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07" r:id="rId4"/>
    <p:sldId id="295" r:id="rId5"/>
    <p:sldId id="311" r:id="rId6"/>
    <p:sldId id="312" r:id="rId7"/>
    <p:sldId id="313" r:id="rId8"/>
    <p:sldId id="308" r:id="rId9"/>
    <p:sldId id="258" r:id="rId10"/>
    <p:sldId id="314" r:id="rId11"/>
    <p:sldId id="315" r:id="rId12"/>
    <p:sldId id="316" r:id="rId13"/>
    <p:sldId id="317" r:id="rId14"/>
    <p:sldId id="318" r:id="rId15"/>
    <p:sldId id="310" r:id="rId16"/>
    <p:sldId id="257" r:id="rId17"/>
    <p:sldId id="320" r:id="rId18"/>
    <p:sldId id="319" r:id="rId19"/>
    <p:sldId id="259" r:id="rId20"/>
    <p:sldId id="260" r:id="rId21"/>
    <p:sldId id="321" r:id="rId22"/>
    <p:sldId id="262" r:id="rId23"/>
    <p:sldId id="263" r:id="rId24"/>
    <p:sldId id="26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 autoAdjust="0"/>
    <p:restoredTop sz="94558" autoAdjust="0"/>
  </p:normalViewPr>
  <p:slideViewPr>
    <p:cSldViewPr snapToGrid="0" snapToObjects="1">
      <p:cViewPr varScale="1">
        <p:scale>
          <a:sx n="121" d="100"/>
          <a:sy n="121" d="100"/>
        </p:scale>
        <p:origin x="62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C8A49-ED84-DC45-A932-DE58C6E251BE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884D2-ECA4-0045-BB97-1D8A98F87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0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1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64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5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42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94220"/>
            <a:ext cx="10515600" cy="907081"/>
          </a:xfrm>
        </p:spPr>
        <p:txBody>
          <a:bodyPr>
            <a:normAutofit/>
          </a:bodyPr>
          <a:lstStyle>
            <a:lvl1pPr algn="ctr"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23385" y="1828799"/>
            <a:ext cx="11541513" cy="4348163"/>
          </a:xfrm>
        </p:spPr>
        <p:txBody>
          <a:bodyPr>
            <a:normAutofit/>
          </a:bodyPr>
          <a:lstStyle>
            <a:lvl1pPr marL="360363" indent="-360363">
              <a:lnSpc>
                <a:spcPct val="100000"/>
              </a:lnSpc>
              <a:buFont typeface="Wingdings" panose="05000000000000000000" pitchFamily="2" charset="2"/>
              <a:buChar char="q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Ø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None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 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290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24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0326"/>
            <a:ext cx="10515600" cy="761310"/>
          </a:xfrm>
        </p:spPr>
        <p:txBody>
          <a:bodyPr>
            <a:normAutofit/>
          </a:bodyPr>
          <a:lstStyle>
            <a:lvl1pPr algn="ctr"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360363" indent="-360363">
              <a:lnSpc>
                <a:spcPct val="100000"/>
              </a:lnSpc>
              <a:buFont typeface="Wingdings" panose="05000000000000000000" pitchFamily="2" charset="2"/>
              <a:buChar char="q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lnSpc>
                <a:spcPct val="100000"/>
              </a:lnSpc>
              <a:buFont typeface="Wingdings" panose="05000000000000000000" pitchFamily="2" charset="2"/>
              <a:buChar char="Ø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Font typeface="Wingdings" panose="05000000000000000000" pitchFamily="2" charset="2"/>
              <a:buNone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 marL="360363" indent="-360363">
              <a:lnSpc>
                <a:spcPct val="100000"/>
              </a:lnSpc>
              <a:buFont typeface="Wingdings" panose="05000000000000000000" pitchFamily="2" charset="2"/>
              <a:buChar char="q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Ø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Font typeface="Wingdings" panose="05000000000000000000" pitchFamily="2" charset="2"/>
              <a:buNone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229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143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6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3CA2-6CFA-4C45-9BFB-4A83008319B5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5C4-65AE-4068-A0EB-83B845F12E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07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q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Ø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 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0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309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3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42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rmAutofit/>
          </a:bodyPr>
          <a:lstStyle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9EA3CA2-6CFA-4C45-9BFB-4A83008319B5}" type="datetimeFigureOut">
              <a:rPr lang="fr-FR" smtClean="0"/>
              <a:pPr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52015C4-65AE-4068-A0EB-83B845F12E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160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63012-131F-8547-9085-55D4C21A3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DA0992-819E-2B48-9E4E-930FD035A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CFB752-DE4F-DD4D-8B7B-8D5492DF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F90ED6-4ECC-664C-84B9-F8FECE48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1116E7-8ECB-AC4C-9756-3F7A6C3B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124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15FA9-681D-DF40-8C8F-B6BB09BF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68DF52-0BDD-F245-9751-70AA6E618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EB8BAE-2883-004F-85A9-EC5159785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A642B8-D9DC-D846-B366-6DA2F0F6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86D6B-8A13-EA4F-99CB-C37B4FAD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489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7C6C0-C2DA-8B4C-B415-DECD16F9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82D34E-5115-B34F-B2D6-5C2269900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B5B94-AB35-9C4B-9BFE-F6BDE9BC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DD516A-0520-194F-A747-C4B5B2B4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B77380-9ADE-4548-A86A-1F520224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28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C25EF-53A2-6E42-8C5A-D3D13F29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4B16F6-DB13-4643-AAAB-197AB51C1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C3E7B7-F4B5-8748-90A6-2169D5840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37B41B-F786-E047-8BAB-FB700A89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6CD791-F1C5-F743-82CC-95FACA4B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267716-461D-8846-B6A6-ABCD0E9B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308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0F142-2F98-A94D-A881-714D46A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26E609-0D82-C04E-9019-1F5A3CD49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4917A2-02F1-7F41-A2C9-DA5CE1022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E949A4-8F7D-E24B-A8F0-2875D3AB6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D1953B-D53E-F042-BFAD-3FE664CE8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9B06F9-A333-2440-9B43-46BE5695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8C70B6-2EA2-D345-84B4-59C76C64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AE1625-4B2A-D243-902E-BAE76786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491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EA5FB-DBA6-0A42-AA17-DC301632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15C146-EE24-A147-8669-FCEC124F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65B3EA-59F5-3E44-B8A5-AB652A66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4AFFE6-851C-AF4E-8549-4B06B063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302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F9C71A-472B-2B4A-BE37-511C04F6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5B133FF-0F8B-6C45-8377-627A994C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7420AA-B9D6-084C-8084-C340D6FFB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14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732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CD37E-7250-EB4B-978C-02255309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15576-236C-D64A-B550-31D88FCF8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197418-CDF8-6E49-9EE2-654C8BAC0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281A32-8CA6-9C49-9041-59329941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DAF10-C4CC-3645-9A10-461A69BB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1DA42D-9435-7C48-BC5A-A9C85C0A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866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AC0BC-119B-034D-9C94-B065C80B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6ACC54-E6EE-2446-92BD-0EF93EBA3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2E93C4-8431-D640-BC82-F797EFC81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B6803C-877C-614C-BA85-D8EC1103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95E7BB-DF97-D14D-B19F-96E59464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891FF4-2F05-2E4C-B049-F6274D2B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03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E2C62-1151-1146-BF89-B66C778F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F3EB5E-E32B-4F46-9B4B-534C29741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D05F01-5E55-284C-A213-75A14B23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DBA4F1-3946-AE4D-BDB9-FBF6609E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9B03E6-C237-2447-9D42-AF13B6A6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553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3D86F7-A78C-6D4B-AC09-72F1AB4BA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259BD7-CD37-954E-8300-9452795E7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B4E845-07A1-AD42-96C4-9A482E5B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D2BC51-91FD-BC40-AE67-44B22AAC7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E6D3C8-F3FF-8D4D-99E9-A756A489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31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2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12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2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2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80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16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C8069-6151-C142-9FD2-648725AD5782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56E3E-7551-2043-A5CB-B333EACC6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90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61928"/>
            <a:ext cx="10515600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099127"/>
            <a:ext cx="10515600" cy="5077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3CA2-6CFA-4C45-9BFB-4A83008319B5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15C4-65AE-4068-A0EB-83B845F12E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5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2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2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90423A-0992-E846-8AC9-4299A07D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F5FA59-2CBB-E041-BA4F-34A5AE734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82AFA0-86C1-D84F-8DA3-6018D1D4C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8ED5-BAEF-9D45-87D7-0C9ED10821F0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2D361B-0884-A34B-8674-F5107F02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AF7C11-A350-7847-91A3-A50E4CC8B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36EB6-370E-9D46-AE3E-360710782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02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2793E-5EED-6840-80A9-0C138C76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parapluie, ordinateur, dessin&#10;&#10;Description générée automatiquement">
            <a:extLst>
              <a:ext uri="{FF2B5EF4-FFF2-40B4-BE49-F238E27FC236}">
                <a16:creationId xmlns:a16="http://schemas.microsoft.com/office/drawing/2014/main" id="{BAA36776-DF30-2A40-AE70-FB42D1F0A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9D9FBA-E0DA-9F4E-A2F3-FB61D503C1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7" y="669682"/>
            <a:ext cx="11353800" cy="1247408"/>
          </a:xfrm>
          <a:prstGeom prst="rect">
            <a:avLst/>
          </a:prstGeom>
        </p:spPr>
      </p:pic>
      <p:pic>
        <p:nvPicPr>
          <p:cNvPr id="8" name="Image 7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479B63A4-1A6F-8F47-AA25-2EE2DC97CD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910" y="2619209"/>
            <a:ext cx="5798174" cy="17297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A0990FE-472B-F447-A60A-CFA2981A4C83}"/>
              </a:ext>
            </a:extLst>
          </p:cNvPr>
          <p:cNvSpPr txBox="1"/>
          <p:nvPr/>
        </p:nvSpPr>
        <p:spPr>
          <a:xfrm>
            <a:off x="3446578" y="4619184"/>
            <a:ext cx="7772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Helvetica Neue Light" panose="02000403000000020004" pitchFamily="2" charset="0"/>
              </a:rPr>
              <a:t>Catherine Uzan, </a:t>
            </a:r>
            <a:r>
              <a:rPr lang="fr-FR" sz="2400" dirty="0" err="1">
                <a:solidFill>
                  <a:schemeClr val="bg1"/>
                </a:solidFill>
                <a:latin typeface="Helvetica Neue Light" panose="02000403000000020004" pitchFamily="2" charset="0"/>
              </a:rPr>
              <a:t>Pitié-Salpétrière</a:t>
            </a:r>
            <a:r>
              <a:rPr lang="fr-FR" sz="2400" dirty="0">
                <a:solidFill>
                  <a:schemeClr val="bg1"/>
                </a:solidFill>
                <a:latin typeface="Helvetica Neue Light" panose="02000403000000020004" pitchFamily="2" charset="0"/>
              </a:rPr>
              <a:t> - Paris</a:t>
            </a:r>
          </a:p>
          <a:p>
            <a:r>
              <a:rPr lang="fr-FR" sz="2400" dirty="0">
                <a:solidFill>
                  <a:schemeClr val="bg1"/>
                </a:solidFill>
                <a:latin typeface="Helvetica Neue Light" panose="02000403000000020004" pitchFamily="2" charset="0"/>
              </a:rPr>
              <a:t>Xavier Pivot, Centre Paul Strauss- Strasbourg</a:t>
            </a:r>
          </a:p>
          <a:p>
            <a:r>
              <a:rPr lang="fr-FR" sz="2400" dirty="0">
                <a:solidFill>
                  <a:schemeClr val="bg1"/>
                </a:solidFill>
                <a:latin typeface="Helvetica Neue Light" panose="02000403000000020004" pitchFamily="2" charset="0"/>
              </a:rPr>
              <a:t>Joseph Gligorov– Hôpital Tenon - Paris</a:t>
            </a:r>
          </a:p>
        </p:txBody>
      </p:sp>
    </p:spTree>
    <p:extLst>
      <p:ext uri="{BB962C8B-B14F-4D97-AF65-F5344CB8AC3E}">
        <p14:creationId xmlns:p14="http://schemas.microsoft.com/office/powerpoint/2010/main" val="225647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COVID-19 :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comment adapter nos pratiques ?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/>
              <a:t>DEFINITION DES CAS SUSPECTS OU AVERES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9C49D92-2955-C846-86AB-90C1C1B7F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078" y="862550"/>
            <a:ext cx="6756511" cy="54388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000" dirty="0">
                <a:solidFill>
                  <a:srgbClr val="7030A0"/>
                </a:solidFill>
              </a:rPr>
              <a:t>Questionnaire à réaliser la veille de l’hospitalisation </a:t>
            </a:r>
          </a:p>
          <a:p>
            <a:pPr marL="0" indent="0">
              <a:buNone/>
            </a:pPr>
            <a:r>
              <a:rPr lang="fr-FR" sz="2600" dirty="0"/>
              <a:t>Si 1 des critères, le patient est considéré comme cas suspect ou avéré :</a:t>
            </a:r>
          </a:p>
          <a:p>
            <a:pPr marL="0" indent="0">
              <a:buNone/>
            </a:pPr>
            <a:endParaRPr lang="fr-FR" sz="2600" dirty="0"/>
          </a:p>
          <a:p>
            <a:pPr lvl="1">
              <a:buFont typeface="Wingdings" charset="2"/>
              <a:buChar char="q"/>
            </a:pPr>
            <a:r>
              <a:rPr lang="fr-FR" dirty="0"/>
              <a:t>Patient diagnostiqué Covid-19 +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Toux inhabituelle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Perte du goût ou de l’odorat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Difficulté pour respirer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Courbatures 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Asthénie brutale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Fièvres &gt; 38°C</a:t>
            </a:r>
          </a:p>
          <a:p>
            <a:pPr lvl="1">
              <a:buFont typeface="Wingdings" charset="2"/>
              <a:buChar char="q"/>
            </a:pPr>
            <a:r>
              <a:rPr lang="fr-FR" dirty="0">
                <a:solidFill>
                  <a:srgbClr val="000000"/>
                </a:solidFill>
              </a:rPr>
              <a:t>Céphalées</a:t>
            </a:r>
          </a:p>
          <a:p>
            <a:pPr lvl="1">
              <a:buFont typeface="Wingdings" charset="2"/>
              <a:buChar char="q"/>
            </a:pPr>
            <a:r>
              <a:rPr lang="fr-FR" dirty="0">
                <a:solidFill>
                  <a:srgbClr val="000000"/>
                </a:solidFill>
              </a:rPr>
              <a:t>Douleur abdominale +/- diarrhée </a:t>
            </a:r>
          </a:p>
          <a:p>
            <a:pPr lvl="1">
              <a:buFont typeface="Wingdings" charset="2"/>
              <a:buChar char="q"/>
            </a:pPr>
            <a:r>
              <a:rPr lang="fr-FR" dirty="0"/>
              <a:t>Anamnèse impossible ou difficile : barrière de langue, lésions cérébrales</a:t>
            </a:r>
          </a:p>
          <a:p>
            <a:pPr marL="444500" lvl="1" indent="-349250">
              <a:buFont typeface="Wingdings" charset="2"/>
              <a:buChar char="q"/>
            </a:pPr>
            <a:r>
              <a:rPr lang="fr-FR" b="1" dirty="0"/>
              <a:t>Aucun de ces items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7" name="Image 6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5DB5F6B0-16E2-AB4A-974E-680C374FC0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03" y="1153572"/>
            <a:ext cx="3462231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COVID-19 :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comment adapter nos pratiques ?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/>
              <a:t>PERSONNES A RISQUE DE DEVELOPPER UNE FORME GRAVE D’INFECTION A SARS-COV-2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A6E477-99FA-764D-A3A5-894B7E9DC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2427" y="512273"/>
            <a:ext cx="5732933" cy="600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5846B34-0DD8-F448-BFAF-533137778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90" r="-3420"/>
          <a:stretch/>
        </p:blipFill>
        <p:spPr bwMode="auto">
          <a:xfrm>
            <a:off x="10015360" y="1033953"/>
            <a:ext cx="1468124" cy="6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CB7EE907-741F-7F4C-A0F7-D6DF7CD6FF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6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COVID-19 :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comment adapter nos pratiques ?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/>
              <a:t>QUESTIONNAIRE</a:t>
            </a:r>
            <a:br>
              <a:rPr lang="fr-FR" dirty="0"/>
            </a:br>
            <a:r>
              <a:rPr lang="fr-FR" dirty="0"/>
              <a:t>D’EVALUATION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5EFB23-2857-6946-BB73-9B7D72A20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7233" y="533400"/>
            <a:ext cx="8207399" cy="571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3107C70A-5CE6-C542-9466-09114484DB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5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parapluie, ordinateur, dessin&#10;&#10;Description générée automatiquement">
            <a:extLst>
              <a:ext uri="{FF2B5EF4-FFF2-40B4-BE49-F238E27FC236}">
                <a16:creationId xmlns:a16="http://schemas.microsoft.com/office/drawing/2014/main" id="{73A08AFE-8811-BD41-951C-2B9936F02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1B838B-047E-E446-B370-7A79C02F5E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7" y="669682"/>
            <a:ext cx="11353800" cy="1247408"/>
          </a:xfrm>
          <a:prstGeom prst="rect">
            <a:avLst/>
          </a:prstGeom>
        </p:spPr>
      </p:pic>
      <p:pic>
        <p:nvPicPr>
          <p:cNvPr id="6" name="Image 5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0735F669-AE79-1E43-A1F9-13DFA4037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5317327"/>
            <a:ext cx="4042084" cy="120583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0FF040-768B-454E-9745-0E2189BA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082" y="2799179"/>
            <a:ext cx="10399558" cy="1588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b="1" dirty="0">
                <a:solidFill>
                  <a:schemeClr val="bg1"/>
                </a:solidFill>
                <a:latin typeface="Helvetica Neue Condensed" panose="02000503000000020004" pitchFamily="2" charset="0"/>
              </a:rPr>
              <a:t>Préconisations établies dans le cadre de la prise en charge des cancers du sein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(J. GLIGOROV)</a:t>
            </a:r>
          </a:p>
        </p:txBody>
      </p:sp>
    </p:spTree>
    <p:extLst>
      <p:ext uri="{BB962C8B-B14F-4D97-AF65-F5344CB8AC3E}">
        <p14:creationId xmlns:p14="http://schemas.microsoft.com/office/powerpoint/2010/main" val="90124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D3F6B4-DDE2-DB48-B1DD-C86A4B8D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0669"/>
            <a:ext cx="9144000" cy="2387600"/>
          </a:xfrm>
        </p:spPr>
        <p:txBody>
          <a:bodyPr>
            <a:normAutofit/>
          </a:bodyPr>
          <a:lstStyle/>
          <a:p>
            <a:r>
              <a:rPr lang="fr-FR" sz="4400" b="1" dirty="0"/>
              <a:t>Recommandations </a:t>
            </a:r>
            <a:br>
              <a:rPr lang="fr-FR" sz="4400" b="1" dirty="0"/>
            </a:br>
            <a:r>
              <a:rPr lang="fr-FR" sz="4400" b="1" dirty="0"/>
              <a:t>COVID-19 &amp; Cancers du sein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905B5D-1C90-CE4C-9FDC-CB1A13686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709" y="4278832"/>
            <a:ext cx="3222003" cy="23359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85098E-83B1-F04F-B624-0FFD2172CAE5}"/>
              </a:ext>
            </a:extLst>
          </p:cNvPr>
          <p:cNvSpPr txBox="1"/>
          <p:nvPr/>
        </p:nvSpPr>
        <p:spPr>
          <a:xfrm>
            <a:off x="4621023" y="3541565"/>
            <a:ext cx="2535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368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Joseph Gligorov</a:t>
            </a:r>
          </a:p>
        </p:txBody>
      </p:sp>
    </p:spTree>
    <p:extLst>
      <p:ext uri="{BB962C8B-B14F-4D97-AF65-F5344CB8AC3E}">
        <p14:creationId xmlns:p14="http://schemas.microsoft.com/office/powerpoint/2010/main" val="484121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/>
              <a:t>ETAPE</a:t>
            </a:r>
            <a:r>
              <a:rPr lang="fr-FR" dirty="0">
                <a:solidFill>
                  <a:srgbClr val="536869"/>
                </a:solidFill>
              </a:rPr>
              <a:t> </a:t>
            </a:r>
            <a:r>
              <a:rPr lang="fr-FR" dirty="0"/>
              <a:t>1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7685C19-E0A4-0C4B-B986-5533B04E9F9E}"/>
              </a:ext>
            </a:extLst>
          </p:cNvPr>
          <p:cNvSpPr txBox="1">
            <a:spLocks/>
          </p:cNvSpPr>
          <p:nvPr/>
        </p:nvSpPr>
        <p:spPr>
          <a:xfrm>
            <a:off x="4440036" y="2455479"/>
            <a:ext cx="7492134" cy="1847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fr-FR" sz="4400" dirty="0">
                <a:solidFill>
                  <a:srgbClr val="7030A0"/>
                </a:solidFill>
              </a:rPr>
              <a:t>« l’arrivée de la pandémie »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F1B3B5E0-01F2-F446-A4C7-7C960075EC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3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D1D216-B7FE-2E40-BC07-5D1C3D2391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225" y="643467"/>
            <a:ext cx="7350838" cy="53844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CB87E1-45E3-1D4D-8089-7E46852646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307" y="5822632"/>
            <a:ext cx="3505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44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BBED6B-C4AF-8C47-A285-CB9046E4A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" y="373061"/>
            <a:ext cx="3343275" cy="60521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8E9613-5BF5-E74C-BAFA-02C7093F4B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50793"/>
            <a:ext cx="3107161" cy="18208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FEE95B-5C8D-1249-8343-DCCBDFBDEA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5" y="1739894"/>
            <a:ext cx="3107161" cy="50722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8BB698-4586-E343-AD8F-78DE88FCCC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307" y="5822632"/>
            <a:ext cx="3505200" cy="558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D10EAE-25FB-D843-9F2E-CE2FDC36A8D9}"/>
              </a:ext>
            </a:extLst>
          </p:cNvPr>
          <p:cNvSpPr txBox="1"/>
          <p:nvPr/>
        </p:nvSpPr>
        <p:spPr>
          <a:xfrm>
            <a:off x="7842307" y="2392131"/>
            <a:ext cx="3230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368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de changements majeurs sauf pour les formes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368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non graves »</a:t>
            </a:r>
          </a:p>
        </p:txBody>
      </p:sp>
    </p:spTree>
    <p:extLst>
      <p:ext uri="{BB962C8B-B14F-4D97-AF65-F5344CB8AC3E}">
        <p14:creationId xmlns:p14="http://schemas.microsoft.com/office/powerpoint/2010/main" val="7076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980D4DB-B568-3741-AE6F-733B9AE00F5E}"/>
              </a:ext>
            </a:extLst>
          </p:cNvPr>
          <p:cNvGrpSpPr/>
          <p:nvPr/>
        </p:nvGrpSpPr>
        <p:grpSpPr>
          <a:xfrm>
            <a:off x="612008" y="436126"/>
            <a:ext cx="3728763" cy="6111820"/>
            <a:chOff x="612009" y="436125"/>
            <a:chExt cx="3431354" cy="906131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4AA2E44-1CA0-F441-A50C-8850C85F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297" y="436125"/>
              <a:ext cx="3417066" cy="30899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30868EE-8455-0F4A-9967-C6430BA4A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09" y="3443288"/>
              <a:ext cx="3417065" cy="6054148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96BE5A3-B4C9-9640-B8B8-5D5FA1DC8E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437" y="436126"/>
            <a:ext cx="3375794" cy="1930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CE50A8-6C1E-8C4C-8E69-96B39C1204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437" y="2252280"/>
            <a:ext cx="3291708" cy="41695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5424B4B-19C3-1246-8610-6A48B019CA2A}"/>
              </a:ext>
            </a:extLst>
          </p:cNvPr>
          <p:cNvSpPr txBox="1"/>
          <p:nvPr/>
        </p:nvSpPr>
        <p:spPr>
          <a:xfrm>
            <a:off x="7842307" y="2392131"/>
            <a:ext cx="3230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368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de changements majeurs sauf pour les formes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368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non graves 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AB9049-546F-A443-BAD4-7CF30C1660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307" y="5822632"/>
            <a:ext cx="3505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0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/>
              <a:t>ETAPE 2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7685C19-E0A4-0C4B-B986-5533B04E9F9E}"/>
              </a:ext>
            </a:extLst>
          </p:cNvPr>
          <p:cNvSpPr txBox="1">
            <a:spLocks/>
          </p:cNvSpPr>
          <p:nvPr/>
        </p:nvSpPr>
        <p:spPr>
          <a:xfrm>
            <a:off x="4440036" y="2455479"/>
            <a:ext cx="7492134" cy="1847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« </a:t>
            </a:r>
            <a:r>
              <a:rPr lang="fr-FR" sz="4400" dirty="0">
                <a:solidFill>
                  <a:srgbClr val="7030A0"/>
                </a:solidFill>
              </a:rPr>
              <a:t>après la vague… »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F3092232-57E3-E745-9D03-A45E45C281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8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parapluie, ordinateur, dessin&#10;&#10;Description générée automatiquement">
            <a:extLst>
              <a:ext uri="{FF2B5EF4-FFF2-40B4-BE49-F238E27FC236}">
                <a16:creationId xmlns:a16="http://schemas.microsoft.com/office/drawing/2014/main" id="{73A08AFE-8811-BD41-951C-2B9936F02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1B838B-047E-E446-B370-7A79C02F5E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7" y="669682"/>
            <a:ext cx="11353800" cy="1247408"/>
          </a:xfrm>
          <a:prstGeom prst="rect">
            <a:avLst/>
          </a:prstGeom>
        </p:spPr>
      </p:pic>
      <p:pic>
        <p:nvPicPr>
          <p:cNvPr id="6" name="Image 5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0735F669-AE79-1E43-A1F9-13DFA4037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5317327"/>
            <a:ext cx="4042084" cy="1205832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D307180-7DB6-9148-AB03-CDA84D5FD1F5}"/>
              </a:ext>
            </a:extLst>
          </p:cNvPr>
          <p:cNvSpPr txBox="1">
            <a:spLocks/>
          </p:cNvSpPr>
          <p:nvPr/>
        </p:nvSpPr>
        <p:spPr>
          <a:xfrm>
            <a:off x="1198082" y="2799179"/>
            <a:ext cx="10399558" cy="1588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b="1" dirty="0">
                <a:solidFill>
                  <a:schemeClr val="bg1"/>
                </a:solidFill>
                <a:latin typeface="Helvetica Neue Condensed" panose="02000503000000020004" pitchFamily="2" charset="0"/>
              </a:rPr>
              <a:t>Epidémiologie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(C. UZAN)</a:t>
            </a:r>
          </a:p>
        </p:txBody>
      </p:sp>
    </p:spTree>
    <p:extLst>
      <p:ext uri="{BB962C8B-B14F-4D97-AF65-F5344CB8AC3E}">
        <p14:creationId xmlns:p14="http://schemas.microsoft.com/office/powerpoint/2010/main" val="3626250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704FFC8-C51A-8F4C-BEE0-17CFA3BD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08" y="874109"/>
            <a:ext cx="9089475" cy="3655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19EEAA-0D81-F24B-874D-6A2475B51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44" y="932543"/>
            <a:ext cx="7644855" cy="53852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2466AB-4BE9-EF44-808D-8A7D9FB060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361" y="5702576"/>
            <a:ext cx="1903469" cy="76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3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BCD2FC-7110-104D-821C-0AEB5A20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14545"/>
            <a:ext cx="7543800" cy="66289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411D89-9162-BE40-8459-028F3D1C9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361" y="5702576"/>
            <a:ext cx="1903469" cy="76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FE2330-13DC-8B45-87A0-A3C974BE9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63" y="342900"/>
            <a:ext cx="10433050" cy="58415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B09CD1-A0DD-144F-A1E2-A1418D621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2699" y="6088338"/>
            <a:ext cx="1903469" cy="76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4AE6EF-A080-4F43-99FF-2D212DA3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SITUATION ÉPIDÉMIQUE COVID-19 EN France AU </a:t>
            </a:r>
            <a:r>
              <a:rPr lang="en-US" sz="24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13</a:t>
            </a:r>
            <a:r>
              <a:rPr lang="en-US" sz="2400" b="1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MAI 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DD2043-83BA-404C-8ABC-CFF3285F5E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371" y="901248"/>
            <a:ext cx="8445500" cy="5295900"/>
          </a:xfrm>
          <a:prstGeom prst="rect">
            <a:avLst/>
          </a:prstGeom>
        </p:spPr>
      </p:pic>
      <p:pic>
        <p:nvPicPr>
          <p:cNvPr id="6" name="Image 5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460A907B-5F94-1545-958D-D6BD9DAC8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48FF63F-8389-9A45-97C6-58CCC99E65DD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SITUATION ÉPIDÉMIQUE COVID-19 EN France AU 13 MAI 2020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A84F00-33F7-FC49-9F60-82223E8657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867" y="939800"/>
            <a:ext cx="7886700" cy="4978400"/>
          </a:xfrm>
          <a:prstGeom prst="rect">
            <a:avLst/>
          </a:prstGeom>
        </p:spPr>
      </p:pic>
      <p:pic>
        <p:nvPicPr>
          <p:cNvPr id="6" name="Image 5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6390CFBC-8D2A-2A48-BFA1-342D6C84AB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48FF63F-8389-9A45-97C6-58CCC99E65DD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</a:pPr>
            <a:r>
              <a:rPr lang="en-US" sz="3200" b="1" cap="all" dirty="0">
                <a:solidFill>
                  <a:srgbClr val="FFFFFF"/>
                </a:solidFill>
              </a:rPr>
              <a:t>UNE SITUATION QUI VA DURER…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8D62180-6CD7-0548-813D-798F9443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104" y="1665827"/>
            <a:ext cx="5937948" cy="395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89D3217-33ED-2140-ADCA-D10DCB3D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2501146"/>
            <a:ext cx="3139440" cy="2282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7030A0"/>
                </a:solidFill>
              </a:rPr>
              <a:t>Science 04/2020 : </a:t>
            </a:r>
            <a:br>
              <a:rPr lang="fr-FR" dirty="0">
                <a:solidFill>
                  <a:srgbClr val="7030A0"/>
                </a:solidFill>
              </a:rPr>
            </a:br>
            <a:r>
              <a:rPr lang="fr-FR" dirty="0"/>
              <a:t>Modèle selon saisonnalité et immunité, </a:t>
            </a:r>
            <a:br>
              <a:rPr lang="fr-FR" dirty="0"/>
            </a:br>
            <a:r>
              <a:rPr lang="fr-FR" dirty="0"/>
              <a:t>pourrait durer jusqu’à 2022 voire 2024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0252B39-C3CB-4242-9EEC-9BC4F840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34" y="288608"/>
            <a:ext cx="67056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4DB657DA-F3B4-C74E-9728-D19E2EF8E9F7}"/>
              </a:ext>
            </a:extLst>
          </p:cNvPr>
          <p:cNvSpPr txBox="1"/>
          <p:nvPr/>
        </p:nvSpPr>
        <p:spPr>
          <a:xfrm>
            <a:off x="3628342" y="6101519"/>
            <a:ext cx="486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 err="1"/>
              <a:t>Colizza</a:t>
            </a:r>
            <a:r>
              <a:rPr lang="fr-FR" i="1" dirty="0"/>
              <a:t> et al 04/2020 INSERM Sorbonne université</a:t>
            </a:r>
          </a:p>
        </p:txBody>
      </p:sp>
      <p:pic>
        <p:nvPicPr>
          <p:cNvPr id="11" name="Image 10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D3F21022-2BA7-7446-B5D4-4582531C01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parapluie, ordinateur, dessin&#10;&#10;Description générée automatiquement">
            <a:extLst>
              <a:ext uri="{FF2B5EF4-FFF2-40B4-BE49-F238E27FC236}">
                <a16:creationId xmlns:a16="http://schemas.microsoft.com/office/drawing/2014/main" id="{73A08AFE-8811-BD41-951C-2B9936F02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1B838B-047E-E446-B370-7A79C02F5E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7" y="669682"/>
            <a:ext cx="11353800" cy="1247408"/>
          </a:xfrm>
          <a:prstGeom prst="rect">
            <a:avLst/>
          </a:prstGeom>
        </p:spPr>
      </p:pic>
      <p:pic>
        <p:nvPicPr>
          <p:cNvPr id="6" name="Image 5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0735F669-AE79-1E43-A1F9-13DFA4037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5317327"/>
            <a:ext cx="4042084" cy="120583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0FF040-768B-454E-9745-0E2189BA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082" y="2799179"/>
            <a:ext cx="10399558" cy="1588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b="1" dirty="0">
                <a:solidFill>
                  <a:schemeClr val="bg1"/>
                </a:solidFill>
                <a:latin typeface="Helvetica Neue Condensed" panose="02000503000000020004" pitchFamily="2" charset="0"/>
              </a:rPr>
              <a:t>Impact de la pandémie Covid-19 </a:t>
            </a:r>
          </a:p>
          <a:p>
            <a:pPr marL="0" indent="0">
              <a:buNone/>
            </a:pPr>
            <a:r>
              <a:rPr lang="fr-FR" sz="4000" b="1" dirty="0">
                <a:solidFill>
                  <a:schemeClr val="bg1"/>
                </a:solidFill>
                <a:latin typeface="Helvetica Neue Condensed" panose="02000503000000020004" pitchFamily="2" charset="0"/>
              </a:rPr>
              <a:t>sur le diagnostic et la prise en charge chirurgicale</a:t>
            </a:r>
            <a:endParaRPr lang="fr-FR" sz="4800" b="1" dirty="0">
              <a:solidFill>
                <a:schemeClr val="bg1"/>
              </a:solidFill>
              <a:latin typeface="Helvetica Neue Condensed" panose="02000503000000020004" pitchFamily="2" charset="0"/>
            </a:endParaRPr>
          </a:p>
          <a:p>
            <a:pPr marL="0" indent="0">
              <a:buNone/>
            </a:pPr>
            <a:r>
              <a:rPr lang="fr-FR" sz="36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(C. UZAN)</a:t>
            </a:r>
          </a:p>
        </p:txBody>
      </p:sp>
    </p:spTree>
    <p:extLst>
      <p:ext uri="{BB962C8B-B14F-4D97-AF65-F5344CB8AC3E}">
        <p14:creationId xmlns:p14="http://schemas.microsoft.com/office/powerpoint/2010/main" val="2442621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COVID-19 :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comment adapter nos pratiques ?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/>
              <a:t>DIAGNOSTIC ET PRISE EN CHARGE INITIALE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EB0E16A-66BC-A04C-819A-5AB988FA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r-FR" dirty="0"/>
              <a:t>Mesures de protection en consultation</a:t>
            </a:r>
          </a:p>
          <a:p>
            <a:r>
              <a:rPr lang="fr-FR" dirty="0"/>
              <a:t>Téléconsultation à favoriser (explications lésions atypiques)</a:t>
            </a:r>
          </a:p>
          <a:p>
            <a:r>
              <a:rPr lang="fr-FR" dirty="0"/>
              <a:t>Micro ou macro biopsie</a:t>
            </a:r>
          </a:p>
          <a:p>
            <a:r>
              <a:rPr lang="fr-FR" dirty="0"/>
              <a:t>Précautions pour échographie</a:t>
            </a:r>
          </a:p>
          <a:p>
            <a:r>
              <a:rPr lang="fr-FR" dirty="0"/>
              <a:t>Plus de clip pour petites lésions (surtout sujet âgé ou fragile)</a:t>
            </a:r>
          </a:p>
          <a:p>
            <a:r>
              <a:rPr lang="fr-FR" dirty="0"/>
              <a:t>Adapter notre dispositif d’annonce (limitation des soins de support)</a:t>
            </a:r>
          </a:p>
          <a:p>
            <a:r>
              <a:rPr lang="fr-FR" dirty="0"/>
              <a:t>Téléconsultation d’anesthésie</a:t>
            </a:r>
          </a:p>
        </p:txBody>
      </p:sp>
      <p:pic>
        <p:nvPicPr>
          <p:cNvPr id="7" name="Image 6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56BE8FF6-ED2F-104C-B564-B5AB8ACAA1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COVID-19 :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comment adapter nos pratiques ?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/>
              <a:t>PARCOURS DE LA CONSULTATION D’ANESTHESIE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237A2B6-63FA-B24A-B3DF-C9C9EA71C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020" y="1021080"/>
            <a:ext cx="6538940" cy="513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0B01E933-FD43-EC4A-887D-C256BD11BB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2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D5181C-D33D-F543-837F-C0090FAD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COVID-19 :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comment adapter nos pratiques ?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/>
              <a:t>PRISE EN CHARGE A LA PITIE-SALPETRIERE</a:t>
            </a:r>
          </a:p>
        </p:txBody>
      </p:sp>
      <p:sp>
        <p:nvSpPr>
          <p:cNvPr id="35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7685C19-E0A4-0C4B-B986-5533B04E9F9E}"/>
              </a:ext>
            </a:extLst>
          </p:cNvPr>
          <p:cNvSpPr txBox="1">
            <a:spLocks/>
          </p:cNvSpPr>
          <p:nvPr/>
        </p:nvSpPr>
        <p:spPr>
          <a:xfrm>
            <a:off x="4571019" y="345615"/>
            <a:ext cx="6520535" cy="1847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3200" dirty="0">
                <a:solidFill>
                  <a:srgbClr val="7030A0"/>
                </a:solidFill>
              </a:rPr>
              <a:t>ORIENTATION DES PATIENTES </a:t>
            </a:r>
            <a:br>
              <a:rPr lang="fr-FR" sz="3200" dirty="0">
                <a:solidFill>
                  <a:srgbClr val="7030A0"/>
                </a:solidFill>
              </a:rPr>
            </a:br>
            <a:r>
              <a:rPr lang="fr-FR" sz="3200" dirty="0">
                <a:solidFill>
                  <a:srgbClr val="7030A0"/>
                </a:solidFill>
              </a:rPr>
              <a:t>PRISES EN CHARGE</a:t>
            </a:r>
            <a:br>
              <a:rPr lang="fr-FR" sz="3200" dirty="0">
                <a:solidFill>
                  <a:srgbClr val="7030A0"/>
                </a:solidFill>
              </a:rPr>
            </a:br>
            <a:r>
              <a:rPr lang="fr-FR" sz="3200" dirty="0">
                <a:solidFill>
                  <a:srgbClr val="7030A0"/>
                </a:solidFill>
              </a:rPr>
              <a:t>POUR UN GESTE CHIRURGICAL EN PÉRIODE COVID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15335-E80E-AE4F-9683-41D133A1CB46}"/>
              </a:ext>
            </a:extLst>
          </p:cNvPr>
          <p:cNvSpPr/>
          <p:nvPr/>
        </p:nvSpPr>
        <p:spPr>
          <a:xfrm>
            <a:off x="6769946" y="2795474"/>
            <a:ext cx="4018257" cy="246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➡︎ </a:t>
            </a:r>
            <a:r>
              <a:rPr lang="fr-FR" sz="2800" dirty="0">
                <a:solidFill>
                  <a:prstClr val="black"/>
                </a:solidFill>
              </a:rPr>
              <a:t>On teste si 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symptôme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Contact COVID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FDR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fr-FR" sz="24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</a:pPr>
            <a:r>
              <a:rPr lang="fr-F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➡︎ </a:t>
            </a:r>
            <a:r>
              <a:rPr lang="fr-FR" sz="2400" dirty="0">
                <a:solidFill>
                  <a:prstClr val="black"/>
                </a:solidFill>
              </a:rPr>
              <a:t>Et qu’on ne peut reporter</a:t>
            </a:r>
          </a:p>
        </p:txBody>
      </p:sp>
      <p:pic>
        <p:nvPicPr>
          <p:cNvPr id="9" name="Image 8" descr="Une image contenant dessin, roue&#10;&#10;Description générée automatiquement">
            <a:extLst>
              <a:ext uri="{FF2B5EF4-FFF2-40B4-BE49-F238E27FC236}">
                <a16:creationId xmlns:a16="http://schemas.microsoft.com/office/drawing/2014/main" id="{76C283CF-98A6-9A45-A62F-02A9DDED0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1" y="6197148"/>
            <a:ext cx="1721843" cy="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940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399</Words>
  <Application>Microsoft Macintosh PowerPoint</Application>
  <PresentationFormat>Grand écran</PresentationFormat>
  <Paragraphs>62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34" baseType="lpstr">
      <vt:lpstr>Apple SD Gothic Neo</vt:lpstr>
      <vt:lpstr>Arial</vt:lpstr>
      <vt:lpstr>Calibri</vt:lpstr>
      <vt:lpstr>Calibri Light</vt:lpstr>
      <vt:lpstr>Courier New</vt:lpstr>
      <vt:lpstr>Helvetica Neue Condensed</vt:lpstr>
      <vt:lpstr>Helvetica Neue Light</vt:lpstr>
      <vt:lpstr>Helvetica Neue Thin</vt:lpstr>
      <vt:lpstr>Wingdings</vt:lpstr>
      <vt:lpstr>Thème Office</vt:lpstr>
      <vt:lpstr>1_Thème Office</vt:lpstr>
      <vt:lpstr>2_Thème Office</vt:lpstr>
      <vt:lpstr>Présentation PowerPoint</vt:lpstr>
      <vt:lpstr>Présentation PowerPoint</vt:lpstr>
      <vt:lpstr>SITUATION ÉPIDÉMIQUE COVID-19 EN France AU 13 MAI 2020</vt:lpstr>
      <vt:lpstr>Présentation PowerPoint</vt:lpstr>
      <vt:lpstr>Présentation PowerPoint</vt:lpstr>
      <vt:lpstr>Présentation PowerPoint</vt:lpstr>
      <vt:lpstr>COVID-19 :  comment adapter nos pratiques ?  DIAGNOSTIC ET PRISE EN CHARGE INITIALE</vt:lpstr>
      <vt:lpstr>COVID-19 :  comment adapter nos pratiques ?  PARCOURS DE LA CONSULTATION D’ANESTHESIE</vt:lpstr>
      <vt:lpstr>COVID-19 :  comment adapter nos pratiques ?  PRISE EN CHARGE A LA PITIE-SALPETRIERE</vt:lpstr>
      <vt:lpstr>COVID-19 :  comment adapter nos pratiques ?  DEFINITION DES CAS SUSPECTS OU AVERES</vt:lpstr>
      <vt:lpstr>COVID-19 :  comment adapter nos pratiques ?  PERSONNES A RISQUE DE DEVELOPPER UNE FORME GRAVE D’INFECTION A SARS-COV-2</vt:lpstr>
      <vt:lpstr>COVID-19 :  comment adapter nos pratiques ?  QUESTIONNAIRE D’EVALUATION</vt:lpstr>
      <vt:lpstr>Présentation PowerPoint</vt:lpstr>
      <vt:lpstr>Recommandations  COVID-19 &amp; Cancers du sein</vt:lpstr>
      <vt:lpstr>ETAPE 1</vt:lpstr>
      <vt:lpstr>Présentation PowerPoint</vt:lpstr>
      <vt:lpstr>Présentation PowerPoint</vt:lpstr>
      <vt:lpstr>Présentation PowerPoint</vt:lpstr>
      <vt:lpstr>ETAPE 2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Jean-Marc ALAZARD</dc:creator>
  <cp:lastModifiedBy>Jean-Marc ALAZARD</cp:lastModifiedBy>
  <cp:revision>9</cp:revision>
  <dcterms:created xsi:type="dcterms:W3CDTF">2020-05-14T12:59:39Z</dcterms:created>
  <dcterms:modified xsi:type="dcterms:W3CDTF">2020-05-15T10:38:46Z</dcterms:modified>
</cp:coreProperties>
</file>