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47"/>
  </p:notesMasterIdLst>
  <p:sldIdLst>
    <p:sldId id="341" r:id="rId3"/>
    <p:sldId id="339" r:id="rId4"/>
    <p:sldId id="340" r:id="rId5"/>
    <p:sldId id="295" r:id="rId6"/>
    <p:sldId id="337" r:id="rId7"/>
    <p:sldId id="338" r:id="rId8"/>
    <p:sldId id="297" r:id="rId9"/>
    <p:sldId id="342" r:id="rId10"/>
    <p:sldId id="343" r:id="rId11"/>
    <p:sldId id="346" r:id="rId12"/>
    <p:sldId id="345" r:id="rId13"/>
    <p:sldId id="347" r:id="rId14"/>
    <p:sldId id="348" r:id="rId15"/>
    <p:sldId id="349" r:id="rId16"/>
    <p:sldId id="350" r:id="rId17"/>
    <p:sldId id="298" r:id="rId18"/>
    <p:sldId id="351" r:id="rId19"/>
    <p:sldId id="352" r:id="rId20"/>
    <p:sldId id="353" r:id="rId21"/>
    <p:sldId id="354" r:id="rId22"/>
    <p:sldId id="355" r:id="rId23"/>
    <p:sldId id="356" r:id="rId24"/>
    <p:sldId id="357" r:id="rId25"/>
    <p:sldId id="358" r:id="rId26"/>
    <p:sldId id="299" r:id="rId27"/>
    <p:sldId id="359" r:id="rId28"/>
    <p:sldId id="360" r:id="rId29"/>
    <p:sldId id="361" r:id="rId30"/>
    <p:sldId id="362" r:id="rId31"/>
    <p:sldId id="363" r:id="rId32"/>
    <p:sldId id="364" r:id="rId33"/>
    <p:sldId id="365" r:id="rId34"/>
    <p:sldId id="366" r:id="rId35"/>
    <p:sldId id="327" r:id="rId36"/>
    <p:sldId id="329" r:id="rId37"/>
    <p:sldId id="330" r:id="rId38"/>
    <p:sldId id="331" r:id="rId39"/>
    <p:sldId id="332" r:id="rId40"/>
    <p:sldId id="333" r:id="rId41"/>
    <p:sldId id="334" r:id="rId42"/>
    <p:sldId id="335" r:id="rId43"/>
    <p:sldId id="336" r:id="rId44"/>
    <p:sldId id="301" r:id="rId45"/>
    <p:sldId id="306" r:id="rId4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8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47" autoAdjust="0"/>
    <p:restoredTop sz="94522" autoAdjust="0"/>
  </p:normalViewPr>
  <p:slideViewPr>
    <p:cSldViewPr snapToGrid="0" snapToObjects="1">
      <p:cViewPr varScale="1">
        <p:scale>
          <a:sx n="110" d="100"/>
          <a:sy n="110" d="100"/>
        </p:scale>
        <p:origin x="504" y="102"/>
      </p:cViewPr>
      <p:guideLst>
        <p:guide orient="horz" pos="2160"/>
        <p:guide pos="3840"/>
      </p:guideLst>
    </p:cSldViewPr>
  </p:slideViewPr>
  <p:outlineViewPr>
    <p:cViewPr>
      <p:scale>
        <a:sx n="33" d="100"/>
        <a:sy n="33" d="100"/>
      </p:scale>
      <p:origin x="0" y="2528"/>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9C8A49-ED84-DC45-A932-DE58C6E251BE}" type="datetimeFigureOut">
              <a:rPr lang="fr-FR" smtClean="0"/>
              <a:t>27/05/2020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9884D2-ECA4-0045-BB97-1D8A98F87AB5}" type="slidenum">
              <a:rPr lang="fr-FR" smtClean="0"/>
              <a:t>‹N°›</a:t>
            </a:fld>
            <a:endParaRPr lang="fr-FR"/>
          </a:p>
        </p:txBody>
      </p:sp>
    </p:spTree>
    <p:extLst>
      <p:ext uri="{BB962C8B-B14F-4D97-AF65-F5344CB8AC3E}">
        <p14:creationId xmlns:p14="http://schemas.microsoft.com/office/powerpoint/2010/main" val="364704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231D072-0972-CF4D-BBE8-5C5328FCDF65}" type="slidenum">
              <a:rPr lang="fr-FR" smtClean="0"/>
              <a:t>7</a:t>
            </a:fld>
            <a:endParaRPr lang="fr-FR"/>
          </a:p>
        </p:txBody>
      </p:sp>
    </p:spTree>
    <p:extLst>
      <p:ext uri="{BB962C8B-B14F-4D97-AF65-F5344CB8AC3E}">
        <p14:creationId xmlns:p14="http://schemas.microsoft.com/office/powerpoint/2010/main" val="189382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1D072-0972-CF4D-BBE8-5C5328FCDF65}"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2374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1D072-0972-CF4D-BBE8-5C5328FCDF65}"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7634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1D072-0972-CF4D-BBE8-5C5328FCDF65}"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1322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1D072-0972-CF4D-BBE8-5C5328FCDF65}"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8674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1D072-0972-CF4D-BBE8-5C5328FCDF65}"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1008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1D072-0972-CF4D-BBE8-5C5328FCDF65}"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827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1D072-0972-CF4D-BBE8-5C5328FCDF65}"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37211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1D072-0972-CF4D-BBE8-5C5328FCDF65}"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41879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1D072-0972-CF4D-BBE8-5C5328FCDF65}"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1792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1D072-0972-CF4D-BBE8-5C5328FCDF65}"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1358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1D072-0972-CF4D-BBE8-5C5328FCDF65}"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26489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1D072-0972-CF4D-BBE8-5C5328FCDF65}"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46426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1D072-0972-CF4D-BBE8-5C5328FCDF65}"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381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1D072-0972-CF4D-BBE8-5C5328FCDF65}"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73931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1D072-0972-CF4D-BBE8-5C5328FCDF65}"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11177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1D072-0972-CF4D-BBE8-5C5328FCDF65}"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49865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1D072-0972-CF4D-BBE8-5C5328FCDF65}"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1908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1D072-0972-CF4D-BBE8-5C5328FCDF65}"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160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1D072-0972-CF4D-BBE8-5C5328FCDF65}"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2863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1D072-0972-CF4D-BBE8-5C5328FCDF65}"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2493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1D072-0972-CF4D-BBE8-5C5328FCDF65}"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4239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1D072-0972-CF4D-BBE8-5C5328FCDF65}"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2945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1D072-0972-CF4D-BBE8-5C5328FCDF65}"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8208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1D072-0972-CF4D-BBE8-5C5328FCDF65}"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1354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Cliquez et modifiez le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071C8069-6151-C142-9FD2-648725AD5782}" type="datetimeFigureOut">
              <a:rPr lang="fr-FR" smtClean="0"/>
              <a:t>27/05/2020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C056E3E-7551-2043-A5CB-B333EACC6D11}" type="slidenum">
              <a:rPr lang="fr-FR" smtClean="0"/>
              <a:t>‹N°›</a:t>
            </a:fld>
            <a:endParaRPr lang="fr-FR"/>
          </a:p>
        </p:txBody>
      </p:sp>
    </p:spTree>
    <p:extLst>
      <p:ext uri="{BB962C8B-B14F-4D97-AF65-F5344CB8AC3E}">
        <p14:creationId xmlns:p14="http://schemas.microsoft.com/office/powerpoint/2010/main" val="263810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071C8069-6151-C142-9FD2-648725AD5782}" type="datetimeFigureOut">
              <a:rPr lang="fr-FR" smtClean="0"/>
              <a:t>27/05/2020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C056E3E-7551-2043-A5CB-B333EACC6D11}" type="slidenum">
              <a:rPr lang="fr-FR" smtClean="0"/>
              <a:t>‹N°›</a:t>
            </a:fld>
            <a:endParaRPr lang="fr-FR"/>
          </a:p>
        </p:txBody>
      </p:sp>
    </p:spTree>
    <p:extLst>
      <p:ext uri="{BB962C8B-B14F-4D97-AF65-F5344CB8AC3E}">
        <p14:creationId xmlns:p14="http://schemas.microsoft.com/office/powerpoint/2010/main" val="1755644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071C8069-6151-C142-9FD2-648725AD5782}" type="datetimeFigureOut">
              <a:rPr lang="fr-FR" smtClean="0"/>
              <a:t>27/05/2020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C056E3E-7551-2043-A5CB-B333EACC6D11}" type="slidenum">
              <a:rPr lang="fr-FR" smtClean="0"/>
              <a:t>‹N°›</a:t>
            </a:fld>
            <a:endParaRPr lang="fr-FR"/>
          </a:p>
        </p:txBody>
      </p:sp>
    </p:spTree>
    <p:extLst>
      <p:ext uri="{BB962C8B-B14F-4D97-AF65-F5344CB8AC3E}">
        <p14:creationId xmlns:p14="http://schemas.microsoft.com/office/powerpoint/2010/main" val="175453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b="1">
                <a:latin typeface="Calibri" panose="020F0502020204030204" pitchFamily="34" charset="0"/>
                <a:cs typeface="Calibri" panose="020F0502020204030204" pitchFamily="34" charset="0"/>
              </a:defRPr>
            </a:lvl1pPr>
          </a:lstStyle>
          <a:p>
            <a:r>
              <a:rPr lang="fr-FR" dirty="0"/>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A9EA3CA2-6CFA-4C45-9BFB-4A83008319B5}" type="datetimeFigureOut">
              <a:rPr lang="fr-FR" smtClean="0"/>
              <a:pPr/>
              <a:t>27/05/2020</a:t>
            </a:fld>
            <a:endParaRPr lang="fr-FR"/>
          </a:p>
        </p:txBody>
      </p:sp>
      <p:sp>
        <p:nvSpPr>
          <p:cNvPr id="5" name="Espace réservé du pied de page 4"/>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fr-FR"/>
          </a:p>
        </p:txBody>
      </p:sp>
      <p:sp>
        <p:nvSpPr>
          <p:cNvPr id="6" name="Espace réservé du numéro de diapositive 5"/>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52015C4-65AE-4068-A0EB-83B845F12EE9}" type="slidenum">
              <a:rPr lang="fr-FR" smtClean="0"/>
              <a:pPr/>
              <a:t>‹N°›</a:t>
            </a:fld>
            <a:endParaRPr lang="fr-FR"/>
          </a:p>
        </p:txBody>
      </p:sp>
    </p:spTree>
    <p:extLst>
      <p:ext uri="{BB962C8B-B14F-4D97-AF65-F5344CB8AC3E}">
        <p14:creationId xmlns:p14="http://schemas.microsoft.com/office/powerpoint/2010/main" val="3102363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694220"/>
            <a:ext cx="10515600" cy="907081"/>
          </a:xfrm>
        </p:spPr>
        <p:txBody>
          <a:bodyPr>
            <a:normAutofit/>
          </a:bodyPr>
          <a:lstStyle>
            <a:lvl1pPr algn="ctr">
              <a:defRPr sz="2800" b="1">
                <a:latin typeface="Calibri" panose="020F0502020204030204" pitchFamily="34" charset="0"/>
                <a:cs typeface="Calibri" panose="020F0502020204030204" pitchFamily="34" charset="0"/>
              </a:defRPr>
            </a:lvl1pPr>
          </a:lstStyle>
          <a:p>
            <a:r>
              <a:rPr lang="fr-FR" dirty="0"/>
              <a:t>Modifiez le style du titre</a:t>
            </a:r>
          </a:p>
        </p:txBody>
      </p:sp>
      <p:sp>
        <p:nvSpPr>
          <p:cNvPr id="3" name="Espace réservé du contenu 2"/>
          <p:cNvSpPr>
            <a:spLocks noGrp="1"/>
          </p:cNvSpPr>
          <p:nvPr>
            <p:ph idx="1" hasCustomPrompt="1"/>
          </p:nvPr>
        </p:nvSpPr>
        <p:spPr>
          <a:xfrm>
            <a:off x="323385" y="1828799"/>
            <a:ext cx="11541513" cy="4348163"/>
          </a:xfrm>
        </p:spPr>
        <p:txBody>
          <a:bodyPr>
            <a:normAutofit/>
          </a:bodyPr>
          <a:lstStyle>
            <a:lvl1pPr marL="360363" indent="-360363">
              <a:lnSpc>
                <a:spcPct val="100000"/>
              </a:lnSpc>
              <a:buFont typeface="Wingdings" panose="05000000000000000000" pitchFamily="2" charset="2"/>
              <a:buChar char="q"/>
              <a:defRPr sz="2200" b="1">
                <a:latin typeface="Calibri" panose="020F0502020204030204" pitchFamily="34" charset="0"/>
                <a:cs typeface="Calibri" panose="020F0502020204030204" pitchFamily="34" charset="0"/>
              </a:defRPr>
            </a:lvl1pPr>
            <a:lvl2pPr marL="685800" indent="-228600">
              <a:lnSpc>
                <a:spcPct val="100000"/>
              </a:lnSpc>
              <a:buFont typeface="Wingdings" panose="05000000000000000000" pitchFamily="2" charset="2"/>
              <a:buChar char="Ø"/>
              <a:defRPr sz="2200" b="1">
                <a:latin typeface="Calibri" panose="020F0502020204030204" pitchFamily="34" charset="0"/>
                <a:cs typeface="Calibri" panose="020F0502020204030204" pitchFamily="34" charset="0"/>
              </a:defRPr>
            </a:lvl2pPr>
            <a:lvl3pPr marL="1143000" indent="-228600">
              <a:lnSpc>
                <a:spcPct val="100000"/>
              </a:lnSpc>
              <a:buFont typeface="Wingdings" panose="05000000000000000000" pitchFamily="2" charset="2"/>
              <a:buChar char="§"/>
              <a:defRPr sz="2200" b="1">
                <a:latin typeface="Calibri" panose="020F0502020204030204" pitchFamily="34" charset="0"/>
                <a:cs typeface="Calibri" panose="020F0502020204030204" pitchFamily="34" charset="0"/>
              </a:defRPr>
            </a:lvl3pPr>
            <a:lvl4pPr>
              <a:lnSpc>
                <a:spcPct val="100000"/>
              </a:lnSpc>
              <a:defRPr sz="2200" b="1">
                <a:latin typeface="Calibri" panose="020F0502020204030204" pitchFamily="34" charset="0"/>
                <a:cs typeface="Calibri" panose="020F0502020204030204" pitchFamily="34" charset="0"/>
              </a:defRPr>
            </a:lvl4pPr>
            <a:lvl5pPr marL="1828800" indent="0">
              <a:lnSpc>
                <a:spcPct val="100000"/>
              </a:lnSpc>
              <a:buNone/>
              <a:defRPr sz="2200" b="1">
                <a:latin typeface="Calibri" panose="020F0502020204030204" pitchFamily="34" charset="0"/>
                <a:cs typeface="Calibri" panose="020F0502020204030204" pitchFamily="34" charset="0"/>
              </a:defRPr>
            </a:lvl5pPr>
          </a:lstStyle>
          <a:p>
            <a:pPr lvl="0"/>
            <a:r>
              <a:rPr lang="fr-FR" dirty="0"/>
              <a:t>Modifiez les styles du texte du masque</a:t>
            </a:r>
          </a:p>
          <a:p>
            <a:pPr lvl="1"/>
            <a:r>
              <a:rPr lang="fr-FR" dirty="0"/>
              <a:t> 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A9EA3CA2-6CFA-4C45-9BFB-4A83008319B5}" type="datetimeFigureOut">
              <a:rPr lang="fr-FR" smtClean="0"/>
              <a:pPr/>
              <a:t>27/05/2020</a:t>
            </a:fld>
            <a:endParaRPr lang="fr-FR"/>
          </a:p>
        </p:txBody>
      </p:sp>
      <p:sp>
        <p:nvSpPr>
          <p:cNvPr id="5" name="Espace réservé du pied de page 4"/>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fr-FR"/>
          </a:p>
        </p:txBody>
      </p:sp>
      <p:sp>
        <p:nvSpPr>
          <p:cNvPr id="6" name="Espace réservé du numéro de diapositive 5"/>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52015C4-65AE-4068-A0EB-83B845F12EE9}" type="slidenum">
              <a:rPr lang="fr-FR" smtClean="0"/>
              <a:pPr/>
              <a:t>‹N°›</a:t>
            </a:fld>
            <a:endParaRPr lang="fr-FR"/>
          </a:p>
        </p:txBody>
      </p:sp>
    </p:spTree>
    <p:extLst>
      <p:ext uri="{BB962C8B-B14F-4D97-AF65-F5344CB8AC3E}">
        <p14:creationId xmlns:p14="http://schemas.microsoft.com/office/powerpoint/2010/main" val="27619746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atin typeface="Calibri" panose="020F0502020204030204" pitchFamily="34" charset="0"/>
                <a:cs typeface="Calibri" panose="020F0502020204030204" pitchFamily="34" charset="0"/>
              </a:defRPr>
            </a:lvl1pPr>
          </a:lstStyle>
          <a:p>
            <a:r>
              <a:rPr lang="fr-FR" dirty="0"/>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A9EA3CA2-6CFA-4C45-9BFB-4A83008319B5}" type="datetimeFigureOut">
              <a:rPr lang="fr-FR" smtClean="0"/>
              <a:pPr/>
              <a:t>27/05/2020</a:t>
            </a:fld>
            <a:endParaRPr lang="fr-FR"/>
          </a:p>
        </p:txBody>
      </p:sp>
      <p:sp>
        <p:nvSpPr>
          <p:cNvPr id="5" name="Espace réservé du pied de page 4"/>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fr-FR"/>
          </a:p>
        </p:txBody>
      </p:sp>
      <p:sp>
        <p:nvSpPr>
          <p:cNvPr id="6" name="Espace réservé du numéro de diapositive 5"/>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52015C4-65AE-4068-A0EB-83B845F12EE9}" type="slidenum">
              <a:rPr lang="fr-FR" smtClean="0"/>
              <a:pPr/>
              <a:t>‹N°›</a:t>
            </a:fld>
            <a:endParaRPr lang="fr-FR"/>
          </a:p>
        </p:txBody>
      </p:sp>
    </p:spTree>
    <p:extLst>
      <p:ext uri="{BB962C8B-B14F-4D97-AF65-F5344CB8AC3E}">
        <p14:creationId xmlns:p14="http://schemas.microsoft.com/office/powerpoint/2010/main" val="1507962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60326"/>
            <a:ext cx="10515600" cy="761310"/>
          </a:xfrm>
        </p:spPr>
        <p:txBody>
          <a:bodyPr>
            <a:normAutofit/>
          </a:bodyPr>
          <a:lstStyle>
            <a:lvl1pPr algn="ctr">
              <a:defRPr sz="2800" b="1">
                <a:latin typeface="Calibri" panose="020F0502020204030204" pitchFamily="34" charset="0"/>
                <a:cs typeface="Calibri" panose="020F0502020204030204" pitchFamily="34" charset="0"/>
              </a:defRPr>
            </a:lvl1pPr>
          </a:lstStyle>
          <a:p>
            <a:r>
              <a:rPr lang="fr-FR" dirty="0"/>
              <a:t>Modifiez le style du titre</a:t>
            </a:r>
          </a:p>
        </p:txBody>
      </p:sp>
      <p:sp>
        <p:nvSpPr>
          <p:cNvPr id="3" name="Espace réservé du contenu 2"/>
          <p:cNvSpPr>
            <a:spLocks noGrp="1"/>
          </p:cNvSpPr>
          <p:nvPr>
            <p:ph sz="half" idx="1" hasCustomPrompt="1"/>
          </p:nvPr>
        </p:nvSpPr>
        <p:spPr>
          <a:xfrm>
            <a:off x="838200" y="1825625"/>
            <a:ext cx="5181600" cy="4351338"/>
          </a:xfrm>
        </p:spPr>
        <p:txBody>
          <a:bodyPr>
            <a:normAutofit/>
          </a:bodyPr>
          <a:lstStyle>
            <a:lvl1pPr marL="360363" indent="-360363">
              <a:lnSpc>
                <a:spcPct val="100000"/>
              </a:lnSpc>
              <a:buFont typeface="Wingdings" panose="05000000000000000000" pitchFamily="2" charset="2"/>
              <a:buChar char="q"/>
              <a:defRPr sz="2200" b="1">
                <a:latin typeface="Calibri" panose="020F0502020204030204" pitchFamily="34" charset="0"/>
                <a:cs typeface="Calibri" panose="020F0502020204030204" pitchFamily="34" charset="0"/>
              </a:defRPr>
            </a:lvl1pPr>
            <a:lvl2pPr marL="800100" indent="-342900">
              <a:lnSpc>
                <a:spcPct val="100000"/>
              </a:lnSpc>
              <a:buFont typeface="Wingdings" panose="05000000000000000000" pitchFamily="2" charset="2"/>
              <a:buChar char="Ø"/>
              <a:defRPr sz="2200" b="1">
                <a:latin typeface="Calibri" panose="020F0502020204030204" pitchFamily="34" charset="0"/>
                <a:cs typeface="Calibri" panose="020F0502020204030204" pitchFamily="34" charset="0"/>
              </a:defRPr>
            </a:lvl2pPr>
            <a:lvl3pPr marL="1143000" indent="-228600">
              <a:lnSpc>
                <a:spcPct val="100000"/>
              </a:lnSpc>
              <a:buFont typeface="Wingdings" panose="05000000000000000000" pitchFamily="2" charset="2"/>
              <a:buChar char="§"/>
              <a:defRPr sz="2200" b="1">
                <a:latin typeface="Calibri" panose="020F0502020204030204" pitchFamily="34" charset="0"/>
                <a:cs typeface="Calibri" panose="020F0502020204030204" pitchFamily="34" charset="0"/>
              </a:defRPr>
            </a:lvl3pPr>
            <a:lvl4pPr marL="1600200" indent="-228600">
              <a:lnSpc>
                <a:spcPct val="100000"/>
              </a:lnSpc>
              <a:buFont typeface="Courier New" panose="02070309020205020404" pitchFamily="49" charset="0"/>
              <a:buChar char="o"/>
              <a:defRPr sz="2200" b="1">
                <a:latin typeface="Calibri" panose="020F0502020204030204" pitchFamily="34" charset="0"/>
                <a:cs typeface="Calibri" panose="020F0502020204030204" pitchFamily="34" charset="0"/>
              </a:defRPr>
            </a:lvl4pPr>
            <a:lvl5pPr marL="1828800" indent="0">
              <a:lnSpc>
                <a:spcPct val="100000"/>
              </a:lnSpc>
              <a:buFont typeface="Wingdings" panose="05000000000000000000" pitchFamily="2" charset="2"/>
              <a:buNone/>
              <a:defRPr sz="2200" b="1">
                <a:latin typeface="Calibri" panose="020F0502020204030204" pitchFamily="34" charset="0"/>
                <a:cs typeface="Calibri" panose="020F0502020204030204" pitchFamily="34"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p:cNvSpPr>
            <a:spLocks noGrp="1"/>
          </p:cNvSpPr>
          <p:nvPr>
            <p:ph sz="half" idx="2" hasCustomPrompt="1"/>
          </p:nvPr>
        </p:nvSpPr>
        <p:spPr>
          <a:xfrm>
            <a:off x="6172200" y="1825625"/>
            <a:ext cx="5181600" cy="4351338"/>
          </a:xfrm>
        </p:spPr>
        <p:txBody>
          <a:bodyPr>
            <a:normAutofit/>
          </a:bodyPr>
          <a:lstStyle>
            <a:lvl1pPr marL="360363" indent="-360363">
              <a:lnSpc>
                <a:spcPct val="100000"/>
              </a:lnSpc>
              <a:buFont typeface="Wingdings" panose="05000000000000000000" pitchFamily="2" charset="2"/>
              <a:buChar char="q"/>
              <a:defRPr sz="2200" b="1">
                <a:latin typeface="Calibri" panose="020F0502020204030204" pitchFamily="34" charset="0"/>
                <a:cs typeface="Calibri" panose="020F0502020204030204" pitchFamily="34" charset="0"/>
              </a:defRPr>
            </a:lvl1pPr>
            <a:lvl2pPr marL="685800" indent="-228600">
              <a:lnSpc>
                <a:spcPct val="100000"/>
              </a:lnSpc>
              <a:buFont typeface="Wingdings" panose="05000000000000000000" pitchFamily="2" charset="2"/>
              <a:buChar char="Ø"/>
              <a:defRPr sz="2200" b="1">
                <a:latin typeface="Calibri" panose="020F0502020204030204" pitchFamily="34" charset="0"/>
                <a:cs typeface="Calibri" panose="020F0502020204030204" pitchFamily="34" charset="0"/>
              </a:defRPr>
            </a:lvl2pPr>
            <a:lvl3pPr marL="1143000" indent="-228600">
              <a:lnSpc>
                <a:spcPct val="100000"/>
              </a:lnSpc>
              <a:buFont typeface="Wingdings" panose="05000000000000000000" pitchFamily="2" charset="2"/>
              <a:buChar char="§"/>
              <a:defRPr sz="2200" b="1">
                <a:latin typeface="Calibri" panose="020F0502020204030204" pitchFamily="34" charset="0"/>
                <a:cs typeface="Calibri" panose="020F0502020204030204" pitchFamily="34" charset="0"/>
              </a:defRPr>
            </a:lvl3pPr>
            <a:lvl4pPr marL="1600200" indent="-228600">
              <a:lnSpc>
                <a:spcPct val="100000"/>
              </a:lnSpc>
              <a:buFont typeface="Courier New" panose="02070309020205020404" pitchFamily="49" charset="0"/>
              <a:buChar char="o"/>
              <a:defRPr sz="2200" b="1">
                <a:latin typeface="Calibri" panose="020F0502020204030204" pitchFamily="34" charset="0"/>
                <a:cs typeface="Calibri" panose="020F0502020204030204" pitchFamily="34" charset="0"/>
              </a:defRPr>
            </a:lvl4pPr>
            <a:lvl5pPr marL="1828800" indent="0">
              <a:lnSpc>
                <a:spcPct val="100000"/>
              </a:lnSpc>
              <a:buFont typeface="Wingdings" panose="05000000000000000000" pitchFamily="2" charset="2"/>
              <a:buNone/>
              <a:defRPr sz="2200" b="1">
                <a:latin typeface="Calibri" panose="020F0502020204030204" pitchFamily="34" charset="0"/>
                <a:cs typeface="Calibri" panose="020F0502020204030204" pitchFamily="34"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e la date 4"/>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A9EA3CA2-6CFA-4C45-9BFB-4A83008319B5}" type="datetimeFigureOut">
              <a:rPr lang="fr-FR" smtClean="0"/>
              <a:pPr/>
              <a:t>27/05/2020</a:t>
            </a:fld>
            <a:endParaRPr lang="fr-FR"/>
          </a:p>
        </p:txBody>
      </p:sp>
      <p:sp>
        <p:nvSpPr>
          <p:cNvPr id="6" name="Espace réservé du pied de page 5"/>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fr-FR"/>
          </a:p>
        </p:txBody>
      </p:sp>
      <p:sp>
        <p:nvSpPr>
          <p:cNvPr id="7" name="Espace réservé du numéro de diapositive 6"/>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52015C4-65AE-4068-A0EB-83B845F12EE9}" type="slidenum">
              <a:rPr lang="fr-FR" smtClean="0"/>
              <a:pPr/>
              <a:t>‹N°›</a:t>
            </a:fld>
            <a:endParaRPr lang="fr-FR"/>
          </a:p>
        </p:txBody>
      </p:sp>
    </p:spTree>
    <p:extLst>
      <p:ext uri="{BB962C8B-B14F-4D97-AF65-F5344CB8AC3E}">
        <p14:creationId xmlns:p14="http://schemas.microsoft.com/office/powerpoint/2010/main" val="31010675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normAutofit/>
          </a:bodyPr>
          <a:lstStyle>
            <a:lvl1pPr algn="ctr">
              <a:defRPr sz="2800" b="1">
                <a:latin typeface="Calibri" panose="020F0502020204030204" pitchFamily="34" charset="0"/>
                <a:cs typeface="Calibri" panose="020F0502020204030204" pitchFamily="34" charset="0"/>
              </a:defRPr>
            </a:lvl1p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p:nvPr>
        </p:nvSpPr>
        <p:spPr>
          <a:xfrm>
            <a:off x="839788" y="2505075"/>
            <a:ext cx="5157787" cy="3684588"/>
          </a:xfrm>
        </p:spPr>
        <p:txBody>
          <a:bodyPr>
            <a:normAutofit/>
          </a:bodyPr>
          <a:lstStyle>
            <a:lvl1pPr>
              <a:defRPr sz="2200" b="1">
                <a:latin typeface="Calibri" panose="020F0502020204030204" pitchFamily="34" charset="0"/>
                <a:cs typeface="Calibri" panose="020F0502020204030204" pitchFamily="34" charset="0"/>
              </a:defRPr>
            </a:lvl1pPr>
            <a:lvl2pPr>
              <a:defRPr sz="2200" b="1">
                <a:latin typeface="Calibri" panose="020F0502020204030204" pitchFamily="34" charset="0"/>
                <a:cs typeface="Calibri" panose="020F0502020204030204" pitchFamily="34" charset="0"/>
              </a:defRPr>
            </a:lvl2pPr>
            <a:lvl3pPr>
              <a:defRPr sz="2200" b="1">
                <a:latin typeface="Calibri" panose="020F0502020204030204" pitchFamily="34" charset="0"/>
                <a:cs typeface="Calibri" panose="020F0502020204030204" pitchFamily="34" charset="0"/>
              </a:defRPr>
            </a:lvl3pPr>
            <a:lvl4pPr>
              <a:defRPr sz="2200" b="1">
                <a:latin typeface="Calibri" panose="020F0502020204030204" pitchFamily="34" charset="0"/>
                <a:cs typeface="Calibri" panose="020F0502020204030204" pitchFamily="34" charset="0"/>
              </a:defRPr>
            </a:lvl4pPr>
            <a:lvl5pPr>
              <a:defRPr sz="2200" b="1">
                <a:latin typeface="Calibri" panose="020F0502020204030204" pitchFamily="34" charset="0"/>
                <a:cs typeface="Calibri" panose="020F0502020204030204" pitchFamily="34"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normAutofit/>
          </a:bodyPr>
          <a:lstStyle>
            <a:lvl1pPr>
              <a:defRPr sz="2200" b="1">
                <a:latin typeface="Calibri" panose="020F0502020204030204" pitchFamily="34" charset="0"/>
                <a:cs typeface="Calibri" panose="020F0502020204030204" pitchFamily="34" charset="0"/>
              </a:defRPr>
            </a:lvl1pPr>
            <a:lvl2pPr>
              <a:defRPr sz="2200" b="1">
                <a:latin typeface="Calibri" panose="020F0502020204030204" pitchFamily="34" charset="0"/>
                <a:cs typeface="Calibri" panose="020F0502020204030204" pitchFamily="34" charset="0"/>
              </a:defRPr>
            </a:lvl2pPr>
            <a:lvl3pPr>
              <a:defRPr sz="2200" b="1">
                <a:latin typeface="Calibri" panose="020F0502020204030204" pitchFamily="34" charset="0"/>
                <a:cs typeface="Calibri" panose="020F0502020204030204" pitchFamily="34" charset="0"/>
              </a:defRPr>
            </a:lvl3pPr>
            <a:lvl4pPr>
              <a:defRPr sz="2200" b="1">
                <a:latin typeface="Calibri" panose="020F0502020204030204" pitchFamily="34" charset="0"/>
                <a:cs typeface="Calibri" panose="020F0502020204030204" pitchFamily="34" charset="0"/>
              </a:defRPr>
            </a:lvl4pPr>
            <a:lvl5pPr>
              <a:defRPr sz="2200" b="1">
                <a:latin typeface="Calibri" panose="020F0502020204030204" pitchFamily="34" charset="0"/>
                <a:cs typeface="Calibri" panose="020F0502020204030204" pitchFamily="34" charset="0"/>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A9EA3CA2-6CFA-4C45-9BFB-4A83008319B5}" type="datetimeFigureOut">
              <a:rPr lang="fr-FR" smtClean="0"/>
              <a:pPr/>
              <a:t>27/05/2020</a:t>
            </a:fld>
            <a:endParaRPr lang="fr-FR"/>
          </a:p>
        </p:txBody>
      </p:sp>
      <p:sp>
        <p:nvSpPr>
          <p:cNvPr id="8" name="Espace réservé du pied de page 7"/>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fr-FR"/>
          </a:p>
        </p:txBody>
      </p:sp>
      <p:sp>
        <p:nvSpPr>
          <p:cNvPr id="9" name="Espace réservé du numéro de diapositive 8"/>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52015C4-65AE-4068-A0EB-83B845F12EE9}" type="slidenum">
              <a:rPr lang="fr-FR" smtClean="0"/>
              <a:pPr/>
              <a:t>‹N°›</a:t>
            </a:fld>
            <a:endParaRPr lang="fr-FR"/>
          </a:p>
        </p:txBody>
      </p:sp>
    </p:spTree>
    <p:extLst>
      <p:ext uri="{BB962C8B-B14F-4D97-AF65-F5344CB8AC3E}">
        <p14:creationId xmlns:p14="http://schemas.microsoft.com/office/powerpoint/2010/main" val="36366777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lvl1pPr>
              <a:defRPr sz="2800" b="1">
                <a:latin typeface="Calibri" panose="020F0502020204030204" pitchFamily="34" charset="0"/>
                <a:cs typeface="Calibri" panose="020F0502020204030204" pitchFamily="34" charset="0"/>
              </a:defRPr>
            </a:lvl1pPr>
          </a:lstStyle>
          <a:p>
            <a:r>
              <a:rPr lang="fr-FR" dirty="0"/>
              <a:t>Modifiez le style du titre</a:t>
            </a:r>
          </a:p>
        </p:txBody>
      </p:sp>
      <p:sp>
        <p:nvSpPr>
          <p:cNvPr id="3" name="Espace réservé de la date 2"/>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A9EA3CA2-6CFA-4C45-9BFB-4A83008319B5}" type="datetimeFigureOut">
              <a:rPr lang="fr-FR" smtClean="0"/>
              <a:pPr/>
              <a:t>27/05/2020</a:t>
            </a:fld>
            <a:endParaRPr lang="fr-FR"/>
          </a:p>
        </p:txBody>
      </p:sp>
      <p:sp>
        <p:nvSpPr>
          <p:cNvPr id="4" name="Espace réservé du pied de page 3"/>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fr-FR"/>
          </a:p>
        </p:txBody>
      </p:sp>
      <p:sp>
        <p:nvSpPr>
          <p:cNvPr id="5" name="Espace réservé du numéro de diapositive 4"/>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52015C4-65AE-4068-A0EB-83B845F12EE9}" type="slidenum">
              <a:rPr lang="fr-FR" smtClean="0"/>
              <a:pPr/>
              <a:t>‹N°›</a:t>
            </a:fld>
            <a:endParaRPr lang="fr-FR"/>
          </a:p>
        </p:txBody>
      </p:sp>
    </p:spTree>
    <p:extLst>
      <p:ext uri="{BB962C8B-B14F-4D97-AF65-F5344CB8AC3E}">
        <p14:creationId xmlns:p14="http://schemas.microsoft.com/office/powerpoint/2010/main" val="4343314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9EA3CA2-6CFA-4C45-9BFB-4A83008319B5}" type="datetimeFigureOut">
              <a:rPr lang="fr-FR" smtClean="0"/>
              <a:t>27/05/2020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52015C4-65AE-4068-A0EB-83B845F12EE9}" type="slidenum">
              <a:rPr lang="fr-FR" smtClean="0"/>
              <a:t>‹N°›</a:t>
            </a:fld>
            <a:endParaRPr lang="fr-FR"/>
          </a:p>
        </p:txBody>
      </p:sp>
    </p:spTree>
    <p:extLst>
      <p:ext uri="{BB962C8B-B14F-4D97-AF65-F5344CB8AC3E}">
        <p14:creationId xmlns:p14="http://schemas.microsoft.com/office/powerpoint/2010/main" val="1541276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2200" b="1">
                <a:latin typeface="Calibri" panose="020F0502020204030204" pitchFamily="34" charset="0"/>
                <a:cs typeface="Calibri" panose="020F0502020204030204" pitchFamily="34" charset="0"/>
              </a:defRPr>
            </a:lvl1pPr>
          </a:lstStyle>
          <a:p>
            <a:r>
              <a:rPr lang="fr-FR" dirty="0"/>
              <a:t>Modifiez le style du titre</a:t>
            </a:r>
          </a:p>
        </p:txBody>
      </p:sp>
      <p:sp>
        <p:nvSpPr>
          <p:cNvPr id="3" name="Espace réservé du contenu 2"/>
          <p:cNvSpPr>
            <a:spLocks noGrp="1"/>
          </p:cNvSpPr>
          <p:nvPr>
            <p:ph idx="1" hasCustomPrompt="1"/>
          </p:nvPr>
        </p:nvSpPr>
        <p:spPr>
          <a:xfrm>
            <a:off x="5183188" y="987425"/>
            <a:ext cx="6172200" cy="4873625"/>
          </a:xfrm>
        </p:spPr>
        <p:txBody>
          <a:bodyPr>
            <a:normAutofit/>
          </a:bodyPr>
          <a:lstStyle>
            <a:lvl1pPr marL="228600" indent="-228600">
              <a:buFont typeface="Wingdings" panose="05000000000000000000" pitchFamily="2" charset="2"/>
              <a:buChar char="q"/>
              <a:defRPr sz="2200" b="1">
                <a:latin typeface="Calibri" panose="020F0502020204030204" pitchFamily="34" charset="0"/>
                <a:cs typeface="Calibri" panose="020F0502020204030204" pitchFamily="34" charset="0"/>
              </a:defRPr>
            </a:lvl1pPr>
            <a:lvl2pPr marL="685800" indent="-228600">
              <a:buFont typeface="Wingdings" panose="05000000000000000000" pitchFamily="2" charset="2"/>
              <a:buChar char="Ø"/>
              <a:defRPr sz="2200" b="1">
                <a:latin typeface="Calibri" panose="020F0502020204030204" pitchFamily="34" charset="0"/>
                <a:cs typeface="Calibri" panose="020F0502020204030204" pitchFamily="34" charset="0"/>
              </a:defRPr>
            </a:lvl2pPr>
            <a:lvl3pPr marL="1143000" indent="-228600">
              <a:buFont typeface="Courier New" panose="02070309020205020404" pitchFamily="49" charset="0"/>
              <a:buChar char="o"/>
              <a:defRPr sz="2200" b="1">
                <a:latin typeface="Calibri" panose="020F0502020204030204" pitchFamily="34" charset="0"/>
                <a:cs typeface="Calibri" panose="020F0502020204030204" pitchFamily="34" charset="0"/>
              </a:defRPr>
            </a:lvl3pPr>
            <a:lvl4pPr>
              <a:defRPr sz="2200" b="1">
                <a:latin typeface="Calibri" panose="020F0502020204030204" pitchFamily="34" charset="0"/>
                <a:cs typeface="Calibri" panose="020F0502020204030204" pitchFamily="34" charset="0"/>
              </a:defRPr>
            </a:lvl4pPr>
            <a:lvl5pPr marL="1828800" indent="0">
              <a:buNone/>
              <a:defRPr sz="2200" b="1">
                <a:latin typeface="Calibri" panose="020F0502020204030204" pitchFamily="34" charset="0"/>
                <a:cs typeface="Calibri" panose="020F0502020204030204" pitchFamily="34" charset="0"/>
              </a:defRPr>
            </a:lvl5pPr>
            <a:lvl6pPr>
              <a:defRPr sz="2000"/>
            </a:lvl6pPr>
            <a:lvl7pPr>
              <a:defRPr sz="2000"/>
            </a:lvl7pPr>
            <a:lvl8pPr>
              <a:defRPr sz="2000"/>
            </a:lvl8pPr>
            <a:lvl9pPr>
              <a:defRPr sz="2000"/>
            </a:lvl9pPr>
          </a:lstStyle>
          <a:p>
            <a:pPr lvl="0"/>
            <a:r>
              <a:rPr lang="fr-FR" dirty="0"/>
              <a:t> 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A9EA3CA2-6CFA-4C45-9BFB-4A83008319B5}" type="datetimeFigureOut">
              <a:rPr lang="fr-FR" smtClean="0"/>
              <a:pPr/>
              <a:t>27/05/2020</a:t>
            </a:fld>
            <a:endParaRPr lang="fr-FR"/>
          </a:p>
        </p:txBody>
      </p:sp>
      <p:sp>
        <p:nvSpPr>
          <p:cNvPr id="6" name="Espace réservé du pied de page 5"/>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fr-FR"/>
          </a:p>
        </p:txBody>
      </p:sp>
      <p:sp>
        <p:nvSpPr>
          <p:cNvPr id="7" name="Espace réservé du numéro de diapositive 6"/>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52015C4-65AE-4068-A0EB-83B845F12EE9}" type="slidenum">
              <a:rPr lang="fr-FR" smtClean="0"/>
              <a:pPr/>
              <a:t>‹N°›</a:t>
            </a:fld>
            <a:endParaRPr lang="fr-FR"/>
          </a:p>
        </p:txBody>
      </p:sp>
    </p:spTree>
    <p:extLst>
      <p:ext uri="{BB962C8B-B14F-4D97-AF65-F5344CB8AC3E}">
        <p14:creationId xmlns:p14="http://schemas.microsoft.com/office/powerpoint/2010/main" val="2541206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071C8069-6151-C142-9FD2-648725AD5782}" type="datetimeFigureOut">
              <a:rPr lang="fr-FR" smtClean="0"/>
              <a:t>27/05/2020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C056E3E-7551-2043-A5CB-B333EACC6D11}" type="slidenum">
              <a:rPr lang="fr-FR" smtClean="0"/>
              <a:t>‹N°›</a:t>
            </a:fld>
            <a:endParaRPr lang="fr-FR"/>
          </a:p>
        </p:txBody>
      </p:sp>
    </p:spTree>
    <p:extLst>
      <p:ext uri="{BB962C8B-B14F-4D97-AF65-F5344CB8AC3E}">
        <p14:creationId xmlns:p14="http://schemas.microsoft.com/office/powerpoint/2010/main" val="19393095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normAutofit/>
          </a:bodyPr>
          <a:lstStyle>
            <a:lvl1pPr>
              <a:defRPr sz="2200" b="1">
                <a:latin typeface="Calibri" panose="020F0502020204030204" pitchFamily="34" charset="0"/>
                <a:cs typeface="Calibri" panose="020F0502020204030204" pitchFamily="34" charset="0"/>
              </a:defRPr>
            </a:lvl1pPr>
          </a:lstStyle>
          <a:p>
            <a:r>
              <a:rPr lang="fr-FR" dirty="0"/>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A9EA3CA2-6CFA-4C45-9BFB-4A83008319B5}" type="datetimeFigureOut">
              <a:rPr lang="fr-FR" smtClean="0"/>
              <a:pPr/>
              <a:t>27/05/2020</a:t>
            </a:fld>
            <a:endParaRPr lang="fr-FR"/>
          </a:p>
        </p:txBody>
      </p:sp>
      <p:sp>
        <p:nvSpPr>
          <p:cNvPr id="6" name="Espace réservé du pied de page 5"/>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fr-FR"/>
          </a:p>
        </p:txBody>
      </p:sp>
      <p:sp>
        <p:nvSpPr>
          <p:cNvPr id="7" name="Espace réservé du numéro de diapositive 6"/>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52015C4-65AE-4068-A0EB-83B845F12EE9}" type="slidenum">
              <a:rPr lang="fr-FR" smtClean="0"/>
              <a:pPr/>
              <a:t>‹N°›</a:t>
            </a:fld>
            <a:endParaRPr lang="fr-FR"/>
          </a:p>
        </p:txBody>
      </p:sp>
    </p:spTree>
    <p:extLst>
      <p:ext uri="{BB962C8B-B14F-4D97-AF65-F5344CB8AC3E}">
        <p14:creationId xmlns:p14="http://schemas.microsoft.com/office/powerpoint/2010/main" val="41937739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sz="2200" b="1">
                <a:latin typeface="Calibri" panose="020F0502020204030204" pitchFamily="34" charset="0"/>
                <a:cs typeface="Calibri" panose="020F0502020204030204" pitchFamily="34" charset="0"/>
              </a:defRPr>
            </a:lvl1pPr>
          </a:lstStyle>
          <a:p>
            <a:r>
              <a:rPr lang="fr-FR" dirty="0"/>
              <a:t>Modifiez le style du titre</a:t>
            </a:r>
          </a:p>
        </p:txBody>
      </p:sp>
      <p:sp>
        <p:nvSpPr>
          <p:cNvPr id="3" name="Espace réservé du texte vertical 2"/>
          <p:cNvSpPr>
            <a:spLocks noGrp="1"/>
          </p:cNvSpPr>
          <p:nvPr>
            <p:ph type="body" orient="vert" idx="1"/>
          </p:nvPr>
        </p:nvSpPr>
        <p:spPr/>
        <p:txBody>
          <a:bodyPr vert="eaVert">
            <a:normAutofit/>
          </a:bodyPr>
          <a:lstStyle>
            <a:lvl1pPr>
              <a:defRPr sz="2200" b="1">
                <a:latin typeface="Calibri" panose="020F0502020204030204" pitchFamily="34" charset="0"/>
                <a:cs typeface="Calibri" panose="020F0502020204030204" pitchFamily="34" charset="0"/>
              </a:defRPr>
            </a:lvl1pPr>
            <a:lvl2pPr>
              <a:defRPr sz="2200" b="1">
                <a:latin typeface="Calibri" panose="020F0502020204030204" pitchFamily="34" charset="0"/>
                <a:cs typeface="Calibri" panose="020F0502020204030204" pitchFamily="34" charset="0"/>
              </a:defRPr>
            </a:lvl2pPr>
            <a:lvl3pPr>
              <a:defRPr sz="2200" b="1">
                <a:latin typeface="Calibri" panose="020F0502020204030204" pitchFamily="34" charset="0"/>
                <a:cs typeface="Calibri" panose="020F0502020204030204" pitchFamily="34" charset="0"/>
              </a:defRPr>
            </a:lvl3pPr>
            <a:lvl4pPr>
              <a:defRPr sz="2200" b="1">
                <a:latin typeface="Calibri" panose="020F0502020204030204" pitchFamily="34" charset="0"/>
                <a:cs typeface="Calibri" panose="020F0502020204030204" pitchFamily="34" charset="0"/>
              </a:defRPr>
            </a:lvl4pPr>
            <a:lvl5pPr>
              <a:defRPr sz="2200" b="1">
                <a:latin typeface="Calibri" panose="020F0502020204030204" pitchFamily="34" charset="0"/>
                <a:cs typeface="Calibri" panose="020F0502020204030204" pitchFamily="34" charset="0"/>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A9EA3CA2-6CFA-4C45-9BFB-4A83008319B5}" type="datetimeFigureOut">
              <a:rPr lang="fr-FR" smtClean="0"/>
              <a:pPr/>
              <a:t>27/05/2020</a:t>
            </a:fld>
            <a:endParaRPr lang="fr-FR"/>
          </a:p>
        </p:txBody>
      </p:sp>
      <p:sp>
        <p:nvSpPr>
          <p:cNvPr id="5" name="Espace réservé du pied de page 4"/>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fr-FR"/>
          </a:p>
        </p:txBody>
      </p:sp>
      <p:sp>
        <p:nvSpPr>
          <p:cNvPr id="6" name="Espace réservé du numéro de diapositive 5"/>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52015C4-65AE-4068-A0EB-83B845F12EE9}" type="slidenum">
              <a:rPr lang="fr-FR" smtClean="0"/>
              <a:pPr/>
              <a:t>‹N°›</a:t>
            </a:fld>
            <a:endParaRPr lang="fr-FR"/>
          </a:p>
        </p:txBody>
      </p:sp>
    </p:spTree>
    <p:extLst>
      <p:ext uri="{BB962C8B-B14F-4D97-AF65-F5344CB8AC3E}">
        <p14:creationId xmlns:p14="http://schemas.microsoft.com/office/powerpoint/2010/main" val="8295204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lvl1pPr>
              <a:defRPr sz="2200" b="1">
                <a:latin typeface="Calibri" panose="020F0502020204030204" pitchFamily="34" charset="0"/>
                <a:cs typeface="Calibri" panose="020F0502020204030204" pitchFamily="34" charset="0"/>
              </a:defRPr>
            </a:lvl1pPr>
          </a:lstStyle>
          <a:p>
            <a:r>
              <a:rPr lang="fr-FR" dirty="0"/>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normAutofit/>
          </a:bodyPr>
          <a:lstStyle>
            <a:lvl1pPr>
              <a:defRPr sz="2200" b="1">
                <a:latin typeface="Calibri" panose="020F0502020204030204" pitchFamily="34" charset="0"/>
                <a:cs typeface="Calibri" panose="020F0502020204030204" pitchFamily="34" charset="0"/>
              </a:defRPr>
            </a:lvl1pPr>
            <a:lvl2pPr>
              <a:defRPr sz="2200" b="1">
                <a:latin typeface="Calibri" panose="020F0502020204030204" pitchFamily="34" charset="0"/>
                <a:cs typeface="Calibri" panose="020F0502020204030204" pitchFamily="34" charset="0"/>
              </a:defRPr>
            </a:lvl2pPr>
            <a:lvl3pPr>
              <a:defRPr sz="2200" b="1">
                <a:latin typeface="Calibri" panose="020F0502020204030204" pitchFamily="34" charset="0"/>
                <a:cs typeface="Calibri" panose="020F0502020204030204" pitchFamily="34" charset="0"/>
              </a:defRPr>
            </a:lvl3pPr>
            <a:lvl4pPr>
              <a:defRPr sz="2200" b="1">
                <a:latin typeface="Calibri" panose="020F0502020204030204" pitchFamily="34" charset="0"/>
                <a:cs typeface="Calibri" panose="020F0502020204030204" pitchFamily="34" charset="0"/>
              </a:defRPr>
            </a:lvl4pPr>
            <a:lvl5pPr>
              <a:defRPr sz="2200" b="1">
                <a:latin typeface="Calibri" panose="020F0502020204030204" pitchFamily="34" charset="0"/>
                <a:cs typeface="Calibri" panose="020F0502020204030204" pitchFamily="34" charset="0"/>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A9EA3CA2-6CFA-4C45-9BFB-4A83008319B5}" type="datetimeFigureOut">
              <a:rPr lang="fr-FR" smtClean="0"/>
              <a:pPr/>
              <a:t>27/05/2020</a:t>
            </a:fld>
            <a:endParaRPr lang="fr-FR"/>
          </a:p>
        </p:txBody>
      </p:sp>
      <p:sp>
        <p:nvSpPr>
          <p:cNvPr id="5" name="Espace réservé du pied de page 4"/>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fr-FR"/>
          </a:p>
        </p:txBody>
      </p:sp>
      <p:sp>
        <p:nvSpPr>
          <p:cNvPr id="6" name="Espace réservé du numéro de diapositive 5"/>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52015C4-65AE-4068-A0EB-83B845F12EE9}" type="slidenum">
              <a:rPr lang="fr-FR" smtClean="0"/>
              <a:pPr/>
              <a:t>‹N°›</a:t>
            </a:fld>
            <a:endParaRPr lang="fr-FR"/>
          </a:p>
        </p:txBody>
      </p:sp>
    </p:spTree>
    <p:extLst>
      <p:ext uri="{BB962C8B-B14F-4D97-AF65-F5344CB8AC3E}">
        <p14:creationId xmlns:p14="http://schemas.microsoft.com/office/powerpoint/2010/main" val="2815952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Cliquez et modifiez le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071C8069-6151-C142-9FD2-648725AD5782}" type="datetimeFigureOut">
              <a:rPr lang="fr-FR" smtClean="0"/>
              <a:t>27/05/2020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C056E3E-7551-2043-A5CB-B333EACC6D11}" type="slidenum">
              <a:rPr lang="fr-FR" smtClean="0"/>
              <a:t>‹N°›</a:t>
            </a:fld>
            <a:endParaRPr lang="fr-FR"/>
          </a:p>
        </p:txBody>
      </p:sp>
    </p:spTree>
    <p:extLst>
      <p:ext uri="{BB962C8B-B14F-4D97-AF65-F5344CB8AC3E}">
        <p14:creationId xmlns:p14="http://schemas.microsoft.com/office/powerpoint/2010/main" val="648732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071C8069-6151-C142-9FD2-648725AD5782}" type="datetimeFigureOut">
              <a:rPr lang="fr-FR" smtClean="0"/>
              <a:t>27/05/2020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C056E3E-7551-2043-A5CB-B333EACC6D11}" type="slidenum">
              <a:rPr lang="fr-FR" smtClean="0"/>
              <a:t>‹N°›</a:t>
            </a:fld>
            <a:endParaRPr lang="fr-FR"/>
          </a:p>
        </p:txBody>
      </p:sp>
    </p:spTree>
    <p:extLst>
      <p:ext uri="{BB962C8B-B14F-4D97-AF65-F5344CB8AC3E}">
        <p14:creationId xmlns:p14="http://schemas.microsoft.com/office/powerpoint/2010/main" val="176928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Cliquez et modifiez le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071C8069-6151-C142-9FD2-648725AD5782}" type="datetimeFigureOut">
              <a:rPr lang="fr-FR" smtClean="0"/>
              <a:t>27/05/2020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8C056E3E-7551-2043-A5CB-B333EACC6D11}" type="slidenum">
              <a:rPr lang="fr-FR" smtClean="0"/>
              <a:t>‹N°›</a:t>
            </a:fld>
            <a:endParaRPr lang="fr-FR"/>
          </a:p>
        </p:txBody>
      </p:sp>
    </p:spTree>
    <p:extLst>
      <p:ext uri="{BB962C8B-B14F-4D97-AF65-F5344CB8AC3E}">
        <p14:creationId xmlns:p14="http://schemas.microsoft.com/office/powerpoint/2010/main" val="1133126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071C8069-6151-C142-9FD2-648725AD5782}" type="datetimeFigureOut">
              <a:rPr lang="fr-FR" smtClean="0"/>
              <a:t>27/05/2020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8C056E3E-7551-2043-A5CB-B333EACC6D11}" type="slidenum">
              <a:rPr lang="fr-FR" smtClean="0"/>
              <a:t>‹N°›</a:t>
            </a:fld>
            <a:endParaRPr lang="fr-FR"/>
          </a:p>
        </p:txBody>
      </p:sp>
    </p:spTree>
    <p:extLst>
      <p:ext uri="{BB962C8B-B14F-4D97-AF65-F5344CB8AC3E}">
        <p14:creationId xmlns:p14="http://schemas.microsoft.com/office/powerpoint/2010/main" val="140921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71C8069-6151-C142-9FD2-648725AD5782}" type="datetimeFigureOut">
              <a:rPr lang="fr-FR" smtClean="0"/>
              <a:t>27/05/2020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8C056E3E-7551-2043-A5CB-B333EACC6D11}" type="slidenum">
              <a:rPr lang="fr-FR" smtClean="0"/>
              <a:t>‹N°›</a:t>
            </a:fld>
            <a:endParaRPr lang="fr-FR"/>
          </a:p>
        </p:txBody>
      </p:sp>
    </p:spTree>
    <p:extLst>
      <p:ext uri="{BB962C8B-B14F-4D97-AF65-F5344CB8AC3E}">
        <p14:creationId xmlns:p14="http://schemas.microsoft.com/office/powerpoint/2010/main" val="417023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Cliquez et modifiez le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071C8069-6151-C142-9FD2-648725AD5782}" type="datetimeFigureOut">
              <a:rPr lang="fr-FR" smtClean="0"/>
              <a:t>27/05/2020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C056E3E-7551-2043-A5CB-B333EACC6D11}" type="slidenum">
              <a:rPr lang="fr-FR" smtClean="0"/>
              <a:t>‹N°›</a:t>
            </a:fld>
            <a:endParaRPr lang="fr-FR"/>
          </a:p>
        </p:txBody>
      </p:sp>
    </p:spTree>
    <p:extLst>
      <p:ext uri="{BB962C8B-B14F-4D97-AF65-F5344CB8AC3E}">
        <p14:creationId xmlns:p14="http://schemas.microsoft.com/office/powerpoint/2010/main" val="466805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Cliquez et modifiez le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071C8069-6151-C142-9FD2-648725AD5782}" type="datetimeFigureOut">
              <a:rPr lang="fr-FR" smtClean="0"/>
              <a:t>27/05/2020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C056E3E-7551-2043-A5CB-B333EACC6D11}" type="slidenum">
              <a:rPr lang="fr-FR" smtClean="0"/>
              <a:t>‹N°›</a:t>
            </a:fld>
            <a:endParaRPr lang="fr-FR"/>
          </a:p>
        </p:txBody>
      </p:sp>
    </p:spTree>
    <p:extLst>
      <p:ext uri="{BB962C8B-B14F-4D97-AF65-F5344CB8AC3E}">
        <p14:creationId xmlns:p14="http://schemas.microsoft.com/office/powerpoint/2010/main" val="462166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1C8069-6151-C142-9FD2-648725AD5782}" type="datetimeFigureOut">
              <a:rPr lang="fr-FR" smtClean="0"/>
              <a:t>27/05/2020</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056E3E-7551-2043-A5CB-B333EACC6D11}" type="slidenum">
              <a:rPr lang="fr-FR" smtClean="0"/>
              <a:t>‹N°›</a:t>
            </a:fld>
            <a:endParaRPr lang="fr-FR"/>
          </a:p>
        </p:txBody>
      </p:sp>
    </p:spTree>
    <p:extLst>
      <p:ext uri="{BB962C8B-B14F-4D97-AF65-F5344CB8AC3E}">
        <p14:creationId xmlns:p14="http://schemas.microsoft.com/office/powerpoint/2010/main" val="15269010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161928"/>
            <a:ext cx="10515600" cy="650875"/>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099127"/>
            <a:ext cx="10515600" cy="5077836"/>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EA3CA2-6CFA-4C45-9BFB-4A83008319B5}" type="datetimeFigureOut">
              <a:rPr lang="fr-FR" smtClean="0"/>
              <a:t>27/05/2020</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2015C4-65AE-4068-A0EB-83B845F12EE9}" type="slidenum">
              <a:rPr lang="fr-FR" smtClean="0"/>
              <a:t>‹N°›</a:t>
            </a:fld>
            <a:endParaRPr lang="fr-FR"/>
          </a:p>
        </p:txBody>
      </p:sp>
    </p:spTree>
    <p:extLst>
      <p:ext uri="{BB962C8B-B14F-4D97-AF65-F5344CB8AC3E}">
        <p14:creationId xmlns:p14="http://schemas.microsoft.com/office/powerpoint/2010/main" val="21738164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2800" b="1" kern="1200">
          <a:solidFill>
            <a:schemeClr val="tx1"/>
          </a:solidFill>
          <a:latin typeface="Calibri" panose="020F0502020204030204" pitchFamily="34" charset="0"/>
          <a:ea typeface="+mj-ea"/>
          <a:cs typeface="Calibri" panose="020F0502020204030204" pitchFamily="34" charset="0"/>
        </a:defRPr>
      </a:lvl1pPr>
    </p:titleStyle>
    <p:bodyStyle>
      <a:lvl1pPr marL="360363" indent="-360363" algn="l" defTabSz="914400" rtl="0" eaLnBrk="1" latinLnBrk="0" hangingPunct="1">
        <a:lnSpc>
          <a:spcPct val="90000"/>
        </a:lnSpc>
        <a:spcBef>
          <a:spcPts val="1000"/>
        </a:spcBef>
        <a:buFont typeface="Wingdings" panose="05000000000000000000" pitchFamily="2" charset="2"/>
        <a:buChar char="q"/>
        <a:defRPr sz="2200" b="1"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90000"/>
        </a:lnSpc>
        <a:spcBef>
          <a:spcPts val="500"/>
        </a:spcBef>
        <a:buFont typeface="Wingdings" panose="05000000000000000000" pitchFamily="2" charset="2"/>
        <a:buChar char="Ø"/>
        <a:defRPr sz="2200" b="1"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200" b="1"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2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1.emf"/><Relationship Id="rId4" Type="http://schemas.openxmlformats.org/officeDocument/2006/relationships/image" Target="../media/image30.emf"/></Relationships>
</file>

<file path=ppt/slides/_rels/slide22.xml.rels><?xml version="1.0" encoding="UTF-8" standalone="yes"?>
<Relationships xmlns="http://schemas.openxmlformats.org/package/2006/relationships"><Relationship Id="rId3" Type="http://schemas.openxmlformats.org/officeDocument/2006/relationships/image" Target="../media/image32.emf"/><Relationship Id="rId7" Type="http://schemas.openxmlformats.org/officeDocument/2006/relationships/image" Target="../media/image36.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8.emf"/><Relationship Id="rId7" Type="http://schemas.openxmlformats.org/officeDocument/2006/relationships/image" Target="../media/image52.emf"/><Relationship Id="rId2" Type="http://schemas.openxmlformats.org/officeDocument/2006/relationships/image" Target="../media/image47.emf"/><Relationship Id="rId1" Type="http://schemas.openxmlformats.org/officeDocument/2006/relationships/slideLayout" Target="../slideLayouts/slideLayout7.xml"/><Relationship Id="rId6" Type="http://schemas.openxmlformats.org/officeDocument/2006/relationships/image" Target="../media/image51.emf"/><Relationship Id="rId5" Type="http://schemas.openxmlformats.org/officeDocument/2006/relationships/image" Target="../media/image50.jpe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7.xml"/><Relationship Id="rId5" Type="http://schemas.openxmlformats.org/officeDocument/2006/relationships/image" Target="../media/image60.emf"/><Relationship Id="rId4" Type="http://schemas.openxmlformats.org/officeDocument/2006/relationships/image" Target="../media/image59.emf"/></Relationships>
</file>

<file path=ppt/slides/_rels/slide41.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7.xml"/><Relationship Id="rId4" Type="http://schemas.openxmlformats.org/officeDocument/2006/relationships/image" Target="../media/image58.emf"/></Relationships>
</file>

<file path=ppt/slides/_rels/slide4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CBED9092-E3CB-0548-B8C9-7FED563734F3}"/>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xmlns="" id="{FFB84612-5601-6141-AA55-D01AD363E234}"/>
              </a:ext>
            </a:extLst>
          </p:cNvPr>
          <p:cNvSpPr>
            <a:spLocks noGrp="1"/>
          </p:cNvSpPr>
          <p:nvPr>
            <p:ph type="subTitle" idx="1"/>
          </p:nvPr>
        </p:nvSpPr>
        <p:spPr/>
        <p:txBody>
          <a:bodyPr/>
          <a:lstStyle/>
          <a:p>
            <a:endParaRPr lang="fr-FR"/>
          </a:p>
        </p:txBody>
      </p:sp>
      <p:pic>
        <p:nvPicPr>
          <p:cNvPr id="5" name="Image 4" descr="Une image contenant alimentation, périphérique&#10;&#10;Description générée automatiquement">
            <a:extLst>
              <a:ext uri="{FF2B5EF4-FFF2-40B4-BE49-F238E27FC236}">
                <a16:creationId xmlns:a16="http://schemas.microsoft.com/office/drawing/2014/main" xmlns="" id="{7642294B-A952-3049-8FA0-2B71E68B18C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3000"/>
                    </a14:imgEffect>
                  </a14:imgLayer>
                </a14:imgProps>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xmlns="" id="{78505880-2FE8-AC47-A52F-E5FAFD6DFE62}"/>
              </a:ext>
            </a:extLst>
          </p:cNvPr>
          <p:cNvSpPr/>
          <p:nvPr/>
        </p:nvSpPr>
        <p:spPr>
          <a:xfrm>
            <a:off x="2644346" y="1844596"/>
            <a:ext cx="8785654" cy="2585323"/>
          </a:xfrm>
          <a:prstGeom prst="rect">
            <a:avLst/>
          </a:prstGeom>
        </p:spPr>
        <p:txBody>
          <a:bodyPr wrap="square">
            <a:spAutoFit/>
          </a:bodyPr>
          <a:lstStyle/>
          <a:p>
            <a:pPr algn="ctr"/>
            <a:r>
              <a:rPr lang="fr-FR" sz="3600" b="1" dirty="0"/>
              <a:t>Covid-19, à l’heure du </a:t>
            </a:r>
            <a:r>
              <a:rPr lang="fr-FR" sz="3600" b="1" dirty="0" err="1"/>
              <a:t>déconfinement</a:t>
            </a:r>
            <a:r>
              <a:rPr lang="fr-FR" sz="3600" b="1" dirty="0"/>
              <a:t>, comment reprendre sans risque l’activité de cancérologie </a:t>
            </a:r>
            <a:r>
              <a:rPr lang="fr-FR" sz="3600" b="1" dirty="0" smtClean="0"/>
              <a:t>digestive ?</a:t>
            </a:r>
            <a:endParaRPr lang="fr-FR" sz="3600" b="1" dirty="0"/>
          </a:p>
          <a:p>
            <a:pPr algn="ctr"/>
            <a:endParaRPr lang="fr-FR" dirty="0"/>
          </a:p>
          <a:p>
            <a:pPr algn="ctr"/>
            <a:r>
              <a:rPr lang="fr-FR" dirty="0"/>
              <a:t>Une émission modérée par : </a:t>
            </a:r>
            <a:r>
              <a:rPr lang="fr-FR" b="1" dirty="0"/>
              <a:t>Olivier BOUCHÉ</a:t>
            </a:r>
            <a:r>
              <a:rPr lang="fr-FR" dirty="0"/>
              <a:t>, </a:t>
            </a:r>
            <a:r>
              <a:rPr lang="fr-FR" b="1" dirty="0"/>
              <a:t>Pierre MICHEL</a:t>
            </a:r>
          </a:p>
          <a:p>
            <a:pPr algn="ctr"/>
            <a:r>
              <a:rPr lang="fr-FR" dirty="0"/>
              <a:t>et animée : </a:t>
            </a:r>
            <a:r>
              <a:rPr lang="fr-FR" b="1" dirty="0"/>
              <a:t>Bertrand NAPOLÉON</a:t>
            </a:r>
            <a:r>
              <a:rPr lang="fr-FR" dirty="0"/>
              <a:t>, </a:t>
            </a:r>
            <a:r>
              <a:rPr lang="fr-FR" b="1" dirty="0"/>
              <a:t>Diane GOÉRÉ</a:t>
            </a:r>
            <a:r>
              <a:rPr lang="fr-FR" dirty="0"/>
              <a:t>, </a:t>
            </a:r>
            <a:r>
              <a:rPr lang="fr-FR" b="1" dirty="0"/>
              <a:t>Astrid LIÈVRE</a:t>
            </a:r>
            <a:r>
              <a:rPr lang="fr-FR" dirty="0"/>
              <a:t>, </a:t>
            </a:r>
            <a:r>
              <a:rPr lang="fr-FR" b="1" dirty="0"/>
              <a:t>Éric ASSENAT </a:t>
            </a:r>
          </a:p>
        </p:txBody>
      </p:sp>
      <p:pic>
        <p:nvPicPr>
          <p:cNvPr id="7" name="Image 6" descr="Une image contenant dessin, roue&#10;&#10;Description générée automatiquement">
            <a:extLst>
              <a:ext uri="{FF2B5EF4-FFF2-40B4-BE49-F238E27FC236}">
                <a16:creationId xmlns:a16="http://schemas.microsoft.com/office/drawing/2014/main" xmlns="" id="{6C4C9202-A2E6-7949-8B56-39AFCC4872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51772" y="5152152"/>
            <a:ext cx="3970802" cy="1184567"/>
          </a:xfrm>
          <a:prstGeom prst="rect">
            <a:avLst/>
          </a:prstGeom>
        </p:spPr>
      </p:pic>
    </p:spTree>
    <p:extLst>
      <p:ext uri="{BB962C8B-B14F-4D97-AF65-F5344CB8AC3E}">
        <p14:creationId xmlns:p14="http://schemas.microsoft.com/office/powerpoint/2010/main" val="3481842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xmlns="" id="{C8710C3B-9551-5540-91EE-59F0464A3DAC}"/>
              </a:ext>
            </a:extLst>
          </p:cNvPr>
          <p:cNvSpPr/>
          <p:nvPr/>
        </p:nvSpPr>
        <p:spPr>
          <a:xfrm>
            <a:off x="8983362" y="4411362"/>
            <a:ext cx="3182672" cy="2446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ZoneTexte 5">
            <a:extLst>
              <a:ext uri="{FF2B5EF4-FFF2-40B4-BE49-F238E27FC236}">
                <a16:creationId xmlns:a16="http://schemas.microsoft.com/office/drawing/2014/main" xmlns="" id="{C7398A3D-9403-5545-B2EA-A1B87E800188}"/>
              </a:ext>
            </a:extLst>
          </p:cNvPr>
          <p:cNvSpPr txBox="1"/>
          <p:nvPr/>
        </p:nvSpPr>
        <p:spPr>
          <a:xfrm>
            <a:off x="444843" y="2667678"/>
            <a:ext cx="2497800" cy="1077218"/>
          </a:xfrm>
          <a:prstGeom prst="rect">
            <a:avLst/>
          </a:prstGeom>
          <a:noFill/>
        </p:spPr>
        <p:txBody>
          <a:bodyPr wrap="none" rtlCol="0">
            <a:spAutoFit/>
          </a:bodyPr>
          <a:lstStyle/>
          <a:p>
            <a:r>
              <a:rPr lang="fr-FR" sz="3200" b="1" dirty="0"/>
              <a:t>ENDOSCOPIE </a:t>
            </a:r>
          </a:p>
          <a:p>
            <a:r>
              <a:rPr lang="fr-FR" sz="3200" b="1" dirty="0"/>
              <a:t>URGENTE</a:t>
            </a:r>
          </a:p>
        </p:txBody>
      </p:sp>
      <p:pic>
        <p:nvPicPr>
          <p:cNvPr id="7" name="Image 6" descr="Capture d’écran 2020-05-19 à 19.52.46.png">
            <a:extLst>
              <a:ext uri="{FF2B5EF4-FFF2-40B4-BE49-F238E27FC236}">
                <a16:creationId xmlns:a16="http://schemas.microsoft.com/office/drawing/2014/main" xmlns="" id="{93CDA4A9-297D-6444-88F8-E7BDC70E34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70985" y="2558909"/>
            <a:ext cx="2448729" cy="2947143"/>
          </a:xfrm>
          <a:prstGeom prst="rect">
            <a:avLst/>
          </a:prstGeom>
        </p:spPr>
      </p:pic>
      <p:pic>
        <p:nvPicPr>
          <p:cNvPr id="9" name="Image 8" descr="Capture d’écran 2020-05-19 à 19.52.24.png">
            <a:extLst>
              <a:ext uri="{FF2B5EF4-FFF2-40B4-BE49-F238E27FC236}">
                <a16:creationId xmlns:a16="http://schemas.microsoft.com/office/drawing/2014/main" xmlns="" id="{E324954F-250E-F945-A938-A3369876A4D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36453" y="590074"/>
            <a:ext cx="4227898" cy="1546317"/>
          </a:xfrm>
          <a:prstGeom prst="rect">
            <a:avLst/>
          </a:prstGeom>
        </p:spPr>
      </p:pic>
      <p:cxnSp>
        <p:nvCxnSpPr>
          <p:cNvPr id="11" name="Connecteur droit avec flèche 10">
            <a:extLst>
              <a:ext uri="{FF2B5EF4-FFF2-40B4-BE49-F238E27FC236}">
                <a16:creationId xmlns:a16="http://schemas.microsoft.com/office/drawing/2014/main" xmlns="" id="{339513CC-BCE7-1547-89F6-A9E8B4067B03}"/>
              </a:ext>
            </a:extLst>
          </p:cNvPr>
          <p:cNvCxnSpPr/>
          <p:nvPr/>
        </p:nvCxnSpPr>
        <p:spPr>
          <a:xfrm flipH="1">
            <a:off x="5979962" y="2136390"/>
            <a:ext cx="1499791" cy="319470"/>
          </a:xfrm>
          <a:prstGeom prst="straightConnector1">
            <a:avLst/>
          </a:prstGeom>
          <a:ln w="285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Connecteur droit avec flèche 12">
            <a:extLst>
              <a:ext uri="{FF2B5EF4-FFF2-40B4-BE49-F238E27FC236}">
                <a16:creationId xmlns:a16="http://schemas.microsoft.com/office/drawing/2014/main" xmlns="" id="{D95B52D5-CB2B-7E4A-8B4B-7D528C4DADF3}"/>
              </a:ext>
            </a:extLst>
          </p:cNvPr>
          <p:cNvCxnSpPr/>
          <p:nvPr/>
        </p:nvCxnSpPr>
        <p:spPr>
          <a:xfrm>
            <a:off x="7632154" y="2136390"/>
            <a:ext cx="1838831" cy="422518"/>
          </a:xfrm>
          <a:prstGeom prst="straightConnector1">
            <a:avLst/>
          </a:prstGeom>
          <a:ln w="285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 name="Rectangle : coins arrondis 1">
            <a:extLst>
              <a:ext uri="{FF2B5EF4-FFF2-40B4-BE49-F238E27FC236}">
                <a16:creationId xmlns:a16="http://schemas.microsoft.com/office/drawing/2014/main" xmlns="" id="{EE1E6E18-0CE6-AC4C-8363-1E09608F87DC}"/>
              </a:ext>
            </a:extLst>
          </p:cNvPr>
          <p:cNvSpPr/>
          <p:nvPr/>
        </p:nvSpPr>
        <p:spPr>
          <a:xfrm>
            <a:off x="3263972" y="3490785"/>
            <a:ext cx="5299260" cy="2905493"/>
          </a:xfrm>
          <a:prstGeom prst="roundRect">
            <a:avLst>
              <a:gd name="adj" fmla="val 6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Image 15" descr="Capture d’écran 2020-05-20 à 07.49.02.png">
            <a:extLst>
              <a:ext uri="{FF2B5EF4-FFF2-40B4-BE49-F238E27FC236}">
                <a16:creationId xmlns:a16="http://schemas.microsoft.com/office/drawing/2014/main" xmlns="" id="{93DF4289-2F24-EB41-B943-6F88933250C4}"/>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05208" y="2558908"/>
            <a:ext cx="5456825" cy="3775585"/>
          </a:xfrm>
          <a:prstGeom prst="rect">
            <a:avLst/>
          </a:prstGeom>
        </p:spPr>
      </p:pic>
    </p:spTree>
    <p:extLst>
      <p:ext uri="{BB962C8B-B14F-4D97-AF65-F5344CB8AC3E}">
        <p14:creationId xmlns:p14="http://schemas.microsoft.com/office/powerpoint/2010/main" val="104805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xmlns="" id="{C8710C3B-9551-5540-91EE-59F0464A3DAC}"/>
              </a:ext>
            </a:extLst>
          </p:cNvPr>
          <p:cNvSpPr/>
          <p:nvPr/>
        </p:nvSpPr>
        <p:spPr>
          <a:xfrm>
            <a:off x="8983362" y="4411362"/>
            <a:ext cx="3182672" cy="2446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Image 5" descr="Capture d’écran 2020-05-20 à 07.52.46.png">
            <a:extLst>
              <a:ext uri="{FF2B5EF4-FFF2-40B4-BE49-F238E27FC236}">
                <a16:creationId xmlns:a16="http://schemas.microsoft.com/office/drawing/2014/main" xmlns="" id="{96362360-5224-314A-BFBD-071EC64F554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956" t="12365" r="7191" b="2966"/>
          <a:stretch/>
        </p:blipFill>
        <p:spPr>
          <a:xfrm>
            <a:off x="5103341" y="225185"/>
            <a:ext cx="5659394" cy="6407630"/>
          </a:xfrm>
          <a:prstGeom prst="rect">
            <a:avLst/>
          </a:prstGeom>
        </p:spPr>
      </p:pic>
      <p:sp>
        <p:nvSpPr>
          <p:cNvPr id="7" name="ZoneTexte 6">
            <a:extLst>
              <a:ext uri="{FF2B5EF4-FFF2-40B4-BE49-F238E27FC236}">
                <a16:creationId xmlns:a16="http://schemas.microsoft.com/office/drawing/2014/main" xmlns="" id="{C0111805-7D5F-A045-96F3-2484F075C62A}"/>
              </a:ext>
            </a:extLst>
          </p:cNvPr>
          <p:cNvSpPr txBox="1"/>
          <p:nvPr/>
        </p:nvSpPr>
        <p:spPr>
          <a:xfrm>
            <a:off x="444843" y="2667678"/>
            <a:ext cx="3472249" cy="1077218"/>
          </a:xfrm>
          <a:prstGeom prst="rect">
            <a:avLst/>
          </a:prstGeom>
          <a:noFill/>
        </p:spPr>
        <p:txBody>
          <a:bodyPr wrap="square" rtlCol="0">
            <a:spAutoFit/>
          </a:bodyPr>
          <a:lstStyle/>
          <a:p>
            <a:r>
              <a:rPr lang="fr-FR" sz="3200" b="1" dirty="0"/>
              <a:t>AUTO-QUESTIONNAIRE</a:t>
            </a:r>
          </a:p>
        </p:txBody>
      </p:sp>
      <p:pic>
        <p:nvPicPr>
          <p:cNvPr id="9" name="Image 8" descr="Capture d’écran 2020-05-20 à 07.42.31.png">
            <a:extLst>
              <a:ext uri="{FF2B5EF4-FFF2-40B4-BE49-F238E27FC236}">
                <a16:creationId xmlns:a16="http://schemas.microsoft.com/office/drawing/2014/main" xmlns="" id="{90EE0F63-7C1D-1048-B778-B34074C1B8D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8165" y="3958586"/>
            <a:ext cx="2793172" cy="1077218"/>
          </a:xfrm>
          <a:prstGeom prst="rect">
            <a:avLst/>
          </a:prstGeom>
        </p:spPr>
      </p:pic>
    </p:spTree>
    <p:extLst>
      <p:ext uri="{BB962C8B-B14F-4D97-AF65-F5344CB8AC3E}">
        <p14:creationId xmlns:p14="http://schemas.microsoft.com/office/powerpoint/2010/main" val="36273922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xmlns="" id="{C8710C3B-9551-5540-91EE-59F0464A3DAC}"/>
              </a:ext>
            </a:extLst>
          </p:cNvPr>
          <p:cNvSpPr/>
          <p:nvPr/>
        </p:nvSpPr>
        <p:spPr>
          <a:xfrm>
            <a:off x="8983362" y="4411362"/>
            <a:ext cx="3182672" cy="2446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ZoneTexte 5">
            <a:extLst>
              <a:ext uri="{FF2B5EF4-FFF2-40B4-BE49-F238E27FC236}">
                <a16:creationId xmlns:a16="http://schemas.microsoft.com/office/drawing/2014/main" xmlns="" id="{311EE8E0-6CAE-7A45-8F75-67F8558187F2}"/>
              </a:ext>
            </a:extLst>
          </p:cNvPr>
          <p:cNvSpPr txBox="1"/>
          <p:nvPr/>
        </p:nvSpPr>
        <p:spPr>
          <a:xfrm>
            <a:off x="4196577" y="5742481"/>
            <a:ext cx="7811531" cy="552450"/>
          </a:xfrm>
          <a:prstGeom prst="rect">
            <a:avLst/>
          </a:prstGeom>
        </p:spPr>
        <p:txBody>
          <a:bodyPr vert="horz" wrap="square" lIns="91440" tIns="45720" rIns="91440" bIns="45720" rtlCol="0" anchor="t">
            <a:normAutofit/>
          </a:bodyPr>
          <a:lstStyle/>
          <a:p>
            <a:pPr>
              <a:lnSpc>
                <a:spcPct val="90000"/>
              </a:lnSpc>
              <a:spcBef>
                <a:spcPct val="0"/>
              </a:spcBef>
              <a:spcAft>
                <a:spcPts val="600"/>
              </a:spcAft>
            </a:pPr>
            <a:r>
              <a:rPr lang="en-US" sz="2800" b="1" kern="1200" dirty="0">
                <a:solidFill>
                  <a:srgbClr val="000000"/>
                </a:solidFill>
                <a:latin typeface="+mj-lt"/>
                <a:ea typeface="+mj-ea"/>
                <a:cs typeface="+mj-cs"/>
              </a:rPr>
              <a:t>CAS PARTICULIER DES ENDOSCOPIES BILIAIRES</a:t>
            </a:r>
          </a:p>
        </p:txBody>
      </p:sp>
      <p:sp>
        <p:nvSpPr>
          <p:cNvPr id="7" name="ZoneTexte 6">
            <a:extLst>
              <a:ext uri="{FF2B5EF4-FFF2-40B4-BE49-F238E27FC236}">
                <a16:creationId xmlns:a16="http://schemas.microsoft.com/office/drawing/2014/main" xmlns="" id="{8FBEFA53-C61D-3844-9080-5FAF9520F8A5}"/>
              </a:ext>
            </a:extLst>
          </p:cNvPr>
          <p:cNvSpPr txBox="1"/>
          <p:nvPr/>
        </p:nvSpPr>
        <p:spPr>
          <a:xfrm>
            <a:off x="4196577" y="4429125"/>
            <a:ext cx="7309624" cy="1109663"/>
          </a:xfrm>
          <a:prstGeom prst="rect">
            <a:avLst/>
          </a:prstGeom>
        </p:spPr>
        <p:txBody>
          <a:bodyPr vert="horz" wrap="square" lIns="91440" tIns="45720" rIns="91440" bIns="45720" rtlCol="0" anchor="t">
            <a:normAutofit/>
          </a:bodyPr>
          <a:lstStyle/>
          <a:p>
            <a:pPr>
              <a:lnSpc>
                <a:spcPct val="90000"/>
              </a:lnSpc>
              <a:spcBef>
                <a:spcPts val="1000"/>
              </a:spcBef>
            </a:pPr>
            <a:r>
              <a:rPr lang="en-US" sz="2800" kern="1200" dirty="0">
                <a:solidFill>
                  <a:srgbClr val="000000"/>
                </a:solidFill>
                <a:latin typeface="+mn-lt"/>
                <a:ea typeface="+mn-ea"/>
                <a:cs typeface="+mn-cs"/>
              </a:rPr>
              <a:t>Des perturbations du </a:t>
            </a:r>
            <a:r>
              <a:rPr lang="en-US" sz="2800" kern="1200" dirty="0" err="1">
                <a:solidFill>
                  <a:srgbClr val="000000"/>
                </a:solidFill>
                <a:latin typeface="+mn-lt"/>
                <a:ea typeface="+mn-ea"/>
                <a:cs typeface="+mn-cs"/>
              </a:rPr>
              <a:t>bilan</a:t>
            </a:r>
            <a:r>
              <a:rPr lang="en-US" sz="2800" kern="1200" dirty="0">
                <a:solidFill>
                  <a:srgbClr val="000000"/>
                </a:solidFill>
                <a:latin typeface="+mn-lt"/>
                <a:ea typeface="+mn-ea"/>
                <a:cs typeface="+mn-cs"/>
              </a:rPr>
              <a:t> </a:t>
            </a:r>
            <a:r>
              <a:rPr lang="en-US" sz="2800" kern="1200" dirty="0" err="1">
                <a:solidFill>
                  <a:srgbClr val="000000"/>
                </a:solidFill>
                <a:latin typeface="+mn-lt"/>
                <a:ea typeface="+mn-ea"/>
                <a:cs typeface="+mn-cs"/>
              </a:rPr>
              <a:t>hépatique</a:t>
            </a:r>
            <a:r>
              <a:rPr lang="en-US" sz="2800" kern="1200" dirty="0">
                <a:solidFill>
                  <a:srgbClr val="000000"/>
                </a:solidFill>
                <a:latin typeface="+mn-lt"/>
                <a:ea typeface="+mn-ea"/>
                <a:cs typeface="+mn-cs"/>
              </a:rPr>
              <a:t> </a:t>
            </a:r>
            <a:r>
              <a:rPr lang="en-US" sz="2800" kern="1200" dirty="0" err="1">
                <a:solidFill>
                  <a:srgbClr val="000000"/>
                </a:solidFill>
                <a:latin typeface="+mn-lt"/>
                <a:ea typeface="+mn-ea"/>
                <a:cs typeface="+mn-cs"/>
              </a:rPr>
              <a:t>peuvent</a:t>
            </a:r>
            <a:r>
              <a:rPr lang="en-US" sz="2800" kern="1200" dirty="0">
                <a:solidFill>
                  <a:srgbClr val="000000"/>
                </a:solidFill>
                <a:latin typeface="+mn-lt"/>
                <a:ea typeface="+mn-ea"/>
                <a:cs typeface="+mn-cs"/>
              </a:rPr>
              <a:t> </a:t>
            </a:r>
            <a:r>
              <a:rPr lang="en-US" sz="2800" kern="1200" dirty="0" err="1">
                <a:solidFill>
                  <a:srgbClr val="000000"/>
                </a:solidFill>
                <a:latin typeface="+mn-lt"/>
                <a:ea typeface="+mn-ea"/>
                <a:cs typeface="+mn-cs"/>
              </a:rPr>
              <a:t>être</a:t>
            </a:r>
            <a:r>
              <a:rPr lang="en-US" sz="2800" kern="1200" dirty="0">
                <a:solidFill>
                  <a:srgbClr val="000000"/>
                </a:solidFill>
                <a:latin typeface="+mn-lt"/>
                <a:ea typeface="+mn-ea"/>
                <a:cs typeface="+mn-cs"/>
              </a:rPr>
              <a:t> </a:t>
            </a:r>
            <a:r>
              <a:rPr lang="en-US" sz="2800" kern="1200" dirty="0" err="1">
                <a:solidFill>
                  <a:srgbClr val="000000"/>
                </a:solidFill>
                <a:latin typeface="+mn-lt"/>
                <a:ea typeface="+mn-ea"/>
                <a:cs typeface="+mn-cs"/>
              </a:rPr>
              <a:t>liées</a:t>
            </a:r>
            <a:r>
              <a:rPr lang="en-US" sz="2800" kern="1200" dirty="0">
                <a:solidFill>
                  <a:srgbClr val="000000"/>
                </a:solidFill>
                <a:latin typeface="+mn-lt"/>
                <a:ea typeface="+mn-ea"/>
                <a:cs typeface="+mn-cs"/>
              </a:rPr>
              <a:t> </a:t>
            </a:r>
            <a:r>
              <a:rPr lang="en-US" sz="2800" kern="1200" dirty="0" err="1">
                <a:solidFill>
                  <a:srgbClr val="000000"/>
                </a:solidFill>
                <a:latin typeface="+mn-lt"/>
                <a:ea typeface="+mn-ea"/>
                <a:cs typeface="+mn-cs"/>
              </a:rPr>
              <a:t>à</a:t>
            </a:r>
            <a:r>
              <a:rPr lang="en-US" sz="2800" kern="1200" dirty="0">
                <a:solidFill>
                  <a:srgbClr val="000000"/>
                </a:solidFill>
                <a:latin typeface="+mn-lt"/>
                <a:ea typeface="+mn-ea"/>
                <a:cs typeface="+mn-cs"/>
              </a:rPr>
              <a:t> </a:t>
            </a:r>
            <a:r>
              <a:rPr lang="en-US" sz="2800" kern="1200" dirty="0" err="1">
                <a:solidFill>
                  <a:srgbClr val="000000"/>
                </a:solidFill>
                <a:latin typeface="+mn-lt"/>
                <a:ea typeface="+mn-ea"/>
                <a:cs typeface="+mn-cs"/>
              </a:rPr>
              <a:t>une</a:t>
            </a:r>
            <a:r>
              <a:rPr lang="en-US" sz="2800" kern="1200" dirty="0">
                <a:solidFill>
                  <a:srgbClr val="000000"/>
                </a:solidFill>
                <a:latin typeface="+mn-lt"/>
                <a:ea typeface="+mn-ea"/>
                <a:cs typeface="+mn-cs"/>
              </a:rPr>
              <a:t> infection COVID</a:t>
            </a:r>
          </a:p>
        </p:txBody>
      </p:sp>
      <p:sp>
        <p:nvSpPr>
          <p:cNvPr id="9" name="ZoneTexte 8">
            <a:extLst>
              <a:ext uri="{FF2B5EF4-FFF2-40B4-BE49-F238E27FC236}">
                <a16:creationId xmlns:a16="http://schemas.microsoft.com/office/drawing/2014/main" xmlns="" id="{F7230E62-FBA2-EA41-85E1-A1DA4011C406}"/>
              </a:ext>
            </a:extLst>
          </p:cNvPr>
          <p:cNvSpPr txBox="1"/>
          <p:nvPr/>
        </p:nvSpPr>
        <p:spPr>
          <a:xfrm>
            <a:off x="4196577" y="545306"/>
            <a:ext cx="7665909" cy="3662363"/>
          </a:xfrm>
          <a:prstGeom prst="rect">
            <a:avLst/>
          </a:prstGeom>
          <a:noFill/>
        </p:spPr>
        <p:txBody>
          <a:bodyPr wrap="square" rtlCol="0" anchor="t">
            <a:normAutofit lnSpcReduction="10000"/>
          </a:bodyPr>
          <a:lstStyle/>
          <a:p>
            <a:pPr>
              <a:spcAft>
                <a:spcPts val="600"/>
              </a:spcAft>
            </a:pPr>
            <a:r>
              <a:rPr lang="en-US" sz="2800" b="1" dirty="0" err="1"/>
              <a:t>Privilégier</a:t>
            </a:r>
            <a:r>
              <a:rPr lang="en-US" sz="2800" b="1" dirty="0"/>
              <a:t> des </a:t>
            </a:r>
            <a:r>
              <a:rPr lang="en-US" sz="2800" b="1" dirty="0" err="1"/>
              <a:t>actes</a:t>
            </a:r>
            <a:r>
              <a:rPr lang="en-US" sz="2800" b="1" dirty="0"/>
              <a:t> non </a:t>
            </a:r>
            <a:r>
              <a:rPr lang="en-US" sz="2800" b="1" dirty="0" err="1"/>
              <a:t>endoscopiques</a:t>
            </a:r>
            <a:r>
              <a:rPr lang="en-US" sz="2800" b="1" dirty="0"/>
              <a:t> </a:t>
            </a:r>
            <a:r>
              <a:rPr lang="en-US" sz="2800" b="1" dirty="0" err="1"/>
              <a:t>en</a:t>
            </a:r>
            <a:r>
              <a:rPr lang="en-US" sz="2800" b="1" dirty="0"/>
              <a:t> </a:t>
            </a:r>
            <a:r>
              <a:rPr lang="en-US" sz="2800" b="1" dirty="0" err="1"/>
              <a:t>cas</a:t>
            </a:r>
            <a:r>
              <a:rPr lang="en-US" sz="2800" b="1" dirty="0"/>
              <a:t> de </a:t>
            </a:r>
            <a:r>
              <a:rPr lang="en-US" sz="2800" b="1" dirty="0" err="1"/>
              <a:t>doute</a:t>
            </a:r>
            <a:r>
              <a:rPr lang="en-US" sz="2800" b="1" dirty="0"/>
              <a:t> et de non </a:t>
            </a:r>
            <a:r>
              <a:rPr lang="en-US" sz="2800" b="1" dirty="0" err="1"/>
              <a:t>urgence</a:t>
            </a:r>
            <a:r>
              <a:rPr lang="en-US" sz="2800" b="1" dirty="0"/>
              <a:t> </a:t>
            </a:r>
            <a:r>
              <a:rPr lang="en-US" sz="2800" b="1" dirty="0" err="1"/>
              <a:t>absolue</a:t>
            </a:r>
            <a:endParaRPr lang="en-US" sz="2800" b="1" dirty="0"/>
          </a:p>
          <a:p>
            <a:pPr>
              <a:spcAft>
                <a:spcPts val="600"/>
              </a:spcAft>
            </a:pPr>
            <a:r>
              <a:rPr lang="en-US" sz="2800" b="1" dirty="0"/>
              <a:t>	</a:t>
            </a:r>
            <a:r>
              <a:rPr lang="en-US" sz="2800" b="1" dirty="0">
                <a:sym typeface="Wingdings"/>
              </a:rPr>
              <a:t> </a:t>
            </a:r>
            <a:r>
              <a:rPr lang="en-US" sz="2800" dirty="0"/>
              <a:t>Bili-IRM </a:t>
            </a:r>
            <a:r>
              <a:rPr lang="en-US" sz="2800" dirty="0" err="1"/>
              <a:t>rapide</a:t>
            </a:r>
            <a:r>
              <a:rPr lang="en-US" sz="2800" dirty="0"/>
              <a:t> </a:t>
            </a:r>
            <a:r>
              <a:rPr lang="en-US" sz="2800" dirty="0" err="1"/>
              <a:t>avant</a:t>
            </a:r>
            <a:r>
              <a:rPr lang="en-US" sz="2800" dirty="0"/>
              <a:t> EE</a:t>
            </a:r>
          </a:p>
          <a:p>
            <a:pPr>
              <a:spcAft>
                <a:spcPts val="600"/>
              </a:spcAft>
            </a:pPr>
            <a:endParaRPr lang="en-US" sz="2800" b="1" dirty="0"/>
          </a:p>
          <a:p>
            <a:pPr>
              <a:spcAft>
                <a:spcPts val="600"/>
              </a:spcAft>
            </a:pPr>
            <a:r>
              <a:rPr lang="en-US" sz="2800" b="1" dirty="0" err="1"/>
              <a:t>Garder</a:t>
            </a:r>
            <a:r>
              <a:rPr lang="en-US" sz="2800" b="1" dirty="0"/>
              <a:t> </a:t>
            </a:r>
            <a:r>
              <a:rPr lang="en-US" sz="2800" b="1" dirty="0" err="1"/>
              <a:t>une</a:t>
            </a:r>
            <a:r>
              <a:rPr lang="en-US" sz="2800" b="1" dirty="0"/>
              <a:t> </a:t>
            </a:r>
            <a:r>
              <a:rPr lang="en-US" sz="2800" b="1" dirty="0" err="1"/>
              <a:t>certaine</a:t>
            </a:r>
            <a:r>
              <a:rPr lang="en-US" sz="2800" b="1" dirty="0"/>
              <a:t> </a:t>
            </a:r>
            <a:r>
              <a:rPr lang="en-US" sz="2800" b="1" dirty="0" err="1"/>
              <a:t>logique</a:t>
            </a:r>
            <a:r>
              <a:rPr lang="en-US" sz="2800" b="1" dirty="0"/>
              <a:t> </a:t>
            </a:r>
            <a:r>
              <a:rPr lang="en-US" sz="2800" dirty="0"/>
              <a:t>:</a:t>
            </a:r>
          </a:p>
          <a:p>
            <a:pPr>
              <a:spcAft>
                <a:spcPts val="600"/>
              </a:spcAft>
            </a:pPr>
            <a:r>
              <a:rPr lang="en-US" sz="2800" dirty="0"/>
              <a:t>Un patient avec de la </a:t>
            </a:r>
            <a:r>
              <a:rPr lang="en-US" sz="2800" dirty="0" err="1"/>
              <a:t>fièvre</a:t>
            </a:r>
            <a:r>
              <a:rPr lang="en-US" sz="2800" dirty="0"/>
              <a:t>, </a:t>
            </a:r>
            <a:r>
              <a:rPr lang="en-US" sz="2800" dirty="0" err="1"/>
              <a:t>une</a:t>
            </a:r>
            <a:r>
              <a:rPr lang="en-US" sz="2800" dirty="0"/>
              <a:t> </a:t>
            </a:r>
            <a:r>
              <a:rPr lang="en-US" sz="2800" dirty="0" err="1"/>
              <a:t>cholestase</a:t>
            </a:r>
            <a:r>
              <a:rPr lang="en-US" sz="2800" dirty="0"/>
              <a:t> et un </a:t>
            </a:r>
            <a:r>
              <a:rPr lang="en-US" sz="2800" dirty="0" err="1"/>
              <a:t>calcul</a:t>
            </a:r>
            <a:r>
              <a:rPr lang="en-US" sz="2800" dirty="0"/>
              <a:t> </a:t>
            </a:r>
            <a:r>
              <a:rPr lang="en-US" sz="2800" dirty="0" err="1"/>
              <a:t>cholédocien</a:t>
            </a:r>
            <a:r>
              <a:rPr lang="en-US" sz="2800" dirty="0"/>
              <a:t> </a:t>
            </a:r>
            <a:r>
              <a:rPr lang="en-US" sz="2800" dirty="0" err="1"/>
              <a:t>enclavé</a:t>
            </a:r>
            <a:r>
              <a:rPr lang="en-US" sz="2800" dirty="0"/>
              <a:t> </a:t>
            </a:r>
            <a:r>
              <a:rPr lang="en-US" sz="2800" dirty="0" err="1"/>
              <a:t>à</a:t>
            </a:r>
            <a:r>
              <a:rPr lang="en-US" sz="2800" dirty="0"/>
              <a:t> </a:t>
            </a:r>
            <a:r>
              <a:rPr lang="en-US" sz="2800" dirty="0" err="1"/>
              <a:t>l’IRM</a:t>
            </a:r>
            <a:r>
              <a:rPr lang="en-US" sz="2800" dirty="0"/>
              <a:t> a </a:t>
            </a:r>
            <a:r>
              <a:rPr lang="en-US" sz="2800" dirty="0" err="1"/>
              <a:t>une</a:t>
            </a:r>
            <a:r>
              <a:rPr lang="en-US" sz="2800" dirty="0"/>
              <a:t> </a:t>
            </a:r>
            <a:r>
              <a:rPr lang="en-US" sz="2800" dirty="0" err="1"/>
              <a:t>angiocholite</a:t>
            </a:r>
            <a:r>
              <a:rPr lang="mr-IN" sz="2800" dirty="0"/>
              <a:t>…</a:t>
            </a:r>
            <a:endParaRPr lang="en-US" sz="2800" dirty="0"/>
          </a:p>
        </p:txBody>
      </p:sp>
      <p:sp>
        <p:nvSpPr>
          <p:cNvPr id="11" name="ZoneTexte 10">
            <a:extLst>
              <a:ext uri="{FF2B5EF4-FFF2-40B4-BE49-F238E27FC236}">
                <a16:creationId xmlns:a16="http://schemas.microsoft.com/office/drawing/2014/main" xmlns="" id="{2D63973A-81CE-4547-AD74-04643B117ABF}"/>
              </a:ext>
            </a:extLst>
          </p:cNvPr>
          <p:cNvSpPr txBox="1"/>
          <p:nvPr/>
        </p:nvSpPr>
        <p:spPr>
          <a:xfrm>
            <a:off x="570592" y="3014284"/>
            <a:ext cx="3472249" cy="584775"/>
          </a:xfrm>
          <a:prstGeom prst="rect">
            <a:avLst/>
          </a:prstGeom>
          <a:noFill/>
        </p:spPr>
        <p:txBody>
          <a:bodyPr wrap="square" rtlCol="0">
            <a:spAutoFit/>
          </a:bodyPr>
          <a:lstStyle/>
          <a:p>
            <a:r>
              <a:rPr lang="fr-FR" sz="3200" b="1" dirty="0"/>
              <a:t>A RETENIR :</a:t>
            </a:r>
          </a:p>
        </p:txBody>
      </p:sp>
    </p:spTree>
    <p:extLst>
      <p:ext uri="{BB962C8B-B14F-4D97-AF65-F5344CB8AC3E}">
        <p14:creationId xmlns:p14="http://schemas.microsoft.com/office/powerpoint/2010/main" val="3046579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xmlns="" id="{C8710C3B-9551-5540-91EE-59F0464A3DAC}"/>
              </a:ext>
            </a:extLst>
          </p:cNvPr>
          <p:cNvSpPr/>
          <p:nvPr/>
        </p:nvSpPr>
        <p:spPr>
          <a:xfrm>
            <a:off x="8983362" y="4411362"/>
            <a:ext cx="3182672" cy="2446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e 1">
            <a:extLst>
              <a:ext uri="{FF2B5EF4-FFF2-40B4-BE49-F238E27FC236}">
                <a16:creationId xmlns:a16="http://schemas.microsoft.com/office/drawing/2014/main" xmlns="" id="{C0C26AA9-EC68-2B46-B279-84E9BFB2B221}"/>
              </a:ext>
            </a:extLst>
          </p:cNvPr>
          <p:cNvGrpSpPr/>
          <p:nvPr/>
        </p:nvGrpSpPr>
        <p:grpSpPr>
          <a:xfrm>
            <a:off x="4383601" y="1302427"/>
            <a:ext cx="7565482" cy="4443466"/>
            <a:chOff x="2949986" y="771085"/>
            <a:chExt cx="9083487" cy="5591595"/>
          </a:xfrm>
        </p:grpSpPr>
        <p:pic>
          <p:nvPicPr>
            <p:cNvPr id="6" name="Image 5" descr="Capture d’écran 2020-05-19 à 19.38.45.png">
              <a:extLst>
                <a:ext uri="{FF2B5EF4-FFF2-40B4-BE49-F238E27FC236}">
                  <a16:creationId xmlns:a16="http://schemas.microsoft.com/office/drawing/2014/main" xmlns="" id="{F5C5BF30-1F02-8F47-B04D-9BF3358C30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49986" y="771085"/>
              <a:ext cx="9083487" cy="952065"/>
            </a:xfrm>
            <a:prstGeom prst="rect">
              <a:avLst/>
            </a:prstGeom>
          </p:spPr>
        </p:pic>
        <p:pic>
          <p:nvPicPr>
            <p:cNvPr id="7" name="Image 6" descr="Capture d’écran 2020-05-19 à 19.39.53.png">
              <a:extLst>
                <a:ext uri="{FF2B5EF4-FFF2-40B4-BE49-F238E27FC236}">
                  <a16:creationId xmlns:a16="http://schemas.microsoft.com/office/drawing/2014/main" xmlns="" id="{F2D10EE6-D546-3B43-9A53-D2974AB2C1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66425" y="4654492"/>
              <a:ext cx="1566681" cy="1708188"/>
            </a:xfrm>
            <a:prstGeom prst="rect">
              <a:avLst/>
            </a:prstGeom>
          </p:spPr>
        </p:pic>
        <p:pic>
          <p:nvPicPr>
            <p:cNvPr id="9" name="Image 8" descr="Capture d’écran 2020-05-19 à 19.39.38.png">
              <a:extLst>
                <a:ext uri="{FF2B5EF4-FFF2-40B4-BE49-F238E27FC236}">
                  <a16:creationId xmlns:a16="http://schemas.microsoft.com/office/drawing/2014/main" xmlns="" id="{C7FDFADA-43FC-134D-98B6-B8D0213E6B0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37531" y="2358206"/>
              <a:ext cx="1428738" cy="1557785"/>
            </a:xfrm>
            <a:prstGeom prst="rect">
              <a:avLst/>
            </a:prstGeom>
          </p:spPr>
        </p:pic>
        <p:pic>
          <p:nvPicPr>
            <p:cNvPr id="13" name="Image 12" descr="Capture d’écran 2020-05-19 à 19.45.52.png">
              <a:extLst>
                <a:ext uri="{FF2B5EF4-FFF2-40B4-BE49-F238E27FC236}">
                  <a16:creationId xmlns:a16="http://schemas.microsoft.com/office/drawing/2014/main" xmlns="" id="{E7E4EAE8-66BF-574E-9C20-E458D3E282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27922" y="4627070"/>
              <a:ext cx="7181834" cy="1624709"/>
            </a:xfrm>
            <a:prstGeom prst="rect">
              <a:avLst/>
            </a:prstGeom>
          </p:spPr>
        </p:pic>
        <p:pic>
          <p:nvPicPr>
            <p:cNvPr id="14" name="Image 13" descr="Capture d’écran 2020-05-19 à 19.45.32.png">
              <a:extLst>
                <a:ext uri="{FF2B5EF4-FFF2-40B4-BE49-F238E27FC236}">
                  <a16:creationId xmlns:a16="http://schemas.microsoft.com/office/drawing/2014/main" xmlns="" id="{20EFD030-A48E-CA4E-92D4-1D3983F680C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29795" y="1664911"/>
              <a:ext cx="7288843" cy="3004958"/>
            </a:xfrm>
            <a:prstGeom prst="rect">
              <a:avLst/>
            </a:prstGeom>
          </p:spPr>
        </p:pic>
      </p:grpSp>
      <p:sp>
        <p:nvSpPr>
          <p:cNvPr id="16" name="ZoneTexte 15">
            <a:extLst>
              <a:ext uri="{FF2B5EF4-FFF2-40B4-BE49-F238E27FC236}">
                <a16:creationId xmlns:a16="http://schemas.microsoft.com/office/drawing/2014/main" xmlns="" id="{4E228634-A5C4-4B4E-885C-03DA6096FFAD}"/>
              </a:ext>
            </a:extLst>
          </p:cNvPr>
          <p:cNvSpPr txBox="1"/>
          <p:nvPr/>
        </p:nvSpPr>
        <p:spPr>
          <a:xfrm>
            <a:off x="444843" y="2667678"/>
            <a:ext cx="3472249" cy="1569660"/>
          </a:xfrm>
          <a:prstGeom prst="rect">
            <a:avLst/>
          </a:prstGeom>
          <a:noFill/>
        </p:spPr>
        <p:txBody>
          <a:bodyPr wrap="square" rtlCol="0">
            <a:spAutoFit/>
          </a:bodyPr>
          <a:lstStyle/>
          <a:p>
            <a:r>
              <a:rPr lang="fr-FR" sz="3200" b="1" dirty="0"/>
              <a:t>PRISE EN CHARGE D’UN PATIENT NON-COVID</a:t>
            </a:r>
          </a:p>
        </p:txBody>
      </p:sp>
      <p:cxnSp>
        <p:nvCxnSpPr>
          <p:cNvPr id="5" name="Connecteur droit 4">
            <a:extLst>
              <a:ext uri="{FF2B5EF4-FFF2-40B4-BE49-F238E27FC236}">
                <a16:creationId xmlns:a16="http://schemas.microsoft.com/office/drawing/2014/main" xmlns="" id="{8A885A24-0925-0B46-B2B1-D1912C4A34A9}"/>
              </a:ext>
            </a:extLst>
          </p:cNvPr>
          <p:cNvCxnSpPr/>
          <p:nvPr/>
        </p:nvCxnSpPr>
        <p:spPr>
          <a:xfrm>
            <a:off x="11846042" y="1314784"/>
            <a:ext cx="0" cy="43553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xmlns="" id="{8C9EB8E8-DB4D-D64B-9736-810D8F8A676A}"/>
              </a:ext>
            </a:extLst>
          </p:cNvPr>
          <p:cNvSpPr/>
          <p:nvPr/>
        </p:nvSpPr>
        <p:spPr>
          <a:xfrm>
            <a:off x="11846042" y="1287859"/>
            <a:ext cx="345958" cy="4458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2957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xmlns="" id="{C8710C3B-9551-5540-91EE-59F0464A3DAC}"/>
              </a:ext>
            </a:extLst>
          </p:cNvPr>
          <p:cNvSpPr/>
          <p:nvPr/>
        </p:nvSpPr>
        <p:spPr>
          <a:xfrm>
            <a:off x="8983362" y="4411362"/>
            <a:ext cx="3182672" cy="2446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ZoneTexte 5">
            <a:extLst>
              <a:ext uri="{FF2B5EF4-FFF2-40B4-BE49-F238E27FC236}">
                <a16:creationId xmlns:a16="http://schemas.microsoft.com/office/drawing/2014/main" xmlns="" id="{4EDC170C-0F93-D345-B831-58BDB5AEF521}"/>
              </a:ext>
            </a:extLst>
          </p:cNvPr>
          <p:cNvSpPr txBox="1"/>
          <p:nvPr/>
        </p:nvSpPr>
        <p:spPr>
          <a:xfrm>
            <a:off x="347511" y="2151727"/>
            <a:ext cx="3472249" cy="2554545"/>
          </a:xfrm>
          <a:prstGeom prst="rect">
            <a:avLst/>
          </a:prstGeom>
          <a:noFill/>
        </p:spPr>
        <p:txBody>
          <a:bodyPr wrap="square" rtlCol="0">
            <a:spAutoFit/>
          </a:bodyPr>
          <a:lstStyle/>
          <a:p>
            <a:r>
              <a:rPr lang="fr-FR" sz="3200" b="1" dirty="0"/>
              <a:t>PRISE EN CHARGE D’UN PATIENT COVID+ OU FORTEMENT SUSPECTÉ</a:t>
            </a:r>
          </a:p>
        </p:txBody>
      </p:sp>
      <p:grpSp>
        <p:nvGrpSpPr>
          <p:cNvPr id="16" name="Groupe 15">
            <a:extLst>
              <a:ext uri="{FF2B5EF4-FFF2-40B4-BE49-F238E27FC236}">
                <a16:creationId xmlns:a16="http://schemas.microsoft.com/office/drawing/2014/main" xmlns="" id="{AD46C27B-65D3-A341-9C37-451D43097A60}"/>
              </a:ext>
            </a:extLst>
          </p:cNvPr>
          <p:cNvGrpSpPr/>
          <p:nvPr/>
        </p:nvGrpSpPr>
        <p:grpSpPr>
          <a:xfrm>
            <a:off x="5884569" y="2027993"/>
            <a:ext cx="6039799" cy="3705543"/>
            <a:chOff x="3399658" y="1706616"/>
            <a:chExt cx="7049234" cy="4844862"/>
          </a:xfrm>
        </p:grpSpPr>
        <p:pic>
          <p:nvPicPr>
            <p:cNvPr id="17" name="Image 16" descr="Capture d’écran 2020-05-19 à 19.39.23.png">
              <a:extLst>
                <a:ext uri="{FF2B5EF4-FFF2-40B4-BE49-F238E27FC236}">
                  <a16:creationId xmlns:a16="http://schemas.microsoft.com/office/drawing/2014/main" xmlns="" id="{C1884E64-E48D-734E-AFEE-40D16C59FA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99658" y="1706616"/>
              <a:ext cx="7034490" cy="3104044"/>
            </a:xfrm>
            <a:prstGeom prst="rect">
              <a:avLst/>
            </a:prstGeom>
          </p:spPr>
        </p:pic>
        <p:pic>
          <p:nvPicPr>
            <p:cNvPr id="18" name="Image 17" descr="Capture d’écran 2020-05-19 à 19.40.15.png">
              <a:extLst>
                <a:ext uri="{FF2B5EF4-FFF2-40B4-BE49-F238E27FC236}">
                  <a16:creationId xmlns:a16="http://schemas.microsoft.com/office/drawing/2014/main" xmlns="" id="{9736480F-8D34-BA43-9906-5503112D75B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5983" b="17441"/>
            <a:stretch/>
          </p:blipFill>
          <p:spPr>
            <a:xfrm>
              <a:off x="3414402" y="4811213"/>
              <a:ext cx="7034490" cy="1740265"/>
            </a:xfrm>
            <a:prstGeom prst="rect">
              <a:avLst/>
            </a:prstGeom>
          </p:spPr>
        </p:pic>
      </p:grpSp>
      <p:pic>
        <p:nvPicPr>
          <p:cNvPr id="21" name="Image 20" descr="Capture d’écran 2020-05-19 à 19.38.45.png">
            <a:extLst>
              <a:ext uri="{FF2B5EF4-FFF2-40B4-BE49-F238E27FC236}">
                <a16:creationId xmlns:a16="http://schemas.microsoft.com/office/drawing/2014/main" xmlns="" id="{D9038853-B8C2-E04E-8155-A53B8424574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83601" y="1302427"/>
            <a:ext cx="7565482" cy="756576"/>
          </a:xfrm>
          <a:prstGeom prst="rect">
            <a:avLst/>
          </a:prstGeom>
        </p:spPr>
      </p:pic>
      <p:pic>
        <p:nvPicPr>
          <p:cNvPr id="22" name="Image 21" descr="Capture d’écran 2020-05-19 à 19.39.53.png">
            <a:extLst>
              <a:ext uri="{FF2B5EF4-FFF2-40B4-BE49-F238E27FC236}">
                <a16:creationId xmlns:a16="http://schemas.microsoft.com/office/drawing/2014/main" xmlns="" id="{0FD697C7-E4C7-464A-B45A-ABFCD127483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80581" y="4388449"/>
            <a:ext cx="1304862" cy="1357444"/>
          </a:xfrm>
          <a:prstGeom prst="rect">
            <a:avLst/>
          </a:prstGeom>
        </p:spPr>
      </p:pic>
      <p:pic>
        <p:nvPicPr>
          <p:cNvPr id="23" name="Image 22" descr="Capture d’écran 2020-05-19 à 19.39.38.png">
            <a:extLst>
              <a:ext uri="{FF2B5EF4-FFF2-40B4-BE49-F238E27FC236}">
                <a16:creationId xmlns:a16="http://schemas.microsoft.com/office/drawing/2014/main" xmlns="" id="{BF226ED5-3FBB-6740-976A-935D0D850D9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39804" y="2563663"/>
            <a:ext cx="1189972" cy="1237923"/>
          </a:xfrm>
          <a:prstGeom prst="rect">
            <a:avLst/>
          </a:prstGeom>
        </p:spPr>
      </p:pic>
      <p:cxnSp>
        <p:nvCxnSpPr>
          <p:cNvPr id="19" name="Connecteur droit 18">
            <a:extLst>
              <a:ext uri="{FF2B5EF4-FFF2-40B4-BE49-F238E27FC236}">
                <a16:creationId xmlns:a16="http://schemas.microsoft.com/office/drawing/2014/main" xmlns="" id="{E0EA806D-A771-9D48-965E-8AEF5025DB8D}"/>
              </a:ext>
            </a:extLst>
          </p:cNvPr>
          <p:cNvCxnSpPr>
            <a:cxnSpLocks/>
          </p:cNvCxnSpPr>
          <p:nvPr/>
        </p:nvCxnSpPr>
        <p:spPr>
          <a:xfrm>
            <a:off x="11846042" y="1314784"/>
            <a:ext cx="0" cy="44311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xmlns="" id="{CCD46B42-9545-6045-9A47-60FE242448C3}"/>
              </a:ext>
            </a:extLst>
          </p:cNvPr>
          <p:cNvSpPr/>
          <p:nvPr/>
        </p:nvSpPr>
        <p:spPr>
          <a:xfrm>
            <a:off x="11846042" y="1287859"/>
            <a:ext cx="345958" cy="4458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4" name="Connecteur droit 23">
            <a:extLst>
              <a:ext uri="{FF2B5EF4-FFF2-40B4-BE49-F238E27FC236}">
                <a16:creationId xmlns:a16="http://schemas.microsoft.com/office/drawing/2014/main" xmlns="" id="{0394331F-3A69-4545-A59F-FA38816B617E}"/>
              </a:ext>
            </a:extLst>
          </p:cNvPr>
          <p:cNvCxnSpPr>
            <a:cxnSpLocks/>
          </p:cNvCxnSpPr>
          <p:nvPr/>
        </p:nvCxnSpPr>
        <p:spPr>
          <a:xfrm>
            <a:off x="5897233" y="2027993"/>
            <a:ext cx="0" cy="37178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xmlns="" id="{5303A19B-9432-F743-92BA-C207355F71E1}"/>
              </a:ext>
            </a:extLst>
          </p:cNvPr>
          <p:cNvCxnSpPr>
            <a:cxnSpLocks/>
          </p:cNvCxnSpPr>
          <p:nvPr/>
        </p:nvCxnSpPr>
        <p:spPr>
          <a:xfrm flipH="1">
            <a:off x="5884569" y="5745892"/>
            <a:ext cx="59614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4506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xmlns="" id="{C8710C3B-9551-5540-91EE-59F0464A3DAC}"/>
              </a:ext>
            </a:extLst>
          </p:cNvPr>
          <p:cNvSpPr/>
          <p:nvPr/>
        </p:nvSpPr>
        <p:spPr>
          <a:xfrm>
            <a:off x="8983362" y="4411362"/>
            <a:ext cx="3182672" cy="2446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ZoneTexte 5">
            <a:extLst>
              <a:ext uri="{FF2B5EF4-FFF2-40B4-BE49-F238E27FC236}">
                <a16:creationId xmlns:a16="http://schemas.microsoft.com/office/drawing/2014/main" xmlns="" id="{E4D84E87-3D40-9C44-8A37-0C2BA610A95E}"/>
              </a:ext>
            </a:extLst>
          </p:cNvPr>
          <p:cNvSpPr txBox="1"/>
          <p:nvPr/>
        </p:nvSpPr>
        <p:spPr>
          <a:xfrm>
            <a:off x="4167272" y="502066"/>
            <a:ext cx="3687666" cy="584776"/>
          </a:xfrm>
          <a:prstGeom prst="rect">
            <a:avLst/>
          </a:prstGeom>
          <a:noFill/>
        </p:spPr>
        <p:txBody>
          <a:bodyPr wrap="square" rtlCol="0">
            <a:spAutoFit/>
          </a:bodyPr>
          <a:lstStyle/>
          <a:p>
            <a:r>
              <a:rPr lang="en-US" sz="3200" b="1" dirty="0">
                <a:solidFill>
                  <a:srgbClr val="002060"/>
                </a:solidFill>
              </a:rPr>
              <a:t>APRES LE GESTE</a:t>
            </a:r>
            <a:r>
              <a:rPr lang="mr-IN" sz="3200" b="1" dirty="0">
                <a:solidFill>
                  <a:srgbClr val="002060"/>
                </a:solidFill>
              </a:rPr>
              <a:t>…</a:t>
            </a:r>
            <a:endParaRPr lang="en-US" sz="3200" b="1" dirty="0">
              <a:solidFill>
                <a:srgbClr val="002060"/>
              </a:solidFill>
            </a:endParaRPr>
          </a:p>
        </p:txBody>
      </p:sp>
      <p:sp>
        <p:nvSpPr>
          <p:cNvPr id="7" name="ZoneTexte 6">
            <a:extLst>
              <a:ext uri="{FF2B5EF4-FFF2-40B4-BE49-F238E27FC236}">
                <a16:creationId xmlns:a16="http://schemas.microsoft.com/office/drawing/2014/main" xmlns="" id="{B1B116D6-19E6-724E-8ACE-5EEFD57DF188}"/>
              </a:ext>
            </a:extLst>
          </p:cNvPr>
          <p:cNvSpPr txBox="1"/>
          <p:nvPr/>
        </p:nvSpPr>
        <p:spPr>
          <a:xfrm>
            <a:off x="4218823" y="1374386"/>
            <a:ext cx="8123193" cy="1200328"/>
          </a:xfrm>
          <a:prstGeom prst="rect">
            <a:avLst/>
          </a:prstGeom>
          <a:noFill/>
        </p:spPr>
        <p:txBody>
          <a:bodyPr wrap="square" rtlCol="0">
            <a:spAutoFit/>
          </a:bodyPr>
          <a:lstStyle/>
          <a:p>
            <a:r>
              <a:rPr lang="fr-FR" sz="2400" dirty="0"/>
              <a:t>Idéalement :</a:t>
            </a:r>
          </a:p>
          <a:p>
            <a:r>
              <a:rPr lang="fr-FR" sz="2400" dirty="0"/>
              <a:t>chambre seule, pas d’accompagnant, repas en chambre ou en salle commune à distance les uns des autres </a:t>
            </a:r>
            <a:r>
              <a:rPr lang="mr-IN" sz="2400" dirty="0"/>
              <a:t>…</a:t>
            </a:r>
            <a:endParaRPr lang="en-US" sz="2400" dirty="0"/>
          </a:p>
        </p:txBody>
      </p:sp>
      <p:sp>
        <p:nvSpPr>
          <p:cNvPr id="9" name="ZoneTexte 8">
            <a:extLst>
              <a:ext uri="{FF2B5EF4-FFF2-40B4-BE49-F238E27FC236}">
                <a16:creationId xmlns:a16="http://schemas.microsoft.com/office/drawing/2014/main" xmlns="" id="{CC5E0C2F-CAC4-F942-B7E3-5C1AC61B4444}"/>
              </a:ext>
            </a:extLst>
          </p:cNvPr>
          <p:cNvSpPr txBox="1"/>
          <p:nvPr/>
        </p:nvSpPr>
        <p:spPr>
          <a:xfrm>
            <a:off x="4263479" y="3149803"/>
            <a:ext cx="7182918" cy="584775"/>
          </a:xfrm>
          <a:prstGeom prst="rect">
            <a:avLst/>
          </a:prstGeom>
          <a:noFill/>
        </p:spPr>
        <p:txBody>
          <a:bodyPr wrap="square" rtlCol="0">
            <a:spAutoFit/>
          </a:bodyPr>
          <a:lstStyle/>
          <a:p>
            <a:r>
              <a:rPr lang="en-US" sz="3200" b="1" dirty="0">
                <a:solidFill>
                  <a:srgbClr val="002060"/>
                </a:solidFill>
              </a:rPr>
              <a:t>MAIS L’HISTOIRE NE </a:t>
            </a:r>
            <a:r>
              <a:rPr lang="en-US" sz="3200" b="1" dirty="0" smtClean="0">
                <a:solidFill>
                  <a:srgbClr val="002060"/>
                </a:solidFill>
              </a:rPr>
              <a:t>S’ARRÊTE </a:t>
            </a:r>
            <a:r>
              <a:rPr lang="en-US" sz="3200" b="1" dirty="0">
                <a:solidFill>
                  <a:srgbClr val="002060"/>
                </a:solidFill>
              </a:rPr>
              <a:t>PAS LÀ </a:t>
            </a:r>
            <a:r>
              <a:rPr lang="mr-IN" sz="3200" b="1" dirty="0">
                <a:solidFill>
                  <a:srgbClr val="002060"/>
                </a:solidFill>
              </a:rPr>
              <a:t>…</a:t>
            </a:r>
            <a:endParaRPr lang="en-US" sz="3200" b="1" dirty="0">
              <a:solidFill>
                <a:srgbClr val="002060"/>
              </a:solidFill>
            </a:endParaRPr>
          </a:p>
        </p:txBody>
      </p:sp>
      <p:sp>
        <p:nvSpPr>
          <p:cNvPr id="11" name="ZoneTexte 10">
            <a:extLst>
              <a:ext uri="{FF2B5EF4-FFF2-40B4-BE49-F238E27FC236}">
                <a16:creationId xmlns:a16="http://schemas.microsoft.com/office/drawing/2014/main" xmlns="" id="{9013DA15-59AF-6545-83B7-DF82AB4066F0}"/>
              </a:ext>
            </a:extLst>
          </p:cNvPr>
          <p:cNvSpPr txBox="1"/>
          <p:nvPr/>
        </p:nvSpPr>
        <p:spPr>
          <a:xfrm>
            <a:off x="4252167" y="4053666"/>
            <a:ext cx="8123193" cy="2308324"/>
          </a:xfrm>
          <a:prstGeom prst="rect">
            <a:avLst/>
          </a:prstGeom>
          <a:noFill/>
        </p:spPr>
        <p:txBody>
          <a:bodyPr wrap="square" rtlCol="0">
            <a:spAutoFit/>
          </a:bodyPr>
          <a:lstStyle/>
          <a:p>
            <a:r>
              <a:rPr lang="fr-FR" sz="2400" dirty="0" err="1"/>
              <a:t>Propofol</a:t>
            </a:r>
            <a:r>
              <a:rPr lang="fr-FR" sz="2400" dirty="0" smtClean="0"/>
              <a:t> </a:t>
            </a:r>
            <a:r>
              <a:rPr lang="fr-FR" sz="2400" dirty="0"/>
              <a:t>en tension partout dans le monde</a:t>
            </a:r>
          </a:p>
          <a:p>
            <a:r>
              <a:rPr lang="fr-FR" sz="2400" dirty="0"/>
              <a:t>Consommation x 20 par rapport à d’habitude </a:t>
            </a:r>
            <a:r>
              <a:rPr lang="mr-IN" sz="2400" dirty="0"/>
              <a:t>…</a:t>
            </a:r>
            <a:endParaRPr lang="fr-FR" sz="2400" dirty="0"/>
          </a:p>
          <a:p>
            <a:endParaRPr lang="fr-FR" sz="2400" dirty="0"/>
          </a:p>
          <a:p>
            <a:r>
              <a:rPr lang="fr-FR" sz="2400" dirty="0"/>
              <a:t>Alternatives d’anesthésie : rien, hypnose, </a:t>
            </a:r>
            <a:r>
              <a:rPr lang="fr-FR" sz="2400" dirty="0" err="1"/>
              <a:t>meopa</a:t>
            </a:r>
            <a:r>
              <a:rPr lang="fr-FR" sz="2400" dirty="0"/>
              <a:t>, </a:t>
            </a:r>
            <a:r>
              <a:rPr lang="fr-FR" sz="2400" dirty="0" err="1"/>
              <a:t>midazolam</a:t>
            </a:r>
            <a:r>
              <a:rPr lang="fr-FR" sz="2400" dirty="0" smtClean="0"/>
              <a:t> </a:t>
            </a:r>
            <a:r>
              <a:rPr lang="mr-IN" sz="2400" dirty="0"/>
              <a:t>…</a:t>
            </a:r>
            <a:endParaRPr lang="fr-FR" sz="2400" dirty="0"/>
          </a:p>
          <a:p>
            <a:r>
              <a:rPr lang="fr-FR" sz="2400" dirty="0">
                <a:sym typeface="Wingdings"/>
              </a:rPr>
              <a:t> Sélection des patient, info spécifique, délai de réveil </a:t>
            </a:r>
            <a:r>
              <a:rPr lang="mr-IN" sz="2400" dirty="0">
                <a:sym typeface="Wingdings"/>
              </a:rPr>
              <a:t>…</a:t>
            </a:r>
            <a:endParaRPr lang="fr-FR" sz="2400" dirty="0"/>
          </a:p>
          <a:p>
            <a:endParaRPr lang="en-US" sz="2400" dirty="0"/>
          </a:p>
        </p:txBody>
      </p:sp>
      <p:sp>
        <p:nvSpPr>
          <p:cNvPr id="13" name="ZoneTexte 12">
            <a:extLst>
              <a:ext uri="{FF2B5EF4-FFF2-40B4-BE49-F238E27FC236}">
                <a16:creationId xmlns:a16="http://schemas.microsoft.com/office/drawing/2014/main" xmlns="" id="{45014ECB-E2D9-2A4C-861F-3F8384462AFB}"/>
              </a:ext>
            </a:extLst>
          </p:cNvPr>
          <p:cNvSpPr txBox="1"/>
          <p:nvPr/>
        </p:nvSpPr>
        <p:spPr>
          <a:xfrm>
            <a:off x="570592" y="3014284"/>
            <a:ext cx="3472249" cy="584775"/>
          </a:xfrm>
          <a:prstGeom prst="rect">
            <a:avLst/>
          </a:prstGeom>
          <a:noFill/>
        </p:spPr>
        <p:txBody>
          <a:bodyPr wrap="square" rtlCol="0">
            <a:spAutoFit/>
          </a:bodyPr>
          <a:lstStyle/>
          <a:p>
            <a:r>
              <a:rPr lang="fr-FR" sz="3200" b="1" dirty="0"/>
              <a:t>ET ENSUITE ?</a:t>
            </a:r>
          </a:p>
        </p:txBody>
      </p:sp>
    </p:spTree>
    <p:extLst>
      <p:ext uri="{BB962C8B-B14F-4D97-AF65-F5344CB8AC3E}">
        <p14:creationId xmlns:p14="http://schemas.microsoft.com/office/powerpoint/2010/main" val="4128207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Espace réservé du contenu 2">
            <a:extLst>
              <a:ext uri="{FF2B5EF4-FFF2-40B4-BE49-F238E27FC236}">
                <a16:creationId xmlns:a16="http://schemas.microsoft.com/office/drawing/2014/main" xmlns="" id="{D1C13A85-BDA8-F241-86B7-DBE2238EF293}"/>
              </a:ext>
            </a:extLst>
          </p:cNvPr>
          <p:cNvSpPr>
            <a:spLocks noGrp="1"/>
          </p:cNvSpPr>
          <p:nvPr>
            <p:ph idx="1"/>
          </p:nvPr>
        </p:nvSpPr>
        <p:spPr>
          <a:xfrm>
            <a:off x="4313584" y="591344"/>
            <a:ext cx="7673008" cy="5585619"/>
          </a:xfrm>
        </p:spPr>
        <p:txBody>
          <a:bodyPr anchor="t">
            <a:normAutofit/>
          </a:bodyPr>
          <a:lstStyle/>
          <a:p>
            <a:pPr marL="0" indent="0">
              <a:buNone/>
            </a:pPr>
            <a:endParaRPr lang="fr-FR" dirty="0"/>
          </a:p>
          <a:p>
            <a:pPr marL="0" indent="0">
              <a:buNone/>
            </a:pPr>
            <a:r>
              <a:rPr lang="fr-FR" sz="3600" b="1" dirty="0"/>
              <a:t>Comment éviter les pertes de chances </a:t>
            </a:r>
          </a:p>
          <a:p>
            <a:pPr marL="0" indent="0">
              <a:buNone/>
            </a:pPr>
            <a:r>
              <a:rPr lang="fr-FR" sz="3600" b="1" dirty="0"/>
              <a:t>de </a:t>
            </a:r>
            <a:r>
              <a:rPr lang="fr-FR" sz="3600" b="1" dirty="0" smtClean="0"/>
              <a:t>guérison ? </a:t>
            </a:r>
            <a:endParaRPr lang="fr-FR" sz="3600" b="1" dirty="0"/>
          </a:p>
          <a:p>
            <a:pPr marL="0" indent="0">
              <a:buNone/>
            </a:pPr>
            <a:r>
              <a:rPr lang="fr-FR" sz="3600" b="1" dirty="0"/>
              <a:t>Reprise des activités </a:t>
            </a:r>
            <a:r>
              <a:rPr lang="fr-FR" sz="3600" b="1" dirty="0" err="1"/>
              <a:t>onco</a:t>
            </a:r>
            <a:r>
              <a:rPr lang="fr-FR" sz="3600" b="1" dirty="0"/>
              <a:t>-chirurgicales </a:t>
            </a:r>
          </a:p>
          <a:p>
            <a:pPr marL="0" indent="0">
              <a:buNone/>
            </a:pPr>
            <a:endParaRPr lang="fr-FR" sz="800" dirty="0"/>
          </a:p>
          <a:p>
            <a:pPr marL="0" indent="0">
              <a:buNone/>
            </a:pPr>
            <a:r>
              <a:rPr lang="fr-FR" dirty="0"/>
              <a:t>D. GOÉRÉ</a:t>
            </a:r>
            <a:r>
              <a:rPr lang="fr-FR" altLang="fr-FR" dirty="0">
                <a:solidFill>
                  <a:srgbClr val="000000"/>
                </a:solidFill>
                <a:ea typeface="ヒラギノ角ゴ Pro W3" charset="-128"/>
                <a:cs typeface="Arial" charset="0"/>
              </a:rPr>
              <a:t>, MD, PhD</a:t>
            </a:r>
          </a:p>
          <a:p>
            <a:pPr marL="0" indent="0">
              <a:buNone/>
            </a:pPr>
            <a:endParaRPr lang="fr-FR" dirty="0"/>
          </a:p>
        </p:txBody>
      </p:sp>
      <p:pic>
        <p:nvPicPr>
          <p:cNvPr id="6" name="Picture 7" descr="RÃ©sultat de recherche d'images pour &quot;hopital saint louis&quot;">
            <a:extLst>
              <a:ext uri="{FF2B5EF4-FFF2-40B4-BE49-F238E27FC236}">
                <a16:creationId xmlns:a16="http://schemas.microsoft.com/office/drawing/2014/main" xmlns="" id="{4F9A3216-7AED-FE43-9622-BABD46031E6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06270" y="4159250"/>
            <a:ext cx="1865898" cy="71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descr="RÃ©sultat de recherche d'images pour &quot;universitÃ© paris diderot&quot;">
            <a:extLst>
              <a:ext uri="{FF2B5EF4-FFF2-40B4-BE49-F238E27FC236}">
                <a16:creationId xmlns:a16="http://schemas.microsoft.com/office/drawing/2014/main" xmlns="" id="{E388E268-25C6-C645-9614-487E53CF66A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26922" y="5456238"/>
            <a:ext cx="1538234" cy="62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a16="http://schemas.microsoft.com/office/drawing/2014/main" xmlns="" id="{C809040B-4DE9-DC4C-AE3E-38C575BA5F1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41183" y="5026025"/>
            <a:ext cx="1859043" cy="371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9">
            <a:extLst>
              <a:ext uri="{FF2B5EF4-FFF2-40B4-BE49-F238E27FC236}">
                <a16:creationId xmlns:a16="http://schemas.microsoft.com/office/drawing/2014/main" xmlns="" id="{1E61E0BA-9821-844E-9462-380CBD1EDA6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47047" y="4179447"/>
            <a:ext cx="4083433" cy="1786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94349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xmlns="" id="{C8710C3B-9551-5540-91EE-59F0464A3DAC}"/>
              </a:ext>
            </a:extLst>
          </p:cNvPr>
          <p:cNvSpPr/>
          <p:nvPr/>
        </p:nvSpPr>
        <p:spPr>
          <a:xfrm>
            <a:off x="8983362" y="4411362"/>
            <a:ext cx="3182672" cy="2446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ZoneTexte 5">
            <a:extLst>
              <a:ext uri="{FF2B5EF4-FFF2-40B4-BE49-F238E27FC236}">
                <a16:creationId xmlns:a16="http://schemas.microsoft.com/office/drawing/2014/main" xmlns="" id="{E4D84E87-3D40-9C44-8A37-0C2BA610A95E}"/>
              </a:ext>
            </a:extLst>
          </p:cNvPr>
          <p:cNvSpPr txBox="1"/>
          <p:nvPr/>
        </p:nvSpPr>
        <p:spPr>
          <a:xfrm>
            <a:off x="4167272" y="1033409"/>
            <a:ext cx="7719928" cy="584775"/>
          </a:xfrm>
          <a:prstGeom prst="rect">
            <a:avLst/>
          </a:prstGeom>
          <a:noFill/>
        </p:spPr>
        <p:txBody>
          <a:bodyPr wrap="square" rtlCol="0">
            <a:spAutoFit/>
          </a:bodyPr>
          <a:lstStyle/>
          <a:p>
            <a:pPr lvl="0"/>
            <a:r>
              <a:rPr lang="en-US" sz="3200" b="1" dirty="0">
                <a:solidFill>
                  <a:srgbClr val="002060"/>
                </a:solidFill>
              </a:rPr>
              <a:t>Gestion afflux de patients dans les </a:t>
            </a:r>
            <a:r>
              <a:rPr lang="en-US" sz="3200" b="1" dirty="0" err="1">
                <a:solidFill>
                  <a:srgbClr val="002060"/>
                </a:solidFill>
              </a:rPr>
              <a:t>hôpitaux</a:t>
            </a:r>
            <a:endParaRPr lang="en-US" sz="3200" b="1" dirty="0">
              <a:solidFill>
                <a:srgbClr val="002060"/>
              </a:solidFill>
            </a:endParaRPr>
          </a:p>
        </p:txBody>
      </p:sp>
      <p:sp>
        <p:nvSpPr>
          <p:cNvPr id="7" name="ZoneTexte 6">
            <a:extLst>
              <a:ext uri="{FF2B5EF4-FFF2-40B4-BE49-F238E27FC236}">
                <a16:creationId xmlns:a16="http://schemas.microsoft.com/office/drawing/2014/main" xmlns="" id="{B1B116D6-19E6-724E-8ACE-5EEFD57DF188}"/>
              </a:ext>
            </a:extLst>
          </p:cNvPr>
          <p:cNvSpPr txBox="1"/>
          <p:nvPr/>
        </p:nvSpPr>
        <p:spPr>
          <a:xfrm>
            <a:off x="4218823" y="1905729"/>
            <a:ext cx="8123193" cy="821250"/>
          </a:xfrm>
          <a:prstGeom prst="rect">
            <a:avLst/>
          </a:prstGeom>
          <a:noFill/>
        </p:spPr>
        <p:txBody>
          <a:bodyPr wrap="square" rtlCol="0">
            <a:spAutoFit/>
          </a:bodyPr>
          <a:lstStyle/>
          <a:p>
            <a:pPr marL="685800" lvl="1" indent="-228600">
              <a:lnSpc>
                <a:spcPct val="90000"/>
              </a:lnSpc>
              <a:spcBef>
                <a:spcPts val="500"/>
              </a:spcBef>
              <a:buFont typeface="Arial"/>
              <a:buChar char="•"/>
            </a:pPr>
            <a:r>
              <a:rPr lang="fr-FR" sz="2400" dirty="0">
                <a:solidFill>
                  <a:prstClr val="black"/>
                </a:solidFill>
              </a:rPr>
              <a:t>Libérer lits d’hospitalisation</a:t>
            </a:r>
          </a:p>
          <a:p>
            <a:pPr marL="685800" lvl="1" indent="-228600">
              <a:lnSpc>
                <a:spcPct val="90000"/>
              </a:lnSpc>
              <a:spcBef>
                <a:spcPts val="500"/>
              </a:spcBef>
              <a:buFont typeface="Arial"/>
              <a:buChar char="•"/>
            </a:pPr>
            <a:r>
              <a:rPr lang="fr-FR" sz="2400" dirty="0">
                <a:solidFill>
                  <a:prstClr val="black"/>
                </a:solidFill>
              </a:rPr>
              <a:t>Libérer personnel médical et soignant</a:t>
            </a:r>
          </a:p>
        </p:txBody>
      </p:sp>
      <p:sp>
        <p:nvSpPr>
          <p:cNvPr id="9" name="ZoneTexte 8">
            <a:extLst>
              <a:ext uri="{FF2B5EF4-FFF2-40B4-BE49-F238E27FC236}">
                <a16:creationId xmlns:a16="http://schemas.microsoft.com/office/drawing/2014/main" xmlns="" id="{CC5E0C2F-CAC4-F942-B7E3-5C1AC61B4444}"/>
              </a:ext>
            </a:extLst>
          </p:cNvPr>
          <p:cNvSpPr txBox="1"/>
          <p:nvPr/>
        </p:nvSpPr>
        <p:spPr>
          <a:xfrm>
            <a:off x="4263479" y="3681146"/>
            <a:ext cx="7796716" cy="1077218"/>
          </a:xfrm>
          <a:prstGeom prst="rect">
            <a:avLst/>
          </a:prstGeom>
          <a:noFill/>
        </p:spPr>
        <p:txBody>
          <a:bodyPr wrap="square" rtlCol="0">
            <a:spAutoFit/>
          </a:bodyPr>
          <a:lstStyle/>
          <a:p>
            <a:pPr lvl="0"/>
            <a:r>
              <a:rPr lang="en-US" sz="3200" b="1" dirty="0">
                <a:solidFill>
                  <a:srgbClr val="002060"/>
                </a:solidFill>
              </a:rPr>
              <a:t>Dans les services de </a:t>
            </a:r>
            <a:r>
              <a:rPr lang="en-US" sz="3200" b="1" dirty="0" err="1">
                <a:solidFill>
                  <a:srgbClr val="002060"/>
                </a:solidFill>
              </a:rPr>
              <a:t>chirurgie</a:t>
            </a:r>
            <a:r>
              <a:rPr lang="en-US" sz="3200" b="1" dirty="0">
                <a:solidFill>
                  <a:srgbClr val="002060"/>
                </a:solidFill>
              </a:rPr>
              <a:t> </a:t>
            </a:r>
            <a:br>
              <a:rPr lang="en-US" sz="3200" b="1" dirty="0">
                <a:solidFill>
                  <a:srgbClr val="002060"/>
                </a:solidFill>
              </a:rPr>
            </a:br>
            <a:r>
              <a:rPr lang="en-US" sz="3200" b="1" dirty="0">
                <a:solidFill>
                  <a:srgbClr val="002060"/>
                </a:solidFill>
              </a:rPr>
              <a:t>= </a:t>
            </a:r>
            <a:r>
              <a:rPr lang="en-US" sz="3200" b="1" dirty="0" err="1">
                <a:solidFill>
                  <a:srgbClr val="002060"/>
                </a:solidFill>
              </a:rPr>
              <a:t>déprogrammation</a:t>
            </a:r>
            <a:r>
              <a:rPr lang="en-US" sz="3200" b="1" dirty="0">
                <a:solidFill>
                  <a:srgbClr val="002060"/>
                </a:solidFill>
              </a:rPr>
              <a:t> </a:t>
            </a:r>
          </a:p>
        </p:txBody>
      </p:sp>
      <p:sp>
        <p:nvSpPr>
          <p:cNvPr id="11" name="ZoneTexte 10">
            <a:extLst>
              <a:ext uri="{FF2B5EF4-FFF2-40B4-BE49-F238E27FC236}">
                <a16:creationId xmlns:a16="http://schemas.microsoft.com/office/drawing/2014/main" xmlns="" id="{9013DA15-59AF-6545-83B7-DF82AB4066F0}"/>
              </a:ext>
            </a:extLst>
          </p:cNvPr>
          <p:cNvSpPr txBox="1"/>
          <p:nvPr/>
        </p:nvSpPr>
        <p:spPr>
          <a:xfrm>
            <a:off x="4578644" y="4585009"/>
            <a:ext cx="7796716" cy="1200329"/>
          </a:xfrm>
          <a:prstGeom prst="rect">
            <a:avLst/>
          </a:prstGeom>
          <a:noFill/>
        </p:spPr>
        <p:txBody>
          <a:bodyPr wrap="square" rtlCol="0">
            <a:spAutoFit/>
          </a:bodyPr>
          <a:lstStyle/>
          <a:p>
            <a:pPr lvl="0"/>
            <a:endParaRPr lang="fr-FR" sz="2400" dirty="0">
              <a:solidFill>
                <a:prstClr val="black"/>
              </a:solidFill>
            </a:endParaRPr>
          </a:p>
          <a:p>
            <a:pPr marL="342900" lvl="0" indent="-342900">
              <a:buFont typeface="Arial" panose="020B0604020202020204" pitchFamily="34" charset="0"/>
              <a:buChar char="•"/>
            </a:pPr>
            <a:r>
              <a:rPr lang="fr-FR" sz="2400" dirty="0">
                <a:solidFill>
                  <a:prstClr val="black"/>
                </a:solidFill>
              </a:rPr>
              <a:t>programme opératoire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ZoneTexte 12">
            <a:extLst>
              <a:ext uri="{FF2B5EF4-FFF2-40B4-BE49-F238E27FC236}">
                <a16:creationId xmlns:a16="http://schemas.microsoft.com/office/drawing/2014/main" xmlns="" id="{45014ECB-E2D9-2A4C-861F-3F8384462AFB}"/>
              </a:ext>
            </a:extLst>
          </p:cNvPr>
          <p:cNvSpPr txBox="1"/>
          <p:nvPr/>
        </p:nvSpPr>
        <p:spPr>
          <a:xfrm>
            <a:off x="256595" y="2698939"/>
            <a:ext cx="3654082" cy="1077218"/>
          </a:xfrm>
          <a:prstGeom prst="rect">
            <a:avLst/>
          </a:prstGeom>
          <a:noFill/>
        </p:spPr>
        <p:txBody>
          <a:bodyPr wrap="square" rtlCol="0">
            <a:spAutoFit/>
          </a:bodyPr>
          <a:lstStyle/>
          <a:p>
            <a:pPr lvl="0"/>
            <a:r>
              <a:rPr lang="fr-FR" sz="3200" b="1" dirty="0">
                <a:solidFill>
                  <a:prstClr val="black"/>
                </a:solidFill>
              </a:rPr>
              <a:t>ENJEUX CRISE SANITAIRE COVID 19</a:t>
            </a:r>
            <a:endParaRPr kumimoji="0" lang="fr-FR" sz="32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12106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xmlns="" id="{C8710C3B-9551-5540-91EE-59F0464A3DAC}"/>
              </a:ext>
            </a:extLst>
          </p:cNvPr>
          <p:cNvSpPr/>
          <p:nvPr/>
        </p:nvSpPr>
        <p:spPr>
          <a:xfrm>
            <a:off x="8983362" y="4411362"/>
            <a:ext cx="3182672" cy="2446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ZoneTexte 5">
            <a:extLst>
              <a:ext uri="{FF2B5EF4-FFF2-40B4-BE49-F238E27FC236}">
                <a16:creationId xmlns:a16="http://schemas.microsoft.com/office/drawing/2014/main" xmlns="" id="{E4D84E87-3D40-9C44-8A37-0C2BA610A95E}"/>
              </a:ext>
            </a:extLst>
          </p:cNvPr>
          <p:cNvSpPr txBox="1"/>
          <p:nvPr/>
        </p:nvSpPr>
        <p:spPr>
          <a:xfrm>
            <a:off x="4167272" y="588564"/>
            <a:ext cx="7719928" cy="584775"/>
          </a:xfrm>
          <a:prstGeom prst="rect">
            <a:avLst/>
          </a:prstGeom>
          <a:noFill/>
        </p:spPr>
        <p:txBody>
          <a:bodyPr wrap="square" rtlCol="0">
            <a:spAutoFit/>
          </a:bodyPr>
          <a:lstStyle/>
          <a:p>
            <a:pPr lvl="0"/>
            <a:r>
              <a:rPr lang="en-US" sz="3200" b="1" dirty="0" err="1">
                <a:solidFill>
                  <a:srgbClr val="002060"/>
                </a:solidFill>
              </a:rPr>
              <a:t>Déprogrammation</a:t>
            </a:r>
            <a:r>
              <a:rPr lang="en-US" sz="3200" b="1" dirty="0">
                <a:solidFill>
                  <a:srgbClr val="002060"/>
                </a:solidFill>
              </a:rPr>
              <a:t> </a:t>
            </a:r>
            <a:r>
              <a:rPr lang="en-US" sz="3200" b="1" dirty="0" err="1">
                <a:solidFill>
                  <a:srgbClr val="002060"/>
                </a:solidFill>
              </a:rPr>
              <a:t>programme</a:t>
            </a:r>
            <a:r>
              <a:rPr lang="en-US" sz="3200" b="1" dirty="0">
                <a:solidFill>
                  <a:srgbClr val="002060"/>
                </a:solidFill>
              </a:rPr>
              <a:t> </a:t>
            </a:r>
            <a:r>
              <a:rPr lang="en-US" sz="3200" b="1" dirty="0" err="1">
                <a:solidFill>
                  <a:srgbClr val="002060"/>
                </a:solidFill>
              </a:rPr>
              <a:t>opératoire</a:t>
            </a:r>
            <a:r>
              <a:rPr lang="en-US" sz="3200" b="1" dirty="0">
                <a:solidFill>
                  <a:srgbClr val="002060"/>
                </a:solidFill>
              </a:rPr>
              <a:t> </a:t>
            </a:r>
          </a:p>
        </p:txBody>
      </p:sp>
      <p:sp>
        <p:nvSpPr>
          <p:cNvPr id="7" name="ZoneTexte 6">
            <a:extLst>
              <a:ext uri="{FF2B5EF4-FFF2-40B4-BE49-F238E27FC236}">
                <a16:creationId xmlns:a16="http://schemas.microsoft.com/office/drawing/2014/main" xmlns="" id="{B1B116D6-19E6-724E-8ACE-5EEFD57DF188}"/>
              </a:ext>
            </a:extLst>
          </p:cNvPr>
          <p:cNvSpPr txBox="1"/>
          <p:nvPr/>
        </p:nvSpPr>
        <p:spPr>
          <a:xfrm>
            <a:off x="4068807" y="1458653"/>
            <a:ext cx="8123193" cy="3416320"/>
          </a:xfrm>
          <a:prstGeom prst="rect">
            <a:avLst/>
          </a:prstGeom>
          <a:noFill/>
        </p:spPr>
        <p:txBody>
          <a:bodyPr wrap="square" rtlCol="0">
            <a:spAutoFit/>
          </a:bodyPr>
          <a:lstStyle/>
          <a:p>
            <a:pPr lvl="1"/>
            <a:r>
              <a:rPr lang="fr-FR" sz="2400" b="1" dirty="0"/>
              <a:t>1/ Traiter les patients COVID</a:t>
            </a:r>
          </a:p>
          <a:p>
            <a:pPr marL="800100" lvl="1" indent="-342900">
              <a:buFont typeface="Arial" panose="020B0604020202020204" pitchFamily="34" charset="0"/>
              <a:buChar char="•"/>
            </a:pPr>
            <a:r>
              <a:rPr lang="fr-FR" sz="2400" dirty="0"/>
              <a:t>Lits d’hospitalisation conventionnelle</a:t>
            </a:r>
          </a:p>
          <a:p>
            <a:pPr marL="800100" lvl="1" indent="-342900">
              <a:buFont typeface="Arial" panose="020B0604020202020204" pitchFamily="34" charset="0"/>
              <a:buChar char="•"/>
            </a:pPr>
            <a:r>
              <a:rPr lang="fr-FR" sz="2400" dirty="0"/>
              <a:t>Lits de réanimation</a:t>
            </a:r>
          </a:p>
          <a:p>
            <a:pPr marL="800100" lvl="1" indent="-342900">
              <a:buFont typeface="Arial" panose="020B0604020202020204" pitchFamily="34" charset="0"/>
              <a:buChar char="•"/>
            </a:pPr>
            <a:r>
              <a:rPr lang="fr-FR" sz="2400" dirty="0"/>
              <a:t>Matériel réanimation (respirateur, scopes…)</a:t>
            </a:r>
          </a:p>
          <a:p>
            <a:pPr marL="800100" lvl="1" indent="-342900">
              <a:buFont typeface="Arial" panose="020B0604020202020204" pitchFamily="34" charset="0"/>
              <a:buChar char="•"/>
            </a:pPr>
            <a:r>
              <a:rPr lang="fr-FR" sz="2400" dirty="0"/>
              <a:t>Personnel soignant</a:t>
            </a:r>
          </a:p>
          <a:p>
            <a:pPr lvl="1"/>
            <a:endParaRPr lang="fr-FR" sz="2400" dirty="0"/>
          </a:p>
          <a:p>
            <a:pPr lvl="1"/>
            <a:r>
              <a:rPr lang="fr-FR" sz="2400" b="1" dirty="0"/>
              <a:t>2/ Protéger les patients à opérer</a:t>
            </a:r>
          </a:p>
          <a:p>
            <a:pPr marL="800100" lvl="1" indent="-342900">
              <a:buFont typeface="Arial" panose="020B0604020202020204" pitchFamily="34" charset="0"/>
              <a:buChar char="•"/>
            </a:pPr>
            <a:r>
              <a:rPr lang="fr-FR" sz="2400" dirty="0"/>
              <a:t>Augmentation risque mortalité </a:t>
            </a:r>
            <a:r>
              <a:rPr lang="fr-FR" sz="2400" dirty="0" smtClean="0"/>
              <a:t>post-op </a:t>
            </a:r>
            <a:r>
              <a:rPr lang="fr-FR" sz="2400" dirty="0"/>
              <a:t>si infection COVID (jusqu’à 30%)</a:t>
            </a:r>
          </a:p>
        </p:txBody>
      </p:sp>
      <p:sp>
        <p:nvSpPr>
          <p:cNvPr id="13" name="ZoneTexte 12">
            <a:extLst>
              <a:ext uri="{FF2B5EF4-FFF2-40B4-BE49-F238E27FC236}">
                <a16:creationId xmlns:a16="http://schemas.microsoft.com/office/drawing/2014/main" xmlns="" id="{45014ECB-E2D9-2A4C-861F-3F8384462AFB}"/>
              </a:ext>
            </a:extLst>
          </p:cNvPr>
          <p:cNvSpPr txBox="1"/>
          <p:nvPr/>
        </p:nvSpPr>
        <p:spPr>
          <a:xfrm>
            <a:off x="256595" y="2698939"/>
            <a:ext cx="365408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black"/>
                </a:solidFill>
                <a:effectLst/>
                <a:uLnTx/>
                <a:uFillTx/>
                <a:latin typeface="Calibri"/>
                <a:ea typeface="+mn-ea"/>
                <a:cs typeface="+mn-cs"/>
              </a:rPr>
              <a:t>ENJEUX CRISE SANITAIRE COVID 19</a:t>
            </a:r>
          </a:p>
        </p:txBody>
      </p:sp>
      <p:sp>
        <p:nvSpPr>
          <p:cNvPr id="14" name="Rectangle 13">
            <a:extLst>
              <a:ext uri="{FF2B5EF4-FFF2-40B4-BE49-F238E27FC236}">
                <a16:creationId xmlns:a16="http://schemas.microsoft.com/office/drawing/2014/main" xmlns="" id="{60DCC221-1F0A-AB45-AD9A-BCB9081BD9E0}"/>
              </a:ext>
            </a:extLst>
          </p:cNvPr>
          <p:cNvSpPr/>
          <p:nvPr/>
        </p:nvSpPr>
        <p:spPr>
          <a:xfrm>
            <a:off x="4167272" y="5169968"/>
            <a:ext cx="7462505"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dirty="0"/>
              <a:t>On March 17, 2020, the American College of Surgeons recommended that all “elective” surgeries be canceled indefinitely. These guidelines were published, stating that only patients with “high acuity” surgical issues, which would include aggressive cancers and severely symptomatic disease, should proceed.</a:t>
            </a:r>
            <a:endParaRPr lang="fr-FR" dirty="0"/>
          </a:p>
        </p:txBody>
      </p:sp>
    </p:spTree>
    <p:extLst>
      <p:ext uri="{BB962C8B-B14F-4D97-AF65-F5344CB8AC3E}">
        <p14:creationId xmlns:p14="http://schemas.microsoft.com/office/powerpoint/2010/main" val="1339747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xmlns="" id="{C8710C3B-9551-5540-91EE-59F0464A3DAC}"/>
              </a:ext>
            </a:extLst>
          </p:cNvPr>
          <p:cNvSpPr/>
          <p:nvPr/>
        </p:nvSpPr>
        <p:spPr>
          <a:xfrm>
            <a:off x="8983362" y="4411362"/>
            <a:ext cx="3182672" cy="2446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ZoneTexte 5">
            <a:extLst>
              <a:ext uri="{FF2B5EF4-FFF2-40B4-BE49-F238E27FC236}">
                <a16:creationId xmlns:a16="http://schemas.microsoft.com/office/drawing/2014/main" xmlns="" id="{E4D84E87-3D40-9C44-8A37-0C2BA610A95E}"/>
              </a:ext>
            </a:extLst>
          </p:cNvPr>
          <p:cNvSpPr txBox="1"/>
          <p:nvPr/>
        </p:nvSpPr>
        <p:spPr>
          <a:xfrm>
            <a:off x="4167272" y="588564"/>
            <a:ext cx="771992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a:ea typeface="+mn-ea"/>
                <a:cs typeface="+mn-cs"/>
              </a:rPr>
              <a:t>Déprogrammation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programme</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opératoire</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p>
        </p:txBody>
      </p:sp>
      <p:sp>
        <p:nvSpPr>
          <p:cNvPr id="7" name="ZoneTexte 6">
            <a:extLst>
              <a:ext uri="{FF2B5EF4-FFF2-40B4-BE49-F238E27FC236}">
                <a16:creationId xmlns:a16="http://schemas.microsoft.com/office/drawing/2014/main" xmlns="" id="{B1B116D6-19E6-724E-8ACE-5EEFD57DF188}"/>
              </a:ext>
            </a:extLst>
          </p:cNvPr>
          <p:cNvSpPr txBox="1"/>
          <p:nvPr/>
        </p:nvSpPr>
        <p:spPr>
          <a:xfrm>
            <a:off x="4641598" y="1458653"/>
            <a:ext cx="7293807" cy="4832092"/>
          </a:xfrm>
          <a:prstGeom prst="rect">
            <a:avLst/>
          </a:prstGeom>
          <a:noFill/>
        </p:spPr>
        <p:txBody>
          <a:bodyPr wrap="square" rtlCol="0">
            <a:spAutoFit/>
          </a:bodyPr>
          <a:lstStyle/>
          <a:p>
            <a:pPr marL="342900" indent="-342900">
              <a:buFont typeface="Arial" panose="020B0604020202020204" pitchFamily="34" charset="0"/>
              <a:buChar char="•"/>
            </a:pPr>
            <a:r>
              <a:rPr lang="fr-FR" sz="3200" b="1" dirty="0"/>
              <a:t>Maintien urgences</a:t>
            </a:r>
          </a:p>
          <a:p>
            <a:pPr marL="342900" indent="-342900">
              <a:buFont typeface="Arial" panose="020B0604020202020204" pitchFamily="34" charset="0"/>
              <a:buChar char="•"/>
            </a:pPr>
            <a:endParaRPr lang="fr-FR" b="1" dirty="0"/>
          </a:p>
          <a:p>
            <a:pPr marL="342900" indent="-342900">
              <a:buFont typeface="Arial" panose="020B0604020202020204" pitchFamily="34" charset="0"/>
              <a:buChar char="•"/>
            </a:pPr>
            <a:r>
              <a:rPr lang="fr-FR" sz="3200" b="1" dirty="0"/>
              <a:t>En oncologie : TNCD</a:t>
            </a:r>
          </a:p>
          <a:p>
            <a:pPr marL="342900" indent="-342900">
              <a:buFont typeface="Arial" panose="020B0604020202020204" pitchFamily="34" charset="0"/>
              <a:buChar char="•"/>
            </a:pPr>
            <a:endParaRPr lang="fr-FR" b="1" dirty="0"/>
          </a:p>
          <a:p>
            <a:pPr marL="342900" indent="-342900">
              <a:buFont typeface="Arial" panose="020B0604020202020204" pitchFamily="34" charset="0"/>
              <a:buChar char="•"/>
            </a:pPr>
            <a:r>
              <a:rPr lang="fr-FR" sz="3200" b="1" dirty="0"/>
              <a:t>Report des interventions « non urgentes » : </a:t>
            </a:r>
          </a:p>
          <a:p>
            <a:pPr marL="742950" lvl="1" indent="-285750">
              <a:buFont typeface="Courier New" panose="02070309020205020404" pitchFamily="49" charset="0"/>
              <a:buChar char="o"/>
            </a:pPr>
            <a:r>
              <a:rPr lang="fr-FR" sz="2400" dirty="0"/>
              <a:t>Patients métastatiques, poursuite de la chimiothérapie préopératoire pour 1 à 2 cures supplémentaires</a:t>
            </a:r>
          </a:p>
          <a:p>
            <a:pPr marL="742950" lvl="1" indent="-285750">
              <a:buFont typeface="Courier New" panose="02070309020205020404" pitchFamily="49" charset="0"/>
              <a:buChar char="o"/>
            </a:pPr>
            <a:r>
              <a:rPr lang="fr-FR" sz="2400" dirty="0"/>
              <a:t>Patients non métastatiques : report de toutes les interventions de 4 à 6 semaines, en l’absence de symptomatologie d’urgence</a:t>
            </a:r>
          </a:p>
        </p:txBody>
      </p:sp>
      <p:sp>
        <p:nvSpPr>
          <p:cNvPr id="13" name="ZoneTexte 12">
            <a:extLst>
              <a:ext uri="{FF2B5EF4-FFF2-40B4-BE49-F238E27FC236}">
                <a16:creationId xmlns:a16="http://schemas.microsoft.com/office/drawing/2014/main" xmlns="" id="{45014ECB-E2D9-2A4C-861F-3F8384462AFB}"/>
              </a:ext>
            </a:extLst>
          </p:cNvPr>
          <p:cNvSpPr txBox="1"/>
          <p:nvPr/>
        </p:nvSpPr>
        <p:spPr>
          <a:xfrm>
            <a:off x="256595" y="2698939"/>
            <a:ext cx="365408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black"/>
                </a:solidFill>
                <a:effectLst/>
                <a:uLnTx/>
                <a:uFillTx/>
                <a:latin typeface="Calibri"/>
                <a:ea typeface="+mn-ea"/>
                <a:cs typeface="+mn-cs"/>
              </a:rPr>
              <a:t>ENJEUX CRISE SANITAIRE COVID 19</a:t>
            </a:r>
          </a:p>
        </p:txBody>
      </p:sp>
    </p:spTree>
    <p:extLst>
      <p:ext uri="{BB962C8B-B14F-4D97-AF65-F5344CB8AC3E}">
        <p14:creationId xmlns:p14="http://schemas.microsoft.com/office/powerpoint/2010/main" val="3297619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9208F60A-485F-8C46-BB3B-99AD25262AD2}"/>
              </a:ext>
            </a:extLst>
          </p:cNvPr>
          <p:cNvSpPr>
            <a:spLocks noGrp="1"/>
          </p:cNvSpPr>
          <p:nvPr>
            <p:ph idx="1"/>
          </p:nvPr>
        </p:nvSpPr>
        <p:spPr>
          <a:xfrm>
            <a:off x="325243" y="1254918"/>
            <a:ext cx="11541513" cy="4672916"/>
          </a:xfrm>
        </p:spPr>
        <p:txBody>
          <a:bodyPr>
            <a:normAutofit fontScale="47500" lnSpcReduction="20000"/>
          </a:bodyPr>
          <a:lstStyle/>
          <a:p>
            <a:pPr marL="0" indent="0" algn="ctr">
              <a:buNone/>
            </a:pPr>
            <a:r>
              <a:rPr lang="fr-FR" sz="8000" dirty="0">
                <a:solidFill>
                  <a:srgbClr val="FF0000"/>
                </a:solidFill>
              </a:rPr>
              <a:t>Bienvenue</a:t>
            </a:r>
          </a:p>
          <a:p>
            <a:pPr marL="0" indent="0" algn="ctr">
              <a:buNone/>
            </a:pPr>
            <a:endParaRPr lang="fr-FR" sz="4800" dirty="0">
              <a:solidFill>
                <a:srgbClr val="FF0000"/>
              </a:solidFill>
            </a:endParaRPr>
          </a:p>
          <a:p>
            <a:pPr marL="0" indent="0" algn="ctr">
              <a:buNone/>
            </a:pPr>
            <a:r>
              <a:rPr lang="fr-FR" sz="4800" dirty="0">
                <a:solidFill>
                  <a:srgbClr val="FF0000"/>
                </a:solidFill>
              </a:rPr>
              <a:t>Emission spéciale </a:t>
            </a:r>
            <a:r>
              <a:rPr lang="fr-FR" sz="4800" dirty="0" err="1">
                <a:solidFill>
                  <a:srgbClr val="FF0000"/>
                </a:solidFill>
              </a:rPr>
              <a:t>lecancer.fr</a:t>
            </a:r>
            <a:r>
              <a:rPr lang="fr-FR" sz="4800" dirty="0">
                <a:solidFill>
                  <a:srgbClr val="FF0000"/>
                </a:solidFill>
              </a:rPr>
              <a:t> avec le soutien de Bayer</a:t>
            </a:r>
          </a:p>
          <a:p>
            <a:pPr marL="0" indent="0" algn="ctr">
              <a:buNone/>
            </a:pPr>
            <a:endParaRPr lang="fr-FR" sz="4800" dirty="0">
              <a:solidFill>
                <a:srgbClr val="FF0000"/>
              </a:solidFill>
            </a:endParaRPr>
          </a:p>
          <a:p>
            <a:pPr marL="0" indent="0" algn="ctr">
              <a:buNone/>
            </a:pPr>
            <a:r>
              <a:rPr lang="fr-FR" sz="6500" dirty="0">
                <a:solidFill>
                  <a:srgbClr val="FF0000"/>
                </a:solidFill>
              </a:rPr>
              <a:t>Covid-19, à l’heure du </a:t>
            </a:r>
            <a:r>
              <a:rPr lang="fr-FR" sz="6500" dirty="0" err="1">
                <a:solidFill>
                  <a:srgbClr val="FF0000"/>
                </a:solidFill>
              </a:rPr>
              <a:t>déconfinement</a:t>
            </a:r>
            <a:r>
              <a:rPr lang="fr-FR" sz="6500" dirty="0">
                <a:solidFill>
                  <a:srgbClr val="FF0000"/>
                </a:solidFill>
              </a:rPr>
              <a:t>, comment reprendre sans risque l’activité de cancérologie </a:t>
            </a:r>
            <a:r>
              <a:rPr lang="fr-FR" sz="6500" dirty="0" smtClean="0">
                <a:solidFill>
                  <a:srgbClr val="FF0000"/>
                </a:solidFill>
              </a:rPr>
              <a:t>digestive ?</a:t>
            </a:r>
            <a:endParaRPr lang="fr-FR" sz="6500" dirty="0">
              <a:solidFill>
                <a:srgbClr val="FF0000"/>
              </a:solidFill>
            </a:endParaRPr>
          </a:p>
          <a:p>
            <a:pPr marL="0" indent="0" algn="ctr">
              <a:buNone/>
            </a:pPr>
            <a:endParaRPr lang="fr-FR" sz="4800" dirty="0"/>
          </a:p>
          <a:p>
            <a:pPr marL="0" indent="0" algn="ctr">
              <a:buNone/>
            </a:pPr>
            <a:r>
              <a:rPr lang="fr-FR" sz="4800" dirty="0"/>
              <a:t>Émission modérée par : Olivier BOUCHÉ, Pierre MICHEL</a:t>
            </a:r>
          </a:p>
          <a:p>
            <a:pPr marL="0" indent="0" algn="ctr">
              <a:buNone/>
            </a:pPr>
            <a:r>
              <a:rPr lang="fr-FR" sz="4800" dirty="0"/>
              <a:t>Présentation : Bertrand NAPOLÉON, Diane GOÉRÉ, Astrid LIÈVRE, Éric ASSENAT </a:t>
            </a:r>
          </a:p>
          <a:p>
            <a:pPr marL="0" indent="0" algn="ctr">
              <a:buNone/>
            </a:pPr>
            <a:endParaRPr lang="fr-FR" sz="4800" dirty="0"/>
          </a:p>
          <a:p>
            <a:pPr marL="0" indent="0" algn="ctr">
              <a:buNone/>
            </a:pPr>
            <a:r>
              <a:rPr lang="fr-FR" sz="4800" dirty="0"/>
              <a:t>Posez vos questions en cliquant sous la vidéo…</a:t>
            </a:r>
          </a:p>
          <a:p>
            <a:pPr marL="0" indent="0" algn="ctr">
              <a:buNone/>
            </a:pPr>
            <a:endParaRPr lang="fr-FR" sz="4800" dirty="0">
              <a:solidFill>
                <a:srgbClr val="FF0000"/>
              </a:solidFill>
            </a:endParaRPr>
          </a:p>
        </p:txBody>
      </p:sp>
    </p:spTree>
    <p:extLst>
      <p:ext uri="{BB962C8B-B14F-4D97-AF65-F5344CB8AC3E}">
        <p14:creationId xmlns:p14="http://schemas.microsoft.com/office/powerpoint/2010/main" val="3158664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xmlns="" id="{C8710C3B-9551-5540-91EE-59F0464A3DAC}"/>
              </a:ext>
            </a:extLst>
          </p:cNvPr>
          <p:cNvSpPr/>
          <p:nvPr/>
        </p:nvSpPr>
        <p:spPr>
          <a:xfrm>
            <a:off x="8983362" y="4411362"/>
            <a:ext cx="3182672" cy="2446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ZoneTexte 12">
            <a:extLst>
              <a:ext uri="{FF2B5EF4-FFF2-40B4-BE49-F238E27FC236}">
                <a16:creationId xmlns:a16="http://schemas.microsoft.com/office/drawing/2014/main" xmlns="" id="{45014ECB-E2D9-2A4C-861F-3F8384462AFB}"/>
              </a:ext>
            </a:extLst>
          </p:cNvPr>
          <p:cNvSpPr txBox="1"/>
          <p:nvPr/>
        </p:nvSpPr>
        <p:spPr>
          <a:xfrm>
            <a:off x="256595" y="2698939"/>
            <a:ext cx="365408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black"/>
                </a:solidFill>
                <a:effectLst/>
                <a:uLnTx/>
                <a:uFillTx/>
                <a:latin typeface="Calibri"/>
                <a:ea typeface="+mn-ea"/>
                <a:cs typeface="+mn-cs"/>
              </a:rPr>
              <a:t>ANNALS OF</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3200" b="1" dirty="0">
                <a:solidFill>
                  <a:prstClr val="black"/>
                </a:solidFill>
                <a:latin typeface="Calibri"/>
              </a:rPr>
              <a:t>SURGERY</a:t>
            </a:r>
            <a:endParaRPr kumimoji="0" lang="fr-FR" sz="32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Image 8">
            <a:extLst>
              <a:ext uri="{FF2B5EF4-FFF2-40B4-BE49-F238E27FC236}">
                <a16:creationId xmlns:a16="http://schemas.microsoft.com/office/drawing/2014/main" xmlns="" id="{07985886-928C-464E-A476-B87E8C2C1D01}"/>
              </a:ext>
            </a:extLst>
          </p:cNvPr>
          <p:cNvPicPr>
            <a:picLocks noChangeAspect="1"/>
          </p:cNvPicPr>
          <p:nvPr/>
        </p:nvPicPr>
        <p:blipFill>
          <a:blip r:embed="rId3"/>
          <a:stretch>
            <a:fillRect/>
          </a:stretch>
        </p:blipFill>
        <p:spPr>
          <a:xfrm>
            <a:off x="4263081" y="4296147"/>
            <a:ext cx="7667782" cy="1208083"/>
          </a:xfrm>
          <a:prstGeom prst="rect">
            <a:avLst/>
          </a:prstGeom>
        </p:spPr>
      </p:pic>
      <p:pic>
        <p:nvPicPr>
          <p:cNvPr id="11" name="Image 10">
            <a:extLst>
              <a:ext uri="{FF2B5EF4-FFF2-40B4-BE49-F238E27FC236}">
                <a16:creationId xmlns:a16="http://schemas.microsoft.com/office/drawing/2014/main" xmlns="" id="{C372AF7E-B9F9-B843-9940-30C3E433966A}"/>
              </a:ext>
            </a:extLst>
          </p:cNvPr>
          <p:cNvPicPr>
            <a:picLocks noChangeAspect="1"/>
          </p:cNvPicPr>
          <p:nvPr/>
        </p:nvPicPr>
        <p:blipFill>
          <a:blip r:embed="rId4"/>
          <a:stretch>
            <a:fillRect/>
          </a:stretch>
        </p:blipFill>
        <p:spPr>
          <a:xfrm>
            <a:off x="4164224" y="1129879"/>
            <a:ext cx="7569055" cy="2646278"/>
          </a:xfrm>
          <a:prstGeom prst="rect">
            <a:avLst/>
          </a:prstGeom>
        </p:spPr>
      </p:pic>
    </p:spTree>
    <p:extLst>
      <p:ext uri="{BB962C8B-B14F-4D97-AF65-F5344CB8AC3E}">
        <p14:creationId xmlns:p14="http://schemas.microsoft.com/office/powerpoint/2010/main" val="1547688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xmlns="" id="{C8710C3B-9551-5540-91EE-59F0464A3DAC}"/>
              </a:ext>
            </a:extLst>
          </p:cNvPr>
          <p:cNvSpPr/>
          <p:nvPr/>
        </p:nvSpPr>
        <p:spPr>
          <a:xfrm>
            <a:off x="8983362" y="4411362"/>
            <a:ext cx="3182672" cy="2446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ZoneTexte 12">
            <a:extLst>
              <a:ext uri="{FF2B5EF4-FFF2-40B4-BE49-F238E27FC236}">
                <a16:creationId xmlns:a16="http://schemas.microsoft.com/office/drawing/2014/main" xmlns="" id="{45014ECB-E2D9-2A4C-861F-3F8384462AFB}"/>
              </a:ext>
            </a:extLst>
          </p:cNvPr>
          <p:cNvSpPr txBox="1"/>
          <p:nvPr/>
        </p:nvSpPr>
        <p:spPr>
          <a:xfrm>
            <a:off x="558165" y="3136612"/>
            <a:ext cx="365408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black"/>
                </a:solidFill>
                <a:effectLst/>
                <a:uLnTx/>
                <a:uFillTx/>
                <a:latin typeface="Calibri"/>
                <a:ea typeface="+mn-ea"/>
                <a:cs typeface="+mn-cs"/>
              </a:rPr>
              <a:t>TNCD</a:t>
            </a:r>
          </a:p>
        </p:txBody>
      </p:sp>
      <p:pic>
        <p:nvPicPr>
          <p:cNvPr id="14" name="Image 13">
            <a:extLst>
              <a:ext uri="{FF2B5EF4-FFF2-40B4-BE49-F238E27FC236}">
                <a16:creationId xmlns:a16="http://schemas.microsoft.com/office/drawing/2014/main" xmlns="" id="{09DE651D-3DA2-4545-8913-5CACB07D6DCF}"/>
              </a:ext>
            </a:extLst>
          </p:cNvPr>
          <p:cNvPicPr>
            <a:picLocks noChangeAspect="1"/>
          </p:cNvPicPr>
          <p:nvPr/>
        </p:nvPicPr>
        <p:blipFill>
          <a:blip r:embed="rId3"/>
          <a:stretch>
            <a:fillRect/>
          </a:stretch>
        </p:blipFill>
        <p:spPr>
          <a:xfrm>
            <a:off x="4512628" y="2531661"/>
            <a:ext cx="6986026" cy="2793267"/>
          </a:xfrm>
          <a:prstGeom prst="rect">
            <a:avLst/>
          </a:prstGeom>
        </p:spPr>
      </p:pic>
      <p:pic>
        <p:nvPicPr>
          <p:cNvPr id="16" name="Image 15">
            <a:extLst>
              <a:ext uri="{FF2B5EF4-FFF2-40B4-BE49-F238E27FC236}">
                <a16:creationId xmlns:a16="http://schemas.microsoft.com/office/drawing/2014/main" xmlns="" id="{59E69DB2-EEE4-564A-B00A-D1EFF4910148}"/>
              </a:ext>
            </a:extLst>
          </p:cNvPr>
          <p:cNvPicPr>
            <a:picLocks noChangeAspect="1"/>
          </p:cNvPicPr>
          <p:nvPr/>
        </p:nvPicPr>
        <p:blipFill>
          <a:blip r:embed="rId4"/>
          <a:stretch>
            <a:fillRect/>
          </a:stretch>
        </p:blipFill>
        <p:spPr>
          <a:xfrm>
            <a:off x="4550804" y="1249916"/>
            <a:ext cx="6947851" cy="1029600"/>
          </a:xfrm>
          <a:prstGeom prst="rect">
            <a:avLst/>
          </a:prstGeom>
        </p:spPr>
      </p:pic>
      <p:pic>
        <p:nvPicPr>
          <p:cNvPr id="17" name="Image 16">
            <a:extLst>
              <a:ext uri="{FF2B5EF4-FFF2-40B4-BE49-F238E27FC236}">
                <a16:creationId xmlns:a16="http://schemas.microsoft.com/office/drawing/2014/main" xmlns="" id="{5E53E5BB-4BCB-7F4E-A690-E322243EEAB1}"/>
              </a:ext>
            </a:extLst>
          </p:cNvPr>
          <p:cNvPicPr>
            <a:picLocks noChangeAspect="1"/>
          </p:cNvPicPr>
          <p:nvPr/>
        </p:nvPicPr>
        <p:blipFill>
          <a:blip r:embed="rId5"/>
          <a:stretch>
            <a:fillRect/>
          </a:stretch>
        </p:blipFill>
        <p:spPr>
          <a:xfrm>
            <a:off x="4722590" y="5267965"/>
            <a:ext cx="6604276" cy="1124933"/>
          </a:xfrm>
          <a:prstGeom prst="rect">
            <a:avLst/>
          </a:prstGeom>
        </p:spPr>
      </p:pic>
      <p:sp>
        <p:nvSpPr>
          <p:cNvPr id="18" name="Titre 1">
            <a:extLst>
              <a:ext uri="{FF2B5EF4-FFF2-40B4-BE49-F238E27FC236}">
                <a16:creationId xmlns:a16="http://schemas.microsoft.com/office/drawing/2014/main" xmlns="" id="{FAC99F89-815A-0041-BC84-CF7831BBB3C3}"/>
              </a:ext>
            </a:extLst>
          </p:cNvPr>
          <p:cNvSpPr>
            <a:spLocks noGrp="1"/>
          </p:cNvSpPr>
          <p:nvPr>
            <p:ph type="title"/>
          </p:nvPr>
        </p:nvSpPr>
        <p:spPr>
          <a:xfrm>
            <a:off x="3148238" y="-7886"/>
            <a:ext cx="9051194" cy="1325563"/>
          </a:xfrm>
        </p:spPr>
        <p:txBody>
          <a:bodyPr/>
          <a:lstStyle/>
          <a:p>
            <a:pPr algn="ctr"/>
            <a:r>
              <a:rPr lang="fr-FR" sz="3200" b="1" dirty="0">
                <a:solidFill>
                  <a:srgbClr val="002060"/>
                </a:solidFill>
                <a:latin typeface="+mn-lt"/>
                <a:ea typeface="+mn-ea"/>
                <a:cs typeface="+mn-cs"/>
              </a:rPr>
              <a:t>REPORT DES INTERVENTIONS « NON URGENTES »</a:t>
            </a:r>
          </a:p>
        </p:txBody>
      </p:sp>
    </p:spTree>
    <p:extLst>
      <p:ext uri="{BB962C8B-B14F-4D97-AF65-F5344CB8AC3E}">
        <p14:creationId xmlns:p14="http://schemas.microsoft.com/office/powerpoint/2010/main" val="33553215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xmlns="" id="{C8710C3B-9551-5540-91EE-59F0464A3DAC}"/>
              </a:ext>
            </a:extLst>
          </p:cNvPr>
          <p:cNvSpPr/>
          <p:nvPr/>
        </p:nvSpPr>
        <p:spPr>
          <a:xfrm>
            <a:off x="8983362" y="4411362"/>
            <a:ext cx="3182672" cy="2446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ZoneTexte 12">
            <a:extLst>
              <a:ext uri="{FF2B5EF4-FFF2-40B4-BE49-F238E27FC236}">
                <a16:creationId xmlns:a16="http://schemas.microsoft.com/office/drawing/2014/main" xmlns="" id="{45014ECB-E2D9-2A4C-861F-3F8384462AFB}"/>
              </a:ext>
            </a:extLst>
          </p:cNvPr>
          <p:cNvSpPr txBox="1"/>
          <p:nvPr/>
        </p:nvSpPr>
        <p:spPr>
          <a:xfrm>
            <a:off x="558165" y="3136612"/>
            <a:ext cx="365408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black"/>
                </a:solidFill>
                <a:effectLst/>
                <a:uLnTx/>
                <a:uFillTx/>
                <a:latin typeface="Calibri"/>
                <a:ea typeface="+mn-ea"/>
                <a:cs typeface="+mn-cs"/>
              </a:rPr>
              <a:t>TNCD (suite)</a:t>
            </a:r>
          </a:p>
        </p:txBody>
      </p:sp>
      <p:sp>
        <p:nvSpPr>
          <p:cNvPr id="18" name="Titre 1">
            <a:extLst>
              <a:ext uri="{FF2B5EF4-FFF2-40B4-BE49-F238E27FC236}">
                <a16:creationId xmlns:a16="http://schemas.microsoft.com/office/drawing/2014/main" xmlns="" id="{FAC99F89-815A-0041-BC84-CF7831BBB3C3}"/>
              </a:ext>
            </a:extLst>
          </p:cNvPr>
          <p:cNvSpPr>
            <a:spLocks noGrp="1"/>
          </p:cNvSpPr>
          <p:nvPr>
            <p:ph type="title"/>
          </p:nvPr>
        </p:nvSpPr>
        <p:spPr>
          <a:xfrm>
            <a:off x="3148238" y="-7886"/>
            <a:ext cx="9051194" cy="1325563"/>
          </a:xfrm>
        </p:spPr>
        <p:txBody>
          <a:bodyPr/>
          <a:lstStyle/>
          <a:p>
            <a:pPr algn="ctr"/>
            <a:r>
              <a:rPr lang="fr-FR" sz="3200" b="1" dirty="0">
                <a:solidFill>
                  <a:srgbClr val="002060"/>
                </a:solidFill>
                <a:latin typeface="+mn-lt"/>
                <a:ea typeface="+mn-ea"/>
                <a:cs typeface="+mn-cs"/>
              </a:rPr>
              <a:t>REPORT DES INTERVENTIONS « NON URGENTES »</a:t>
            </a:r>
          </a:p>
        </p:txBody>
      </p:sp>
      <p:pic>
        <p:nvPicPr>
          <p:cNvPr id="11" name="Image 10">
            <a:extLst>
              <a:ext uri="{FF2B5EF4-FFF2-40B4-BE49-F238E27FC236}">
                <a16:creationId xmlns:a16="http://schemas.microsoft.com/office/drawing/2014/main" xmlns="" id="{1147DCD8-D28A-C949-AB8E-63217575C4E3}"/>
              </a:ext>
            </a:extLst>
          </p:cNvPr>
          <p:cNvPicPr>
            <a:picLocks noChangeAspect="1"/>
          </p:cNvPicPr>
          <p:nvPr/>
        </p:nvPicPr>
        <p:blipFill>
          <a:blip r:embed="rId3"/>
          <a:stretch>
            <a:fillRect/>
          </a:stretch>
        </p:blipFill>
        <p:spPr>
          <a:xfrm>
            <a:off x="4622936" y="1044546"/>
            <a:ext cx="6909676" cy="1410933"/>
          </a:xfrm>
          <a:prstGeom prst="rect">
            <a:avLst/>
          </a:prstGeom>
        </p:spPr>
      </p:pic>
      <p:pic>
        <p:nvPicPr>
          <p:cNvPr id="19" name="Image 18">
            <a:extLst>
              <a:ext uri="{FF2B5EF4-FFF2-40B4-BE49-F238E27FC236}">
                <a16:creationId xmlns:a16="http://schemas.microsoft.com/office/drawing/2014/main" xmlns="" id="{6CB987EB-238E-504E-A267-2F9E9C12154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441"/>
          <a:stretch/>
        </p:blipFill>
        <p:spPr>
          <a:xfrm>
            <a:off x="4609635" y="2524664"/>
            <a:ext cx="6922978" cy="858000"/>
          </a:xfrm>
          <a:prstGeom prst="rect">
            <a:avLst/>
          </a:prstGeom>
        </p:spPr>
      </p:pic>
      <p:pic>
        <p:nvPicPr>
          <p:cNvPr id="20" name="Image 19">
            <a:extLst>
              <a:ext uri="{FF2B5EF4-FFF2-40B4-BE49-F238E27FC236}">
                <a16:creationId xmlns:a16="http://schemas.microsoft.com/office/drawing/2014/main" xmlns="" id="{4D3FB184-58DB-1E4E-B3EC-08B6F3FD3534}"/>
              </a:ext>
            </a:extLst>
          </p:cNvPr>
          <p:cNvPicPr>
            <a:picLocks noChangeAspect="1"/>
          </p:cNvPicPr>
          <p:nvPr/>
        </p:nvPicPr>
        <p:blipFill>
          <a:blip r:embed="rId5"/>
          <a:stretch>
            <a:fillRect/>
          </a:stretch>
        </p:blipFill>
        <p:spPr>
          <a:xfrm>
            <a:off x="4572962" y="3508436"/>
            <a:ext cx="6986026" cy="810333"/>
          </a:xfrm>
          <a:prstGeom prst="rect">
            <a:avLst/>
          </a:prstGeom>
        </p:spPr>
      </p:pic>
      <p:pic>
        <p:nvPicPr>
          <p:cNvPr id="21" name="Image 20">
            <a:extLst>
              <a:ext uri="{FF2B5EF4-FFF2-40B4-BE49-F238E27FC236}">
                <a16:creationId xmlns:a16="http://schemas.microsoft.com/office/drawing/2014/main" xmlns="" id="{19420D60-2B15-3349-9A2F-94D45B3AF45B}"/>
              </a:ext>
            </a:extLst>
          </p:cNvPr>
          <p:cNvPicPr>
            <a:picLocks noChangeAspect="1"/>
          </p:cNvPicPr>
          <p:nvPr/>
        </p:nvPicPr>
        <p:blipFill>
          <a:blip r:embed="rId6"/>
          <a:stretch>
            <a:fillRect/>
          </a:stretch>
        </p:blipFill>
        <p:spPr>
          <a:xfrm>
            <a:off x="4591269" y="4379818"/>
            <a:ext cx="3664800" cy="1105867"/>
          </a:xfrm>
          <a:prstGeom prst="rect">
            <a:avLst/>
          </a:prstGeom>
        </p:spPr>
      </p:pic>
      <p:pic>
        <p:nvPicPr>
          <p:cNvPr id="22" name="Image 21">
            <a:extLst>
              <a:ext uri="{FF2B5EF4-FFF2-40B4-BE49-F238E27FC236}">
                <a16:creationId xmlns:a16="http://schemas.microsoft.com/office/drawing/2014/main" xmlns="" id="{597D7A14-8C28-954C-80DB-0A6C70036623}"/>
              </a:ext>
            </a:extLst>
          </p:cNvPr>
          <p:cNvPicPr>
            <a:picLocks noChangeAspect="1"/>
          </p:cNvPicPr>
          <p:nvPr/>
        </p:nvPicPr>
        <p:blipFill>
          <a:blip r:embed="rId7"/>
          <a:stretch>
            <a:fillRect/>
          </a:stretch>
        </p:blipFill>
        <p:spPr>
          <a:xfrm>
            <a:off x="7961746" y="4419808"/>
            <a:ext cx="3588450" cy="2059200"/>
          </a:xfrm>
          <a:prstGeom prst="rect">
            <a:avLst/>
          </a:prstGeom>
        </p:spPr>
      </p:pic>
    </p:spTree>
    <p:extLst>
      <p:ext uri="{BB962C8B-B14F-4D97-AF65-F5344CB8AC3E}">
        <p14:creationId xmlns:p14="http://schemas.microsoft.com/office/powerpoint/2010/main" val="8624637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xmlns="" id="{C8710C3B-9551-5540-91EE-59F0464A3DAC}"/>
              </a:ext>
            </a:extLst>
          </p:cNvPr>
          <p:cNvSpPr/>
          <p:nvPr/>
        </p:nvSpPr>
        <p:spPr>
          <a:xfrm>
            <a:off x="8983362" y="4411362"/>
            <a:ext cx="3182672" cy="2446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ZoneTexte 12">
            <a:extLst>
              <a:ext uri="{FF2B5EF4-FFF2-40B4-BE49-F238E27FC236}">
                <a16:creationId xmlns:a16="http://schemas.microsoft.com/office/drawing/2014/main" xmlns="" id="{45014ECB-E2D9-2A4C-861F-3F8384462AFB}"/>
              </a:ext>
            </a:extLst>
          </p:cNvPr>
          <p:cNvSpPr txBox="1"/>
          <p:nvPr/>
        </p:nvSpPr>
        <p:spPr>
          <a:xfrm>
            <a:off x="558165" y="2953664"/>
            <a:ext cx="3654082" cy="1077218"/>
          </a:xfrm>
          <a:prstGeom prst="rect">
            <a:avLst/>
          </a:prstGeom>
          <a:noFill/>
        </p:spPr>
        <p:txBody>
          <a:bodyPr wrap="square" rtlCol="0">
            <a:spAutoFit/>
          </a:bodyPr>
          <a:lstStyle/>
          <a:p>
            <a:pPr lvl="0"/>
            <a:r>
              <a:rPr lang="fr-FR" sz="3200" b="1" dirty="0">
                <a:solidFill>
                  <a:prstClr val="black"/>
                </a:solidFill>
              </a:rPr>
              <a:t>REPRISE </a:t>
            </a:r>
          </a:p>
          <a:p>
            <a:pPr lvl="0"/>
            <a:r>
              <a:rPr lang="fr-FR" sz="3200" b="1" dirty="0">
                <a:solidFill>
                  <a:prstClr val="black"/>
                </a:solidFill>
              </a:rPr>
              <a:t>D’ACTIVITÉ</a:t>
            </a:r>
            <a:endParaRPr kumimoji="0" lang="fr-FR"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Titre 1">
            <a:extLst>
              <a:ext uri="{FF2B5EF4-FFF2-40B4-BE49-F238E27FC236}">
                <a16:creationId xmlns:a16="http://schemas.microsoft.com/office/drawing/2014/main" xmlns="" id="{FAC99F89-815A-0041-BC84-CF7831BBB3C3}"/>
              </a:ext>
            </a:extLst>
          </p:cNvPr>
          <p:cNvSpPr>
            <a:spLocks noGrp="1"/>
          </p:cNvSpPr>
          <p:nvPr>
            <p:ph type="title"/>
          </p:nvPr>
        </p:nvSpPr>
        <p:spPr>
          <a:xfrm>
            <a:off x="4424665" y="265390"/>
            <a:ext cx="7200129" cy="1325563"/>
          </a:xfrm>
        </p:spPr>
        <p:txBody>
          <a:bodyPr>
            <a:normAutofit fontScale="90000"/>
          </a:bodyPr>
          <a:lstStyle/>
          <a:p>
            <a:r>
              <a:rPr lang="fr-FR" sz="3200" b="1" dirty="0">
                <a:solidFill>
                  <a:srgbClr val="002060"/>
                </a:solidFill>
                <a:latin typeface="+mn-lt"/>
                <a:ea typeface="+mn-ea"/>
                <a:cs typeface="+mn-cs"/>
              </a:rPr>
              <a:t>Mise en place d’une cellule centrale d’appui et de coordination de l’offre chirurgicale et interventionnelle de l’APHP :</a:t>
            </a:r>
          </a:p>
        </p:txBody>
      </p:sp>
      <p:sp>
        <p:nvSpPr>
          <p:cNvPr id="14" name="Espace réservé du contenu 2">
            <a:extLst>
              <a:ext uri="{FF2B5EF4-FFF2-40B4-BE49-F238E27FC236}">
                <a16:creationId xmlns:a16="http://schemas.microsoft.com/office/drawing/2014/main" xmlns="" id="{C2B94D96-660B-0045-818C-CD678DE98A28}"/>
              </a:ext>
            </a:extLst>
          </p:cNvPr>
          <p:cNvSpPr>
            <a:spLocks noGrp="1"/>
          </p:cNvSpPr>
          <p:nvPr>
            <p:ph idx="1"/>
          </p:nvPr>
        </p:nvSpPr>
        <p:spPr>
          <a:xfrm>
            <a:off x="4460401" y="1856342"/>
            <a:ext cx="7612963" cy="4349080"/>
          </a:xfrm>
        </p:spPr>
        <p:txBody>
          <a:bodyPr>
            <a:normAutofit lnSpcReduction="10000"/>
          </a:bodyPr>
          <a:lstStyle/>
          <a:p>
            <a:pPr marL="0" indent="0">
              <a:buNone/>
            </a:pPr>
            <a:r>
              <a:rPr lang="fr-FR" sz="2400" b="1" dirty="0">
                <a:solidFill>
                  <a:srgbClr val="002060"/>
                </a:solidFill>
              </a:rPr>
              <a:t>Objectif :</a:t>
            </a:r>
          </a:p>
          <a:p>
            <a:r>
              <a:rPr lang="fr-FR" sz="2400" dirty="0"/>
              <a:t>accompagner et suivre l’activité COVID - dans la phase de plateau, en lien avec les cellules de coordination des sites/GHU</a:t>
            </a:r>
          </a:p>
          <a:p>
            <a:pPr marL="0" indent="0">
              <a:buNone/>
            </a:pPr>
            <a:r>
              <a:rPr lang="fr-FR" sz="2400" b="1" dirty="0">
                <a:solidFill>
                  <a:srgbClr val="002060"/>
                </a:solidFill>
              </a:rPr>
              <a:t>Mission  :</a:t>
            </a:r>
          </a:p>
          <a:p>
            <a:r>
              <a:rPr lang="fr-FR" sz="2400" dirty="0"/>
              <a:t>être facilitatrice et garante de l’équité de l’accès aux soins au sein de  l’institution, orienter les demandes de prise en charge émanant des sites en cas de besoin</a:t>
            </a:r>
          </a:p>
          <a:p>
            <a:pPr marL="0" indent="0">
              <a:buNone/>
            </a:pPr>
            <a:r>
              <a:rPr lang="fr-FR" sz="2400" b="1" dirty="0">
                <a:solidFill>
                  <a:srgbClr val="002060"/>
                </a:solidFill>
              </a:rPr>
              <a:t>Membres : </a:t>
            </a:r>
          </a:p>
          <a:p>
            <a:r>
              <a:rPr lang="fr-FR" sz="2400" dirty="0"/>
              <a:t>DST, représentants des chirurgiens, orthopédie, ophtalmologie, radiologie interventionnelle, endoscopies digestives</a:t>
            </a:r>
          </a:p>
          <a:p>
            <a:pPr marL="457200" lvl="1" indent="0">
              <a:buNone/>
            </a:pPr>
            <a:endParaRPr lang="fr-FR" sz="1800" dirty="0"/>
          </a:p>
          <a:p>
            <a:pPr lvl="1"/>
            <a:endParaRPr lang="fr-FR" sz="1800" dirty="0"/>
          </a:p>
        </p:txBody>
      </p:sp>
    </p:spTree>
    <p:extLst>
      <p:ext uri="{BB962C8B-B14F-4D97-AF65-F5344CB8AC3E}">
        <p14:creationId xmlns:p14="http://schemas.microsoft.com/office/powerpoint/2010/main" val="6475453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xmlns="" id="{C8710C3B-9551-5540-91EE-59F0464A3DAC}"/>
              </a:ext>
            </a:extLst>
          </p:cNvPr>
          <p:cNvSpPr/>
          <p:nvPr/>
        </p:nvSpPr>
        <p:spPr>
          <a:xfrm>
            <a:off x="8983362" y="4411362"/>
            <a:ext cx="3182672" cy="2446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ZoneTexte 12">
            <a:extLst>
              <a:ext uri="{FF2B5EF4-FFF2-40B4-BE49-F238E27FC236}">
                <a16:creationId xmlns:a16="http://schemas.microsoft.com/office/drawing/2014/main" xmlns="" id="{45014ECB-E2D9-2A4C-861F-3F8384462AFB}"/>
              </a:ext>
            </a:extLst>
          </p:cNvPr>
          <p:cNvSpPr txBox="1"/>
          <p:nvPr/>
        </p:nvSpPr>
        <p:spPr>
          <a:xfrm>
            <a:off x="558165" y="2953664"/>
            <a:ext cx="365408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black"/>
                </a:solidFill>
                <a:effectLst/>
                <a:uLnTx/>
                <a:uFillTx/>
                <a:latin typeface="Calibri"/>
                <a:ea typeface="+mn-ea"/>
                <a:cs typeface="+mn-cs"/>
              </a:rPr>
              <a:t>REPRISE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black"/>
                </a:solidFill>
                <a:effectLst/>
                <a:uLnTx/>
                <a:uFillTx/>
                <a:latin typeface="Calibri"/>
                <a:ea typeface="+mn-ea"/>
                <a:cs typeface="+mn-cs"/>
              </a:rPr>
              <a:t>D’ACTIVITÉ</a:t>
            </a:r>
          </a:p>
        </p:txBody>
      </p:sp>
      <p:sp>
        <p:nvSpPr>
          <p:cNvPr id="11" name="Espace réservé du contenu 2">
            <a:extLst>
              <a:ext uri="{FF2B5EF4-FFF2-40B4-BE49-F238E27FC236}">
                <a16:creationId xmlns:a16="http://schemas.microsoft.com/office/drawing/2014/main" xmlns="" id="{D3B1491B-F851-644C-8011-380B88598B41}"/>
              </a:ext>
            </a:extLst>
          </p:cNvPr>
          <p:cNvSpPr>
            <a:spLocks noGrp="1"/>
          </p:cNvSpPr>
          <p:nvPr>
            <p:ph idx="1"/>
          </p:nvPr>
        </p:nvSpPr>
        <p:spPr>
          <a:xfrm>
            <a:off x="4424664" y="778476"/>
            <a:ext cx="7376039" cy="5271412"/>
          </a:xfrm>
        </p:spPr>
        <p:txBody>
          <a:bodyPr>
            <a:normAutofit lnSpcReduction="10000"/>
          </a:bodyPr>
          <a:lstStyle/>
          <a:p>
            <a:pPr marL="0" indent="0">
              <a:buNone/>
            </a:pPr>
            <a:r>
              <a:rPr lang="fr-FR" sz="2400" b="1" dirty="0">
                <a:solidFill>
                  <a:srgbClr val="002060"/>
                </a:solidFill>
              </a:rPr>
              <a:t>Reprogrammation programme opératoire :</a:t>
            </a:r>
          </a:p>
          <a:p>
            <a:pPr lvl="1"/>
            <a:r>
              <a:rPr lang="fr-FR" dirty="0"/>
              <a:t>Cellule de « crise » au bloc :  concertation conseil du bloc – SAR – capacitaires hospitalisations</a:t>
            </a:r>
          </a:p>
          <a:p>
            <a:pPr lvl="1"/>
            <a:r>
              <a:rPr lang="fr-FR" dirty="0"/>
              <a:t>Priorisation patients « oncologie » </a:t>
            </a:r>
          </a:p>
          <a:p>
            <a:pPr lvl="1"/>
            <a:r>
              <a:rPr lang="fr-FR" dirty="0"/>
              <a:t>Réouverture progressive des salles de bloc</a:t>
            </a:r>
          </a:p>
          <a:p>
            <a:pPr marL="0" indent="0">
              <a:buNone/>
            </a:pPr>
            <a:endParaRPr lang="fr-FR" sz="2400" dirty="0"/>
          </a:p>
          <a:p>
            <a:pPr marL="0" indent="0">
              <a:buNone/>
            </a:pPr>
            <a:r>
              <a:rPr lang="fr-FR" sz="2400" b="1" dirty="0">
                <a:solidFill>
                  <a:srgbClr val="002060"/>
                </a:solidFill>
              </a:rPr>
              <a:t>En hospitalisation :</a:t>
            </a:r>
          </a:p>
          <a:p>
            <a:pPr lvl="1"/>
            <a:r>
              <a:rPr lang="fr-FR" dirty="0"/>
              <a:t>Chambre à 1 lit</a:t>
            </a:r>
          </a:p>
          <a:p>
            <a:pPr lvl="1"/>
            <a:r>
              <a:rPr lang="fr-FR" dirty="0"/>
              <a:t>Dépistage COVID systématique : appel du patient 48h avant hospitalisation à la recherche de symptômes</a:t>
            </a:r>
          </a:p>
          <a:p>
            <a:pPr lvl="1"/>
            <a:r>
              <a:rPr lang="fr-FR" dirty="0"/>
              <a:t>Dépistage </a:t>
            </a:r>
            <a:r>
              <a:rPr lang="fr-FR" dirty="0" err="1"/>
              <a:t>naso</a:t>
            </a:r>
            <a:r>
              <a:rPr lang="fr-FR" dirty="0"/>
              <a:t>-pharyngé datant de moins de 48h (en ville, à l’hôpital)</a:t>
            </a:r>
          </a:p>
          <a:p>
            <a:pPr lvl="1"/>
            <a:r>
              <a:rPr lang="fr-FR" dirty="0"/>
              <a:t>Dépistage personnel soignant (optionnel)</a:t>
            </a:r>
          </a:p>
          <a:p>
            <a:pPr marL="457200" lvl="1" indent="0">
              <a:buNone/>
            </a:pPr>
            <a:endParaRPr lang="fr-FR" sz="2000" dirty="0"/>
          </a:p>
          <a:p>
            <a:pPr lvl="1"/>
            <a:endParaRPr lang="fr-FR" sz="2000" dirty="0"/>
          </a:p>
        </p:txBody>
      </p:sp>
    </p:spTree>
    <p:extLst>
      <p:ext uri="{BB962C8B-B14F-4D97-AF65-F5344CB8AC3E}">
        <p14:creationId xmlns:p14="http://schemas.microsoft.com/office/powerpoint/2010/main" val="1507213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Espace réservé du contenu 2">
            <a:extLst>
              <a:ext uri="{FF2B5EF4-FFF2-40B4-BE49-F238E27FC236}">
                <a16:creationId xmlns:a16="http://schemas.microsoft.com/office/drawing/2014/main" xmlns="" id="{D1C13A85-BDA8-F241-86B7-DBE2238EF293}"/>
              </a:ext>
            </a:extLst>
          </p:cNvPr>
          <p:cNvSpPr>
            <a:spLocks noGrp="1"/>
          </p:cNvSpPr>
          <p:nvPr>
            <p:ph idx="1"/>
          </p:nvPr>
        </p:nvSpPr>
        <p:spPr>
          <a:xfrm>
            <a:off x="4447308" y="591344"/>
            <a:ext cx="6906491" cy="5585619"/>
          </a:xfrm>
        </p:spPr>
        <p:txBody>
          <a:bodyPr anchor="t">
            <a:normAutofit/>
          </a:bodyPr>
          <a:lstStyle/>
          <a:p>
            <a:pPr marL="0" lvl="0" indent="0">
              <a:lnSpc>
                <a:spcPct val="100000"/>
              </a:lnSpc>
              <a:spcBef>
                <a:spcPts val="0"/>
              </a:spcBef>
              <a:buNone/>
            </a:pPr>
            <a:r>
              <a:rPr lang="en-AU" sz="3600" b="1" dirty="0">
                <a:solidFill>
                  <a:schemeClr val="accent5"/>
                </a:solidFill>
              </a:rPr>
              <a:t>COVID-19 et cancers digestifs </a:t>
            </a:r>
            <a:r>
              <a:rPr lang="en-AU" sz="3600" b="1" dirty="0" err="1">
                <a:solidFill>
                  <a:schemeClr val="accent5"/>
                </a:solidFill>
              </a:rPr>
              <a:t>à</a:t>
            </a:r>
            <a:r>
              <a:rPr lang="en-AU" sz="3600" b="1" dirty="0">
                <a:solidFill>
                  <a:schemeClr val="accent5"/>
                </a:solidFill>
              </a:rPr>
              <a:t> </a:t>
            </a:r>
            <a:r>
              <a:rPr lang="en-AU" sz="3600" b="1" dirty="0" err="1">
                <a:solidFill>
                  <a:schemeClr val="accent5"/>
                </a:solidFill>
              </a:rPr>
              <a:t>l’heure</a:t>
            </a:r>
            <a:r>
              <a:rPr lang="en-AU" sz="3600" b="1" dirty="0">
                <a:solidFill>
                  <a:schemeClr val="accent5"/>
                </a:solidFill>
              </a:rPr>
              <a:t> du </a:t>
            </a:r>
            <a:r>
              <a:rPr lang="en-AU" sz="3600" b="1" dirty="0" err="1">
                <a:solidFill>
                  <a:schemeClr val="accent5"/>
                </a:solidFill>
              </a:rPr>
              <a:t>déconfinement</a:t>
            </a:r>
            <a:endParaRPr lang="en-AU" sz="3600" b="1" dirty="0">
              <a:solidFill>
                <a:schemeClr val="accent5"/>
              </a:solidFill>
            </a:endParaRPr>
          </a:p>
          <a:p>
            <a:pPr marL="0" indent="0">
              <a:buNone/>
            </a:pPr>
            <a:endParaRPr lang="fr-FR" dirty="0"/>
          </a:p>
          <a:p>
            <a:pPr marL="0" indent="0">
              <a:buNone/>
            </a:pPr>
            <a:r>
              <a:rPr lang="fr-FR" sz="3600" b="1" dirty="0"/>
              <a:t>Comment maintenir une activité optimale mais raisonnée de </a:t>
            </a:r>
            <a:r>
              <a:rPr lang="fr-FR" sz="3600" b="1" dirty="0" smtClean="0"/>
              <a:t>chimiothérapie ? </a:t>
            </a:r>
            <a:endParaRPr lang="fr-FR" sz="3600" b="1" dirty="0"/>
          </a:p>
          <a:p>
            <a:pPr marL="0" indent="0">
              <a:buNone/>
            </a:pPr>
            <a:endParaRPr lang="fr-FR" dirty="0"/>
          </a:p>
          <a:p>
            <a:pPr marL="0" indent="0">
              <a:buNone/>
            </a:pPr>
            <a:r>
              <a:rPr lang="fr-FR" dirty="0"/>
              <a:t>A. LIÈVRE</a:t>
            </a:r>
          </a:p>
        </p:txBody>
      </p:sp>
      <p:pic>
        <p:nvPicPr>
          <p:cNvPr id="6" name="Image 5" descr="Capture d’écran 2020-05-25 à 19.27.07.png">
            <a:extLst>
              <a:ext uri="{FF2B5EF4-FFF2-40B4-BE49-F238E27FC236}">
                <a16:creationId xmlns:a16="http://schemas.microsoft.com/office/drawing/2014/main" xmlns="" id="{5C1B1B66-7AB2-D441-A527-2F880C62DD1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86679" y="5117307"/>
            <a:ext cx="9144000" cy="1219200"/>
          </a:xfrm>
          <a:prstGeom prst="rect">
            <a:avLst/>
          </a:prstGeom>
        </p:spPr>
      </p:pic>
    </p:spTree>
    <p:extLst>
      <p:ext uri="{BB962C8B-B14F-4D97-AF65-F5344CB8AC3E}">
        <p14:creationId xmlns:p14="http://schemas.microsoft.com/office/powerpoint/2010/main" val="2287278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xmlns="" id="{C8710C3B-9551-5540-91EE-59F0464A3DAC}"/>
              </a:ext>
            </a:extLst>
          </p:cNvPr>
          <p:cNvSpPr/>
          <p:nvPr/>
        </p:nvSpPr>
        <p:spPr>
          <a:xfrm>
            <a:off x="8983362" y="4411362"/>
            <a:ext cx="3182672" cy="2446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ZoneTexte 12">
            <a:extLst>
              <a:ext uri="{FF2B5EF4-FFF2-40B4-BE49-F238E27FC236}">
                <a16:creationId xmlns:a16="http://schemas.microsoft.com/office/drawing/2014/main" xmlns="" id="{45014ECB-E2D9-2A4C-861F-3F8384462AFB}"/>
              </a:ext>
            </a:extLst>
          </p:cNvPr>
          <p:cNvSpPr txBox="1"/>
          <p:nvPr/>
        </p:nvSpPr>
        <p:spPr>
          <a:xfrm>
            <a:off x="558165" y="3136612"/>
            <a:ext cx="365408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black"/>
                </a:solidFill>
                <a:effectLst/>
                <a:uLnTx/>
                <a:uFillTx/>
                <a:latin typeface="Calibri"/>
                <a:ea typeface="+mn-ea"/>
                <a:cs typeface="+mn-cs"/>
              </a:rPr>
              <a:t>TNCD</a:t>
            </a:r>
          </a:p>
        </p:txBody>
      </p:sp>
      <p:pic>
        <p:nvPicPr>
          <p:cNvPr id="17" name="Image 16">
            <a:extLst>
              <a:ext uri="{FF2B5EF4-FFF2-40B4-BE49-F238E27FC236}">
                <a16:creationId xmlns:a16="http://schemas.microsoft.com/office/drawing/2014/main" xmlns="" id="{5E53E5BB-4BCB-7F4E-A690-E322243EEAB1}"/>
              </a:ext>
            </a:extLst>
          </p:cNvPr>
          <p:cNvPicPr>
            <a:picLocks noChangeAspect="1"/>
          </p:cNvPicPr>
          <p:nvPr/>
        </p:nvPicPr>
        <p:blipFill>
          <a:blip r:embed="rId3"/>
          <a:stretch>
            <a:fillRect/>
          </a:stretch>
        </p:blipFill>
        <p:spPr>
          <a:xfrm>
            <a:off x="4722589" y="0"/>
            <a:ext cx="6604276" cy="1124933"/>
          </a:xfrm>
          <a:prstGeom prst="rect">
            <a:avLst/>
          </a:prstGeom>
        </p:spPr>
      </p:pic>
      <p:pic>
        <p:nvPicPr>
          <p:cNvPr id="19" name="Image 18" descr="Capture d’écran 2020-05-24 à 16.41.23.png">
            <a:extLst>
              <a:ext uri="{FF2B5EF4-FFF2-40B4-BE49-F238E27FC236}">
                <a16:creationId xmlns:a16="http://schemas.microsoft.com/office/drawing/2014/main" xmlns="" id="{CF0E5F4C-6E71-BD40-BB75-234FE319E5B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8018"/>
          <a:stretch/>
        </p:blipFill>
        <p:spPr>
          <a:xfrm>
            <a:off x="5082387" y="1180304"/>
            <a:ext cx="5884679" cy="5622324"/>
          </a:xfrm>
          <a:prstGeom prst="rect">
            <a:avLst/>
          </a:prstGeom>
        </p:spPr>
      </p:pic>
    </p:spTree>
    <p:extLst>
      <p:ext uri="{BB962C8B-B14F-4D97-AF65-F5344CB8AC3E}">
        <p14:creationId xmlns:p14="http://schemas.microsoft.com/office/powerpoint/2010/main" val="1956748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xmlns="" id="{C8710C3B-9551-5540-91EE-59F0464A3DAC}"/>
              </a:ext>
            </a:extLst>
          </p:cNvPr>
          <p:cNvSpPr/>
          <p:nvPr/>
        </p:nvSpPr>
        <p:spPr>
          <a:xfrm>
            <a:off x="8983362" y="4411362"/>
            <a:ext cx="3182672" cy="2446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ZoneTexte 12">
            <a:extLst>
              <a:ext uri="{FF2B5EF4-FFF2-40B4-BE49-F238E27FC236}">
                <a16:creationId xmlns:a16="http://schemas.microsoft.com/office/drawing/2014/main" xmlns="" id="{45014ECB-E2D9-2A4C-861F-3F8384462AFB}"/>
              </a:ext>
            </a:extLst>
          </p:cNvPr>
          <p:cNvSpPr txBox="1"/>
          <p:nvPr/>
        </p:nvSpPr>
        <p:spPr>
          <a:xfrm>
            <a:off x="558165" y="3136612"/>
            <a:ext cx="365408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black"/>
                </a:solidFill>
                <a:effectLst/>
                <a:uLnTx/>
                <a:uFillTx/>
                <a:latin typeface="Calibri"/>
                <a:ea typeface="+mn-ea"/>
                <a:cs typeface="+mn-cs"/>
              </a:rPr>
              <a:t>TNCD</a:t>
            </a:r>
          </a:p>
        </p:txBody>
      </p:sp>
      <p:pic>
        <p:nvPicPr>
          <p:cNvPr id="17" name="Image 16">
            <a:extLst>
              <a:ext uri="{FF2B5EF4-FFF2-40B4-BE49-F238E27FC236}">
                <a16:creationId xmlns:a16="http://schemas.microsoft.com/office/drawing/2014/main" xmlns="" id="{5E53E5BB-4BCB-7F4E-A690-E322243EEAB1}"/>
              </a:ext>
            </a:extLst>
          </p:cNvPr>
          <p:cNvPicPr>
            <a:picLocks noChangeAspect="1"/>
          </p:cNvPicPr>
          <p:nvPr/>
        </p:nvPicPr>
        <p:blipFill>
          <a:blip r:embed="rId3"/>
          <a:stretch>
            <a:fillRect/>
          </a:stretch>
        </p:blipFill>
        <p:spPr>
          <a:xfrm>
            <a:off x="4722589" y="0"/>
            <a:ext cx="6604276" cy="1124933"/>
          </a:xfrm>
          <a:prstGeom prst="rect">
            <a:avLst/>
          </a:prstGeom>
        </p:spPr>
      </p:pic>
      <p:pic>
        <p:nvPicPr>
          <p:cNvPr id="9" name="Image 8" descr="Capture d’écran 2020-05-24 à 16.42.30.png">
            <a:extLst>
              <a:ext uri="{FF2B5EF4-FFF2-40B4-BE49-F238E27FC236}">
                <a16:creationId xmlns:a16="http://schemas.microsoft.com/office/drawing/2014/main" xmlns="" id="{7D1054A4-30E0-BA4D-93D4-7C9AB9394BD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12246" y="1080566"/>
            <a:ext cx="7953787" cy="2000250"/>
          </a:xfrm>
          <a:prstGeom prst="rect">
            <a:avLst/>
          </a:prstGeom>
        </p:spPr>
      </p:pic>
      <p:pic>
        <p:nvPicPr>
          <p:cNvPr id="11" name="Image 10" descr="Capture d’écran 2020-05-24 à 16.51.45.png">
            <a:extLst>
              <a:ext uri="{FF2B5EF4-FFF2-40B4-BE49-F238E27FC236}">
                <a16:creationId xmlns:a16="http://schemas.microsoft.com/office/drawing/2014/main" xmlns="" id="{BF530250-6696-DD4E-8572-29E939F7351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178616" y="5194032"/>
            <a:ext cx="7953788" cy="984549"/>
          </a:xfrm>
          <a:prstGeom prst="rect">
            <a:avLst/>
          </a:prstGeom>
        </p:spPr>
      </p:pic>
      <p:sp>
        <p:nvSpPr>
          <p:cNvPr id="14" name="Rectangle 13">
            <a:extLst>
              <a:ext uri="{FF2B5EF4-FFF2-40B4-BE49-F238E27FC236}">
                <a16:creationId xmlns:a16="http://schemas.microsoft.com/office/drawing/2014/main" xmlns="" id="{0E1841C8-AE94-0546-B673-FB2283830708}"/>
              </a:ext>
            </a:extLst>
          </p:cNvPr>
          <p:cNvSpPr/>
          <p:nvPr/>
        </p:nvSpPr>
        <p:spPr>
          <a:xfrm>
            <a:off x="7226264" y="5270241"/>
            <a:ext cx="1446671" cy="346377"/>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6" name="ZoneTexte 15">
            <a:extLst>
              <a:ext uri="{FF2B5EF4-FFF2-40B4-BE49-F238E27FC236}">
                <a16:creationId xmlns:a16="http://schemas.microsoft.com/office/drawing/2014/main" xmlns="" id="{51BC073F-A223-D642-8DBE-67CAB892B738}"/>
              </a:ext>
            </a:extLst>
          </p:cNvPr>
          <p:cNvSpPr txBox="1"/>
          <p:nvPr/>
        </p:nvSpPr>
        <p:spPr>
          <a:xfrm>
            <a:off x="6660212" y="3050377"/>
            <a:ext cx="3152588" cy="646331"/>
          </a:xfrm>
          <a:prstGeom prst="rect">
            <a:avLst/>
          </a:prstGeom>
          <a:noFill/>
        </p:spPr>
        <p:txBody>
          <a:bodyPr wrap="square" rtlCol="0">
            <a:spAutoFit/>
          </a:bodyPr>
          <a:lstStyle/>
          <a:p>
            <a:pPr marL="285750" indent="-285750">
              <a:buFont typeface="Arial"/>
              <a:buChar char="•"/>
            </a:pPr>
            <a:r>
              <a:rPr lang="en-AU" b="1" dirty="0">
                <a:solidFill>
                  <a:srgbClr val="FF0000"/>
                </a:solidFill>
              </a:rPr>
              <a:t>NE PAS </a:t>
            </a:r>
            <a:r>
              <a:rPr lang="en-AU" b="1" dirty="0" smtClean="0">
                <a:solidFill>
                  <a:srgbClr val="FF0000"/>
                </a:solidFill>
              </a:rPr>
              <a:t>SOUS-TRAITER !</a:t>
            </a:r>
            <a:endParaRPr lang="en-AU" b="1" dirty="0">
              <a:solidFill>
                <a:srgbClr val="FF0000"/>
              </a:solidFill>
            </a:endParaRPr>
          </a:p>
          <a:p>
            <a:pPr marL="285750" indent="-285750">
              <a:buFont typeface="Arial"/>
              <a:buChar char="•"/>
            </a:pPr>
            <a:r>
              <a:rPr lang="en-AU" b="1" dirty="0">
                <a:solidFill>
                  <a:srgbClr val="FF0000"/>
                </a:solidFill>
              </a:rPr>
              <a:t>RESTER </a:t>
            </a:r>
            <a:r>
              <a:rPr lang="en-AU" b="1" dirty="0" smtClean="0">
                <a:solidFill>
                  <a:srgbClr val="FF0000"/>
                </a:solidFill>
              </a:rPr>
              <a:t>VIGILANTS !</a:t>
            </a:r>
            <a:endParaRPr lang="en-AU" b="1" dirty="0">
              <a:solidFill>
                <a:srgbClr val="FF0000"/>
              </a:solidFill>
            </a:endParaRPr>
          </a:p>
        </p:txBody>
      </p:sp>
      <p:sp>
        <p:nvSpPr>
          <p:cNvPr id="18" name="Rectangle 17">
            <a:extLst>
              <a:ext uri="{FF2B5EF4-FFF2-40B4-BE49-F238E27FC236}">
                <a16:creationId xmlns:a16="http://schemas.microsoft.com/office/drawing/2014/main" xmlns="" id="{BEB235C9-629D-AD40-9757-97ADD5FF71A7}"/>
              </a:ext>
            </a:extLst>
          </p:cNvPr>
          <p:cNvSpPr/>
          <p:nvPr/>
        </p:nvSpPr>
        <p:spPr>
          <a:xfrm>
            <a:off x="4386648" y="4003274"/>
            <a:ext cx="7537725" cy="923330"/>
          </a:xfrm>
          <a:prstGeom prst="rect">
            <a:avLst/>
          </a:prstGeom>
          <a:ln>
            <a:solidFill>
              <a:srgbClr val="0000FF"/>
            </a:solidFill>
          </a:ln>
        </p:spPr>
        <p:txBody>
          <a:bodyPr wrap="square">
            <a:spAutoFit/>
          </a:bodyPr>
          <a:lstStyle/>
          <a:p>
            <a:pPr marL="285750" indent="-285750">
              <a:buFont typeface="Arial"/>
              <a:buChar char="•"/>
            </a:pPr>
            <a:r>
              <a:rPr lang="en-AU" b="1" dirty="0" err="1">
                <a:solidFill>
                  <a:srgbClr val="0000FF"/>
                </a:solidFill>
              </a:rPr>
              <a:t>Rappeler</a:t>
            </a:r>
            <a:r>
              <a:rPr lang="en-AU" b="1" dirty="0">
                <a:solidFill>
                  <a:srgbClr val="0000FF"/>
                </a:solidFill>
              </a:rPr>
              <a:t> aux patients la </a:t>
            </a:r>
            <a:r>
              <a:rPr lang="en-AU" b="1" dirty="0" err="1">
                <a:solidFill>
                  <a:srgbClr val="0000FF"/>
                </a:solidFill>
              </a:rPr>
              <a:t>nécessité</a:t>
            </a:r>
            <a:r>
              <a:rPr lang="en-AU" b="1" dirty="0">
                <a:solidFill>
                  <a:srgbClr val="0000FF"/>
                </a:solidFill>
              </a:rPr>
              <a:t> de conserver les </a:t>
            </a:r>
            <a:r>
              <a:rPr lang="en-AU" b="1" dirty="0" err="1">
                <a:solidFill>
                  <a:srgbClr val="0000FF"/>
                </a:solidFill>
              </a:rPr>
              <a:t>gestes</a:t>
            </a:r>
            <a:r>
              <a:rPr lang="en-AU" b="1" dirty="0">
                <a:solidFill>
                  <a:srgbClr val="0000FF"/>
                </a:solidFill>
              </a:rPr>
              <a:t> </a:t>
            </a:r>
            <a:r>
              <a:rPr lang="en-AU" b="1" dirty="0" err="1">
                <a:solidFill>
                  <a:srgbClr val="0000FF"/>
                </a:solidFill>
              </a:rPr>
              <a:t>barrière</a:t>
            </a:r>
            <a:endParaRPr lang="en-AU" b="1" dirty="0">
              <a:solidFill>
                <a:srgbClr val="0000FF"/>
              </a:solidFill>
            </a:endParaRPr>
          </a:p>
          <a:p>
            <a:pPr marL="285750" indent="-285750">
              <a:buFont typeface="Arial"/>
              <a:buChar char="•"/>
            </a:pPr>
            <a:r>
              <a:rPr lang="en-AU" b="1" dirty="0">
                <a:solidFill>
                  <a:srgbClr val="0000FF"/>
                </a:solidFill>
              </a:rPr>
              <a:t>Prescription de masques </a:t>
            </a:r>
            <a:r>
              <a:rPr lang="en-AU" b="1" dirty="0" err="1">
                <a:solidFill>
                  <a:srgbClr val="0000FF"/>
                </a:solidFill>
              </a:rPr>
              <a:t>chirurgicaux</a:t>
            </a:r>
            <a:r>
              <a:rPr lang="en-AU" b="1" dirty="0">
                <a:solidFill>
                  <a:srgbClr val="0000FF"/>
                </a:solidFill>
              </a:rPr>
              <a:t> </a:t>
            </a:r>
            <a:r>
              <a:rPr lang="en-AU" dirty="0" err="1">
                <a:solidFill>
                  <a:srgbClr val="0000FF"/>
                </a:solidFill>
              </a:rPr>
              <a:t>maintenant</a:t>
            </a:r>
            <a:r>
              <a:rPr lang="en-AU" dirty="0">
                <a:solidFill>
                  <a:srgbClr val="0000FF"/>
                </a:solidFill>
              </a:rPr>
              <a:t> possible pour les patients “</a:t>
            </a:r>
            <a:r>
              <a:rPr lang="en-AU" dirty="0" err="1">
                <a:solidFill>
                  <a:srgbClr val="0000FF"/>
                </a:solidFill>
              </a:rPr>
              <a:t>immunodéprimés</a:t>
            </a:r>
            <a:r>
              <a:rPr lang="en-AU" dirty="0">
                <a:solidFill>
                  <a:srgbClr val="0000FF"/>
                </a:solidFill>
              </a:rPr>
              <a:t>” (10 masques par </a:t>
            </a:r>
            <a:r>
              <a:rPr lang="en-AU" dirty="0" err="1">
                <a:solidFill>
                  <a:srgbClr val="0000FF"/>
                </a:solidFill>
              </a:rPr>
              <a:t>semaine</a:t>
            </a:r>
            <a:r>
              <a:rPr lang="en-AU" dirty="0">
                <a:solidFill>
                  <a:srgbClr val="0000FF"/>
                </a:solidFill>
              </a:rPr>
              <a:t>)</a:t>
            </a:r>
          </a:p>
        </p:txBody>
      </p:sp>
    </p:spTree>
    <p:extLst>
      <p:ext uri="{BB962C8B-B14F-4D97-AF65-F5344CB8AC3E}">
        <p14:creationId xmlns:p14="http://schemas.microsoft.com/office/powerpoint/2010/main" val="2445653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xmlns="" id="{C8710C3B-9551-5540-91EE-59F0464A3DAC}"/>
              </a:ext>
            </a:extLst>
          </p:cNvPr>
          <p:cNvSpPr/>
          <p:nvPr/>
        </p:nvSpPr>
        <p:spPr>
          <a:xfrm>
            <a:off x="8983362" y="4411362"/>
            <a:ext cx="3182672" cy="2446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ZoneTexte 12">
            <a:extLst>
              <a:ext uri="{FF2B5EF4-FFF2-40B4-BE49-F238E27FC236}">
                <a16:creationId xmlns:a16="http://schemas.microsoft.com/office/drawing/2014/main" xmlns="" id="{45014ECB-E2D9-2A4C-861F-3F8384462AFB}"/>
              </a:ext>
            </a:extLst>
          </p:cNvPr>
          <p:cNvSpPr txBox="1"/>
          <p:nvPr/>
        </p:nvSpPr>
        <p:spPr>
          <a:xfrm>
            <a:off x="558165" y="3136612"/>
            <a:ext cx="365408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black"/>
                </a:solidFill>
                <a:effectLst/>
                <a:uLnTx/>
                <a:uFillTx/>
                <a:latin typeface="Calibri"/>
                <a:ea typeface="+mn-ea"/>
                <a:cs typeface="+mn-cs"/>
              </a:rPr>
              <a:t>PRODIGE</a:t>
            </a:r>
          </a:p>
        </p:txBody>
      </p:sp>
      <p:pic>
        <p:nvPicPr>
          <p:cNvPr id="19" name="Image 18" descr="Capture d’écran 2020-05-25 à 19.34.03.png">
            <a:extLst>
              <a:ext uri="{FF2B5EF4-FFF2-40B4-BE49-F238E27FC236}">
                <a16:creationId xmlns:a16="http://schemas.microsoft.com/office/drawing/2014/main" xmlns="" id="{E4783510-F876-DA41-BE52-6F4872B853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41599" y="1740975"/>
            <a:ext cx="6860035" cy="3663774"/>
          </a:xfrm>
          <a:prstGeom prst="rect">
            <a:avLst/>
          </a:prstGeom>
        </p:spPr>
      </p:pic>
    </p:spTree>
    <p:extLst>
      <p:ext uri="{BB962C8B-B14F-4D97-AF65-F5344CB8AC3E}">
        <p14:creationId xmlns:p14="http://schemas.microsoft.com/office/powerpoint/2010/main" val="40961325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xmlns="" id="{C8710C3B-9551-5540-91EE-59F0464A3DAC}"/>
              </a:ext>
            </a:extLst>
          </p:cNvPr>
          <p:cNvSpPr/>
          <p:nvPr/>
        </p:nvSpPr>
        <p:spPr>
          <a:xfrm>
            <a:off x="8983362" y="4411362"/>
            <a:ext cx="3182672" cy="2446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ZoneTexte 12">
            <a:extLst>
              <a:ext uri="{FF2B5EF4-FFF2-40B4-BE49-F238E27FC236}">
                <a16:creationId xmlns:a16="http://schemas.microsoft.com/office/drawing/2014/main" xmlns="" id="{45014ECB-E2D9-2A4C-861F-3F8384462AFB}"/>
              </a:ext>
            </a:extLst>
          </p:cNvPr>
          <p:cNvSpPr txBox="1"/>
          <p:nvPr/>
        </p:nvSpPr>
        <p:spPr>
          <a:xfrm>
            <a:off x="377714" y="2349259"/>
            <a:ext cx="3654082" cy="2062103"/>
          </a:xfrm>
          <a:prstGeom prst="rect">
            <a:avLst/>
          </a:prstGeom>
          <a:noFill/>
        </p:spPr>
        <p:txBody>
          <a:bodyPr wrap="square" rtlCol="0">
            <a:spAutoFit/>
          </a:bodyPr>
          <a:lstStyle/>
          <a:p>
            <a:pPr lvl="0"/>
            <a:r>
              <a:rPr lang="fr-FR" sz="3200" b="1" dirty="0">
                <a:solidFill>
                  <a:prstClr val="black"/>
                </a:solidFill>
              </a:rPr>
              <a:t>ADAPTATIONS THÉRAPEUTIQUES </a:t>
            </a:r>
          </a:p>
          <a:p>
            <a:pPr lvl="0"/>
            <a:r>
              <a:rPr lang="fr-FR" sz="3200" b="1" dirty="0">
                <a:solidFill>
                  <a:prstClr val="black"/>
                </a:solidFill>
              </a:rPr>
              <a:t>… À L’HEURE DU DÉCONFINEMENT</a:t>
            </a:r>
          </a:p>
        </p:txBody>
      </p:sp>
      <p:pic>
        <p:nvPicPr>
          <p:cNvPr id="9" name="Image 8" descr="Capture d’écran 2020-05-24 à 17.15.12.png">
            <a:extLst>
              <a:ext uri="{FF2B5EF4-FFF2-40B4-BE49-F238E27FC236}">
                <a16:creationId xmlns:a16="http://schemas.microsoft.com/office/drawing/2014/main" xmlns="" id="{A10556FF-59CC-9048-A775-44DA752B95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27074" y="136508"/>
            <a:ext cx="6105123" cy="3419210"/>
          </a:xfrm>
          <a:prstGeom prst="rect">
            <a:avLst/>
          </a:prstGeom>
          <a:solidFill>
            <a:schemeClr val="tx1"/>
          </a:solidFill>
          <a:ln>
            <a:solidFill>
              <a:schemeClr val="tx1"/>
            </a:solidFill>
          </a:ln>
        </p:spPr>
      </p:pic>
      <p:sp>
        <p:nvSpPr>
          <p:cNvPr id="11" name="ZoneTexte 10">
            <a:extLst>
              <a:ext uri="{FF2B5EF4-FFF2-40B4-BE49-F238E27FC236}">
                <a16:creationId xmlns:a16="http://schemas.microsoft.com/office/drawing/2014/main" xmlns="" id="{E26BE40F-0886-504E-9F77-1DCDDA948E2B}"/>
              </a:ext>
            </a:extLst>
          </p:cNvPr>
          <p:cNvSpPr txBox="1"/>
          <p:nvPr/>
        </p:nvSpPr>
        <p:spPr>
          <a:xfrm>
            <a:off x="8094361" y="3886050"/>
            <a:ext cx="3137835" cy="1754326"/>
          </a:xfrm>
          <a:prstGeom prst="rect">
            <a:avLst/>
          </a:prstGeom>
          <a:noFill/>
          <a:ln>
            <a:solidFill>
              <a:srgbClr val="FF0000"/>
            </a:solidFill>
          </a:ln>
        </p:spPr>
        <p:txBody>
          <a:bodyPr wrap="square" rtlCol="0">
            <a:spAutoFit/>
          </a:bodyPr>
          <a:lstStyle/>
          <a:p>
            <a:pPr marL="285750" indent="-285750">
              <a:buFont typeface="Arial"/>
              <a:buChar char="•"/>
            </a:pPr>
            <a:r>
              <a:rPr lang="en-AU" b="1" dirty="0">
                <a:solidFill>
                  <a:srgbClr val="FF0000"/>
                </a:solidFill>
              </a:rPr>
              <a:t>Plus de report de </a:t>
            </a:r>
            <a:r>
              <a:rPr lang="en-AU" b="1" dirty="0" err="1">
                <a:solidFill>
                  <a:srgbClr val="FF0000"/>
                </a:solidFill>
              </a:rPr>
              <a:t>chirurgie</a:t>
            </a:r>
            <a:endParaRPr lang="en-AU" b="1" dirty="0">
              <a:solidFill>
                <a:srgbClr val="FF0000"/>
              </a:solidFill>
            </a:endParaRPr>
          </a:p>
          <a:p>
            <a:pPr marL="285750" indent="-285750">
              <a:buFont typeface="Arial"/>
              <a:buChar char="•"/>
            </a:pPr>
            <a:r>
              <a:rPr lang="en-AU" b="1" dirty="0" err="1">
                <a:solidFill>
                  <a:srgbClr val="FF0000"/>
                </a:solidFill>
              </a:rPr>
              <a:t>Chimiothérapies</a:t>
            </a:r>
            <a:r>
              <a:rPr lang="en-AU" b="1" dirty="0">
                <a:solidFill>
                  <a:srgbClr val="FF0000"/>
                </a:solidFill>
              </a:rPr>
              <a:t> intensives de nouveau possible</a:t>
            </a:r>
          </a:p>
          <a:p>
            <a:pPr marL="285750" indent="-285750">
              <a:buFont typeface="Arial"/>
              <a:buChar char="•"/>
            </a:pPr>
            <a:r>
              <a:rPr lang="en-AU" b="1" dirty="0">
                <a:solidFill>
                  <a:srgbClr val="FF0000"/>
                </a:solidFill>
              </a:rPr>
              <a:t>Pas de pause </a:t>
            </a:r>
            <a:r>
              <a:rPr lang="en-AU" b="1" dirty="0" err="1">
                <a:solidFill>
                  <a:srgbClr val="FF0000"/>
                </a:solidFill>
              </a:rPr>
              <a:t>ou</a:t>
            </a:r>
            <a:r>
              <a:rPr lang="en-AU" b="1" dirty="0">
                <a:solidFill>
                  <a:srgbClr val="FF0000"/>
                </a:solidFill>
              </a:rPr>
              <a:t> </a:t>
            </a:r>
            <a:r>
              <a:rPr lang="en-AU" b="1" dirty="0" err="1">
                <a:solidFill>
                  <a:srgbClr val="FF0000"/>
                </a:solidFill>
              </a:rPr>
              <a:t>d’entretien</a:t>
            </a:r>
            <a:r>
              <a:rPr lang="en-AU" b="1" dirty="0">
                <a:solidFill>
                  <a:srgbClr val="FF0000"/>
                </a:solidFill>
              </a:rPr>
              <a:t> </a:t>
            </a:r>
            <a:r>
              <a:rPr lang="en-AU" b="1" dirty="0" err="1">
                <a:solidFill>
                  <a:srgbClr val="FF0000"/>
                </a:solidFill>
              </a:rPr>
              <a:t>intempestif</a:t>
            </a:r>
            <a:endParaRPr lang="en-AU" b="1" dirty="0">
              <a:solidFill>
                <a:srgbClr val="FF0000"/>
              </a:solidFill>
            </a:endParaRPr>
          </a:p>
          <a:p>
            <a:pPr marL="285750" indent="-285750">
              <a:buFont typeface="Arial"/>
              <a:buChar char="•"/>
            </a:pPr>
            <a:endParaRPr lang="en-AU" b="1" dirty="0">
              <a:solidFill>
                <a:srgbClr val="FF0000"/>
              </a:solidFill>
            </a:endParaRPr>
          </a:p>
        </p:txBody>
      </p:sp>
      <p:sp>
        <p:nvSpPr>
          <p:cNvPr id="14" name="ZoneTexte 13">
            <a:extLst>
              <a:ext uri="{FF2B5EF4-FFF2-40B4-BE49-F238E27FC236}">
                <a16:creationId xmlns:a16="http://schemas.microsoft.com/office/drawing/2014/main" xmlns="" id="{41A5A514-0298-4544-8074-A3E7606CE0E0}"/>
              </a:ext>
            </a:extLst>
          </p:cNvPr>
          <p:cNvSpPr txBox="1"/>
          <p:nvPr/>
        </p:nvSpPr>
        <p:spPr>
          <a:xfrm>
            <a:off x="5116799" y="3862648"/>
            <a:ext cx="2866878" cy="1754326"/>
          </a:xfrm>
          <a:prstGeom prst="rect">
            <a:avLst/>
          </a:prstGeom>
          <a:noFill/>
          <a:ln>
            <a:solidFill>
              <a:schemeClr val="tx1"/>
            </a:solidFill>
          </a:ln>
        </p:spPr>
        <p:txBody>
          <a:bodyPr wrap="square" rtlCol="0">
            <a:spAutoFit/>
          </a:bodyPr>
          <a:lstStyle/>
          <a:p>
            <a:pPr algn="ctr"/>
            <a:r>
              <a:rPr lang="en-AU" dirty="0" err="1"/>
              <a:t>Dépendent</a:t>
            </a:r>
            <a:r>
              <a:rPr lang="en-AU" dirty="0"/>
              <a:t> du </a:t>
            </a:r>
            <a:r>
              <a:rPr lang="en-AU" dirty="0" err="1"/>
              <a:t>contexte</a:t>
            </a:r>
            <a:r>
              <a:rPr lang="en-AU" dirty="0"/>
              <a:t> </a:t>
            </a:r>
            <a:r>
              <a:rPr lang="en-AU" dirty="0" err="1"/>
              <a:t>épidémiologique</a:t>
            </a:r>
            <a:r>
              <a:rPr lang="en-AU" dirty="0"/>
              <a:t> </a:t>
            </a:r>
            <a:r>
              <a:rPr lang="en-AU" b="1" dirty="0" err="1"/>
              <a:t>régional</a:t>
            </a:r>
            <a:r>
              <a:rPr lang="en-AU" dirty="0"/>
              <a:t> de </a:t>
            </a:r>
            <a:r>
              <a:rPr lang="en-AU" dirty="0" err="1"/>
              <a:t>l’épidémie</a:t>
            </a:r>
            <a:r>
              <a:rPr lang="en-AU" dirty="0"/>
              <a:t> et son </a:t>
            </a:r>
            <a:r>
              <a:rPr lang="en-AU" dirty="0" err="1"/>
              <a:t>retentissement</a:t>
            </a:r>
            <a:r>
              <a:rPr lang="en-AU" dirty="0"/>
              <a:t> </a:t>
            </a:r>
            <a:r>
              <a:rPr lang="en-AU" dirty="0" err="1"/>
              <a:t>sur</a:t>
            </a:r>
            <a:r>
              <a:rPr lang="en-AU" dirty="0"/>
              <a:t> les structures de </a:t>
            </a:r>
            <a:r>
              <a:rPr lang="en-AU" dirty="0" err="1"/>
              <a:t>soins</a:t>
            </a:r>
            <a:r>
              <a:rPr lang="en-AU" dirty="0"/>
              <a:t>, </a:t>
            </a:r>
            <a:r>
              <a:rPr lang="en-AU" dirty="0" err="1"/>
              <a:t>ainsi</a:t>
            </a:r>
            <a:r>
              <a:rPr lang="en-AU" dirty="0"/>
              <a:t> </a:t>
            </a:r>
            <a:r>
              <a:rPr lang="en-AU" dirty="0" err="1"/>
              <a:t>que</a:t>
            </a:r>
            <a:r>
              <a:rPr lang="en-AU" dirty="0"/>
              <a:t> des </a:t>
            </a:r>
            <a:r>
              <a:rPr lang="en-AU" dirty="0" err="1"/>
              <a:t>capacités</a:t>
            </a:r>
            <a:r>
              <a:rPr lang="en-AU" dirty="0"/>
              <a:t> locales </a:t>
            </a:r>
          </a:p>
        </p:txBody>
      </p:sp>
      <p:sp>
        <p:nvSpPr>
          <p:cNvPr id="16" name="ZoneTexte 15">
            <a:extLst>
              <a:ext uri="{FF2B5EF4-FFF2-40B4-BE49-F238E27FC236}">
                <a16:creationId xmlns:a16="http://schemas.microsoft.com/office/drawing/2014/main" xmlns="" id="{89E077EE-E5D4-9D41-92C7-5301E9C3040C}"/>
              </a:ext>
            </a:extLst>
          </p:cNvPr>
          <p:cNvSpPr txBox="1"/>
          <p:nvPr/>
        </p:nvSpPr>
        <p:spPr>
          <a:xfrm>
            <a:off x="3819954" y="5707915"/>
            <a:ext cx="7665170" cy="830997"/>
          </a:xfrm>
          <a:prstGeom prst="rect">
            <a:avLst/>
          </a:prstGeom>
          <a:noFill/>
        </p:spPr>
        <p:txBody>
          <a:bodyPr wrap="square" rtlCol="0">
            <a:spAutoFit/>
          </a:bodyPr>
          <a:lstStyle/>
          <a:p>
            <a:pPr algn="ctr"/>
            <a:r>
              <a:rPr lang="en-AU" sz="2400" dirty="0"/>
              <a:t>Balance entre </a:t>
            </a:r>
            <a:r>
              <a:rPr lang="en-AU" sz="2400" b="1" dirty="0" err="1">
                <a:solidFill>
                  <a:srgbClr val="FF0000"/>
                </a:solidFill>
              </a:rPr>
              <a:t>risque</a:t>
            </a:r>
            <a:r>
              <a:rPr lang="en-AU" sz="2400" b="1" dirty="0">
                <a:solidFill>
                  <a:srgbClr val="FF0000"/>
                </a:solidFill>
              </a:rPr>
              <a:t> COVID-19 </a:t>
            </a:r>
            <a:r>
              <a:rPr lang="en-AU" sz="2400" dirty="0"/>
              <a:t>et </a:t>
            </a:r>
            <a:r>
              <a:rPr lang="en-AU" sz="2400" b="1" dirty="0" err="1">
                <a:solidFill>
                  <a:srgbClr val="008000"/>
                </a:solidFill>
              </a:rPr>
              <a:t>risque</a:t>
            </a:r>
            <a:r>
              <a:rPr lang="en-AU" sz="2400" b="1" dirty="0">
                <a:solidFill>
                  <a:srgbClr val="008000"/>
                </a:solidFill>
              </a:rPr>
              <a:t> </a:t>
            </a:r>
            <a:r>
              <a:rPr lang="en-AU" sz="2400" b="1" dirty="0" err="1">
                <a:solidFill>
                  <a:srgbClr val="008000"/>
                </a:solidFill>
              </a:rPr>
              <a:t>oncologique</a:t>
            </a:r>
            <a:r>
              <a:rPr lang="en-AU" sz="2400" b="1" dirty="0">
                <a:solidFill>
                  <a:srgbClr val="008000"/>
                </a:solidFill>
              </a:rPr>
              <a:t> </a:t>
            </a:r>
          </a:p>
          <a:p>
            <a:pPr algn="ctr"/>
            <a:r>
              <a:rPr lang="en-AU" sz="2400" dirty="0" err="1"/>
              <a:t>selon</a:t>
            </a:r>
            <a:r>
              <a:rPr lang="en-AU" sz="2400" dirty="0"/>
              <a:t> la situation du patient (palliative, curative)</a:t>
            </a:r>
          </a:p>
        </p:txBody>
      </p:sp>
      <p:sp>
        <p:nvSpPr>
          <p:cNvPr id="17" name="Flèche vers la droite 16">
            <a:extLst>
              <a:ext uri="{FF2B5EF4-FFF2-40B4-BE49-F238E27FC236}">
                <a16:creationId xmlns:a16="http://schemas.microsoft.com/office/drawing/2014/main" xmlns="" id="{B5B25055-BBB8-464B-83F9-786177F5F05C}"/>
              </a:ext>
            </a:extLst>
          </p:cNvPr>
          <p:cNvSpPr/>
          <p:nvPr/>
        </p:nvSpPr>
        <p:spPr>
          <a:xfrm rot="5400000">
            <a:off x="7807675" y="3177726"/>
            <a:ext cx="484561" cy="852289"/>
          </a:xfrm>
          <a:prstGeom prst="rightArrow">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277345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9208F60A-485F-8C46-BB3B-99AD25262AD2}"/>
              </a:ext>
            </a:extLst>
          </p:cNvPr>
          <p:cNvSpPr>
            <a:spLocks noGrp="1"/>
          </p:cNvSpPr>
          <p:nvPr>
            <p:ph idx="1"/>
          </p:nvPr>
        </p:nvSpPr>
        <p:spPr>
          <a:xfrm>
            <a:off x="325243" y="296883"/>
            <a:ext cx="11541513" cy="6561117"/>
          </a:xfrm>
        </p:spPr>
        <p:txBody>
          <a:bodyPr>
            <a:normAutofit fontScale="47500" lnSpcReduction="20000"/>
          </a:bodyPr>
          <a:lstStyle/>
          <a:p>
            <a:pPr marL="0" indent="0" algn="ctr">
              <a:buNone/>
            </a:pPr>
            <a:r>
              <a:rPr lang="fr-FR" sz="8000" dirty="0">
                <a:solidFill>
                  <a:srgbClr val="FF0000"/>
                </a:solidFill>
              </a:rPr>
              <a:t>Plan</a:t>
            </a:r>
          </a:p>
          <a:p>
            <a:pPr marL="0" indent="0" algn="ctr">
              <a:buNone/>
            </a:pPr>
            <a:r>
              <a:rPr lang="fr-FR" sz="8000" dirty="0"/>
              <a:t> </a:t>
            </a:r>
            <a:endParaRPr lang="fr-FR" sz="4800" dirty="0"/>
          </a:p>
          <a:p>
            <a:r>
              <a:rPr lang="fr-FR" sz="5100" dirty="0"/>
              <a:t>Introduction et données épidémiologiques générales  </a:t>
            </a:r>
          </a:p>
          <a:p>
            <a:pPr marL="0" indent="0">
              <a:buNone/>
            </a:pPr>
            <a:r>
              <a:rPr lang="fr-FR" sz="5100" dirty="0">
                <a:solidFill>
                  <a:schemeClr val="accent5"/>
                </a:solidFill>
              </a:rPr>
              <a:t>   O.BOUCHÉ/P MICHEL</a:t>
            </a:r>
          </a:p>
          <a:p>
            <a:r>
              <a:rPr lang="fr-FR" sz="5100" dirty="0"/>
              <a:t>Comment éviter les retards </a:t>
            </a:r>
            <a:r>
              <a:rPr lang="fr-FR" sz="5100" dirty="0" smtClean="0"/>
              <a:t>diagnostiques ? </a:t>
            </a:r>
            <a:r>
              <a:rPr lang="fr-FR" sz="5100" dirty="0"/>
              <a:t>Reprise raisonnée de l’activité endoscopique </a:t>
            </a:r>
          </a:p>
          <a:p>
            <a:pPr marL="0" indent="0">
              <a:buNone/>
            </a:pPr>
            <a:r>
              <a:rPr lang="fr-FR" sz="5100" dirty="0">
                <a:solidFill>
                  <a:schemeClr val="accent5"/>
                </a:solidFill>
              </a:rPr>
              <a:t>   B. NAPOLÉON</a:t>
            </a:r>
          </a:p>
          <a:p>
            <a:r>
              <a:rPr lang="fr-FR" sz="5100" dirty="0"/>
              <a:t>Comment éviter les pertes de chances de </a:t>
            </a:r>
            <a:r>
              <a:rPr lang="fr-FR" sz="5100" dirty="0" smtClean="0"/>
              <a:t>guérison ? </a:t>
            </a:r>
            <a:r>
              <a:rPr lang="fr-FR" sz="5100" dirty="0"/>
              <a:t>Reprise des activités </a:t>
            </a:r>
            <a:r>
              <a:rPr lang="fr-FR" sz="5100" dirty="0" err="1"/>
              <a:t>onco</a:t>
            </a:r>
            <a:r>
              <a:rPr lang="fr-FR" sz="5100" dirty="0"/>
              <a:t>-chirurgicales </a:t>
            </a:r>
          </a:p>
          <a:p>
            <a:pPr marL="0" indent="0">
              <a:buNone/>
            </a:pPr>
            <a:r>
              <a:rPr lang="fr-FR" sz="5100" dirty="0">
                <a:solidFill>
                  <a:schemeClr val="accent5"/>
                </a:solidFill>
              </a:rPr>
              <a:t>   D. GOÉRÉ</a:t>
            </a:r>
          </a:p>
          <a:p>
            <a:r>
              <a:rPr lang="fr-FR" sz="5100" dirty="0"/>
              <a:t>Comment maintenir une activité optimale mais raisonnée de </a:t>
            </a:r>
            <a:r>
              <a:rPr lang="fr-FR" sz="5100" dirty="0" smtClean="0"/>
              <a:t>chimiothérapie ? </a:t>
            </a:r>
            <a:endParaRPr lang="fr-FR" sz="5100" dirty="0"/>
          </a:p>
          <a:p>
            <a:pPr marL="0" indent="0">
              <a:buNone/>
            </a:pPr>
            <a:r>
              <a:rPr lang="fr-FR" sz="5100" dirty="0">
                <a:solidFill>
                  <a:schemeClr val="accent5"/>
                </a:solidFill>
              </a:rPr>
              <a:t>   A. LIÈVRE</a:t>
            </a:r>
          </a:p>
          <a:p>
            <a:r>
              <a:rPr lang="fr-FR" sz="5100" dirty="0"/>
              <a:t>Suivi et recommandations spécifiques aux patients sous TKI </a:t>
            </a:r>
          </a:p>
          <a:p>
            <a:pPr marL="0" indent="0">
              <a:buNone/>
            </a:pPr>
            <a:r>
              <a:rPr lang="fr-FR" sz="5100" dirty="0">
                <a:solidFill>
                  <a:schemeClr val="accent5"/>
                </a:solidFill>
              </a:rPr>
              <a:t>   E. ASSENAT</a:t>
            </a:r>
          </a:p>
          <a:p>
            <a:pPr marL="0" indent="0">
              <a:buNone/>
            </a:pPr>
            <a:endParaRPr lang="fr-FR" sz="5100" dirty="0">
              <a:solidFill>
                <a:schemeClr val="accent5"/>
              </a:solidFill>
            </a:endParaRPr>
          </a:p>
          <a:p>
            <a:pPr marL="0" indent="0" algn="ctr">
              <a:buNone/>
            </a:pPr>
            <a:r>
              <a:rPr lang="fr-FR" sz="5100" dirty="0">
                <a:solidFill>
                  <a:srgbClr val="FF0000"/>
                </a:solidFill>
              </a:rPr>
              <a:t>Réponses à vos questions en fin d’émission : n’hésitez pas !</a:t>
            </a:r>
          </a:p>
          <a:p>
            <a:pPr marL="0" indent="0" algn="ctr">
              <a:buNone/>
            </a:pPr>
            <a:endParaRPr lang="fr-FR" sz="4800" dirty="0">
              <a:solidFill>
                <a:srgbClr val="FF0000"/>
              </a:solidFill>
            </a:endParaRPr>
          </a:p>
        </p:txBody>
      </p:sp>
    </p:spTree>
    <p:extLst>
      <p:ext uri="{BB962C8B-B14F-4D97-AF65-F5344CB8AC3E}">
        <p14:creationId xmlns:p14="http://schemas.microsoft.com/office/powerpoint/2010/main" val="4135449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xmlns="" id="{C8710C3B-9551-5540-91EE-59F0464A3DAC}"/>
              </a:ext>
            </a:extLst>
          </p:cNvPr>
          <p:cNvSpPr/>
          <p:nvPr/>
        </p:nvSpPr>
        <p:spPr>
          <a:xfrm>
            <a:off x="8983362" y="4411362"/>
            <a:ext cx="3182672" cy="2446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ZoneTexte 12">
            <a:extLst>
              <a:ext uri="{FF2B5EF4-FFF2-40B4-BE49-F238E27FC236}">
                <a16:creationId xmlns:a16="http://schemas.microsoft.com/office/drawing/2014/main" xmlns="" id="{45014ECB-E2D9-2A4C-861F-3F8384462AFB}"/>
              </a:ext>
            </a:extLst>
          </p:cNvPr>
          <p:cNvSpPr txBox="1"/>
          <p:nvPr/>
        </p:nvSpPr>
        <p:spPr>
          <a:xfrm>
            <a:off x="377714" y="2151727"/>
            <a:ext cx="3654082" cy="2554545"/>
          </a:xfrm>
          <a:prstGeom prst="rect">
            <a:avLst/>
          </a:prstGeom>
          <a:noFill/>
        </p:spPr>
        <p:txBody>
          <a:bodyPr wrap="square" rtlCol="0">
            <a:spAutoFit/>
          </a:bodyPr>
          <a:lstStyle/>
          <a:p>
            <a:pPr lvl="0"/>
            <a:r>
              <a:rPr lang="fr-FR" sz="3200" b="1" dirty="0">
                <a:solidFill>
                  <a:prstClr val="black"/>
                </a:solidFill>
              </a:rPr>
              <a:t>LA CONSULTATION EN ONCOLOGIE DIGESTIVE</a:t>
            </a:r>
          </a:p>
          <a:p>
            <a:pPr lvl="0"/>
            <a:r>
              <a:rPr lang="fr-FR" sz="3200" b="1" dirty="0">
                <a:solidFill>
                  <a:prstClr val="black"/>
                </a:solidFill>
              </a:rPr>
              <a:t>… À L’HEURE DU DÉCONFINEMENT</a:t>
            </a:r>
          </a:p>
        </p:txBody>
      </p:sp>
      <p:sp>
        <p:nvSpPr>
          <p:cNvPr id="7" name="ZoneTexte 6">
            <a:extLst>
              <a:ext uri="{FF2B5EF4-FFF2-40B4-BE49-F238E27FC236}">
                <a16:creationId xmlns:a16="http://schemas.microsoft.com/office/drawing/2014/main" xmlns="" id="{C9CC43C6-3B30-5A49-B41C-F0EA6A86395B}"/>
              </a:ext>
            </a:extLst>
          </p:cNvPr>
          <p:cNvSpPr txBox="1"/>
          <p:nvPr/>
        </p:nvSpPr>
        <p:spPr>
          <a:xfrm>
            <a:off x="4167272" y="477422"/>
            <a:ext cx="7219480" cy="5903154"/>
          </a:xfrm>
          <a:prstGeom prst="rect">
            <a:avLst/>
          </a:prstGeom>
          <a:noFill/>
        </p:spPr>
        <p:txBody>
          <a:bodyPr wrap="square" rtlCol="0">
            <a:spAutoFit/>
          </a:bodyPr>
          <a:lstStyle/>
          <a:p>
            <a:pPr marL="285750" indent="-285750">
              <a:lnSpc>
                <a:spcPct val="120000"/>
              </a:lnSpc>
              <a:buFont typeface="Arial"/>
              <a:buChar char="•"/>
            </a:pPr>
            <a:r>
              <a:rPr lang="en-AU" sz="2400" b="1" dirty="0" err="1"/>
              <a:t>Téléconsultation</a:t>
            </a:r>
            <a:r>
              <a:rPr lang="en-AU" sz="2400" b="1" dirty="0"/>
              <a:t> </a:t>
            </a:r>
            <a:r>
              <a:rPr lang="en-AU" sz="2400" b="1" dirty="0" err="1"/>
              <a:t>ou</a:t>
            </a:r>
            <a:r>
              <a:rPr lang="en-AU" sz="2400" b="1" dirty="0"/>
              <a:t> cs </a:t>
            </a:r>
            <a:r>
              <a:rPr lang="en-AU" sz="2400" b="1" dirty="0" err="1"/>
              <a:t>téléphonique</a:t>
            </a:r>
            <a:r>
              <a:rPr lang="en-AU" sz="2400" b="1" dirty="0"/>
              <a:t> </a:t>
            </a:r>
          </a:p>
          <a:p>
            <a:pPr marL="800100" lvl="1" indent="-342900">
              <a:lnSpc>
                <a:spcPct val="120000"/>
              </a:lnSpc>
              <a:buFont typeface="Wingdings" pitchFamily="2" charset="2"/>
              <a:buChar char="ü"/>
            </a:pPr>
            <a:r>
              <a:rPr lang="en-AU" sz="2000" dirty="0" err="1"/>
              <a:t>quand</a:t>
            </a:r>
            <a:r>
              <a:rPr lang="en-AU" sz="2000" b="1" dirty="0"/>
              <a:t> </a:t>
            </a:r>
            <a:r>
              <a:rPr lang="en-AU" sz="2000" dirty="0" err="1"/>
              <a:t>examen</a:t>
            </a:r>
            <a:r>
              <a:rPr lang="en-AU" sz="2000" dirty="0"/>
              <a:t> physique non </a:t>
            </a:r>
            <a:r>
              <a:rPr lang="en-AU" sz="2000" dirty="0" err="1"/>
              <a:t>nécessaire</a:t>
            </a:r>
            <a:r>
              <a:rPr lang="en-AU" sz="2000" dirty="0"/>
              <a:t> +++</a:t>
            </a:r>
          </a:p>
          <a:p>
            <a:pPr>
              <a:lnSpc>
                <a:spcPct val="120000"/>
              </a:lnSpc>
            </a:pPr>
            <a:endParaRPr lang="en-AU" sz="2400" dirty="0"/>
          </a:p>
          <a:p>
            <a:pPr marL="285750" indent="-285750">
              <a:lnSpc>
                <a:spcPct val="120000"/>
              </a:lnSpc>
              <a:buFont typeface="Arial"/>
              <a:buChar char="•"/>
            </a:pPr>
            <a:r>
              <a:rPr lang="en-AU" sz="2400" b="1" dirty="0"/>
              <a:t>Consultations </a:t>
            </a:r>
            <a:r>
              <a:rPr lang="en-AU" sz="2400" b="1" dirty="0" err="1"/>
              <a:t>présentielles</a:t>
            </a:r>
            <a:r>
              <a:rPr lang="en-AU" sz="2400" b="1" dirty="0"/>
              <a:t> : </a:t>
            </a:r>
          </a:p>
          <a:p>
            <a:pPr marL="742950" lvl="1" indent="-285750">
              <a:lnSpc>
                <a:spcPct val="120000"/>
              </a:lnSpc>
              <a:buFont typeface="Wingdings" charset="2"/>
              <a:buChar char="ü"/>
            </a:pPr>
            <a:r>
              <a:rPr lang="en-AU" sz="2000" dirty="0"/>
              <a:t>Questionnaire </a:t>
            </a:r>
            <a:r>
              <a:rPr lang="en-AU" sz="2000" dirty="0" err="1"/>
              <a:t>dépistage</a:t>
            </a:r>
            <a:r>
              <a:rPr lang="en-AU" sz="2000" dirty="0"/>
              <a:t> COVID-19 </a:t>
            </a:r>
            <a:r>
              <a:rPr lang="en-AU" sz="2000" dirty="0" err="1"/>
              <a:t>à</a:t>
            </a:r>
            <a:r>
              <a:rPr lang="en-AU" sz="2000" dirty="0"/>
              <a:t> </a:t>
            </a:r>
            <a:r>
              <a:rPr lang="en-AU" sz="2000" dirty="0" err="1"/>
              <a:t>l’accueil</a:t>
            </a:r>
            <a:r>
              <a:rPr lang="en-AU" sz="2000" dirty="0"/>
              <a:t> de la consultation</a:t>
            </a:r>
          </a:p>
          <a:p>
            <a:pPr marL="742950" lvl="1" indent="-285750">
              <a:lnSpc>
                <a:spcPct val="120000"/>
              </a:lnSpc>
              <a:buFont typeface="Wingdings" charset="2"/>
              <a:buChar char="ü"/>
            </a:pPr>
            <a:r>
              <a:rPr lang="en-AU" sz="2000" dirty="0" err="1"/>
              <a:t>Règles</a:t>
            </a:r>
            <a:r>
              <a:rPr lang="en-AU" sz="2000" dirty="0"/>
              <a:t> </a:t>
            </a:r>
            <a:r>
              <a:rPr lang="en-AU" sz="2000" dirty="0" err="1"/>
              <a:t>d’hygiène</a:t>
            </a:r>
            <a:r>
              <a:rPr lang="en-AU" sz="2000" dirty="0"/>
              <a:t> avec :</a:t>
            </a:r>
          </a:p>
          <a:p>
            <a:pPr marL="1200150" lvl="2" indent="-285750">
              <a:lnSpc>
                <a:spcPct val="120000"/>
              </a:lnSpc>
              <a:buFont typeface="Lucida Grande"/>
              <a:buChar char="-"/>
            </a:pPr>
            <a:r>
              <a:rPr lang="en-AU" sz="2000" dirty="0"/>
              <a:t>lavage des mains</a:t>
            </a:r>
          </a:p>
          <a:p>
            <a:pPr marL="1200150" lvl="2" indent="-285750">
              <a:lnSpc>
                <a:spcPct val="120000"/>
              </a:lnSpc>
              <a:buFont typeface="Lucida Grande"/>
              <a:buChar char="-"/>
            </a:pPr>
            <a:r>
              <a:rPr lang="en-AU" sz="2000" dirty="0"/>
              <a:t>port d’un masque par le patient et le </a:t>
            </a:r>
            <a:r>
              <a:rPr lang="en-AU" sz="2000" dirty="0" err="1"/>
              <a:t>professionnel</a:t>
            </a:r>
            <a:endParaRPr lang="en-AU" sz="2000" dirty="0"/>
          </a:p>
          <a:p>
            <a:pPr marL="1200150" lvl="2" indent="-285750">
              <a:lnSpc>
                <a:spcPct val="120000"/>
              </a:lnSpc>
              <a:buFont typeface="Lucida Grande"/>
              <a:buChar char="-"/>
            </a:pPr>
            <a:r>
              <a:rPr lang="en-AU" sz="2000" dirty="0"/>
              <a:t>bio-</a:t>
            </a:r>
            <a:r>
              <a:rPr lang="en-AU" sz="2000" dirty="0" err="1"/>
              <a:t>désinfection</a:t>
            </a:r>
            <a:r>
              <a:rPr lang="en-AU" sz="2000" dirty="0"/>
              <a:t> des </a:t>
            </a:r>
            <a:r>
              <a:rPr lang="en-AU" sz="2000" dirty="0" err="1"/>
              <a:t>locauxconsultations</a:t>
            </a:r>
            <a:endParaRPr lang="en-AU" sz="2000" dirty="0"/>
          </a:p>
          <a:p>
            <a:pPr marL="742950" lvl="1" indent="-285750">
              <a:lnSpc>
                <a:spcPct val="120000"/>
              </a:lnSpc>
              <a:buFont typeface="Wingdings" charset="2"/>
              <a:buChar char="ü"/>
            </a:pPr>
            <a:r>
              <a:rPr lang="en-AU" sz="2000" dirty="0"/>
              <a:t>Pas </a:t>
            </a:r>
            <a:r>
              <a:rPr lang="en-AU" sz="2000" dirty="0" err="1"/>
              <a:t>d’accompagnant</a:t>
            </a:r>
            <a:r>
              <a:rPr lang="en-AU" sz="2000" dirty="0"/>
              <a:t> </a:t>
            </a:r>
            <a:r>
              <a:rPr lang="en-AU" sz="2000" dirty="0" err="1"/>
              <a:t>sauf</a:t>
            </a:r>
            <a:r>
              <a:rPr lang="en-AU" sz="2000" dirty="0"/>
              <a:t> </a:t>
            </a:r>
            <a:r>
              <a:rPr lang="en-AU" sz="2000" dirty="0" err="1"/>
              <a:t>si</a:t>
            </a:r>
            <a:r>
              <a:rPr lang="en-AU" sz="2000" dirty="0"/>
              <a:t> </a:t>
            </a:r>
            <a:r>
              <a:rPr lang="en-AU" sz="2000" dirty="0" err="1"/>
              <a:t>perte</a:t>
            </a:r>
            <a:r>
              <a:rPr lang="en-AU" sz="2000" dirty="0"/>
              <a:t> </a:t>
            </a:r>
            <a:r>
              <a:rPr lang="en-AU" sz="2000" dirty="0" err="1"/>
              <a:t>d’autonomie</a:t>
            </a:r>
            <a:r>
              <a:rPr lang="en-AU" sz="2000" dirty="0"/>
              <a:t> </a:t>
            </a:r>
            <a:r>
              <a:rPr lang="en-AU" sz="2000" dirty="0" err="1"/>
              <a:t>ou</a:t>
            </a:r>
            <a:r>
              <a:rPr lang="en-AU" sz="2000" dirty="0"/>
              <a:t> </a:t>
            </a:r>
            <a:r>
              <a:rPr lang="en-AU" sz="2000" dirty="0" err="1"/>
              <a:t>annonce</a:t>
            </a:r>
            <a:r>
              <a:rPr lang="en-AU" sz="2000" dirty="0"/>
              <a:t> </a:t>
            </a:r>
            <a:r>
              <a:rPr lang="en-AU" sz="2000" dirty="0" err="1"/>
              <a:t>difficile</a:t>
            </a:r>
            <a:endParaRPr lang="en-AU" sz="2000" dirty="0"/>
          </a:p>
          <a:p>
            <a:pPr marL="742950" lvl="1" indent="-285750">
              <a:lnSpc>
                <a:spcPct val="120000"/>
              </a:lnSpc>
              <a:buFont typeface="Wingdings" charset="2"/>
              <a:buChar char="ü"/>
            </a:pPr>
            <a:r>
              <a:rPr lang="en-AU" sz="2000" dirty="0"/>
              <a:t>Consultations </a:t>
            </a:r>
            <a:r>
              <a:rPr lang="en-AU" sz="2000" dirty="0" err="1"/>
              <a:t>programmées</a:t>
            </a:r>
            <a:r>
              <a:rPr lang="en-AU" sz="2000" dirty="0"/>
              <a:t> </a:t>
            </a:r>
            <a:r>
              <a:rPr lang="en-AU" sz="2000" dirty="0" err="1"/>
              <a:t>étalées</a:t>
            </a:r>
            <a:r>
              <a:rPr lang="en-AU" sz="2000" dirty="0"/>
              <a:t> pour </a:t>
            </a:r>
            <a:r>
              <a:rPr lang="en-AU" sz="2000" dirty="0" err="1"/>
              <a:t>éviter</a:t>
            </a:r>
            <a:r>
              <a:rPr lang="en-AU" sz="2000" dirty="0"/>
              <a:t> </a:t>
            </a:r>
            <a:r>
              <a:rPr lang="en-AU" sz="2000" dirty="0" err="1"/>
              <a:t>l’attente</a:t>
            </a:r>
            <a:endParaRPr lang="en-AU" sz="2000" dirty="0"/>
          </a:p>
          <a:p>
            <a:pPr marL="742950" lvl="1" indent="-285750">
              <a:lnSpc>
                <a:spcPct val="120000"/>
              </a:lnSpc>
              <a:buFont typeface="Wingdings" charset="2"/>
              <a:buChar char="ü"/>
            </a:pPr>
            <a:r>
              <a:rPr lang="en-AU" sz="2000" dirty="0"/>
              <a:t>Salle </a:t>
            </a:r>
            <a:r>
              <a:rPr lang="en-AU" sz="2000" dirty="0" err="1"/>
              <a:t>d’attente</a:t>
            </a:r>
            <a:r>
              <a:rPr lang="en-AU" sz="2000" dirty="0"/>
              <a:t> </a:t>
            </a:r>
            <a:r>
              <a:rPr lang="en-AU" sz="2000" dirty="0" err="1"/>
              <a:t>réorganisées</a:t>
            </a:r>
            <a:r>
              <a:rPr lang="en-AU" sz="2000" dirty="0"/>
              <a:t> : </a:t>
            </a:r>
            <a:r>
              <a:rPr lang="en-AU" sz="2000" dirty="0" err="1"/>
              <a:t>mesure</a:t>
            </a:r>
            <a:r>
              <a:rPr lang="en-AU" sz="2000" dirty="0"/>
              <a:t> de </a:t>
            </a:r>
            <a:r>
              <a:rPr lang="en-AU" sz="2000" dirty="0" err="1"/>
              <a:t>distanciation</a:t>
            </a:r>
            <a:r>
              <a:rPr lang="en-AU" sz="2000" dirty="0"/>
              <a:t> et port de masque </a:t>
            </a:r>
          </a:p>
        </p:txBody>
      </p:sp>
    </p:spTree>
    <p:extLst>
      <p:ext uri="{BB962C8B-B14F-4D97-AF65-F5344CB8AC3E}">
        <p14:creationId xmlns:p14="http://schemas.microsoft.com/office/powerpoint/2010/main" val="7479784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xmlns="" id="{C8710C3B-9551-5540-91EE-59F0464A3DAC}"/>
              </a:ext>
            </a:extLst>
          </p:cNvPr>
          <p:cNvSpPr/>
          <p:nvPr/>
        </p:nvSpPr>
        <p:spPr>
          <a:xfrm>
            <a:off x="8983362" y="4411362"/>
            <a:ext cx="3182672" cy="2446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ZoneTexte 12">
            <a:extLst>
              <a:ext uri="{FF2B5EF4-FFF2-40B4-BE49-F238E27FC236}">
                <a16:creationId xmlns:a16="http://schemas.microsoft.com/office/drawing/2014/main" xmlns="" id="{45014ECB-E2D9-2A4C-861F-3F8384462AFB}"/>
              </a:ext>
            </a:extLst>
          </p:cNvPr>
          <p:cNvSpPr txBox="1"/>
          <p:nvPr/>
        </p:nvSpPr>
        <p:spPr>
          <a:xfrm>
            <a:off x="513190" y="2455479"/>
            <a:ext cx="3654082" cy="2062103"/>
          </a:xfrm>
          <a:prstGeom prst="rect">
            <a:avLst/>
          </a:prstGeom>
          <a:noFill/>
        </p:spPr>
        <p:txBody>
          <a:bodyPr wrap="square" rtlCol="0">
            <a:spAutoFit/>
          </a:bodyPr>
          <a:lstStyle/>
          <a:p>
            <a:r>
              <a:rPr lang="fr-FR" sz="3200" b="1" dirty="0">
                <a:solidFill>
                  <a:prstClr val="black"/>
                </a:solidFill>
              </a:rPr>
              <a:t>L’HDJ EN ONCOLOGIE DIGESTIVE</a:t>
            </a:r>
          </a:p>
          <a:p>
            <a:endParaRPr kumimoji="0" lang="fr-FR"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ZoneTexte 6">
            <a:extLst>
              <a:ext uri="{FF2B5EF4-FFF2-40B4-BE49-F238E27FC236}">
                <a16:creationId xmlns:a16="http://schemas.microsoft.com/office/drawing/2014/main" xmlns="" id="{C55D5D81-CACC-4143-8649-5A7AF96395D7}"/>
              </a:ext>
            </a:extLst>
          </p:cNvPr>
          <p:cNvSpPr txBox="1"/>
          <p:nvPr/>
        </p:nvSpPr>
        <p:spPr>
          <a:xfrm>
            <a:off x="4255919" y="319088"/>
            <a:ext cx="7537622" cy="6370975"/>
          </a:xfrm>
          <a:prstGeom prst="rect">
            <a:avLst/>
          </a:prstGeom>
          <a:noFill/>
        </p:spPr>
        <p:txBody>
          <a:bodyPr wrap="square" rtlCol="0">
            <a:spAutoFit/>
          </a:bodyPr>
          <a:lstStyle/>
          <a:p>
            <a:pPr marL="285750" indent="-285750">
              <a:buFont typeface="Arial"/>
              <a:buChar char="•"/>
            </a:pPr>
            <a:r>
              <a:rPr lang="en-AU" sz="2400" b="1" dirty="0"/>
              <a:t>Consultation </a:t>
            </a:r>
            <a:r>
              <a:rPr lang="en-AU" sz="2400" b="1" dirty="0" err="1"/>
              <a:t>téléphonique</a:t>
            </a:r>
            <a:r>
              <a:rPr lang="en-AU" sz="2400" b="1" dirty="0"/>
              <a:t> la </a:t>
            </a:r>
            <a:r>
              <a:rPr lang="en-AU" sz="2400" b="1" dirty="0" err="1"/>
              <a:t>veille</a:t>
            </a:r>
            <a:r>
              <a:rPr lang="en-AU" sz="2400" b="1" dirty="0"/>
              <a:t> de la </a:t>
            </a:r>
            <a:r>
              <a:rPr lang="en-AU" sz="2400" b="1" dirty="0" err="1"/>
              <a:t>chimio</a:t>
            </a:r>
            <a:r>
              <a:rPr lang="en-AU" sz="2400" b="1" dirty="0"/>
              <a:t> </a:t>
            </a:r>
            <a:r>
              <a:rPr lang="en-AU" sz="2400" dirty="0"/>
              <a:t>pour :</a:t>
            </a:r>
          </a:p>
          <a:p>
            <a:pPr marL="742950" lvl="1" indent="-285750">
              <a:buFont typeface="Wingdings" charset="2"/>
              <a:buChar char="ü"/>
            </a:pPr>
            <a:r>
              <a:rPr lang="en-AU" sz="2400" dirty="0"/>
              <a:t> validation de la </a:t>
            </a:r>
            <a:r>
              <a:rPr lang="en-AU" sz="2400" dirty="0" err="1"/>
              <a:t>chimio</a:t>
            </a:r>
            <a:r>
              <a:rPr lang="en-AU" sz="2400" dirty="0"/>
              <a:t> la </a:t>
            </a:r>
            <a:r>
              <a:rPr lang="en-AU" sz="2400" dirty="0" err="1"/>
              <a:t>veille</a:t>
            </a:r>
            <a:r>
              <a:rPr lang="en-AU" sz="2400" dirty="0"/>
              <a:t> de </a:t>
            </a:r>
            <a:r>
              <a:rPr lang="en-AU" sz="2400" dirty="0" err="1"/>
              <a:t>l’Hdj</a:t>
            </a:r>
            <a:r>
              <a:rPr lang="en-AU" sz="2400" dirty="0"/>
              <a:t> pour </a:t>
            </a:r>
            <a:r>
              <a:rPr lang="en-AU" sz="2400" dirty="0" err="1"/>
              <a:t>éviter</a:t>
            </a:r>
            <a:r>
              <a:rPr lang="en-AU" sz="2400" dirty="0"/>
              <a:t> </a:t>
            </a:r>
            <a:r>
              <a:rPr lang="en-AU" sz="2400" dirty="0" err="1"/>
              <a:t>l’attente</a:t>
            </a:r>
            <a:r>
              <a:rPr lang="en-AU" sz="2400" dirty="0"/>
              <a:t> ++</a:t>
            </a:r>
          </a:p>
          <a:p>
            <a:pPr marL="742950" lvl="1" indent="-285750">
              <a:buFont typeface="Wingdings" charset="2"/>
              <a:buChar char="ü"/>
            </a:pPr>
            <a:r>
              <a:rPr lang="en-AU" sz="2400" dirty="0"/>
              <a:t>questionnaire de </a:t>
            </a:r>
            <a:r>
              <a:rPr lang="en-AU" sz="2400" dirty="0" err="1"/>
              <a:t>dépistage</a:t>
            </a:r>
            <a:r>
              <a:rPr lang="en-AU" sz="2400" dirty="0"/>
              <a:t> de </a:t>
            </a:r>
            <a:r>
              <a:rPr lang="en-AU" sz="2400" dirty="0" err="1"/>
              <a:t>symptômes</a:t>
            </a:r>
            <a:r>
              <a:rPr lang="en-AU" sz="2400" dirty="0"/>
              <a:t> de COVID-19 </a:t>
            </a:r>
          </a:p>
          <a:p>
            <a:pPr marL="742950" lvl="1" indent="-285750">
              <a:buFont typeface="Wingdings" charset="2"/>
              <a:buChar char="ü"/>
            </a:pPr>
            <a:endParaRPr lang="en-AU" dirty="0"/>
          </a:p>
          <a:p>
            <a:pPr marL="285750" indent="-285750">
              <a:buFont typeface="Arial"/>
              <a:buChar char="•"/>
            </a:pPr>
            <a:r>
              <a:rPr lang="en-AU" sz="2400" b="1" dirty="0"/>
              <a:t>Circuit patient  :  </a:t>
            </a:r>
            <a:r>
              <a:rPr lang="en-AU" sz="2400" dirty="0" err="1"/>
              <a:t>éviter</a:t>
            </a:r>
            <a:r>
              <a:rPr lang="en-AU" sz="2400" dirty="0"/>
              <a:t> </a:t>
            </a:r>
            <a:r>
              <a:rPr lang="en-AU" sz="2400" dirty="0" err="1"/>
              <a:t>l’attente</a:t>
            </a:r>
            <a:r>
              <a:rPr lang="en-AU" sz="2400" dirty="0"/>
              <a:t>, </a:t>
            </a:r>
            <a:r>
              <a:rPr lang="en-AU" sz="2400" dirty="0" err="1"/>
              <a:t>chambre</a:t>
            </a:r>
            <a:r>
              <a:rPr lang="en-AU" sz="2400" dirty="0"/>
              <a:t> </a:t>
            </a:r>
            <a:r>
              <a:rPr lang="en-AU" sz="2400" dirty="0" err="1"/>
              <a:t>seule</a:t>
            </a:r>
            <a:r>
              <a:rPr lang="en-AU" sz="2400" dirty="0"/>
              <a:t> </a:t>
            </a:r>
            <a:r>
              <a:rPr lang="en-AU" sz="2400" dirty="0" err="1"/>
              <a:t>ou</a:t>
            </a:r>
            <a:r>
              <a:rPr lang="en-AU" sz="2400" dirty="0"/>
              <a:t> </a:t>
            </a:r>
            <a:r>
              <a:rPr lang="en-AU" sz="2400" dirty="0" err="1"/>
              <a:t>distanciation</a:t>
            </a:r>
            <a:r>
              <a:rPr lang="en-AU" sz="2400" dirty="0"/>
              <a:t> entre les fauteuils, </a:t>
            </a:r>
            <a:r>
              <a:rPr lang="en-AU" sz="2400" dirty="0" err="1"/>
              <a:t>parcours</a:t>
            </a:r>
            <a:r>
              <a:rPr lang="en-AU" sz="2400" dirty="0"/>
              <a:t> pour </a:t>
            </a:r>
            <a:r>
              <a:rPr lang="en-AU" sz="2400" dirty="0" err="1"/>
              <a:t>éviter</a:t>
            </a:r>
            <a:r>
              <a:rPr lang="en-AU" sz="2400" dirty="0"/>
              <a:t> les contacts entre patients</a:t>
            </a:r>
          </a:p>
          <a:p>
            <a:pPr marL="285750" indent="-285750">
              <a:buFont typeface="Arial"/>
              <a:buChar char="•"/>
            </a:pPr>
            <a:endParaRPr lang="en-AU" dirty="0"/>
          </a:p>
          <a:p>
            <a:pPr marL="285750" indent="-285750">
              <a:buFont typeface="Arial"/>
              <a:buChar char="•"/>
            </a:pPr>
            <a:r>
              <a:rPr lang="en-AU" sz="2400" b="1" dirty="0" err="1"/>
              <a:t>Règles</a:t>
            </a:r>
            <a:r>
              <a:rPr lang="en-AU" sz="2400" b="1" dirty="0"/>
              <a:t> </a:t>
            </a:r>
            <a:r>
              <a:rPr lang="en-AU" sz="2400" b="1" dirty="0" err="1"/>
              <a:t>d’hygiène</a:t>
            </a:r>
            <a:r>
              <a:rPr lang="en-AU" sz="2400" b="1" dirty="0"/>
              <a:t> </a:t>
            </a:r>
            <a:r>
              <a:rPr lang="en-AU" sz="2400" dirty="0"/>
              <a:t>avec :</a:t>
            </a:r>
          </a:p>
          <a:p>
            <a:pPr marL="800100" lvl="1" indent="-342900">
              <a:buFont typeface="Wingdings" charset="2"/>
              <a:buChar char="ü"/>
            </a:pPr>
            <a:r>
              <a:rPr lang="en-AU" sz="2400" dirty="0"/>
              <a:t>lavage des mains</a:t>
            </a:r>
          </a:p>
          <a:p>
            <a:pPr marL="800100" lvl="1" indent="-342900">
              <a:buFont typeface="Wingdings" charset="2"/>
              <a:buChar char="ü"/>
            </a:pPr>
            <a:r>
              <a:rPr lang="en-AU" sz="2400" dirty="0"/>
              <a:t>port d’un masque par le patient et le </a:t>
            </a:r>
            <a:r>
              <a:rPr lang="en-AU" sz="2400" dirty="0" err="1"/>
              <a:t>professionnel</a:t>
            </a:r>
            <a:endParaRPr lang="en-AU" sz="2400" dirty="0"/>
          </a:p>
          <a:p>
            <a:pPr marL="800100" lvl="1" indent="-342900">
              <a:buFont typeface="Wingdings" charset="2"/>
              <a:buChar char="ü"/>
            </a:pPr>
            <a:r>
              <a:rPr lang="en-AU" sz="2400" dirty="0"/>
              <a:t>bio-</a:t>
            </a:r>
            <a:r>
              <a:rPr lang="en-AU" sz="2400" dirty="0" err="1"/>
              <a:t>désinfection</a:t>
            </a:r>
            <a:r>
              <a:rPr lang="en-AU" sz="2400" dirty="0"/>
              <a:t> des </a:t>
            </a:r>
            <a:r>
              <a:rPr lang="en-AU" sz="2400" dirty="0" err="1"/>
              <a:t>locaux</a:t>
            </a:r>
            <a:endParaRPr lang="en-AU" sz="2400" dirty="0"/>
          </a:p>
          <a:p>
            <a:pPr marL="742950" lvl="1" indent="-285750">
              <a:buFont typeface="Wingdings" charset="2"/>
              <a:buChar char="ü"/>
            </a:pPr>
            <a:r>
              <a:rPr lang="en-AU" sz="2400" dirty="0"/>
              <a:t>Pas </a:t>
            </a:r>
            <a:r>
              <a:rPr lang="en-AU" sz="2400" dirty="0" err="1"/>
              <a:t>d’accompagnant</a:t>
            </a:r>
            <a:r>
              <a:rPr lang="en-AU" sz="2400" dirty="0"/>
              <a:t> </a:t>
            </a:r>
            <a:r>
              <a:rPr lang="en-AU" sz="2400" dirty="0" err="1"/>
              <a:t>sauf</a:t>
            </a:r>
            <a:r>
              <a:rPr lang="en-AU" sz="2400" dirty="0"/>
              <a:t> exception</a:t>
            </a:r>
          </a:p>
          <a:p>
            <a:pPr marL="742950" lvl="1" indent="-285750">
              <a:buFont typeface="Wingdings" charset="2"/>
              <a:buChar char="ü"/>
            </a:pPr>
            <a:r>
              <a:rPr lang="en-AU" sz="2400" dirty="0"/>
              <a:t>Salle </a:t>
            </a:r>
            <a:r>
              <a:rPr lang="en-AU" sz="2400" dirty="0" err="1"/>
              <a:t>d’attente</a:t>
            </a:r>
            <a:r>
              <a:rPr lang="en-AU" sz="2400" dirty="0"/>
              <a:t> </a:t>
            </a:r>
            <a:r>
              <a:rPr lang="en-AU" sz="2400" dirty="0" err="1"/>
              <a:t>réorganisées</a:t>
            </a:r>
            <a:r>
              <a:rPr lang="en-AU" sz="2400" dirty="0"/>
              <a:t> : </a:t>
            </a:r>
            <a:r>
              <a:rPr lang="en-AU" sz="2400" dirty="0" err="1"/>
              <a:t>mesure</a:t>
            </a:r>
            <a:r>
              <a:rPr lang="en-AU" sz="2400" dirty="0"/>
              <a:t> de </a:t>
            </a:r>
            <a:r>
              <a:rPr lang="en-AU" sz="2400" dirty="0" err="1"/>
              <a:t>distanciation</a:t>
            </a:r>
            <a:r>
              <a:rPr lang="en-AU" sz="2400" dirty="0"/>
              <a:t> et port de masque </a:t>
            </a:r>
          </a:p>
        </p:txBody>
      </p:sp>
    </p:spTree>
    <p:extLst>
      <p:ext uri="{BB962C8B-B14F-4D97-AF65-F5344CB8AC3E}">
        <p14:creationId xmlns:p14="http://schemas.microsoft.com/office/powerpoint/2010/main" val="182667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xmlns="" id="{C8710C3B-9551-5540-91EE-59F0464A3DAC}"/>
              </a:ext>
            </a:extLst>
          </p:cNvPr>
          <p:cNvSpPr/>
          <p:nvPr/>
        </p:nvSpPr>
        <p:spPr>
          <a:xfrm>
            <a:off x="8983362" y="4411362"/>
            <a:ext cx="3182672" cy="2446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ZoneTexte 12">
            <a:extLst>
              <a:ext uri="{FF2B5EF4-FFF2-40B4-BE49-F238E27FC236}">
                <a16:creationId xmlns:a16="http://schemas.microsoft.com/office/drawing/2014/main" xmlns="" id="{45014ECB-E2D9-2A4C-861F-3F8384462AFB}"/>
              </a:ext>
            </a:extLst>
          </p:cNvPr>
          <p:cNvSpPr txBox="1"/>
          <p:nvPr/>
        </p:nvSpPr>
        <p:spPr>
          <a:xfrm>
            <a:off x="377714" y="2654698"/>
            <a:ext cx="3654082" cy="2062103"/>
          </a:xfrm>
          <a:prstGeom prst="rect">
            <a:avLst/>
          </a:prstGeom>
          <a:noFill/>
        </p:spPr>
        <p:txBody>
          <a:bodyPr wrap="square" rtlCol="0">
            <a:spAutoFit/>
          </a:bodyPr>
          <a:lstStyle/>
          <a:p>
            <a:r>
              <a:rPr lang="fr-FR" sz="3200" b="1" dirty="0">
                <a:solidFill>
                  <a:prstClr val="black"/>
                </a:solidFill>
              </a:rPr>
              <a:t>L’HOSPITALISATION EN ONCOLOGIE DIGESTIVE</a:t>
            </a:r>
          </a:p>
          <a:p>
            <a:endParaRPr kumimoji="0" lang="fr-FR"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ZoneTexte 6">
            <a:extLst>
              <a:ext uri="{FF2B5EF4-FFF2-40B4-BE49-F238E27FC236}">
                <a16:creationId xmlns:a16="http://schemas.microsoft.com/office/drawing/2014/main" xmlns="" id="{8A75064E-D6F2-5047-A5C3-B066935D7210}"/>
              </a:ext>
            </a:extLst>
          </p:cNvPr>
          <p:cNvSpPr txBox="1"/>
          <p:nvPr/>
        </p:nvSpPr>
        <p:spPr>
          <a:xfrm>
            <a:off x="4406462" y="1531839"/>
            <a:ext cx="7542522" cy="4062651"/>
          </a:xfrm>
          <a:prstGeom prst="rect">
            <a:avLst/>
          </a:prstGeom>
          <a:noFill/>
        </p:spPr>
        <p:txBody>
          <a:bodyPr wrap="square" rtlCol="0">
            <a:spAutoFit/>
          </a:bodyPr>
          <a:lstStyle/>
          <a:p>
            <a:pPr marL="285750" indent="-285750">
              <a:buFont typeface="Arial"/>
              <a:buChar char="•"/>
            </a:pPr>
            <a:r>
              <a:rPr lang="en-AU" sz="2400" b="1" dirty="0"/>
              <a:t>Hospitalisation</a:t>
            </a:r>
            <a:r>
              <a:rPr lang="en-AU" sz="2400" dirty="0"/>
              <a:t> </a:t>
            </a:r>
            <a:r>
              <a:rPr lang="en-AU" sz="2400" dirty="0" err="1"/>
              <a:t>à</a:t>
            </a:r>
            <a:r>
              <a:rPr lang="en-AU" sz="2400" dirty="0"/>
              <a:t> </a:t>
            </a:r>
            <a:r>
              <a:rPr lang="en-AU" sz="2400" dirty="0" err="1"/>
              <a:t>chaque</a:t>
            </a:r>
            <a:r>
              <a:rPr lang="en-AU" sz="2400" dirty="0"/>
              <a:t> </a:t>
            </a:r>
            <a:r>
              <a:rPr lang="en-AU" sz="2400" dirty="0" err="1"/>
              <a:t>fois</a:t>
            </a:r>
            <a:r>
              <a:rPr lang="en-AU" sz="2400" dirty="0"/>
              <a:t> </a:t>
            </a:r>
            <a:r>
              <a:rPr lang="en-AU" sz="2400" dirty="0" err="1"/>
              <a:t>que</a:t>
            </a:r>
            <a:r>
              <a:rPr lang="en-AU" sz="2400" dirty="0"/>
              <a:t> </a:t>
            </a:r>
            <a:r>
              <a:rPr lang="en-AU" sz="2400" dirty="0" err="1"/>
              <a:t>nécessaire</a:t>
            </a:r>
            <a:r>
              <a:rPr lang="en-AU" sz="2400" dirty="0"/>
              <a:t> en </a:t>
            </a:r>
            <a:r>
              <a:rPr lang="en-AU" sz="2400" dirty="0" err="1"/>
              <a:t>cas</a:t>
            </a:r>
            <a:r>
              <a:rPr lang="en-AU" sz="2400" dirty="0"/>
              <a:t> de complication </a:t>
            </a:r>
            <a:r>
              <a:rPr lang="en-AU" sz="2400" dirty="0" err="1"/>
              <a:t>liée</a:t>
            </a:r>
            <a:r>
              <a:rPr lang="en-AU" sz="2400" dirty="0"/>
              <a:t> au </a:t>
            </a:r>
            <a:r>
              <a:rPr lang="en-AU" sz="2400" dirty="0" err="1"/>
              <a:t>traitement</a:t>
            </a:r>
            <a:r>
              <a:rPr lang="en-AU" sz="2400" dirty="0"/>
              <a:t> </a:t>
            </a:r>
            <a:r>
              <a:rPr lang="en-AU" sz="2400" dirty="0" err="1"/>
              <a:t>ou</a:t>
            </a:r>
            <a:r>
              <a:rPr lang="en-AU" sz="2400" dirty="0"/>
              <a:t> </a:t>
            </a:r>
            <a:r>
              <a:rPr lang="en-AU" sz="2400" dirty="0" err="1"/>
              <a:t>à</a:t>
            </a:r>
            <a:r>
              <a:rPr lang="en-AU" sz="2400" dirty="0"/>
              <a:t> la </a:t>
            </a:r>
            <a:r>
              <a:rPr lang="en-AU" sz="2400" dirty="0" err="1"/>
              <a:t>maladie</a:t>
            </a:r>
            <a:r>
              <a:rPr lang="en-AU" sz="2400" dirty="0"/>
              <a:t> </a:t>
            </a:r>
            <a:r>
              <a:rPr lang="en-AU" sz="2400" dirty="0" err="1"/>
              <a:t>tumorale</a:t>
            </a:r>
            <a:r>
              <a:rPr lang="en-AU" sz="2400" dirty="0"/>
              <a:t> </a:t>
            </a:r>
          </a:p>
          <a:p>
            <a:pPr marL="285750" indent="-285750">
              <a:buFont typeface="Arial"/>
              <a:buChar char="•"/>
            </a:pPr>
            <a:endParaRPr lang="en-AU" sz="2400" dirty="0"/>
          </a:p>
          <a:p>
            <a:pPr marL="285750" indent="-285750">
              <a:buFont typeface="Arial"/>
              <a:buChar char="•"/>
            </a:pPr>
            <a:r>
              <a:rPr lang="en-AU" sz="2400" b="1" dirty="0"/>
              <a:t>Questionnaire </a:t>
            </a:r>
            <a:r>
              <a:rPr lang="en-AU" sz="2400" b="1" dirty="0" err="1"/>
              <a:t>dépistage</a:t>
            </a:r>
            <a:r>
              <a:rPr lang="en-AU" sz="2400" b="1" dirty="0"/>
              <a:t> COVID-19 </a:t>
            </a:r>
            <a:r>
              <a:rPr lang="en-AU" sz="2400" dirty="0" err="1"/>
              <a:t>avant</a:t>
            </a:r>
            <a:r>
              <a:rPr lang="en-AU" sz="2400" dirty="0"/>
              <a:t>  </a:t>
            </a:r>
            <a:r>
              <a:rPr lang="en-AU" sz="2400" dirty="0" err="1"/>
              <a:t>toute</a:t>
            </a:r>
            <a:r>
              <a:rPr lang="en-AU" sz="2400" dirty="0"/>
              <a:t> hospitalisation </a:t>
            </a:r>
            <a:r>
              <a:rPr lang="en-AU" sz="2400" dirty="0" err="1"/>
              <a:t>toujours</a:t>
            </a:r>
            <a:r>
              <a:rPr lang="en-AU" sz="2400" dirty="0"/>
              <a:t> en </a:t>
            </a:r>
            <a:r>
              <a:rPr lang="en-AU" sz="2400" dirty="0" err="1"/>
              <a:t>vigueur</a:t>
            </a:r>
            <a:endParaRPr lang="en-AU" sz="2400" dirty="0"/>
          </a:p>
          <a:p>
            <a:pPr marL="285750" indent="-285750">
              <a:buFont typeface="Arial"/>
              <a:buChar char="•"/>
            </a:pPr>
            <a:endParaRPr lang="en-AU" sz="2400" dirty="0"/>
          </a:p>
          <a:p>
            <a:pPr marL="285750" indent="-285750">
              <a:buFont typeface="Arial"/>
              <a:buChar char="•"/>
            </a:pPr>
            <a:r>
              <a:rPr lang="en-AU" sz="2400" b="1" dirty="0"/>
              <a:t>Informer les patients </a:t>
            </a:r>
            <a:r>
              <a:rPr lang="en-AU" sz="2400" dirty="0" err="1"/>
              <a:t>qu’ils</a:t>
            </a:r>
            <a:r>
              <a:rPr lang="en-AU" sz="2400" dirty="0"/>
              <a:t> </a:t>
            </a:r>
            <a:r>
              <a:rPr lang="en-AU" sz="2400" dirty="0" err="1"/>
              <a:t>doivent</a:t>
            </a:r>
            <a:r>
              <a:rPr lang="en-AU" sz="2400" dirty="0"/>
              <a:t> </a:t>
            </a:r>
            <a:r>
              <a:rPr lang="en-AU" sz="2400" dirty="0" err="1"/>
              <a:t>appeler</a:t>
            </a:r>
            <a:r>
              <a:rPr lang="en-AU" sz="2400" dirty="0"/>
              <a:t> </a:t>
            </a:r>
            <a:r>
              <a:rPr lang="en-AU" sz="2400" dirty="0" err="1"/>
              <a:t>ou</a:t>
            </a:r>
            <a:r>
              <a:rPr lang="en-AU" sz="2400" dirty="0"/>
              <a:t> </a:t>
            </a:r>
            <a:r>
              <a:rPr lang="en-AU" sz="2400" dirty="0" err="1"/>
              <a:t>venir</a:t>
            </a:r>
            <a:r>
              <a:rPr lang="en-AU" sz="2400" dirty="0"/>
              <a:t> aux </a:t>
            </a:r>
            <a:r>
              <a:rPr lang="en-AU" sz="2400" dirty="0" err="1"/>
              <a:t>urgences</a:t>
            </a:r>
            <a:r>
              <a:rPr lang="en-AU" sz="2400" dirty="0"/>
              <a:t> en </a:t>
            </a:r>
            <a:r>
              <a:rPr lang="en-AU" sz="2400" dirty="0" err="1"/>
              <a:t>cas</a:t>
            </a:r>
            <a:r>
              <a:rPr lang="en-AU" sz="2400" dirty="0"/>
              <a:t> de </a:t>
            </a:r>
            <a:r>
              <a:rPr lang="en-AU" sz="2400" dirty="0" err="1"/>
              <a:t>problème</a:t>
            </a:r>
            <a:r>
              <a:rPr lang="en-AU" sz="2400" dirty="0"/>
              <a:t>/complication et ne pas “se </a:t>
            </a:r>
            <a:r>
              <a:rPr lang="en-AU" sz="2400" dirty="0" err="1"/>
              <a:t>réfréner</a:t>
            </a:r>
            <a:r>
              <a:rPr lang="en-AU" sz="2400" dirty="0"/>
              <a:t>” </a:t>
            </a:r>
            <a:r>
              <a:rPr lang="en-AU" sz="2400" dirty="0" err="1"/>
              <a:t>ou</a:t>
            </a:r>
            <a:r>
              <a:rPr lang="en-AU" sz="2400" dirty="0"/>
              <a:t> </a:t>
            </a:r>
            <a:r>
              <a:rPr lang="en-AU" sz="2400" dirty="0" err="1"/>
              <a:t>attendre</a:t>
            </a:r>
            <a:r>
              <a:rPr lang="en-AU" sz="2400" dirty="0"/>
              <a:t> par </a:t>
            </a:r>
            <a:r>
              <a:rPr lang="en-AU" sz="2400" dirty="0" err="1"/>
              <a:t>peur</a:t>
            </a:r>
            <a:r>
              <a:rPr lang="en-AU" sz="2400" dirty="0"/>
              <a:t> de </a:t>
            </a:r>
            <a:r>
              <a:rPr lang="en-AU" sz="2400" dirty="0" err="1"/>
              <a:t>venir</a:t>
            </a:r>
            <a:r>
              <a:rPr lang="en-AU" sz="2400" dirty="0"/>
              <a:t> </a:t>
            </a:r>
            <a:r>
              <a:rPr lang="en-AU" sz="2400" dirty="0" err="1"/>
              <a:t>à</a:t>
            </a:r>
            <a:r>
              <a:rPr lang="en-AU" sz="2400" dirty="0"/>
              <a:t> </a:t>
            </a:r>
            <a:r>
              <a:rPr lang="en-AU" sz="2400" dirty="0" err="1"/>
              <a:t>l’hôpital</a:t>
            </a:r>
            <a:r>
              <a:rPr lang="en-AU" sz="2400" dirty="0"/>
              <a:t> (les </a:t>
            </a:r>
            <a:r>
              <a:rPr lang="en-AU" sz="2400" dirty="0" err="1"/>
              <a:t>rassurer</a:t>
            </a:r>
            <a:r>
              <a:rPr lang="en-AU" sz="2400" dirty="0"/>
              <a:t> </a:t>
            </a:r>
            <a:r>
              <a:rPr lang="en-AU" sz="2400" dirty="0" err="1"/>
              <a:t>sur</a:t>
            </a:r>
            <a:r>
              <a:rPr lang="en-AU" sz="2400" dirty="0"/>
              <a:t> le </a:t>
            </a:r>
            <a:r>
              <a:rPr lang="en-AU" sz="2400" dirty="0" err="1"/>
              <a:t>côté</a:t>
            </a:r>
            <a:r>
              <a:rPr lang="en-AU" sz="2400" dirty="0"/>
              <a:t> “safe” de </a:t>
            </a:r>
            <a:r>
              <a:rPr lang="en-AU" sz="2400" dirty="0" err="1"/>
              <a:t>l’hôpital</a:t>
            </a:r>
            <a:r>
              <a:rPr lang="en-AU" sz="2400" dirty="0"/>
              <a:t>)</a:t>
            </a:r>
          </a:p>
          <a:p>
            <a:endParaRPr lang="en-AU" dirty="0"/>
          </a:p>
        </p:txBody>
      </p:sp>
    </p:spTree>
    <p:extLst>
      <p:ext uri="{BB962C8B-B14F-4D97-AF65-F5344CB8AC3E}">
        <p14:creationId xmlns:p14="http://schemas.microsoft.com/office/powerpoint/2010/main" val="9058866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xmlns="" id="{C8710C3B-9551-5540-91EE-59F0464A3DAC}"/>
              </a:ext>
            </a:extLst>
          </p:cNvPr>
          <p:cNvSpPr/>
          <p:nvPr/>
        </p:nvSpPr>
        <p:spPr>
          <a:xfrm>
            <a:off x="8983362" y="4411362"/>
            <a:ext cx="3182672" cy="2446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ZoneTexte 12">
            <a:extLst>
              <a:ext uri="{FF2B5EF4-FFF2-40B4-BE49-F238E27FC236}">
                <a16:creationId xmlns:a16="http://schemas.microsoft.com/office/drawing/2014/main" xmlns="" id="{45014ECB-E2D9-2A4C-861F-3F8384462AFB}"/>
              </a:ext>
            </a:extLst>
          </p:cNvPr>
          <p:cNvSpPr txBox="1"/>
          <p:nvPr/>
        </p:nvSpPr>
        <p:spPr>
          <a:xfrm>
            <a:off x="558165" y="3136612"/>
            <a:ext cx="365408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black"/>
                </a:solidFill>
                <a:effectLst/>
                <a:uLnTx/>
                <a:uFillTx/>
                <a:latin typeface="Calibri"/>
                <a:ea typeface="+mn-ea"/>
                <a:cs typeface="+mn-cs"/>
              </a:rPr>
              <a:t>EN CONCLUSION</a:t>
            </a:r>
          </a:p>
        </p:txBody>
      </p:sp>
      <p:sp>
        <p:nvSpPr>
          <p:cNvPr id="7" name="ZoneTexte 6">
            <a:extLst>
              <a:ext uri="{FF2B5EF4-FFF2-40B4-BE49-F238E27FC236}">
                <a16:creationId xmlns:a16="http://schemas.microsoft.com/office/drawing/2014/main" xmlns="" id="{66456B3E-3B65-154E-B9DB-C291A4C6A4DA}"/>
              </a:ext>
            </a:extLst>
          </p:cNvPr>
          <p:cNvSpPr txBox="1"/>
          <p:nvPr/>
        </p:nvSpPr>
        <p:spPr>
          <a:xfrm>
            <a:off x="4460789" y="2337947"/>
            <a:ext cx="7488195" cy="2862322"/>
          </a:xfrm>
          <a:prstGeom prst="rect">
            <a:avLst/>
          </a:prstGeom>
          <a:noFill/>
        </p:spPr>
        <p:txBody>
          <a:bodyPr wrap="square" rtlCol="0">
            <a:spAutoFit/>
          </a:bodyPr>
          <a:lstStyle/>
          <a:p>
            <a:r>
              <a:rPr lang="en-AU" sz="3600" dirty="0">
                <a:latin typeface="American Typewriter"/>
                <a:cs typeface="American Typewriter"/>
              </a:rPr>
              <a:t>Reprise </a:t>
            </a:r>
            <a:r>
              <a:rPr lang="en-AU" sz="3600" dirty="0" err="1">
                <a:latin typeface="American Typewriter"/>
                <a:cs typeface="American Typewriter"/>
              </a:rPr>
              <a:t>d’une</a:t>
            </a:r>
            <a:r>
              <a:rPr lang="en-AU" sz="3600" dirty="0">
                <a:latin typeface="American Typewriter"/>
                <a:cs typeface="American Typewriter"/>
              </a:rPr>
              <a:t> </a:t>
            </a:r>
            <a:r>
              <a:rPr lang="en-AU" sz="3600" dirty="0" err="1">
                <a:latin typeface="American Typewriter"/>
                <a:cs typeface="American Typewriter"/>
              </a:rPr>
              <a:t>activité</a:t>
            </a:r>
            <a:r>
              <a:rPr lang="en-AU" sz="3600" dirty="0">
                <a:latin typeface="American Typewriter"/>
                <a:cs typeface="American Typewriter"/>
              </a:rPr>
              <a:t> </a:t>
            </a:r>
            <a:r>
              <a:rPr lang="en-AU" sz="3600" b="1" dirty="0" err="1">
                <a:latin typeface="American Typewriter"/>
                <a:cs typeface="American Typewriter"/>
              </a:rPr>
              <a:t>optimale</a:t>
            </a:r>
            <a:r>
              <a:rPr lang="en-AU" sz="3600" dirty="0">
                <a:latin typeface="American Typewriter"/>
                <a:cs typeface="American Typewriter"/>
              </a:rPr>
              <a:t> et </a:t>
            </a:r>
            <a:r>
              <a:rPr lang="en-AU" sz="3600" b="1" dirty="0" err="1">
                <a:latin typeface="American Typewriter"/>
                <a:cs typeface="American Typewriter"/>
              </a:rPr>
              <a:t>raisonnée</a:t>
            </a:r>
            <a:endParaRPr lang="en-AU" sz="3600" b="1" dirty="0">
              <a:latin typeface="American Typewriter"/>
              <a:cs typeface="American Typewriter"/>
            </a:endParaRPr>
          </a:p>
          <a:p>
            <a:endParaRPr lang="fr-FR" sz="3600" dirty="0">
              <a:latin typeface="American Typewriter"/>
              <a:cs typeface="American Typewriter"/>
            </a:endParaRPr>
          </a:p>
          <a:p>
            <a:r>
              <a:rPr lang="mr-IN" sz="3600" dirty="0">
                <a:latin typeface="American Typewriter"/>
                <a:cs typeface="American Typewriter"/>
              </a:rPr>
              <a:t>…</a:t>
            </a:r>
            <a:r>
              <a:rPr lang="fr-FR" sz="3600" dirty="0">
                <a:latin typeface="American Typewriter"/>
                <a:cs typeface="American Typewriter"/>
              </a:rPr>
              <a:t> c’est-à-dire une activité </a:t>
            </a:r>
            <a:r>
              <a:rPr lang="fr-FR" sz="3600" b="1" dirty="0">
                <a:latin typeface="American Typewriter"/>
                <a:cs typeface="American Typewriter"/>
              </a:rPr>
              <a:t>NORMALE</a:t>
            </a:r>
            <a:endParaRPr lang="en-AU" sz="3600" b="1" dirty="0">
              <a:latin typeface="American Typewriter"/>
              <a:cs typeface="American Typewriter"/>
            </a:endParaRPr>
          </a:p>
        </p:txBody>
      </p:sp>
    </p:spTree>
    <p:extLst>
      <p:ext uri="{BB962C8B-B14F-4D97-AF65-F5344CB8AC3E}">
        <p14:creationId xmlns:p14="http://schemas.microsoft.com/office/powerpoint/2010/main" val="34516186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Espace réservé du contenu 2">
            <a:extLst>
              <a:ext uri="{FF2B5EF4-FFF2-40B4-BE49-F238E27FC236}">
                <a16:creationId xmlns:a16="http://schemas.microsoft.com/office/drawing/2014/main" xmlns="" id="{D1C13A85-BDA8-F241-86B7-DBE2238EF293}"/>
              </a:ext>
            </a:extLst>
          </p:cNvPr>
          <p:cNvSpPr>
            <a:spLocks noGrp="1"/>
          </p:cNvSpPr>
          <p:nvPr>
            <p:ph idx="1"/>
          </p:nvPr>
        </p:nvSpPr>
        <p:spPr>
          <a:xfrm>
            <a:off x="4447308" y="591344"/>
            <a:ext cx="7186527" cy="5585619"/>
          </a:xfrm>
        </p:spPr>
        <p:txBody>
          <a:bodyPr anchor="t">
            <a:normAutofit/>
          </a:bodyPr>
          <a:lstStyle/>
          <a:p>
            <a:pPr marL="0" indent="0">
              <a:lnSpc>
                <a:spcPct val="100000"/>
              </a:lnSpc>
              <a:spcBef>
                <a:spcPts val="0"/>
              </a:spcBef>
              <a:buNone/>
            </a:pPr>
            <a:r>
              <a:rPr lang="fr-FR" sz="3600" b="1" dirty="0" err="1">
                <a:solidFill>
                  <a:schemeClr val="accent5"/>
                </a:solidFill>
              </a:rPr>
              <a:t>Covid</a:t>
            </a:r>
            <a:r>
              <a:rPr lang="fr-FR" sz="3600" b="1" dirty="0">
                <a:solidFill>
                  <a:schemeClr val="accent5"/>
                </a:solidFill>
              </a:rPr>
              <a:t> 19 et Inhibiteurs Tyrosine Kinase</a:t>
            </a:r>
          </a:p>
          <a:p>
            <a:pPr marL="0" indent="0">
              <a:lnSpc>
                <a:spcPct val="100000"/>
              </a:lnSpc>
              <a:spcBef>
                <a:spcPts val="0"/>
              </a:spcBef>
              <a:buNone/>
            </a:pPr>
            <a:endParaRPr lang="fr-FR" sz="3600" b="1" dirty="0">
              <a:solidFill>
                <a:schemeClr val="accent5"/>
              </a:solidFill>
            </a:endParaRPr>
          </a:p>
          <a:p>
            <a:pPr marL="0" indent="0">
              <a:buNone/>
            </a:pPr>
            <a:r>
              <a:rPr lang="fr-FR" sz="4000" b="1" dirty="0"/>
              <a:t>Suivi et recommandations </a:t>
            </a:r>
          </a:p>
          <a:p>
            <a:pPr marL="0" indent="0">
              <a:buNone/>
            </a:pPr>
            <a:r>
              <a:rPr lang="fr-FR" sz="4000" b="1" dirty="0"/>
              <a:t>spécifiques aux patients sous TKI </a:t>
            </a:r>
          </a:p>
          <a:p>
            <a:pPr marL="0" indent="0">
              <a:buNone/>
            </a:pPr>
            <a:r>
              <a:rPr lang="fr-FR" dirty="0"/>
              <a:t> </a:t>
            </a:r>
          </a:p>
          <a:p>
            <a:pPr marL="0" indent="0">
              <a:buNone/>
            </a:pPr>
            <a:r>
              <a:rPr lang="fr-FR" dirty="0"/>
              <a:t>E. ASSENAT</a:t>
            </a:r>
          </a:p>
        </p:txBody>
      </p:sp>
      <p:pic>
        <p:nvPicPr>
          <p:cNvPr id="6" name="Image 5">
            <a:extLst>
              <a:ext uri="{FF2B5EF4-FFF2-40B4-BE49-F238E27FC236}">
                <a16:creationId xmlns:a16="http://schemas.microsoft.com/office/drawing/2014/main" xmlns="" id="{F83E2386-29EA-EB42-9C91-BF767D99CA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66837" y="5218355"/>
            <a:ext cx="1278827" cy="811954"/>
          </a:xfrm>
          <a:prstGeom prst="rect">
            <a:avLst/>
          </a:prstGeom>
        </p:spPr>
      </p:pic>
      <p:pic>
        <p:nvPicPr>
          <p:cNvPr id="7" name="Image 6">
            <a:extLst>
              <a:ext uri="{FF2B5EF4-FFF2-40B4-BE49-F238E27FC236}">
                <a16:creationId xmlns:a16="http://schemas.microsoft.com/office/drawing/2014/main" xmlns="" id="{5F9F37D4-5183-E64F-8927-59F930BA40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43805" y="5179685"/>
            <a:ext cx="1578234" cy="822103"/>
          </a:xfrm>
          <a:prstGeom prst="rect">
            <a:avLst/>
          </a:prstGeom>
        </p:spPr>
      </p:pic>
      <p:pic>
        <p:nvPicPr>
          <p:cNvPr id="9" name="Image 8">
            <a:extLst>
              <a:ext uri="{FF2B5EF4-FFF2-40B4-BE49-F238E27FC236}">
                <a16:creationId xmlns:a16="http://schemas.microsoft.com/office/drawing/2014/main" xmlns="" id="{E3B93A13-4FD7-7D4F-9FFB-CF5AA9ECC3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97542" y="5165871"/>
            <a:ext cx="1334650" cy="974345"/>
          </a:xfrm>
          <a:prstGeom prst="rect">
            <a:avLst/>
          </a:prstGeom>
        </p:spPr>
      </p:pic>
      <p:pic>
        <p:nvPicPr>
          <p:cNvPr id="11" name="Image 10">
            <a:extLst>
              <a:ext uri="{FF2B5EF4-FFF2-40B4-BE49-F238E27FC236}">
                <a16:creationId xmlns:a16="http://schemas.microsoft.com/office/drawing/2014/main" xmlns="" id="{CA180F8E-0653-8841-A9DD-3C655E23D98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16831" y="5165871"/>
            <a:ext cx="1537637" cy="842402"/>
          </a:xfrm>
          <a:prstGeom prst="rect">
            <a:avLst/>
          </a:prstGeom>
        </p:spPr>
      </p:pic>
    </p:spTree>
    <p:extLst>
      <p:ext uri="{BB962C8B-B14F-4D97-AF65-F5344CB8AC3E}">
        <p14:creationId xmlns:p14="http://schemas.microsoft.com/office/powerpoint/2010/main" val="16779792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cstate="screen">
            <a:extLst>
              <a:ext uri="{28A0092B-C50C-407E-A947-70E740481C1C}">
                <a14:useLocalDpi xmlns:a14="http://schemas.microsoft.com/office/drawing/2010/main"/>
              </a:ext>
            </a:extLst>
          </a:blip>
          <a:srcRect l="15559" t="10360" r="7345" b="38474"/>
          <a:stretch/>
        </p:blipFill>
        <p:spPr>
          <a:xfrm>
            <a:off x="115068" y="0"/>
            <a:ext cx="6883812" cy="2547257"/>
          </a:xfrm>
          <a:prstGeom prst="rect">
            <a:avLst/>
          </a:prstGeom>
        </p:spPr>
      </p:pic>
      <p:pic>
        <p:nvPicPr>
          <p:cNvPr id="3" name="Image 2"/>
          <p:cNvPicPr>
            <a:picLocks noChangeAspect="1"/>
          </p:cNvPicPr>
          <p:nvPr/>
        </p:nvPicPr>
        <p:blipFill>
          <a:blip r:embed="rId3"/>
          <a:stretch>
            <a:fillRect/>
          </a:stretch>
        </p:blipFill>
        <p:spPr>
          <a:xfrm>
            <a:off x="778193" y="2705397"/>
            <a:ext cx="3178737" cy="3759016"/>
          </a:xfrm>
          <a:prstGeom prst="rect">
            <a:avLst/>
          </a:prstGeom>
        </p:spPr>
      </p:pic>
      <p:pic>
        <p:nvPicPr>
          <p:cNvPr id="4" name="Image 3"/>
          <p:cNvPicPr>
            <a:picLocks noChangeAspect="1"/>
          </p:cNvPicPr>
          <p:nvPr/>
        </p:nvPicPr>
        <p:blipFill>
          <a:blip r:embed="rId4"/>
          <a:stretch>
            <a:fillRect/>
          </a:stretch>
        </p:blipFill>
        <p:spPr>
          <a:xfrm>
            <a:off x="820311" y="5695406"/>
            <a:ext cx="3094500" cy="204237"/>
          </a:xfrm>
          <a:prstGeom prst="rect">
            <a:avLst/>
          </a:prstGeom>
        </p:spPr>
      </p:pic>
      <p:pic>
        <p:nvPicPr>
          <p:cNvPr id="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70341" y="2705397"/>
            <a:ext cx="4152603" cy="415260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Image 6"/>
          <p:cNvPicPr>
            <a:picLocks noChangeAspect="1"/>
          </p:cNvPicPr>
          <p:nvPr/>
        </p:nvPicPr>
        <p:blipFill>
          <a:blip r:embed="rId6">
            <a:clrChange>
              <a:clrFrom>
                <a:srgbClr val="FFFFFF"/>
              </a:clrFrom>
              <a:clrTo>
                <a:srgbClr val="FFFFFF">
                  <a:alpha val="0"/>
                </a:srgbClr>
              </a:clrTo>
            </a:clrChange>
          </a:blip>
          <a:stretch>
            <a:fillRect/>
          </a:stretch>
        </p:blipFill>
        <p:spPr>
          <a:xfrm>
            <a:off x="6816646" y="261258"/>
            <a:ext cx="5375354" cy="1606732"/>
          </a:xfrm>
          <a:prstGeom prst="rect">
            <a:avLst/>
          </a:prstGeom>
        </p:spPr>
      </p:pic>
      <p:pic>
        <p:nvPicPr>
          <p:cNvPr id="8" name="Image 7"/>
          <p:cNvPicPr>
            <a:picLocks noChangeAspect="1"/>
          </p:cNvPicPr>
          <p:nvPr/>
        </p:nvPicPr>
        <p:blipFill>
          <a:blip r:embed="rId7"/>
          <a:stretch>
            <a:fillRect/>
          </a:stretch>
        </p:blipFill>
        <p:spPr>
          <a:xfrm>
            <a:off x="9075989" y="5293613"/>
            <a:ext cx="2820334" cy="1237500"/>
          </a:xfrm>
          <a:prstGeom prst="rect">
            <a:avLst/>
          </a:prstGeom>
        </p:spPr>
      </p:pic>
    </p:spTree>
    <p:extLst>
      <p:ext uri="{BB962C8B-B14F-4D97-AF65-F5344CB8AC3E}">
        <p14:creationId xmlns:p14="http://schemas.microsoft.com/office/powerpoint/2010/main" val="12409279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35646"/>
            <a:ext cx="10515600" cy="1325563"/>
          </a:xfrm>
        </p:spPr>
        <p:txBody>
          <a:bodyPr/>
          <a:lstStyle/>
          <a:p>
            <a:r>
              <a:rPr lang="fr-FR" sz="3200" b="1" dirty="0">
                <a:solidFill>
                  <a:srgbClr val="002060"/>
                </a:solidFill>
                <a:latin typeface="+mn-lt"/>
                <a:ea typeface="+mn-ea"/>
                <a:cs typeface="+mn-cs"/>
              </a:rPr>
              <a:t>NIVEAU D’IMMUNODÉPRESSION </a:t>
            </a:r>
          </a:p>
        </p:txBody>
      </p:sp>
      <p:sp>
        <p:nvSpPr>
          <p:cNvPr id="3" name="Espace réservé du contenu 2"/>
          <p:cNvSpPr>
            <a:spLocks noGrp="1"/>
          </p:cNvSpPr>
          <p:nvPr>
            <p:ph idx="1"/>
          </p:nvPr>
        </p:nvSpPr>
        <p:spPr>
          <a:xfrm>
            <a:off x="838199" y="1434044"/>
            <a:ext cx="10518867" cy="2952841"/>
          </a:xfrm>
        </p:spPr>
        <p:txBody>
          <a:bodyPr>
            <a:normAutofit/>
          </a:bodyPr>
          <a:lstStyle/>
          <a:p>
            <a:pPr marL="0" indent="0">
              <a:buNone/>
            </a:pPr>
            <a:r>
              <a:rPr lang="fr-FR" dirty="0"/>
              <a:t>• Radiothérapie : faible risque</a:t>
            </a:r>
          </a:p>
          <a:p>
            <a:pPr marL="0" indent="0">
              <a:buNone/>
            </a:pPr>
            <a:r>
              <a:rPr lang="fr-FR" dirty="0"/>
              <a:t>• Mono-chimiothérapie et chirurgie carcinologique : risque modéré</a:t>
            </a:r>
          </a:p>
          <a:p>
            <a:pPr marL="0" indent="0">
              <a:buNone/>
            </a:pPr>
            <a:r>
              <a:rPr lang="fr-FR" dirty="0"/>
              <a:t>• Poly-chimiothérapie : risque élevé surtout en cas de lymphopénie &lt;600/mm</a:t>
            </a:r>
            <a:r>
              <a:rPr lang="fr-FR" baseline="30000" dirty="0"/>
              <a:t>3</a:t>
            </a:r>
            <a:r>
              <a:rPr lang="fr-FR" dirty="0"/>
              <a:t> ou association aux corticoïdes au long cours</a:t>
            </a:r>
          </a:p>
          <a:p>
            <a:pPr marL="0" indent="0">
              <a:buNone/>
            </a:pPr>
            <a:r>
              <a:rPr lang="fr-FR" b="1" dirty="0">
                <a:solidFill>
                  <a:srgbClr val="0070C0"/>
                </a:solidFill>
              </a:rPr>
              <a:t>•TKI et Immunothérapies : non immunosuppressives (</a:t>
            </a:r>
            <a:r>
              <a:rPr lang="fr-FR" b="1" dirty="0" err="1">
                <a:solidFill>
                  <a:srgbClr val="0070C0"/>
                </a:solidFill>
              </a:rPr>
              <a:t>Imatinib</a:t>
            </a:r>
            <a:r>
              <a:rPr lang="fr-FR" b="1" dirty="0">
                <a:solidFill>
                  <a:srgbClr val="0070C0"/>
                </a:solidFill>
              </a:rPr>
              <a:t>, </a:t>
            </a:r>
            <a:r>
              <a:rPr lang="fr-FR" b="1" dirty="0" err="1">
                <a:solidFill>
                  <a:srgbClr val="0070C0"/>
                </a:solidFill>
              </a:rPr>
              <a:t>Everolimus</a:t>
            </a:r>
            <a:r>
              <a:rPr lang="fr-FR" b="1" dirty="0">
                <a:solidFill>
                  <a:srgbClr val="0070C0"/>
                </a:solidFill>
              </a:rPr>
              <a:t>)</a:t>
            </a:r>
          </a:p>
        </p:txBody>
      </p:sp>
      <p:sp>
        <p:nvSpPr>
          <p:cNvPr id="4" name="Espace réservé du contenu 2"/>
          <p:cNvSpPr txBox="1">
            <a:spLocks/>
          </p:cNvSpPr>
          <p:nvPr/>
        </p:nvSpPr>
        <p:spPr>
          <a:xfrm>
            <a:off x="828400" y="5164660"/>
            <a:ext cx="9998530" cy="13736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jusqu’à 3 mois après chimiothérapie ou corticoïdes au long cours</a:t>
            </a:r>
          </a:p>
          <a:p>
            <a:pPr marL="0" indent="0">
              <a:buFont typeface="Arial" panose="020B0604020202020204" pitchFamily="34" charset="0"/>
              <a:buNone/>
            </a:pPr>
            <a:r>
              <a:rPr lang="fr-FR" dirty="0"/>
              <a:t>• </a:t>
            </a:r>
            <a:r>
              <a:rPr lang="fr-FR" b="1" dirty="0">
                <a:solidFill>
                  <a:srgbClr val="0070C0"/>
                </a:solidFill>
              </a:rPr>
              <a:t>L’arrêt ou l’allégement de traitement pour limiter les infections graves n’ont que peu d’intérêt</a:t>
            </a:r>
          </a:p>
        </p:txBody>
      </p:sp>
      <p:sp>
        <p:nvSpPr>
          <p:cNvPr id="5" name="Titre 1"/>
          <p:cNvSpPr txBox="1">
            <a:spLocks/>
          </p:cNvSpPr>
          <p:nvPr/>
        </p:nvSpPr>
        <p:spPr>
          <a:xfrm>
            <a:off x="834933" y="38464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b="1" dirty="0">
                <a:solidFill>
                  <a:srgbClr val="002060"/>
                </a:solidFill>
                <a:latin typeface="+mn-lt"/>
                <a:ea typeface="+mn-ea"/>
                <a:cs typeface="+mn-cs"/>
              </a:rPr>
              <a:t>DURÉE D’IMMUNODÉPRESSION</a:t>
            </a:r>
            <a:r>
              <a:rPr lang="fr-FR" b="1" dirty="0"/>
              <a:t> </a:t>
            </a:r>
          </a:p>
        </p:txBody>
      </p:sp>
      <p:pic>
        <p:nvPicPr>
          <p:cNvPr id="6" name="Imag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937307" y="212928"/>
            <a:ext cx="3095625" cy="1476375"/>
          </a:xfrm>
          <a:prstGeom prst="rect">
            <a:avLst/>
          </a:prstGeom>
        </p:spPr>
      </p:pic>
    </p:spTree>
    <p:extLst>
      <p:ext uri="{BB962C8B-B14F-4D97-AF65-F5344CB8AC3E}">
        <p14:creationId xmlns:p14="http://schemas.microsoft.com/office/powerpoint/2010/main" val="9983467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0"/>
            <a:ext cx="12009455" cy="6596742"/>
          </a:xfrm>
          <a:prstGeom prst="rect">
            <a:avLst/>
          </a:prstGeom>
        </p:spPr>
      </p:pic>
    </p:spTree>
    <p:extLst>
      <p:ext uri="{BB962C8B-B14F-4D97-AF65-F5344CB8AC3E}">
        <p14:creationId xmlns:p14="http://schemas.microsoft.com/office/powerpoint/2010/main" val="23569400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80060" y="338999"/>
            <a:ext cx="11231880" cy="1325563"/>
          </a:xfrm>
        </p:spPr>
        <p:txBody>
          <a:bodyPr/>
          <a:lstStyle/>
          <a:p>
            <a:pPr algn="ctr"/>
            <a:r>
              <a:rPr lang="fr-FR" sz="3200" b="1" dirty="0">
                <a:solidFill>
                  <a:srgbClr val="002060"/>
                </a:solidFill>
                <a:latin typeface="+mn-lt"/>
                <a:ea typeface="+mn-ea"/>
                <a:cs typeface="+mn-cs"/>
              </a:rPr>
              <a:t>SANCTUARISER ET RÉORGANISER LES UNITÉS D’ONCOLOGIE</a:t>
            </a:r>
          </a:p>
        </p:txBody>
      </p:sp>
      <p:sp>
        <p:nvSpPr>
          <p:cNvPr id="3" name="Espace réservé du contenu 2"/>
          <p:cNvSpPr>
            <a:spLocks noGrp="1"/>
          </p:cNvSpPr>
          <p:nvPr>
            <p:ph idx="1"/>
          </p:nvPr>
        </p:nvSpPr>
        <p:spPr>
          <a:xfrm>
            <a:off x="480060" y="1956254"/>
            <a:ext cx="11420203" cy="4496798"/>
          </a:xfrm>
        </p:spPr>
        <p:txBody>
          <a:bodyPr>
            <a:normAutofit/>
          </a:bodyPr>
          <a:lstStyle/>
          <a:p>
            <a:pPr marL="0" indent="0">
              <a:buNone/>
            </a:pPr>
            <a:r>
              <a:rPr lang="fr-FR" dirty="0"/>
              <a:t>Contact téléphonique préalable (Information, recherche de symptômes++)</a:t>
            </a:r>
          </a:p>
          <a:p>
            <a:pPr marL="0" indent="0">
              <a:buNone/>
            </a:pPr>
            <a:r>
              <a:rPr lang="fr-FR" dirty="0"/>
              <a:t>Dépistage des patients suspects</a:t>
            </a:r>
          </a:p>
          <a:p>
            <a:pPr marL="0" indent="0">
              <a:buNone/>
            </a:pPr>
            <a:endParaRPr lang="fr-FR" dirty="0"/>
          </a:p>
          <a:p>
            <a:pPr marL="0" indent="0">
              <a:buNone/>
            </a:pPr>
            <a:r>
              <a:rPr lang="fr-FR" dirty="0"/>
              <a:t>Salles d’attente et parcours patient +++</a:t>
            </a:r>
          </a:p>
          <a:p>
            <a:pPr marL="0" indent="0">
              <a:buNone/>
            </a:pPr>
            <a:r>
              <a:rPr lang="fr-FR" dirty="0"/>
              <a:t>Nettoyage soigneux des locaux</a:t>
            </a:r>
          </a:p>
          <a:p>
            <a:pPr marL="0" indent="0">
              <a:buNone/>
            </a:pPr>
            <a:r>
              <a:rPr lang="fr-FR" dirty="0"/>
              <a:t>Mesures barrières, SHA et port du masque</a:t>
            </a:r>
          </a:p>
          <a:p>
            <a:pPr marL="0" indent="0">
              <a:buNone/>
            </a:pPr>
            <a:endParaRPr lang="fr-FR" dirty="0"/>
          </a:p>
          <a:p>
            <a:pPr marL="0" indent="0">
              <a:buNone/>
            </a:pPr>
            <a:r>
              <a:rPr lang="fr-FR" dirty="0"/>
              <a:t>Téléconsultations, Télé suivis</a:t>
            </a:r>
          </a:p>
          <a:p>
            <a:pPr marL="0" indent="0">
              <a:buNone/>
            </a:pPr>
            <a:endParaRPr lang="fr-FR" dirty="0"/>
          </a:p>
        </p:txBody>
      </p:sp>
      <p:pic>
        <p:nvPicPr>
          <p:cNvPr id="4" name="Imag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90663" y="4937759"/>
            <a:ext cx="4121277" cy="1619795"/>
          </a:xfrm>
          <a:prstGeom prst="rect">
            <a:avLst/>
          </a:prstGeom>
        </p:spPr>
      </p:pic>
    </p:spTree>
    <p:extLst>
      <p:ext uri="{BB962C8B-B14F-4D97-AF65-F5344CB8AC3E}">
        <p14:creationId xmlns:p14="http://schemas.microsoft.com/office/powerpoint/2010/main" val="17557650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0" y="0"/>
            <a:ext cx="12092757" cy="6858000"/>
          </a:xfrm>
          <a:prstGeom prst="rect">
            <a:avLst/>
          </a:prstGeom>
        </p:spPr>
      </p:pic>
      <p:sp>
        <p:nvSpPr>
          <p:cNvPr id="3" name="Flèche droite 2"/>
          <p:cNvSpPr/>
          <p:nvPr/>
        </p:nvSpPr>
        <p:spPr>
          <a:xfrm rot="7939475">
            <a:off x="10371908" y="2032632"/>
            <a:ext cx="535577" cy="40494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Flèche droite 3"/>
          <p:cNvSpPr/>
          <p:nvPr/>
        </p:nvSpPr>
        <p:spPr>
          <a:xfrm rot="7939475">
            <a:off x="5116286" y="2032634"/>
            <a:ext cx="535577" cy="404948"/>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15511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Espace réservé du contenu 2">
            <a:extLst>
              <a:ext uri="{FF2B5EF4-FFF2-40B4-BE49-F238E27FC236}">
                <a16:creationId xmlns:a16="http://schemas.microsoft.com/office/drawing/2014/main" xmlns="" id="{E40FF040-768B-454E-9745-0E2189BA4ECD}"/>
              </a:ext>
            </a:extLst>
          </p:cNvPr>
          <p:cNvSpPr>
            <a:spLocks noGrp="1"/>
          </p:cNvSpPr>
          <p:nvPr>
            <p:ph idx="1"/>
          </p:nvPr>
        </p:nvSpPr>
        <p:spPr>
          <a:xfrm>
            <a:off x="4447308" y="591344"/>
            <a:ext cx="6906491" cy="5585619"/>
          </a:xfrm>
        </p:spPr>
        <p:txBody>
          <a:bodyPr anchor="ctr">
            <a:normAutofit/>
          </a:bodyPr>
          <a:lstStyle/>
          <a:p>
            <a:pPr marL="0" indent="0">
              <a:buNone/>
            </a:pPr>
            <a:endParaRPr lang="fr-FR" dirty="0"/>
          </a:p>
          <a:p>
            <a:pPr marL="0" indent="0">
              <a:buNone/>
            </a:pPr>
            <a:endParaRPr lang="fr-FR" dirty="0"/>
          </a:p>
          <a:p>
            <a:pPr marL="0" indent="0">
              <a:buNone/>
            </a:pPr>
            <a:r>
              <a:rPr lang="fr-FR" sz="4000" b="1" dirty="0"/>
              <a:t>INTRODUCTION </a:t>
            </a:r>
          </a:p>
          <a:p>
            <a:pPr marL="0" indent="0">
              <a:buNone/>
            </a:pPr>
            <a:r>
              <a:rPr lang="fr-FR" dirty="0"/>
              <a:t>(O. BOUCHÉ/P. MICHEL)</a:t>
            </a:r>
          </a:p>
        </p:txBody>
      </p:sp>
    </p:spTree>
    <p:extLst>
      <p:ext uri="{BB962C8B-B14F-4D97-AF65-F5344CB8AC3E}">
        <p14:creationId xmlns:p14="http://schemas.microsoft.com/office/powerpoint/2010/main" val="36262508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65223" y="165240"/>
            <a:ext cx="9974261" cy="5445679"/>
          </a:xfrm>
          <a:prstGeom prst="rect">
            <a:avLst/>
          </a:prstGeom>
        </p:spPr>
      </p:pic>
      <p:pic>
        <p:nvPicPr>
          <p:cNvPr id="3" name="Imag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618" y="0"/>
            <a:ext cx="1670605" cy="1468240"/>
          </a:xfrm>
          <a:prstGeom prst="rect">
            <a:avLst/>
          </a:prstGeom>
        </p:spPr>
      </p:pic>
      <p:pic>
        <p:nvPicPr>
          <p:cNvPr id="4" name="Image 3"/>
          <p:cNvPicPr>
            <a:picLocks noChangeAspect="1"/>
          </p:cNvPicPr>
          <p:nvPr/>
        </p:nvPicPr>
        <p:blipFill>
          <a:blip r:embed="rId4"/>
          <a:stretch>
            <a:fillRect/>
          </a:stretch>
        </p:blipFill>
        <p:spPr>
          <a:xfrm>
            <a:off x="0" y="5776159"/>
            <a:ext cx="6787383" cy="901847"/>
          </a:xfrm>
          <a:prstGeom prst="rect">
            <a:avLst/>
          </a:prstGeom>
        </p:spPr>
      </p:pic>
      <p:pic>
        <p:nvPicPr>
          <p:cNvPr id="5" name="Image 4"/>
          <p:cNvPicPr>
            <a:picLocks noChangeAspect="1"/>
          </p:cNvPicPr>
          <p:nvPr/>
        </p:nvPicPr>
        <p:blipFill>
          <a:blip r:embed="rId5"/>
          <a:stretch>
            <a:fillRect/>
          </a:stretch>
        </p:blipFill>
        <p:spPr>
          <a:xfrm>
            <a:off x="4062548" y="5776159"/>
            <a:ext cx="8012122" cy="515013"/>
          </a:xfrm>
          <a:prstGeom prst="rect">
            <a:avLst/>
          </a:prstGeom>
          <a:ln w="57150">
            <a:solidFill>
              <a:srgbClr val="FF0000"/>
            </a:solidFill>
          </a:ln>
        </p:spPr>
      </p:pic>
      <p:sp>
        <p:nvSpPr>
          <p:cNvPr id="6" name="Flèche droite 5"/>
          <p:cNvSpPr/>
          <p:nvPr/>
        </p:nvSpPr>
        <p:spPr>
          <a:xfrm rot="7939475">
            <a:off x="4428308" y="2751089"/>
            <a:ext cx="535577" cy="40494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Flèche droite 6"/>
          <p:cNvSpPr/>
          <p:nvPr/>
        </p:nvSpPr>
        <p:spPr>
          <a:xfrm rot="7939475">
            <a:off x="11594204" y="3815571"/>
            <a:ext cx="535577" cy="40494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789984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6210" y="4067129"/>
            <a:ext cx="10822533" cy="2629002"/>
          </a:xfrm>
          <a:prstGeom prst="rect">
            <a:avLst/>
          </a:prstGeom>
        </p:spPr>
      </p:pic>
      <p:pic>
        <p:nvPicPr>
          <p:cNvPr id="4" name="Imag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6210" y="86562"/>
            <a:ext cx="7635196" cy="3808505"/>
          </a:xfrm>
          <a:prstGeom prst="rect">
            <a:avLst/>
          </a:prstGeom>
        </p:spPr>
      </p:pic>
      <p:pic>
        <p:nvPicPr>
          <p:cNvPr id="5" name="Image 4"/>
          <p:cNvPicPr>
            <a:picLocks noChangeAspect="1"/>
          </p:cNvPicPr>
          <p:nvPr/>
        </p:nvPicPr>
        <p:blipFill>
          <a:blip r:embed="rId4"/>
          <a:stretch>
            <a:fillRect/>
          </a:stretch>
        </p:blipFill>
        <p:spPr>
          <a:xfrm>
            <a:off x="8271966" y="235132"/>
            <a:ext cx="2645665" cy="2325188"/>
          </a:xfrm>
          <a:prstGeom prst="rect">
            <a:avLst/>
          </a:prstGeom>
        </p:spPr>
      </p:pic>
      <p:sp>
        <p:nvSpPr>
          <p:cNvPr id="2" name="Flèche droite 1"/>
          <p:cNvSpPr/>
          <p:nvPr/>
        </p:nvSpPr>
        <p:spPr>
          <a:xfrm rot="7939475">
            <a:off x="914400" y="366977"/>
            <a:ext cx="535577" cy="40494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Flèche droite 5"/>
          <p:cNvSpPr/>
          <p:nvPr/>
        </p:nvSpPr>
        <p:spPr>
          <a:xfrm rot="7939475">
            <a:off x="584392" y="4026913"/>
            <a:ext cx="535577" cy="404948"/>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Flèche droite 6"/>
          <p:cNvSpPr/>
          <p:nvPr/>
        </p:nvSpPr>
        <p:spPr>
          <a:xfrm rot="7939475">
            <a:off x="2373086" y="1529572"/>
            <a:ext cx="535577" cy="40494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489153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cstate="screen">
            <a:extLst>
              <a:ext uri="{28A0092B-C50C-407E-A947-70E740481C1C}">
                <a14:useLocalDpi xmlns:a14="http://schemas.microsoft.com/office/drawing/2010/main"/>
              </a:ext>
            </a:extLst>
          </a:blip>
          <a:srcRect t="-17188" b="-11014"/>
          <a:stretch/>
        </p:blipFill>
        <p:spPr>
          <a:xfrm>
            <a:off x="5101771" y="10"/>
            <a:ext cx="7094361" cy="6857989"/>
          </a:xfrm>
          <a:prstGeom prst="rect">
            <a:avLst/>
          </a:prstGeom>
          <a:solidFill>
            <a:schemeClr val="tx1"/>
          </a:solidFill>
        </p:spPr>
      </p:pic>
      <p:sp>
        <p:nvSpPr>
          <p:cNvPr id="8" name="Rectangle 7">
            <a:extLst>
              <a:ext uri="{FF2B5EF4-FFF2-40B4-BE49-F238E27FC236}">
                <a16:creationId xmlns:a16="http://schemas.microsoft.com/office/drawing/2014/main" xmlns="" id="{A34066D6-1B59-4642-A86D-39464CEE97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
            <a:ext cx="527208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c 9">
            <a:extLst>
              <a:ext uri="{FF2B5EF4-FFF2-40B4-BE49-F238E27FC236}">
                <a16:creationId xmlns:a16="http://schemas.microsoft.com/office/drawing/2014/main" xmlns="" id="{18E928D9-3091-4385-B979-265D55AD02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303011">
            <a:off x="1718653" y="70086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re 1"/>
          <p:cNvSpPr>
            <a:spLocks noGrp="1"/>
          </p:cNvSpPr>
          <p:nvPr>
            <p:ph type="title"/>
          </p:nvPr>
        </p:nvSpPr>
        <p:spPr>
          <a:xfrm>
            <a:off x="643467" y="795509"/>
            <a:ext cx="4092525" cy="2798604"/>
          </a:xfrm>
        </p:spPr>
        <p:txBody>
          <a:bodyPr vert="horz" lIns="91440" tIns="45720" rIns="91440" bIns="45720" rtlCol="0" anchor="b">
            <a:normAutofit/>
          </a:bodyPr>
          <a:lstStyle/>
          <a:p>
            <a:pPr algn="ctr"/>
            <a:r>
              <a:rPr lang="en-US" sz="6000" b="1">
                <a:solidFill>
                  <a:srgbClr val="FFFFFF"/>
                </a:solidFill>
              </a:rPr>
              <a:t>BONNE REPRISE !</a:t>
            </a:r>
          </a:p>
        </p:txBody>
      </p:sp>
      <p:sp>
        <p:nvSpPr>
          <p:cNvPr id="12" name="Oval 11">
            <a:extLst>
              <a:ext uri="{FF2B5EF4-FFF2-40B4-BE49-F238E27FC236}">
                <a16:creationId xmlns:a16="http://schemas.microsoft.com/office/drawing/2014/main" xmlns="" id="{7D602432-D774-4CF5-94E8-7D52D01059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201186" y="4626633"/>
            <a:ext cx="491961" cy="49196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xmlns="" id="{CBF9EBB4-5078-47B2-AAA0-DF4A88D818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27932" y="5011563"/>
            <a:ext cx="731558" cy="731558"/>
          </a:xfrm>
          <a:prstGeom prst="rect">
            <a:avLst/>
          </a:prstGeom>
          <a:noFill/>
          <a:ln w="127000">
            <a:solidFill>
              <a:schemeClr val="accent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37795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E40FF040-768B-454E-9745-0E2189BA4ECD}"/>
              </a:ext>
            </a:extLst>
          </p:cNvPr>
          <p:cNvSpPr>
            <a:spLocks noGrp="1"/>
          </p:cNvSpPr>
          <p:nvPr>
            <p:ph idx="1"/>
          </p:nvPr>
        </p:nvSpPr>
        <p:spPr>
          <a:xfrm>
            <a:off x="325243" y="890015"/>
            <a:ext cx="11541513" cy="4348163"/>
          </a:xfrm>
        </p:spPr>
        <p:txBody>
          <a:bodyPr>
            <a:normAutofit/>
          </a:bodyPr>
          <a:lstStyle/>
          <a:p>
            <a:pPr marL="0" indent="0" algn="ctr">
              <a:buNone/>
            </a:pPr>
            <a:endParaRPr lang="fr-FR" sz="4800" dirty="0">
              <a:solidFill>
                <a:srgbClr val="FF0000"/>
              </a:solidFill>
            </a:endParaRPr>
          </a:p>
          <a:p>
            <a:pPr marL="0" indent="0" algn="ctr">
              <a:buNone/>
            </a:pPr>
            <a:endParaRPr lang="fr-FR" sz="4800" dirty="0">
              <a:solidFill>
                <a:srgbClr val="FF0000"/>
              </a:solidFill>
            </a:endParaRPr>
          </a:p>
          <a:p>
            <a:pPr marL="0" indent="0" algn="ctr">
              <a:buNone/>
            </a:pPr>
            <a:r>
              <a:rPr lang="fr-FR" sz="4800" dirty="0">
                <a:solidFill>
                  <a:srgbClr val="FF0000"/>
                </a:solidFill>
              </a:rPr>
              <a:t>QUESTIONS/RÉPONSES </a:t>
            </a:r>
          </a:p>
          <a:p>
            <a:pPr marL="0" indent="0" algn="ctr">
              <a:buNone/>
            </a:pPr>
            <a:r>
              <a:rPr lang="fr-FR" sz="3200" dirty="0">
                <a:solidFill>
                  <a:srgbClr val="00B0F0"/>
                </a:solidFill>
              </a:rPr>
              <a:t>(Répartition des questions : O. BOUCHÉ/P.MICHEL)</a:t>
            </a:r>
          </a:p>
        </p:txBody>
      </p:sp>
    </p:spTree>
    <p:extLst>
      <p:ext uri="{BB962C8B-B14F-4D97-AF65-F5344CB8AC3E}">
        <p14:creationId xmlns:p14="http://schemas.microsoft.com/office/powerpoint/2010/main" val="31223677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E40FF040-768B-454E-9745-0E2189BA4ECD}"/>
              </a:ext>
            </a:extLst>
          </p:cNvPr>
          <p:cNvSpPr>
            <a:spLocks noGrp="1"/>
          </p:cNvSpPr>
          <p:nvPr>
            <p:ph idx="1"/>
          </p:nvPr>
        </p:nvSpPr>
        <p:spPr>
          <a:xfrm>
            <a:off x="325243" y="890015"/>
            <a:ext cx="11541513" cy="4348163"/>
          </a:xfrm>
        </p:spPr>
        <p:txBody>
          <a:bodyPr>
            <a:normAutofit/>
          </a:bodyPr>
          <a:lstStyle/>
          <a:p>
            <a:pPr marL="0" indent="0" algn="ctr">
              <a:buNone/>
            </a:pPr>
            <a:endParaRPr lang="fr-FR" sz="4800" dirty="0">
              <a:solidFill>
                <a:srgbClr val="FF0000"/>
              </a:solidFill>
            </a:endParaRPr>
          </a:p>
          <a:p>
            <a:pPr marL="0" indent="0" algn="ctr">
              <a:buNone/>
            </a:pPr>
            <a:endParaRPr lang="fr-FR" sz="4800" dirty="0">
              <a:solidFill>
                <a:srgbClr val="FF0000"/>
              </a:solidFill>
            </a:endParaRPr>
          </a:p>
          <a:p>
            <a:pPr marL="0" indent="0" algn="ctr">
              <a:buNone/>
            </a:pPr>
            <a:r>
              <a:rPr lang="fr-FR" sz="4800" dirty="0">
                <a:solidFill>
                  <a:srgbClr val="FF0000"/>
                </a:solidFill>
              </a:rPr>
              <a:t>Remerciements</a:t>
            </a:r>
          </a:p>
          <a:p>
            <a:pPr marL="0" indent="0" algn="ctr">
              <a:buNone/>
            </a:pPr>
            <a:r>
              <a:rPr lang="fr-FR" sz="3200" dirty="0">
                <a:solidFill>
                  <a:srgbClr val="00B0F0"/>
                </a:solidFill>
              </a:rPr>
              <a:t>Merci de nous avoir suivi</a:t>
            </a:r>
          </a:p>
          <a:p>
            <a:pPr marL="0" indent="0" algn="ctr">
              <a:buNone/>
            </a:pPr>
            <a:r>
              <a:rPr lang="fr-FR" sz="3200" dirty="0">
                <a:solidFill>
                  <a:srgbClr val="00B0F0"/>
                </a:solidFill>
              </a:rPr>
              <a:t>Merci aux orateurs (à citer) et</a:t>
            </a:r>
          </a:p>
          <a:p>
            <a:pPr marL="0" indent="0" algn="ctr">
              <a:buNone/>
            </a:pPr>
            <a:r>
              <a:rPr lang="fr-FR" sz="3200" i="1" dirty="0" err="1">
                <a:solidFill>
                  <a:srgbClr val="00B0F0"/>
                </a:solidFill>
              </a:rPr>
              <a:t>Lecancer.fr</a:t>
            </a:r>
            <a:r>
              <a:rPr lang="fr-FR" sz="3200" i="1" dirty="0">
                <a:solidFill>
                  <a:srgbClr val="00B0F0"/>
                </a:solidFill>
              </a:rPr>
              <a:t> </a:t>
            </a:r>
            <a:r>
              <a:rPr lang="fr-FR" sz="3200" dirty="0">
                <a:solidFill>
                  <a:srgbClr val="00B0F0"/>
                </a:solidFill>
              </a:rPr>
              <a:t>avec le soutien de Bayer</a:t>
            </a:r>
          </a:p>
        </p:txBody>
      </p:sp>
    </p:spTree>
    <p:extLst>
      <p:ext uri="{BB962C8B-B14F-4D97-AF65-F5344CB8AC3E}">
        <p14:creationId xmlns:p14="http://schemas.microsoft.com/office/powerpoint/2010/main" val="2790857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xmlns="" id="{6753252F-4873-4F63-801D-CC719279A7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xmlns="" id="{047C8CCB-F95D-4249-92DD-651249D353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xmlns="" id="{E84AE6EF-A080-4F43-99FF-2D212DA3C6FE}"/>
              </a:ext>
            </a:extLst>
          </p:cNvPr>
          <p:cNvSpPr>
            <a:spLocks noGrp="1"/>
          </p:cNvSpPr>
          <p:nvPr>
            <p:ph type="title"/>
          </p:nvPr>
        </p:nvSpPr>
        <p:spPr>
          <a:xfrm>
            <a:off x="640080" y="2074363"/>
            <a:ext cx="2752354" cy="2709275"/>
          </a:xfrm>
          <a:prstGeom prst="ellipse">
            <a:avLst/>
          </a:prstGeom>
          <a:solidFill>
            <a:schemeClr val="accent2"/>
          </a:solidFill>
          <a:ln w="174625" cmpd="thinThick">
            <a:solidFill>
              <a:srgbClr val="262626"/>
            </a:solidFill>
          </a:ln>
        </p:spPr>
        <p:txBody>
          <a:bodyPr vert="horz" lIns="91440" tIns="45720" rIns="91440" bIns="45720" rtlCol="0" anchor="ctr">
            <a:normAutofit/>
          </a:bodyPr>
          <a:lstStyle/>
          <a:p>
            <a:r>
              <a:rPr lang="en-US" sz="2400" b="1" kern="1200" cap="all" dirty="0">
                <a:solidFill>
                  <a:srgbClr val="FFFFFF"/>
                </a:solidFill>
                <a:latin typeface="+mj-lt"/>
                <a:ea typeface="+mj-ea"/>
                <a:cs typeface="+mj-cs"/>
              </a:rPr>
              <a:t>SITUATION ÉPIDÉMIQUE COVID-19 EN France AU </a:t>
            </a:r>
            <a:r>
              <a:rPr lang="en-US" sz="2400" kern="1200" cap="all" dirty="0">
                <a:solidFill>
                  <a:srgbClr val="FFFFFF"/>
                </a:solidFill>
                <a:latin typeface="+mj-lt"/>
                <a:ea typeface="+mj-ea"/>
                <a:cs typeface="+mj-cs"/>
              </a:rPr>
              <a:t>25 MAI </a:t>
            </a:r>
            <a:r>
              <a:rPr lang="en-US" sz="2400" b="1" kern="1200" cap="all" dirty="0">
                <a:solidFill>
                  <a:srgbClr val="FFFFFF"/>
                </a:solidFill>
                <a:latin typeface="+mj-lt"/>
                <a:ea typeface="+mj-ea"/>
                <a:cs typeface="+mj-cs"/>
              </a:rPr>
              <a:t>2020</a:t>
            </a:r>
          </a:p>
        </p:txBody>
      </p:sp>
      <p:sp>
        <p:nvSpPr>
          <p:cNvPr id="6" name="Ellipse 5">
            <a:extLst>
              <a:ext uri="{FF2B5EF4-FFF2-40B4-BE49-F238E27FC236}">
                <a16:creationId xmlns:a16="http://schemas.microsoft.com/office/drawing/2014/main" xmlns="" id="{2CDE07E2-4EFC-BC47-B938-8C2490EE8039}"/>
              </a:ext>
            </a:extLst>
          </p:cNvPr>
          <p:cNvSpPr/>
          <p:nvPr/>
        </p:nvSpPr>
        <p:spPr>
          <a:xfrm>
            <a:off x="2648058" y="144004"/>
            <a:ext cx="1312607" cy="133137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rPr>
              <a:t>DÉCONFINEMENT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alibri" panose="020F0502020204030204"/>
                <a:ea typeface="+mn-ea"/>
                <a:cs typeface="+mn-cs"/>
              </a:rPr>
              <a:t>J+14</a:t>
            </a:r>
          </a:p>
        </p:txBody>
      </p:sp>
      <p:pic>
        <p:nvPicPr>
          <p:cNvPr id="3" name="Image 2">
            <a:extLst>
              <a:ext uri="{FF2B5EF4-FFF2-40B4-BE49-F238E27FC236}">
                <a16:creationId xmlns:a16="http://schemas.microsoft.com/office/drawing/2014/main" xmlns="" id="{F9F5F08A-599A-6B4C-89CA-736881D51E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63122" y="876385"/>
            <a:ext cx="4519766" cy="5546985"/>
          </a:xfrm>
          <a:prstGeom prst="rect">
            <a:avLst/>
          </a:prstGeom>
        </p:spPr>
      </p:pic>
      <p:pic>
        <p:nvPicPr>
          <p:cNvPr id="4" name="Image 3">
            <a:extLst>
              <a:ext uri="{FF2B5EF4-FFF2-40B4-BE49-F238E27FC236}">
                <a16:creationId xmlns:a16="http://schemas.microsoft.com/office/drawing/2014/main" xmlns="" id="{63419673-849F-7948-AB87-F1314E06CD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32941" y="876385"/>
            <a:ext cx="3989937" cy="5546985"/>
          </a:xfrm>
          <a:prstGeom prst="rect">
            <a:avLst/>
          </a:prstGeom>
        </p:spPr>
      </p:pic>
    </p:spTree>
    <p:extLst>
      <p:ext uri="{BB962C8B-B14F-4D97-AF65-F5344CB8AC3E}">
        <p14:creationId xmlns:p14="http://schemas.microsoft.com/office/powerpoint/2010/main" val="2722457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xmlns="" id="{6753252F-4873-4F63-801D-CC719279A7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xmlns="" id="{047C8CCB-F95D-4249-92DD-651249D353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xmlns="" id="{E84AE6EF-A080-4F43-99FF-2D212DA3C6FE}"/>
              </a:ext>
            </a:extLst>
          </p:cNvPr>
          <p:cNvSpPr>
            <a:spLocks noGrp="1"/>
          </p:cNvSpPr>
          <p:nvPr>
            <p:ph type="title"/>
          </p:nvPr>
        </p:nvSpPr>
        <p:spPr>
          <a:xfrm>
            <a:off x="640080" y="2074363"/>
            <a:ext cx="2752354" cy="2709275"/>
          </a:xfrm>
          <a:prstGeom prst="ellipse">
            <a:avLst/>
          </a:prstGeom>
          <a:solidFill>
            <a:schemeClr val="accent2"/>
          </a:solidFill>
          <a:ln w="174625" cmpd="thinThick">
            <a:solidFill>
              <a:srgbClr val="262626"/>
            </a:solidFill>
          </a:ln>
        </p:spPr>
        <p:txBody>
          <a:bodyPr vert="horz" lIns="91440" tIns="45720" rIns="91440" bIns="45720" rtlCol="0" anchor="ctr">
            <a:normAutofit/>
          </a:bodyPr>
          <a:lstStyle/>
          <a:p>
            <a:r>
              <a:rPr lang="en-US" sz="2400" cap="all" dirty="0">
                <a:solidFill>
                  <a:srgbClr val="FFFFFF"/>
                </a:solidFill>
              </a:rPr>
              <a:t>SITUATION ÉPIDÉMIQUE COVID-19 EN France AU 25 MAI 2020</a:t>
            </a:r>
            <a:endParaRPr lang="en-US" sz="2400" b="1" kern="1200" cap="all" dirty="0">
              <a:solidFill>
                <a:srgbClr val="FFFFFF"/>
              </a:solidFill>
              <a:latin typeface="+mj-lt"/>
              <a:ea typeface="+mj-ea"/>
              <a:cs typeface="+mj-cs"/>
            </a:endParaRPr>
          </a:p>
        </p:txBody>
      </p:sp>
      <p:sp>
        <p:nvSpPr>
          <p:cNvPr id="9" name="Ellipse 8">
            <a:extLst>
              <a:ext uri="{FF2B5EF4-FFF2-40B4-BE49-F238E27FC236}">
                <a16:creationId xmlns:a16="http://schemas.microsoft.com/office/drawing/2014/main" xmlns="" id="{F263F706-4BCA-1040-AD78-7E4AA9315738}"/>
              </a:ext>
            </a:extLst>
          </p:cNvPr>
          <p:cNvSpPr/>
          <p:nvPr/>
        </p:nvSpPr>
        <p:spPr>
          <a:xfrm>
            <a:off x="2648058" y="144004"/>
            <a:ext cx="1312607" cy="133137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rPr>
              <a:t>DÉCONFINEMENT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alibri" panose="020F0502020204030204"/>
                <a:ea typeface="+mn-ea"/>
                <a:cs typeface="+mn-cs"/>
              </a:rPr>
              <a:t>J+14</a:t>
            </a:r>
          </a:p>
        </p:txBody>
      </p:sp>
      <p:pic>
        <p:nvPicPr>
          <p:cNvPr id="8" name="Image 7">
            <a:extLst>
              <a:ext uri="{FF2B5EF4-FFF2-40B4-BE49-F238E27FC236}">
                <a16:creationId xmlns:a16="http://schemas.microsoft.com/office/drawing/2014/main" xmlns="" id="{89679B6B-C8AA-414B-96C6-BD242862809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152905" y="424410"/>
            <a:ext cx="7278624" cy="6009180"/>
          </a:xfrm>
          <a:prstGeom prst="rect">
            <a:avLst/>
          </a:prstGeom>
        </p:spPr>
      </p:pic>
    </p:spTree>
    <p:extLst>
      <p:ext uri="{BB962C8B-B14F-4D97-AF65-F5344CB8AC3E}">
        <p14:creationId xmlns:p14="http://schemas.microsoft.com/office/powerpoint/2010/main" val="818713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Espace réservé du contenu 2">
            <a:extLst>
              <a:ext uri="{FF2B5EF4-FFF2-40B4-BE49-F238E27FC236}">
                <a16:creationId xmlns:a16="http://schemas.microsoft.com/office/drawing/2014/main" xmlns="" id="{D1C13A85-BDA8-F241-86B7-DBE2238EF293}"/>
              </a:ext>
            </a:extLst>
          </p:cNvPr>
          <p:cNvSpPr>
            <a:spLocks noGrp="1"/>
          </p:cNvSpPr>
          <p:nvPr>
            <p:ph idx="1"/>
          </p:nvPr>
        </p:nvSpPr>
        <p:spPr>
          <a:xfrm>
            <a:off x="4447308" y="591344"/>
            <a:ext cx="6906491" cy="5585619"/>
          </a:xfrm>
        </p:spPr>
        <p:txBody>
          <a:bodyPr anchor="ctr">
            <a:normAutofit/>
          </a:bodyPr>
          <a:lstStyle/>
          <a:p>
            <a:pPr marL="0" indent="0">
              <a:buNone/>
            </a:pPr>
            <a:endParaRPr lang="fr-FR" dirty="0"/>
          </a:p>
          <a:p>
            <a:pPr marL="0" indent="0">
              <a:buNone/>
            </a:pPr>
            <a:r>
              <a:rPr lang="fr-FR" sz="4000" b="1" dirty="0"/>
              <a:t>Comment éviter les retards </a:t>
            </a:r>
            <a:r>
              <a:rPr lang="fr-FR" sz="4000" b="1" dirty="0" smtClean="0"/>
              <a:t>diagnostiques ?</a:t>
            </a:r>
            <a:endParaRPr lang="fr-FR" sz="4000" b="1" dirty="0"/>
          </a:p>
          <a:p>
            <a:pPr marL="0" indent="0">
              <a:buNone/>
            </a:pPr>
            <a:r>
              <a:rPr lang="fr-FR" sz="4000" b="1" dirty="0"/>
              <a:t>Reprise raisonnée de l’activité endoscopique.</a:t>
            </a:r>
          </a:p>
          <a:p>
            <a:pPr marL="0" indent="0">
              <a:buNone/>
            </a:pPr>
            <a:endParaRPr lang="fr-FR" dirty="0"/>
          </a:p>
          <a:p>
            <a:pPr marL="0" indent="0">
              <a:buNone/>
            </a:pPr>
            <a:r>
              <a:rPr lang="fr-FR" dirty="0"/>
              <a:t>B. NAPOLÉON</a:t>
            </a:r>
          </a:p>
        </p:txBody>
      </p:sp>
    </p:spTree>
    <p:extLst>
      <p:ext uri="{BB962C8B-B14F-4D97-AF65-F5344CB8AC3E}">
        <p14:creationId xmlns:p14="http://schemas.microsoft.com/office/powerpoint/2010/main" val="4291967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Image 8" descr="Capture d’écran 2020-05-20 à 07.40.59.png">
            <a:extLst>
              <a:ext uri="{FF2B5EF4-FFF2-40B4-BE49-F238E27FC236}">
                <a16:creationId xmlns:a16="http://schemas.microsoft.com/office/drawing/2014/main" xmlns="" id="{DFEDF782-7B14-E34D-BC64-74ABE6F912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11630" y="418782"/>
            <a:ext cx="6267831" cy="1108066"/>
          </a:xfrm>
          <a:prstGeom prst="rect">
            <a:avLst/>
          </a:prstGeom>
        </p:spPr>
      </p:pic>
      <p:pic>
        <p:nvPicPr>
          <p:cNvPr id="11" name="Image 10" descr="Capture d’écran 2020-05-20 à 07.40.59.png">
            <a:extLst>
              <a:ext uri="{FF2B5EF4-FFF2-40B4-BE49-F238E27FC236}">
                <a16:creationId xmlns:a16="http://schemas.microsoft.com/office/drawing/2014/main" xmlns="" id="{2A74965F-F680-3C46-8F3E-F90273DF83D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979461" y="418782"/>
            <a:ext cx="2186573" cy="1156206"/>
          </a:xfrm>
          <a:prstGeom prst="rect">
            <a:avLst/>
          </a:prstGeom>
        </p:spPr>
      </p:pic>
      <p:pic>
        <p:nvPicPr>
          <p:cNvPr id="13" name="Image 12" descr="Capture d’écran 2020-05-20 à 07.42.31.png">
            <a:extLst>
              <a:ext uri="{FF2B5EF4-FFF2-40B4-BE49-F238E27FC236}">
                <a16:creationId xmlns:a16="http://schemas.microsoft.com/office/drawing/2014/main" xmlns="" id="{A80511F3-F169-8D4A-B9F9-522AFE6915B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635512" y="1991163"/>
            <a:ext cx="6232388" cy="2296695"/>
          </a:xfrm>
          <a:prstGeom prst="rect">
            <a:avLst/>
          </a:prstGeom>
        </p:spPr>
      </p:pic>
      <p:sp>
        <p:nvSpPr>
          <p:cNvPr id="5" name="Rectangle 4">
            <a:extLst>
              <a:ext uri="{FF2B5EF4-FFF2-40B4-BE49-F238E27FC236}">
                <a16:creationId xmlns:a16="http://schemas.microsoft.com/office/drawing/2014/main" xmlns="" id="{33B074BB-8FE0-7F4E-98D0-CD09607826D1}"/>
              </a:ext>
            </a:extLst>
          </p:cNvPr>
          <p:cNvSpPr/>
          <p:nvPr/>
        </p:nvSpPr>
        <p:spPr>
          <a:xfrm>
            <a:off x="8983362" y="4411362"/>
            <a:ext cx="3182672" cy="2446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Capture d’écran 2020-05-20 à 07.39.59.png">
            <a:extLst>
              <a:ext uri="{FF2B5EF4-FFF2-40B4-BE49-F238E27FC236}">
                <a16:creationId xmlns:a16="http://schemas.microsoft.com/office/drawing/2014/main" xmlns="" id="{EF076A7A-F1D2-384C-BB00-8A45904253B7}"/>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366149" y="4752174"/>
            <a:ext cx="6514538" cy="1856474"/>
          </a:xfrm>
          <a:prstGeom prst="rect">
            <a:avLst/>
          </a:prstGeom>
        </p:spPr>
      </p:pic>
    </p:spTree>
    <p:extLst>
      <p:ext uri="{BB962C8B-B14F-4D97-AF65-F5344CB8AC3E}">
        <p14:creationId xmlns:p14="http://schemas.microsoft.com/office/powerpoint/2010/main" val="1163178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xmlns="" id="{C8710C3B-9551-5540-91EE-59F0464A3DAC}"/>
              </a:ext>
            </a:extLst>
          </p:cNvPr>
          <p:cNvSpPr/>
          <p:nvPr/>
        </p:nvSpPr>
        <p:spPr>
          <a:xfrm>
            <a:off x="8983362" y="4411362"/>
            <a:ext cx="3182672" cy="2446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xmlns="" id="{3DF30719-7DAC-6045-A7F9-7293B7A9B6B2}"/>
              </a:ext>
            </a:extLst>
          </p:cNvPr>
          <p:cNvSpPr txBox="1"/>
          <p:nvPr/>
        </p:nvSpPr>
        <p:spPr>
          <a:xfrm>
            <a:off x="444843" y="2667678"/>
            <a:ext cx="2766270" cy="1077218"/>
          </a:xfrm>
          <a:prstGeom prst="rect">
            <a:avLst/>
          </a:prstGeom>
          <a:noFill/>
        </p:spPr>
        <p:txBody>
          <a:bodyPr wrap="none" rtlCol="0">
            <a:spAutoFit/>
          </a:bodyPr>
          <a:lstStyle/>
          <a:p>
            <a:r>
              <a:rPr lang="fr-FR" sz="3200" b="1" dirty="0"/>
              <a:t>ENDOSCOPIE </a:t>
            </a:r>
          </a:p>
          <a:p>
            <a:r>
              <a:rPr lang="fr-FR" sz="3200" b="1" dirty="0"/>
              <a:t>PROGRAMMÉE</a:t>
            </a:r>
          </a:p>
        </p:txBody>
      </p:sp>
      <p:pic>
        <p:nvPicPr>
          <p:cNvPr id="18" name="Image 17" descr="Capture d’écran 2020-05-19 à 19.52.46.png">
            <a:extLst>
              <a:ext uri="{FF2B5EF4-FFF2-40B4-BE49-F238E27FC236}">
                <a16:creationId xmlns:a16="http://schemas.microsoft.com/office/drawing/2014/main" xmlns="" id="{142C9D1F-8ED8-854B-BAC5-FA125383E7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70985" y="2558909"/>
            <a:ext cx="2448729" cy="2947143"/>
          </a:xfrm>
          <a:prstGeom prst="rect">
            <a:avLst/>
          </a:prstGeom>
        </p:spPr>
      </p:pic>
      <p:pic>
        <p:nvPicPr>
          <p:cNvPr id="19" name="Image 18" descr="Capture d’écran 2020-05-19 à 19.52.24.png">
            <a:extLst>
              <a:ext uri="{FF2B5EF4-FFF2-40B4-BE49-F238E27FC236}">
                <a16:creationId xmlns:a16="http://schemas.microsoft.com/office/drawing/2014/main" xmlns="" id="{0026205F-918A-4442-B16F-8308590747A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36453" y="590074"/>
            <a:ext cx="4227898" cy="1546317"/>
          </a:xfrm>
          <a:prstGeom prst="rect">
            <a:avLst/>
          </a:prstGeom>
        </p:spPr>
      </p:pic>
      <p:cxnSp>
        <p:nvCxnSpPr>
          <p:cNvPr id="20" name="Connecteur droit avec flèche 19">
            <a:extLst>
              <a:ext uri="{FF2B5EF4-FFF2-40B4-BE49-F238E27FC236}">
                <a16:creationId xmlns:a16="http://schemas.microsoft.com/office/drawing/2014/main" xmlns="" id="{B3618233-86DD-F643-9C6A-12C5B5A40858}"/>
              </a:ext>
            </a:extLst>
          </p:cNvPr>
          <p:cNvCxnSpPr/>
          <p:nvPr/>
        </p:nvCxnSpPr>
        <p:spPr>
          <a:xfrm flipH="1">
            <a:off x="5979962" y="2136390"/>
            <a:ext cx="1499791" cy="319470"/>
          </a:xfrm>
          <a:prstGeom prst="straightConnector1">
            <a:avLst/>
          </a:prstGeom>
          <a:ln w="285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1" name="Connecteur droit avec flèche 20">
            <a:extLst>
              <a:ext uri="{FF2B5EF4-FFF2-40B4-BE49-F238E27FC236}">
                <a16:creationId xmlns:a16="http://schemas.microsoft.com/office/drawing/2014/main" xmlns="" id="{5486D934-F277-E949-84CB-B842E9B33CFC}"/>
              </a:ext>
            </a:extLst>
          </p:cNvPr>
          <p:cNvCxnSpPr/>
          <p:nvPr/>
        </p:nvCxnSpPr>
        <p:spPr>
          <a:xfrm>
            <a:off x="7632154" y="2136390"/>
            <a:ext cx="1838831" cy="422518"/>
          </a:xfrm>
          <a:prstGeom prst="straightConnector1">
            <a:avLst/>
          </a:prstGeom>
          <a:ln w="285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xmlns="" id="{4D32341C-1925-DF45-A2BA-0AE2E2F75DDB}"/>
              </a:ext>
            </a:extLst>
          </p:cNvPr>
          <p:cNvSpPr/>
          <p:nvPr/>
        </p:nvSpPr>
        <p:spPr>
          <a:xfrm>
            <a:off x="2870440" y="4510216"/>
            <a:ext cx="2331755" cy="753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Image 16" descr="Capture d’écran 2020-05-19 à 19.53.23.png">
            <a:extLst>
              <a:ext uri="{FF2B5EF4-FFF2-40B4-BE49-F238E27FC236}">
                <a16:creationId xmlns:a16="http://schemas.microsoft.com/office/drawing/2014/main" xmlns="" id="{EE8F85E1-C974-F54E-912D-D43C45E17B88}"/>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65703" y="2558908"/>
            <a:ext cx="6648564" cy="3716228"/>
          </a:xfrm>
          <a:prstGeom prst="rect">
            <a:avLst/>
          </a:prstGeom>
        </p:spPr>
      </p:pic>
    </p:spTree>
    <p:extLst>
      <p:ext uri="{BB962C8B-B14F-4D97-AF65-F5344CB8AC3E}">
        <p14:creationId xmlns:p14="http://schemas.microsoft.com/office/powerpoint/2010/main" val="243588269"/>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TotalTime>
  <Words>1189</Words>
  <Application>Microsoft Office PowerPoint</Application>
  <PresentationFormat>Grand écran</PresentationFormat>
  <Paragraphs>244</Paragraphs>
  <Slides>44</Slides>
  <Notes>25</Notes>
  <HiddenSlides>0</HiddenSlides>
  <MMClips>0</MMClips>
  <ScaleCrop>false</ScaleCrop>
  <HeadingPairs>
    <vt:vector size="6" baseType="variant">
      <vt:variant>
        <vt:lpstr>Polices utilisées</vt:lpstr>
      </vt:variant>
      <vt:variant>
        <vt:i4>9</vt:i4>
      </vt:variant>
      <vt:variant>
        <vt:lpstr>Thème</vt:lpstr>
      </vt:variant>
      <vt:variant>
        <vt:i4>2</vt:i4>
      </vt:variant>
      <vt:variant>
        <vt:lpstr>Titres des diapositives</vt:lpstr>
      </vt:variant>
      <vt:variant>
        <vt:i4>44</vt:i4>
      </vt:variant>
    </vt:vector>
  </HeadingPairs>
  <TitlesOfParts>
    <vt:vector size="55" baseType="lpstr">
      <vt:lpstr>American Typewriter</vt:lpstr>
      <vt:lpstr>Arial</vt:lpstr>
      <vt:lpstr>Calibri</vt:lpstr>
      <vt:lpstr>Calibri Light</vt:lpstr>
      <vt:lpstr>Courier New</vt:lpstr>
      <vt:lpstr>Lucida Grande</vt:lpstr>
      <vt:lpstr>Mangal</vt:lpstr>
      <vt:lpstr>Wingdings</vt:lpstr>
      <vt:lpstr>ヒラギノ角ゴ Pro W3</vt:lpstr>
      <vt:lpstr>Thème Office</vt:lpstr>
      <vt:lpstr>1_Thème Office</vt:lpstr>
      <vt:lpstr>Présentation PowerPoint</vt:lpstr>
      <vt:lpstr>Présentation PowerPoint</vt:lpstr>
      <vt:lpstr>Présentation PowerPoint</vt:lpstr>
      <vt:lpstr>Présentation PowerPoint</vt:lpstr>
      <vt:lpstr>SITUATION ÉPIDÉMIQUE COVID-19 EN France AU 25 MAI 2020</vt:lpstr>
      <vt:lpstr>SITUATION ÉPIDÉMIQUE COVID-19 EN France AU 25 MAI 2020</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REPORT DES INTERVENTIONS « NON URGENTES »</vt:lpstr>
      <vt:lpstr>REPORT DES INTERVENTIONS « NON URGENTES »</vt:lpstr>
      <vt:lpstr>Mise en place d’une cellule centrale d’appui et de coordination de l’offre chirurgicale et interventionnelle de l’APHP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NIVEAU D’IMMUNODÉPRESSION </vt:lpstr>
      <vt:lpstr>Présentation PowerPoint</vt:lpstr>
      <vt:lpstr>SANCTUARISER ET RÉORGANISER LES UNITÉS D’ONCOLOGIE</vt:lpstr>
      <vt:lpstr>Présentation PowerPoint</vt:lpstr>
      <vt:lpstr>Présentation PowerPoint</vt:lpstr>
      <vt:lpstr>Présentation PowerPoint</vt:lpstr>
      <vt:lpstr>BONNE REPRISE !</vt:lpstr>
      <vt:lpstr>Présentation PowerPoint</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Jean-Marc ALAZARD</dc:creator>
  <cp:lastModifiedBy>Nathalie PIPAUD</cp:lastModifiedBy>
  <cp:revision>18</cp:revision>
  <dcterms:created xsi:type="dcterms:W3CDTF">2020-05-27T10:07:54Z</dcterms:created>
  <dcterms:modified xsi:type="dcterms:W3CDTF">2020-05-27T13:24:52Z</dcterms:modified>
</cp:coreProperties>
</file>