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2" r:id="rId3"/>
    <p:sldId id="283" r:id="rId4"/>
    <p:sldId id="257" r:id="rId5"/>
    <p:sldId id="258" r:id="rId6"/>
    <p:sldId id="259" r:id="rId7"/>
    <p:sldId id="260" r:id="rId8"/>
    <p:sldId id="262" r:id="rId9"/>
    <p:sldId id="261" r:id="rId10"/>
    <p:sldId id="263" r:id="rId11"/>
    <p:sldId id="264" r:id="rId12"/>
    <p:sldId id="266" r:id="rId13"/>
    <p:sldId id="265" r:id="rId14"/>
    <p:sldId id="267" r:id="rId15"/>
    <p:sldId id="268" r:id="rId16"/>
    <p:sldId id="269" r:id="rId17"/>
    <p:sldId id="270" r:id="rId18"/>
    <p:sldId id="272" r:id="rId19"/>
    <p:sldId id="273" r:id="rId20"/>
    <p:sldId id="276" r:id="rId21"/>
    <p:sldId id="277" r:id="rId22"/>
    <p:sldId id="279" r:id="rId23"/>
    <p:sldId id="278" r:id="rId24"/>
    <p:sldId id="280" r:id="rId25"/>
    <p:sldId id="281"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5E1C9-A6F4-4705-A2E7-3249AF69BBE2}" type="datetimeFigureOut">
              <a:rPr lang="fr-FR" smtClean="0"/>
              <a:t>17/04/2020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6B328-315E-4C9D-B66B-F4B08DE4F8BC}" type="slidenum">
              <a:rPr lang="fr-FR" smtClean="0"/>
              <a:t>‹N°›</a:t>
            </a:fld>
            <a:endParaRPr lang="fr-FR"/>
          </a:p>
        </p:txBody>
      </p:sp>
    </p:spTree>
    <p:extLst>
      <p:ext uri="{BB962C8B-B14F-4D97-AF65-F5344CB8AC3E}">
        <p14:creationId xmlns:p14="http://schemas.microsoft.com/office/powerpoint/2010/main" val="414343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76B328-315E-4C9D-B66B-F4B08DE4F8BC}" type="slidenum">
              <a:rPr lang="fr-FR" smtClean="0"/>
              <a:t>4</a:t>
            </a:fld>
            <a:endParaRPr lang="fr-FR"/>
          </a:p>
        </p:txBody>
      </p:sp>
    </p:spTree>
    <p:extLst>
      <p:ext uri="{BB962C8B-B14F-4D97-AF65-F5344CB8AC3E}">
        <p14:creationId xmlns:p14="http://schemas.microsoft.com/office/powerpoint/2010/main" val="45258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76B328-315E-4C9D-B66B-F4B08DE4F8BC}" type="slidenum">
              <a:rPr lang="fr-FR" smtClean="0"/>
              <a:t>5</a:t>
            </a:fld>
            <a:endParaRPr lang="fr-FR"/>
          </a:p>
        </p:txBody>
      </p:sp>
    </p:spTree>
    <p:extLst>
      <p:ext uri="{BB962C8B-B14F-4D97-AF65-F5344CB8AC3E}">
        <p14:creationId xmlns:p14="http://schemas.microsoft.com/office/powerpoint/2010/main" val="97891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76B328-315E-4C9D-B66B-F4B08DE4F8BC}" type="slidenum">
              <a:rPr lang="fr-FR" smtClean="0"/>
              <a:t>6</a:t>
            </a:fld>
            <a:endParaRPr lang="fr-FR"/>
          </a:p>
        </p:txBody>
      </p:sp>
    </p:spTree>
    <p:extLst>
      <p:ext uri="{BB962C8B-B14F-4D97-AF65-F5344CB8AC3E}">
        <p14:creationId xmlns:p14="http://schemas.microsoft.com/office/powerpoint/2010/main" val="140565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58059D6-9AEA-455B-B462-448B423FD79C}" type="datetimeFigureOut">
              <a:rPr lang="fr-FR" smtClean="0"/>
              <a:t>17/04/2020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821EB0-0F3D-4467-B8A5-CB716EF9200A}" type="slidenum">
              <a:rPr lang="fr-FR" smtClean="0"/>
              <a:t>‹N°›</a:t>
            </a:fld>
            <a:endParaRPr lang="fr-FR"/>
          </a:p>
        </p:txBody>
      </p:sp>
    </p:spTree>
    <p:extLst>
      <p:ext uri="{BB962C8B-B14F-4D97-AF65-F5344CB8AC3E}">
        <p14:creationId xmlns:p14="http://schemas.microsoft.com/office/powerpoint/2010/main" val="130723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8059D6-9AEA-455B-B462-448B423FD79C}" type="datetimeFigureOut">
              <a:rPr lang="fr-FR" smtClean="0"/>
              <a:t>17/04/2020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821EB0-0F3D-4467-B8A5-CB716EF9200A}" type="slidenum">
              <a:rPr lang="fr-FR" smtClean="0"/>
              <a:t>‹N°›</a:t>
            </a:fld>
            <a:endParaRPr lang="fr-FR"/>
          </a:p>
        </p:txBody>
      </p:sp>
    </p:spTree>
    <p:extLst>
      <p:ext uri="{BB962C8B-B14F-4D97-AF65-F5344CB8AC3E}">
        <p14:creationId xmlns:p14="http://schemas.microsoft.com/office/powerpoint/2010/main" val="175420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8059D6-9AEA-455B-B462-448B423FD79C}" type="datetimeFigureOut">
              <a:rPr lang="fr-FR" smtClean="0"/>
              <a:t>17/04/2020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821EB0-0F3D-4467-B8A5-CB716EF9200A}" type="slidenum">
              <a:rPr lang="fr-FR" smtClean="0"/>
              <a:t>‹N°›</a:t>
            </a:fld>
            <a:endParaRPr lang="fr-FR"/>
          </a:p>
        </p:txBody>
      </p:sp>
    </p:spTree>
    <p:extLst>
      <p:ext uri="{BB962C8B-B14F-4D97-AF65-F5344CB8AC3E}">
        <p14:creationId xmlns:p14="http://schemas.microsoft.com/office/powerpoint/2010/main" val="145452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8059D6-9AEA-455B-B462-448B423FD79C}" type="datetimeFigureOut">
              <a:rPr lang="fr-FR" smtClean="0"/>
              <a:t>17/04/2020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821EB0-0F3D-4467-B8A5-CB716EF9200A}" type="slidenum">
              <a:rPr lang="fr-FR" smtClean="0"/>
              <a:t>‹N°›</a:t>
            </a:fld>
            <a:endParaRPr lang="fr-FR"/>
          </a:p>
        </p:txBody>
      </p:sp>
    </p:spTree>
    <p:extLst>
      <p:ext uri="{BB962C8B-B14F-4D97-AF65-F5344CB8AC3E}">
        <p14:creationId xmlns:p14="http://schemas.microsoft.com/office/powerpoint/2010/main" val="79205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58059D6-9AEA-455B-B462-448B423FD79C}" type="datetimeFigureOut">
              <a:rPr lang="fr-FR" smtClean="0"/>
              <a:t>17/04/2020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821EB0-0F3D-4467-B8A5-CB716EF9200A}" type="slidenum">
              <a:rPr lang="fr-FR" smtClean="0"/>
              <a:t>‹N°›</a:t>
            </a:fld>
            <a:endParaRPr lang="fr-FR"/>
          </a:p>
        </p:txBody>
      </p:sp>
    </p:spTree>
    <p:extLst>
      <p:ext uri="{BB962C8B-B14F-4D97-AF65-F5344CB8AC3E}">
        <p14:creationId xmlns:p14="http://schemas.microsoft.com/office/powerpoint/2010/main" val="322156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58059D6-9AEA-455B-B462-448B423FD79C}" type="datetimeFigureOut">
              <a:rPr lang="fr-FR" smtClean="0"/>
              <a:t>17/04/2020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821EB0-0F3D-4467-B8A5-CB716EF9200A}" type="slidenum">
              <a:rPr lang="fr-FR" smtClean="0"/>
              <a:t>‹N°›</a:t>
            </a:fld>
            <a:endParaRPr lang="fr-FR"/>
          </a:p>
        </p:txBody>
      </p:sp>
    </p:spTree>
    <p:extLst>
      <p:ext uri="{BB962C8B-B14F-4D97-AF65-F5344CB8AC3E}">
        <p14:creationId xmlns:p14="http://schemas.microsoft.com/office/powerpoint/2010/main" val="1263548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58059D6-9AEA-455B-B462-448B423FD79C}" type="datetimeFigureOut">
              <a:rPr lang="fr-FR" smtClean="0"/>
              <a:t>17/04/2020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D821EB0-0F3D-4467-B8A5-CB716EF9200A}" type="slidenum">
              <a:rPr lang="fr-FR" smtClean="0"/>
              <a:t>‹N°›</a:t>
            </a:fld>
            <a:endParaRPr lang="fr-FR"/>
          </a:p>
        </p:txBody>
      </p:sp>
    </p:spTree>
    <p:extLst>
      <p:ext uri="{BB962C8B-B14F-4D97-AF65-F5344CB8AC3E}">
        <p14:creationId xmlns:p14="http://schemas.microsoft.com/office/powerpoint/2010/main" val="415691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58059D6-9AEA-455B-B462-448B423FD79C}" type="datetimeFigureOut">
              <a:rPr lang="fr-FR" smtClean="0"/>
              <a:t>17/04/2020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D821EB0-0F3D-4467-B8A5-CB716EF9200A}" type="slidenum">
              <a:rPr lang="fr-FR" smtClean="0"/>
              <a:t>‹N°›</a:t>
            </a:fld>
            <a:endParaRPr lang="fr-FR"/>
          </a:p>
        </p:txBody>
      </p:sp>
    </p:spTree>
    <p:extLst>
      <p:ext uri="{BB962C8B-B14F-4D97-AF65-F5344CB8AC3E}">
        <p14:creationId xmlns:p14="http://schemas.microsoft.com/office/powerpoint/2010/main" val="119632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8059D6-9AEA-455B-B462-448B423FD79C}" type="datetimeFigureOut">
              <a:rPr lang="fr-FR" smtClean="0"/>
              <a:t>17/04/2020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D821EB0-0F3D-4467-B8A5-CB716EF9200A}" type="slidenum">
              <a:rPr lang="fr-FR" smtClean="0"/>
              <a:t>‹N°›</a:t>
            </a:fld>
            <a:endParaRPr lang="fr-FR"/>
          </a:p>
        </p:txBody>
      </p:sp>
    </p:spTree>
    <p:extLst>
      <p:ext uri="{BB962C8B-B14F-4D97-AF65-F5344CB8AC3E}">
        <p14:creationId xmlns:p14="http://schemas.microsoft.com/office/powerpoint/2010/main" val="82029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58059D6-9AEA-455B-B462-448B423FD79C}" type="datetimeFigureOut">
              <a:rPr lang="fr-FR" smtClean="0"/>
              <a:t>17/04/2020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821EB0-0F3D-4467-B8A5-CB716EF9200A}" type="slidenum">
              <a:rPr lang="fr-FR" smtClean="0"/>
              <a:t>‹N°›</a:t>
            </a:fld>
            <a:endParaRPr lang="fr-FR"/>
          </a:p>
        </p:txBody>
      </p:sp>
    </p:spTree>
    <p:extLst>
      <p:ext uri="{BB962C8B-B14F-4D97-AF65-F5344CB8AC3E}">
        <p14:creationId xmlns:p14="http://schemas.microsoft.com/office/powerpoint/2010/main" val="271300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58059D6-9AEA-455B-B462-448B423FD79C}" type="datetimeFigureOut">
              <a:rPr lang="fr-FR" smtClean="0"/>
              <a:t>17/04/2020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821EB0-0F3D-4467-B8A5-CB716EF9200A}" type="slidenum">
              <a:rPr lang="fr-FR" smtClean="0"/>
              <a:t>‹N°›</a:t>
            </a:fld>
            <a:endParaRPr lang="fr-FR"/>
          </a:p>
        </p:txBody>
      </p:sp>
    </p:spTree>
    <p:extLst>
      <p:ext uri="{BB962C8B-B14F-4D97-AF65-F5344CB8AC3E}">
        <p14:creationId xmlns:p14="http://schemas.microsoft.com/office/powerpoint/2010/main" val="54469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059D6-9AEA-455B-B462-448B423FD79C}" type="datetimeFigureOut">
              <a:rPr lang="fr-FR" smtClean="0"/>
              <a:t>17/04/2020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21EB0-0F3D-4467-B8A5-CB716EF9200A}" type="slidenum">
              <a:rPr lang="fr-FR" smtClean="0"/>
              <a:t>‹N°›</a:t>
            </a:fld>
            <a:endParaRPr lang="fr-FR"/>
          </a:p>
        </p:txBody>
      </p:sp>
    </p:spTree>
    <p:extLst>
      <p:ext uri="{BB962C8B-B14F-4D97-AF65-F5344CB8AC3E}">
        <p14:creationId xmlns:p14="http://schemas.microsoft.com/office/powerpoint/2010/main" val="171350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www.oncolor.org/wp-content/uploads/2020/03/HCSP-SARS-COV-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emf"/><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hyperlink" Target="https://www.gco-cancer.org/index.php" TargetMode="External"/><Relationship Id="rId5" Type="http://schemas.openxmlformats.org/officeDocument/2006/relationships/image" Target="../media/image11.emf"/><Relationship Id="rId10" Type="http://schemas.openxmlformats.org/officeDocument/2006/relationships/image" Target="../media/image1.jpg"/><Relationship Id="rId4" Type="http://schemas.openxmlformats.org/officeDocument/2006/relationships/image" Target="../media/image10.jpeg"/><Relationship Id="rId9" Type="http://schemas.openxmlformats.org/officeDocument/2006/relationships/image" Target="../media/image1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27234" y="158816"/>
            <a:ext cx="10497954" cy="2800951"/>
          </a:xfrm>
        </p:spPr>
        <p:txBody>
          <a:bodyPr>
            <a:normAutofit/>
          </a:bodyPr>
          <a:lstStyle/>
          <a:p>
            <a:r>
              <a:rPr lang="fr-FR" sz="5400" b="1" dirty="0">
                <a:solidFill>
                  <a:srgbClr val="FF0000"/>
                </a:solidFill>
              </a:rPr>
              <a:t>TNCD</a:t>
            </a:r>
            <a:br>
              <a:rPr lang="fr-FR" sz="4400" dirty="0"/>
            </a:br>
            <a:r>
              <a:rPr lang="fr-FR" sz="4400" dirty="0"/>
              <a:t>Prise en charge des cancers digestifs en fonction de la situation épidémique COVID-19</a:t>
            </a:r>
            <a:br>
              <a:rPr lang="fr-FR" sz="4400" dirty="0"/>
            </a:br>
            <a:r>
              <a:rPr lang="fr-FR" sz="4400" dirty="0"/>
              <a:t> </a:t>
            </a:r>
            <a:r>
              <a:rPr lang="fr-FR" sz="3600" dirty="0"/>
              <a:t>(Dernière mise à jour (3</a:t>
            </a:r>
            <a:r>
              <a:rPr lang="fr-FR" sz="3600" baseline="30000" dirty="0"/>
              <a:t>ième</a:t>
            </a:r>
            <a:r>
              <a:rPr lang="fr-FR" sz="3600" dirty="0"/>
              <a:t>) le 05/04/2020</a:t>
            </a:r>
            <a:r>
              <a:rPr lang="fr-FR" sz="4400" dirty="0"/>
              <a:t>)</a:t>
            </a:r>
            <a:endParaRPr lang="fr-FR" sz="4800" dirty="0"/>
          </a:p>
        </p:txBody>
      </p:sp>
      <p:sp>
        <p:nvSpPr>
          <p:cNvPr id="3" name="Sous-titre 2"/>
          <p:cNvSpPr>
            <a:spLocks noGrp="1"/>
          </p:cNvSpPr>
          <p:nvPr>
            <p:ph type="subTitle" idx="1"/>
          </p:nvPr>
        </p:nvSpPr>
        <p:spPr>
          <a:xfrm>
            <a:off x="289560" y="4238107"/>
            <a:ext cx="11765280" cy="1655762"/>
          </a:xfrm>
        </p:spPr>
        <p:txBody>
          <a:bodyPr>
            <a:normAutofit fontScale="92500" lnSpcReduction="10000"/>
          </a:bodyPr>
          <a:lstStyle/>
          <a:p>
            <a:r>
              <a:rPr lang="fr-FR" sz="2800" dirty="0"/>
              <a:t>Di Fiore F, Bouché O, Lepage C, </a:t>
            </a:r>
            <a:r>
              <a:rPr lang="fr-FR" sz="2800" dirty="0" err="1"/>
              <a:t>Sefrioui</a:t>
            </a:r>
            <a:r>
              <a:rPr lang="fr-FR" sz="2800" dirty="0"/>
              <a:t> D, </a:t>
            </a:r>
            <a:r>
              <a:rPr lang="fr-FR" sz="2800" dirty="0" err="1"/>
              <a:t>Gangloff</a:t>
            </a:r>
            <a:r>
              <a:rPr lang="fr-FR" sz="2800" dirty="0"/>
              <a:t> A, Schwarz L, </a:t>
            </a:r>
            <a:r>
              <a:rPr lang="fr-FR" sz="2800" dirty="0" err="1"/>
              <a:t>Tuech</a:t>
            </a:r>
            <a:r>
              <a:rPr lang="fr-FR" sz="2800" dirty="0"/>
              <a:t> JJ, </a:t>
            </a:r>
            <a:r>
              <a:rPr lang="fr-FR" sz="2800" dirty="0" err="1"/>
              <a:t>Aparicio</a:t>
            </a:r>
            <a:r>
              <a:rPr lang="fr-FR" sz="2800" dirty="0"/>
              <a:t> T, Lecomte T, </a:t>
            </a:r>
            <a:r>
              <a:rPr lang="fr-FR" sz="2800" dirty="0" err="1"/>
              <a:t>Boulagnon-Rombi</a:t>
            </a:r>
            <a:r>
              <a:rPr lang="fr-FR" sz="2800" dirty="0"/>
              <a:t> C, Lièvre A, </a:t>
            </a:r>
            <a:r>
              <a:rPr lang="fr-FR" sz="2800" dirty="0" err="1"/>
              <a:t>Manfredi</a:t>
            </a:r>
            <a:r>
              <a:rPr lang="fr-FR" sz="2800" dirty="0"/>
              <a:t> S, Phelip JM, Michel P.</a:t>
            </a:r>
          </a:p>
          <a:p>
            <a:r>
              <a:rPr lang="fr-FR" sz="2800" dirty="0"/>
              <a:t>et 39 relecteurs…</a:t>
            </a:r>
          </a:p>
          <a:p>
            <a:r>
              <a:rPr lang="fr-FR" dirty="0"/>
              <a:t>Publication en anglais dans </a:t>
            </a:r>
            <a:r>
              <a:rPr lang="fr-FR" i="1" dirty="0" err="1"/>
              <a:t>Dig</a:t>
            </a:r>
            <a:r>
              <a:rPr lang="fr-FR" i="1" dirty="0"/>
              <a:t> </a:t>
            </a:r>
            <a:r>
              <a:rPr lang="fr-FR" i="1" dirty="0" err="1"/>
              <a:t>Liver</a:t>
            </a:r>
            <a:r>
              <a:rPr lang="fr-FR" i="1" dirty="0"/>
              <a:t> Dis </a:t>
            </a:r>
            <a:r>
              <a:rPr lang="fr-FR" dirty="0"/>
              <a:t>(sous presse)</a:t>
            </a:r>
          </a:p>
        </p:txBody>
      </p:sp>
      <p:pic>
        <p:nvPicPr>
          <p:cNvPr id="4" name="Image 3">
            <a:extLst>
              <a:ext uri="{FF2B5EF4-FFF2-40B4-BE49-F238E27FC236}">
                <a16:creationId xmlns:a16="http://schemas.microsoft.com/office/drawing/2014/main" id="{20D62635-E380-4803-B7A8-6A980D5607FD}"/>
              </a:ext>
            </a:extLst>
          </p:cNvPr>
          <p:cNvPicPr/>
          <p:nvPr/>
        </p:nvPicPr>
        <p:blipFill>
          <a:blip r:embed="rId2"/>
          <a:stretch>
            <a:fillRect/>
          </a:stretch>
        </p:blipFill>
        <p:spPr>
          <a:xfrm>
            <a:off x="4098288" y="3402312"/>
            <a:ext cx="961392" cy="651528"/>
          </a:xfrm>
          <a:prstGeom prst="rect">
            <a:avLst/>
          </a:prstGeom>
        </p:spPr>
      </p:pic>
      <p:pic>
        <p:nvPicPr>
          <p:cNvPr id="5" name="Image 4">
            <a:extLst>
              <a:ext uri="{FF2B5EF4-FFF2-40B4-BE49-F238E27FC236}">
                <a16:creationId xmlns:a16="http://schemas.microsoft.com/office/drawing/2014/main" id="{0EB676B7-424E-4E22-B1D5-70F4E372D557}"/>
              </a:ext>
            </a:extLst>
          </p:cNvPr>
          <p:cNvPicPr/>
          <p:nvPr/>
        </p:nvPicPr>
        <p:blipFill>
          <a:blip r:embed="rId3"/>
          <a:stretch>
            <a:fillRect/>
          </a:stretch>
        </p:blipFill>
        <p:spPr>
          <a:xfrm>
            <a:off x="6644006" y="3417552"/>
            <a:ext cx="1204594" cy="651528"/>
          </a:xfrm>
          <a:prstGeom prst="rect">
            <a:avLst/>
          </a:prstGeom>
        </p:spPr>
      </p:pic>
      <p:pic>
        <p:nvPicPr>
          <p:cNvPr id="6" name="Image 5">
            <a:extLst>
              <a:ext uri="{FF2B5EF4-FFF2-40B4-BE49-F238E27FC236}">
                <a16:creationId xmlns:a16="http://schemas.microsoft.com/office/drawing/2014/main" id="{CC5430DE-7221-4E62-9A0D-B3718B99F61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54480" y="5924349"/>
            <a:ext cx="9555480" cy="820555"/>
          </a:xfrm>
          <a:prstGeom prst="rect">
            <a:avLst/>
          </a:prstGeom>
        </p:spPr>
      </p:pic>
    </p:spTree>
    <p:extLst>
      <p:ext uri="{BB962C8B-B14F-4D97-AF65-F5344CB8AC3E}">
        <p14:creationId xmlns:p14="http://schemas.microsoft.com/office/powerpoint/2010/main" val="2254349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FF0000"/>
                </a:solidFill>
              </a:rPr>
              <a:t>Le dilemme en cas de cancer :</a:t>
            </a:r>
            <a:br>
              <a:rPr lang="fr-FR" dirty="0"/>
            </a:br>
            <a:endParaRPr lang="fr-FR" sz="2700" dirty="0"/>
          </a:p>
        </p:txBody>
      </p:sp>
      <p:sp>
        <p:nvSpPr>
          <p:cNvPr id="3" name="Espace réservé du contenu 2"/>
          <p:cNvSpPr>
            <a:spLocks noGrp="1"/>
          </p:cNvSpPr>
          <p:nvPr>
            <p:ph idx="1"/>
          </p:nvPr>
        </p:nvSpPr>
        <p:spPr>
          <a:xfrm>
            <a:off x="838200" y="1437999"/>
            <a:ext cx="10515600" cy="1225688"/>
          </a:xfrm>
        </p:spPr>
        <p:style>
          <a:lnRef idx="1">
            <a:schemeClr val="accent1"/>
          </a:lnRef>
          <a:fillRef idx="2">
            <a:schemeClr val="accent1"/>
          </a:fillRef>
          <a:effectRef idx="1">
            <a:schemeClr val="accent1"/>
          </a:effectRef>
          <a:fontRef idx="minor">
            <a:schemeClr val="dk1"/>
          </a:fontRef>
        </p:style>
        <p:txBody>
          <a:bodyPr>
            <a:normAutofit/>
          </a:bodyPr>
          <a:lstStyle/>
          <a:p>
            <a:r>
              <a:rPr lang="fr-FR" sz="2400" b="1" cap="all" dirty="0"/>
              <a:t>Limiter le risque d’infection</a:t>
            </a:r>
          </a:p>
          <a:p>
            <a:r>
              <a:rPr lang="fr-FR" sz="2400" b="1" cap="all" dirty="0"/>
              <a:t>SANS PRENDRE DE RISQUE MAJEUR DANS LE CONTRÔLE DE LA MALADIE CANCÉREUSE POUR UN DÉLAI parfois DE 2 À 3 MOIS ?</a:t>
            </a:r>
            <a:endParaRPr lang="fr-FR" sz="2400" dirty="0"/>
          </a:p>
        </p:txBody>
      </p:sp>
      <p:sp>
        <p:nvSpPr>
          <p:cNvPr id="4" name="ZoneTexte 3"/>
          <p:cNvSpPr txBox="1"/>
          <p:nvPr/>
        </p:nvSpPr>
        <p:spPr>
          <a:xfrm>
            <a:off x="838200" y="3163356"/>
            <a:ext cx="9201528" cy="209288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2800" dirty="0"/>
              <a:t>Pour les chinois deux objectifs prioritaires </a:t>
            </a:r>
          </a:p>
          <a:p>
            <a:pPr marL="457200" indent="-457200">
              <a:buFont typeface="Wingdings" panose="05000000000000000000" pitchFamily="2" charset="2"/>
              <a:buChar char="§"/>
            </a:pPr>
            <a:r>
              <a:rPr lang="fr-FR" sz="2800" dirty="0"/>
              <a:t>Limiter les situations à risque très élevé :</a:t>
            </a:r>
          </a:p>
          <a:p>
            <a:r>
              <a:rPr lang="fr-FR" sz="2800" dirty="0"/>
              <a:t> </a:t>
            </a:r>
            <a:r>
              <a:rPr lang="fr-FR" sz="2800" dirty="0">
                <a:solidFill>
                  <a:srgbClr val="FF0000"/>
                </a:solidFill>
              </a:rPr>
              <a:t>chirurgie majeure et poly-chimiothérapie cytotoxique.</a:t>
            </a:r>
          </a:p>
          <a:p>
            <a:pPr marL="285750" indent="-285750">
              <a:buFont typeface="Wingdings" panose="05000000000000000000" pitchFamily="2" charset="2"/>
              <a:buChar char="§"/>
            </a:pPr>
            <a:r>
              <a:rPr lang="fr-FR" sz="2800" dirty="0"/>
              <a:t> Limiter les contacts et en particulier avec les lieux de soins</a:t>
            </a:r>
          </a:p>
          <a:p>
            <a:r>
              <a:rPr lang="fr-FR" dirty="0"/>
              <a:t>(Chen YH 2020, Liang 2020, </a:t>
            </a:r>
            <a:r>
              <a:rPr lang="fr-FR" dirty="0" err="1"/>
              <a:t>Luo</a:t>
            </a:r>
            <a:r>
              <a:rPr lang="fr-FR" dirty="0"/>
              <a:t> 2020, Wang Z 2020, Zhang Y 2020), </a:t>
            </a:r>
          </a:p>
        </p:txBody>
      </p:sp>
      <p:sp>
        <p:nvSpPr>
          <p:cNvPr id="5" name="ZoneTexte 4"/>
          <p:cNvSpPr txBox="1"/>
          <p:nvPr/>
        </p:nvSpPr>
        <p:spPr>
          <a:xfrm>
            <a:off x="838200" y="5755907"/>
            <a:ext cx="11247823" cy="83099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fr-FR" sz="2800" dirty="0">
                <a:solidFill>
                  <a:schemeClr val="dk1"/>
                </a:solidFill>
              </a:rPr>
              <a:t>Pour les français  (HCSP)   </a:t>
            </a:r>
            <a:r>
              <a:rPr lang="fr-FR" dirty="0">
                <a:solidFill>
                  <a:schemeClr val="dk1"/>
                </a:solidFill>
              </a:rPr>
              <a:t>You 2020       </a:t>
            </a:r>
            <a:r>
              <a:rPr lang="fr-FR" sz="2800" dirty="0">
                <a:solidFill>
                  <a:schemeClr val="dk1"/>
                </a:solidFill>
              </a:rPr>
              <a:t>aussi organiser continuité des soins  </a:t>
            </a:r>
          </a:p>
          <a:p>
            <a:r>
              <a:rPr lang="fr-FR" sz="2000" dirty="0">
                <a:solidFill>
                  <a:schemeClr val="dk1"/>
                </a:solidFill>
                <a:hlinkClick r:id="rId2"/>
              </a:rPr>
              <a:t>http://www.oncolor.org/wp-content/uploads/2020/03/HCSP-SARS-COV-2</a:t>
            </a:r>
            <a:r>
              <a:rPr lang="fr-FR" sz="2000" dirty="0">
                <a:solidFill>
                  <a:schemeClr val="dk1"/>
                </a:solidFill>
              </a:rPr>
              <a:t> _patients-fragiles-14032020.pdf</a:t>
            </a:r>
          </a:p>
        </p:txBody>
      </p:sp>
    </p:spTree>
    <p:extLst>
      <p:ext uri="{BB962C8B-B14F-4D97-AF65-F5344CB8AC3E}">
        <p14:creationId xmlns:p14="http://schemas.microsoft.com/office/powerpoint/2010/main" val="171430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45691"/>
            <a:ext cx="10515600" cy="1325563"/>
          </a:xfrm>
        </p:spPr>
        <p:txBody>
          <a:bodyPr>
            <a:noAutofit/>
          </a:bodyPr>
          <a:lstStyle/>
          <a:p>
            <a:br>
              <a:rPr lang="fr-FR" sz="3600" b="1" dirty="0"/>
            </a:br>
            <a:r>
              <a:rPr lang="fr-FR" sz="3600" b="1" dirty="0"/>
              <a:t>Chirurgie oncologique :</a:t>
            </a:r>
            <a:br>
              <a:rPr lang="fr-FR" sz="3600" b="1" dirty="0"/>
            </a:br>
            <a:r>
              <a:rPr lang="fr-FR" sz="3600" b="1" dirty="0"/>
              <a:t>Faut-il opérer ou reporter en période épidémique ?</a:t>
            </a:r>
            <a:br>
              <a:rPr lang="fr-FR" sz="3600" dirty="0"/>
            </a:br>
            <a:r>
              <a:rPr lang="fr-FR" sz="3600" dirty="0"/>
              <a:t> Des réflexions et des recommandations</a:t>
            </a:r>
            <a:br>
              <a:rPr lang="fr-FR" sz="3600" dirty="0"/>
            </a:br>
            <a:endParaRPr lang="fr-FR" sz="3600" dirty="0"/>
          </a:p>
        </p:txBody>
      </p:sp>
      <p:sp>
        <p:nvSpPr>
          <p:cNvPr id="3" name="Espace réservé du contenu 2"/>
          <p:cNvSpPr>
            <a:spLocks noGrp="1"/>
          </p:cNvSpPr>
          <p:nvPr>
            <p:ph idx="1"/>
          </p:nvPr>
        </p:nvSpPr>
        <p:spPr>
          <a:xfrm>
            <a:off x="275208" y="2063049"/>
            <a:ext cx="11078592" cy="4351338"/>
          </a:xfrm>
        </p:spPr>
        <p:txBody>
          <a:bodyPr>
            <a:normAutofit/>
          </a:bodyPr>
          <a:lstStyle/>
          <a:p>
            <a:pPr marL="514350" indent="-514350">
              <a:buFont typeface="+mj-lt"/>
              <a:buAutoNum type="arabicPeriod"/>
            </a:pPr>
            <a:r>
              <a:rPr lang="fr-FR" dirty="0"/>
              <a:t>Il n’est pas recommandé d’arrêter toute activité de chirurgie oncologique mais de l’adapter au contexte de pandémie.</a:t>
            </a:r>
          </a:p>
          <a:p>
            <a:pPr marL="514350" indent="-514350">
              <a:buFont typeface="+mj-lt"/>
              <a:buAutoNum type="arabicPeriod"/>
            </a:pPr>
            <a:r>
              <a:rPr lang="fr-FR" dirty="0"/>
              <a:t>Le sur-risque de </a:t>
            </a:r>
            <a:r>
              <a:rPr lang="fr-FR" dirty="0" err="1"/>
              <a:t>morbi</a:t>
            </a:r>
            <a:r>
              <a:rPr lang="fr-FR" dirty="0"/>
              <a:t>-mortalité post-opératoire induit par la pandémie doit être mis en balance avec la potentielle perte de chance d’un retard de prise en charge chirurgicale. </a:t>
            </a:r>
          </a:p>
          <a:p>
            <a:pPr marL="514350" indent="-514350">
              <a:buFont typeface="+mj-lt"/>
              <a:buAutoNum type="arabicPeriod"/>
            </a:pPr>
            <a:r>
              <a:rPr lang="fr-FR" dirty="0"/>
              <a:t>Tenir compte : </a:t>
            </a:r>
          </a:p>
          <a:p>
            <a:pPr lvl="1">
              <a:buFont typeface="Wingdings" panose="05000000000000000000" pitchFamily="2" charset="2"/>
              <a:buChar char="ü"/>
            </a:pPr>
            <a:r>
              <a:rPr lang="fr-FR" sz="2800" dirty="0"/>
              <a:t> du fonctionnement actuellement modifié des blocs opératoires  </a:t>
            </a:r>
          </a:p>
          <a:p>
            <a:pPr lvl="1">
              <a:buFont typeface="Wingdings" panose="05000000000000000000" pitchFamily="2" charset="2"/>
              <a:buChar char="ü"/>
            </a:pPr>
            <a:r>
              <a:rPr lang="fr-FR" sz="2800" dirty="0"/>
              <a:t>des besoins en lit et personnels de réanimation</a:t>
            </a:r>
          </a:p>
          <a:p>
            <a:pPr lvl="1">
              <a:buFont typeface="Wingdings" panose="05000000000000000000" pitchFamily="2" charset="2"/>
              <a:buChar char="ü"/>
            </a:pPr>
            <a:r>
              <a:rPr lang="fr-FR" sz="2800" dirty="0"/>
              <a:t>de la date de fin de l’épidémie et des conditions de reprise inconnues</a:t>
            </a:r>
          </a:p>
        </p:txBody>
      </p:sp>
      <p:pic>
        <p:nvPicPr>
          <p:cNvPr id="4" name="Image 3">
            <a:extLst>
              <a:ext uri="{FF2B5EF4-FFF2-40B4-BE49-F238E27FC236}">
                <a16:creationId xmlns:a16="http://schemas.microsoft.com/office/drawing/2014/main" id="{C247F5B8-B330-4BFB-8E4A-D39DD0645E0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519160" y="1367599"/>
            <a:ext cx="1219200" cy="506922"/>
          </a:xfrm>
          <a:prstGeom prst="rect">
            <a:avLst/>
          </a:prstGeom>
        </p:spPr>
      </p:pic>
      <p:pic>
        <p:nvPicPr>
          <p:cNvPr id="5" name="Image 4">
            <a:extLst>
              <a:ext uri="{FF2B5EF4-FFF2-40B4-BE49-F238E27FC236}">
                <a16:creationId xmlns:a16="http://schemas.microsoft.com/office/drawing/2014/main" id="{9FA483D8-E7FA-46E6-8FCA-F61918C5229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016807" y="1169542"/>
            <a:ext cx="617220" cy="704980"/>
          </a:xfrm>
          <a:prstGeom prst="rect">
            <a:avLst/>
          </a:prstGeom>
        </p:spPr>
      </p:pic>
      <p:pic>
        <p:nvPicPr>
          <p:cNvPr id="6" name="Image 5">
            <a:extLst>
              <a:ext uri="{FF2B5EF4-FFF2-40B4-BE49-F238E27FC236}">
                <a16:creationId xmlns:a16="http://schemas.microsoft.com/office/drawing/2014/main" id="{6D66CDC7-184F-488E-94F5-342FDB526C0D}"/>
              </a:ext>
            </a:extLst>
          </p:cNvPr>
          <p:cNvPicPr/>
          <p:nvPr/>
        </p:nvPicPr>
        <p:blipFill rotWithShape="1">
          <a:blip r:embed="rId4" cstate="print">
            <a:extLst>
              <a:ext uri="{28A0092B-C50C-407E-A947-70E740481C1C}">
                <a14:useLocalDpi xmlns:a14="http://schemas.microsoft.com/office/drawing/2010/main" val="0"/>
              </a:ext>
            </a:extLst>
          </a:blip>
          <a:srcRect l="51185" t="17266" b="21060"/>
          <a:stretch/>
        </p:blipFill>
        <p:spPr bwMode="auto">
          <a:xfrm>
            <a:off x="10912474" y="1206944"/>
            <a:ext cx="974091" cy="533965"/>
          </a:xfrm>
          <a:prstGeom prst="rect">
            <a:avLst/>
          </a:prstGeom>
          <a:noFill/>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6A490241-2DC2-4D7A-B26B-6DBA3F2526DD}"/>
              </a:ext>
            </a:extLst>
          </p:cNvPr>
          <p:cNvSpPr/>
          <p:nvPr/>
        </p:nvSpPr>
        <p:spPr>
          <a:xfrm>
            <a:off x="3855720" y="6367195"/>
            <a:ext cx="5120640" cy="369332"/>
          </a:xfrm>
          <a:prstGeom prst="rect">
            <a:avLst/>
          </a:prstGeom>
        </p:spPr>
        <p:txBody>
          <a:bodyPr wrap="square">
            <a:spAutoFit/>
          </a:bodyPr>
          <a:lstStyle/>
          <a:p>
            <a:r>
              <a:rPr lang="fr-FR" dirty="0"/>
              <a:t>https//sfco.fr          </a:t>
            </a:r>
            <a:r>
              <a:rPr lang="fr-FR" dirty="0" err="1"/>
              <a:t>Tuech</a:t>
            </a:r>
            <a:r>
              <a:rPr lang="fr-FR" dirty="0"/>
              <a:t> 2020          </a:t>
            </a:r>
            <a:r>
              <a:rPr lang="fr-FR" dirty="0" err="1"/>
              <a:t>Glehen</a:t>
            </a:r>
            <a:r>
              <a:rPr lang="fr-FR" dirty="0"/>
              <a:t> 2020 </a:t>
            </a:r>
          </a:p>
        </p:txBody>
      </p:sp>
    </p:spTree>
    <p:extLst>
      <p:ext uri="{BB962C8B-B14F-4D97-AF65-F5344CB8AC3E}">
        <p14:creationId xmlns:p14="http://schemas.microsoft.com/office/powerpoint/2010/main" val="2351304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Réorganisation des unités d’oncologie (1)</a:t>
            </a:r>
            <a:br>
              <a:rPr lang="fr-FR" dirty="0"/>
            </a:br>
            <a:r>
              <a:rPr lang="fr-FR" sz="3600" dirty="0"/>
              <a:t>Se rappeler que les gestes barrières sont très efficaces +++</a:t>
            </a:r>
            <a:br>
              <a:rPr lang="fr-FR" sz="3600" dirty="0"/>
            </a:br>
            <a:endParaRPr lang="fr-FR" dirty="0"/>
          </a:p>
        </p:txBody>
      </p:sp>
      <p:sp>
        <p:nvSpPr>
          <p:cNvPr id="3" name="Espace réservé du contenu 2"/>
          <p:cNvSpPr>
            <a:spLocks noGrp="1"/>
          </p:cNvSpPr>
          <p:nvPr>
            <p:ph idx="1"/>
          </p:nvPr>
        </p:nvSpPr>
        <p:spPr>
          <a:xfrm>
            <a:off x="457199" y="1825625"/>
            <a:ext cx="11595464" cy="4351338"/>
          </a:xfrm>
        </p:spPr>
        <p:txBody>
          <a:bodyPr>
            <a:normAutofit/>
          </a:bodyPr>
          <a:lstStyle/>
          <a:p>
            <a:pPr>
              <a:spcAft>
                <a:spcPts val="600"/>
              </a:spcAft>
            </a:pPr>
            <a:r>
              <a:rPr lang="fr-FR" b="1" dirty="0"/>
              <a:t>Réorganiser le circuit des patients </a:t>
            </a:r>
            <a:r>
              <a:rPr lang="fr-FR" dirty="0"/>
              <a:t>pour éviter des files d’attente,  avec mesures de protection adaptées si cas suspects ou confirmés.  </a:t>
            </a:r>
          </a:p>
          <a:p>
            <a:pPr>
              <a:spcAft>
                <a:spcPts val="600"/>
              </a:spcAft>
            </a:pPr>
            <a:r>
              <a:rPr lang="fr-FR" b="1" dirty="0"/>
              <a:t>Contact par téléphone la veille </a:t>
            </a:r>
            <a:r>
              <a:rPr lang="fr-FR" dirty="0"/>
              <a:t>avec questionnaire de dépistage de symptômes de COVID-19 pour éviter la venue d’un patient suspect d’infection en HDJ.</a:t>
            </a:r>
          </a:p>
          <a:p>
            <a:pPr>
              <a:spcAft>
                <a:spcPts val="600"/>
              </a:spcAft>
            </a:pPr>
            <a:r>
              <a:rPr lang="fr-FR" b="1" dirty="0"/>
              <a:t>Vérification de l’absence de fièvre</a:t>
            </a:r>
            <a:r>
              <a:rPr lang="fr-FR" dirty="0"/>
              <a:t> à l’entrée des établissements de soins.</a:t>
            </a:r>
          </a:p>
          <a:p>
            <a:pPr>
              <a:spcAft>
                <a:spcPts val="600"/>
              </a:spcAft>
            </a:pPr>
            <a:r>
              <a:rPr lang="fr-FR" dirty="0"/>
              <a:t>Un </a:t>
            </a:r>
            <a:r>
              <a:rPr lang="fr-FR" b="1" dirty="0"/>
              <a:t>réaménagement des locaux </a:t>
            </a:r>
            <a:r>
              <a:rPr lang="fr-FR" dirty="0"/>
              <a:t>avec si possible des </a:t>
            </a:r>
            <a:r>
              <a:rPr lang="fr-FR" b="1" dirty="0"/>
              <a:t>chambres seules </a:t>
            </a:r>
            <a:r>
              <a:rPr lang="fr-FR" dirty="0"/>
              <a:t>au moins pour les patients les plus fragiles (par exemple libérées dans des services « mitoyens »).</a:t>
            </a:r>
          </a:p>
          <a:p>
            <a:pPr marL="0" indent="0">
              <a:buNone/>
            </a:pPr>
            <a:endParaRPr lang="fr-FR" dirty="0"/>
          </a:p>
          <a:p>
            <a:endParaRPr lang="fr-FR" dirty="0"/>
          </a:p>
        </p:txBody>
      </p:sp>
      <p:sp>
        <p:nvSpPr>
          <p:cNvPr id="4" name="Rectangle 3">
            <a:extLst>
              <a:ext uri="{FF2B5EF4-FFF2-40B4-BE49-F238E27FC236}">
                <a16:creationId xmlns:a16="http://schemas.microsoft.com/office/drawing/2014/main" id="{0DDD3B05-C615-486C-888D-5851C9418DE1}"/>
              </a:ext>
            </a:extLst>
          </p:cNvPr>
          <p:cNvSpPr/>
          <p:nvPr/>
        </p:nvSpPr>
        <p:spPr>
          <a:xfrm>
            <a:off x="10127401" y="6322814"/>
            <a:ext cx="1843197" cy="369332"/>
          </a:xfrm>
          <a:prstGeom prst="rect">
            <a:avLst/>
          </a:prstGeom>
        </p:spPr>
        <p:txBody>
          <a:bodyPr wrap="none">
            <a:spAutoFit/>
          </a:bodyPr>
          <a:lstStyle/>
          <a:p>
            <a:pPr algn="just">
              <a:spcAft>
                <a:spcPts val="0"/>
              </a:spcAft>
            </a:pPr>
            <a:r>
              <a:rPr lang="fr-FR" dirty="0">
                <a:solidFill>
                  <a:srgbClr val="000000"/>
                </a:solidFill>
                <a:latin typeface="Arial" panose="020B0604020202020204" pitchFamily="34" charset="0"/>
                <a:ea typeface="Calibri" panose="020F0502020204030204" pitchFamily="34" charset="0"/>
              </a:rPr>
              <a:t>(Wang Z 2020) </a:t>
            </a:r>
          </a:p>
        </p:txBody>
      </p:sp>
    </p:spTree>
    <p:extLst>
      <p:ext uri="{BB962C8B-B14F-4D97-AF65-F5344CB8AC3E}">
        <p14:creationId xmlns:p14="http://schemas.microsoft.com/office/powerpoint/2010/main" val="93945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0783" y="325891"/>
            <a:ext cx="10515600" cy="1325563"/>
          </a:xfrm>
        </p:spPr>
        <p:txBody>
          <a:bodyPr>
            <a:normAutofit fontScale="90000"/>
          </a:bodyPr>
          <a:lstStyle/>
          <a:p>
            <a:br>
              <a:rPr lang="fr-FR" dirty="0"/>
            </a:br>
            <a:r>
              <a:rPr lang="fr-FR" b="1" dirty="0"/>
              <a:t>Réorganisation des unités d’oncologie (2)</a:t>
            </a:r>
            <a:br>
              <a:rPr lang="fr-FR" dirty="0"/>
            </a:br>
            <a:r>
              <a:rPr lang="fr-FR" sz="3600" dirty="0"/>
              <a:t>se rappeler que les gestes barrières sont très efficaces +++</a:t>
            </a:r>
            <a:br>
              <a:rPr lang="fr-FR" dirty="0"/>
            </a:br>
            <a:br>
              <a:rPr lang="fr-FR" dirty="0"/>
            </a:br>
            <a:endParaRPr lang="fr-FR" dirty="0"/>
          </a:p>
        </p:txBody>
      </p:sp>
      <p:sp>
        <p:nvSpPr>
          <p:cNvPr id="3" name="Espace réservé du contenu 2"/>
          <p:cNvSpPr>
            <a:spLocks noGrp="1"/>
          </p:cNvSpPr>
          <p:nvPr>
            <p:ph idx="1"/>
          </p:nvPr>
        </p:nvSpPr>
        <p:spPr>
          <a:xfrm>
            <a:off x="455023" y="1897928"/>
            <a:ext cx="11628120" cy="4609552"/>
          </a:xfrm>
        </p:spPr>
        <p:txBody>
          <a:bodyPr>
            <a:normAutofit lnSpcReduction="10000"/>
          </a:bodyPr>
          <a:lstStyle/>
          <a:p>
            <a:pPr>
              <a:spcAft>
                <a:spcPts val="600"/>
              </a:spcAft>
            </a:pPr>
            <a:r>
              <a:rPr lang="fr-FR" dirty="0"/>
              <a:t>Une vigilance renforcée dans </a:t>
            </a:r>
            <a:r>
              <a:rPr lang="fr-FR" b="1" dirty="0"/>
              <a:t>les salles d’attente et les salles communes</a:t>
            </a:r>
            <a:r>
              <a:rPr lang="fr-FR" dirty="0"/>
              <a:t> notamment pour les repas des patients.</a:t>
            </a:r>
          </a:p>
          <a:p>
            <a:pPr>
              <a:spcAft>
                <a:spcPts val="600"/>
              </a:spcAft>
            </a:pPr>
            <a:r>
              <a:rPr lang="fr-FR" dirty="0"/>
              <a:t>Un </a:t>
            </a:r>
            <a:r>
              <a:rPr lang="fr-FR" b="1" dirty="0" err="1"/>
              <a:t>bionettoyage</a:t>
            </a:r>
            <a:r>
              <a:rPr lang="fr-FR" b="1" dirty="0"/>
              <a:t> soigneux</a:t>
            </a:r>
            <a:r>
              <a:rPr lang="fr-FR" dirty="0"/>
              <a:t> (bureau d’accueil et surfaces inertes, tableaux d’affichage, poignées de porte, téléphones, claviers et souris d’ordinateurs…). </a:t>
            </a:r>
          </a:p>
          <a:p>
            <a:pPr>
              <a:spcAft>
                <a:spcPts val="600"/>
              </a:spcAft>
            </a:pPr>
            <a:r>
              <a:rPr lang="fr-FR" b="1" dirty="0"/>
              <a:t>L’annulation, le report ou la modification de traitement </a:t>
            </a:r>
            <a:r>
              <a:rPr lang="fr-FR" dirty="0"/>
              <a:t>(traitements IV remplacés par oraux) pour permettre un afflux moindre</a:t>
            </a:r>
          </a:p>
          <a:p>
            <a:pPr>
              <a:spcAft>
                <a:spcPts val="600"/>
              </a:spcAft>
            </a:pPr>
            <a:r>
              <a:rPr lang="fr-FR" dirty="0"/>
              <a:t>L’élargissement du </a:t>
            </a:r>
            <a:r>
              <a:rPr lang="fr-FR" b="1" dirty="0"/>
              <a:t>recours aux HAD</a:t>
            </a:r>
          </a:p>
          <a:p>
            <a:pPr>
              <a:spcAft>
                <a:spcPts val="600"/>
              </a:spcAft>
            </a:pPr>
            <a:endParaRPr lang="fr-FR" b="1" dirty="0"/>
          </a:p>
          <a:p>
            <a:pPr marL="0" indent="0">
              <a:spcAft>
                <a:spcPts val="600"/>
              </a:spcAft>
              <a:buNone/>
            </a:pPr>
            <a:r>
              <a:rPr lang="fr-FR" sz="3200" b="1" dirty="0"/>
              <a:t>     SANCTUARISER et REORGANISER</a:t>
            </a:r>
            <a:endParaRPr lang="fr-FR" sz="3200" dirty="0"/>
          </a:p>
          <a:p>
            <a:pPr>
              <a:spcAft>
                <a:spcPts val="600"/>
              </a:spcAft>
            </a:pPr>
            <a:endParaRPr lang="fr-FR" dirty="0"/>
          </a:p>
        </p:txBody>
      </p:sp>
      <p:sp>
        <p:nvSpPr>
          <p:cNvPr id="4" name="Rectangle 3">
            <a:extLst>
              <a:ext uri="{FF2B5EF4-FFF2-40B4-BE49-F238E27FC236}">
                <a16:creationId xmlns:a16="http://schemas.microsoft.com/office/drawing/2014/main" id="{3AA5205D-5022-44D8-BEF4-D7423A646899}"/>
              </a:ext>
            </a:extLst>
          </p:cNvPr>
          <p:cNvSpPr/>
          <p:nvPr/>
        </p:nvSpPr>
        <p:spPr>
          <a:xfrm>
            <a:off x="10127401" y="6322814"/>
            <a:ext cx="1843197" cy="369332"/>
          </a:xfrm>
          <a:prstGeom prst="rect">
            <a:avLst/>
          </a:prstGeom>
        </p:spPr>
        <p:txBody>
          <a:bodyPr wrap="none">
            <a:spAutoFit/>
          </a:bodyPr>
          <a:lstStyle/>
          <a:p>
            <a:pPr algn="just">
              <a:spcAft>
                <a:spcPts val="0"/>
              </a:spcAft>
            </a:pPr>
            <a:r>
              <a:rPr lang="fr-FR" dirty="0">
                <a:solidFill>
                  <a:srgbClr val="000000"/>
                </a:solidFill>
                <a:latin typeface="Arial" panose="020B0604020202020204" pitchFamily="34" charset="0"/>
                <a:ea typeface="Calibri" panose="020F0502020204030204" pitchFamily="34" charset="0"/>
              </a:rPr>
              <a:t>(Wang Z 2020) </a:t>
            </a:r>
          </a:p>
        </p:txBody>
      </p:sp>
    </p:spTree>
    <p:extLst>
      <p:ext uri="{BB962C8B-B14F-4D97-AF65-F5344CB8AC3E}">
        <p14:creationId xmlns:p14="http://schemas.microsoft.com/office/powerpoint/2010/main" val="385008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125607" cy="1325563"/>
          </a:xfrm>
        </p:spPr>
        <p:txBody>
          <a:bodyPr>
            <a:normAutofit fontScale="90000"/>
          </a:bodyPr>
          <a:lstStyle/>
          <a:p>
            <a:r>
              <a:rPr lang="fr-FR" b="1" dirty="0"/>
              <a:t>Proposition d’ajustements thérapeutiques : Rectum localisé</a:t>
            </a:r>
            <a:br>
              <a:rPr lang="fr-FR" dirty="0"/>
            </a:br>
            <a:r>
              <a:rPr lang="fr-FR" sz="3200" dirty="0"/>
              <a:t>*</a:t>
            </a:r>
            <a:r>
              <a:rPr lang="fr-FR" sz="2800" dirty="0"/>
              <a:t> </a:t>
            </a:r>
            <a:r>
              <a:rPr lang="fr-FR" sz="2700" i="1" dirty="0"/>
              <a:t>accord d’experts /  </a:t>
            </a:r>
            <a:r>
              <a:rPr lang="fr-FR" sz="2700" dirty="0"/>
              <a:t>** </a:t>
            </a:r>
            <a:r>
              <a:rPr lang="fr-FR" sz="2700" i="1" dirty="0"/>
              <a:t>avis d’experts</a:t>
            </a:r>
            <a:endParaRPr lang="fr-FR" sz="27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666193541"/>
              </p:ext>
            </p:extLst>
          </p:nvPr>
        </p:nvGraphicFramePr>
        <p:xfrm>
          <a:off x="500514" y="1785258"/>
          <a:ext cx="10844463" cy="4511323"/>
        </p:xfrm>
        <a:graphic>
          <a:graphicData uri="http://schemas.openxmlformats.org/drawingml/2006/table">
            <a:tbl>
              <a:tblPr firstRow="1" bandRow="1">
                <a:tableStyleId>{5C22544A-7EE6-4342-B048-85BDC9FD1C3A}</a:tableStyleId>
              </a:tblPr>
              <a:tblGrid>
                <a:gridCol w="2539474">
                  <a:extLst>
                    <a:ext uri="{9D8B030D-6E8A-4147-A177-3AD203B41FA5}">
                      <a16:colId xmlns:a16="http://schemas.microsoft.com/office/drawing/2014/main" val="20000"/>
                    </a:ext>
                  </a:extLst>
                </a:gridCol>
                <a:gridCol w="8304989">
                  <a:extLst>
                    <a:ext uri="{9D8B030D-6E8A-4147-A177-3AD203B41FA5}">
                      <a16:colId xmlns:a16="http://schemas.microsoft.com/office/drawing/2014/main" val="20001"/>
                    </a:ext>
                  </a:extLst>
                </a:gridCol>
              </a:tblGrid>
              <a:tr h="1652288">
                <a:tc>
                  <a:txBody>
                    <a:bodyPr/>
                    <a:lstStyle/>
                    <a:p>
                      <a:pPr algn="l" fontAlgn="t"/>
                      <a:r>
                        <a:rPr lang="fr-FR" dirty="0">
                          <a:effectLst/>
                        </a:rPr>
                        <a:t> Chimio-radiothérapie</a:t>
                      </a:r>
                    </a:p>
                    <a:p>
                      <a:pPr algn="l" fontAlgn="t"/>
                      <a:r>
                        <a:rPr lang="fr-FR" dirty="0">
                          <a:effectLst/>
                        </a:rPr>
                        <a:t>   terminée ou en cours</a:t>
                      </a:r>
                    </a:p>
                  </a:txBody>
                  <a:tcPr marL="0" marR="0" marT="0" marB="0" anchor="ctr"/>
                </a:tc>
                <a:tc>
                  <a:txBody>
                    <a:bodyPr/>
                    <a:lstStyle/>
                    <a:p>
                      <a:pPr algn="l" fontAlgn="t">
                        <a:buFont typeface="Arial" panose="020B0604020202020204" pitchFamily="34" charset="0"/>
                        <a:buChar char="•"/>
                      </a:pPr>
                      <a:r>
                        <a:rPr lang="fr-FR" dirty="0">
                          <a:effectLst/>
                        </a:rPr>
                        <a:t> Report de la prise en charge chirurgicale (délai 11 ou 7 semaines non diffèrent (étude GRECAR 6 (</a:t>
                      </a:r>
                      <a:r>
                        <a:rPr lang="fr-FR" dirty="0" err="1">
                          <a:effectLst/>
                        </a:rPr>
                        <a:t>Lefevre</a:t>
                      </a:r>
                      <a:r>
                        <a:rPr lang="fr-FR" dirty="0">
                          <a:effectLst/>
                        </a:rPr>
                        <a:t> 2016)) mais plus de morbidité et d’exérèse difficile) **</a:t>
                      </a:r>
                    </a:p>
                    <a:p>
                      <a:pPr algn="l" fontAlgn="t">
                        <a:buFont typeface="Arial" panose="020B0604020202020204" pitchFamily="34" charset="0"/>
                        <a:buChar char="•"/>
                      </a:pPr>
                      <a:r>
                        <a:rPr lang="fr-FR" dirty="0">
                          <a:effectLst/>
                        </a:rPr>
                        <a:t> En cas de délai de 11 semaines, rediscuter selon les possibilités hospitalières (place de bloc opératoire et en réanimation) car un délai de plus de 12 semaines n’est pas souhaitable (augmente les complications post-opératoires) *</a:t>
                      </a:r>
                    </a:p>
                  </a:txBody>
                  <a:tcPr marL="0" marR="0" marT="0" marB="0"/>
                </a:tc>
                <a:extLst>
                  <a:ext uri="{0D108BD9-81ED-4DB2-BD59-A6C34878D82A}">
                    <a16:rowId xmlns:a16="http://schemas.microsoft.com/office/drawing/2014/main" val="10000"/>
                  </a:ext>
                </a:extLst>
              </a:tr>
              <a:tr h="793400">
                <a:tc>
                  <a:txBody>
                    <a:bodyPr/>
                    <a:lstStyle/>
                    <a:p>
                      <a:pPr algn="l" fontAlgn="t"/>
                      <a:r>
                        <a:rPr lang="fr-FR" dirty="0">
                          <a:effectLst/>
                        </a:rPr>
                        <a:t> Chimio-radiothérapie </a:t>
                      </a:r>
                    </a:p>
                    <a:p>
                      <a:pPr algn="l" fontAlgn="t"/>
                      <a:r>
                        <a:rPr lang="fr-FR" dirty="0">
                          <a:effectLst/>
                        </a:rPr>
                        <a:t> </a:t>
                      </a:r>
                      <a:r>
                        <a:rPr lang="fr-FR" dirty="0" err="1">
                          <a:effectLst/>
                        </a:rPr>
                        <a:t>pré-opératoire</a:t>
                      </a:r>
                      <a:r>
                        <a:rPr lang="fr-FR" dirty="0">
                          <a:effectLst/>
                        </a:rPr>
                        <a:t> à débuter </a:t>
                      </a:r>
                    </a:p>
                  </a:txBody>
                  <a:tcPr marL="0" marR="0" marT="0" marB="0" anchor="ctr"/>
                </a:tc>
                <a:tc>
                  <a:txBody>
                    <a:bodyPr/>
                    <a:lstStyle/>
                    <a:p>
                      <a:pPr algn="l" fontAlgn="t">
                        <a:buFont typeface="Arial" panose="020B0604020202020204" pitchFamily="34" charset="0"/>
                        <a:buChar char="•"/>
                      </a:pPr>
                      <a:r>
                        <a:rPr lang="fr-FR" dirty="0">
                          <a:effectLst/>
                        </a:rPr>
                        <a:t> Privilégier le schéma court 5x5 Gy sans chimiothérapie et chirurgie à 12 semaines selon l’épidémie et les possibilités hospitalières (</a:t>
                      </a:r>
                      <a:r>
                        <a:rPr lang="fr-FR" dirty="0" err="1">
                          <a:effectLst/>
                        </a:rPr>
                        <a:t>Erlandsson</a:t>
                      </a:r>
                      <a:r>
                        <a:rPr lang="fr-FR" dirty="0">
                          <a:effectLst/>
                        </a:rPr>
                        <a:t> 2016) *</a:t>
                      </a:r>
                    </a:p>
                  </a:txBody>
                  <a:tcPr marL="0" marR="0" marT="0" marB="0"/>
                </a:tc>
                <a:extLst>
                  <a:ext uri="{0D108BD9-81ED-4DB2-BD59-A6C34878D82A}">
                    <a16:rowId xmlns:a16="http://schemas.microsoft.com/office/drawing/2014/main" val="10001"/>
                  </a:ext>
                </a:extLst>
              </a:tr>
              <a:tr h="398806">
                <a:tc>
                  <a:txBody>
                    <a:bodyPr/>
                    <a:lstStyle/>
                    <a:p>
                      <a:pPr algn="l" fontAlgn="t"/>
                      <a:r>
                        <a:rPr lang="fr-FR" dirty="0">
                          <a:effectLst/>
                        </a:rPr>
                        <a:t> Cas particuliers :</a:t>
                      </a:r>
                    </a:p>
                  </a:txBody>
                  <a:tcPr marL="0" marR="0" marT="0" marB="0" anchor="ctr"/>
                </a:tc>
                <a:tc>
                  <a:txBody>
                    <a:bodyPr/>
                    <a:lstStyle/>
                    <a:p>
                      <a:pPr marL="285115" algn="l" fontAlgn="t"/>
                      <a:r>
                        <a:rPr lang="fr-FR">
                          <a:effectLst/>
                        </a:rPr>
                        <a:t> </a:t>
                      </a:r>
                    </a:p>
                  </a:txBody>
                  <a:tcPr marL="0" marR="0" marT="0" marB="0"/>
                </a:tc>
                <a:extLst>
                  <a:ext uri="{0D108BD9-81ED-4DB2-BD59-A6C34878D82A}">
                    <a16:rowId xmlns:a16="http://schemas.microsoft.com/office/drawing/2014/main" val="10002"/>
                  </a:ext>
                </a:extLst>
              </a:tr>
              <a:tr h="793400">
                <a:tc>
                  <a:txBody>
                    <a:bodyPr/>
                    <a:lstStyle/>
                    <a:p>
                      <a:pPr algn="l" fontAlgn="t">
                        <a:buFont typeface="Arial" panose="020B0604020202020204" pitchFamily="34" charset="0"/>
                        <a:buChar char="•"/>
                      </a:pPr>
                      <a:r>
                        <a:rPr lang="fr-FR" dirty="0">
                          <a:effectLst/>
                        </a:rPr>
                        <a:t> T4</a:t>
                      </a:r>
                    </a:p>
                  </a:txBody>
                  <a:tcPr marL="0" marR="0" marT="0" marB="0" anchor="ctr"/>
                </a:tc>
                <a:tc>
                  <a:txBody>
                    <a:bodyPr/>
                    <a:lstStyle/>
                    <a:p>
                      <a:pPr algn="l" fontAlgn="t">
                        <a:buFont typeface="Arial" panose="020B0604020202020204" pitchFamily="34" charset="0"/>
                        <a:buChar char="•"/>
                      </a:pPr>
                      <a:r>
                        <a:rPr lang="fr-FR" dirty="0">
                          <a:effectLst/>
                        </a:rPr>
                        <a:t> Privilégier le schéma CAP50 RT et chirurgie à 11 semaines selon l’épidémie et les possibilités hospitalières *</a:t>
                      </a:r>
                    </a:p>
                  </a:txBody>
                  <a:tcPr marL="0" marR="0" marT="0" marB="0"/>
                </a:tc>
                <a:extLst>
                  <a:ext uri="{0D108BD9-81ED-4DB2-BD59-A6C34878D82A}">
                    <a16:rowId xmlns:a16="http://schemas.microsoft.com/office/drawing/2014/main" val="10003"/>
                  </a:ext>
                </a:extLst>
              </a:tr>
              <a:tr h="873429">
                <a:tc>
                  <a:txBody>
                    <a:bodyPr/>
                    <a:lstStyle/>
                    <a:p>
                      <a:pPr algn="l" fontAlgn="t">
                        <a:buFont typeface="Arial" panose="020B0604020202020204" pitchFamily="34" charset="0"/>
                        <a:buChar char="•"/>
                      </a:pPr>
                      <a:r>
                        <a:rPr lang="fr-FR" dirty="0">
                          <a:effectLst/>
                        </a:rPr>
                        <a:t> Bas rectum avec réponse majeure à la CT-RT (critères GECCAR 2)</a:t>
                      </a:r>
                    </a:p>
                  </a:txBody>
                  <a:tcPr marL="0" marR="0" marT="0" marB="0" anchor="ctr"/>
                </a:tc>
                <a:tc>
                  <a:txBody>
                    <a:bodyPr/>
                    <a:lstStyle/>
                    <a:p>
                      <a:pPr algn="l" fontAlgn="t">
                        <a:buFont typeface="Arial" panose="020B0604020202020204" pitchFamily="34" charset="0"/>
                        <a:buChar char="•"/>
                      </a:pPr>
                      <a:r>
                        <a:rPr lang="fr-FR" dirty="0">
                          <a:effectLst/>
                        </a:rPr>
                        <a:t> Discuter tumorectomie de clôture ou stratégie Watch and </a:t>
                      </a:r>
                      <a:r>
                        <a:rPr lang="fr-FR" dirty="0" err="1">
                          <a:effectLst/>
                        </a:rPr>
                        <a:t>Wait</a:t>
                      </a:r>
                      <a:r>
                        <a:rPr lang="fr-FR" dirty="0">
                          <a:effectLst/>
                        </a:rPr>
                        <a:t> (</a:t>
                      </a:r>
                      <a:r>
                        <a:rPr lang="fr-FR" dirty="0" err="1">
                          <a:effectLst/>
                        </a:rPr>
                        <a:t>Renehan</a:t>
                      </a:r>
                      <a:r>
                        <a:rPr lang="fr-FR" dirty="0">
                          <a:effectLst/>
                        </a:rPr>
                        <a:t> 2016, Rullier 2017) *</a:t>
                      </a:r>
                    </a:p>
                  </a:txBody>
                  <a:tcPr marL="0" marR="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8605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136117" cy="1325563"/>
          </a:xfrm>
        </p:spPr>
        <p:txBody>
          <a:bodyPr>
            <a:normAutofit fontScale="90000"/>
          </a:bodyPr>
          <a:lstStyle/>
          <a:p>
            <a:r>
              <a:rPr lang="fr-FR" b="1" dirty="0"/>
              <a:t>Proposition d’ajustements thérapeutiques :     Colon localisé</a:t>
            </a:r>
            <a:br>
              <a:rPr lang="fr-FR" dirty="0"/>
            </a:br>
            <a:r>
              <a:rPr lang="fr-FR" sz="2700" i="1" dirty="0"/>
              <a:t>* accord d’experts /  </a:t>
            </a:r>
            <a:r>
              <a:rPr lang="fr-FR" sz="2700" dirty="0"/>
              <a:t>** </a:t>
            </a:r>
            <a:r>
              <a:rPr lang="fr-FR" sz="2700" i="1" dirty="0"/>
              <a:t>avis d’experts</a:t>
            </a:r>
            <a:endParaRPr lang="fr-FR" sz="27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119574350"/>
              </p:ext>
            </p:extLst>
          </p:nvPr>
        </p:nvGraphicFramePr>
        <p:xfrm>
          <a:off x="509337" y="1690688"/>
          <a:ext cx="10844463" cy="4924210"/>
        </p:xfrm>
        <a:graphic>
          <a:graphicData uri="http://schemas.openxmlformats.org/drawingml/2006/table">
            <a:tbl>
              <a:tblPr firstRow="1" bandRow="1">
                <a:tableStyleId>{5C22544A-7EE6-4342-B048-85BDC9FD1C3A}</a:tableStyleId>
              </a:tblPr>
              <a:tblGrid>
                <a:gridCol w="2539474">
                  <a:extLst>
                    <a:ext uri="{9D8B030D-6E8A-4147-A177-3AD203B41FA5}">
                      <a16:colId xmlns:a16="http://schemas.microsoft.com/office/drawing/2014/main" val="20000"/>
                    </a:ext>
                  </a:extLst>
                </a:gridCol>
                <a:gridCol w="8304989">
                  <a:extLst>
                    <a:ext uri="{9D8B030D-6E8A-4147-A177-3AD203B41FA5}">
                      <a16:colId xmlns:a16="http://schemas.microsoft.com/office/drawing/2014/main" val="20001"/>
                    </a:ext>
                  </a:extLst>
                </a:gridCol>
              </a:tblGrid>
              <a:tr h="1746858">
                <a:tc>
                  <a:txBody>
                    <a:bodyPr/>
                    <a:lstStyle/>
                    <a:p>
                      <a:pPr algn="l" fontAlgn="t"/>
                      <a:r>
                        <a:rPr lang="fr-FR" dirty="0">
                          <a:effectLst/>
                        </a:rPr>
                        <a:t> &lt; T4 (symptomatique </a:t>
                      </a:r>
                    </a:p>
                    <a:p>
                      <a:pPr algn="l" fontAlgn="t"/>
                      <a:r>
                        <a:rPr lang="fr-FR" dirty="0">
                          <a:effectLst/>
                        </a:rPr>
                        <a:t>  et non symptomatique)</a:t>
                      </a:r>
                    </a:p>
                  </a:txBody>
                  <a:tcPr marL="0" marR="0" marT="0" marB="0"/>
                </a:tc>
                <a:tc>
                  <a:txBody>
                    <a:bodyPr/>
                    <a:lstStyle/>
                    <a:p>
                      <a:pPr algn="l" fontAlgn="t">
                        <a:buFont typeface="Arial" panose="020B0604020202020204" pitchFamily="34" charset="0"/>
                        <a:buChar char="•"/>
                      </a:pPr>
                      <a:r>
                        <a:rPr lang="fr-FR" dirty="0">
                          <a:effectLst/>
                        </a:rPr>
                        <a:t> Chirurgie dans les délais habituels si possible selon phase épidémique sans   chimiothérapie d’attente **</a:t>
                      </a:r>
                    </a:p>
                  </a:txBody>
                  <a:tcPr marL="0" marR="0" marT="0" marB="0"/>
                </a:tc>
                <a:extLst>
                  <a:ext uri="{0D108BD9-81ED-4DB2-BD59-A6C34878D82A}">
                    <a16:rowId xmlns:a16="http://schemas.microsoft.com/office/drawing/2014/main" val="10000"/>
                  </a:ext>
                </a:extLst>
              </a:tr>
              <a:tr h="383683">
                <a:tc>
                  <a:txBody>
                    <a:bodyPr/>
                    <a:lstStyle/>
                    <a:p>
                      <a:pPr algn="l" fontAlgn="t"/>
                      <a:r>
                        <a:rPr lang="fr-FR" dirty="0">
                          <a:effectLst/>
                        </a:rPr>
                        <a:t> Cas particuliers :</a:t>
                      </a:r>
                    </a:p>
                  </a:txBody>
                  <a:tcPr marL="0" marR="0" marT="0" marB="0"/>
                </a:tc>
                <a:tc>
                  <a:txBody>
                    <a:bodyPr/>
                    <a:lstStyle/>
                    <a:p>
                      <a:pPr marL="285115" algn="l" fontAlgn="t"/>
                      <a:r>
                        <a:rPr lang="fr-FR" dirty="0">
                          <a:effectLst/>
                        </a:rPr>
                        <a:t> </a:t>
                      </a:r>
                    </a:p>
                  </a:txBody>
                  <a:tcPr marL="0" marR="0" marT="0" marB="0"/>
                </a:tc>
                <a:extLst>
                  <a:ext uri="{0D108BD9-81ED-4DB2-BD59-A6C34878D82A}">
                    <a16:rowId xmlns:a16="http://schemas.microsoft.com/office/drawing/2014/main" val="10001"/>
                  </a:ext>
                </a:extLst>
              </a:tr>
              <a:tr h="398806">
                <a:tc>
                  <a:txBody>
                    <a:bodyPr/>
                    <a:lstStyle/>
                    <a:p>
                      <a:pPr algn="l" fontAlgn="t">
                        <a:buFont typeface="Arial" panose="020B0604020202020204" pitchFamily="34" charset="0"/>
                        <a:buChar char="•"/>
                      </a:pPr>
                      <a:r>
                        <a:rPr lang="fr-FR" dirty="0">
                          <a:effectLst/>
                        </a:rPr>
                        <a:t> T4</a:t>
                      </a:r>
                    </a:p>
                  </a:txBody>
                  <a:tcPr marL="0" marR="0" marT="0" marB="0"/>
                </a:tc>
                <a:tc>
                  <a:txBody>
                    <a:bodyPr/>
                    <a:lstStyle/>
                    <a:p>
                      <a:pPr algn="l" fontAlgn="t">
                        <a:buFont typeface="Arial" panose="020B0604020202020204" pitchFamily="34" charset="0"/>
                        <a:buChar char="•"/>
                      </a:pPr>
                      <a:r>
                        <a:rPr lang="fr-FR" dirty="0">
                          <a:effectLst/>
                        </a:rPr>
                        <a:t> Chimiothérapie première en privilégiant la voie orale (</a:t>
                      </a:r>
                      <a:r>
                        <a:rPr lang="fr-FR" dirty="0" err="1">
                          <a:effectLst/>
                        </a:rPr>
                        <a:t>CapOx</a:t>
                      </a:r>
                      <a:r>
                        <a:rPr lang="fr-FR" dirty="0">
                          <a:effectLst/>
                        </a:rPr>
                        <a:t>) et chirurgie après l’épidémie (Foxtrot 2012, </a:t>
                      </a:r>
                      <a:r>
                        <a:rPr lang="fr-FR" dirty="0" err="1">
                          <a:effectLst/>
                        </a:rPr>
                        <a:t>Karoui</a:t>
                      </a:r>
                      <a:r>
                        <a:rPr lang="fr-FR" dirty="0">
                          <a:effectLst/>
                        </a:rPr>
                        <a:t> 2019) *</a:t>
                      </a:r>
                    </a:p>
                    <a:p>
                      <a:pPr algn="l" fontAlgn="t">
                        <a:buFont typeface="Arial" panose="020B0604020202020204" pitchFamily="34" charset="0"/>
                        <a:buNone/>
                      </a:pPr>
                      <a:endParaRPr lang="fr-FR" dirty="0">
                        <a:effectLst/>
                      </a:endParaRPr>
                    </a:p>
                  </a:txBody>
                  <a:tcPr marL="0" marR="0" marT="0" marB="0"/>
                </a:tc>
                <a:extLst>
                  <a:ext uri="{0D108BD9-81ED-4DB2-BD59-A6C34878D82A}">
                    <a16:rowId xmlns:a16="http://schemas.microsoft.com/office/drawing/2014/main" val="10002"/>
                  </a:ext>
                </a:extLst>
              </a:tr>
              <a:tr h="793400">
                <a:tc>
                  <a:txBody>
                    <a:bodyPr/>
                    <a:lstStyle/>
                    <a:p>
                      <a:pPr algn="l" fontAlgn="t">
                        <a:buFont typeface="Arial" panose="020B0604020202020204" pitchFamily="34" charset="0"/>
                        <a:buChar char="•"/>
                      </a:pPr>
                      <a:r>
                        <a:rPr lang="fr-FR" dirty="0">
                          <a:effectLst/>
                        </a:rPr>
                        <a:t> Occlusion</a:t>
                      </a:r>
                    </a:p>
                  </a:txBody>
                  <a:tcPr marL="0" marR="0" marT="0" marB="0"/>
                </a:tc>
                <a:tc>
                  <a:txBody>
                    <a:bodyPr/>
                    <a:lstStyle/>
                    <a:p>
                      <a:pPr algn="l" fontAlgn="t">
                        <a:buFont typeface="Arial" panose="020B0604020202020204" pitchFamily="34" charset="0"/>
                        <a:buChar char="•"/>
                      </a:pPr>
                      <a:r>
                        <a:rPr lang="fr-FR" dirty="0">
                          <a:effectLst/>
                        </a:rPr>
                        <a:t> Stomie d’amont puis chirurgie différée de 4 à 6 semaines *</a:t>
                      </a:r>
                      <a:br>
                        <a:rPr lang="fr-FR" dirty="0">
                          <a:effectLst/>
                        </a:rPr>
                      </a:br>
                      <a:r>
                        <a:rPr lang="fr-FR" dirty="0">
                          <a:effectLst/>
                        </a:rPr>
                        <a:t>(éventuelle chimiothérapie d’attente par </a:t>
                      </a:r>
                      <a:r>
                        <a:rPr lang="fr-FR" dirty="0" err="1">
                          <a:effectLst/>
                        </a:rPr>
                        <a:t>CapOx</a:t>
                      </a:r>
                      <a:r>
                        <a:rPr lang="fr-FR" dirty="0">
                          <a:effectLst/>
                        </a:rPr>
                        <a:t>)** ou résection en 1 temps éventuellement protégée selon localisation tumorale **</a:t>
                      </a:r>
                    </a:p>
                    <a:p>
                      <a:pPr algn="l" fontAlgn="t">
                        <a:buFont typeface="Arial" panose="020B0604020202020204" pitchFamily="34" charset="0"/>
                        <a:buNone/>
                      </a:pPr>
                      <a:endParaRPr lang="fr-FR" dirty="0">
                        <a:effectLst/>
                      </a:endParaRPr>
                    </a:p>
                  </a:txBody>
                  <a:tcPr marL="0" marR="0" marT="0" marB="0"/>
                </a:tc>
                <a:extLst>
                  <a:ext uri="{0D108BD9-81ED-4DB2-BD59-A6C34878D82A}">
                    <a16:rowId xmlns:a16="http://schemas.microsoft.com/office/drawing/2014/main" val="10003"/>
                  </a:ext>
                </a:extLst>
              </a:tr>
              <a:tr h="873429">
                <a:tc>
                  <a:txBody>
                    <a:bodyPr/>
                    <a:lstStyle/>
                    <a:p>
                      <a:pPr algn="l" fontAlgn="t">
                        <a:buFont typeface="Arial" panose="020B0604020202020204" pitchFamily="34" charset="0"/>
                        <a:buChar char="•"/>
                      </a:pPr>
                      <a:r>
                        <a:rPr lang="fr-FR" dirty="0">
                          <a:effectLst/>
                        </a:rPr>
                        <a:t> Sujet fragile</a:t>
                      </a:r>
                    </a:p>
                  </a:txBody>
                  <a:tcPr marL="0" marR="0" marT="0" marB="0"/>
                </a:tc>
                <a:tc>
                  <a:txBody>
                    <a:bodyPr/>
                    <a:lstStyle/>
                    <a:p>
                      <a:pPr algn="l" fontAlgn="t">
                        <a:buFont typeface="Arial" panose="020B0604020202020204" pitchFamily="34" charset="0"/>
                        <a:buChar char="•"/>
                      </a:pPr>
                      <a:r>
                        <a:rPr lang="fr-FR" dirty="0">
                          <a:effectLst/>
                        </a:rPr>
                        <a:t> Le report de la chirurgie se discute en fonction de la balance bénéfice risque *</a:t>
                      </a:r>
                    </a:p>
                  </a:txBody>
                  <a:tcPr marL="0" marR="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04228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1" y="365125"/>
            <a:ext cx="9041524" cy="1325563"/>
          </a:xfrm>
        </p:spPr>
        <p:txBody>
          <a:bodyPr>
            <a:normAutofit fontScale="90000"/>
          </a:bodyPr>
          <a:lstStyle/>
          <a:p>
            <a:r>
              <a:rPr lang="fr-FR" b="1" dirty="0"/>
              <a:t>Proposition d’ajustements thérapeutiques :     Colon localisé</a:t>
            </a:r>
            <a:br>
              <a:rPr lang="fr-FR" dirty="0"/>
            </a:br>
            <a:r>
              <a:rPr lang="fr-FR" sz="2700" dirty="0"/>
              <a:t>* </a:t>
            </a:r>
            <a:r>
              <a:rPr lang="fr-FR" sz="2700" i="1" dirty="0"/>
              <a:t>accord d’experts /  </a:t>
            </a:r>
            <a:r>
              <a:rPr lang="fr-FR" sz="2700" dirty="0"/>
              <a:t>** </a:t>
            </a:r>
            <a:r>
              <a:rPr lang="fr-FR" sz="2700" i="1" dirty="0"/>
              <a:t>avis d’experts</a:t>
            </a:r>
            <a:endParaRPr lang="fr-FR" sz="2700" dirty="0"/>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4121546422"/>
              </p:ext>
            </p:extLst>
          </p:nvPr>
        </p:nvGraphicFramePr>
        <p:xfrm>
          <a:off x="838200" y="1825623"/>
          <a:ext cx="10515600" cy="3838232"/>
        </p:xfrm>
        <a:graphic>
          <a:graphicData uri="http://schemas.openxmlformats.org/drawingml/2006/table">
            <a:tbl>
              <a:tblPr firstRow="1" bandRow="1">
                <a:tableStyleId>{5C22544A-7EE6-4342-B048-85BDC9FD1C3A}</a:tableStyleId>
              </a:tblPr>
              <a:tblGrid>
                <a:gridCol w="3656798">
                  <a:extLst>
                    <a:ext uri="{9D8B030D-6E8A-4147-A177-3AD203B41FA5}">
                      <a16:colId xmlns:a16="http://schemas.microsoft.com/office/drawing/2014/main" val="20000"/>
                    </a:ext>
                  </a:extLst>
                </a:gridCol>
                <a:gridCol w="6858802">
                  <a:extLst>
                    <a:ext uri="{9D8B030D-6E8A-4147-A177-3AD203B41FA5}">
                      <a16:colId xmlns:a16="http://schemas.microsoft.com/office/drawing/2014/main" val="20001"/>
                    </a:ext>
                  </a:extLst>
                </a:gridCol>
              </a:tblGrid>
              <a:tr h="1013371">
                <a:tc>
                  <a:txBody>
                    <a:bodyPr/>
                    <a:lstStyle/>
                    <a:p>
                      <a:pPr algn="ctr" fontAlgn="t"/>
                      <a:r>
                        <a:rPr lang="fr-FR" dirty="0">
                          <a:effectLst/>
                        </a:rPr>
                        <a:t>Indication de la chimiothérapie adjuvante</a:t>
                      </a:r>
                    </a:p>
                    <a:p>
                      <a:pPr algn="ctr" fontAlgn="t"/>
                      <a:r>
                        <a:rPr lang="fr-FR" dirty="0">
                          <a:effectLst/>
                        </a:rPr>
                        <a:t>Stade III et stade II (T4b)</a:t>
                      </a:r>
                    </a:p>
                  </a:txBody>
                  <a:tcPr marL="0" marR="0" marT="0" marB="0" anchor="ctr"/>
                </a:tc>
                <a:tc>
                  <a:txBody>
                    <a:bodyPr/>
                    <a:lstStyle/>
                    <a:p>
                      <a:pPr marL="285750" indent="-285750" algn="l" fontAlgn="t">
                        <a:buFont typeface="Arial" panose="020B0604020202020204" pitchFamily="34" charset="0"/>
                        <a:buChar char="•"/>
                      </a:pPr>
                      <a:r>
                        <a:rPr lang="fr-FR" dirty="0">
                          <a:effectLst/>
                        </a:rPr>
                        <a:t>Privilégier le </a:t>
                      </a:r>
                      <a:r>
                        <a:rPr lang="fr-FR" dirty="0" err="1">
                          <a:effectLst/>
                        </a:rPr>
                        <a:t>CapOx</a:t>
                      </a:r>
                      <a:r>
                        <a:rPr lang="fr-FR" dirty="0">
                          <a:effectLst/>
                        </a:rPr>
                        <a:t> au FOLFOX (3 ou 6 mois) *</a:t>
                      </a:r>
                    </a:p>
                  </a:txBody>
                  <a:tcPr marL="0" marR="0" marT="0" marB="0"/>
                </a:tc>
                <a:extLst>
                  <a:ext uri="{0D108BD9-81ED-4DB2-BD59-A6C34878D82A}">
                    <a16:rowId xmlns:a16="http://schemas.microsoft.com/office/drawing/2014/main" val="10000"/>
                  </a:ext>
                </a:extLst>
              </a:tr>
              <a:tr h="1688286">
                <a:tc>
                  <a:txBody>
                    <a:bodyPr/>
                    <a:lstStyle/>
                    <a:p>
                      <a:endParaRPr lang="fr-FR" dirty="0"/>
                    </a:p>
                  </a:txBody>
                  <a:tcPr marL="0" marR="0" marT="0" marB="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effectLst/>
                        </a:rPr>
                        <a:t>Pour les faibles risques (stade III à bas risque et stade II) discuter selon la situation locale, de la suppression de l’</a:t>
                      </a:r>
                      <a:r>
                        <a:rPr lang="fr-FR" dirty="0" err="1">
                          <a:effectLst/>
                        </a:rPr>
                        <a:t>oxaliplatine</a:t>
                      </a:r>
                      <a:r>
                        <a:rPr lang="fr-FR" dirty="0">
                          <a:effectLst/>
                        </a:rPr>
                        <a:t> au profit de la </a:t>
                      </a:r>
                      <a:r>
                        <a:rPr lang="fr-FR" dirty="0" err="1">
                          <a:effectLst/>
                        </a:rPr>
                        <a:t>capecitabine</a:t>
                      </a:r>
                      <a:r>
                        <a:rPr lang="fr-FR" dirty="0">
                          <a:effectLst/>
                        </a:rPr>
                        <a:t> en monothérapie pendant 6 mois et discuter la </a:t>
                      </a:r>
                      <a:r>
                        <a:rPr lang="fr-FR" dirty="0" err="1">
                          <a:effectLst/>
                        </a:rPr>
                        <a:t>ré-introduction</a:t>
                      </a:r>
                      <a:r>
                        <a:rPr lang="fr-FR" dirty="0">
                          <a:effectLst/>
                        </a:rPr>
                        <a:t> de l’</a:t>
                      </a:r>
                      <a:r>
                        <a:rPr lang="fr-FR" dirty="0" err="1">
                          <a:effectLst/>
                        </a:rPr>
                        <a:t>oxaliplatine</a:t>
                      </a:r>
                      <a:r>
                        <a:rPr lang="fr-FR" dirty="0">
                          <a:effectLst/>
                        </a:rPr>
                        <a:t> après l’épidémie si la chimiothérapie adjuvante n’est pas terminée (André 2015) *</a:t>
                      </a:r>
                    </a:p>
                  </a:txBody>
                  <a:tcPr marL="0" marR="0" marT="0" marB="0"/>
                </a:tc>
                <a:extLst>
                  <a:ext uri="{0D108BD9-81ED-4DB2-BD59-A6C34878D82A}">
                    <a16:rowId xmlns:a16="http://schemas.microsoft.com/office/drawing/2014/main" val="10001"/>
                  </a:ext>
                </a:extLst>
              </a:tr>
              <a:tr h="1136575">
                <a:tc>
                  <a:txBody>
                    <a:bodyPr/>
                    <a:lstStyle/>
                    <a:p>
                      <a:endParaRPr lang="fr-FR" dirty="0"/>
                    </a:p>
                  </a:txBody>
                  <a:tcPr marL="0" marR="0" marT="0" marB="0"/>
                </a:tc>
                <a:tc>
                  <a:txBody>
                    <a:bodyPr/>
                    <a:lstStyle/>
                    <a:p>
                      <a:pPr marL="285750" indent="-285750" algn="l" fontAlgn="t">
                        <a:buFont typeface="Arial" panose="020B0604020202020204" pitchFamily="34" charset="0"/>
                        <a:buChar char="•"/>
                      </a:pPr>
                      <a:r>
                        <a:rPr lang="fr-FR" dirty="0">
                          <a:effectLst/>
                        </a:rPr>
                        <a:t>Patient « fragile » à risque d’infection grave (plus de 70 ans et/ou comorbidité) discuter l’absence de chimiothérapie *</a:t>
                      </a: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33707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419897" cy="1325563"/>
          </a:xfrm>
        </p:spPr>
        <p:txBody>
          <a:bodyPr>
            <a:normAutofit fontScale="90000"/>
          </a:bodyPr>
          <a:lstStyle/>
          <a:p>
            <a:r>
              <a:rPr lang="fr-FR" b="1" dirty="0"/>
              <a:t>Proposition d’ajustements thérapeutiques : </a:t>
            </a:r>
            <a:br>
              <a:rPr lang="fr-FR" b="1" dirty="0"/>
            </a:br>
            <a:r>
              <a:rPr lang="fr-FR" b="1" dirty="0"/>
              <a:t>Colorectal métastatique , 1</a:t>
            </a:r>
            <a:r>
              <a:rPr lang="fr-FR" b="1" baseline="30000" dirty="0"/>
              <a:t>ème</a:t>
            </a:r>
            <a:r>
              <a:rPr lang="fr-FR" b="1" dirty="0"/>
              <a:t> et 2</a:t>
            </a:r>
            <a:r>
              <a:rPr lang="fr-FR" b="1" baseline="30000" dirty="0"/>
              <a:t>ème</a:t>
            </a:r>
            <a:r>
              <a:rPr lang="fr-FR" b="1" dirty="0"/>
              <a:t> ligne</a:t>
            </a:r>
            <a:br>
              <a:rPr lang="fr-FR" dirty="0"/>
            </a:br>
            <a:r>
              <a:rPr lang="fr-FR" sz="2700" dirty="0"/>
              <a:t>* </a:t>
            </a:r>
            <a:r>
              <a:rPr lang="fr-FR" sz="2700" i="1" dirty="0"/>
              <a:t>accord d’experts /  </a:t>
            </a:r>
            <a:r>
              <a:rPr lang="fr-FR" sz="2700" dirty="0"/>
              <a:t>** </a:t>
            </a:r>
            <a:r>
              <a:rPr lang="fr-FR" sz="2700" i="1" dirty="0"/>
              <a:t>avis d’experts</a:t>
            </a:r>
            <a:endParaRPr lang="fr-FR" sz="27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253656163"/>
              </p:ext>
            </p:extLst>
          </p:nvPr>
        </p:nvGraphicFramePr>
        <p:xfrm>
          <a:off x="838200" y="1825625"/>
          <a:ext cx="10515600" cy="4322187"/>
        </p:xfrm>
        <a:graphic>
          <a:graphicData uri="http://schemas.openxmlformats.org/drawingml/2006/table">
            <a:tbl>
              <a:tblPr firstRow="1" bandRow="1">
                <a:tableStyleId>{5C22544A-7EE6-4342-B048-85BDC9FD1C3A}</a:tableStyleId>
              </a:tblPr>
              <a:tblGrid>
                <a:gridCol w="2915653">
                  <a:extLst>
                    <a:ext uri="{9D8B030D-6E8A-4147-A177-3AD203B41FA5}">
                      <a16:colId xmlns:a16="http://schemas.microsoft.com/office/drawing/2014/main" val="20000"/>
                    </a:ext>
                  </a:extLst>
                </a:gridCol>
                <a:gridCol w="7599947">
                  <a:extLst>
                    <a:ext uri="{9D8B030D-6E8A-4147-A177-3AD203B41FA5}">
                      <a16:colId xmlns:a16="http://schemas.microsoft.com/office/drawing/2014/main" val="20001"/>
                    </a:ext>
                  </a:extLst>
                </a:gridCol>
              </a:tblGrid>
              <a:tr h="1692638">
                <a:tc>
                  <a:txBody>
                    <a:bodyPr/>
                    <a:lstStyle/>
                    <a:p>
                      <a:pPr algn="l" fontAlgn="t"/>
                      <a:r>
                        <a:rPr lang="fr-FR" dirty="0">
                          <a:effectLst/>
                        </a:rPr>
                        <a:t> </a:t>
                      </a:r>
                      <a:r>
                        <a:rPr lang="fr-FR" dirty="0" err="1">
                          <a:effectLst/>
                        </a:rPr>
                        <a:t>Résécable</a:t>
                      </a:r>
                      <a:r>
                        <a:rPr lang="fr-FR" dirty="0">
                          <a:effectLst/>
                        </a:rPr>
                        <a:t> </a:t>
                      </a:r>
                    </a:p>
                  </a:txBody>
                  <a:tcPr marL="0" marR="0" marT="0" marB="0" anchor="ctr"/>
                </a:tc>
                <a:tc>
                  <a:txBody>
                    <a:bodyPr/>
                    <a:lstStyle/>
                    <a:p>
                      <a:pPr algn="l" fontAlgn="t">
                        <a:buFont typeface="Arial" panose="020B0604020202020204" pitchFamily="34" charset="0"/>
                        <a:buChar char="•"/>
                      </a:pPr>
                      <a:r>
                        <a:rPr lang="fr-FR" dirty="0">
                          <a:effectLst/>
                        </a:rPr>
                        <a:t> Report de la chirurgie jusqu'à la fin de la période épidémique avec une chimiothérapie d’attente en fonction des caractéristiques néoplasiques (privilégier le schéma par </a:t>
                      </a:r>
                      <a:r>
                        <a:rPr lang="fr-FR" dirty="0" err="1">
                          <a:effectLst/>
                        </a:rPr>
                        <a:t>capecitabine</a:t>
                      </a:r>
                      <a:r>
                        <a:rPr lang="fr-FR" dirty="0">
                          <a:effectLst/>
                        </a:rPr>
                        <a:t> ou </a:t>
                      </a:r>
                      <a:r>
                        <a:rPr lang="fr-FR" dirty="0" err="1">
                          <a:effectLst/>
                        </a:rPr>
                        <a:t>CapOx</a:t>
                      </a:r>
                      <a:r>
                        <a:rPr lang="fr-FR" dirty="0">
                          <a:effectLst/>
                        </a:rPr>
                        <a:t>) **</a:t>
                      </a:r>
                    </a:p>
                    <a:p>
                      <a:pPr algn="l" fontAlgn="t">
                        <a:buFont typeface="Arial" panose="020B0604020202020204" pitchFamily="34" charset="0"/>
                        <a:buChar char="•"/>
                      </a:pPr>
                      <a:r>
                        <a:rPr lang="fr-FR" dirty="0">
                          <a:effectLst/>
                        </a:rPr>
                        <a:t> La chirurgie peu morbide ou la thermo-ablation peut se discuter dans les délais habituels (situations locales) **</a:t>
                      </a:r>
                    </a:p>
                  </a:txBody>
                  <a:tcPr marL="0" marR="0" marT="0" marB="0"/>
                </a:tc>
                <a:extLst>
                  <a:ext uri="{0D108BD9-81ED-4DB2-BD59-A6C34878D82A}">
                    <a16:rowId xmlns:a16="http://schemas.microsoft.com/office/drawing/2014/main" val="10000"/>
                  </a:ext>
                </a:extLst>
              </a:tr>
              <a:tr h="1502599">
                <a:tc>
                  <a:txBody>
                    <a:bodyPr/>
                    <a:lstStyle/>
                    <a:p>
                      <a:pPr algn="l" fontAlgn="t"/>
                      <a:r>
                        <a:rPr lang="fr-FR" dirty="0">
                          <a:effectLst/>
                        </a:rPr>
                        <a:t> Potentiellement </a:t>
                      </a:r>
                      <a:r>
                        <a:rPr lang="fr-FR" dirty="0" err="1">
                          <a:effectLst/>
                        </a:rPr>
                        <a:t>résécable</a:t>
                      </a:r>
                      <a:endParaRPr lang="fr-FR" dirty="0">
                        <a:effectLst/>
                      </a:endParaRPr>
                    </a:p>
                  </a:txBody>
                  <a:tcPr marL="0" marR="0" marT="0" marB="0" anchor="ctr"/>
                </a:tc>
                <a:tc>
                  <a:txBody>
                    <a:bodyPr/>
                    <a:lstStyle/>
                    <a:p>
                      <a:pPr algn="l" fontAlgn="t">
                        <a:buFont typeface="Arial" panose="020B0604020202020204" pitchFamily="34" charset="0"/>
                        <a:buChar char="•"/>
                      </a:pPr>
                      <a:r>
                        <a:rPr lang="fr-FR" dirty="0">
                          <a:effectLst/>
                        </a:rPr>
                        <a:t> Chimiothérapie d’attente par </a:t>
                      </a:r>
                      <a:r>
                        <a:rPr lang="fr-FR" dirty="0" err="1">
                          <a:effectLst/>
                        </a:rPr>
                        <a:t>monoCT</a:t>
                      </a:r>
                      <a:r>
                        <a:rPr lang="fr-FR" dirty="0">
                          <a:effectLst/>
                        </a:rPr>
                        <a:t> (privilégier </a:t>
                      </a:r>
                      <a:r>
                        <a:rPr lang="fr-FR" dirty="0" err="1">
                          <a:effectLst/>
                        </a:rPr>
                        <a:t>capecitabine</a:t>
                      </a:r>
                      <a:r>
                        <a:rPr lang="fr-FR" dirty="0">
                          <a:effectLst/>
                        </a:rPr>
                        <a:t>) * ou </a:t>
                      </a:r>
                      <a:r>
                        <a:rPr lang="fr-FR" dirty="0" err="1">
                          <a:effectLst/>
                        </a:rPr>
                        <a:t>biCT</a:t>
                      </a:r>
                      <a:r>
                        <a:rPr lang="fr-FR" dirty="0">
                          <a:effectLst/>
                        </a:rPr>
                        <a:t> (</a:t>
                      </a:r>
                      <a:r>
                        <a:rPr lang="fr-FR" dirty="0" err="1">
                          <a:effectLst/>
                        </a:rPr>
                        <a:t>CapOx</a:t>
                      </a:r>
                      <a:r>
                        <a:rPr lang="fr-FR" dirty="0">
                          <a:effectLst/>
                        </a:rPr>
                        <a:t> * ou FOLFIRI **) +/- thérapies ciblées, et éviter les </a:t>
                      </a:r>
                      <a:r>
                        <a:rPr lang="fr-FR" dirty="0" err="1">
                          <a:effectLst/>
                        </a:rPr>
                        <a:t>triCT</a:t>
                      </a:r>
                      <a:r>
                        <a:rPr lang="fr-FR" dirty="0">
                          <a:effectLst/>
                        </a:rPr>
                        <a:t> *</a:t>
                      </a:r>
                    </a:p>
                    <a:p>
                      <a:pPr algn="l" fontAlgn="t">
                        <a:buFont typeface="Arial" panose="020B0604020202020204" pitchFamily="34" charset="0"/>
                        <a:buChar char="•"/>
                      </a:pPr>
                      <a:r>
                        <a:rPr lang="fr-FR" dirty="0">
                          <a:effectLst/>
                        </a:rPr>
                        <a:t> Prudence avec l’association </a:t>
                      </a:r>
                      <a:r>
                        <a:rPr lang="fr-FR" dirty="0" err="1">
                          <a:effectLst/>
                        </a:rPr>
                        <a:t>CapOx</a:t>
                      </a:r>
                      <a:r>
                        <a:rPr lang="fr-FR" dirty="0">
                          <a:effectLst/>
                        </a:rPr>
                        <a:t> + anti-</a:t>
                      </a:r>
                      <a:r>
                        <a:rPr lang="fr-FR" i="1" dirty="0">
                          <a:effectLst/>
                        </a:rPr>
                        <a:t>EGFR</a:t>
                      </a:r>
                      <a:r>
                        <a:rPr lang="fr-FR" dirty="0">
                          <a:effectLst/>
                        </a:rPr>
                        <a:t> potentiellement plus toxique et d’efficacité incertaine (</a:t>
                      </a:r>
                      <a:r>
                        <a:rPr lang="fr-FR" dirty="0" err="1">
                          <a:effectLst/>
                        </a:rPr>
                        <a:t>Maughan</a:t>
                      </a:r>
                      <a:r>
                        <a:rPr lang="fr-FR" dirty="0">
                          <a:effectLst/>
                        </a:rPr>
                        <a:t> 2011)</a:t>
                      </a:r>
                    </a:p>
                  </a:txBody>
                  <a:tcPr marL="0" marR="0" marT="0" marB="0"/>
                </a:tc>
                <a:extLst>
                  <a:ext uri="{0D108BD9-81ED-4DB2-BD59-A6C34878D82A}">
                    <a16:rowId xmlns:a16="http://schemas.microsoft.com/office/drawing/2014/main" val="10001"/>
                  </a:ext>
                </a:extLst>
              </a:tr>
              <a:tr h="1126950">
                <a:tc>
                  <a:txBody>
                    <a:bodyPr/>
                    <a:lstStyle/>
                    <a:p>
                      <a:pPr algn="l" fontAlgn="t"/>
                      <a:r>
                        <a:rPr lang="fr-FR" dirty="0">
                          <a:effectLst/>
                        </a:rPr>
                        <a:t> Non </a:t>
                      </a:r>
                      <a:r>
                        <a:rPr lang="fr-FR" dirty="0" err="1">
                          <a:effectLst/>
                        </a:rPr>
                        <a:t>résécable</a:t>
                      </a:r>
                      <a:endParaRPr lang="fr-FR" dirty="0">
                        <a:effectLst/>
                      </a:endParaRPr>
                    </a:p>
                  </a:txBody>
                  <a:tcPr marL="0" marR="0" marT="0" marB="0" anchor="ctr"/>
                </a:tc>
                <a:tc>
                  <a:txBody>
                    <a:bodyPr/>
                    <a:lstStyle/>
                    <a:p>
                      <a:pPr algn="l" fontAlgn="t">
                        <a:buFont typeface="Arial" panose="020B0604020202020204" pitchFamily="34" charset="0"/>
                        <a:buChar char="•"/>
                      </a:pPr>
                      <a:r>
                        <a:rPr lang="fr-FR" dirty="0">
                          <a:effectLst/>
                        </a:rPr>
                        <a:t> Chimiothérapie : </a:t>
                      </a:r>
                      <a:r>
                        <a:rPr lang="fr-FR" dirty="0" err="1">
                          <a:effectLst/>
                        </a:rPr>
                        <a:t>monoCT</a:t>
                      </a:r>
                      <a:r>
                        <a:rPr lang="fr-FR" dirty="0">
                          <a:effectLst/>
                        </a:rPr>
                        <a:t> (privilégier </a:t>
                      </a:r>
                      <a:r>
                        <a:rPr lang="fr-FR" dirty="0" err="1">
                          <a:effectLst/>
                        </a:rPr>
                        <a:t>capecitabine</a:t>
                      </a:r>
                      <a:r>
                        <a:rPr lang="fr-FR" dirty="0">
                          <a:effectLst/>
                        </a:rPr>
                        <a:t>) ou </a:t>
                      </a:r>
                      <a:r>
                        <a:rPr lang="fr-FR" dirty="0" err="1">
                          <a:effectLst/>
                        </a:rPr>
                        <a:t>biCT</a:t>
                      </a:r>
                      <a:r>
                        <a:rPr lang="fr-FR" dirty="0">
                          <a:effectLst/>
                        </a:rPr>
                        <a:t> (</a:t>
                      </a:r>
                      <a:r>
                        <a:rPr lang="fr-FR" dirty="0" err="1">
                          <a:effectLst/>
                        </a:rPr>
                        <a:t>CapOx</a:t>
                      </a:r>
                      <a:r>
                        <a:rPr lang="fr-FR" dirty="0">
                          <a:effectLst/>
                        </a:rPr>
                        <a:t> * ou FOLFIRI **) +/- thérapies ciblées, éviter les </a:t>
                      </a:r>
                      <a:r>
                        <a:rPr lang="fr-FR" dirty="0" err="1">
                          <a:effectLst/>
                        </a:rPr>
                        <a:t>triCT</a:t>
                      </a:r>
                      <a:r>
                        <a:rPr lang="fr-FR" dirty="0">
                          <a:effectLst/>
                        </a:rPr>
                        <a:t> *</a:t>
                      </a:r>
                    </a:p>
                    <a:p>
                      <a:pPr algn="l" fontAlgn="t">
                        <a:buFont typeface="Arial" panose="020B0604020202020204" pitchFamily="34" charset="0"/>
                        <a:buChar char="•"/>
                      </a:pPr>
                      <a:r>
                        <a:rPr lang="fr-FR" dirty="0">
                          <a:effectLst/>
                        </a:rPr>
                        <a:t> Si traitement d’entretien privilégier la </a:t>
                      </a:r>
                      <a:r>
                        <a:rPr lang="fr-FR" dirty="0" err="1">
                          <a:effectLst/>
                        </a:rPr>
                        <a:t>capecitabine</a:t>
                      </a:r>
                      <a:r>
                        <a:rPr lang="fr-FR" dirty="0">
                          <a:effectLst/>
                        </a:rPr>
                        <a:t> seule +/- </a:t>
                      </a:r>
                      <a:r>
                        <a:rPr lang="fr-FR" dirty="0" err="1">
                          <a:effectLst/>
                        </a:rPr>
                        <a:t>bevacizumab</a:t>
                      </a:r>
                      <a:r>
                        <a:rPr lang="fr-FR" dirty="0">
                          <a:effectLst/>
                        </a:rPr>
                        <a:t> *</a:t>
                      </a: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36490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062545" cy="1325563"/>
          </a:xfrm>
        </p:spPr>
        <p:txBody>
          <a:bodyPr>
            <a:normAutofit fontScale="90000"/>
          </a:bodyPr>
          <a:lstStyle/>
          <a:p>
            <a:r>
              <a:rPr lang="fr-FR" b="1" dirty="0"/>
              <a:t>Proposition d’ajustements thérapeutiques : </a:t>
            </a:r>
            <a:br>
              <a:rPr lang="fr-FR" b="1" dirty="0"/>
            </a:br>
            <a:r>
              <a:rPr lang="fr-FR" b="1" dirty="0"/>
              <a:t>Colorectal métastatique</a:t>
            </a:r>
            <a:br>
              <a:rPr lang="fr-FR" dirty="0"/>
            </a:br>
            <a:r>
              <a:rPr lang="fr-FR" sz="2700" dirty="0"/>
              <a:t>* </a:t>
            </a:r>
            <a:r>
              <a:rPr lang="fr-FR" sz="2700" i="1" dirty="0"/>
              <a:t>accord d’experts /  </a:t>
            </a:r>
            <a:r>
              <a:rPr lang="fr-FR" sz="2700" dirty="0"/>
              <a:t>** </a:t>
            </a:r>
            <a:r>
              <a:rPr lang="fr-FR" sz="2700" i="1" dirty="0"/>
              <a:t>avis d’experts</a:t>
            </a:r>
            <a:endParaRPr lang="fr-FR" sz="27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98761379"/>
              </p:ext>
            </p:extLst>
          </p:nvPr>
        </p:nvGraphicFramePr>
        <p:xfrm>
          <a:off x="288758" y="1825625"/>
          <a:ext cx="11482939" cy="4681053"/>
        </p:xfrm>
        <a:graphic>
          <a:graphicData uri="http://schemas.openxmlformats.org/drawingml/2006/table">
            <a:tbl>
              <a:tblPr firstRow="1" bandRow="1">
                <a:tableStyleId>{5C22544A-7EE6-4342-B048-85BDC9FD1C3A}</a:tableStyleId>
              </a:tblPr>
              <a:tblGrid>
                <a:gridCol w="2179544">
                  <a:extLst>
                    <a:ext uri="{9D8B030D-6E8A-4147-A177-3AD203B41FA5}">
                      <a16:colId xmlns:a16="http://schemas.microsoft.com/office/drawing/2014/main" val="20000"/>
                    </a:ext>
                  </a:extLst>
                </a:gridCol>
                <a:gridCol w="2226243">
                  <a:extLst>
                    <a:ext uri="{9D8B030D-6E8A-4147-A177-3AD203B41FA5}">
                      <a16:colId xmlns:a16="http://schemas.microsoft.com/office/drawing/2014/main" val="20001"/>
                    </a:ext>
                  </a:extLst>
                </a:gridCol>
                <a:gridCol w="7077152">
                  <a:extLst>
                    <a:ext uri="{9D8B030D-6E8A-4147-A177-3AD203B41FA5}">
                      <a16:colId xmlns:a16="http://schemas.microsoft.com/office/drawing/2014/main" val="20002"/>
                    </a:ext>
                  </a:extLst>
                </a:gridCol>
              </a:tblGrid>
              <a:tr h="2180295">
                <a:tc>
                  <a:txBody>
                    <a:bodyPr/>
                    <a:lstStyle/>
                    <a:p>
                      <a:pPr algn="ctr" fontAlgn="t"/>
                      <a:r>
                        <a:rPr lang="fr-FR" sz="2000" b="1" dirty="0">
                          <a:effectLst/>
                        </a:rPr>
                        <a:t>Colorectal</a:t>
                      </a:r>
                      <a:br>
                        <a:rPr lang="fr-FR" sz="2000" b="1" dirty="0">
                          <a:effectLst/>
                        </a:rPr>
                      </a:br>
                      <a:r>
                        <a:rPr lang="fr-FR" sz="2000" b="1" dirty="0">
                          <a:effectLst/>
                        </a:rPr>
                        <a:t>métastatique</a:t>
                      </a:r>
                      <a:br>
                        <a:rPr lang="fr-FR" sz="2000" b="1" dirty="0">
                          <a:effectLst/>
                        </a:rPr>
                      </a:br>
                      <a:r>
                        <a:rPr lang="fr-FR" sz="2000" b="1" dirty="0">
                          <a:effectLst/>
                        </a:rPr>
                        <a:t>en cours de traitement</a:t>
                      </a:r>
                      <a:endParaRPr lang="fr-FR" sz="2000" dirty="0">
                        <a:effectLst/>
                      </a:endParaRPr>
                    </a:p>
                    <a:p>
                      <a:pPr algn="ctr" fontAlgn="t"/>
                      <a:r>
                        <a:rPr lang="fr-FR" sz="2000" dirty="0">
                          <a:effectLst/>
                        </a:rPr>
                        <a:t> </a:t>
                      </a:r>
                    </a:p>
                  </a:txBody>
                  <a:tcPr marL="0" marR="0" marT="0" marB="0" anchor="ctr"/>
                </a:tc>
                <a:tc>
                  <a:txBody>
                    <a:bodyPr/>
                    <a:lstStyle/>
                    <a:p>
                      <a:pPr algn="l" fontAlgn="t"/>
                      <a:r>
                        <a:rPr lang="fr-FR" sz="2000">
                          <a:effectLst/>
                        </a:rPr>
                        <a:t>Non résécable</a:t>
                      </a:r>
                    </a:p>
                  </a:txBody>
                  <a:tcPr marL="0" marR="0" marT="0" marB="0" anchor="ctr"/>
                </a:tc>
                <a:tc>
                  <a:txBody>
                    <a:bodyPr/>
                    <a:lstStyle/>
                    <a:p>
                      <a:pPr algn="l" fontAlgn="t">
                        <a:buFont typeface="Arial" panose="020B0604020202020204" pitchFamily="34" charset="0"/>
                        <a:buChar char="•"/>
                      </a:pPr>
                      <a:r>
                        <a:rPr lang="fr-FR" sz="2000" dirty="0">
                          <a:effectLst/>
                        </a:rPr>
                        <a:t> Privilégier les traitements oraux en cas de maladie stable ou lentement progressive (</a:t>
                      </a:r>
                      <a:r>
                        <a:rPr lang="fr-FR" sz="2000" dirty="0" err="1">
                          <a:effectLst/>
                        </a:rPr>
                        <a:t>capecitabine</a:t>
                      </a:r>
                      <a:r>
                        <a:rPr lang="fr-FR" sz="2000" dirty="0">
                          <a:effectLst/>
                        </a:rPr>
                        <a:t>) afin de limiter les séjours hospitaliers (</a:t>
                      </a:r>
                      <a:r>
                        <a:rPr lang="fr-FR" sz="2000" dirty="0" err="1">
                          <a:effectLst/>
                        </a:rPr>
                        <a:t>Simkens</a:t>
                      </a:r>
                      <a:r>
                        <a:rPr lang="fr-FR" sz="2000" dirty="0">
                          <a:effectLst/>
                        </a:rPr>
                        <a:t> 2015), sous réserve d’un suivi téléphonique codifié *</a:t>
                      </a:r>
                    </a:p>
                    <a:p>
                      <a:pPr algn="l" fontAlgn="t">
                        <a:buFont typeface="Arial" panose="020B0604020202020204" pitchFamily="34" charset="0"/>
                        <a:buChar char="•"/>
                      </a:pPr>
                      <a:r>
                        <a:rPr lang="fr-FR" sz="2000" dirty="0">
                          <a:effectLst/>
                        </a:rPr>
                        <a:t> Discuter en cas de maladie stable une pause de 2 mois *</a:t>
                      </a:r>
                    </a:p>
                    <a:p>
                      <a:pPr algn="l" fontAlgn="t">
                        <a:buFont typeface="Arial" panose="020B0604020202020204" pitchFamily="34" charset="0"/>
                        <a:buChar char="•"/>
                      </a:pPr>
                      <a:r>
                        <a:rPr lang="fr-FR" sz="2000" dirty="0">
                          <a:effectLst/>
                        </a:rPr>
                        <a:t> Si traitement d’entretien privilégier la </a:t>
                      </a:r>
                      <a:r>
                        <a:rPr lang="fr-FR" sz="2000" dirty="0" err="1">
                          <a:effectLst/>
                        </a:rPr>
                        <a:t>capecitabine</a:t>
                      </a:r>
                      <a:r>
                        <a:rPr lang="fr-FR" sz="2000" dirty="0">
                          <a:effectLst/>
                        </a:rPr>
                        <a:t> seule +/- </a:t>
                      </a:r>
                      <a:r>
                        <a:rPr lang="fr-FR" sz="2000" dirty="0" err="1">
                          <a:effectLst/>
                        </a:rPr>
                        <a:t>bevacizumab</a:t>
                      </a:r>
                      <a:r>
                        <a:rPr lang="fr-FR" sz="2000" dirty="0">
                          <a:effectLst/>
                        </a:rPr>
                        <a:t> *</a:t>
                      </a:r>
                    </a:p>
                  </a:txBody>
                  <a:tcPr marL="0" marR="0" marT="0" marB="0"/>
                </a:tc>
                <a:extLst>
                  <a:ext uri="{0D108BD9-81ED-4DB2-BD59-A6C34878D82A}">
                    <a16:rowId xmlns:a16="http://schemas.microsoft.com/office/drawing/2014/main" val="10000"/>
                  </a:ext>
                </a:extLst>
              </a:tr>
              <a:tr h="2500758">
                <a:tc>
                  <a:txBody>
                    <a:bodyPr/>
                    <a:lstStyle/>
                    <a:p>
                      <a:pPr algn="ctr" fontAlgn="t"/>
                      <a:r>
                        <a:rPr lang="fr-FR" sz="2000" b="1" dirty="0">
                          <a:effectLst/>
                        </a:rPr>
                        <a:t>Colorectal métastatique au-delà de la 2</a:t>
                      </a:r>
                      <a:r>
                        <a:rPr lang="fr-FR" sz="2000" b="1" baseline="30000" dirty="0">
                          <a:effectLst/>
                        </a:rPr>
                        <a:t>ème</a:t>
                      </a:r>
                      <a:r>
                        <a:rPr lang="fr-FR" sz="2000" b="1" dirty="0">
                          <a:effectLst/>
                        </a:rPr>
                        <a:t> ligne</a:t>
                      </a:r>
                      <a:endParaRPr lang="fr-FR" sz="2000" dirty="0">
                        <a:effectLst/>
                      </a:endParaRPr>
                    </a:p>
                  </a:txBody>
                  <a:tcPr marL="0" marR="0" marT="0" marB="0" anchor="ctr"/>
                </a:tc>
                <a:tc>
                  <a:txBody>
                    <a:bodyPr/>
                    <a:lstStyle/>
                    <a:p>
                      <a:pPr algn="l" fontAlgn="t"/>
                      <a:r>
                        <a:rPr lang="fr-FR" sz="2000" dirty="0">
                          <a:effectLst/>
                        </a:rPr>
                        <a:t>Non </a:t>
                      </a:r>
                      <a:r>
                        <a:rPr lang="fr-FR" sz="2000" dirty="0" err="1">
                          <a:effectLst/>
                        </a:rPr>
                        <a:t>résécable</a:t>
                      </a:r>
                      <a:endParaRPr lang="fr-FR" sz="2000" dirty="0">
                        <a:effectLst/>
                      </a:endParaRPr>
                    </a:p>
                  </a:txBody>
                  <a:tcPr marL="0" marR="0" marT="0" marB="0" anchor="ctr"/>
                </a:tc>
                <a:tc>
                  <a:txBody>
                    <a:bodyPr/>
                    <a:lstStyle/>
                    <a:p>
                      <a:pPr algn="l" fontAlgn="t">
                        <a:buFont typeface="Arial" panose="020B0604020202020204" pitchFamily="34" charset="0"/>
                        <a:buChar char="•"/>
                      </a:pPr>
                      <a:r>
                        <a:rPr lang="fr-FR" sz="2000" dirty="0">
                          <a:effectLst/>
                        </a:rPr>
                        <a:t> Regorafenib à privilégier avec un schéma REDOS d’escalade hebdomadaire 80, 120, puis 160 mg /j selon la tolérance individuelle (</a:t>
                      </a:r>
                      <a:r>
                        <a:rPr lang="fr-FR" sz="2000" dirty="0" err="1">
                          <a:effectLst/>
                        </a:rPr>
                        <a:t>Bekali</a:t>
                      </a:r>
                      <a:r>
                        <a:rPr lang="fr-FR" sz="2000" dirty="0">
                          <a:effectLst/>
                        </a:rPr>
                        <a:t>-Saab 2019) *</a:t>
                      </a:r>
                    </a:p>
                    <a:p>
                      <a:pPr algn="l" fontAlgn="t">
                        <a:buFont typeface="Arial" panose="020B0604020202020204" pitchFamily="34" charset="0"/>
                        <a:buChar char="•"/>
                      </a:pPr>
                      <a:r>
                        <a:rPr lang="fr-FR" sz="2000" dirty="0">
                          <a:effectLst/>
                        </a:rPr>
                        <a:t> Discuter une pause en cas de stabilité *</a:t>
                      </a:r>
                    </a:p>
                    <a:p>
                      <a:pPr algn="l" fontAlgn="t">
                        <a:buFont typeface="Arial" panose="020B0604020202020204" pitchFamily="34" charset="0"/>
                        <a:buChar char="•"/>
                      </a:pPr>
                      <a:r>
                        <a:rPr lang="fr-FR" sz="2000" dirty="0">
                          <a:effectLst/>
                        </a:rPr>
                        <a:t> Utilisation prudente du </a:t>
                      </a:r>
                      <a:r>
                        <a:rPr lang="fr-FR" sz="2000" dirty="0" err="1">
                          <a:effectLst/>
                        </a:rPr>
                        <a:t>Trifluridine-Tipiracil</a:t>
                      </a:r>
                      <a:r>
                        <a:rPr lang="fr-FR" sz="2000" dirty="0">
                          <a:effectLst/>
                        </a:rPr>
                        <a:t> en raison du risque de leuco-neutropénie (Mayer 2015) *</a:t>
                      </a: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64150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220200" cy="1325563"/>
          </a:xfrm>
        </p:spPr>
        <p:txBody>
          <a:bodyPr>
            <a:normAutofit fontScale="90000"/>
          </a:bodyPr>
          <a:lstStyle/>
          <a:p>
            <a:r>
              <a:rPr lang="fr-FR" b="1" dirty="0"/>
              <a:t>Proposition d’ajustements thérapeutiques : </a:t>
            </a:r>
            <a:br>
              <a:rPr lang="fr-FR" b="1" dirty="0"/>
            </a:br>
            <a:r>
              <a:rPr lang="fr-FR" b="1" dirty="0"/>
              <a:t>Pancréas exocrine</a:t>
            </a:r>
            <a:br>
              <a:rPr lang="fr-FR" dirty="0"/>
            </a:br>
            <a:r>
              <a:rPr lang="fr-FR" sz="2700" dirty="0"/>
              <a:t>* </a:t>
            </a:r>
            <a:r>
              <a:rPr lang="fr-FR" sz="2700" i="1" dirty="0"/>
              <a:t>accord d’experts /  </a:t>
            </a:r>
            <a:r>
              <a:rPr lang="fr-FR" sz="2700" dirty="0"/>
              <a:t>** </a:t>
            </a:r>
            <a:r>
              <a:rPr lang="fr-FR" sz="2700" i="1" dirty="0"/>
              <a:t>avis d’experts</a:t>
            </a:r>
            <a:endParaRPr lang="fr-FR" sz="27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007118038"/>
              </p:ext>
            </p:extLst>
          </p:nvPr>
        </p:nvGraphicFramePr>
        <p:xfrm>
          <a:off x="838200" y="1825625"/>
          <a:ext cx="10515600" cy="4575175"/>
        </p:xfrm>
        <a:graphic>
          <a:graphicData uri="http://schemas.openxmlformats.org/drawingml/2006/table">
            <a:tbl>
              <a:tblPr firstRow="1" bandRow="1">
                <a:tableStyleId>{5C22544A-7EE6-4342-B048-85BDC9FD1C3A}</a:tableStyleId>
              </a:tblPr>
              <a:tblGrid>
                <a:gridCol w="2742398">
                  <a:extLst>
                    <a:ext uri="{9D8B030D-6E8A-4147-A177-3AD203B41FA5}">
                      <a16:colId xmlns:a16="http://schemas.microsoft.com/office/drawing/2014/main" val="20000"/>
                    </a:ext>
                  </a:extLst>
                </a:gridCol>
                <a:gridCol w="7773202">
                  <a:extLst>
                    <a:ext uri="{9D8B030D-6E8A-4147-A177-3AD203B41FA5}">
                      <a16:colId xmlns:a16="http://schemas.microsoft.com/office/drawing/2014/main" val="20001"/>
                    </a:ext>
                  </a:extLst>
                </a:gridCol>
              </a:tblGrid>
              <a:tr h="3429769">
                <a:tc>
                  <a:txBody>
                    <a:bodyPr/>
                    <a:lstStyle/>
                    <a:p>
                      <a:pPr algn="ctr" fontAlgn="t"/>
                      <a:endParaRPr lang="fr-FR" b="1" dirty="0">
                        <a:effectLst/>
                      </a:endParaRPr>
                    </a:p>
                    <a:p>
                      <a:pPr algn="ctr" fontAlgn="t"/>
                      <a:endParaRPr lang="fr-FR" b="1" dirty="0">
                        <a:effectLst/>
                      </a:endParaRPr>
                    </a:p>
                    <a:p>
                      <a:pPr algn="ctr" fontAlgn="t"/>
                      <a:endParaRPr lang="fr-FR" b="1" dirty="0">
                        <a:effectLst/>
                      </a:endParaRPr>
                    </a:p>
                    <a:p>
                      <a:pPr algn="ctr" fontAlgn="t"/>
                      <a:endParaRPr lang="fr-FR" b="1" dirty="0">
                        <a:effectLst/>
                      </a:endParaRPr>
                    </a:p>
                    <a:p>
                      <a:pPr algn="ctr" fontAlgn="t"/>
                      <a:r>
                        <a:rPr lang="fr-FR" b="1" dirty="0" err="1">
                          <a:effectLst/>
                        </a:rPr>
                        <a:t>Résécable</a:t>
                      </a:r>
                      <a:r>
                        <a:rPr lang="fr-FR" b="1" dirty="0">
                          <a:effectLst/>
                        </a:rPr>
                        <a:t>/Borderline</a:t>
                      </a:r>
                      <a:br>
                        <a:rPr lang="fr-FR" b="1" dirty="0">
                          <a:effectLst/>
                        </a:rPr>
                      </a:br>
                      <a:r>
                        <a:rPr lang="fr-FR" b="1" dirty="0">
                          <a:effectLst/>
                        </a:rPr>
                        <a:t>avec preuve histologique</a:t>
                      </a:r>
                    </a:p>
                  </a:txBody>
                  <a:tcPr marL="0" marR="0" marT="0" marB="0"/>
                </a:tc>
                <a:tc>
                  <a:txBody>
                    <a:bodyPr/>
                    <a:lstStyle/>
                    <a:p>
                      <a:pPr marL="285750" indent="-285750" algn="l" fontAlgn="t">
                        <a:buFont typeface="Arial" panose="020B0604020202020204" pitchFamily="34" charset="0"/>
                        <a:buChar char="•"/>
                      </a:pPr>
                      <a:r>
                        <a:rPr lang="fr-FR" sz="2000" dirty="0">
                          <a:effectLst/>
                        </a:rPr>
                        <a:t>Report de la chirurgie après épidémie ** (carence de lit de réanimation, </a:t>
                      </a:r>
                      <a:r>
                        <a:rPr lang="fr-FR" sz="2000" dirty="0" err="1">
                          <a:effectLst/>
                        </a:rPr>
                        <a:t>morbi</a:t>
                      </a:r>
                      <a:r>
                        <a:rPr lang="fr-FR" sz="2000" dirty="0">
                          <a:effectLst/>
                        </a:rPr>
                        <a:t>-mortalité accrue) selon la localisation tumorale ** (</a:t>
                      </a:r>
                      <a:r>
                        <a:rPr lang="fr-FR" sz="2000" dirty="0" err="1">
                          <a:effectLst/>
                        </a:rPr>
                        <a:t>spléno</a:t>
                      </a:r>
                      <a:r>
                        <a:rPr lang="fr-FR" sz="2000" dirty="0">
                          <a:effectLst/>
                        </a:rPr>
                        <a:t>-pancréatectomie G moins morbide que DPC), les possibilités locales et l’évolution de l’épidémie.</a:t>
                      </a:r>
                    </a:p>
                    <a:p>
                      <a:pPr algn="l" fontAlgn="t">
                        <a:buFont typeface="Arial" panose="020B0604020202020204" pitchFamily="34" charset="0"/>
                        <a:buChar char="•"/>
                      </a:pPr>
                      <a:endParaRPr lang="fr-FR" sz="2000" dirty="0">
                        <a:effectLst/>
                      </a:endParaRPr>
                    </a:p>
                    <a:p>
                      <a:pPr marL="285750" indent="-285750" algn="l" fontAlgn="t">
                        <a:buFont typeface="Arial" panose="020B0604020202020204" pitchFamily="34" charset="0"/>
                        <a:buChar char="•"/>
                      </a:pPr>
                      <a:r>
                        <a:rPr lang="fr-FR" sz="2000" dirty="0">
                          <a:effectLst/>
                        </a:rPr>
                        <a:t>Discuter une chimiothérapie d’attente, FOLFOX * à privilégier versus FOLFIRINOX ** au regard de risque de complications sévères lié à l’immunodépression chimio-induite, GCSF et schéma modifié (sans bolus 5FU et </a:t>
                      </a:r>
                      <a:r>
                        <a:rPr lang="fr-FR" sz="2000" dirty="0" err="1">
                          <a:effectLst/>
                        </a:rPr>
                        <a:t>irinotécan</a:t>
                      </a:r>
                      <a:r>
                        <a:rPr lang="fr-FR" sz="2000" dirty="0">
                          <a:effectLst/>
                        </a:rPr>
                        <a:t> à 150 mg/m</a:t>
                      </a:r>
                      <a:r>
                        <a:rPr lang="fr-FR" sz="2000" baseline="30000" dirty="0">
                          <a:effectLst/>
                        </a:rPr>
                        <a:t>2</a:t>
                      </a:r>
                      <a:r>
                        <a:rPr lang="fr-FR" sz="2000" dirty="0">
                          <a:effectLst/>
                        </a:rPr>
                        <a:t>) si FOLFIRINOX *</a:t>
                      </a:r>
                    </a:p>
                  </a:txBody>
                  <a:tcPr marL="0" marR="0" marT="0" marB="0"/>
                </a:tc>
                <a:extLst>
                  <a:ext uri="{0D108BD9-81ED-4DB2-BD59-A6C34878D82A}">
                    <a16:rowId xmlns:a16="http://schemas.microsoft.com/office/drawing/2014/main" val="10000"/>
                  </a:ext>
                </a:extLst>
              </a:tr>
              <a:tr h="1145406">
                <a:tc>
                  <a:txBody>
                    <a:bodyPr/>
                    <a:lstStyle/>
                    <a:p>
                      <a:pPr algn="ctr" fontAlgn="t"/>
                      <a:endParaRPr lang="fr-FR" dirty="0">
                        <a:effectLst/>
                      </a:endParaRPr>
                    </a:p>
                    <a:p>
                      <a:pPr algn="ctr" fontAlgn="t"/>
                      <a:endParaRPr lang="fr-FR" dirty="0">
                        <a:effectLst/>
                      </a:endParaRPr>
                    </a:p>
                    <a:p>
                      <a:pPr algn="ctr" fontAlgn="t"/>
                      <a:r>
                        <a:rPr lang="fr-FR" dirty="0">
                          <a:effectLst/>
                        </a:rPr>
                        <a:t>Post-opératoire</a:t>
                      </a:r>
                    </a:p>
                  </a:txBody>
                  <a:tcPr marL="0" marR="0" marT="0" marB="0"/>
                </a:tc>
                <a:tc>
                  <a:txBody>
                    <a:bodyPr/>
                    <a:lstStyle/>
                    <a:p>
                      <a:pPr marL="0" indent="0" algn="l" fontAlgn="t">
                        <a:buFont typeface="Arial" panose="020B0604020202020204" pitchFamily="34" charset="0"/>
                        <a:buNone/>
                      </a:pPr>
                      <a:endParaRPr lang="fr-FR" sz="2000" dirty="0">
                        <a:effectLst/>
                      </a:endParaRPr>
                    </a:p>
                    <a:p>
                      <a:pPr marL="342900" indent="-342900" algn="l" fontAlgn="t">
                        <a:buFont typeface="Arial" panose="020B0604020202020204" pitchFamily="34" charset="0"/>
                        <a:buChar char="•"/>
                      </a:pPr>
                      <a:r>
                        <a:rPr lang="fr-FR" sz="2000" dirty="0">
                          <a:effectLst/>
                        </a:rPr>
                        <a:t>FOLFIRINOX en raison de l’ampleur du bénéfice de survie, avec GCSF et schéma modifié  * (</a:t>
                      </a:r>
                      <a:r>
                        <a:rPr lang="fr-FR" sz="2000" dirty="0" err="1">
                          <a:effectLst/>
                        </a:rPr>
                        <a:t>Conroy</a:t>
                      </a:r>
                      <a:r>
                        <a:rPr lang="fr-FR" sz="2000" dirty="0">
                          <a:effectLst/>
                        </a:rPr>
                        <a:t> 2018)</a:t>
                      </a: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4469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4AE6EF-A080-4F43-99FF-2D212DA3C6FE}"/>
              </a:ext>
            </a:extLst>
          </p:cNvPr>
          <p:cNvSpPr>
            <a:spLocks noGrp="1"/>
          </p:cNvSpPr>
          <p:nvPr>
            <p:ph type="title"/>
          </p:nvPr>
        </p:nvSpPr>
        <p:spPr>
          <a:xfrm>
            <a:off x="1005005" y="-316187"/>
            <a:ext cx="10515600" cy="1325563"/>
          </a:xfrm>
        </p:spPr>
        <p:txBody>
          <a:bodyPr>
            <a:normAutofit/>
          </a:bodyPr>
          <a:lstStyle/>
          <a:p>
            <a:r>
              <a:rPr lang="fr-FR" sz="2800" b="1" cap="all" dirty="0"/>
              <a:t>SITUATION ÉPIDÉMIQUE COVID-19 EN France AU 15 AVRIL 2020</a:t>
            </a:r>
          </a:p>
        </p:txBody>
      </p:sp>
      <p:pic>
        <p:nvPicPr>
          <p:cNvPr id="4" name="Image 3" descr="Une image contenant capture d’écran&#10;&#10;Description générée automatiquement">
            <a:extLst>
              <a:ext uri="{FF2B5EF4-FFF2-40B4-BE49-F238E27FC236}">
                <a16:creationId xmlns:a16="http://schemas.microsoft.com/office/drawing/2014/main" id="{08261D2E-D3DD-134F-AA47-9C9C16BD4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234" y="625004"/>
            <a:ext cx="5020348" cy="6193582"/>
          </a:xfrm>
          <a:prstGeom prst="rect">
            <a:avLst/>
          </a:prstGeom>
        </p:spPr>
      </p:pic>
      <p:pic>
        <p:nvPicPr>
          <p:cNvPr id="11" name="Image 10">
            <a:extLst>
              <a:ext uri="{FF2B5EF4-FFF2-40B4-BE49-F238E27FC236}">
                <a16:creationId xmlns:a16="http://schemas.microsoft.com/office/drawing/2014/main" id="{67E4F9CB-2FD9-0A43-9606-8BA7F8A3E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3307" y="625004"/>
            <a:ext cx="3973502" cy="2162603"/>
          </a:xfrm>
          <a:prstGeom prst="rect">
            <a:avLst/>
          </a:prstGeom>
        </p:spPr>
      </p:pic>
      <p:sp>
        <p:nvSpPr>
          <p:cNvPr id="12" name="ZoneTexte 11">
            <a:extLst>
              <a:ext uri="{FF2B5EF4-FFF2-40B4-BE49-F238E27FC236}">
                <a16:creationId xmlns:a16="http://schemas.microsoft.com/office/drawing/2014/main" id="{B738B5A0-452A-B042-90B5-F37C64D709C4}"/>
              </a:ext>
            </a:extLst>
          </p:cNvPr>
          <p:cNvSpPr txBox="1"/>
          <p:nvPr/>
        </p:nvSpPr>
        <p:spPr>
          <a:xfrm>
            <a:off x="9319493" y="572463"/>
            <a:ext cx="1667316" cy="369332"/>
          </a:xfrm>
          <a:prstGeom prst="rect">
            <a:avLst/>
          </a:prstGeom>
          <a:solidFill>
            <a:schemeClr val="bg1"/>
          </a:solidFill>
          <a:ln>
            <a:solidFill>
              <a:schemeClr val="bg1"/>
            </a:solidFill>
          </a:ln>
        </p:spPr>
        <p:txBody>
          <a:bodyPr wrap="none" rtlCol="0">
            <a:spAutoFit/>
          </a:bodyPr>
          <a:lstStyle/>
          <a:p>
            <a:r>
              <a:rPr lang="fr-FR" dirty="0"/>
              <a:t>Hospitalisations</a:t>
            </a:r>
          </a:p>
        </p:txBody>
      </p:sp>
      <p:pic>
        <p:nvPicPr>
          <p:cNvPr id="15" name="Image 14">
            <a:extLst>
              <a:ext uri="{FF2B5EF4-FFF2-40B4-BE49-F238E27FC236}">
                <a16:creationId xmlns:a16="http://schemas.microsoft.com/office/drawing/2014/main" id="{74D334C7-79EB-464E-B3C9-8E6E9E7280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856" y="2787607"/>
            <a:ext cx="3771953" cy="1991534"/>
          </a:xfrm>
          <a:prstGeom prst="rect">
            <a:avLst/>
          </a:prstGeom>
        </p:spPr>
      </p:pic>
      <p:sp>
        <p:nvSpPr>
          <p:cNvPr id="16" name="ZoneTexte 15">
            <a:extLst>
              <a:ext uri="{FF2B5EF4-FFF2-40B4-BE49-F238E27FC236}">
                <a16:creationId xmlns:a16="http://schemas.microsoft.com/office/drawing/2014/main" id="{4E984FC3-43AF-D646-A1C8-E55CCEEA89C0}"/>
              </a:ext>
            </a:extLst>
          </p:cNvPr>
          <p:cNvSpPr txBox="1"/>
          <p:nvPr/>
        </p:nvSpPr>
        <p:spPr>
          <a:xfrm>
            <a:off x="9422021" y="2787607"/>
            <a:ext cx="1462260" cy="369332"/>
          </a:xfrm>
          <a:prstGeom prst="rect">
            <a:avLst/>
          </a:prstGeom>
          <a:solidFill>
            <a:schemeClr val="bg1"/>
          </a:solidFill>
          <a:ln>
            <a:solidFill>
              <a:schemeClr val="bg1"/>
            </a:solidFill>
          </a:ln>
        </p:spPr>
        <p:txBody>
          <a:bodyPr wrap="none" rtlCol="0">
            <a:spAutoFit/>
          </a:bodyPr>
          <a:lstStyle/>
          <a:p>
            <a:r>
              <a:rPr lang="fr-FR" dirty="0"/>
              <a:t>Réanimations</a:t>
            </a:r>
          </a:p>
        </p:txBody>
      </p:sp>
      <p:pic>
        <p:nvPicPr>
          <p:cNvPr id="18" name="Image 17">
            <a:extLst>
              <a:ext uri="{FF2B5EF4-FFF2-40B4-BE49-F238E27FC236}">
                <a16:creationId xmlns:a16="http://schemas.microsoft.com/office/drawing/2014/main" id="{94F884F2-2BEA-CC4D-A5A8-FDEF84AB4B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2419" y="4827052"/>
            <a:ext cx="3641862" cy="1991534"/>
          </a:xfrm>
          <a:prstGeom prst="rect">
            <a:avLst/>
          </a:prstGeom>
        </p:spPr>
      </p:pic>
      <p:sp>
        <p:nvSpPr>
          <p:cNvPr id="19" name="ZoneTexte 18">
            <a:extLst>
              <a:ext uri="{FF2B5EF4-FFF2-40B4-BE49-F238E27FC236}">
                <a16:creationId xmlns:a16="http://schemas.microsoft.com/office/drawing/2014/main" id="{02FAEA98-FDE4-4940-A55D-ED68F055D72D}"/>
              </a:ext>
            </a:extLst>
          </p:cNvPr>
          <p:cNvSpPr txBox="1"/>
          <p:nvPr/>
        </p:nvSpPr>
        <p:spPr>
          <a:xfrm>
            <a:off x="9258066" y="4779141"/>
            <a:ext cx="1728743" cy="369332"/>
          </a:xfrm>
          <a:prstGeom prst="rect">
            <a:avLst/>
          </a:prstGeom>
          <a:solidFill>
            <a:schemeClr val="bg1"/>
          </a:solidFill>
          <a:ln>
            <a:solidFill>
              <a:schemeClr val="bg1"/>
            </a:solidFill>
          </a:ln>
        </p:spPr>
        <p:txBody>
          <a:bodyPr wrap="none" rtlCol="0">
            <a:spAutoFit/>
          </a:bodyPr>
          <a:lstStyle/>
          <a:p>
            <a:r>
              <a:rPr lang="fr-FR" dirty="0"/>
              <a:t>Décès à l’hôpital</a:t>
            </a:r>
          </a:p>
        </p:txBody>
      </p:sp>
    </p:spTree>
    <p:extLst>
      <p:ext uri="{BB962C8B-B14F-4D97-AF65-F5344CB8AC3E}">
        <p14:creationId xmlns:p14="http://schemas.microsoft.com/office/powerpoint/2010/main" val="656951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125607" cy="1325563"/>
          </a:xfrm>
        </p:spPr>
        <p:txBody>
          <a:bodyPr>
            <a:normAutofit fontScale="90000"/>
          </a:bodyPr>
          <a:lstStyle/>
          <a:p>
            <a:r>
              <a:rPr lang="fr-FR" b="1" dirty="0"/>
              <a:t>Proposition d’ajustements thérapeutiques : </a:t>
            </a:r>
            <a:br>
              <a:rPr lang="fr-FR" b="1" dirty="0"/>
            </a:br>
            <a:r>
              <a:rPr lang="fr-FR" b="1" dirty="0"/>
              <a:t>Pancréas exocrine</a:t>
            </a:r>
            <a:br>
              <a:rPr lang="fr-FR" dirty="0"/>
            </a:br>
            <a:r>
              <a:rPr lang="fr-FR" sz="2700" dirty="0"/>
              <a:t>* </a:t>
            </a:r>
            <a:r>
              <a:rPr lang="fr-FR" sz="2700" i="1" dirty="0"/>
              <a:t>accord d’experts /  </a:t>
            </a:r>
            <a:r>
              <a:rPr lang="fr-FR" sz="2700" dirty="0"/>
              <a:t>** </a:t>
            </a:r>
            <a:r>
              <a:rPr lang="fr-FR" sz="2700" i="1" dirty="0"/>
              <a:t>avis d’experts</a:t>
            </a:r>
            <a:endParaRPr lang="fr-FR" sz="27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31919079"/>
              </p:ext>
            </p:extLst>
          </p:nvPr>
        </p:nvGraphicFramePr>
        <p:xfrm>
          <a:off x="462013" y="1825624"/>
          <a:ext cx="11319309" cy="4421171"/>
        </p:xfrm>
        <a:graphic>
          <a:graphicData uri="http://schemas.openxmlformats.org/drawingml/2006/table">
            <a:tbl>
              <a:tblPr firstRow="1" bandRow="1">
                <a:tableStyleId>{5C22544A-7EE6-4342-B048-85BDC9FD1C3A}</a:tableStyleId>
              </a:tblPr>
              <a:tblGrid>
                <a:gridCol w="2641172">
                  <a:extLst>
                    <a:ext uri="{9D8B030D-6E8A-4147-A177-3AD203B41FA5}">
                      <a16:colId xmlns:a16="http://schemas.microsoft.com/office/drawing/2014/main" val="20000"/>
                    </a:ext>
                  </a:extLst>
                </a:gridCol>
                <a:gridCol w="8678137">
                  <a:extLst>
                    <a:ext uri="{9D8B030D-6E8A-4147-A177-3AD203B41FA5}">
                      <a16:colId xmlns:a16="http://schemas.microsoft.com/office/drawing/2014/main" val="20001"/>
                    </a:ext>
                  </a:extLst>
                </a:gridCol>
              </a:tblGrid>
              <a:tr h="2411548">
                <a:tc>
                  <a:txBody>
                    <a:bodyPr/>
                    <a:lstStyle/>
                    <a:p>
                      <a:pPr algn="ctr" fontAlgn="t"/>
                      <a:r>
                        <a:rPr lang="fr-FR" sz="2000" dirty="0">
                          <a:effectLst/>
                        </a:rPr>
                        <a:t> Localement avancé</a:t>
                      </a:r>
                    </a:p>
                  </a:txBody>
                  <a:tcPr marL="0" marR="0" marT="0" marB="0" anchor="ctr"/>
                </a:tc>
                <a:tc>
                  <a:txBody>
                    <a:bodyPr/>
                    <a:lstStyle/>
                    <a:p>
                      <a:pPr marL="342900" indent="-342900" algn="l" fontAlgn="t">
                        <a:buFont typeface="Arial" panose="020B0604020202020204" pitchFamily="34" charset="0"/>
                        <a:buChar char="•"/>
                      </a:pPr>
                      <a:r>
                        <a:rPr lang="fr-FR" sz="2000" dirty="0">
                          <a:effectLst/>
                        </a:rPr>
                        <a:t>Chimiothérapie à discuter selon l’état général  (gemcitabine ou bi-chimiothérapie à base 5FU ou </a:t>
                      </a:r>
                      <a:r>
                        <a:rPr lang="fr-FR" sz="2000" dirty="0" err="1">
                          <a:effectLst/>
                        </a:rPr>
                        <a:t>capecitabine</a:t>
                      </a:r>
                      <a:r>
                        <a:rPr lang="fr-FR" sz="2000" dirty="0">
                          <a:effectLst/>
                        </a:rPr>
                        <a:t>) *</a:t>
                      </a:r>
                    </a:p>
                    <a:p>
                      <a:pPr marL="342900" indent="-342900" algn="l" fontAlgn="t">
                        <a:buFont typeface="Arial" panose="020B0604020202020204" pitchFamily="34" charset="0"/>
                        <a:buChar char="•"/>
                      </a:pPr>
                      <a:r>
                        <a:rPr lang="fr-FR" sz="2000" dirty="0">
                          <a:effectLst/>
                        </a:rPr>
                        <a:t>En cas de traitement en cours, discuter une pause thérapeutique ou un traitement d’entretien en cas de stabilité ou de réponse en privilégiant la </a:t>
                      </a:r>
                      <a:r>
                        <a:rPr lang="fr-FR" sz="2000" dirty="0" err="1">
                          <a:effectLst/>
                        </a:rPr>
                        <a:t>capecitabine</a:t>
                      </a:r>
                      <a:r>
                        <a:rPr lang="fr-FR" sz="2000" dirty="0">
                          <a:effectLst/>
                        </a:rPr>
                        <a:t> *</a:t>
                      </a:r>
                    </a:p>
                    <a:p>
                      <a:pPr marL="342900" indent="-342900" algn="l" fontAlgn="t">
                        <a:buFont typeface="Arial" panose="020B0604020202020204" pitchFamily="34" charset="0"/>
                        <a:buChar char="•"/>
                      </a:pPr>
                      <a:r>
                        <a:rPr lang="fr-FR" sz="2000" dirty="0">
                          <a:effectLst/>
                        </a:rPr>
                        <a:t>Différer la chimio-radiothérapie de « clôture » (chimiothérapie prolongée ou allégée)</a:t>
                      </a:r>
                    </a:p>
                  </a:txBody>
                  <a:tcPr marL="0" marR="0" marT="0" marB="0"/>
                </a:tc>
                <a:extLst>
                  <a:ext uri="{0D108BD9-81ED-4DB2-BD59-A6C34878D82A}">
                    <a16:rowId xmlns:a16="http://schemas.microsoft.com/office/drawing/2014/main" val="10000"/>
                  </a:ext>
                </a:extLst>
              </a:tr>
              <a:tr h="2009623">
                <a:tc>
                  <a:txBody>
                    <a:bodyPr/>
                    <a:lstStyle/>
                    <a:p>
                      <a:pPr algn="ctr" fontAlgn="t"/>
                      <a:r>
                        <a:rPr lang="fr-FR" sz="2000" dirty="0">
                          <a:effectLst/>
                        </a:rPr>
                        <a:t> Métastatique</a:t>
                      </a:r>
                    </a:p>
                  </a:txBody>
                  <a:tcPr marL="0" marR="0" marT="0" marB="0" anchor="ctr"/>
                </a:tc>
                <a:tc>
                  <a:txBody>
                    <a:bodyPr/>
                    <a:lstStyle/>
                    <a:p>
                      <a:pPr marL="342900" indent="-342900" algn="l" fontAlgn="t">
                        <a:buFont typeface="Arial" panose="020B0604020202020204" pitchFamily="34" charset="0"/>
                        <a:buChar char="•"/>
                      </a:pPr>
                      <a:r>
                        <a:rPr lang="fr-FR" sz="2000" dirty="0">
                          <a:effectLst/>
                        </a:rPr>
                        <a:t>Chimiothérapie selon l’état général (monothérapie par gemcitabine, bi chimiothérapie ou tri chimiothérapie selon la situation clinique) *</a:t>
                      </a:r>
                    </a:p>
                    <a:p>
                      <a:pPr marL="342900" indent="-342900" algn="l" fontAlgn="t">
                        <a:buFont typeface="Arial" panose="020B0604020202020204" pitchFamily="34" charset="0"/>
                        <a:buChar char="•"/>
                      </a:pPr>
                      <a:r>
                        <a:rPr lang="fr-FR" sz="2000" dirty="0">
                          <a:effectLst/>
                        </a:rPr>
                        <a:t>Si FOLFIRINOX schéma modifié et/ou prophylaxie primaire par GCSF **</a:t>
                      </a:r>
                    </a:p>
                    <a:p>
                      <a:pPr marL="342900" indent="-342900" algn="l" fontAlgn="t">
                        <a:buFont typeface="Arial" panose="020B0604020202020204" pitchFamily="34" charset="0"/>
                        <a:buChar char="•"/>
                      </a:pPr>
                      <a:r>
                        <a:rPr lang="fr-FR" sz="2000" dirty="0">
                          <a:effectLst/>
                        </a:rPr>
                        <a:t>En cas de traitement en cours, discuter un traitement d’entretien en cas de stabilité ou de réponse en privilégiant la </a:t>
                      </a:r>
                      <a:r>
                        <a:rPr lang="fr-FR" sz="2000" dirty="0" err="1">
                          <a:effectLst/>
                        </a:rPr>
                        <a:t>capecitabine</a:t>
                      </a:r>
                      <a:r>
                        <a:rPr lang="fr-FR" sz="2000" dirty="0">
                          <a:effectLst/>
                        </a:rPr>
                        <a:t> *</a:t>
                      </a: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39777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020503" cy="1325563"/>
          </a:xfrm>
        </p:spPr>
        <p:txBody>
          <a:bodyPr>
            <a:normAutofit fontScale="90000"/>
          </a:bodyPr>
          <a:lstStyle/>
          <a:p>
            <a:r>
              <a:rPr lang="fr-FR" b="1" dirty="0"/>
              <a:t>Proposition d’ajustements thérapeutiques : </a:t>
            </a:r>
            <a:br>
              <a:rPr lang="fr-FR" b="1" dirty="0"/>
            </a:br>
            <a:r>
              <a:rPr lang="fr-FR" b="1" dirty="0"/>
              <a:t>Voies biliaires</a:t>
            </a:r>
            <a:br>
              <a:rPr lang="fr-FR" dirty="0"/>
            </a:br>
            <a:r>
              <a:rPr lang="fr-FR" sz="2700" dirty="0"/>
              <a:t>* </a:t>
            </a:r>
            <a:r>
              <a:rPr lang="fr-FR" sz="2700" i="1" dirty="0"/>
              <a:t>accord d’experts /  </a:t>
            </a:r>
            <a:r>
              <a:rPr lang="fr-FR" sz="2700" dirty="0"/>
              <a:t>** </a:t>
            </a:r>
            <a:r>
              <a:rPr lang="fr-FR" sz="2700" i="1" dirty="0"/>
              <a:t>avis d’experts</a:t>
            </a:r>
            <a:endParaRPr lang="fr-FR" sz="27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440739334"/>
              </p:ext>
            </p:extLst>
          </p:nvPr>
        </p:nvGraphicFramePr>
        <p:xfrm>
          <a:off x="838200" y="1825625"/>
          <a:ext cx="10817994" cy="4762514"/>
        </p:xfrm>
        <a:graphic>
          <a:graphicData uri="http://schemas.openxmlformats.org/drawingml/2006/table">
            <a:tbl>
              <a:tblPr firstRow="1" bandRow="1">
                <a:tableStyleId>{5C22544A-7EE6-4342-B048-85BDC9FD1C3A}</a:tableStyleId>
              </a:tblPr>
              <a:tblGrid>
                <a:gridCol w="2355864">
                  <a:extLst>
                    <a:ext uri="{9D8B030D-6E8A-4147-A177-3AD203B41FA5}">
                      <a16:colId xmlns:a16="http://schemas.microsoft.com/office/drawing/2014/main" val="20000"/>
                    </a:ext>
                  </a:extLst>
                </a:gridCol>
                <a:gridCol w="8462130">
                  <a:extLst>
                    <a:ext uri="{9D8B030D-6E8A-4147-A177-3AD203B41FA5}">
                      <a16:colId xmlns:a16="http://schemas.microsoft.com/office/drawing/2014/main" val="20001"/>
                    </a:ext>
                  </a:extLst>
                </a:gridCol>
              </a:tblGrid>
              <a:tr h="2101482">
                <a:tc>
                  <a:txBody>
                    <a:bodyPr/>
                    <a:lstStyle/>
                    <a:p>
                      <a:pPr algn="ctr" fontAlgn="t"/>
                      <a:r>
                        <a:rPr lang="fr-FR" sz="2400" dirty="0" err="1">
                          <a:effectLst/>
                        </a:rPr>
                        <a:t>Résécable</a:t>
                      </a:r>
                      <a:endParaRPr lang="fr-FR" sz="2400" dirty="0">
                        <a:effectLst/>
                      </a:endParaRPr>
                    </a:p>
                  </a:txBody>
                  <a:tcPr marL="0" marR="0" marT="0" marB="0" anchor="ctr"/>
                </a:tc>
                <a:tc>
                  <a:txBody>
                    <a:bodyPr/>
                    <a:lstStyle/>
                    <a:p>
                      <a:pPr marL="342900" indent="-342900" algn="l" fontAlgn="t">
                        <a:buFont typeface="Arial" panose="020B0604020202020204" pitchFamily="34" charset="0"/>
                        <a:buChar char="•"/>
                      </a:pPr>
                      <a:r>
                        <a:rPr lang="fr-FR" sz="2400" dirty="0">
                          <a:effectLst/>
                        </a:rPr>
                        <a:t>Chirurgie dans les délais si possible, car pas de chimiothérapie d’attente validée *</a:t>
                      </a:r>
                    </a:p>
                    <a:p>
                      <a:pPr marL="342900" indent="-342900" algn="l" fontAlgn="t">
                        <a:buFont typeface="Arial" panose="020B0604020202020204" pitchFamily="34" charset="0"/>
                        <a:buChar char="•"/>
                      </a:pPr>
                      <a:r>
                        <a:rPr lang="fr-FR" sz="2400" dirty="0" err="1">
                          <a:effectLst/>
                        </a:rPr>
                        <a:t>Cholangiocarcinome</a:t>
                      </a:r>
                      <a:r>
                        <a:rPr lang="fr-FR" sz="2400" dirty="0">
                          <a:effectLst/>
                        </a:rPr>
                        <a:t> péri-hilaire : en cas de cholestase ictérique, prioriser le drainage des VB et l’embolisation portale en préparation de l’hépatectomie qui elle peut être différée *</a:t>
                      </a:r>
                    </a:p>
                  </a:txBody>
                  <a:tcPr marL="0" marR="0" marT="0" marB="0"/>
                </a:tc>
                <a:extLst>
                  <a:ext uri="{0D108BD9-81ED-4DB2-BD59-A6C34878D82A}">
                    <a16:rowId xmlns:a16="http://schemas.microsoft.com/office/drawing/2014/main" val="10000"/>
                  </a:ext>
                </a:extLst>
              </a:tr>
              <a:tr h="818121">
                <a:tc>
                  <a:txBody>
                    <a:bodyPr/>
                    <a:lstStyle/>
                    <a:p>
                      <a:pPr algn="ctr" fontAlgn="t"/>
                      <a:r>
                        <a:rPr lang="fr-FR" sz="2400" b="1" dirty="0">
                          <a:effectLst/>
                        </a:rPr>
                        <a:t>Post-opératoire</a:t>
                      </a:r>
                    </a:p>
                  </a:txBody>
                  <a:tcPr marL="0" marR="0" marT="0" marB="0" anchor="ctr"/>
                </a:tc>
                <a:tc>
                  <a:txBody>
                    <a:bodyPr/>
                    <a:lstStyle/>
                    <a:p>
                      <a:pPr marL="342900" indent="-342900" algn="l" fontAlgn="t">
                        <a:buFont typeface="Arial" panose="020B0604020202020204" pitchFamily="34" charset="0"/>
                        <a:buChar char="•"/>
                      </a:pPr>
                      <a:r>
                        <a:rPr lang="fr-FR" sz="2400" b="1" dirty="0" err="1">
                          <a:effectLst/>
                        </a:rPr>
                        <a:t>Capecitabine</a:t>
                      </a:r>
                      <a:r>
                        <a:rPr lang="fr-FR" sz="2400" b="1" dirty="0">
                          <a:effectLst/>
                        </a:rPr>
                        <a:t> *</a:t>
                      </a:r>
                    </a:p>
                  </a:txBody>
                  <a:tcPr marL="0" marR="0" marT="0" marB="0"/>
                </a:tc>
                <a:extLst>
                  <a:ext uri="{0D108BD9-81ED-4DB2-BD59-A6C34878D82A}">
                    <a16:rowId xmlns:a16="http://schemas.microsoft.com/office/drawing/2014/main" val="10001"/>
                  </a:ext>
                </a:extLst>
              </a:tr>
              <a:tr h="1842911">
                <a:tc>
                  <a:txBody>
                    <a:bodyPr/>
                    <a:lstStyle/>
                    <a:p>
                      <a:pPr algn="ctr" fontAlgn="t"/>
                      <a:r>
                        <a:rPr lang="fr-FR" sz="2400" b="1" dirty="0">
                          <a:effectLst/>
                        </a:rPr>
                        <a:t>Non </a:t>
                      </a:r>
                      <a:r>
                        <a:rPr lang="fr-FR" sz="2400" b="1" dirty="0" err="1">
                          <a:effectLst/>
                        </a:rPr>
                        <a:t>résécable</a:t>
                      </a:r>
                      <a:br>
                        <a:rPr lang="fr-FR" sz="2400" b="1" dirty="0">
                          <a:effectLst/>
                        </a:rPr>
                      </a:br>
                      <a:r>
                        <a:rPr lang="fr-FR" sz="2400" b="1" dirty="0">
                          <a:effectLst/>
                        </a:rPr>
                        <a:t>ou métastatique</a:t>
                      </a:r>
                    </a:p>
                    <a:p>
                      <a:pPr algn="ctr" fontAlgn="t"/>
                      <a:r>
                        <a:rPr lang="fr-FR" sz="2400" b="1" dirty="0">
                          <a:effectLst/>
                        </a:rPr>
                        <a:t> </a:t>
                      </a:r>
                    </a:p>
                  </a:txBody>
                  <a:tcPr marL="0" marR="0" marT="0" marB="0" anchor="ctr"/>
                </a:tc>
                <a:tc>
                  <a:txBody>
                    <a:bodyPr/>
                    <a:lstStyle/>
                    <a:p>
                      <a:pPr marL="342900" indent="-342900" algn="l" fontAlgn="t">
                        <a:buFont typeface="Arial" panose="020B0604020202020204" pitchFamily="34" charset="0"/>
                        <a:buChar char="•"/>
                      </a:pPr>
                      <a:r>
                        <a:rPr lang="fr-FR" sz="2400" b="1" dirty="0">
                          <a:effectLst/>
                        </a:rPr>
                        <a:t>Chimiothérapie selon la situation clinique (gemcitabine-</a:t>
                      </a:r>
                      <a:r>
                        <a:rPr lang="fr-FR" sz="2400" b="1" dirty="0" err="1">
                          <a:effectLst/>
                        </a:rPr>
                        <a:t>cisplatine</a:t>
                      </a:r>
                      <a:r>
                        <a:rPr lang="fr-FR" sz="2400" b="1" dirty="0">
                          <a:effectLst/>
                        </a:rPr>
                        <a:t> ou </a:t>
                      </a:r>
                      <a:r>
                        <a:rPr lang="fr-FR" sz="2400" b="1" dirty="0" err="1">
                          <a:effectLst/>
                        </a:rPr>
                        <a:t>GemOx</a:t>
                      </a:r>
                      <a:r>
                        <a:rPr lang="fr-FR" sz="2400" b="1" dirty="0">
                          <a:effectLst/>
                        </a:rPr>
                        <a:t>) *</a:t>
                      </a:r>
                    </a:p>
                    <a:p>
                      <a:pPr marL="284480" algn="l" fontAlgn="t"/>
                      <a:r>
                        <a:rPr lang="fr-FR" sz="2400" b="1" dirty="0">
                          <a:effectLst/>
                        </a:rPr>
                        <a:t> </a:t>
                      </a:r>
                    </a:p>
                    <a:p>
                      <a:pPr marL="342900" indent="-342900" algn="l" fontAlgn="t">
                        <a:buFont typeface="Arial" panose="020B0604020202020204" pitchFamily="34" charset="0"/>
                        <a:buChar char="•"/>
                      </a:pPr>
                      <a:r>
                        <a:rPr lang="fr-FR" sz="2400" b="1" dirty="0">
                          <a:effectLst/>
                        </a:rPr>
                        <a:t>Alternative de bi-chimiothérapie </a:t>
                      </a:r>
                      <a:r>
                        <a:rPr lang="fr-FR" sz="2400" b="1" dirty="0" err="1">
                          <a:effectLst/>
                        </a:rPr>
                        <a:t>CapOx</a:t>
                      </a:r>
                      <a:r>
                        <a:rPr lang="fr-FR" sz="2400" b="1" dirty="0">
                          <a:effectLst/>
                        </a:rPr>
                        <a:t> ** (Kim 2019)</a:t>
                      </a: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52857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125607" cy="1325563"/>
          </a:xfrm>
        </p:spPr>
        <p:txBody>
          <a:bodyPr>
            <a:normAutofit fontScale="90000"/>
          </a:bodyPr>
          <a:lstStyle/>
          <a:p>
            <a:r>
              <a:rPr lang="fr-FR" b="1" dirty="0"/>
              <a:t>Proposition d’ajustements thérapeutiques : </a:t>
            </a:r>
            <a:br>
              <a:rPr lang="fr-FR" b="1" dirty="0"/>
            </a:br>
            <a:r>
              <a:rPr lang="fr-FR" b="1" dirty="0"/>
              <a:t>Œsogastrique localisé</a:t>
            </a:r>
            <a:br>
              <a:rPr lang="fr-FR" dirty="0"/>
            </a:br>
            <a:r>
              <a:rPr lang="fr-FR" sz="2700" dirty="0"/>
              <a:t>* </a:t>
            </a:r>
            <a:r>
              <a:rPr lang="fr-FR" sz="2700" i="1" dirty="0"/>
              <a:t>accord d’experts /  </a:t>
            </a:r>
            <a:r>
              <a:rPr lang="fr-FR" sz="2700" dirty="0"/>
              <a:t>** </a:t>
            </a:r>
            <a:r>
              <a:rPr lang="fr-FR" sz="2700" i="1" dirty="0"/>
              <a:t>avis d’experts</a:t>
            </a:r>
            <a:endParaRPr lang="fr-FR" sz="27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036408686"/>
              </p:ext>
            </p:extLst>
          </p:nvPr>
        </p:nvGraphicFramePr>
        <p:xfrm>
          <a:off x="838199" y="1825624"/>
          <a:ext cx="11029749" cy="4748431"/>
        </p:xfrm>
        <a:graphic>
          <a:graphicData uri="http://schemas.openxmlformats.org/drawingml/2006/table">
            <a:tbl>
              <a:tblPr firstRow="1" bandRow="1">
                <a:tableStyleId>{5C22544A-7EE6-4342-B048-85BDC9FD1C3A}</a:tableStyleId>
              </a:tblPr>
              <a:tblGrid>
                <a:gridCol w="3260128">
                  <a:extLst>
                    <a:ext uri="{9D8B030D-6E8A-4147-A177-3AD203B41FA5}">
                      <a16:colId xmlns:a16="http://schemas.microsoft.com/office/drawing/2014/main" val="20000"/>
                    </a:ext>
                  </a:extLst>
                </a:gridCol>
                <a:gridCol w="7769621">
                  <a:extLst>
                    <a:ext uri="{9D8B030D-6E8A-4147-A177-3AD203B41FA5}">
                      <a16:colId xmlns:a16="http://schemas.microsoft.com/office/drawing/2014/main" val="20001"/>
                    </a:ext>
                  </a:extLst>
                </a:gridCol>
              </a:tblGrid>
              <a:tr h="3730910">
                <a:tc>
                  <a:txBody>
                    <a:bodyPr/>
                    <a:lstStyle/>
                    <a:p>
                      <a:pPr algn="ctr" fontAlgn="t"/>
                      <a:r>
                        <a:rPr lang="fr-FR" dirty="0">
                          <a:effectLst/>
                        </a:rPr>
                        <a:t>Localisé (JOG et estomac)</a:t>
                      </a:r>
                    </a:p>
                    <a:p>
                      <a:pPr algn="ctr" fontAlgn="t"/>
                      <a:r>
                        <a:rPr lang="fr-FR" dirty="0">
                          <a:effectLst/>
                        </a:rPr>
                        <a:t>Chimiothérapie péri-opératoire</a:t>
                      </a:r>
                    </a:p>
                  </a:txBody>
                  <a:tcPr marL="0" marR="0" marT="0" marB="0" anchor="ctr"/>
                </a:tc>
                <a:tc>
                  <a:txBody>
                    <a:bodyPr/>
                    <a:lstStyle/>
                    <a:p>
                      <a:pPr algn="l" fontAlgn="t"/>
                      <a:r>
                        <a:rPr lang="fr-FR" u="sng" dirty="0">
                          <a:solidFill>
                            <a:srgbClr val="FF0000"/>
                          </a:solidFill>
                          <a:effectLst/>
                        </a:rPr>
                        <a:t>Chimiothérapie adaptée à la situation clinique :</a:t>
                      </a:r>
                    </a:p>
                    <a:p>
                      <a:pPr algn="l" fontAlgn="t"/>
                      <a:endParaRPr lang="fr-FR" dirty="0">
                        <a:effectLst/>
                      </a:endParaRPr>
                    </a:p>
                    <a:p>
                      <a:pPr marL="285750" indent="-285750" algn="l" fontAlgn="t">
                        <a:buFont typeface="Arial" panose="020B0604020202020204" pitchFamily="34" charset="0"/>
                        <a:buChar char="•"/>
                      </a:pPr>
                      <a:r>
                        <a:rPr lang="fr-FR" dirty="0">
                          <a:effectLst/>
                        </a:rPr>
                        <a:t>FLOT si possible en raison de l’ampleur du bénéfice de survie, en ajoutant un GCSF * (Al </a:t>
                      </a:r>
                      <a:r>
                        <a:rPr lang="fr-FR" dirty="0" err="1">
                          <a:effectLst/>
                        </a:rPr>
                        <a:t>Batran</a:t>
                      </a:r>
                      <a:r>
                        <a:rPr lang="fr-FR" dirty="0">
                          <a:effectLst/>
                        </a:rPr>
                        <a:t> 2019)</a:t>
                      </a:r>
                    </a:p>
                    <a:p>
                      <a:pPr marL="285750" indent="-285750" algn="l" fontAlgn="t">
                        <a:buFont typeface="Arial" panose="020B0604020202020204" pitchFamily="34" charset="0"/>
                        <a:buChar char="•"/>
                      </a:pPr>
                      <a:r>
                        <a:rPr lang="fr-FR" dirty="0">
                          <a:effectLst/>
                        </a:rPr>
                        <a:t>A défaut par bi-chimiothérapie à base de platine (</a:t>
                      </a:r>
                      <a:r>
                        <a:rPr lang="fr-FR" dirty="0" err="1">
                          <a:effectLst/>
                        </a:rPr>
                        <a:t>CapOx</a:t>
                      </a:r>
                      <a:r>
                        <a:rPr lang="fr-FR" dirty="0">
                          <a:effectLst/>
                        </a:rPr>
                        <a:t> en l’absence de dysphagie) *</a:t>
                      </a:r>
                    </a:p>
                    <a:p>
                      <a:pPr algn="l" fontAlgn="t"/>
                      <a:r>
                        <a:rPr lang="fr-FR" dirty="0">
                          <a:effectLst/>
                        </a:rPr>
                        <a:t> </a:t>
                      </a:r>
                    </a:p>
                    <a:p>
                      <a:pPr algn="l" fontAlgn="t"/>
                      <a:r>
                        <a:rPr lang="fr-FR" u="sng" dirty="0">
                          <a:solidFill>
                            <a:srgbClr val="FF0000"/>
                          </a:solidFill>
                          <a:effectLst/>
                        </a:rPr>
                        <a:t>Chirurgie :</a:t>
                      </a:r>
                    </a:p>
                    <a:p>
                      <a:pPr algn="l" fontAlgn="t"/>
                      <a:endParaRPr lang="fr-FR" u="sng" dirty="0">
                        <a:solidFill>
                          <a:srgbClr val="FF0000"/>
                        </a:solidFill>
                        <a:effectLst/>
                      </a:endParaRPr>
                    </a:p>
                    <a:p>
                      <a:pPr marL="285750" indent="-285750" algn="l" fontAlgn="t">
                        <a:buFont typeface="Arial" panose="020B0604020202020204" pitchFamily="34" charset="0"/>
                        <a:buChar char="•"/>
                      </a:pPr>
                      <a:r>
                        <a:rPr lang="fr-FR" dirty="0">
                          <a:effectLst/>
                        </a:rPr>
                        <a:t>Privilégier l’intervention sans abord thoracique *</a:t>
                      </a:r>
                    </a:p>
                    <a:p>
                      <a:pPr marL="285750" indent="-285750" algn="l" fontAlgn="t">
                        <a:buFont typeface="Arial" panose="020B0604020202020204" pitchFamily="34" charset="0"/>
                        <a:buChar char="•"/>
                      </a:pPr>
                      <a:r>
                        <a:rPr lang="fr-FR" dirty="0">
                          <a:effectLst/>
                        </a:rPr>
                        <a:t>Si non possible après 4 cures, poursuite de la chimiothérapie néo-adjuvante adaptée à la tolérance et chirurgie dès que possibilités locales le permettent **</a:t>
                      </a:r>
                    </a:p>
                  </a:txBody>
                  <a:tcPr marL="0" marR="0" marT="0" marB="0"/>
                </a:tc>
                <a:extLst>
                  <a:ext uri="{0D108BD9-81ED-4DB2-BD59-A6C34878D82A}">
                    <a16:rowId xmlns:a16="http://schemas.microsoft.com/office/drawing/2014/main" val="10000"/>
                  </a:ext>
                </a:extLst>
              </a:tr>
              <a:tr h="1017521">
                <a:tc>
                  <a:txBody>
                    <a:bodyPr/>
                    <a:lstStyle/>
                    <a:p>
                      <a:pPr algn="ctr" fontAlgn="t"/>
                      <a:r>
                        <a:rPr lang="fr-FR" dirty="0">
                          <a:effectLst/>
                        </a:rPr>
                        <a:t>Localisé (œsophage)</a:t>
                      </a:r>
                    </a:p>
                    <a:p>
                      <a:pPr algn="ctr" fontAlgn="t"/>
                      <a:r>
                        <a:rPr lang="fr-FR" dirty="0">
                          <a:effectLst/>
                        </a:rPr>
                        <a:t>Chimio-radiothérapie</a:t>
                      </a:r>
                      <a:br>
                        <a:rPr lang="fr-FR" dirty="0">
                          <a:effectLst/>
                        </a:rPr>
                      </a:br>
                      <a:r>
                        <a:rPr lang="fr-FR" dirty="0" err="1">
                          <a:effectLst/>
                        </a:rPr>
                        <a:t>pré-opératoire</a:t>
                      </a:r>
                      <a:endParaRPr lang="fr-FR" dirty="0">
                        <a:effectLst/>
                      </a:endParaRPr>
                    </a:p>
                  </a:txBody>
                  <a:tcPr marL="0" marR="0" marT="0" marB="0" anchor="ctr"/>
                </a:tc>
                <a:tc>
                  <a:txBody>
                    <a:bodyPr/>
                    <a:lstStyle/>
                    <a:p>
                      <a:pPr marL="285750" indent="-285750" algn="l" fontAlgn="t">
                        <a:buFont typeface="Arial" panose="020B0604020202020204" pitchFamily="34" charset="0"/>
                        <a:buChar char="•"/>
                      </a:pPr>
                      <a:r>
                        <a:rPr lang="fr-FR" dirty="0" err="1">
                          <a:effectLst/>
                        </a:rPr>
                        <a:t>Paclitaxel-carboplatine</a:t>
                      </a:r>
                      <a:r>
                        <a:rPr lang="fr-FR" dirty="0">
                          <a:effectLst/>
                        </a:rPr>
                        <a:t> + radiothérapie à privilégier **</a:t>
                      </a:r>
                    </a:p>
                    <a:p>
                      <a:pPr marL="285750" indent="-285750" algn="l" fontAlgn="t">
                        <a:buFont typeface="Arial" panose="020B0604020202020204" pitchFamily="34" charset="0"/>
                        <a:buChar char="•"/>
                      </a:pPr>
                      <a:r>
                        <a:rPr lang="fr-FR" dirty="0">
                          <a:effectLst/>
                        </a:rPr>
                        <a:t>En cas de réponse complète surveillance ou chirurgie décalée * (Mariette 2014)</a:t>
                      </a: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26487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125607" cy="1325563"/>
          </a:xfrm>
        </p:spPr>
        <p:txBody>
          <a:bodyPr>
            <a:normAutofit fontScale="90000"/>
          </a:bodyPr>
          <a:lstStyle/>
          <a:p>
            <a:r>
              <a:rPr lang="fr-FR" b="1" dirty="0"/>
              <a:t>Proposition d’ajustements thérapeutiques : </a:t>
            </a:r>
            <a:br>
              <a:rPr lang="fr-FR" b="1" dirty="0"/>
            </a:br>
            <a:r>
              <a:rPr lang="fr-FR" b="1" dirty="0"/>
              <a:t>Œsogastrique avancé</a:t>
            </a:r>
            <a:br>
              <a:rPr lang="fr-FR" dirty="0"/>
            </a:br>
            <a:r>
              <a:rPr lang="fr-FR" sz="2700" dirty="0"/>
              <a:t>* </a:t>
            </a:r>
            <a:r>
              <a:rPr lang="fr-FR" sz="2700" i="1" dirty="0"/>
              <a:t>accord d’experts /  </a:t>
            </a:r>
            <a:r>
              <a:rPr lang="fr-FR" sz="2700" dirty="0"/>
              <a:t>** </a:t>
            </a:r>
            <a:r>
              <a:rPr lang="fr-FR" sz="2700" i="1" dirty="0"/>
              <a:t>avis d’experts</a:t>
            </a:r>
            <a:endParaRPr lang="fr-FR" sz="27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58360444"/>
              </p:ext>
            </p:extLst>
          </p:nvPr>
        </p:nvGraphicFramePr>
        <p:xfrm>
          <a:off x="838200" y="1825625"/>
          <a:ext cx="11049000" cy="4296042"/>
        </p:xfrm>
        <a:graphic>
          <a:graphicData uri="http://schemas.openxmlformats.org/drawingml/2006/table">
            <a:tbl>
              <a:tblPr firstRow="1" bandRow="1">
                <a:tableStyleId>{5C22544A-7EE6-4342-B048-85BDC9FD1C3A}</a:tableStyleId>
              </a:tblPr>
              <a:tblGrid>
                <a:gridCol w="3963650">
                  <a:extLst>
                    <a:ext uri="{9D8B030D-6E8A-4147-A177-3AD203B41FA5}">
                      <a16:colId xmlns:a16="http://schemas.microsoft.com/office/drawing/2014/main" val="20000"/>
                    </a:ext>
                  </a:extLst>
                </a:gridCol>
                <a:gridCol w="7085350">
                  <a:extLst>
                    <a:ext uri="{9D8B030D-6E8A-4147-A177-3AD203B41FA5}">
                      <a16:colId xmlns:a16="http://schemas.microsoft.com/office/drawing/2014/main" val="20001"/>
                    </a:ext>
                  </a:extLst>
                </a:gridCol>
              </a:tblGrid>
              <a:tr h="1611016">
                <a:tc>
                  <a:txBody>
                    <a:bodyPr/>
                    <a:lstStyle/>
                    <a:p>
                      <a:pPr algn="ctr" fontAlgn="t"/>
                      <a:endParaRPr lang="fr-FR" dirty="0">
                        <a:effectLst/>
                      </a:endParaRPr>
                    </a:p>
                    <a:p>
                      <a:pPr algn="ctr" fontAlgn="t"/>
                      <a:r>
                        <a:rPr lang="fr-FR" dirty="0">
                          <a:effectLst/>
                        </a:rPr>
                        <a:t>Non opérable ou avancé (œsophage)</a:t>
                      </a:r>
                    </a:p>
                    <a:p>
                      <a:pPr algn="ctr" fontAlgn="t"/>
                      <a:r>
                        <a:rPr lang="fr-FR" dirty="0">
                          <a:effectLst/>
                        </a:rPr>
                        <a:t>Chimio-radiothérapie exclusive</a:t>
                      </a:r>
                    </a:p>
                  </a:txBody>
                  <a:tcPr marL="0" marR="0" marT="0" marB="0"/>
                </a:tc>
                <a:tc>
                  <a:txBody>
                    <a:bodyPr/>
                    <a:lstStyle/>
                    <a:p>
                      <a:pPr algn="l" fontAlgn="t">
                        <a:buFont typeface="Arial" panose="020B0604020202020204" pitchFamily="34" charset="0"/>
                        <a:buNone/>
                      </a:pPr>
                      <a:endParaRPr lang="fr-FR" dirty="0">
                        <a:effectLst/>
                      </a:endParaRPr>
                    </a:p>
                    <a:p>
                      <a:pPr marL="285750" indent="-285750" algn="l" fontAlgn="t">
                        <a:buFont typeface="Arial" panose="020B0604020202020204" pitchFamily="34" charset="0"/>
                        <a:buChar char="•"/>
                      </a:pPr>
                      <a:r>
                        <a:rPr lang="fr-FR" dirty="0">
                          <a:effectLst/>
                        </a:rPr>
                        <a:t>FOLFOX* ou </a:t>
                      </a:r>
                      <a:r>
                        <a:rPr lang="fr-FR" dirty="0" err="1">
                          <a:effectLst/>
                        </a:rPr>
                        <a:t>paclitaxel-carboplatine</a:t>
                      </a:r>
                      <a:r>
                        <a:rPr lang="fr-FR" dirty="0">
                          <a:effectLst/>
                        </a:rPr>
                        <a:t> ** + radiothérapie</a:t>
                      </a:r>
                    </a:p>
                    <a:p>
                      <a:pPr marL="285750" indent="-285750" algn="l" fontAlgn="t">
                        <a:buFont typeface="Arial" panose="020B0604020202020204" pitchFamily="34" charset="0"/>
                        <a:buChar char="•"/>
                      </a:pPr>
                      <a:r>
                        <a:rPr lang="fr-FR" dirty="0">
                          <a:effectLst/>
                        </a:rPr>
                        <a:t>Report de chirurgie de rattrapage et discuter chimiothérapie d’attente (</a:t>
                      </a:r>
                      <a:r>
                        <a:rPr lang="fr-FR" dirty="0" err="1">
                          <a:effectLst/>
                        </a:rPr>
                        <a:t>Markar</a:t>
                      </a:r>
                      <a:r>
                        <a:rPr lang="fr-FR" dirty="0">
                          <a:effectLst/>
                        </a:rPr>
                        <a:t> 2015) *</a:t>
                      </a:r>
                    </a:p>
                  </a:txBody>
                  <a:tcPr marL="0" marR="0" marT="0" marB="0"/>
                </a:tc>
                <a:extLst>
                  <a:ext uri="{0D108BD9-81ED-4DB2-BD59-A6C34878D82A}">
                    <a16:rowId xmlns:a16="http://schemas.microsoft.com/office/drawing/2014/main" val="10000"/>
                  </a:ext>
                </a:extLst>
              </a:tr>
              <a:tr h="2685026">
                <a:tc>
                  <a:txBody>
                    <a:bodyPr/>
                    <a:lstStyle/>
                    <a:p>
                      <a:pPr algn="ctr" fontAlgn="t"/>
                      <a:endParaRPr lang="fr-FR" dirty="0">
                        <a:effectLst/>
                      </a:endParaRPr>
                    </a:p>
                    <a:p>
                      <a:pPr algn="ctr" fontAlgn="t"/>
                      <a:endParaRPr lang="fr-FR" dirty="0">
                        <a:effectLst/>
                      </a:endParaRPr>
                    </a:p>
                    <a:p>
                      <a:pPr algn="ctr" fontAlgn="t"/>
                      <a:r>
                        <a:rPr lang="fr-FR" dirty="0">
                          <a:effectLst/>
                        </a:rPr>
                        <a:t>Métastatique</a:t>
                      </a:r>
                    </a:p>
                  </a:txBody>
                  <a:tcPr marL="0" marR="0" marT="0" marB="0"/>
                </a:tc>
                <a:tc>
                  <a:txBody>
                    <a:bodyPr/>
                    <a:lstStyle/>
                    <a:p>
                      <a:pPr algn="l" fontAlgn="t">
                        <a:buFont typeface="Arial" panose="020B0604020202020204" pitchFamily="34" charset="0"/>
                        <a:buNone/>
                      </a:pPr>
                      <a:endParaRPr lang="fr-FR" dirty="0">
                        <a:effectLst/>
                      </a:endParaRPr>
                    </a:p>
                    <a:p>
                      <a:pPr marL="285750" indent="-285750" algn="l" fontAlgn="t">
                        <a:buFont typeface="Arial" panose="020B0604020202020204" pitchFamily="34" charset="0"/>
                        <a:buChar char="•"/>
                      </a:pPr>
                      <a:r>
                        <a:rPr lang="fr-FR" dirty="0">
                          <a:effectLst/>
                        </a:rPr>
                        <a:t>Chimiothérapie en première intention </a:t>
                      </a:r>
                      <a:r>
                        <a:rPr lang="fr-FR" dirty="0" err="1">
                          <a:effectLst/>
                        </a:rPr>
                        <a:t>CapOx</a:t>
                      </a:r>
                      <a:r>
                        <a:rPr lang="fr-FR" dirty="0">
                          <a:effectLst/>
                        </a:rPr>
                        <a:t> +/- </a:t>
                      </a:r>
                      <a:r>
                        <a:rPr lang="fr-FR" dirty="0" err="1">
                          <a:effectLst/>
                        </a:rPr>
                        <a:t>trastuzumab</a:t>
                      </a:r>
                      <a:r>
                        <a:rPr lang="fr-FR" dirty="0">
                          <a:effectLst/>
                        </a:rPr>
                        <a:t> (si HER2 positif) et en l’absence de dysphagie, le cas échéant du FOLFOX *</a:t>
                      </a:r>
                    </a:p>
                    <a:p>
                      <a:pPr marL="285750" indent="-285750" algn="l" fontAlgn="t">
                        <a:buFont typeface="Arial" panose="020B0604020202020204" pitchFamily="34" charset="0"/>
                        <a:buChar char="•"/>
                      </a:pPr>
                      <a:r>
                        <a:rPr lang="fr-FR" dirty="0">
                          <a:effectLst/>
                        </a:rPr>
                        <a:t>En cas de traitement en cours, discuter une pause thérapeutique ou un traitement d’entretien en cas de stabilité ou de réponse en privilégiant la </a:t>
                      </a:r>
                      <a:r>
                        <a:rPr lang="fr-FR" dirty="0" err="1">
                          <a:effectLst/>
                        </a:rPr>
                        <a:t>capecitabine</a:t>
                      </a:r>
                      <a:r>
                        <a:rPr lang="fr-FR" dirty="0">
                          <a:effectLst/>
                        </a:rPr>
                        <a:t> **</a:t>
                      </a: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89895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031014" cy="1325563"/>
          </a:xfrm>
        </p:spPr>
        <p:txBody>
          <a:bodyPr>
            <a:normAutofit fontScale="90000"/>
          </a:bodyPr>
          <a:lstStyle/>
          <a:p>
            <a:r>
              <a:rPr lang="fr-FR" b="1" dirty="0"/>
              <a:t>Proposition d’ajustements thérapeutiques : </a:t>
            </a:r>
            <a:br>
              <a:rPr lang="fr-FR" b="1" dirty="0"/>
            </a:br>
            <a:r>
              <a:rPr lang="fr-FR" b="1" dirty="0"/>
              <a:t>CHC</a:t>
            </a:r>
            <a:r>
              <a:rPr lang="fr-FR" dirty="0"/>
              <a:t>  </a:t>
            </a:r>
            <a:br>
              <a:rPr lang="fr-FR" dirty="0"/>
            </a:br>
            <a:r>
              <a:rPr lang="fr-FR" sz="2700" dirty="0"/>
              <a:t>* </a:t>
            </a:r>
            <a:r>
              <a:rPr lang="fr-FR" sz="2700" i="1" dirty="0"/>
              <a:t>accord d’experts /  </a:t>
            </a:r>
            <a:r>
              <a:rPr lang="fr-FR" sz="2700" dirty="0"/>
              <a:t>** </a:t>
            </a:r>
            <a:r>
              <a:rPr lang="fr-FR" sz="2700" i="1" dirty="0"/>
              <a:t>avis d’experts</a:t>
            </a:r>
            <a:endParaRPr lang="fr-FR" sz="27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71597071"/>
              </p:ext>
            </p:extLst>
          </p:nvPr>
        </p:nvGraphicFramePr>
        <p:xfrm>
          <a:off x="838200" y="1825625"/>
          <a:ext cx="10515600" cy="4594425"/>
        </p:xfrm>
        <a:graphic>
          <a:graphicData uri="http://schemas.openxmlformats.org/drawingml/2006/table">
            <a:tbl>
              <a:tblPr firstRow="1" bandRow="1">
                <a:tableStyleId>{5C22544A-7EE6-4342-B048-85BDC9FD1C3A}</a:tableStyleId>
              </a:tblPr>
              <a:tblGrid>
                <a:gridCol w="2578768">
                  <a:extLst>
                    <a:ext uri="{9D8B030D-6E8A-4147-A177-3AD203B41FA5}">
                      <a16:colId xmlns:a16="http://schemas.microsoft.com/office/drawing/2014/main" val="20000"/>
                    </a:ext>
                  </a:extLst>
                </a:gridCol>
                <a:gridCol w="7936832">
                  <a:extLst>
                    <a:ext uri="{9D8B030D-6E8A-4147-A177-3AD203B41FA5}">
                      <a16:colId xmlns:a16="http://schemas.microsoft.com/office/drawing/2014/main" val="20001"/>
                    </a:ext>
                  </a:extLst>
                </a:gridCol>
              </a:tblGrid>
              <a:tr h="1837770">
                <a:tc>
                  <a:txBody>
                    <a:bodyPr/>
                    <a:lstStyle/>
                    <a:p>
                      <a:pPr algn="ctr" fontAlgn="t"/>
                      <a:endParaRPr lang="fr-FR" dirty="0">
                        <a:effectLst/>
                      </a:endParaRPr>
                    </a:p>
                    <a:p>
                      <a:pPr algn="ctr" fontAlgn="t"/>
                      <a:endParaRPr lang="fr-FR" dirty="0">
                        <a:effectLst/>
                      </a:endParaRPr>
                    </a:p>
                    <a:p>
                      <a:pPr algn="ctr" fontAlgn="t"/>
                      <a:r>
                        <a:rPr lang="fr-FR" dirty="0">
                          <a:effectLst/>
                        </a:rPr>
                        <a:t>Accessible à un traitement curateur (BCLC 0/A)</a:t>
                      </a:r>
                    </a:p>
                  </a:txBody>
                  <a:tcPr marL="0" marR="0" marT="0" marB="0"/>
                </a:tc>
                <a:tc>
                  <a:txBody>
                    <a:bodyPr/>
                    <a:lstStyle/>
                    <a:p>
                      <a:pPr algn="l" fontAlgn="t">
                        <a:buFont typeface="Arial" panose="020B0604020202020204" pitchFamily="34" charset="0"/>
                        <a:buNone/>
                      </a:pPr>
                      <a:endParaRPr lang="fr-FR" dirty="0">
                        <a:effectLst/>
                      </a:endParaRPr>
                    </a:p>
                    <a:p>
                      <a:pPr marL="285750" indent="-285750" algn="l" fontAlgn="t">
                        <a:buFont typeface="Arial" panose="020B0604020202020204" pitchFamily="34" charset="0"/>
                        <a:buChar char="•"/>
                      </a:pPr>
                      <a:r>
                        <a:rPr lang="fr-FR" dirty="0">
                          <a:effectLst/>
                        </a:rPr>
                        <a:t>Pas de report des traitements curateurs sauf en cas de nodule unique de petite taille sans rapport vasculaire menaçant et/ou peu évolutif *</a:t>
                      </a:r>
                    </a:p>
                    <a:p>
                      <a:pPr algn="l" fontAlgn="t">
                        <a:buFont typeface="Arial" panose="020B0604020202020204" pitchFamily="34" charset="0"/>
                        <a:buNone/>
                      </a:pPr>
                      <a:endParaRPr lang="fr-FR" dirty="0">
                        <a:effectLst/>
                      </a:endParaRPr>
                    </a:p>
                    <a:p>
                      <a:pPr marL="285750" indent="-285750" algn="l" fontAlgn="t">
                        <a:buFont typeface="Arial" panose="020B0604020202020204" pitchFamily="34" charset="0"/>
                        <a:buChar char="•"/>
                      </a:pPr>
                      <a:r>
                        <a:rPr lang="fr-FR" dirty="0">
                          <a:effectLst/>
                        </a:rPr>
                        <a:t>Si attente de transplantation, repousser un traitement d’attente non urgent (réponse presque complète), mais pas les traitements indispensables *</a:t>
                      </a:r>
                    </a:p>
                  </a:txBody>
                  <a:tcPr marL="0" marR="0" marT="0" marB="0"/>
                </a:tc>
                <a:extLst>
                  <a:ext uri="{0D108BD9-81ED-4DB2-BD59-A6C34878D82A}">
                    <a16:rowId xmlns:a16="http://schemas.microsoft.com/office/drawing/2014/main" val="10000"/>
                  </a:ext>
                </a:extLst>
              </a:tr>
              <a:tr h="1837770">
                <a:tc>
                  <a:txBody>
                    <a:bodyPr/>
                    <a:lstStyle/>
                    <a:p>
                      <a:pPr algn="ctr" fontAlgn="t"/>
                      <a:endParaRPr lang="fr-FR" dirty="0">
                        <a:effectLst/>
                      </a:endParaRPr>
                    </a:p>
                    <a:p>
                      <a:pPr algn="ctr" fontAlgn="t"/>
                      <a:endParaRPr lang="fr-FR" dirty="0">
                        <a:effectLst/>
                      </a:endParaRPr>
                    </a:p>
                    <a:p>
                      <a:pPr algn="ctr" fontAlgn="t"/>
                      <a:r>
                        <a:rPr lang="fr-FR" dirty="0">
                          <a:effectLst/>
                        </a:rPr>
                        <a:t>Stade intermédiaire</a:t>
                      </a:r>
                      <a:br>
                        <a:rPr lang="fr-FR" dirty="0">
                          <a:effectLst/>
                        </a:rPr>
                      </a:br>
                      <a:r>
                        <a:rPr lang="fr-FR" dirty="0">
                          <a:effectLst/>
                        </a:rPr>
                        <a:t>ou avancé (BCLC B/C)</a:t>
                      </a:r>
                    </a:p>
                  </a:txBody>
                  <a:tcPr marL="0" marR="0" marT="0" marB="0"/>
                </a:tc>
                <a:tc>
                  <a:txBody>
                    <a:bodyPr/>
                    <a:lstStyle/>
                    <a:p>
                      <a:pPr algn="l" fontAlgn="t">
                        <a:buFont typeface="Arial" panose="020B0604020202020204" pitchFamily="34" charset="0"/>
                        <a:buNone/>
                      </a:pPr>
                      <a:endParaRPr lang="fr-FR" dirty="0">
                        <a:effectLst/>
                      </a:endParaRPr>
                    </a:p>
                    <a:p>
                      <a:pPr marL="285750" indent="-285750" algn="l" fontAlgn="t">
                        <a:buFont typeface="Arial" panose="020B0604020202020204" pitchFamily="34" charset="0"/>
                        <a:buChar char="•"/>
                      </a:pPr>
                      <a:r>
                        <a:rPr lang="fr-FR" dirty="0">
                          <a:effectLst/>
                        </a:rPr>
                        <a:t>Traitement </a:t>
                      </a:r>
                      <a:r>
                        <a:rPr lang="fr-FR" i="1" dirty="0">
                          <a:effectLst/>
                        </a:rPr>
                        <a:t>per os </a:t>
                      </a:r>
                      <a:r>
                        <a:rPr lang="fr-FR" dirty="0">
                          <a:effectLst/>
                        </a:rPr>
                        <a:t>(</a:t>
                      </a:r>
                      <a:r>
                        <a:rPr lang="fr-FR" dirty="0" err="1">
                          <a:effectLst/>
                        </a:rPr>
                        <a:t>sorafenib</a:t>
                      </a:r>
                      <a:r>
                        <a:rPr lang="fr-FR" dirty="0">
                          <a:effectLst/>
                        </a:rPr>
                        <a:t> /</a:t>
                      </a:r>
                      <a:br>
                        <a:rPr lang="fr-FR" dirty="0">
                          <a:effectLst/>
                        </a:rPr>
                      </a:br>
                      <a:r>
                        <a:rPr lang="fr-FR" dirty="0">
                          <a:effectLst/>
                        </a:rPr>
                        <a:t>regorafenib / </a:t>
                      </a:r>
                      <a:r>
                        <a:rPr lang="fr-FR" dirty="0" err="1">
                          <a:effectLst/>
                        </a:rPr>
                        <a:t>cabozantinib</a:t>
                      </a:r>
                      <a:r>
                        <a:rPr lang="fr-FR" dirty="0">
                          <a:effectLst/>
                        </a:rPr>
                        <a:t>) à maintenir avec </a:t>
                      </a:r>
                      <a:r>
                        <a:rPr lang="fr-FR" dirty="0" err="1">
                          <a:effectLst/>
                        </a:rPr>
                        <a:t>télé-consultation</a:t>
                      </a:r>
                      <a:r>
                        <a:rPr lang="fr-FR" dirty="0">
                          <a:effectLst/>
                        </a:rPr>
                        <a:t> pour gestion des effets secondaires *</a:t>
                      </a:r>
                    </a:p>
                    <a:p>
                      <a:pPr marL="285750" indent="-285750" algn="l" fontAlgn="t">
                        <a:buFont typeface="Arial" panose="020B0604020202020204" pitchFamily="34" charset="0"/>
                        <a:buChar char="•"/>
                      </a:pPr>
                      <a:r>
                        <a:rPr lang="fr-FR" dirty="0">
                          <a:effectLst/>
                        </a:rPr>
                        <a:t>Discuter des traitements </a:t>
                      </a:r>
                      <a:r>
                        <a:rPr lang="fr-FR" dirty="0" err="1">
                          <a:effectLst/>
                        </a:rPr>
                        <a:t>loco-régionaux</a:t>
                      </a:r>
                      <a:r>
                        <a:rPr lang="fr-FR" dirty="0">
                          <a:effectLst/>
                        </a:rPr>
                        <a:t> au cas par cas *</a:t>
                      </a:r>
                    </a:p>
                  </a:txBody>
                  <a:tcPr marL="0" marR="0" marT="0" marB="0"/>
                </a:tc>
                <a:extLst>
                  <a:ext uri="{0D108BD9-81ED-4DB2-BD59-A6C34878D82A}">
                    <a16:rowId xmlns:a16="http://schemas.microsoft.com/office/drawing/2014/main" val="10001"/>
                  </a:ext>
                </a:extLst>
              </a:tr>
              <a:tr h="918885">
                <a:tc>
                  <a:txBody>
                    <a:bodyPr/>
                    <a:lstStyle/>
                    <a:p>
                      <a:pPr algn="ctr" fontAlgn="t"/>
                      <a:endParaRPr lang="fr-FR" dirty="0">
                        <a:effectLst/>
                      </a:endParaRPr>
                    </a:p>
                    <a:p>
                      <a:pPr algn="ctr" fontAlgn="t"/>
                      <a:r>
                        <a:rPr lang="fr-FR" dirty="0">
                          <a:effectLst/>
                        </a:rPr>
                        <a:t>Non opérable</a:t>
                      </a:r>
                      <a:br>
                        <a:rPr lang="fr-FR" dirty="0">
                          <a:effectLst/>
                        </a:rPr>
                      </a:br>
                      <a:r>
                        <a:rPr lang="fr-FR" dirty="0">
                          <a:effectLst/>
                        </a:rPr>
                        <a:t>ou métastatique</a:t>
                      </a:r>
                    </a:p>
                  </a:txBody>
                  <a:tcPr marL="0" marR="0" marT="0" marB="0"/>
                </a:tc>
                <a:tc>
                  <a:txBody>
                    <a:bodyPr/>
                    <a:lstStyle/>
                    <a:p>
                      <a:pPr algn="l" fontAlgn="t">
                        <a:buFont typeface="Arial" panose="020B0604020202020204" pitchFamily="34" charset="0"/>
                        <a:buChar char="•"/>
                      </a:pPr>
                      <a:endParaRPr lang="fr-FR" dirty="0">
                        <a:effectLst/>
                      </a:endParaRPr>
                    </a:p>
                    <a:p>
                      <a:pPr marL="285750" indent="-285750" algn="l" fontAlgn="t">
                        <a:buFont typeface="Arial" panose="020B0604020202020204" pitchFamily="34" charset="0"/>
                        <a:buChar char="•"/>
                      </a:pPr>
                      <a:r>
                        <a:rPr lang="fr-FR" dirty="0">
                          <a:effectLst/>
                        </a:rPr>
                        <a:t>Traitement </a:t>
                      </a:r>
                      <a:r>
                        <a:rPr lang="fr-FR" i="1" dirty="0">
                          <a:effectLst/>
                        </a:rPr>
                        <a:t>per os </a:t>
                      </a:r>
                      <a:r>
                        <a:rPr lang="fr-FR" dirty="0">
                          <a:effectLst/>
                        </a:rPr>
                        <a:t>(</a:t>
                      </a:r>
                      <a:r>
                        <a:rPr lang="fr-FR" dirty="0" err="1">
                          <a:effectLst/>
                        </a:rPr>
                        <a:t>sorafenib</a:t>
                      </a:r>
                      <a:r>
                        <a:rPr lang="fr-FR" dirty="0">
                          <a:effectLst/>
                        </a:rPr>
                        <a:t> / regorafenib / </a:t>
                      </a:r>
                      <a:r>
                        <a:rPr lang="fr-FR" dirty="0" err="1">
                          <a:effectLst/>
                        </a:rPr>
                        <a:t>cabozantinib</a:t>
                      </a:r>
                      <a:r>
                        <a:rPr lang="fr-FR" dirty="0">
                          <a:effectLst/>
                        </a:rPr>
                        <a:t>) *</a:t>
                      </a:r>
                    </a:p>
                    <a:p>
                      <a:pPr marL="285750" indent="-285750" algn="l" fontAlgn="t">
                        <a:buFont typeface="Arial" panose="020B0604020202020204" pitchFamily="34" charset="0"/>
                        <a:buChar char="•"/>
                      </a:pPr>
                      <a:r>
                        <a:rPr lang="fr-FR" dirty="0">
                          <a:effectLst/>
                        </a:rPr>
                        <a:t>Rediscuter des traitements </a:t>
                      </a:r>
                      <a:r>
                        <a:rPr lang="fr-FR" dirty="0" err="1">
                          <a:effectLst/>
                        </a:rPr>
                        <a:t>loco-régionaux</a:t>
                      </a:r>
                      <a:r>
                        <a:rPr lang="fr-FR" dirty="0">
                          <a:effectLst/>
                        </a:rPr>
                        <a:t> au cas par cas après l’épidémie *</a:t>
                      </a: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1020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083566" cy="1325563"/>
          </a:xfrm>
        </p:spPr>
        <p:txBody>
          <a:bodyPr>
            <a:normAutofit fontScale="90000"/>
          </a:bodyPr>
          <a:lstStyle/>
          <a:p>
            <a:r>
              <a:rPr lang="fr-FR" b="1" dirty="0"/>
              <a:t>Proposition d’ajustements thérapeutiques :  </a:t>
            </a:r>
            <a:br>
              <a:rPr lang="fr-FR" b="1" dirty="0"/>
            </a:br>
            <a:r>
              <a:rPr lang="fr-FR" b="1" dirty="0"/>
              <a:t>Canal anal</a:t>
            </a:r>
            <a:r>
              <a:rPr lang="fr-FR" dirty="0"/>
              <a:t>  </a:t>
            </a:r>
            <a:br>
              <a:rPr lang="fr-FR" dirty="0"/>
            </a:br>
            <a:r>
              <a:rPr lang="fr-FR" sz="2700" dirty="0"/>
              <a:t>* </a:t>
            </a:r>
            <a:r>
              <a:rPr lang="fr-FR" sz="2700" i="1" dirty="0"/>
              <a:t>accord d’experts /  </a:t>
            </a:r>
            <a:r>
              <a:rPr lang="fr-FR" sz="2700" dirty="0"/>
              <a:t>** </a:t>
            </a:r>
            <a:r>
              <a:rPr lang="fr-FR" sz="2700" i="1" dirty="0"/>
              <a:t>avis d’experts</a:t>
            </a:r>
            <a:endParaRPr lang="fr-FR" sz="27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664646898"/>
              </p:ext>
            </p:extLst>
          </p:nvPr>
        </p:nvGraphicFramePr>
        <p:xfrm>
          <a:off x="288759" y="1825623"/>
          <a:ext cx="11665818" cy="4151664"/>
        </p:xfrm>
        <a:graphic>
          <a:graphicData uri="http://schemas.openxmlformats.org/drawingml/2006/table">
            <a:tbl>
              <a:tblPr firstRow="1" bandRow="1">
                <a:tableStyleId>{5C22544A-7EE6-4342-B048-85BDC9FD1C3A}</a:tableStyleId>
              </a:tblPr>
              <a:tblGrid>
                <a:gridCol w="4526621">
                  <a:extLst>
                    <a:ext uri="{9D8B030D-6E8A-4147-A177-3AD203B41FA5}">
                      <a16:colId xmlns:a16="http://schemas.microsoft.com/office/drawing/2014/main" val="20000"/>
                    </a:ext>
                  </a:extLst>
                </a:gridCol>
                <a:gridCol w="7139197">
                  <a:extLst>
                    <a:ext uri="{9D8B030D-6E8A-4147-A177-3AD203B41FA5}">
                      <a16:colId xmlns:a16="http://schemas.microsoft.com/office/drawing/2014/main" val="20001"/>
                    </a:ext>
                  </a:extLst>
                </a:gridCol>
              </a:tblGrid>
              <a:tr h="2075832">
                <a:tc>
                  <a:txBody>
                    <a:bodyPr/>
                    <a:lstStyle/>
                    <a:p>
                      <a:pPr algn="ctr" fontAlgn="t"/>
                      <a:endParaRPr lang="fr-FR" sz="2800" dirty="0">
                        <a:effectLst/>
                      </a:endParaRPr>
                    </a:p>
                    <a:p>
                      <a:pPr algn="ctr" fontAlgn="t"/>
                      <a:r>
                        <a:rPr lang="fr-FR" sz="2800" dirty="0">
                          <a:effectLst/>
                        </a:rPr>
                        <a:t>Localisé :</a:t>
                      </a:r>
                    </a:p>
                    <a:p>
                      <a:pPr algn="ctr" fontAlgn="t"/>
                      <a:r>
                        <a:rPr lang="fr-FR" sz="2800" dirty="0">
                          <a:effectLst/>
                        </a:rPr>
                        <a:t> indication  de </a:t>
                      </a:r>
                    </a:p>
                    <a:p>
                      <a:pPr algn="ctr" fontAlgn="t"/>
                      <a:r>
                        <a:rPr lang="fr-FR" sz="2800" dirty="0">
                          <a:effectLst/>
                        </a:rPr>
                        <a:t>chimio-radiothérapie</a:t>
                      </a:r>
                    </a:p>
                  </a:txBody>
                  <a:tcPr marL="0" marR="0" marT="0" marB="0"/>
                </a:tc>
                <a:tc>
                  <a:txBody>
                    <a:bodyPr/>
                    <a:lstStyle/>
                    <a:p>
                      <a:pPr algn="l" fontAlgn="t">
                        <a:buFont typeface="Arial" panose="020B0604020202020204" pitchFamily="34" charset="0"/>
                        <a:buNone/>
                      </a:pPr>
                      <a:endParaRPr lang="fr-FR" sz="2800" dirty="0">
                        <a:effectLst/>
                      </a:endParaRPr>
                    </a:p>
                    <a:p>
                      <a:pPr marL="457200" indent="-457200" algn="l" fontAlgn="t">
                        <a:buFont typeface="Arial" panose="020B0604020202020204" pitchFamily="34" charset="0"/>
                        <a:buChar char="•"/>
                      </a:pPr>
                      <a:r>
                        <a:rPr lang="fr-FR" sz="2800" dirty="0">
                          <a:effectLst/>
                        </a:rPr>
                        <a:t>Privilégier le schéma </a:t>
                      </a:r>
                      <a:r>
                        <a:rPr lang="fr-FR" sz="2800" dirty="0" err="1">
                          <a:effectLst/>
                        </a:rPr>
                        <a:t>Capecitabine-Mitomycine</a:t>
                      </a:r>
                      <a:r>
                        <a:rPr lang="fr-FR" sz="2800" dirty="0">
                          <a:effectLst/>
                        </a:rPr>
                        <a:t> C plus radiothérapie * (</a:t>
                      </a:r>
                      <a:r>
                        <a:rPr lang="fr-FR" sz="2800" dirty="0" err="1">
                          <a:effectLst/>
                        </a:rPr>
                        <a:t>Meulendijks</a:t>
                      </a:r>
                      <a:r>
                        <a:rPr lang="fr-FR" sz="2800" dirty="0">
                          <a:effectLst/>
                        </a:rPr>
                        <a:t> 2014)</a:t>
                      </a:r>
                    </a:p>
                  </a:txBody>
                  <a:tcPr marL="0" marR="0" marT="0" marB="0"/>
                </a:tc>
                <a:extLst>
                  <a:ext uri="{0D108BD9-81ED-4DB2-BD59-A6C34878D82A}">
                    <a16:rowId xmlns:a16="http://schemas.microsoft.com/office/drawing/2014/main" val="10000"/>
                  </a:ext>
                </a:extLst>
              </a:tr>
              <a:tr h="2075832">
                <a:tc>
                  <a:txBody>
                    <a:bodyPr/>
                    <a:lstStyle/>
                    <a:p>
                      <a:pPr algn="ctr" fontAlgn="t"/>
                      <a:endParaRPr lang="fr-FR" sz="2800" dirty="0">
                        <a:effectLst/>
                      </a:endParaRPr>
                    </a:p>
                    <a:p>
                      <a:pPr algn="ctr" fontAlgn="t"/>
                      <a:r>
                        <a:rPr lang="fr-FR" sz="2800" dirty="0">
                          <a:effectLst/>
                        </a:rPr>
                        <a:t>Récidivant ou métastatique</a:t>
                      </a:r>
                    </a:p>
                  </a:txBody>
                  <a:tcPr marL="0" marR="0" marT="0" marB="0"/>
                </a:tc>
                <a:tc>
                  <a:txBody>
                    <a:bodyPr/>
                    <a:lstStyle/>
                    <a:p>
                      <a:pPr algn="l" fontAlgn="t">
                        <a:buFont typeface="Arial" panose="020B0604020202020204" pitchFamily="34" charset="0"/>
                        <a:buNone/>
                      </a:pPr>
                      <a:endParaRPr lang="fr-FR" sz="2800" dirty="0">
                        <a:effectLst/>
                      </a:endParaRPr>
                    </a:p>
                    <a:p>
                      <a:pPr marL="457200" indent="-457200" algn="l" fontAlgn="t">
                        <a:buFont typeface="Arial" panose="020B0604020202020204" pitchFamily="34" charset="0"/>
                        <a:buChar char="•"/>
                      </a:pPr>
                      <a:r>
                        <a:rPr lang="fr-FR" sz="2800" dirty="0">
                          <a:effectLst/>
                        </a:rPr>
                        <a:t>Bi-chimiothérapie </a:t>
                      </a:r>
                      <a:r>
                        <a:rPr lang="fr-FR" sz="2800" dirty="0" err="1">
                          <a:effectLst/>
                        </a:rPr>
                        <a:t>CapOx</a:t>
                      </a:r>
                      <a:r>
                        <a:rPr lang="fr-FR" sz="2800" dirty="0">
                          <a:effectLst/>
                        </a:rPr>
                        <a:t> ou </a:t>
                      </a:r>
                      <a:r>
                        <a:rPr lang="fr-FR" sz="2800" dirty="0" err="1">
                          <a:effectLst/>
                        </a:rPr>
                        <a:t>carboplatine-capécitabine</a:t>
                      </a:r>
                      <a:r>
                        <a:rPr lang="fr-FR" sz="2800" dirty="0">
                          <a:effectLst/>
                        </a:rPr>
                        <a:t> (moins toxique et plus simple que 5FU-cisplatine ou DCF) **</a:t>
                      </a: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0102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B48FF63F-8389-9A45-97C6-58CCC99E65DD}"/>
              </a:ext>
            </a:extLst>
          </p:cNvPr>
          <p:cNvSpPr txBox="1">
            <a:spLocks/>
          </p:cNvSpPr>
          <p:nvPr/>
        </p:nvSpPr>
        <p:spPr>
          <a:xfrm>
            <a:off x="1005005" y="-3161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cap="all" dirty="0"/>
              <a:t>SITUATION ÉPIDÉMIQUE COVID-19 EN France AU 15 AVRIL 2020</a:t>
            </a:r>
          </a:p>
        </p:txBody>
      </p:sp>
      <p:pic>
        <p:nvPicPr>
          <p:cNvPr id="6" name="Image 5">
            <a:extLst>
              <a:ext uri="{FF2B5EF4-FFF2-40B4-BE49-F238E27FC236}">
                <a16:creationId xmlns:a16="http://schemas.microsoft.com/office/drawing/2014/main" id="{D4621760-2526-BD42-B869-40E6E4904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732" y="799234"/>
            <a:ext cx="6828622" cy="6058766"/>
          </a:xfrm>
          <a:prstGeom prst="rect">
            <a:avLst/>
          </a:prstGeom>
        </p:spPr>
      </p:pic>
    </p:spTree>
    <p:extLst>
      <p:ext uri="{BB962C8B-B14F-4D97-AF65-F5344CB8AC3E}">
        <p14:creationId xmlns:p14="http://schemas.microsoft.com/office/powerpoint/2010/main" val="230815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cap="all" dirty="0"/>
              <a:t> </a:t>
            </a:r>
            <a:r>
              <a:rPr lang="fr-FR" sz="2700" b="1" cap="all" dirty="0"/>
              <a:t>RISQUES D’UNE INFECTION À COVID-19 en cas DE CANCER ET SELON LES DIFFÉRENTS TRAITEMENTS ONCOLOGIQUES ?</a:t>
            </a:r>
            <a:endParaRPr lang="fr-FR" sz="2700" b="1" dirty="0"/>
          </a:p>
        </p:txBody>
      </p:sp>
      <p:sp>
        <p:nvSpPr>
          <p:cNvPr id="3" name="Espace réservé du contenu 2"/>
          <p:cNvSpPr>
            <a:spLocks noGrp="1"/>
          </p:cNvSpPr>
          <p:nvPr>
            <p:ph idx="1"/>
          </p:nvPr>
        </p:nvSpPr>
        <p:spPr>
          <a:xfrm>
            <a:off x="838199" y="1825625"/>
            <a:ext cx="11127377" cy="4351338"/>
          </a:xfrm>
        </p:spPr>
        <p:txBody>
          <a:bodyPr/>
          <a:lstStyle/>
          <a:p>
            <a:pPr marL="0" indent="0" algn="ctr">
              <a:buNone/>
            </a:pPr>
            <a:r>
              <a:rPr lang="fr-FR" dirty="0"/>
              <a:t>Trois études chinoises principales </a:t>
            </a:r>
          </a:p>
          <a:p>
            <a:endParaRPr lang="fr-FR" sz="500" dirty="0"/>
          </a:p>
          <a:p>
            <a:r>
              <a:rPr lang="fr-FR" dirty="0"/>
              <a:t>2 007 patients COVID-19 dont 1 590 analysables : 18 cas de </a:t>
            </a:r>
            <a:r>
              <a:rPr lang="fr-FR" dirty="0" err="1"/>
              <a:t>kc</a:t>
            </a:r>
            <a:r>
              <a:rPr lang="fr-FR" dirty="0"/>
              <a:t> soit 1%</a:t>
            </a:r>
          </a:p>
          <a:p>
            <a:r>
              <a:rPr lang="fr-FR" dirty="0"/>
              <a:t>1 524 patients avec cancer et admis entre 30/12/2019 et 17/02/2020 dans le département de radiothérapie-oncologie médicale de l'hôpital universitaire de Wuhan : 12 COVID-19 (0,79%)</a:t>
            </a:r>
          </a:p>
          <a:p>
            <a:r>
              <a:rPr lang="fr-FR" dirty="0"/>
              <a:t>1 276 patients COVID-19 : 28 cas de </a:t>
            </a:r>
            <a:r>
              <a:rPr lang="fr-FR" dirty="0" err="1"/>
              <a:t>Kc</a:t>
            </a:r>
            <a:r>
              <a:rPr lang="fr-FR" dirty="0"/>
              <a:t> soit 2,2%</a:t>
            </a:r>
          </a:p>
        </p:txBody>
      </p:sp>
      <p:sp>
        <p:nvSpPr>
          <p:cNvPr id="4" name="ZoneTexte 3"/>
          <p:cNvSpPr txBox="1"/>
          <p:nvPr/>
        </p:nvSpPr>
        <p:spPr>
          <a:xfrm>
            <a:off x="1198574" y="4885508"/>
            <a:ext cx="1382110" cy="923330"/>
          </a:xfrm>
          <a:prstGeom prst="rect">
            <a:avLst/>
          </a:prstGeom>
          <a:noFill/>
        </p:spPr>
        <p:txBody>
          <a:bodyPr wrap="none" rtlCol="0">
            <a:spAutoFit/>
          </a:bodyPr>
          <a:lstStyle/>
          <a:p>
            <a:r>
              <a:rPr lang="fr-FR" dirty="0"/>
              <a:t>Liang 2020,</a:t>
            </a:r>
          </a:p>
          <a:p>
            <a:r>
              <a:rPr lang="fr-FR" dirty="0"/>
              <a:t>Yu 2020</a:t>
            </a:r>
          </a:p>
          <a:p>
            <a:r>
              <a:rPr lang="fr-FR" dirty="0"/>
              <a:t>Zhang 2020  </a:t>
            </a:r>
          </a:p>
        </p:txBody>
      </p:sp>
    </p:spTree>
    <p:extLst>
      <p:ext uri="{BB962C8B-B14F-4D97-AF65-F5344CB8AC3E}">
        <p14:creationId xmlns:p14="http://schemas.microsoft.com/office/powerpoint/2010/main" val="2935241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cap="all" dirty="0"/>
              <a:t> </a:t>
            </a:r>
            <a:r>
              <a:rPr lang="fr-FR" sz="2700" b="1" cap="all" dirty="0"/>
              <a:t>RISQUES D’UNE INFECTION À COVID-19 en cas DE CANCER ET SELON LES DIFFÉRENTS TRAITEMENTS ONCOLOGIQUES ?</a:t>
            </a:r>
            <a:endParaRPr lang="fr-FR" sz="2700" b="1" dirty="0"/>
          </a:p>
        </p:txBody>
      </p:sp>
      <p:sp>
        <p:nvSpPr>
          <p:cNvPr id="3" name="Espace réservé du contenu 2"/>
          <p:cNvSpPr>
            <a:spLocks noGrp="1"/>
          </p:cNvSpPr>
          <p:nvPr>
            <p:ph idx="1"/>
          </p:nvPr>
        </p:nvSpPr>
        <p:spPr/>
        <p:txBody>
          <a:bodyPr/>
          <a:lstStyle/>
          <a:p>
            <a:pPr marL="0" indent="0" algn="ctr">
              <a:buNone/>
            </a:pPr>
            <a:r>
              <a:rPr lang="fr-FR" dirty="0"/>
              <a:t>Trois études chinoises principales</a:t>
            </a:r>
          </a:p>
          <a:p>
            <a:pPr marL="0" indent="0" algn="ctr">
              <a:buNone/>
            </a:pPr>
            <a:r>
              <a:rPr lang="fr-FR" dirty="0"/>
              <a:t>conclusions préliminaires :</a:t>
            </a:r>
          </a:p>
          <a:p>
            <a:pPr marL="0" indent="0" algn="ctr">
              <a:buNone/>
            </a:pPr>
            <a:endParaRPr lang="fr-FR" sz="100" dirty="0"/>
          </a:p>
          <a:p>
            <a:pPr>
              <a:buFont typeface="Wingdings" panose="05000000000000000000" pitchFamily="2" charset="2"/>
              <a:buChar char="q"/>
            </a:pPr>
            <a:r>
              <a:rPr lang="fr-FR" dirty="0"/>
              <a:t> L’infection à Coronavirus est grave chez les sujets atteints de cancer </a:t>
            </a:r>
          </a:p>
          <a:p>
            <a:pPr>
              <a:buFont typeface="Wingdings" panose="05000000000000000000" pitchFamily="2" charset="2"/>
              <a:buChar char="q"/>
            </a:pPr>
            <a:r>
              <a:rPr lang="fr-FR" dirty="0"/>
              <a:t> Risque de forme grave X 5 </a:t>
            </a:r>
            <a:r>
              <a:rPr lang="fr-FR" i="1" dirty="0"/>
              <a:t>vs</a:t>
            </a:r>
            <a:r>
              <a:rPr lang="fr-FR" dirty="0"/>
              <a:t> population sans cancer</a:t>
            </a:r>
          </a:p>
          <a:p>
            <a:pPr>
              <a:buFont typeface="Wingdings" panose="05000000000000000000" pitchFamily="2" charset="2"/>
              <a:buChar char="q"/>
            </a:pPr>
            <a:r>
              <a:rPr lang="fr-FR" dirty="0"/>
              <a:t> Risque de décès X 8 </a:t>
            </a:r>
            <a:r>
              <a:rPr lang="fr-FR" i="1" dirty="0"/>
              <a:t>vs</a:t>
            </a:r>
            <a:r>
              <a:rPr lang="fr-FR" dirty="0"/>
              <a:t> population sans cancer</a:t>
            </a:r>
          </a:p>
          <a:p>
            <a:pPr>
              <a:buFont typeface="Wingdings" panose="05000000000000000000" pitchFamily="2" charset="2"/>
              <a:buChar char="q"/>
            </a:pPr>
            <a:r>
              <a:rPr lang="fr-FR" dirty="0"/>
              <a:t> Risque d’infection à COVID-19 X 2 à 3 si cancer </a:t>
            </a:r>
          </a:p>
          <a:p>
            <a:pPr>
              <a:buFont typeface="Wingdings" panose="05000000000000000000" pitchFamily="2" charset="2"/>
              <a:buChar char="q"/>
            </a:pPr>
            <a:r>
              <a:rPr lang="fr-FR" dirty="0"/>
              <a:t> Chiffres estimés = probablement borne haute des estimations</a:t>
            </a:r>
          </a:p>
          <a:p>
            <a:pPr>
              <a:buFont typeface="Wingdings" panose="05000000000000000000" pitchFamily="2" charset="2"/>
              <a:buChar char="q"/>
            </a:pPr>
            <a:endParaRPr lang="fr-FR" dirty="0"/>
          </a:p>
          <a:p>
            <a:endParaRPr lang="fr-FR" dirty="0"/>
          </a:p>
          <a:p>
            <a:endParaRPr lang="fr-FR" dirty="0"/>
          </a:p>
        </p:txBody>
      </p:sp>
      <p:sp>
        <p:nvSpPr>
          <p:cNvPr id="4" name="ZoneTexte 3"/>
          <p:cNvSpPr txBox="1"/>
          <p:nvPr/>
        </p:nvSpPr>
        <p:spPr>
          <a:xfrm>
            <a:off x="1116530" y="5856923"/>
            <a:ext cx="1382110" cy="1200329"/>
          </a:xfrm>
          <a:prstGeom prst="rect">
            <a:avLst/>
          </a:prstGeom>
          <a:noFill/>
        </p:spPr>
        <p:txBody>
          <a:bodyPr wrap="none" rtlCol="0">
            <a:spAutoFit/>
          </a:bodyPr>
          <a:lstStyle/>
          <a:p>
            <a:r>
              <a:rPr lang="fr-FR" dirty="0"/>
              <a:t>Liang 2020,</a:t>
            </a:r>
          </a:p>
          <a:p>
            <a:r>
              <a:rPr lang="fr-FR" dirty="0"/>
              <a:t>Yu 2020 </a:t>
            </a:r>
          </a:p>
          <a:p>
            <a:r>
              <a:rPr lang="fr-FR" dirty="0"/>
              <a:t>Zhang 2020  </a:t>
            </a:r>
          </a:p>
          <a:p>
            <a:r>
              <a:rPr lang="fr-FR" dirty="0"/>
              <a:t> </a:t>
            </a:r>
          </a:p>
        </p:txBody>
      </p:sp>
    </p:spTree>
    <p:extLst>
      <p:ext uri="{BB962C8B-B14F-4D97-AF65-F5344CB8AC3E}">
        <p14:creationId xmlns:p14="http://schemas.microsoft.com/office/powerpoint/2010/main" val="4016643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003"/>
            <a:ext cx="10515600" cy="1325563"/>
          </a:xfrm>
        </p:spPr>
        <p:txBody>
          <a:bodyPr>
            <a:normAutofit/>
          </a:bodyPr>
          <a:lstStyle/>
          <a:p>
            <a:pPr algn="ctr"/>
            <a:r>
              <a:rPr lang="fr-FR" b="1" cap="all" dirty="0"/>
              <a:t> </a:t>
            </a:r>
            <a:r>
              <a:rPr lang="fr-FR" sz="2700" b="1" cap="all" dirty="0"/>
              <a:t>RISQUES D’UNE INFECTION À COVID-19 en cas DE CANCER ET SELON LES DIFFÉRENTS TRAITEMENTS ONCOLOGIQUES ?</a:t>
            </a:r>
            <a:endParaRPr lang="fr-FR" sz="2700" b="1" dirty="0"/>
          </a:p>
        </p:txBody>
      </p:sp>
      <p:sp>
        <p:nvSpPr>
          <p:cNvPr id="3" name="Espace réservé du contenu 2"/>
          <p:cNvSpPr>
            <a:spLocks noGrp="1"/>
          </p:cNvSpPr>
          <p:nvPr>
            <p:ph idx="1"/>
          </p:nvPr>
        </p:nvSpPr>
        <p:spPr>
          <a:xfrm>
            <a:off x="838200" y="2054226"/>
            <a:ext cx="10515600" cy="2784876"/>
          </a:xfrm>
        </p:spPr>
        <p:txBody>
          <a:bodyPr/>
          <a:lstStyle/>
          <a:p>
            <a:pPr marL="0" indent="0">
              <a:buNone/>
            </a:pPr>
            <a:endParaRPr lang="fr-FR" dirty="0"/>
          </a:p>
          <a:p>
            <a:endParaRPr lang="fr-FR" dirty="0"/>
          </a:p>
          <a:p>
            <a:r>
              <a:rPr lang="fr-FR" dirty="0"/>
              <a:t>Cohorte </a:t>
            </a:r>
            <a:r>
              <a:rPr lang="fr-FR" dirty="0" err="1"/>
              <a:t>ambispective</a:t>
            </a:r>
            <a:endParaRPr lang="fr-FR" dirty="0"/>
          </a:p>
          <a:p>
            <a:r>
              <a:rPr lang="fr-FR" dirty="0"/>
              <a:t>Influence du cancer sur l’infection à COVID-19</a:t>
            </a:r>
          </a:p>
          <a:p>
            <a:r>
              <a:rPr lang="fr-FR" dirty="0"/>
              <a:t>Influence de l’infection à COVID-19 sur la prise en charge du cancer</a:t>
            </a:r>
          </a:p>
        </p:txBody>
      </p:sp>
      <p:sp>
        <p:nvSpPr>
          <p:cNvPr id="5" name="Rectangle 4"/>
          <p:cNvSpPr/>
          <p:nvPr/>
        </p:nvSpPr>
        <p:spPr>
          <a:xfrm>
            <a:off x="1804303" y="1337989"/>
            <a:ext cx="8388056" cy="1323439"/>
          </a:xfrm>
          <a:prstGeom prst="rect">
            <a:avLst/>
          </a:prstGeom>
        </p:spPr>
        <p:txBody>
          <a:bodyPr wrap="square">
            <a:spAutoFit/>
          </a:bodyPr>
          <a:lstStyle/>
          <a:p>
            <a:pPr algn="ctr"/>
            <a:r>
              <a:rPr lang="fr-FR" sz="4400" b="1" dirty="0"/>
              <a:t>Cohorte GCO-02 CACOVID-19</a:t>
            </a:r>
          </a:p>
          <a:p>
            <a:pPr marL="457200" indent="-457200">
              <a:buFont typeface="Wingdings" panose="05000000000000000000" pitchFamily="2" charset="2"/>
              <a:buChar char="§"/>
            </a:pPr>
            <a:endParaRPr lang="fr-FR" sz="3600" dirty="0"/>
          </a:p>
        </p:txBody>
      </p:sp>
      <p:sp>
        <p:nvSpPr>
          <p:cNvPr id="6" name="ZoneTexte 5"/>
          <p:cNvSpPr txBox="1"/>
          <p:nvPr/>
        </p:nvSpPr>
        <p:spPr>
          <a:xfrm>
            <a:off x="3522839" y="9765532"/>
            <a:ext cx="1102585" cy="1938992"/>
          </a:xfrm>
          <a:prstGeom prst="rect">
            <a:avLst/>
          </a:prstGeom>
          <a:noFill/>
        </p:spPr>
        <p:txBody>
          <a:bodyPr wrap="square" rtlCol="0">
            <a:spAutoFit/>
          </a:bodyPr>
          <a:lstStyle/>
          <a:p>
            <a:r>
              <a:rPr lang="fr-FR" sz="4000" dirty="0"/>
              <a:t>COVID-19</a:t>
            </a:r>
          </a:p>
        </p:txBody>
      </p:sp>
      <p:pic>
        <p:nvPicPr>
          <p:cNvPr id="1026" name="Picture 2" descr="Recommendations for protecting yourself against COVID-19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482" y="4818954"/>
            <a:ext cx="2880098" cy="18149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state cancer cel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9696" y="4799444"/>
            <a:ext cx="3185963" cy="1834497"/>
          </a:xfrm>
          <a:prstGeom prst="rect">
            <a:avLst/>
          </a:prstGeom>
          <a:noFill/>
          <a:extLst>
            <a:ext uri="{909E8E84-426E-40DD-AFC4-6F175D3DCCD1}">
              <a14:hiddenFill xmlns:a14="http://schemas.microsoft.com/office/drawing/2010/main">
                <a:solidFill>
                  <a:srgbClr val="FFFFFF"/>
                </a:solidFill>
              </a14:hiddenFill>
            </a:ext>
          </a:extLst>
        </p:spPr>
      </p:pic>
      <p:sp>
        <p:nvSpPr>
          <p:cNvPr id="9" name="Flèche droite 8"/>
          <p:cNvSpPr/>
          <p:nvPr/>
        </p:nvSpPr>
        <p:spPr>
          <a:xfrm>
            <a:off x="5509127" y="518962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rot="10800000">
            <a:off x="5444658" y="5818659"/>
            <a:ext cx="914889" cy="483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97CFE205-57FB-439F-B608-BE158E34C18F}"/>
              </a:ext>
            </a:extLst>
          </p:cNvPr>
          <p:cNvGrpSpPr/>
          <p:nvPr/>
        </p:nvGrpSpPr>
        <p:grpSpPr>
          <a:xfrm>
            <a:off x="2118360" y="2103120"/>
            <a:ext cx="7924799" cy="751205"/>
            <a:chOff x="0" y="0"/>
            <a:chExt cx="7011449" cy="616495"/>
          </a:xfrm>
        </p:grpSpPr>
        <p:pic>
          <p:nvPicPr>
            <p:cNvPr id="11" name="Image 10">
              <a:extLst>
                <a:ext uri="{FF2B5EF4-FFF2-40B4-BE49-F238E27FC236}">
                  <a16:creationId xmlns:a16="http://schemas.microsoft.com/office/drawing/2014/main" id="{32CAA3FD-4EDE-4B42-AFCC-162BD565C1F5}"/>
                </a:ext>
              </a:extLst>
            </p:cNvPr>
            <p:cNvPicPr>
              <a:picLocks noChangeAspect="1"/>
            </p:cNvPicPr>
            <p:nvPr/>
          </p:nvPicPr>
          <p:blipFill>
            <a:blip r:embed="rId5"/>
            <a:stretch>
              <a:fillRect/>
            </a:stretch>
          </p:blipFill>
          <p:spPr>
            <a:xfrm>
              <a:off x="1954635" y="0"/>
              <a:ext cx="509546" cy="607438"/>
            </a:xfrm>
            <a:prstGeom prst="rect">
              <a:avLst/>
            </a:prstGeom>
          </p:spPr>
        </p:pic>
        <p:pic>
          <p:nvPicPr>
            <p:cNvPr id="12" name="Image 11">
              <a:extLst>
                <a:ext uri="{FF2B5EF4-FFF2-40B4-BE49-F238E27FC236}">
                  <a16:creationId xmlns:a16="http://schemas.microsoft.com/office/drawing/2014/main" id="{8BCB28FB-2219-4DAC-8DD7-4A323E014012}"/>
                </a:ext>
              </a:extLst>
            </p:cNvPr>
            <p:cNvPicPr>
              <a:picLocks noChangeAspect="1"/>
            </p:cNvPicPr>
            <p:nvPr/>
          </p:nvPicPr>
          <p:blipFill>
            <a:blip r:embed="rId6"/>
            <a:stretch>
              <a:fillRect/>
            </a:stretch>
          </p:blipFill>
          <p:spPr>
            <a:xfrm>
              <a:off x="2485676" y="79946"/>
              <a:ext cx="534281" cy="527491"/>
            </a:xfrm>
            <a:prstGeom prst="rect">
              <a:avLst/>
            </a:prstGeom>
          </p:spPr>
        </p:pic>
        <p:pic>
          <p:nvPicPr>
            <p:cNvPr id="14" name="Image 13">
              <a:extLst>
                <a:ext uri="{FF2B5EF4-FFF2-40B4-BE49-F238E27FC236}">
                  <a16:creationId xmlns:a16="http://schemas.microsoft.com/office/drawing/2014/main" id="{0EA97578-F97B-41A9-B7AA-5E598B2B4439}"/>
                </a:ext>
              </a:extLst>
            </p:cNvPr>
            <p:cNvPicPr>
              <a:picLocks noChangeAspect="1"/>
            </p:cNvPicPr>
            <p:nvPr/>
          </p:nvPicPr>
          <p:blipFill>
            <a:blip r:embed="rId7"/>
            <a:stretch>
              <a:fillRect/>
            </a:stretch>
          </p:blipFill>
          <p:spPr>
            <a:xfrm>
              <a:off x="3045124" y="76089"/>
              <a:ext cx="1029874" cy="531348"/>
            </a:xfrm>
            <a:prstGeom prst="rect">
              <a:avLst/>
            </a:prstGeom>
          </p:spPr>
        </p:pic>
        <p:pic>
          <p:nvPicPr>
            <p:cNvPr id="15" name="Image 14">
              <a:extLst>
                <a:ext uri="{FF2B5EF4-FFF2-40B4-BE49-F238E27FC236}">
                  <a16:creationId xmlns:a16="http://schemas.microsoft.com/office/drawing/2014/main" id="{73401DAB-93C9-469A-BC00-4C5CE663E5DC}"/>
                </a:ext>
              </a:extLst>
            </p:cNvPr>
            <p:cNvPicPr>
              <a:picLocks noChangeAspect="1"/>
            </p:cNvPicPr>
            <p:nvPr/>
          </p:nvPicPr>
          <p:blipFill>
            <a:blip r:embed="rId8"/>
            <a:stretch>
              <a:fillRect/>
            </a:stretch>
          </p:blipFill>
          <p:spPr>
            <a:xfrm>
              <a:off x="4033053" y="119018"/>
              <a:ext cx="1853967" cy="488417"/>
            </a:xfrm>
            <a:prstGeom prst="rect">
              <a:avLst/>
            </a:prstGeom>
          </p:spPr>
        </p:pic>
        <p:pic>
          <p:nvPicPr>
            <p:cNvPr id="16" name="Image 15">
              <a:extLst>
                <a:ext uri="{FF2B5EF4-FFF2-40B4-BE49-F238E27FC236}">
                  <a16:creationId xmlns:a16="http://schemas.microsoft.com/office/drawing/2014/main" id="{E9765EF1-0C5C-4583-BE65-57F8F9566428}"/>
                </a:ext>
              </a:extLst>
            </p:cNvPr>
            <p:cNvPicPr>
              <a:picLocks noChangeAspect="1"/>
            </p:cNvPicPr>
            <p:nvPr/>
          </p:nvPicPr>
          <p:blipFill>
            <a:blip r:embed="rId9"/>
            <a:stretch>
              <a:fillRect/>
            </a:stretch>
          </p:blipFill>
          <p:spPr>
            <a:xfrm>
              <a:off x="5887020" y="185145"/>
              <a:ext cx="1124429" cy="431350"/>
            </a:xfrm>
            <a:prstGeom prst="rect">
              <a:avLst/>
            </a:prstGeom>
          </p:spPr>
        </p:pic>
        <p:pic>
          <p:nvPicPr>
            <p:cNvPr id="17" name="Image 16">
              <a:extLst>
                <a:ext uri="{FF2B5EF4-FFF2-40B4-BE49-F238E27FC236}">
                  <a16:creationId xmlns:a16="http://schemas.microsoft.com/office/drawing/2014/main" id="{DD7EA979-B503-498F-A10D-9719FF2CACEC}"/>
                </a:ext>
              </a:extLst>
            </p:cNvPr>
            <p:cNvPicPr/>
            <p:nvPr/>
          </p:nvPicPr>
          <p:blipFill>
            <a:blip r:embed="rId10"/>
            <a:stretch>
              <a:fillRect/>
            </a:stretch>
          </p:blipFill>
          <p:spPr>
            <a:xfrm>
              <a:off x="0" y="76089"/>
              <a:ext cx="956013" cy="531350"/>
            </a:xfrm>
            <a:prstGeom prst="rect">
              <a:avLst/>
            </a:prstGeom>
          </p:spPr>
        </p:pic>
        <p:pic>
          <p:nvPicPr>
            <p:cNvPr id="18" name="Image 17">
              <a:hlinkClick r:id="rId11"/>
              <a:extLst>
                <a:ext uri="{FF2B5EF4-FFF2-40B4-BE49-F238E27FC236}">
                  <a16:creationId xmlns:a16="http://schemas.microsoft.com/office/drawing/2014/main" id="{EA8BF5D7-BC70-4981-909E-E6B0010C32E2}"/>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956013" y="99129"/>
              <a:ext cx="973455" cy="508309"/>
            </a:xfrm>
            <a:prstGeom prst="rect">
              <a:avLst/>
            </a:prstGeom>
            <a:noFill/>
            <a:ln>
              <a:noFill/>
            </a:ln>
          </p:spPr>
        </p:pic>
      </p:grpSp>
      <p:sp>
        <p:nvSpPr>
          <p:cNvPr id="4" name="Rectangle 3">
            <a:extLst>
              <a:ext uri="{FF2B5EF4-FFF2-40B4-BE49-F238E27FC236}">
                <a16:creationId xmlns:a16="http://schemas.microsoft.com/office/drawing/2014/main" id="{7D6F3C8D-2DFE-4AEB-AA44-9235A317FB10}"/>
              </a:ext>
            </a:extLst>
          </p:cNvPr>
          <p:cNvSpPr/>
          <p:nvPr/>
        </p:nvSpPr>
        <p:spPr>
          <a:xfrm>
            <a:off x="1740023" y="1349164"/>
            <a:ext cx="8487053" cy="1505161"/>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628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3628" y="412976"/>
            <a:ext cx="10515600" cy="1325563"/>
          </a:xfrm>
        </p:spPr>
        <p:txBody>
          <a:bodyPr>
            <a:normAutofit fontScale="90000"/>
          </a:bodyPr>
          <a:lstStyle/>
          <a:p>
            <a:r>
              <a:rPr lang="fr-FR" sz="3100" b="1" cap="all" dirty="0"/>
              <a:t>LES 5 PHASES DE L’ÉPIDÉMIE COVID-19 ET LEURS CONSÉQUENCES</a:t>
            </a:r>
            <a:br>
              <a:rPr lang="fr-FR" b="1" cap="all" dirty="0"/>
            </a:br>
            <a:r>
              <a:rPr lang="fr-FR" b="1" dirty="0"/>
              <a:t> </a:t>
            </a:r>
            <a:br>
              <a:rPr lang="fr-FR" b="1" dirty="0"/>
            </a:br>
            <a:endParaRPr lang="fr-FR" b="1" dirty="0"/>
          </a:p>
        </p:txBody>
      </p:sp>
      <p:sp>
        <p:nvSpPr>
          <p:cNvPr id="3" name="Espace réservé du contenu 2"/>
          <p:cNvSpPr>
            <a:spLocks noGrp="1"/>
          </p:cNvSpPr>
          <p:nvPr>
            <p:ph idx="1"/>
          </p:nvPr>
        </p:nvSpPr>
        <p:spPr>
          <a:xfrm>
            <a:off x="925286" y="1172483"/>
            <a:ext cx="10515600" cy="5210900"/>
          </a:xfrm>
        </p:spPr>
        <p:txBody>
          <a:bodyPr>
            <a:normAutofit/>
          </a:bodyPr>
          <a:lstStyle/>
          <a:p>
            <a:pPr>
              <a:spcBef>
                <a:spcPts val="1800"/>
              </a:spcBef>
              <a:spcAft>
                <a:spcPts val="600"/>
              </a:spcAft>
              <a:buFont typeface="Wingdings" panose="05000000000000000000" pitchFamily="2" charset="2"/>
              <a:buChar char="§"/>
            </a:pPr>
            <a:r>
              <a:rPr lang="fr-FR" b="1" dirty="0"/>
              <a:t>La phase </a:t>
            </a:r>
            <a:r>
              <a:rPr lang="fr-FR" dirty="0"/>
              <a:t>1 est celle du « calme avant la tempête » déprogrammation, préparation</a:t>
            </a:r>
          </a:p>
          <a:p>
            <a:pPr>
              <a:spcBef>
                <a:spcPts val="1800"/>
              </a:spcBef>
              <a:spcAft>
                <a:spcPts val="600"/>
              </a:spcAft>
              <a:buFont typeface="Wingdings" panose="05000000000000000000" pitchFamily="2" charset="2"/>
              <a:buChar char="§"/>
            </a:pPr>
            <a:r>
              <a:rPr lang="fr-FR" b="1" dirty="0"/>
              <a:t>La phase 2</a:t>
            </a:r>
            <a:r>
              <a:rPr lang="fr-FR" dirty="0"/>
              <a:t> est celle du pic, système de soin +/- débordé, impact sur les prises en charge des autres pathologies</a:t>
            </a:r>
          </a:p>
          <a:p>
            <a:pPr>
              <a:spcBef>
                <a:spcPts val="1800"/>
              </a:spcBef>
              <a:spcAft>
                <a:spcPts val="600"/>
              </a:spcAft>
              <a:buFont typeface="Wingdings" panose="05000000000000000000" pitchFamily="2" charset="2"/>
              <a:buChar char="§"/>
            </a:pPr>
            <a:r>
              <a:rPr lang="fr-FR" b="1" dirty="0"/>
              <a:t>la phase 3</a:t>
            </a:r>
            <a:r>
              <a:rPr lang="fr-FR" dirty="0"/>
              <a:t>, dite de « plateau », # pérennisation de la phase 2</a:t>
            </a:r>
          </a:p>
          <a:p>
            <a:pPr>
              <a:spcBef>
                <a:spcPts val="1800"/>
              </a:spcBef>
              <a:spcAft>
                <a:spcPts val="600"/>
              </a:spcAft>
              <a:buFont typeface="Wingdings" panose="05000000000000000000" pitchFamily="2" charset="2"/>
              <a:buChar char="§"/>
            </a:pPr>
            <a:r>
              <a:rPr lang="fr-FR" b="1" dirty="0"/>
              <a:t>La phase 4</a:t>
            </a:r>
            <a:r>
              <a:rPr lang="fr-FR" dirty="0"/>
              <a:t> est celle de « la décrue » </a:t>
            </a:r>
          </a:p>
          <a:p>
            <a:pPr>
              <a:spcBef>
                <a:spcPts val="1800"/>
              </a:spcBef>
              <a:spcAft>
                <a:spcPts val="600"/>
              </a:spcAft>
              <a:buFont typeface="Wingdings" panose="05000000000000000000" pitchFamily="2" charset="2"/>
              <a:buChar char="§"/>
            </a:pPr>
            <a:r>
              <a:rPr lang="fr-FR" b="1" dirty="0"/>
              <a:t>La phase 5</a:t>
            </a:r>
            <a:r>
              <a:rPr lang="fr-FR" dirty="0"/>
              <a:t> est « le retour à la normale », surcharge par nécessité de prise en charge des malades reportés</a:t>
            </a:r>
          </a:p>
        </p:txBody>
      </p:sp>
    </p:spTree>
    <p:extLst>
      <p:ext uri="{BB962C8B-B14F-4D97-AF65-F5344CB8AC3E}">
        <p14:creationId xmlns:p14="http://schemas.microsoft.com/office/powerpoint/2010/main" val="419650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6027" y="365125"/>
            <a:ext cx="11150354" cy="1325563"/>
          </a:xfrm>
        </p:spPr>
        <p:txBody>
          <a:bodyPr>
            <a:normAutofit/>
          </a:bodyPr>
          <a:lstStyle/>
          <a:p>
            <a:r>
              <a:rPr lang="fr-FR" sz="4000" b="1" dirty="0"/>
              <a:t>Immunodépression des traitements anticancéreux (1)</a:t>
            </a:r>
          </a:p>
        </p:txBody>
      </p:sp>
      <p:sp>
        <p:nvSpPr>
          <p:cNvPr id="3" name="Espace réservé du contenu 2"/>
          <p:cNvSpPr>
            <a:spLocks noGrp="1"/>
          </p:cNvSpPr>
          <p:nvPr>
            <p:ph idx="1"/>
          </p:nvPr>
        </p:nvSpPr>
        <p:spPr>
          <a:xfrm>
            <a:off x="796159" y="1660660"/>
            <a:ext cx="10387150" cy="3949339"/>
          </a:xfrm>
        </p:spPr>
        <p:txBody>
          <a:bodyPr>
            <a:normAutofit/>
          </a:bodyPr>
          <a:lstStyle/>
          <a:p>
            <a:pPr>
              <a:spcAft>
                <a:spcPts val="600"/>
              </a:spcAft>
            </a:pPr>
            <a:r>
              <a:rPr lang="fr-FR" dirty="0"/>
              <a:t> </a:t>
            </a:r>
            <a:r>
              <a:rPr lang="fr-FR" b="1" dirty="0"/>
              <a:t>La mono-chimiothérapie et les chirurgies carcinologiques </a:t>
            </a:r>
          </a:p>
          <a:p>
            <a:pPr marL="0" indent="0">
              <a:spcAft>
                <a:spcPts val="600"/>
              </a:spcAft>
              <a:buNone/>
            </a:pPr>
            <a:r>
              <a:rPr lang="fr-FR" dirty="0"/>
              <a:t>= immunodépression modérée. </a:t>
            </a:r>
          </a:p>
          <a:p>
            <a:pPr>
              <a:spcAft>
                <a:spcPts val="600"/>
              </a:spcAft>
            </a:pPr>
            <a:r>
              <a:rPr lang="fr-FR" b="1" dirty="0"/>
              <a:t>Les poly-chimiothérapies</a:t>
            </a:r>
            <a:r>
              <a:rPr lang="fr-FR" dirty="0"/>
              <a:t> </a:t>
            </a:r>
          </a:p>
          <a:p>
            <a:pPr marL="0" indent="0">
              <a:spcAft>
                <a:spcPts val="600"/>
              </a:spcAft>
              <a:buNone/>
            </a:pPr>
            <a:r>
              <a:rPr lang="fr-FR" dirty="0"/>
              <a:t>=  risque d’infections virales graves notamment en cas de lymphopénie. </a:t>
            </a:r>
            <a:r>
              <a:rPr lang="fr-FR" b="1" dirty="0"/>
              <a:t> </a:t>
            </a:r>
          </a:p>
          <a:p>
            <a:pPr>
              <a:spcAft>
                <a:spcPts val="600"/>
              </a:spcAft>
            </a:pPr>
            <a:r>
              <a:rPr lang="fr-FR" b="1" dirty="0">
                <a:solidFill>
                  <a:srgbClr val="0070C0"/>
                </a:solidFill>
              </a:rPr>
              <a:t>Lymphopénie &lt; 600/mm² </a:t>
            </a:r>
          </a:p>
          <a:p>
            <a:pPr marL="0" indent="0">
              <a:spcAft>
                <a:spcPts val="600"/>
              </a:spcAft>
              <a:buNone/>
            </a:pPr>
            <a:r>
              <a:rPr lang="fr-FR" b="1" dirty="0">
                <a:solidFill>
                  <a:srgbClr val="0070C0"/>
                </a:solidFill>
              </a:rPr>
              <a:t>= facteur de risque surtout si  prolongée et corticothérapie au long cours associée.</a:t>
            </a:r>
            <a:r>
              <a:rPr lang="fr-FR" dirty="0">
                <a:solidFill>
                  <a:srgbClr val="0070C0"/>
                </a:solidFill>
              </a:rPr>
              <a:t> </a:t>
            </a:r>
          </a:p>
          <a:p>
            <a:pPr>
              <a:spcAft>
                <a:spcPts val="600"/>
              </a:spcAft>
            </a:pPr>
            <a:r>
              <a:rPr lang="fr-FR" dirty="0"/>
              <a:t>Durée immunodépression après CT  # 3mois </a:t>
            </a:r>
          </a:p>
          <a:p>
            <a:endParaRPr lang="fr-FR" dirty="0"/>
          </a:p>
        </p:txBody>
      </p:sp>
      <p:pic>
        <p:nvPicPr>
          <p:cNvPr id="1026" name="Picture 2" descr="Sablier 30 minutes en bronz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393" r="26038"/>
          <a:stretch/>
        </p:blipFill>
        <p:spPr bwMode="auto">
          <a:xfrm>
            <a:off x="8271642" y="5424353"/>
            <a:ext cx="914400" cy="143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83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199" y="2107907"/>
            <a:ext cx="10721741" cy="4351338"/>
          </a:xfrm>
        </p:spPr>
        <p:txBody>
          <a:bodyPr>
            <a:normAutofit/>
          </a:bodyPr>
          <a:lstStyle/>
          <a:p>
            <a:pPr>
              <a:spcAft>
                <a:spcPts val="600"/>
              </a:spcAft>
            </a:pPr>
            <a:r>
              <a:rPr lang="fr-FR" b="1" dirty="0"/>
              <a:t>La radiothérapie </a:t>
            </a:r>
          </a:p>
          <a:p>
            <a:pPr marL="0" indent="0">
              <a:spcAft>
                <a:spcPts val="600"/>
              </a:spcAft>
              <a:buNone/>
            </a:pPr>
            <a:r>
              <a:rPr lang="fr-FR" dirty="0"/>
              <a:t>= peu d’immunodépression = faible risque d’infection virale grave.</a:t>
            </a:r>
          </a:p>
          <a:p>
            <a:pPr>
              <a:spcAft>
                <a:spcPts val="600"/>
              </a:spcAft>
            </a:pPr>
            <a:r>
              <a:rPr lang="fr-FR" b="1" dirty="0"/>
              <a:t>Certaines TKI </a:t>
            </a:r>
            <a:r>
              <a:rPr lang="fr-FR" dirty="0"/>
              <a:t>dont l’</a:t>
            </a:r>
            <a:r>
              <a:rPr lang="fr-FR" dirty="0" err="1"/>
              <a:t>imatinib</a:t>
            </a:r>
            <a:r>
              <a:rPr lang="fr-FR" dirty="0"/>
              <a:t> </a:t>
            </a:r>
          </a:p>
          <a:p>
            <a:pPr marL="0" indent="0">
              <a:spcAft>
                <a:spcPts val="600"/>
              </a:spcAft>
              <a:buNone/>
            </a:pPr>
            <a:r>
              <a:rPr lang="fr-FR" dirty="0"/>
              <a:t>= risque de réactivation virale et peut-être risque d’infection grave COVID-19 en cas de lymphopénie.</a:t>
            </a:r>
          </a:p>
          <a:p>
            <a:pPr>
              <a:spcAft>
                <a:spcPts val="600"/>
              </a:spcAft>
            </a:pPr>
            <a:r>
              <a:rPr lang="fr-FR" b="1" dirty="0"/>
              <a:t>Les immunothérapies</a:t>
            </a:r>
            <a:r>
              <a:rPr lang="fr-FR" dirty="0"/>
              <a:t> (anti-PD-1 et anti-PD-L1 utilisés seuls) ne sont pas immunosuppressives </a:t>
            </a:r>
            <a:r>
              <a:rPr lang="fr-FR" b="1" dirty="0"/>
              <a:t>(CF chapitre 21.1.5.3)</a:t>
            </a:r>
            <a:r>
              <a:rPr lang="fr-FR" dirty="0"/>
              <a:t>.</a:t>
            </a:r>
          </a:p>
          <a:p>
            <a:pPr>
              <a:spcAft>
                <a:spcPts val="600"/>
              </a:spcAft>
            </a:pPr>
            <a:endParaRPr lang="fr-FR" dirty="0"/>
          </a:p>
        </p:txBody>
      </p:sp>
      <p:pic>
        <p:nvPicPr>
          <p:cNvPr id="4" name="Image 3">
            <a:extLst>
              <a:ext uri="{FF2B5EF4-FFF2-40B4-BE49-F238E27FC236}">
                <a16:creationId xmlns:a16="http://schemas.microsoft.com/office/drawing/2014/main" id="{3E3ADAA2-CA83-4827-BC4C-27B0A3A6D52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69600" y="5281731"/>
            <a:ext cx="2184201" cy="804861"/>
          </a:xfrm>
          <a:prstGeom prst="rect">
            <a:avLst/>
          </a:prstGeom>
        </p:spPr>
      </p:pic>
      <p:pic>
        <p:nvPicPr>
          <p:cNvPr id="5" name="Image 4">
            <a:extLst>
              <a:ext uri="{FF2B5EF4-FFF2-40B4-BE49-F238E27FC236}">
                <a16:creationId xmlns:a16="http://schemas.microsoft.com/office/drawing/2014/main" id="{F5AA3DAD-2881-4E3B-BF70-0CB8A514754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143641" y="5281731"/>
            <a:ext cx="902970" cy="804862"/>
          </a:xfrm>
          <a:prstGeom prst="rect">
            <a:avLst/>
          </a:prstGeom>
        </p:spPr>
      </p:pic>
      <p:sp>
        <p:nvSpPr>
          <p:cNvPr id="9" name="Titre 1">
            <a:extLst>
              <a:ext uri="{FF2B5EF4-FFF2-40B4-BE49-F238E27FC236}">
                <a16:creationId xmlns:a16="http://schemas.microsoft.com/office/drawing/2014/main" id="{7BE66483-E52B-4DA7-94F2-DFD8906307EE}"/>
              </a:ext>
            </a:extLst>
          </p:cNvPr>
          <p:cNvSpPr>
            <a:spLocks noGrp="1"/>
          </p:cNvSpPr>
          <p:nvPr>
            <p:ph type="title"/>
          </p:nvPr>
        </p:nvSpPr>
        <p:spPr>
          <a:xfrm>
            <a:off x="506027" y="365125"/>
            <a:ext cx="11150354" cy="1325563"/>
          </a:xfrm>
        </p:spPr>
        <p:txBody>
          <a:bodyPr>
            <a:normAutofit/>
          </a:bodyPr>
          <a:lstStyle/>
          <a:p>
            <a:r>
              <a:rPr lang="fr-FR" sz="4000" b="1" dirty="0"/>
              <a:t>Immunodépression des traitements anticancéreux (2)</a:t>
            </a:r>
          </a:p>
        </p:txBody>
      </p:sp>
    </p:spTree>
    <p:extLst>
      <p:ext uri="{BB962C8B-B14F-4D97-AF65-F5344CB8AC3E}">
        <p14:creationId xmlns:p14="http://schemas.microsoft.com/office/powerpoint/2010/main" val="258284422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2451</Words>
  <Application>Microsoft Macintosh PowerPoint</Application>
  <PresentationFormat>Grand écran</PresentationFormat>
  <Paragraphs>242</Paragraphs>
  <Slides>25</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Calibri Light</vt:lpstr>
      <vt:lpstr>Wingdings</vt:lpstr>
      <vt:lpstr>Thème Office</vt:lpstr>
      <vt:lpstr>TNCD Prise en charge des cancers digestifs en fonction de la situation épidémique COVID-19  (Dernière mise à jour (3ième) le 05/04/2020)</vt:lpstr>
      <vt:lpstr>SITUATION ÉPIDÉMIQUE COVID-19 EN France AU 15 AVRIL 2020</vt:lpstr>
      <vt:lpstr>Présentation PowerPoint</vt:lpstr>
      <vt:lpstr> RISQUES D’UNE INFECTION À COVID-19 en cas DE CANCER ET SELON LES DIFFÉRENTS TRAITEMENTS ONCOLOGIQUES ?</vt:lpstr>
      <vt:lpstr> RISQUES D’UNE INFECTION À COVID-19 en cas DE CANCER ET SELON LES DIFFÉRENTS TRAITEMENTS ONCOLOGIQUES ?</vt:lpstr>
      <vt:lpstr> RISQUES D’UNE INFECTION À COVID-19 en cas DE CANCER ET SELON LES DIFFÉRENTS TRAITEMENTS ONCOLOGIQUES ?</vt:lpstr>
      <vt:lpstr>LES 5 PHASES DE L’ÉPIDÉMIE COVID-19 ET LEURS CONSÉQUENCES   </vt:lpstr>
      <vt:lpstr>Immunodépression des traitements anticancéreux (1)</vt:lpstr>
      <vt:lpstr>Immunodépression des traitements anticancéreux (2)</vt:lpstr>
      <vt:lpstr>Le dilemme en cas de cancer : </vt:lpstr>
      <vt:lpstr> Chirurgie oncologique : Faut-il opérer ou reporter en période épidémique ?  Des réflexions et des recommandations </vt:lpstr>
      <vt:lpstr>Réorganisation des unités d’oncologie (1) Se rappeler que les gestes barrières sont très efficaces +++ </vt:lpstr>
      <vt:lpstr> Réorganisation des unités d’oncologie (2) se rappeler que les gestes barrières sont très efficaces +++  </vt:lpstr>
      <vt:lpstr>Proposition d’ajustements thérapeutiques : Rectum localisé * accord d’experts /  ** avis d’experts</vt:lpstr>
      <vt:lpstr>Proposition d’ajustements thérapeutiques :     Colon localisé * accord d’experts /  ** avis d’experts</vt:lpstr>
      <vt:lpstr>Proposition d’ajustements thérapeutiques :     Colon localisé * accord d’experts /  ** avis d’experts</vt:lpstr>
      <vt:lpstr>Proposition d’ajustements thérapeutiques :  Colorectal métastatique , 1ème et 2ème ligne * accord d’experts /  ** avis d’experts</vt:lpstr>
      <vt:lpstr>Proposition d’ajustements thérapeutiques :  Colorectal métastatique * accord d’experts /  ** avis d’experts</vt:lpstr>
      <vt:lpstr>Proposition d’ajustements thérapeutiques :  Pancréas exocrine * accord d’experts /  ** avis d’experts</vt:lpstr>
      <vt:lpstr>Proposition d’ajustements thérapeutiques :  Pancréas exocrine * accord d’experts /  ** avis d’experts</vt:lpstr>
      <vt:lpstr>Proposition d’ajustements thérapeutiques :  Voies biliaires * accord d’experts /  ** avis d’experts</vt:lpstr>
      <vt:lpstr>Proposition d’ajustements thérapeutiques :  Œsogastrique localisé * accord d’experts /  ** avis d’experts</vt:lpstr>
      <vt:lpstr>Proposition d’ajustements thérapeutiques :  Œsogastrique avancé * accord d’experts /  ** avis d’experts</vt:lpstr>
      <vt:lpstr>Proposition d’ajustements thérapeutiques :  CHC   * accord d’experts /  ** avis d’experts</vt:lpstr>
      <vt:lpstr>Proposition d’ajustements thérapeutiques :   Canal anal   * accord d’experts /  ** avis d’experts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TNCD Prise en charge des cancers digestifs en fonction de la situation épidémique COVID-19  (Dernière mise à jour le 05/04/2020)</dc:title>
  <dc:creator>Gérard LLEDO</dc:creator>
  <cp:lastModifiedBy>Jean-Marc ALAZARD</cp:lastModifiedBy>
  <cp:revision>54</cp:revision>
  <dcterms:created xsi:type="dcterms:W3CDTF">2020-04-09T14:57:18Z</dcterms:created>
  <dcterms:modified xsi:type="dcterms:W3CDTF">2020-04-17T10:26:16Z</dcterms:modified>
</cp:coreProperties>
</file>