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7" r:id="rId2"/>
    <p:sldId id="282" r:id="rId3"/>
    <p:sldId id="296" r:id="rId4"/>
    <p:sldId id="298" r:id="rId5"/>
    <p:sldId id="258" r:id="rId6"/>
    <p:sldId id="278" r:id="rId7"/>
    <p:sldId id="293" r:id="rId8"/>
    <p:sldId id="280" r:id="rId9"/>
    <p:sldId id="283" r:id="rId10"/>
    <p:sldId id="284" r:id="rId11"/>
    <p:sldId id="286" r:id="rId12"/>
    <p:sldId id="28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que Tomczak" initials="M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F8F"/>
    <a:srgbClr val="CE0820"/>
    <a:srgbClr val="DE0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5" autoAdjust="0"/>
    <p:restoredTop sz="94660"/>
  </p:normalViewPr>
  <p:slideViewPr>
    <p:cSldViewPr snapToGrid="0">
      <p:cViewPr>
        <p:scale>
          <a:sx n="98" d="100"/>
          <a:sy n="98" d="100"/>
        </p:scale>
        <p:origin x="472" y="1184"/>
      </p:cViewPr>
      <p:guideLst>
        <p:guide orient="horz" pos="1502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0C7A-2D72-534A-AC0A-580F265EB4A4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D072-0972-CF4D-BBE8-5C5328FCD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1D072-0972-CF4D-BBE8-5C5328FCDF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6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39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94220"/>
            <a:ext cx="10515600" cy="907081"/>
          </a:xfrm>
        </p:spPr>
        <p:txBody>
          <a:bodyPr>
            <a:normAutofit/>
          </a:bodyPr>
          <a:lstStyle>
            <a:lvl1pPr algn="ctr"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385" y="1828799"/>
            <a:ext cx="11541513" cy="4348163"/>
          </a:xfrm>
        </p:spPr>
        <p:txBody>
          <a:bodyPr>
            <a:normAutofit/>
          </a:bodyPr>
          <a:lstStyle>
            <a:lvl1pPr marL="360363" indent="-360363">
              <a:lnSpc>
                <a:spcPct val="100000"/>
              </a:lnSpc>
              <a:buFont typeface="Wingdings" panose="05000000000000000000" pitchFamily="2" charset="2"/>
              <a:buChar char="q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Ø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34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6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0326"/>
            <a:ext cx="10515600" cy="761310"/>
          </a:xfrm>
        </p:spPr>
        <p:txBody>
          <a:bodyPr>
            <a:normAutofit/>
          </a:bodyPr>
          <a:lstStyle>
            <a:lvl1pPr algn="ctr"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360363" indent="-360363">
              <a:lnSpc>
                <a:spcPct val="100000"/>
              </a:lnSpc>
              <a:buFont typeface="Wingdings" panose="05000000000000000000" pitchFamily="2" charset="2"/>
              <a:buChar char="q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buFont typeface="Wingdings" panose="05000000000000000000" pitchFamily="2" charset="2"/>
              <a:buChar char="Ø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Font typeface="Wingdings" panose="05000000000000000000" pitchFamily="2" charset="2"/>
              <a:buNone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360363" indent="-360363">
              <a:lnSpc>
                <a:spcPct val="100000"/>
              </a:lnSpc>
              <a:buFont typeface="Wingdings" panose="05000000000000000000" pitchFamily="2" charset="2"/>
              <a:buChar char="q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Ø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lnSpc>
                <a:spcPct val="100000"/>
              </a:lnSpc>
              <a:buFont typeface="Wingdings" panose="05000000000000000000" pitchFamily="2" charset="2"/>
              <a:buNone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5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21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18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3CA2-6CFA-4C45-9BFB-4A83008319B5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15C4-65AE-4068-A0EB-83B845F12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9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q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EA3CA2-6CFA-4C45-9BFB-4A83008319B5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2015C4-65AE-4068-A0EB-83B845F12E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61928"/>
            <a:ext cx="1051560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099127"/>
            <a:ext cx="10515600" cy="507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3CA2-6CFA-4C45-9BFB-4A83008319B5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015C4-65AE-4068-A0EB-83B845F12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31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2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2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13A85-BDA8-F241-86B7-DBE2238E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3" y="1254918"/>
            <a:ext cx="11541513" cy="4348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800" dirty="0">
                <a:solidFill>
                  <a:srgbClr val="FF0000"/>
                </a:solidFill>
              </a:rPr>
              <a:t>Impact de la pandémie à COVID-19 </a:t>
            </a:r>
          </a:p>
          <a:p>
            <a:pPr marL="0" indent="0" algn="ctr">
              <a:buNone/>
            </a:pPr>
            <a:r>
              <a:rPr lang="fr-FR" sz="4800" dirty="0">
                <a:solidFill>
                  <a:srgbClr val="FF0000"/>
                </a:solidFill>
              </a:rPr>
              <a:t>sur l’organisation des centres :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rgbClr val="00B0F0"/>
                </a:solidFill>
              </a:rPr>
              <a:t>- Gustave Roussy (F BARLESI)</a:t>
            </a:r>
          </a:p>
          <a:p>
            <a:pPr algn="ctr">
              <a:buFontTx/>
              <a:buChar char="-"/>
            </a:pPr>
            <a:r>
              <a:rPr lang="fr-FR" sz="3200" dirty="0">
                <a:solidFill>
                  <a:srgbClr val="00B0F0"/>
                </a:solidFill>
              </a:rPr>
              <a:t>Institut Curie (N GIRARD)</a:t>
            </a:r>
          </a:p>
          <a:p>
            <a:pPr algn="ctr">
              <a:buFontTx/>
              <a:buChar char="-"/>
            </a:pPr>
            <a:r>
              <a:rPr lang="fr-FR" sz="3200" dirty="0">
                <a:solidFill>
                  <a:srgbClr val="00B0F0"/>
                </a:solidFill>
              </a:rPr>
              <a:t>Centre Léon Bérard (M PÉROL)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0CF465-75E5-774E-8061-8B813FFA9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63CDF0-05DC-B74C-BFAF-456166894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3" y="1091483"/>
            <a:ext cx="10245969" cy="9784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79685F-0062-6E46-88C8-8EE960CD28EB}"/>
              </a:ext>
            </a:extLst>
          </p:cNvPr>
          <p:cNvSpPr txBox="1"/>
          <p:nvPr/>
        </p:nvSpPr>
        <p:spPr>
          <a:xfrm>
            <a:off x="3446578" y="4619184"/>
            <a:ext cx="777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Helvetica Neue Light" panose="02000403000000020004" pitchFamily="2" charset="0"/>
              </a:rPr>
              <a:t>Maurice </a:t>
            </a:r>
            <a:r>
              <a:rPr lang="fr-FR" sz="2400" dirty="0" err="1">
                <a:solidFill>
                  <a:schemeClr val="bg1"/>
                </a:solidFill>
                <a:latin typeface="Helvetica Neue Light" panose="02000403000000020004" pitchFamily="2" charset="0"/>
              </a:rPr>
              <a:t>Pérol</a:t>
            </a:r>
            <a:r>
              <a:rPr lang="fr-FR" sz="2400" dirty="0">
                <a:solidFill>
                  <a:schemeClr val="bg1"/>
                </a:solidFill>
                <a:latin typeface="Helvetica Neue Light" panose="02000403000000020004" pitchFamily="2" charset="0"/>
              </a:rPr>
              <a:t>, Centre Léon Bérard - Lyon</a:t>
            </a:r>
          </a:p>
          <a:p>
            <a:r>
              <a:rPr lang="fr-FR" sz="2400" dirty="0">
                <a:solidFill>
                  <a:schemeClr val="bg1"/>
                </a:solidFill>
                <a:latin typeface="Helvetica Neue Light" panose="02000403000000020004" pitchFamily="2" charset="0"/>
              </a:rPr>
              <a:t>Fabrice </a:t>
            </a:r>
            <a:r>
              <a:rPr lang="fr-FR" sz="2400" dirty="0" err="1">
                <a:solidFill>
                  <a:schemeClr val="bg1"/>
                </a:solidFill>
                <a:latin typeface="Helvetica Neue Light" panose="02000403000000020004" pitchFamily="2" charset="0"/>
              </a:rPr>
              <a:t>Barlési</a:t>
            </a:r>
            <a:r>
              <a:rPr lang="fr-FR" sz="2400" dirty="0">
                <a:solidFill>
                  <a:schemeClr val="bg1"/>
                </a:solidFill>
                <a:latin typeface="Helvetica Neue Light" panose="02000403000000020004" pitchFamily="2" charset="0"/>
              </a:rPr>
              <a:t>, Gustave Roussy - Villejuif</a:t>
            </a:r>
          </a:p>
          <a:p>
            <a:r>
              <a:rPr lang="fr-FR" sz="2400" dirty="0">
                <a:solidFill>
                  <a:schemeClr val="bg1"/>
                </a:solidFill>
                <a:latin typeface="Helvetica Neue Light" panose="02000403000000020004" pitchFamily="2" charset="0"/>
              </a:rPr>
              <a:t>Nicolas Girard – Institut Curie - Paris</a:t>
            </a:r>
          </a:p>
        </p:txBody>
      </p:sp>
      <p:pic>
        <p:nvPicPr>
          <p:cNvPr id="9" name="Image 8" descr="Une image contenant dessin, roue&#10;&#10;Description générée automatiquement">
            <a:extLst>
              <a:ext uri="{FF2B5EF4-FFF2-40B4-BE49-F238E27FC236}">
                <a16:creationId xmlns:a16="http://schemas.microsoft.com/office/drawing/2014/main" id="{E183A3C2-F87E-EA46-993E-D47BB224F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10" y="2619209"/>
            <a:ext cx="5798174" cy="17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72E43-1D18-4048-8238-8AF409D6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715800"/>
            <a:ext cx="6906491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74663" indent="-342900">
              <a:lnSpc>
                <a:spcPct val="90000"/>
              </a:lnSpc>
            </a:pPr>
            <a:r>
              <a:rPr lang="en-US" b="0" dirty="0" err="1">
                <a:latin typeface="+mn-lt"/>
                <a:cs typeface="+mn-cs"/>
              </a:rPr>
              <a:t>Ces</a:t>
            </a:r>
            <a:r>
              <a:rPr lang="en-US" b="0" dirty="0">
                <a:latin typeface="+mn-lt"/>
                <a:cs typeface="+mn-cs"/>
              </a:rPr>
              <a:t> patients </a:t>
            </a:r>
            <a:r>
              <a:rPr lang="en-US" b="0" dirty="0" err="1">
                <a:latin typeface="+mn-lt"/>
                <a:cs typeface="+mn-cs"/>
              </a:rPr>
              <a:t>sont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pris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charge dans </a:t>
            </a:r>
            <a:r>
              <a:rPr lang="en-US" b="0" dirty="0" err="1">
                <a:latin typeface="+mn-lt"/>
                <a:cs typeface="+mn-cs"/>
              </a:rPr>
              <a:t>une</a:t>
            </a:r>
            <a:r>
              <a:rPr lang="en-US" b="0" dirty="0">
                <a:latin typeface="+mn-lt"/>
                <a:cs typeface="+mn-cs"/>
              </a:rPr>
              <a:t> démarche palliative. </a:t>
            </a:r>
            <a:r>
              <a:rPr lang="en-US" b="0" dirty="0" err="1">
                <a:latin typeface="+mn-lt"/>
                <a:cs typeface="+mn-cs"/>
              </a:rPr>
              <a:t>Leur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survie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est</a:t>
            </a:r>
            <a:r>
              <a:rPr lang="en-US" b="0" dirty="0">
                <a:latin typeface="+mn-lt"/>
                <a:cs typeface="+mn-cs"/>
              </a:rPr>
              <a:t> supérieure </a:t>
            </a:r>
            <a:r>
              <a:rPr lang="en-US" b="0" dirty="0" err="1">
                <a:latin typeface="+mn-lt"/>
                <a:cs typeface="+mn-cs"/>
              </a:rPr>
              <a:t>à</a:t>
            </a:r>
            <a:r>
              <a:rPr lang="en-US" b="0" dirty="0">
                <a:latin typeface="+mn-lt"/>
                <a:cs typeface="+mn-cs"/>
              </a:rPr>
              <a:t> 50% </a:t>
            </a:r>
            <a:r>
              <a:rPr lang="en-US" b="0" dirty="0" err="1">
                <a:latin typeface="+mn-lt"/>
                <a:cs typeface="+mn-cs"/>
              </a:rPr>
              <a:t>à</a:t>
            </a:r>
            <a:r>
              <a:rPr lang="en-US" b="0" dirty="0">
                <a:latin typeface="+mn-lt"/>
                <a:cs typeface="+mn-cs"/>
              </a:rPr>
              <a:t> 3 </a:t>
            </a:r>
            <a:r>
              <a:rPr lang="en-US" b="0" dirty="0" err="1">
                <a:latin typeface="+mn-lt"/>
                <a:cs typeface="+mn-cs"/>
              </a:rPr>
              <a:t>voire</a:t>
            </a:r>
            <a:r>
              <a:rPr lang="en-US" b="0" dirty="0">
                <a:latin typeface="+mn-lt"/>
                <a:cs typeface="+mn-cs"/>
              </a:rPr>
              <a:t> 5 </a:t>
            </a:r>
            <a:r>
              <a:rPr lang="en-US" b="0" dirty="0" err="1">
                <a:latin typeface="+mn-lt"/>
                <a:cs typeface="+mn-cs"/>
              </a:rPr>
              <a:t>ou</a:t>
            </a:r>
            <a:r>
              <a:rPr lang="en-US" b="0" dirty="0">
                <a:latin typeface="+mn-lt"/>
                <a:cs typeface="+mn-cs"/>
              </a:rPr>
              <a:t> 7 </a:t>
            </a:r>
            <a:r>
              <a:rPr lang="en-US" b="0" dirty="0" err="1">
                <a:latin typeface="+mn-lt"/>
                <a:cs typeface="+mn-cs"/>
              </a:rPr>
              <a:t>ans</a:t>
            </a:r>
            <a:r>
              <a:rPr lang="en-US" b="0" dirty="0">
                <a:latin typeface="+mn-lt"/>
                <a:cs typeface="+mn-cs"/>
              </a:rPr>
              <a:t> [</a:t>
            </a:r>
            <a:r>
              <a:rPr lang="en-US" b="0" dirty="0" err="1">
                <a:latin typeface="+mn-lt"/>
                <a:cs typeface="+mn-cs"/>
              </a:rPr>
              <a:t>Reck</a:t>
            </a:r>
            <a:r>
              <a:rPr lang="en-US" b="0" dirty="0">
                <a:latin typeface="+mn-lt"/>
                <a:cs typeface="+mn-cs"/>
              </a:rPr>
              <a:t> et al. NEJML 2017 ;377 :849].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Le </a:t>
            </a:r>
            <a:r>
              <a:rPr lang="en-US" b="0" dirty="0" err="1">
                <a:latin typeface="+mn-lt"/>
                <a:cs typeface="+mn-cs"/>
              </a:rPr>
              <a:t>principe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général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est</a:t>
            </a:r>
            <a:r>
              <a:rPr lang="en-US" b="0" dirty="0">
                <a:latin typeface="+mn-lt"/>
                <a:cs typeface="+mn-cs"/>
              </a:rPr>
              <a:t> la </a:t>
            </a:r>
            <a:r>
              <a:rPr lang="en-US" b="0" dirty="0" err="1">
                <a:latin typeface="+mn-lt"/>
                <a:cs typeface="+mn-cs"/>
              </a:rPr>
              <a:t>poursuite</a:t>
            </a:r>
            <a:r>
              <a:rPr lang="en-US" b="0" dirty="0">
                <a:latin typeface="+mn-lt"/>
                <a:cs typeface="+mn-cs"/>
              </a:rPr>
              <a:t> des </a:t>
            </a:r>
            <a:r>
              <a:rPr lang="en-US" b="0" dirty="0" err="1">
                <a:latin typeface="+mn-lt"/>
                <a:cs typeface="+mn-cs"/>
              </a:rPr>
              <a:t>traitements</a:t>
            </a:r>
            <a:r>
              <a:rPr lang="en-US" b="0" dirty="0">
                <a:latin typeface="+mn-lt"/>
                <a:cs typeface="+mn-cs"/>
              </a:rPr>
              <a:t> par </a:t>
            </a:r>
            <a:r>
              <a:rPr lang="en-US" b="0" dirty="0" err="1">
                <a:latin typeface="+mn-lt"/>
                <a:cs typeface="+mn-cs"/>
              </a:rPr>
              <a:t>thérapie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ciblée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cours</a:t>
            </a:r>
            <a:r>
              <a:rPr lang="en-US" b="0" dirty="0">
                <a:latin typeface="+mn-lt"/>
                <a:cs typeface="+mn-cs"/>
              </a:rPr>
              <a:t>.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cas</a:t>
            </a:r>
            <a:r>
              <a:rPr lang="en-US" b="0" dirty="0">
                <a:latin typeface="+mn-lt"/>
                <a:cs typeface="+mn-cs"/>
              </a:rPr>
              <a:t> de </a:t>
            </a:r>
            <a:r>
              <a:rPr lang="en-US" b="0" dirty="0" err="1">
                <a:latin typeface="+mn-lt"/>
                <a:cs typeface="+mn-cs"/>
              </a:rPr>
              <a:t>réponse</a:t>
            </a:r>
            <a:r>
              <a:rPr lang="en-US" b="0" dirty="0">
                <a:latin typeface="+mn-lt"/>
                <a:cs typeface="+mn-cs"/>
              </a:rPr>
              <a:t> après scanner initial </a:t>
            </a:r>
            <a:r>
              <a:rPr lang="en-US" b="0" dirty="0" err="1">
                <a:latin typeface="+mn-lt"/>
                <a:cs typeface="+mn-cs"/>
              </a:rPr>
              <a:t>à</a:t>
            </a:r>
            <a:r>
              <a:rPr lang="en-US" b="0" dirty="0">
                <a:latin typeface="+mn-lt"/>
                <a:cs typeface="+mn-cs"/>
              </a:rPr>
              <a:t> 8 </a:t>
            </a:r>
            <a:r>
              <a:rPr lang="en-US" b="0" dirty="0" err="1">
                <a:latin typeface="+mn-lt"/>
                <a:cs typeface="+mn-cs"/>
              </a:rPr>
              <a:t>semaines</a:t>
            </a:r>
            <a:r>
              <a:rPr lang="en-US" b="0" dirty="0">
                <a:latin typeface="+mn-lt"/>
                <a:cs typeface="+mn-cs"/>
              </a:rPr>
              <a:t>, la </a:t>
            </a:r>
            <a:r>
              <a:rPr lang="en-US" b="0" dirty="0" err="1">
                <a:latin typeface="+mn-lt"/>
                <a:cs typeface="+mn-cs"/>
              </a:rPr>
              <a:t>prochaine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évaluation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peut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attendre</a:t>
            </a:r>
            <a:r>
              <a:rPr lang="en-US" b="0" dirty="0">
                <a:latin typeface="+mn-lt"/>
                <a:cs typeface="+mn-cs"/>
              </a:rPr>
              <a:t> 4 </a:t>
            </a:r>
            <a:r>
              <a:rPr lang="en-US" b="0" dirty="0" err="1">
                <a:latin typeface="+mn-lt"/>
                <a:cs typeface="+mn-cs"/>
              </a:rPr>
              <a:t>mois</a:t>
            </a:r>
            <a:r>
              <a:rPr lang="en-US" b="0" dirty="0">
                <a:latin typeface="+mn-lt"/>
                <a:cs typeface="+mn-cs"/>
              </a:rPr>
              <a:t>. 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Pour les nouveaux patients avec </a:t>
            </a:r>
            <a:r>
              <a:rPr lang="en-US" b="0" dirty="0" err="1">
                <a:latin typeface="+mn-lt"/>
                <a:cs typeface="+mn-cs"/>
              </a:rPr>
              <a:t>altération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oncogénique</a:t>
            </a:r>
            <a:r>
              <a:rPr lang="en-US" b="0" dirty="0">
                <a:latin typeface="+mn-lt"/>
                <a:cs typeface="+mn-cs"/>
              </a:rPr>
              <a:t>, les propositions </a:t>
            </a:r>
            <a:r>
              <a:rPr lang="en-US" b="0" dirty="0" err="1">
                <a:latin typeface="+mn-lt"/>
                <a:cs typeface="+mn-cs"/>
              </a:rPr>
              <a:t>sont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l’utilisation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précoce</a:t>
            </a:r>
            <a:r>
              <a:rPr lang="en-US" b="0" dirty="0">
                <a:latin typeface="+mn-lt"/>
                <a:cs typeface="+mn-cs"/>
              </a:rPr>
              <a:t> de </a:t>
            </a:r>
            <a:r>
              <a:rPr lang="en-US" b="0" dirty="0" err="1">
                <a:latin typeface="+mn-lt"/>
                <a:cs typeface="+mn-cs"/>
              </a:rPr>
              <a:t>thérapies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ciblées</a:t>
            </a:r>
            <a:r>
              <a:rPr lang="en-US" b="0" dirty="0">
                <a:latin typeface="+mn-lt"/>
                <a:cs typeface="+mn-cs"/>
              </a:rPr>
              <a:t> 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 err="1">
                <a:latin typeface="+mn-lt"/>
                <a:cs typeface="+mn-cs"/>
              </a:rPr>
              <a:t>Certains</a:t>
            </a:r>
            <a:r>
              <a:rPr lang="en-US" b="0" dirty="0">
                <a:latin typeface="+mn-lt"/>
                <a:cs typeface="+mn-cs"/>
              </a:rPr>
              <a:t> de </a:t>
            </a:r>
            <a:r>
              <a:rPr lang="en-US" b="0" dirty="0" err="1">
                <a:latin typeface="+mn-lt"/>
                <a:cs typeface="+mn-cs"/>
              </a:rPr>
              <a:t>ces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traitements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peuvent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être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cytopéniants</a:t>
            </a:r>
            <a:r>
              <a:rPr lang="en-US" b="0" dirty="0">
                <a:latin typeface="+mn-lt"/>
                <a:cs typeface="+mn-cs"/>
              </a:rPr>
              <a:t>.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i="1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i="1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F0F80C5C-48F6-D54B-A8B7-CA26B40C0ED3}"/>
              </a:ext>
            </a:extLst>
          </p:cNvPr>
          <p:cNvSpPr txBox="1">
            <a:spLocks/>
          </p:cNvSpPr>
          <p:nvPr/>
        </p:nvSpPr>
        <p:spPr>
          <a:xfrm>
            <a:off x="186253" y="1153572"/>
            <a:ext cx="3981019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en-US" sz="3600" dirty="0"/>
              <a:t>CBNPC : </a:t>
            </a:r>
          </a:p>
          <a:p>
            <a:pPr algn="l"/>
            <a:r>
              <a:rPr lang="en-US" sz="3200" dirty="0" err="1"/>
              <a:t>Stades</a:t>
            </a:r>
            <a:r>
              <a:rPr lang="en-US" sz="3200" dirty="0"/>
              <a:t> </a:t>
            </a:r>
            <a:r>
              <a:rPr lang="en-US" sz="3200" dirty="0" err="1"/>
              <a:t>métastatiques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avec </a:t>
            </a:r>
            <a:r>
              <a:rPr lang="en-US" sz="3200" dirty="0" err="1"/>
              <a:t>altération</a:t>
            </a:r>
            <a:r>
              <a:rPr lang="en-US" sz="3200" dirty="0"/>
              <a:t> </a:t>
            </a:r>
            <a:r>
              <a:rPr lang="en-US" sz="3200" dirty="0" err="1"/>
              <a:t>oncogénique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2628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72E43-1D18-4048-8238-8AF409D6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466" y="1617785"/>
            <a:ext cx="7186527" cy="47467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74663" indent="-342900">
              <a:lnSpc>
                <a:spcPct val="90000"/>
              </a:lnSpc>
            </a:pPr>
            <a:r>
              <a:rPr lang="en-US" b="0" dirty="0" err="1">
                <a:latin typeface="+mn-lt"/>
                <a:cs typeface="+mn-cs"/>
              </a:rPr>
              <a:t>Ces</a:t>
            </a:r>
            <a:r>
              <a:rPr lang="en-US" b="0" dirty="0">
                <a:latin typeface="+mn-lt"/>
                <a:cs typeface="+mn-cs"/>
              </a:rPr>
              <a:t> patients </a:t>
            </a:r>
            <a:r>
              <a:rPr lang="en-US" b="0" dirty="0" err="1">
                <a:latin typeface="+mn-lt"/>
                <a:cs typeface="+mn-cs"/>
              </a:rPr>
              <a:t>sont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pris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charge dans </a:t>
            </a:r>
            <a:r>
              <a:rPr lang="en-US" b="0" dirty="0" err="1">
                <a:latin typeface="+mn-lt"/>
                <a:cs typeface="+mn-cs"/>
              </a:rPr>
              <a:t>une</a:t>
            </a:r>
            <a:r>
              <a:rPr lang="en-US" b="0" dirty="0">
                <a:latin typeface="+mn-lt"/>
                <a:cs typeface="+mn-cs"/>
              </a:rPr>
              <a:t> démarche palliative. </a:t>
            </a:r>
            <a:r>
              <a:rPr lang="en-US" b="0" dirty="0" err="1">
                <a:latin typeface="+mn-lt"/>
                <a:cs typeface="+mn-cs"/>
              </a:rPr>
              <a:t>Leur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survie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est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d’environ</a:t>
            </a:r>
            <a:r>
              <a:rPr lang="en-US" b="0" dirty="0">
                <a:latin typeface="+mn-lt"/>
                <a:cs typeface="+mn-cs"/>
              </a:rPr>
              <a:t> 50% </a:t>
            </a:r>
            <a:r>
              <a:rPr lang="en-US" b="0" dirty="0" err="1">
                <a:latin typeface="+mn-lt"/>
                <a:cs typeface="+mn-cs"/>
              </a:rPr>
              <a:t>à</a:t>
            </a:r>
            <a:r>
              <a:rPr lang="en-US" b="0" dirty="0">
                <a:latin typeface="+mn-lt"/>
                <a:cs typeface="+mn-cs"/>
              </a:rPr>
              <a:t> 2 </a:t>
            </a:r>
            <a:r>
              <a:rPr lang="en-US" b="0" dirty="0" err="1">
                <a:latin typeface="+mn-lt"/>
                <a:cs typeface="+mn-cs"/>
              </a:rPr>
              <a:t>ans</a:t>
            </a:r>
            <a:r>
              <a:rPr lang="en-US" b="0" dirty="0">
                <a:latin typeface="+mn-lt"/>
                <a:cs typeface="+mn-cs"/>
              </a:rPr>
              <a:t> [Gandhi et al. NEJM 2018 ;378 :2078].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Pour les patients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cours</a:t>
            </a:r>
            <a:r>
              <a:rPr lang="en-US" b="0" dirty="0">
                <a:latin typeface="+mn-lt"/>
                <a:cs typeface="+mn-cs"/>
              </a:rPr>
              <a:t> de </a:t>
            </a:r>
            <a:r>
              <a:rPr lang="en-US" b="0" dirty="0" err="1">
                <a:latin typeface="+mn-lt"/>
                <a:cs typeface="+mn-cs"/>
              </a:rPr>
              <a:t>traitement</a:t>
            </a:r>
            <a:r>
              <a:rPr lang="en-US" b="0" dirty="0">
                <a:latin typeface="+mn-lt"/>
                <a:cs typeface="+mn-cs"/>
              </a:rPr>
              <a:t> de première </a:t>
            </a:r>
            <a:r>
              <a:rPr lang="en-US" b="0" dirty="0" err="1">
                <a:latin typeface="+mn-lt"/>
                <a:cs typeface="+mn-cs"/>
              </a:rPr>
              <a:t>ligne</a:t>
            </a:r>
            <a:r>
              <a:rPr lang="en-US" b="0" dirty="0">
                <a:latin typeface="+mn-lt"/>
                <a:cs typeface="+mn-cs"/>
              </a:rPr>
              <a:t> 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latin typeface="+mn-lt"/>
                <a:cs typeface="+mn-cs"/>
              </a:rPr>
              <a:t>Chimiothérapie</a:t>
            </a:r>
            <a:r>
              <a:rPr lang="en-US" b="0" dirty="0">
                <a:latin typeface="+mn-lt"/>
                <a:cs typeface="+mn-cs"/>
              </a:rPr>
              <a:t> +/- </a:t>
            </a:r>
            <a:r>
              <a:rPr lang="en-US" b="0" dirty="0" err="1">
                <a:latin typeface="+mn-lt"/>
                <a:cs typeface="+mn-cs"/>
              </a:rPr>
              <a:t>immunothérapie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d’induction</a:t>
            </a:r>
            <a:r>
              <a:rPr lang="en-US" b="0" dirty="0">
                <a:latin typeface="+mn-lt"/>
                <a:cs typeface="+mn-cs"/>
              </a:rPr>
              <a:t> : Les patients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cours</a:t>
            </a:r>
            <a:r>
              <a:rPr lang="en-US" b="0" dirty="0">
                <a:latin typeface="+mn-lt"/>
                <a:cs typeface="+mn-cs"/>
              </a:rPr>
              <a:t> de </a:t>
            </a:r>
            <a:r>
              <a:rPr lang="en-US" b="0" dirty="0" err="1">
                <a:latin typeface="+mn-lt"/>
                <a:cs typeface="+mn-cs"/>
              </a:rPr>
              <a:t>traitement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terminent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leur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programme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jusqu’à</a:t>
            </a:r>
            <a:r>
              <a:rPr lang="en-US" b="0" dirty="0">
                <a:latin typeface="+mn-lt"/>
                <a:cs typeface="+mn-cs"/>
              </a:rPr>
              <a:t> 4 cycles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latin typeface="+mn-lt"/>
                <a:cs typeface="+mn-cs"/>
              </a:rPr>
              <a:t>Chimiothérapie</a:t>
            </a:r>
            <a:r>
              <a:rPr lang="en-US" b="0" dirty="0">
                <a:latin typeface="+mn-lt"/>
                <a:cs typeface="+mn-cs"/>
              </a:rPr>
              <a:t> de maintenance : le rapport </a:t>
            </a:r>
            <a:r>
              <a:rPr lang="en-US" b="0" dirty="0" err="1">
                <a:latin typeface="+mn-lt"/>
                <a:cs typeface="+mn-cs"/>
              </a:rPr>
              <a:t>bénéfice</a:t>
            </a:r>
            <a:r>
              <a:rPr lang="en-US" b="0" dirty="0">
                <a:latin typeface="+mn-lt"/>
                <a:cs typeface="+mn-cs"/>
              </a:rPr>
              <a:t>/</a:t>
            </a:r>
            <a:r>
              <a:rPr lang="en-US" b="0" dirty="0" err="1">
                <a:latin typeface="+mn-lt"/>
                <a:cs typeface="+mn-cs"/>
              </a:rPr>
              <a:t>risque</a:t>
            </a:r>
            <a:r>
              <a:rPr lang="en-US" b="0" dirty="0">
                <a:latin typeface="+mn-lt"/>
                <a:cs typeface="+mn-cs"/>
              </a:rPr>
              <a:t> sera </a:t>
            </a:r>
            <a:r>
              <a:rPr lang="en-US" b="0" dirty="0" err="1">
                <a:latin typeface="+mn-lt"/>
                <a:cs typeface="+mn-cs"/>
              </a:rPr>
              <a:t>évalué</a:t>
            </a:r>
            <a:r>
              <a:rPr lang="en-US" b="0" dirty="0">
                <a:latin typeface="+mn-lt"/>
                <a:cs typeface="+mn-cs"/>
              </a:rPr>
              <a:t> au </a:t>
            </a:r>
            <a:r>
              <a:rPr lang="en-US" b="0" dirty="0" err="1">
                <a:latin typeface="+mn-lt"/>
                <a:cs typeface="+mn-cs"/>
              </a:rPr>
              <a:t>cas</a:t>
            </a:r>
            <a:r>
              <a:rPr lang="en-US" b="0" dirty="0">
                <a:latin typeface="+mn-lt"/>
                <a:cs typeface="+mn-cs"/>
              </a:rPr>
              <a:t> par </a:t>
            </a:r>
            <a:r>
              <a:rPr lang="en-US" b="0" dirty="0" err="1">
                <a:latin typeface="+mn-lt"/>
                <a:cs typeface="+mn-cs"/>
              </a:rPr>
              <a:t>cas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afin</a:t>
            </a:r>
            <a:r>
              <a:rPr lang="en-US" b="0" dirty="0">
                <a:latin typeface="+mn-lt"/>
                <a:cs typeface="+mn-cs"/>
              </a:rPr>
              <a:t> de proposer un </a:t>
            </a:r>
            <a:r>
              <a:rPr lang="en-US" b="0" dirty="0" err="1">
                <a:latin typeface="+mn-lt"/>
                <a:cs typeface="+mn-cs"/>
              </a:rPr>
              <a:t>espacement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ou</a:t>
            </a:r>
            <a:r>
              <a:rPr lang="en-US" b="0" dirty="0">
                <a:latin typeface="+mn-lt"/>
                <a:cs typeface="+mn-cs"/>
              </a:rPr>
              <a:t> un </a:t>
            </a:r>
            <a:r>
              <a:rPr lang="en-US" b="0" dirty="0" err="1">
                <a:latin typeface="+mn-lt"/>
                <a:cs typeface="+mn-cs"/>
              </a:rPr>
              <a:t>arrêt</a:t>
            </a:r>
            <a:r>
              <a:rPr lang="en-US" b="0" dirty="0">
                <a:latin typeface="+mn-lt"/>
                <a:cs typeface="+mn-cs"/>
              </a:rPr>
              <a:t> de la maintenance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latin typeface="+mn-lt"/>
                <a:cs typeface="+mn-cs"/>
              </a:rPr>
              <a:t>Immunothérapie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seule</a:t>
            </a:r>
            <a:r>
              <a:rPr lang="en-US" b="0" dirty="0">
                <a:latin typeface="+mn-lt"/>
                <a:cs typeface="+mn-cs"/>
              </a:rPr>
              <a:t> : </a:t>
            </a:r>
            <a:r>
              <a:rPr lang="en-US" b="0" dirty="0" err="1">
                <a:latin typeface="+mn-lt"/>
                <a:cs typeface="+mn-cs"/>
              </a:rPr>
              <a:t>réflexion</a:t>
            </a:r>
            <a:r>
              <a:rPr lang="en-US" b="0" dirty="0">
                <a:latin typeface="+mn-lt"/>
                <a:cs typeface="+mn-cs"/>
              </a:rPr>
              <a:t> sur </a:t>
            </a:r>
            <a:r>
              <a:rPr lang="en-US" b="0" dirty="0" err="1">
                <a:latin typeface="+mn-lt"/>
                <a:cs typeface="+mn-cs"/>
              </a:rPr>
              <a:t>l’adaptation</a:t>
            </a:r>
            <a:r>
              <a:rPr lang="en-US" b="0" dirty="0">
                <a:latin typeface="+mn-lt"/>
                <a:cs typeface="+mn-cs"/>
              </a:rPr>
              <a:t> de doses 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 </a:t>
            </a:r>
            <a:r>
              <a:rPr lang="en-US" b="0" dirty="0" err="1">
                <a:latin typeface="+mn-lt"/>
                <a:cs typeface="+mn-cs"/>
              </a:rPr>
              <a:t>Seconde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ligne</a:t>
            </a:r>
            <a:r>
              <a:rPr lang="en-US" b="0" dirty="0">
                <a:latin typeface="+mn-lt"/>
                <a:cs typeface="+mn-cs"/>
              </a:rPr>
              <a:t> et </a:t>
            </a:r>
            <a:r>
              <a:rPr lang="en-US" b="0" dirty="0" err="1">
                <a:latin typeface="+mn-lt"/>
                <a:cs typeface="+mn-cs"/>
              </a:rPr>
              <a:t>lignes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ultérieures</a:t>
            </a:r>
            <a:r>
              <a:rPr lang="en-US" b="0" dirty="0">
                <a:latin typeface="+mn-lt"/>
                <a:cs typeface="+mn-cs"/>
              </a:rPr>
              <a:t>: discussion+++ et adaptation de doses ?</a:t>
            </a:r>
          </a:p>
          <a:p>
            <a:pPr marL="114300" indent="-342900">
              <a:lnSpc>
                <a:spcPct val="90000"/>
              </a:lnSpc>
            </a:pPr>
            <a:endParaRPr lang="en-US" b="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9B17076E-3407-A841-96ED-820807805571}"/>
              </a:ext>
            </a:extLst>
          </p:cNvPr>
          <p:cNvSpPr txBox="1">
            <a:spLocks/>
          </p:cNvSpPr>
          <p:nvPr/>
        </p:nvSpPr>
        <p:spPr>
          <a:xfrm>
            <a:off x="186253" y="1153572"/>
            <a:ext cx="3981019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en-US" sz="3600" dirty="0"/>
              <a:t>CBNPC : </a:t>
            </a:r>
          </a:p>
          <a:p>
            <a:pPr algn="l"/>
            <a:r>
              <a:rPr lang="en-US" sz="3200" dirty="0" err="1"/>
              <a:t>Stades</a:t>
            </a:r>
            <a:r>
              <a:rPr lang="en-US" sz="3200" dirty="0"/>
              <a:t> </a:t>
            </a:r>
            <a:r>
              <a:rPr lang="en-US" sz="3200" dirty="0" err="1"/>
              <a:t>métastatiques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sans </a:t>
            </a:r>
            <a:r>
              <a:rPr lang="en-US" sz="3200" dirty="0" err="1"/>
              <a:t>altération</a:t>
            </a:r>
            <a:r>
              <a:rPr lang="en-US" sz="3200" dirty="0"/>
              <a:t> </a:t>
            </a:r>
            <a:r>
              <a:rPr lang="en-US" sz="3200" dirty="0" err="1"/>
              <a:t>oncogénique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0870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72E43-1D18-4048-8238-8AF409D6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153572"/>
            <a:ext cx="6906491" cy="50233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+mn-cs"/>
            </a:endParaRPr>
          </a:p>
          <a:p>
            <a:pPr marL="474663" indent="-342900">
              <a:lnSpc>
                <a:spcPct val="90000"/>
              </a:lnSpc>
            </a:pPr>
            <a:r>
              <a:rPr lang="en-US" b="0" dirty="0" err="1">
                <a:latin typeface="+mn-lt"/>
                <a:cs typeface="+mn-cs"/>
              </a:rPr>
              <a:t>Ces</a:t>
            </a:r>
            <a:r>
              <a:rPr lang="en-US" b="0" dirty="0">
                <a:latin typeface="+mn-lt"/>
                <a:cs typeface="+mn-cs"/>
              </a:rPr>
              <a:t> patients </a:t>
            </a:r>
            <a:r>
              <a:rPr lang="en-US" b="0" dirty="0" err="1">
                <a:latin typeface="+mn-lt"/>
                <a:cs typeface="+mn-cs"/>
              </a:rPr>
              <a:t>sont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pris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charge dans </a:t>
            </a:r>
            <a:r>
              <a:rPr lang="en-US" b="0" dirty="0" err="1">
                <a:latin typeface="+mn-lt"/>
                <a:cs typeface="+mn-cs"/>
              </a:rPr>
              <a:t>une</a:t>
            </a:r>
            <a:r>
              <a:rPr lang="en-US" b="0" dirty="0">
                <a:latin typeface="+mn-lt"/>
                <a:cs typeface="+mn-cs"/>
              </a:rPr>
              <a:t> démarche palliative. </a:t>
            </a:r>
            <a:r>
              <a:rPr lang="en-US" b="0" dirty="0" err="1">
                <a:latin typeface="+mn-lt"/>
                <a:cs typeface="+mn-cs"/>
              </a:rPr>
              <a:t>Leur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survie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médiane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est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d’environ</a:t>
            </a:r>
            <a:r>
              <a:rPr lang="en-US" b="0" dirty="0">
                <a:latin typeface="+mn-lt"/>
                <a:cs typeface="+mn-cs"/>
              </a:rPr>
              <a:t> 1 an [Paz-Ares et al. Lancet 2019 ; 394 :10212].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Les </a:t>
            </a:r>
            <a:r>
              <a:rPr lang="en-US" b="0" dirty="0" err="1">
                <a:latin typeface="+mn-lt"/>
                <a:cs typeface="+mn-cs"/>
              </a:rPr>
              <a:t>traitements</a:t>
            </a:r>
            <a:r>
              <a:rPr lang="en-US" b="0" dirty="0">
                <a:latin typeface="+mn-lt"/>
                <a:cs typeface="+mn-cs"/>
              </a:rPr>
              <a:t> de première </a:t>
            </a:r>
            <a:r>
              <a:rPr lang="en-US" b="0" dirty="0" err="1">
                <a:latin typeface="+mn-lt"/>
                <a:cs typeface="+mn-cs"/>
              </a:rPr>
              <a:t>ligne</a:t>
            </a:r>
            <a:r>
              <a:rPr lang="en-US" b="0" dirty="0">
                <a:latin typeface="+mn-lt"/>
                <a:cs typeface="+mn-cs"/>
              </a:rPr>
              <a:t> et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cours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doivent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être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poursuivis</a:t>
            </a:r>
            <a:r>
              <a:rPr lang="en-US" b="0" dirty="0">
                <a:latin typeface="+mn-lt"/>
                <a:cs typeface="+mn-cs"/>
              </a:rPr>
              <a:t>. </a:t>
            </a:r>
            <a:r>
              <a:rPr lang="en-US" b="0" dirty="0" err="1">
                <a:latin typeface="+mn-lt"/>
                <a:cs typeface="+mn-cs"/>
              </a:rPr>
              <a:t>L’initiation</a:t>
            </a:r>
            <a:r>
              <a:rPr lang="en-US" b="0" dirty="0">
                <a:latin typeface="+mn-lt"/>
                <a:cs typeface="+mn-cs"/>
              </a:rPr>
              <a:t> de nouveaux patients </a:t>
            </a:r>
            <a:r>
              <a:rPr lang="en-US" b="0" dirty="0" err="1">
                <a:latin typeface="+mn-lt"/>
                <a:cs typeface="+mn-cs"/>
              </a:rPr>
              <a:t>doit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être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discutée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RCP. 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Le </a:t>
            </a:r>
            <a:r>
              <a:rPr lang="en-US" b="0" dirty="0" err="1">
                <a:latin typeface="+mn-lt"/>
                <a:cs typeface="+mn-cs"/>
              </a:rPr>
              <a:t>traitement</a:t>
            </a:r>
            <a:r>
              <a:rPr lang="en-US" b="0" dirty="0">
                <a:latin typeface="+mn-lt"/>
                <a:cs typeface="+mn-cs"/>
              </a:rPr>
              <a:t> par </a:t>
            </a:r>
            <a:r>
              <a:rPr lang="en-US" b="0" dirty="0" err="1">
                <a:latin typeface="+mn-lt"/>
                <a:cs typeface="+mn-cs"/>
              </a:rPr>
              <a:t>immunothérapie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doit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être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proposé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selon</a:t>
            </a:r>
            <a:r>
              <a:rPr lang="en-US" b="0" dirty="0">
                <a:latin typeface="+mn-lt"/>
                <a:cs typeface="+mn-cs"/>
              </a:rPr>
              <a:t> les </a:t>
            </a:r>
            <a:r>
              <a:rPr lang="en-US" b="0" dirty="0" err="1">
                <a:latin typeface="+mn-lt"/>
                <a:cs typeface="+mn-cs"/>
              </a:rPr>
              <a:t>recommandations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cours</a:t>
            </a:r>
            <a:r>
              <a:rPr lang="en-US" b="0" dirty="0">
                <a:latin typeface="+mn-lt"/>
                <a:cs typeface="+mn-cs"/>
              </a:rPr>
              <a:t>,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particulier sur les </a:t>
            </a:r>
            <a:r>
              <a:rPr lang="en-US" b="0" dirty="0" err="1">
                <a:latin typeface="+mn-lt"/>
                <a:cs typeface="+mn-cs"/>
              </a:rPr>
              <a:t>critères</a:t>
            </a:r>
            <a:r>
              <a:rPr lang="en-US" b="0" dirty="0">
                <a:latin typeface="+mn-lt"/>
                <a:cs typeface="+mn-cs"/>
              </a:rPr>
              <a:t> de PS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Le </a:t>
            </a:r>
            <a:r>
              <a:rPr lang="en-US" b="0" dirty="0" err="1">
                <a:latin typeface="+mn-lt"/>
                <a:cs typeface="+mn-cs"/>
              </a:rPr>
              <a:t>carboplatine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est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privilégié</a:t>
            </a:r>
            <a:r>
              <a:rPr lang="en-US" b="0" dirty="0">
                <a:latin typeface="+mn-lt"/>
                <a:cs typeface="+mn-cs"/>
              </a:rPr>
              <a:t> par rapport au </a:t>
            </a:r>
            <a:r>
              <a:rPr lang="en-US" b="0" dirty="0" err="1">
                <a:latin typeface="+mn-lt"/>
                <a:cs typeface="+mn-cs"/>
              </a:rPr>
              <a:t>cisplatine</a:t>
            </a:r>
            <a:r>
              <a:rPr lang="en-US" b="0" dirty="0">
                <a:latin typeface="+mn-lt"/>
                <a:cs typeface="+mn-cs"/>
              </a:rPr>
              <a:t> pour </a:t>
            </a:r>
            <a:r>
              <a:rPr lang="en-US" b="0" dirty="0" err="1">
                <a:latin typeface="+mn-lt"/>
                <a:cs typeface="+mn-cs"/>
              </a:rPr>
              <a:t>sa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rapidité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d’administration</a:t>
            </a:r>
            <a:r>
              <a:rPr lang="en-US" b="0" dirty="0">
                <a:latin typeface="+mn-lt"/>
                <a:cs typeface="+mn-cs"/>
              </a:rPr>
              <a:t> et </a:t>
            </a:r>
            <a:r>
              <a:rPr lang="en-US" b="0" dirty="0" err="1">
                <a:latin typeface="+mn-lt"/>
                <a:cs typeface="+mn-cs"/>
              </a:rPr>
              <a:t>sa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toxicité</a:t>
            </a:r>
            <a:r>
              <a:rPr lang="en-US" b="0" dirty="0">
                <a:latin typeface="+mn-lt"/>
                <a:cs typeface="+mn-cs"/>
              </a:rPr>
              <a:t> plus </a:t>
            </a:r>
            <a:r>
              <a:rPr lang="en-US" b="0" dirty="0" err="1">
                <a:latin typeface="+mn-lt"/>
                <a:cs typeface="+mn-cs"/>
              </a:rPr>
              <a:t>faible</a:t>
            </a:r>
            <a:r>
              <a:rPr lang="en-US" b="0" dirty="0">
                <a:latin typeface="+mn-lt"/>
                <a:cs typeface="+mn-cs"/>
              </a:rPr>
              <a:t>.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Des </a:t>
            </a:r>
            <a:r>
              <a:rPr lang="en-US" b="0" dirty="0" err="1">
                <a:latin typeface="+mn-lt"/>
                <a:cs typeface="+mn-cs"/>
              </a:rPr>
              <a:t>facteurs</a:t>
            </a:r>
            <a:r>
              <a:rPr lang="en-US" b="0" dirty="0">
                <a:latin typeface="+mn-lt"/>
                <a:cs typeface="+mn-cs"/>
              </a:rPr>
              <a:t> de </a:t>
            </a:r>
            <a:r>
              <a:rPr lang="en-US" b="0" dirty="0" err="1">
                <a:latin typeface="+mn-lt"/>
                <a:cs typeface="+mn-cs"/>
              </a:rPr>
              <a:t>croissance</a:t>
            </a:r>
            <a:r>
              <a:rPr lang="en-US" b="0" dirty="0">
                <a:latin typeface="+mn-lt"/>
                <a:cs typeface="+mn-cs"/>
              </a:rPr>
              <a:t> G-CSF </a:t>
            </a:r>
            <a:r>
              <a:rPr lang="en-US" b="0" dirty="0" err="1">
                <a:latin typeface="+mn-lt"/>
                <a:cs typeface="+mn-cs"/>
              </a:rPr>
              <a:t>sont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systématiquement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administrés</a:t>
            </a:r>
            <a:endParaRPr lang="en-US" b="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1E172F8D-08A1-2E4B-9A25-CC3BFB952701}"/>
              </a:ext>
            </a:extLst>
          </p:cNvPr>
          <p:cNvSpPr txBox="1">
            <a:spLocks/>
          </p:cNvSpPr>
          <p:nvPr/>
        </p:nvSpPr>
        <p:spPr>
          <a:xfrm>
            <a:off x="186253" y="1153572"/>
            <a:ext cx="3981019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en-US" sz="3600" dirty="0"/>
              <a:t>Cancers </a:t>
            </a:r>
            <a:r>
              <a:rPr lang="en-US" sz="3600" dirty="0" err="1"/>
              <a:t>à</a:t>
            </a:r>
            <a:r>
              <a:rPr lang="en-US" sz="3600" dirty="0"/>
              <a:t> petites cellules</a:t>
            </a:r>
          </a:p>
        </p:txBody>
      </p:sp>
    </p:spTree>
    <p:extLst>
      <p:ext uri="{BB962C8B-B14F-4D97-AF65-F5344CB8AC3E}">
        <p14:creationId xmlns:p14="http://schemas.microsoft.com/office/powerpoint/2010/main" val="344022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4AE6EF-A080-4F43-99FF-2D212DA3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SITUATION ÉPIDÉMIQUE COVID-19 EN France AU </a:t>
            </a:r>
            <a:r>
              <a:rPr lang="en-US"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27</a:t>
            </a:r>
            <a:r>
              <a:rPr lang="en-US" sz="24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AVRIL 2020</a:t>
            </a:r>
          </a:p>
        </p:txBody>
      </p:sp>
      <p:pic>
        <p:nvPicPr>
          <p:cNvPr id="22" name="Image 2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866165E-9EF0-2143-B1E2-9F552743E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63024"/>
            <a:ext cx="7188199" cy="45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7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48FF63F-8389-9A45-97C6-58CCC99E65DD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SITUATION ÉPIDÉMIQUE COVID-19 EN France AU 27 AVRIL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5ABFCF-5104-BC47-8FB7-922E07D54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46" y="961812"/>
            <a:ext cx="592310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13A85-BDA8-F241-86B7-DBE2238E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000" dirty="0"/>
              <a:t>Comment les pratiques </a:t>
            </a:r>
            <a:r>
              <a:rPr lang="fr-FR" sz="4000" dirty="0" err="1"/>
              <a:t>ont-elles</a:t>
            </a:r>
            <a:r>
              <a:rPr lang="fr-FR" sz="4000" dirty="0"/>
              <a:t> été adaptées en oncologie thoracique face à la pandémie ?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Préconisations du groupe IFCT/SPLF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(Nicolas GIRARD)</a:t>
            </a:r>
          </a:p>
        </p:txBody>
      </p:sp>
    </p:spTree>
    <p:extLst>
      <p:ext uri="{BB962C8B-B14F-4D97-AF65-F5344CB8AC3E}">
        <p14:creationId xmlns:p14="http://schemas.microsoft.com/office/powerpoint/2010/main" val="322143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7D5181C-D33D-F543-837F-C0090FAD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" y="1153572"/>
            <a:ext cx="4167271" cy="4461163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fr-FR" sz="3600" dirty="0"/>
              <a:t>Les principes</a:t>
            </a:r>
            <a:endParaRPr lang="fr-FR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EB0E16A-66BC-A04C-819A-5AB988FA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524" y="1704385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Formaliser des prises en charge en mode dégradé</a:t>
            </a:r>
          </a:p>
          <a:p>
            <a:r>
              <a:rPr lang="fr-FR" dirty="0"/>
              <a:t>Diminuer le risque d’infection des patients particulièrement fragiles et économiser les ressources matérielles et humaines </a:t>
            </a:r>
          </a:p>
          <a:p>
            <a:r>
              <a:rPr lang="fr-FR" b="0" dirty="0"/>
              <a:t>L’enjeu est de proposer des attitudes concertées et surtout uniformisées aux patients atteints de tumeurs thoraciques.</a:t>
            </a:r>
          </a:p>
          <a:p>
            <a:r>
              <a:rPr lang="fr-FR" b="0" dirty="0"/>
              <a:t>Ces propositions sont évolutives en fonction des situations rencontrées et sont à adapter à nos organisations institutionnelles et à l’évolution des ressources au cours de l’épidémie COVID-19.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30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72E43-1D18-4048-8238-8AF409D6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837" y="953293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Les patients sont amenés à se déplacer en consultation uniquement pour des traitements, après validation par téléconsultation la veille</a:t>
            </a:r>
          </a:p>
          <a:p>
            <a:pPr>
              <a:lnSpc>
                <a:spcPct val="90000"/>
              </a:lnSpc>
            </a:pPr>
            <a:r>
              <a:rPr lang="fr-FR" b="0" dirty="0"/>
              <a:t>Ils sont accueillis le jour de leur consultation pour vérifier l’absence de fièvre et/ou de symptômes récemment apparus depuis la veille avant de pénétrer dans les unités de suivi et de traitement sans leurs accompagnants. </a:t>
            </a:r>
          </a:p>
          <a:p>
            <a:pPr>
              <a:lnSpc>
                <a:spcPct val="90000"/>
              </a:lnSpc>
            </a:pPr>
            <a:r>
              <a:rPr lang="fr-FR" b="0" dirty="0"/>
              <a:t>En cas de symptômes, ils seront pris en charge dans une filière spécifique COVID.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b="0" i="1" dirty="0"/>
              <a:t>       Mais ces symptômes peuvent être d’analyse complexe dans le contexte des cancers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b="0" i="1" dirty="0"/>
              <a:t>        bronchiques</a:t>
            </a:r>
          </a:p>
          <a:p>
            <a:pPr>
              <a:lnSpc>
                <a:spcPct val="90000"/>
              </a:lnSpc>
            </a:pPr>
            <a:r>
              <a:rPr lang="fr-FR" b="0" dirty="0"/>
              <a:t>Les patients dans d’autres situations font l’objet d’une téléconsultation. Un circuit d’hospitalisation à domicile, si il est possible, est à privilégier.</a:t>
            </a:r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</a:pPr>
            <a:endParaRPr lang="fr-FR" dirty="0"/>
          </a:p>
          <a:p>
            <a:pPr>
              <a:lnSpc>
                <a:spcPct val="90000"/>
              </a:lnSpc>
            </a:pPr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E6677EF5-2250-1E45-B5D6-CC5217D6D8D8}"/>
              </a:ext>
            </a:extLst>
          </p:cNvPr>
          <p:cNvSpPr txBox="1">
            <a:spLocks/>
          </p:cNvSpPr>
          <p:nvPr/>
        </p:nvSpPr>
        <p:spPr>
          <a:xfrm>
            <a:off x="186253" y="1153572"/>
            <a:ext cx="4167271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fr-FR" sz="3600" dirty="0"/>
              <a:t>Le parcours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30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0F0BA41-1368-8349-8963-6313E7CFF7D1}"/>
              </a:ext>
            </a:extLst>
          </p:cNvPr>
          <p:cNvSpPr txBox="1">
            <a:spLocks/>
          </p:cNvSpPr>
          <p:nvPr/>
        </p:nvSpPr>
        <p:spPr>
          <a:xfrm>
            <a:off x="4420815" y="953293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0363" indent="-360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663" indent="-342900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Les patients </a:t>
            </a:r>
            <a:r>
              <a:rPr lang="en-US" dirty="0" err="1">
                <a:latin typeface="+mn-lt"/>
                <a:cs typeface="+mn-cs"/>
              </a:rPr>
              <a:t>atteints</a:t>
            </a:r>
            <a:r>
              <a:rPr lang="en-US" dirty="0">
                <a:latin typeface="+mn-lt"/>
                <a:cs typeface="+mn-cs"/>
              </a:rPr>
              <a:t> de cancers </a:t>
            </a:r>
            <a:r>
              <a:rPr lang="en-US" dirty="0" err="1">
                <a:latin typeface="+mn-lt"/>
                <a:cs typeface="+mn-cs"/>
              </a:rPr>
              <a:t>pulmonaires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métastatiques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ou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localement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avancés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sont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à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risque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d'infection</a:t>
            </a:r>
            <a:r>
              <a:rPr lang="en-US" dirty="0">
                <a:latin typeface="+mn-lt"/>
                <a:cs typeface="+mn-cs"/>
              </a:rPr>
              <a:t> grave</a:t>
            </a:r>
          </a:p>
          <a:p>
            <a:pPr marL="474663" indent="-342900">
              <a:lnSpc>
                <a:spcPct val="90000"/>
              </a:lnSpc>
            </a:pPr>
            <a:r>
              <a:rPr lang="en-US" b="0" dirty="0">
                <a:latin typeface="+mn-lt"/>
                <a:cs typeface="+mn-cs"/>
              </a:rPr>
              <a:t>La </a:t>
            </a:r>
            <a:r>
              <a:rPr lang="en-US" b="0" dirty="0" err="1">
                <a:latin typeface="+mn-lt"/>
                <a:cs typeface="+mn-cs"/>
              </a:rPr>
              <a:t>chirurgie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récente</a:t>
            </a:r>
            <a:r>
              <a:rPr lang="en-US" b="0" dirty="0">
                <a:latin typeface="+mn-lt"/>
                <a:cs typeface="+mn-cs"/>
              </a:rPr>
              <a:t>, la </a:t>
            </a:r>
            <a:r>
              <a:rPr lang="en-US" b="0" dirty="0" err="1">
                <a:latin typeface="+mn-lt"/>
                <a:cs typeface="+mn-cs"/>
              </a:rPr>
              <a:t>radiothérapie</a:t>
            </a:r>
            <a:r>
              <a:rPr lang="en-US" b="0" dirty="0">
                <a:latin typeface="+mn-lt"/>
                <a:cs typeface="+mn-cs"/>
              </a:rPr>
              <a:t> et la </a:t>
            </a:r>
            <a:r>
              <a:rPr lang="en-US" b="0" dirty="0" err="1">
                <a:latin typeface="+mn-lt"/>
                <a:cs typeface="+mn-cs"/>
              </a:rPr>
              <a:t>chimiothérapie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est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identifiée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comme</a:t>
            </a:r>
            <a:r>
              <a:rPr lang="en-US" b="0" dirty="0">
                <a:latin typeface="+mn-lt"/>
                <a:cs typeface="+mn-cs"/>
              </a:rPr>
              <a:t> un </a:t>
            </a:r>
            <a:r>
              <a:rPr lang="en-US" b="0" dirty="0" err="1">
                <a:latin typeface="+mn-lt"/>
                <a:cs typeface="+mn-cs"/>
              </a:rPr>
              <a:t>facteur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prédictif</a:t>
            </a:r>
            <a:r>
              <a:rPr lang="en-US" b="0" dirty="0">
                <a:latin typeface="+mn-lt"/>
                <a:cs typeface="+mn-cs"/>
              </a:rPr>
              <a:t> des complications </a:t>
            </a:r>
            <a:r>
              <a:rPr lang="en-US" b="0" dirty="0" err="1">
                <a:latin typeface="+mn-lt"/>
                <a:cs typeface="+mn-cs"/>
              </a:rPr>
              <a:t>respiratoires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sévères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imposant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une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prise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charge </a:t>
            </a:r>
            <a:r>
              <a:rPr lang="en-US" b="0" dirty="0" err="1">
                <a:latin typeface="+mn-lt"/>
                <a:cs typeface="+mn-cs"/>
              </a:rPr>
              <a:t>en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en-US" b="0" dirty="0" err="1">
                <a:latin typeface="+mn-lt"/>
                <a:cs typeface="+mn-cs"/>
              </a:rPr>
              <a:t>réanimation</a:t>
            </a:r>
            <a:r>
              <a:rPr lang="en-US" b="0" dirty="0">
                <a:latin typeface="+mn-lt"/>
                <a:cs typeface="+mn-cs"/>
              </a:rPr>
              <a:t>.</a:t>
            </a:r>
            <a:endParaRPr lang="en-US" dirty="0">
              <a:latin typeface="+mn-lt"/>
              <a:cs typeface="+mn-cs"/>
            </a:endParaRPr>
          </a:p>
          <a:p>
            <a:pPr marL="474663" indent="-342900">
              <a:lnSpc>
                <a:spcPct val="90000"/>
              </a:lnSpc>
            </a:pPr>
            <a:r>
              <a:rPr lang="en-US" dirty="0">
                <a:latin typeface="+mn-lt"/>
                <a:cs typeface="+mn-cs"/>
              </a:rPr>
              <a:t> Le </a:t>
            </a:r>
            <a:r>
              <a:rPr lang="en-US" dirty="0" err="1">
                <a:latin typeface="+mn-lt"/>
                <a:cs typeface="+mn-cs"/>
              </a:rPr>
              <a:t>statut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en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termes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d’indication</a:t>
            </a:r>
            <a:r>
              <a:rPr lang="en-US" dirty="0">
                <a:latin typeface="+mn-lt"/>
                <a:cs typeface="+mn-cs"/>
              </a:rPr>
              <a:t> de </a:t>
            </a:r>
            <a:r>
              <a:rPr lang="en-US" dirty="0" err="1">
                <a:latin typeface="+mn-lt"/>
                <a:cs typeface="+mn-cs"/>
              </a:rPr>
              <a:t>réanimation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doit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être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précisé</a:t>
            </a:r>
            <a:r>
              <a:rPr lang="en-US" dirty="0">
                <a:latin typeface="+mn-lt"/>
                <a:cs typeface="+mn-cs"/>
              </a:rPr>
              <a:t> dans le dossier </a:t>
            </a:r>
            <a:r>
              <a:rPr lang="en-US" dirty="0" err="1">
                <a:latin typeface="+mn-lt"/>
                <a:cs typeface="+mn-cs"/>
              </a:rPr>
              <a:t>médical</a:t>
            </a:r>
            <a:r>
              <a:rPr lang="en-US" dirty="0">
                <a:latin typeface="+mn-lt"/>
                <a:cs typeface="+mn-cs"/>
              </a:rPr>
              <a:t> après discussion avec le patient.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FC734A29-43A0-6346-A172-66C17C37AB24}"/>
              </a:ext>
            </a:extLst>
          </p:cNvPr>
          <p:cNvSpPr txBox="1">
            <a:spLocks/>
          </p:cNvSpPr>
          <p:nvPr/>
        </p:nvSpPr>
        <p:spPr>
          <a:xfrm>
            <a:off x="186253" y="1153572"/>
            <a:ext cx="4167271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en-US" sz="3600" dirty="0"/>
              <a:t>Pour </a:t>
            </a:r>
            <a:r>
              <a:rPr lang="en-US" sz="3600" dirty="0" err="1"/>
              <a:t>tous</a:t>
            </a:r>
            <a:r>
              <a:rPr lang="en-US" sz="3600" dirty="0"/>
              <a:t> </a:t>
            </a:r>
            <a:r>
              <a:rPr lang="en-US" sz="3600" dirty="0" err="1"/>
              <a:t>nos</a:t>
            </a:r>
            <a:r>
              <a:rPr lang="en-US" sz="3600" dirty="0"/>
              <a:t> patients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8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72E43-1D18-4048-8238-8AF409D6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74663" indent="-342900">
              <a:lnSpc>
                <a:spcPct val="90000"/>
              </a:lnSpc>
            </a:pPr>
            <a:r>
              <a:rPr lang="en-US" sz="2000" b="0" dirty="0" err="1">
                <a:latin typeface="+mn-lt"/>
                <a:cs typeface="+mn-cs"/>
              </a:rPr>
              <a:t>Ces</a:t>
            </a:r>
            <a:r>
              <a:rPr lang="en-US" sz="2000" b="0" dirty="0">
                <a:latin typeface="+mn-lt"/>
                <a:cs typeface="+mn-cs"/>
              </a:rPr>
              <a:t> patients </a:t>
            </a:r>
            <a:r>
              <a:rPr lang="en-US" sz="2000" b="0" dirty="0" err="1">
                <a:latin typeface="+mn-lt"/>
                <a:cs typeface="+mn-cs"/>
              </a:rPr>
              <a:t>sont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pris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charge dans </a:t>
            </a:r>
            <a:r>
              <a:rPr lang="en-US" sz="2000" b="0" dirty="0" err="1">
                <a:latin typeface="+mn-lt"/>
                <a:cs typeface="+mn-cs"/>
              </a:rPr>
              <a:t>une</a:t>
            </a:r>
            <a:r>
              <a:rPr lang="en-US" sz="2000" b="0" dirty="0">
                <a:latin typeface="+mn-lt"/>
                <a:cs typeface="+mn-cs"/>
              </a:rPr>
              <a:t> démarche curative. </a:t>
            </a:r>
            <a:r>
              <a:rPr lang="en-US" sz="2000" b="0" dirty="0" err="1">
                <a:latin typeface="+mn-lt"/>
                <a:cs typeface="+mn-cs"/>
              </a:rPr>
              <a:t>Leur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survie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est</a:t>
            </a:r>
            <a:r>
              <a:rPr lang="en-US" sz="2000" b="0" dirty="0">
                <a:latin typeface="+mn-lt"/>
                <a:cs typeface="+mn-cs"/>
              </a:rPr>
              <a:t> supérieure </a:t>
            </a:r>
            <a:r>
              <a:rPr lang="en-US" sz="2000" b="0" dirty="0" err="1">
                <a:latin typeface="+mn-lt"/>
                <a:cs typeface="+mn-cs"/>
              </a:rPr>
              <a:t>à</a:t>
            </a:r>
            <a:r>
              <a:rPr lang="en-US" sz="2000" b="0" dirty="0">
                <a:latin typeface="+mn-lt"/>
                <a:cs typeface="+mn-cs"/>
              </a:rPr>
              <a:t> 50% </a:t>
            </a:r>
            <a:r>
              <a:rPr lang="en-US" sz="2000" b="0" dirty="0" err="1">
                <a:latin typeface="+mn-lt"/>
                <a:cs typeface="+mn-cs"/>
              </a:rPr>
              <a:t>à</a:t>
            </a:r>
            <a:r>
              <a:rPr lang="en-US" sz="2000" b="0" dirty="0">
                <a:latin typeface="+mn-lt"/>
                <a:cs typeface="+mn-cs"/>
              </a:rPr>
              <a:t> 5 </a:t>
            </a:r>
            <a:r>
              <a:rPr lang="en-US" sz="2000" b="0" dirty="0" err="1">
                <a:latin typeface="+mn-lt"/>
                <a:cs typeface="+mn-cs"/>
              </a:rPr>
              <a:t>ans</a:t>
            </a:r>
            <a:r>
              <a:rPr lang="en-US" sz="2000" b="0" dirty="0">
                <a:latin typeface="+mn-lt"/>
                <a:cs typeface="+mn-cs"/>
              </a:rPr>
              <a:t> [</a:t>
            </a:r>
            <a:r>
              <a:rPr lang="en-US" sz="2000" b="0" dirty="0" err="1">
                <a:latin typeface="+mn-lt"/>
                <a:cs typeface="+mn-cs"/>
              </a:rPr>
              <a:t>Goldstraw</a:t>
            </a:r>
            <a:r>
              <a:rPr lang="en-US" sz="2000" b="0" dirty="0">
                <a:latin typeface="+mn-lt"/>
                <a:cs typeface="+mn-cs"/>
              </a:rPr>
              <a:t> et al. J </a:t>
            </a:r>
            <a:r>
              <a:rPr lang="en-US" sz="2000" b="0" dirty="0" err="1">
                <a:latin typeface="+mn-lt"/>
                <a:cs typeface="+mn-cs"/>
              </a:rPr>
              <a:t>Thorac</a:t>
            </a:r>
            <a:r>
              <a:rPr lang="en-US" sz="2000" b="0" dirty="0">
                <a:latin typeface="+mn-lt"/>
                <a:cs typeface="+mn-cs"/>
              </a:rPr>
              <a:t> Oncol 2016 ;11 :39].</a:t>
            </a:r>
          </a:p>
          <a:p>
            <a:pPr marL="474663" indent="-342900">
              <a:lnSpc>
                <a:spcPct val="90000"/>
              </a:lnSpc>
            </a:pPr>
            <a:r>
              <a:rPr lang="en-US" sz="2000" b="0" dirty="0">
                <a:latin typeface="+mn-lt"/>
                <a:cs typeface="+mn-cs"/>
              </a:rPr>
              <a:t>Une proposition </a:t>
            </a:r>
            <a:r>
              <a:rPr lang="en-US" sz="2000" b="0" dirty="0" err="1">
                <a:latin typeface="+mn-lt"/>
                <a:cs typeface="+mn-cs"/>
              </a:rPr>
              <a:t>est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sursoir</a:t>
            </a:r>
            <a:r>
              <a:rPr lang="en-US" sz="2000" b="0" dirty="0">
                <a:latin typeface="+mn-lt"/>
                <a:cs typeface="+mn-cs"/>
              </a:rPr>
              <a:t> aux </a:t>
            </a:r>
            <a:r>
              <a:rPr lang="en-US" sz="2000" b="0" dirty="0" err="1">
                <a:latin typeface="+mn-lt"/>
                <a:cs typeface="+mn-cs"/>
              </a:rPr>
              <a:t>résections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chirurgicales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tumeurs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stade</a:t>
            </a:r>
            <a:r>
              <a:rPr lang="en-US" sz="2000" b="0" dirty="0">
                <a:latin typeface="+mn-lt"/>
                <a:cs typeface="+mn-cs"/>
              </a:rPr>
              <a:t> I, </a:t>
            </a:r>
            <a:r>
              <a:rPr lang="en-US" sz="2000" b="0" dirty="0" err="1">
                <a:latin typeface="+mn-lt"/>
                <a:cs typeface="+mn-cs"/>
              </a:rPr>
              <a:t>voire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certaines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tumeurs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stade</a:t>
            </a:r>
            <a:r>
              <a:rPr lang="en-US" sz="2000" b="0" dirty="0">
                <a:latin typeface="+mn-lt"/>
                <a:cs typeface="+mn-cs"/>
              </a:rPr>
              <a:t> II N0, </a:t>
            </a:r>
            <a:r>
              <a:rPr lang="en-US" sz="2000" b="0" dirty="0" err="1">
                <a:latin typeface="+mn-lt"/>
                <a:cs typeface="+mn-cs"/>
              </a:rPr>
              <a:t>soit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décalant</a:t>
            </a:r>
            <a:r>
              <a:rPr lang="en-US" sz="2000" b="0" dirty="0">
                <a:latin typeface="+mn-lt"/>
                <a:cs typeface="+mn-cs"/>
              </a:rPr>
              <a:t> la </a:t>
            </a:r>
            <a:r>
              <a:rPr lang="en-US" sz="2000" b="0" dirty="0" err="1">
                <a:latin typeface="+mn-lt"/>
                <a:cs typeface="+mn-cs"/>
              </a:rPr>
              <a:t>chirurgie</a:t>
            </a:r>
            <a:r>
              <a:rPr lang="en-US" sz="2000" b="0" dirty="0">
                <a:latin typeface="+mn-lt"/>
                <a:cs typeface="+mn-cs"/>
              </a:rPr>
              <a:t> (</a:t>
            </a:r>
            <a:r>
              <a:rPr lang="en-US" sz="2000" b="0" dirty="0" err="1">
                <a:latin typeface="+mn-lt"/>
                <a:cs typeface="+mn-cs"/>
              </a:rPr>
              <a:t>jusqu'à</a:t>
            </a:r>
            <a:r>
              <a:rPr lang="en-US" sz="2000" b="0" dirty="0">
                <a:latin typeface="+mn-lt"/>
                <a:cs typeface="+mn-cs"/>
              </a:rPr>
              <a:t> 6 </a:t>
            </a:r>
            <a:r>
              <a:rPr lang="en-US" sz="2000" b="0" dirty="0" err="1">
                <a:latin typeface="+mn-lt"/>
                <a:cs typeface="+mn-cs"/>
              </a:rPr>
              <a:t>semaines</a:t>
            </a:r>
            <a:r>
              <a:rPr lang="en-US" sz="2000" b="0" dirty="0">
                <a:latin typeface="+mn-lt"/>
                <a:cs typeface="+mn-cs"/>
              </a:rPr>
              <a:t>), </a:t>
            </a:r>
            <a:r>
              <a:rPr lang="en-US" sz="2000" b="0" dirty="0" err="1">
                <a:latin typeface="+mn-lt"/>
                <a:cs typeface="+mn-cs"/>
              </a:rPr>
              <a:t>soit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proposant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une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radiothérapie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stéréotaxique</a:t>
            </a:r>
            <a:r>
              <a:rPr lang="en-US" sz="2000" b="0" dirty="0">
                <a:latin typeface="+mn-lt"/>
                <a:cs typeface="+mn-cs"/>
              </a:rPr>
              <a:t> avec un </a:t>
            </a:r>
            <a:r>
              <a:rPr lang="en-US" sz="2000" b="0" dirty="0" err="1">
                <a:latin typeface="+mn-lt"/>
                <a:cs typeface="+mn-cs"/>
              </a:rPr>
              <a:t>nombre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limité</a:t>
            </a:r>
            <a:r>
              <a:rPr lang="en-US" sz="2000" b="0" dirty="0">
                <a:latin typeface="+mn-lt"/>
                <a:cs typeface="+mn-cs"/>
              </a:rPr>
              <a:t> de séances</a:t>
            </a:r>
          </a:p>
          <a:p>
            <a:pPr marL="474663" indent="-342900">
              <a:lnSpc>
                <a:spcPct val="90000"/>
              </a:lnSpc>
            </a:pPr>
            <a:r>
              <a:rPr lang="en-US" sz="2000" b="0" dirty="0">
                <a:latin typeface="+mn-lt"/>
                <a:cs typeface="+mn-cs"/>
              </a:rPr>
              <a:t>On propose </a:t>
            </a:r>
            <a:r>
              <a:rPr lang="en-US" sz="2000" b="0" dirty="0" err="1">
                <a:latin typeface="+mn-lt"/>
                <a:cs typeface="+mn-cs"/>
              </a:rPr>
              <a:t>l’absence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fibroscopie</a:t>
            </a:r>
            <a:r>
              <a:rPr lang="en-US" sz="2000" b="0" dirty="0">
                <a:latin typeface="+mn-lt"/>
                <a:cs typeface="+mn-cs"/>
              </a:rPr>
              <a:t> aux patients </a:t>
            </a:r>
            <a:r>
              <a:rPr lang="en-US" sz="2000" b="0" dirty="0" err="1">
                <a:latin typeface="+mn-lt"/>
                <a:cs typeface="+mn-cs"/>
              </a:rPr>
              <a:t>dont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l’indication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chirurgicale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est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ainsi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reportée</a:t>
            </a:r>
            <a:r>
              <a:rPr lang="en-US" sz="2000" b="0" dirty="0">
                <a:latin typeface="+mn-lt"/>
                <a:cs typeface="+mn-cs"/>
              </a:rPr>
              <a:t>.</a:t>
            </a:r>
            <a:endParaRPr lang="en-US" sz="2000" i="1" dirty="0">
              <a:latin typeface="+mn-lt"/>
              <a:cs typeface="+mn-cs"/>
            </a:endParaRPr>
          </a:p>
          <a:p>
            <a:pPr marL="474663" indent="-342900">
              <a:lnSpc>
                <a:spcPct val="90000"/>
              </a:lnSpc>
            </a:pPr>
            <a:r>
              <a:rPr lang="en-US" sz="2000" b="0" i="1" dirty="0" err="1">
                <a:latin typeface="+mn-lt"/>
                <a:cs typeface="+mn-cs"/>
              </a:rPr>
              <a:t>Radiothérapie</a:t>
            </a:r>
            <a:r>
              <a:rPr lang="en-US" sz="2000" b="0" i="1" dirty="0">
                <a:latin typeface="+mn-lt"/>
                <a:cs typeface="+mn-cs"/>
              </a:rPr>
              <a:t> </a:t>
            </a:r>
            <a:r>
              <a:rPr lang="en-US" sz="2000" b="0" i="1" dirty="0" err="1">
                <a:latin typeface="+mn-lt"/>
                <a:cs typeface="+mn-cs"/>
              </a:rPr>
              <a:t>postopératoire</a:t>
            </a:r>
            <a:r>
              <a:rPr lang="en-US" sz="2000" b="0" i="1" dirty="0">
                <a:latin typeface="+mn-lt"/>
                <a:cs typeface="+mn-cs"/>
              </a:rPr>
              <a:t>: 	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cs typeface="+mn-cs"/>
              </a:rPr>
              <a:t>Les patients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cours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traitement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terminent</a:t>
            </a:r>
            <a:endParaRPr lang="en-US" sz="2000" b="0" dirty="0">
              <a:latin typeface="+mn-lt"/>
              <a:cs typeface="+mn-cs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cs typeface="+mn-cs"/>
              </a:rPr>
              <a:t>Pas </a:t>
            </a:r>
            <a:r>
              <a:rPr lang="en-US" sz="2000" b="0" dirty="0" err="1">
                <a:latin typeface="+mn-lt"/>
                <a:cs typeface="+mn-cs"/>
              </a:rPr>
              <a:t>d’initiation</a:t>
            </a:r>
            <a:r>
              <a:rPr lang="en-US" sz="2000" b="0" dirty="0">
                <a:latin typeface="+mn-lt"/>
                <a:cs typeface="+mn-cs"/>
              </a:rPr>
              <a:t> de nouveau </a:t>
            </a:r>
            <a:r>
              <a:rPr lang="en-US" sz="2000" b="0" dirty="0" err="1">
                <a:latin typeface="+mn-lt"/>
                <a:cs typeface="+mn-cs"/>
              </a:rPr>
              <a:t>traitement</a:t>
            </a:r>
            <a:endParaRPr lang="en-US" sz="2000" b="0" dirty="0">
              <a:latin typeface="+mn-lt"/>
              <a:cs typeface="+mn-cs"/>
            </a:endParaRPr>
          </a:p>
          <a:p>
            <a:pPr marL="474663" indent="-342900">
              <a:lnSpc>
                <a:spcPct val="90000"/>
              </a:lnSpc>
            </a:pPr>
            <a:r>
              <a:rPr lang="en-US" sz="2000" b="0" i="1" dirty="0" err="1">
                <a:latin typeface="+mn-lt"/>
                <a:cs typeface="+mn-cs"/>
              </a:rPr>
              <a:t>Chimiothérapie</a:t>
            </a:r>
            <a:r>
              <a:rPr lang="en-US" sz="2000" b="0" i="1" dirty="0">
                <a:latin typeface="+mn-lt"/>
                <a:cs typeface="+mn-cs"/>
              </a:rPr>
              <a:t> </a:t>
            </a:r>
            <a:r>
              <a:rPr lang="en-US" sz="2000" b="0" i="1" dirty="0" err="1">
                <a:latin typeface="+mn-lt"/>
                <a:cs typeface="+mn-cs"/>
              </a:rPr>
              <a:t>postopératoire</a:t>
            </a:r>
            <a:r>
              <a:rPr lang="en-US" sz="2000" b="0" i="1" dirty="0">
                <a:latin typeface="+mn-lt"/>
                <a:cs typeface="+mn-cs"/>
              </a:rPr>
              <a:t>:	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cs typeface="+mn-cs"/>
              </a:rPr>
              <a:t>Limiter </a:t>
            </a:r>
            <a:r>
              <a:rPr lang="en-US" sz="2000" b="0" dirty="0" err="1">
                <a:latin typeface="+mn-lt"/>
                <a:cs typeface="+mn-cs"/>
              </a:rPr>
              <a:t>à</a:t>
            </a:r>
            <a:r>
              <a:rPr lang="en-US" sz="2000" b="0" dirty="0">
                <a:latin typeface="+mn-lt"/>
                <a:cs typeface="+mn-cs"/>
              </a:rPr>
              <a:t> 3 cycles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privilégiant</a:t>
            </a:r>
            <a:r>
              <a:rPr lang="en-US" sz="2000" b="0" dirty="0">
                <a:latin typeface="+mn-lt"/>
                <a:cs typeface="+mn-cs"/>
              </a:rPr>
              <a:t> le </a:t>
            </a:r>
            <a:r>
              <a:rPr lang="en-US" sz="2000" b="0" dirty="0" err="1">
                <a:latin typeface="+mn-lt"/>
                <a:cs typeface="+mn-cs"/>
              </a:rPr>
              <a:t>carboplatine</a:t>
            </a:r>
            <a:r>
              <a:rPr lang="en-US" sz="2000" b="0" dirty="0">
                <a:latin typeface="+mn-lt"/>
                <a:cs typeface="+mn-cs"/>
              </a:rPr>
              <a:t>  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B09ABC40-02A2-DA4C-B7EB-4FBF243F41A8}"/>
              </a:ext>
            </a:extLst>
          </p:cNvPr>
          <p:cNvSpPr txBox="1">
            <a:spLocks/>
          </p:cNvSpPr>
          <p:nvPr/>
        </p:nvSpPr>
        <p:spPr>
          <a:xfrm>
            <a:off x="186253" y="1153572"/>
            <a:ext cx="4167271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en-US" sz="3600" dirty="0"/>
              <a:t>CBNPC : </a:t>
            </a:r>
            <a:r>
              <a:rPr lang="en-US" sz="3600" dirty="0" err="1"/>
              <a:t>stades</a:t>
            </a:r>
            <a:r>
              <a:rPr lang="en-US" sz="3600" dirty="0"/>
              <a:t> </a:t>
            </a:r>
            <a:r>
              <a:rPr lang="en-US" sz="3600" dirty="0" err="1"/>
              <a:t>précoces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08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72E43-1D18-4048-8238-8AF409D6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94415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74663" indent="-342900">
              <a:lnSpc>
                <a:spcPct val="90000"/>
              </a:lnSpc>
            </a:pPr>
            <a:r>
              <a:rPr lang="en-US" sz="2000" b="0" dirty="0" err="1">
                <a:latin typeface="+mn-lt"/>
                <a:cs typeface="+mn-cs"/>
              </a:rPr>
              <a:t>Ces</a:t>
            </a:r>
            <a:r>
              <a:rPr lang="en-US" sz="2000" b="0" dirty="0">
                <a:latin typeface="+mn-lt"/>
                <a:cs typeface="+mn-cs"/>
              </a:rPr>
              <a:t> patients </a:t>
            </a:r>
            <a:r>
              <a:rPr lang="en-US" sz="2000" b="0" dirty="0" err="1">
                <a:latin typeface="+mn-lt"/>
                <a:cs typeface="+mn-cs"/>
              </a:rPr>
              <a:t>sont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pris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charge dans </a:t>
            </a:r>
            <a:r>
              <a:rPr lang="en-US" sz="2000" b="0" dirty="0" err="1">
                <a:latin typeface="+mn-lt"/>
                <a:cs typeface="+mn-cs"/>
              </a:rPr>
              <a:t>une</a:t>
            </a:r>
            <a:r>
              <a:rPr lang="en-US" sz="2000" b="0" dirty="0">
                <a:latin typeface="+mn-lt"/>
                <a:cs typeface="+mn-cs"/>
              </a:rPr>
              <a:t> démarche curative. </a:t>
            </a:r>
            <a:r>
              <a:rPr lang="en-US" sz="2000" b="0" dirty="0" err="1">
                <a:latin typeface="+mn-lt"/>
                <a:cs typeface="+mn-cs"/>
              </a:rPr>
              <a:t>Leur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survie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est</a:t>
            </a:r>
            <a:r>
              <a:rPr lang="en-US" sz="2000" b="0" dirty="0">
                <a:latin typeface="+mn-lt"/>
                <a:cs typeface="+mn-cs"/>
              </a:rPr>
              <a:t> supérieure </a:t>
            </a:r>
            <a:r>
              <a:rPr lang="en-US" sz="2000" b="0" dirty="0" err="1">
                <a:latin typeface="+mn-lt"/>
                <a:cs typeface="+mn-cs"/>
              </a:rPr>
              <a:t>à</a:t>
            </a:r>
            <a:r>
              <a:rPr lang="en-US" sz="2000" b="0" dirty="0">
                <a:latin typeface="+mn-lt"/>
                <a:cs typeface="+mn-cs"/>
              </a:rPr>
              <a:t> 50% </a:t>
            </a:r>
            <a:r>
              <a:rPr lang="en-US" sz="2000" b="0" dirty="0" err="1">
                <a:latin typeface="+mn-lt"/>
                <a:cs typeface="+mn-cs"/>
              </a:rPr>
              <a:t>à</a:t>
            </a:r>
            <a:r>
              <a:rPr lang="en-US" sz="2000" b="0" dirty="0">
                <a:latin typeface="+mn-lt"/>
                <a:cs typeface="+mn-cs"/>
              </a:rPr>
              <a:t> 3 </a:t>
            </a:r>
            <a:r>
              <a:rPr lang="en-US" sz="2000" b="0" dirty="0" err="1">
                <a:latin typeface="+mn-lt"/>
                <a:cs typeface="+mn-cs"/>
              </a:rPr>
              <a:t>voire</a:t>
            </a:r>
            <a:r>
              <a:rPr lang="en-US" sz="2000" b="0" dirty="0">
                <a:latin typeface="+mn-lt"/>
                <a:cs typeface="+mn-cs"/>
              </a:rPr>
              <a:t> 5 </a:t>
            </a:r>
            <a:r>
              <a:rPr lang="en-US" sz="2000" b="0" dirty="0" err="1">
                <a:latin typeface="+mn-lt"/>
                <a:cs typeface="+mn-cs"/>
              </a:rPr>
              <a:t>ans</a:t>
            </a:r>
            <a:r>
              <a:rPr lang="en-US" sz="2000" b="0" dirty="0">
                <a:latin typeface="+mn-lt"/>
                <a:cs typeface="+mn-cs"/>
              </a:rPr>
              <a:t> [Antonia et al. NEJM 2018 ;379 :2342].</a:t>
            </a:r>
          </a:p>
          <a:p>
            <a:pPr marL="474663" indent="-342900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Les patients </a:t>
            </a:r>
            <a:r>
              <a:rPr lang="en-US" sz="2000" dirty="0" err="1">
                <a:latin typeface="+mn-lt"/>
                <a:cs typeface="+mn-cs"/>
              </a:rPr>
              <a:t>en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cours</a:t>
            </a:r>
            <a:r>
              <a:rPr lang="en-US" sz="2000" dirty="0">
                <a:latin typeface="+mn-lt"/>
                <a:cs typeface="+mn-cs"/>
              </a:rPr>
              <a:t> de </a:t>
            </a:r>
            <a:r>
              <a:rPr lang="en-US" sz="2000" dirty="0" err="1">
                <a:latin typeface="+mn-lt"/>
                <a:cs typeface="+mn-cs"/>
              </a:rPr>
              <a:t>traitement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terminent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leur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programme</a:t>
            </a:r>
            <a:r>
              <a:rPr lang="en-US" sz="2000" b="0" dirty="0">
                <a:latin typeface="+mn-lt"/>
                <a:cs typeface="+mn-cs"/>
              </a:rPr>
              <a:t>: </a:t>
            </a:r>
            <a:r>
              <a:rPr lang="en-US" sz="2000" b="0" dirty="0" err="1">
                <a:latin typeface="+mn-lt"/>
                <a:cs typeface="+mn-cs"/>
              </a:rPr>
              <a:t>réflexion</a:t>
            </a:r>
            <a:r>
              <a:rPr lang="en-US" sz="2000" b="0" dirty="0">
                <a:latin typeface="+mn-lt"/>
                <a:cs typeface="+mn-cs"/>
              </a:rPr>
              <a:t> sur dose?</a:t>
            </a:r>
          </a:p>
          <a:p>
            <a:pPr marL="474663" indent="-342900">
              <a:lnSpc>
                <a:spcPct val="90000"/>
              </a:lnSpc>
            </a:pPr>
            <a:r>
              <a:rPr lang="en-US" sz="2000" b="0" dirty="0">
                <a:latin typeface="+mn-lt"/>
                <a:cs typeface="+mn-cs"/>
              </a:rPr>
              <a:t>Pour les patients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cours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chimiothérapie</a:t>
            </a:r>
            <a:r>
              <a:rPr lang="en-US" sz="2000" b="0" dirty="0">
                <a:latin typeface="+mn-lt"/>
                <a:cs typeface="+mn-cs"/>
              </a:rPr>
              <a:t>, le </a:t>
            </a:r>
            <a:r>
              <a:rPr lang="en-US" sz="2000" b="0" dirty="0" err="1">
                <a:latin typeface="+mn-lt"/>
                <a:cs typeface="+mn-cs"/>
              </a:rPr>
              <a:t>carboplatine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est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privilégié</a:t>
            </a:r>
            <a:r>
              <a:rPr lang="en-US" sz="2000" b="0" dirty="0">
                <a:latin typeface="+mn-lt"/>
                <a:cs typeface="+mn-cs"/>
              </a:rPr>
              <a:t> par rapport au </a:t>
            </a:r>
            <a:r>
              <a:rPr lang="en-US" sz="2000" b="0" dirty="0" err="1">
                <a:latin typeface="+mn-lt"/>
                <a:cs typeface="+mn-cs"/>
              </a:rPr>
              <a:t>cisplatine</a:t>
            </a:r>
            <a:r>
              <a:rPr lang="en-US" sz="2000" b="0" dirty="0">
                <a:latin typeface="+mn-lt"/>
                <a:cs typeface="+mn-cs"/>
              </a:rPr>
              <a:t> pour </a:t>
            </a:r>
            <a:r>
              <a:rPr lang="en-US" sz="2000" b="0" dirty="0" err="1">
                <a:latin typeface="+mn-lt"/>
                <a:cs typeface="+mn-cs"/>
              </a:rPr>
              <a:t>sa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rapidité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d’administration</a:t>
            </a:r>
            <a:r>
              <a:rPr lang="en-US" sz="2000" b="0" dirty="0">
                <a:latin typeface="+mn-lt"/>
                <a:cs typeface="+mn-cs"/>
              </a:rPr>
              <a:t> et </a:t>
            </a:r>
            <a:r>
              <a:rPr lang="en-US" sz="2000" b="0" dirty="0" err="1">
                <a:latin typeface="+mn-lt"/>
                <a:cs typeface="+mn-cs"/>
              </a:rPr>
              <a:t>sa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toxicité</a:t>
            </a:r>
            <a:r>
              <a:rPr lang="en-US" sz="2000" b="0" dirty="0">
                <a:latin typeface="+mn-lt"/>
                <a:cs typeface="+mn-cs"/>
              </a:rPr>
              <a:t> plus </a:t>
            </a:r>
            <a:r>
              <a:rPr lang="en-US" sz="2000" b="0" dirty="0" err="1">
                <a:latin typeface="+mn-lt"/>
                <a:cs typeface="+mn-cs"/>
              </a:rPr>
              <a:t>faible</a:t>
            </a:r>
            <a:r>
              <a:rPr lang="en-US" sz="2000" b="0" dirty="0">
                <a:latin typeface="+mn-lt"/>
                <a:cs typeface="+mn-cs"/>
              </a:rPr>
              <a:t>.</a:t>
            </a:r>
          </a:p>
          <a:p>
            <a:pPr marL="474663" indent="-342900">
              <a:lnSpc>
                <a:spcPct val="90000"/>
              </a:lnSpc>
            </a:pPr>
            <a:r>
              <a:rPr lang="en-US" sz="2000" dirty="0">
                <a:latin typeface="+mn-lt"/>
                <a:cs typeface="+mn-cs"/>
              </a:rPr>
              <a:t>Pour les patients </a:t>
            </a:r>
            <a:r>
              <a:rPr lang="en-US" sz="2000" dirty="0" err="1">
                <a:latin typeface="+mn-lt"/>
                <a:cs typeface="+mn-cs"/>
              </a:rPr>
              <a:t>en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cours</a:t>
            </a:r>
            <a:r>
              <a:rPr lang="en-US" sz="2000" dirty="0">
                <a:latin typeface="+mn-lt"/>
                <a:cs typeface="+mn-cs"/>
              </a:rPr>
              <a:t> de </a:t>
            </a:r>
            <a:r>
              <a:rPr lang="en-US" sz="2000" dirty="0" err="1">
                <a:latin typeface="+mn-lt"/>
                <a:cs typeface="+mn-cs"/>
              </a:rPr>
              <a:t>traitement</a:t>
            </a:r>
            <a:r>
              <a:rPr lang="en-US" sz="2000" dirty="0">
                <a:latin typeface="+mn-lt"/>
                <a:cs typeface="+mn-cs"/>
              </a:rPr>
              <a:t> de consolidation : </a:t>
            </a:r>
            <a:r>
              <a:rPr lang="en-US" sz="2000" b="0" dirty="0">
                <a:latin typeface="+mn-lt"/>
                <a:cs typeface="+mn-cs"/>
              </a:rPr>
              <a:t>Le </a:t>
            </a:r>
            <a:r>
              <a:rPr lang="en-US" sz="2000" b="0" dirty="0" err="1">
                <a:latin typeface="+mn-lt"/>
                <a:cs typeface="+mn-cs"/>
              </a:rPr>
              <a:t>bénéfice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survie</a:t>
            </a:r>
            <a:r>
              <a:rPr lang="en-US" sz="2000" b="0" dirty="0">
                <a:latin typeface="+mn-lt"/>
                <a:cs typeface="+mn-cs"/>
              </a:rPr>
              <a:t> du DURVALUMAB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traitement</a:t>
            </a:r>
            <a:r>
              <a:rPr lang="en-US" sz="2000" b="0" dirty="0">
                <a:latin typeface="+mn-lt"/>
                <a:cs typeface="+mn-cs"/>
              </a:rPr>
              <a:t> de consolidation </a:t>
            </a:r>
            <a:r>
              <a:rPr lang="en-US" sz="2000" b="0" dirty="0" err="1">
                <a:latin typeface="+mn-lt"/>
                <a:cs typeface="+mn-cs"/>
              </a:rPr>
              <a:t>étant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significatif</a:t>
            </a:r>
            <a:r>
              <a:rPr lang="en-US" sz="2000" b="0" dirty="0">
                <a:latin typeface="+mn-lt"/>
                <a:cs typeface="+mn-cs"/>
              </a:rPr>
              <a:t>, </a:t>
            </a:r>
            <a:r>
              <a:rPr lang="en-US" sz="2000" b="0" dirty="0" err="1">
                <a:latin typeface="+mn-lt"/>
                <a:cs typeface="+mn-cs"/>
              </a:rPr>
              <a:t>l’administration</a:t>
            </a:r>
            <a:r>
              <a:rPr lang="en-US" sz="2000" b="0" dirty="0">
                <a:latin typeface="+mn-lt"/>
                <a:cs typeface="+mn-cs"/>
              </a:rPr>
              <a:t> du </a:t>
            </a:r>
            <a:r>
              <a:rPr lang="en-US" sz="2000" b="0" dirty="0" err="1">
                <a:latin typeface="+mn-lt"/>
                <a:cs typeface="+mn-cs"/>
              </a:rPr>
              <a:t>traitement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doit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être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réalisé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si</a:t>
            </a:r>
            <a:r>
              <a:rPr lang="en-US" sz="2000" b="0" dirty="0">
                <a:latin typeface="+mn-lt"/>
                <a:cs typeface="+mn-cs"/>
              </a:rPr>
              <a:t> les conditions de </a:t>
            </a:r>
            <a:r>
              <a:rPr lang="en-US" sz="2000" b="0" dirty="0" err="1">
                <a:latin typeface="+mn-lt"/>
                <a:cs typeface="+mn-cs"/>
              </a:rPr>
              <a:t>sécurité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sont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raisonnables</a:t>
            </a:r>
            <a:endParaRPr lang="en-US" sz="2000" b="0" dirty="0"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+mn-lt"/>
                <a:cs typeface="+mn-cs"/>
              </a:rPr>
              <a:t>Pour les patients </a:t>
            </a:r>
            <a:r>
              <a:rPr lang="en-US" sz="2000" b="0" dirty="0" err="1">
                <a:latin typeface="+mn-lt"/>
                <a:cs typeface="+mn-cs"/>
              </a:rPr>
              <a:t>en</a:t>
            </a:r>
            <a:r>
              <a:rPr lang="en-US" sz="2000" b="0" dirty="0">
                <a:latin typeface="+mn-lt"/>
                <a:cs typeface="+mn-cs"/>
              </a:rPr>
              <a:t> </a:t>
            </a:r>
            <a:r>
              <a:rPr lang="en-US" sz="2000" b="0" dirty="0" err="1">
                <a:latin typeface="+mn-lt"/>
                <a:cs typeface="+mn-cs"/>
              </a:rPr>
              <a:t>cours</a:t>
            </a:r>
            <a:r>
              <a:rPr lang="en-US" sz="2000" b="0" dirty="0">
                <a:latin typeface="+mn-lt"/>
                <a:cs typeface="+mn-cs"/>
              </a:rPr>
              <a:t> de </a:t>
            </a:r>
            <a:r>
              <a:rPr lang="en-US" sz="2000" b="0" dirty="0" err="1">
                <a:latin typeface="+mn-lt"/>
                <a:cs typeface="+mn-cs"/>
              </a:rPr>
              <a:t>traitement</a:t>
            </a:r>
            <a:r>
              <a:rPr lang="en-US" sz="2000" b="0" dirty="0">
                <a:latin typeface="+mn-lt"/>
                <a:cs typeface="+mn-cs"/>
              </a:rPr>
              <a:t> par DURVALUMAB, </a:t>
            </a:r>
            <a:r>
              <a:rPr lang="en-US" sz="2000" b="0" dirty="0" err="1">
                <a:latin typeface="+mn-lt"/>
                <a:cs typeface="+mn-cs"/>
              </a:rPr>
              <a:t>poursuite</a:t>
            </a:r>
            <a:r>
              <a:rPr lang="en-US" sz="2000" b="0" dirty="0">
                <a:latin typeface="+mn-lt"/>
                <a:cs typeface="+mn-cs"/>
              </a:rPr>
              <a:t> du </a:t>
            </a:r>
            <a:r>
              <a:rPr lang="en-US" sz="2000" b="0" dirty="0" err="1">
                <a:latin typeface="+mn-lt"/>
                <a:cs typeface="+mn-cs"/>
              </a:rPr>
              <a:t>traitement</a:t>
            </a:r>
            <a:r>
              <a:rPr lang="en-US" sz="2000" b="0" dirty="0">
                <a:latin typeface="+mn-lt"/>
                <a:cs typeface="+mn-cs"/>
              </a:rPr>
              <a:t> et possible </a:t>
            </a:r>
            <a:r>
              <a:rPr lang="en-US" sz="2000" b="0" dirty="0" err="1">
                <a:latin typeface="+mn-lt"/>
                <a:cs typeface="+mn-cs"/>
              </a:rPr>
              <a:t>réflexion</a:t>
            </a:r>
            <a:r>
              <a:rPr lang="en-US" sz="2000" b="0" dirty="0">
                <a:latin typeface="+mn-lt"/>
                <a:cs typeface="+mn-cs"/>
              </a:rPr>
              <a:t> sur les adaptations de </a:t>
            </a:r>
            <a:r>
              <a:rPr lang="en-US" sz="2000" b="0" dirty="0" err="1">
                <a:latin typeface="+mn-lt"/>
                <a:cs typeface="+mn-cs"/>
              </a:rPr>
              <a:t>traitement</a:t>
            </a:r>
            <a:r>
              <a:rPr lang="en-US" sz="2000" b="0" dirty="0">
                <a:latin typeface="+mn-lt"/>
                <a:cs typeface="+mn-cs"/>
              </a:rPr>
              <a:t>?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58AA5BA4-E43F-864E-AE5F-D5C0E48A8785}"/>
              </a:ext>
            </a:extLst>
          </p:cNvPr>
          <p:cNvSpPr txBox="1">
            <a:spLocks/>
          </p:cNvSpPr>
          <p:nvPr/>
        </p:nvSpPr>
        <p:spPr>
          <a:xfrm>
            <a:off x="186253" y="1153572"/>
            <a:ext cx="4167271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fr-FR" sz="3600" dirty="0">
                <a:solidFill>
                  <a:srgbClr val="92D050"/>
                </a:solidFill>
              </a:rPr>
              <a:t>COVID-19 : </a:t>
            </a:r>
            <a:br>
              <a:rPr lang="fr-FR" sz="3600" dirty="0">
                <a:solidFill>
                  <a:srgbClr val="92D050"/>
                </a:solidFill>
              </a:rPr>
            </a:br>
            <a:r>
              <a:rPr lang="fr-FR" sz="2000" dirty="0">
                <a:solidFill>
                  <a:srgbClr val="92D050"/>
                </a:solidFill>
              </a:rPr>
              <a:t>comment adapter nos pratiques ?</a:t>
            </a:r>
            <a:br>
              <a:rPr lang="fr-FR" sz="2000" dirty="0">
                <a:solidFill>
                  <a:srgbClr val="FFFFFF"/>
                </a:solidFill>
              </a:rPr>
            </a:br>
            <a:br>
              <a:rPr lang="fr-FR" sz="2000" dirty="0">
                <a:solidFill>
                  <a:srgbClr val="FFFFFF"/>
                </a:solidFill>
              </a:rPr>
            </a:br>
            <a:r>
              <a:rPr lang="fr-FR" sz="2000" dirty="0">
                <a:solidFill>
                  <a:srgbClr val="FFFFFF"/>
                </a:solidFill>
              </a:rPr>
              <a:t>L’exemple de l’oncologie thoracique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avec le groupe IFCT/SPLF</a:t>
            </a:r>
            <a:br>
              <a:rPr lang="fr-FR" dirty="0">
                <a:solidFill>
                  <a:srgbClr val="FFFFFF"/>
                </a:solidFill>
              </a:rPr>
            </a:br>
            <a:br>
              <a:rPr lang="fr-FR" dirty="0">
                <a:solidFill>
                  <a:srgbClr val="FFFFFF"/>
                </a:solidFill>
              </a:rPr>
            </a:br>
            <a:r>
              <a:rPr lang="en-US" sz="3600" dirty="0"/>
              <a:t>CBNPC : </a:t>
            </a:r>
          </a:p>
          <a:p>
            <a:pPr algn="l"/>
            <a:r>
              <a:rPr lang="en-US" sz="3600" dirty="0" err="1"/>
              <a:t>stades</a:t>
            </a:r>
            <a:r>
              <a:rPr lang="en-US" sz="3600" dirty="0"/>
              <a:t> </a:t>
            </a:r>
            <a:r>
              <a:rPr lang="en-US" sz="3600" dirty="0" err="1"/>
              <a:t>localement</a:t>
            </a:r>
            <a:r>
              <a:rPr lang="en-US" sz="3600" dirty="0"/>
              <a:t> </a:t>
            </a:r>
            <a:r>
              <a:rPr lang="en-US" sz="3600" dirty="0" err="1"/>
              <a:t>avancés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4223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Macintosh PowerPoint</Application>
  <PresentationFormat>Grand écran</PresentationFormat>
  <Paragraphs>77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Helvetica Neue Light</vt:lpstr>
      <vt:lpstr>Wingdings</vt:lpstr>
      <vt:lpstr>Thème Office</vt:lpstr>
      <vt:lpstr>Présentation PowerPoint</vt:lpstr>
      <vt:lpstr>SITUATION ÉPIDÉMIQUE COVID-19 EN France AU 27 AVRIL 2020</vt:lpstr>
      <vt:lpstr>Présentation PowerPoint</vt:lpstr>
      <vt:lpstr>Présentation PowerPoint</vt:lpstr>
      <vt:lpstr>COVID-19 :  comment adapter nos pratiques ?  L’exemple de l’oncologie thoracique  avec le groupe IFCT/SPLF  Les principes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ALAZARD</dc:creator>
  <cp:lastModifiedBy>Jean-Marc ALAZARD</cp:lastModifiedBy>
  <cp:revision>1</cp:revision>
  <dcterms:created xsi:type="dcterms:W3CDTF">2020-04-29T06:58:05Z</dcterms:created>
  <dcterms:modified xsi:type="dcterms:W3CDTF">2020-04-29T06:58:24Z</dcterms:modified>
</cp:coreProperties>
</file>