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4.xml" ContentType="application/vnd.openxmlformats-officedocument.presentationml.notesSlide+xml"/>
  <Override PartName="/ppt/ink/ink4.xml" ContentType="application/inkml+xml"/>
  <Override PartName="/ppt/ink/ink5.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3" r:id="rId4"/>
    <p:sldMasterId id="2147483924" r:id="rId5"/>
    <p:sldMasterId id="2147483857" r:id="rId6"/>
    <p:sldMasterId id="2147483892" r:id="rId7"/>
    <p:sldMasterId id="2147483935" r:id="rId8"/>
    <p:sldMasterId id="2147483946" r:id="rId9"/>
    <p:sldMasterId id="2147483958" r:id="rId10"/>
  </p:sldMasterIdLst>
  <p:notesMasterIdLst>
    <p:notesMasterId r:id="rId99"/>
  </p:notesMasterIdLst>
  <p:handoutMasterIdLst>
    <p:handoutMasterId r:id="rId100"/>
  </p:handoutMasterIdLst>
  <p:sldIdLst>
    <p:sldId id="2147474090" r:id="rId11"/>
    <p:sldId id="2147474091" r:id="rId12"/>
    <p:sldId id="2147474086" r:id="rId13"/>
    <p:sldId id="2147474082" r:id="rId14"/>
    <p:sldId id="2147474083" r:id="rId15"/>
    <p:sldId id="2147474079" r:id="rId16"/>
    <p:sldId id="257" r:id="rId17"/>
    <p:sldId id="2147474058" r:id="rId18"/>
    <p:sldId id="607" r:id="rId19"/>
    <p:sldId id="2624" r:id="rId20"/>
    <p:sldId id="2625" r:id="rId21"/>
    <p:sldId id="2147474087" r:id="rId22"/>
    <p:sldId id="2147474088" r:id="rId23"/>
    <p:sldId id="2147474140" r:id="rId24"/>
    <p:sldId id="2147474143" r:id="rId25"/>
    <p:sldId id="2147474094" r:id="rId26"/>
    <p:sldId id="2147474095" r:id="rId27"/>
    <p:sldId id="2147474096" r:id="rId28"/>
    <p:sldId id="2147474097" r:id="rId29"/>
    <p:sldId id="2147474098" r:id="rId30"/>
    <p:sldId id="2147474099" r:id="rId31"/>
    <p:sldId id="2147474100" r:id="rId32"/>
    <p:sldId id="2147474101" r:id="rId33"/>
    <p:sldId id="2147474102" r:id="rId34"/>
    <p:sldId id="2147474103" r:id="rId35"/>
    <p:sldId id="2147474104" r:id="rId36"/>
    <p:sldId id="2147474105" r:id="rId37"/>
    <p:sldId id="2147474106" r:id="rId38"/>
    <p:sldId id="2147474107" r:id="rId39"/>
    <p:sldId id="2147474108" r:id="rId40"/>
    <p:sldId id="2147474144" r:id="rId41"/>
    <p:sldId id="2147474111" r:id="rId42"/>
    <p:sldId id="2147474112" r:id="rId43"/>
    <p:sldId id="2147474115" r:id="rId44"/>
    <p:sldId id="2147474116" r:id="rId45"/>
    <p:sldId id="2147474117" r:id="rId46"/>
    <p:sldId id="2147474118" r:id="rId47"/>
    <p:sldId id="2147474119" r:id="rId48"/>
    <p:sldId id="2147474120" r:id="rId49"/>
    <p:sldId id="2147474121" r:id="rId50"/>
    <p:sldId id="2147474122" r:id="rId51"/>
    <p:sldId id="2147474124" r:id="rId52"/>
    <p:sldId id="2147474125" r:id="rId53"/>
    <p:sldId id="2147474126" r:id="rId54"/>
    <p:sldId id="2147474127" r:id="rId55"/>
    <p:sldId id="2147474128" r:id="rId56"/>
    <p:sldId id="2147474129" r:id="rId57"/>
    <p:sldId id="2147474145" r:id="rId58"/>
    <p:sldId id="2147474131" r:id="rId59"/>
    <p:sldId id="2147474132" r:id="rId60"/>
    <p:sldId id="2147474133" r:id="rId61"/>
    <p:sldId id="2147474135" r:id="rId62"/>
    <p:sldId id="2147474136" r:id="rId63"/>
    <p:sldId id="2147474137" r:id="rId64"/>
    <p:sldId id="2147474138" r:id="rId65"/>
    <p:sldId id="2147474186" r:id="rId66"/>
    <p:sldId id="2147474187" r:id="rId67"/>
    <p:sldId id="2147474151" r:id="rId68"/>
    <p:sldId id="2147474152" r:id="rId69"/>
    <p:sldId id="2147474153" r:id="rId70"/>
    <p:sldId id="2147474154" r:id="rId71"/>
    <p:sldId id="2147474155" r:id="rId72"/>
    <p:sldId id="2147474156" r:id="rId73"/>
    <p:sldId id="2147474157" r:id="rId74"/>
    <p:sldId id="2147474161" r:id="rId75"/>
    <p:sldId id="2147474162" r:id="rId76"/>
    <p:sldId id="2147474166" r:id="rId77"/>
    <p:sldId id="2147474167" r:id="rId78"/>
    <p:sldId id="2147474168" r:id="rId79"/>
    <p:sldId id="2147474169" r:id="rId80"/>
    <p:sldId id="2147474170" r:id="rId81"/>
    <p:sldId id="2147474171" r:id="rId82"/>
    <p:sldId id="2147474172" r:id="rId83"/>
    <p:sldId id="2147474173" r:id="rId84"/>
    <p:sldId id="2147474174" r:id="rId85"/>
    <p:sldId id="2147474175" r:id="rId86"/>
    <p:sldId id="2147474176" r:id="rId87"/>
    <p:sldId id="2147474177" r:id="rId88"/>
    <p:sldId id="2147474182" r:id="rId89"/>
    <p:sldId id="2147474183" r:id="rId90"/>
    <p:sldId id="2147474185" r:id="rId91"/>
    <p:sldId id="2147474089" r:id="rId92"/>
    <p:sldId id="2135245103" r:id="rId93"/>
    <p:sldId id="594" r:id="rId94"/>
    <p:sldId id="2147474078" r:id="rId95"/>
    <p:sldId id="595" r:id="rId96"/>
    <p:sldId id="573" r:id="rId97"/>
    <p:sldId id="572" r:id="rId9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34" userDrawn="1">
          <p15:clr>
            <a:srgbClr val="A4A3A4"/>
          </p15:clr>
        </p15:guide>
        <p15:guide id="2" pos="5328" userDrawn="1">
          <p15:clr>
            <a:srgbClr val="A4A3A4"/>
          </p15:clr>
        </p15:guide>
        <p15:guide id="3" pos="1584" userDrawn="1">
          <p15:clr>
            <a:srgbClr val="A4A3A4"/>
          </p15:clr>
        </p15:guide>
        <p15:guide id="4" pos="5592" userDrawn="1">
          <p15:clr>
            <a:srgbClr val="A4A3A4"/>
          </p15:clr>
        </p15:guide>
        <p15:guide id="5" pos="5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2C52C-EE71-2C8A-21CC-A62D778BDDDB}" name="Daniele Cary, PhD (MTM)" initials="DCP(" userId="S::Daniele.Cary@meditechmedia.com::35ece075-227e-49d1-8aaf-5e895b0238bf" providerId="AD"/>
  <p188:author id="{BBDA342D-253D-6730-C2D0-B874174F610A}" name="Sirieix, Junien" initials="SJ" userId="S::SIRIEJU1@novartis.net::f5068112-6db2-45ff-9a6f-4eafb72fd863" providerId="AD"/>
  <p188:author id="{2ACC12C1-A6F5-C5FC-094F-CECC5DDA3C37}" name="Tara Wabbersen, PhD, CMPP (MTM)" initials="TWPC(" userId="S::Tara.Wabbersen@meditechmedia.com::8a4a9c67-ef07-40a1-9713-92203c5f0dc0" providerId="AD"/>
  <p188:author id="{FA8FB8C9-030E-0AB1-5347-555D3C92C61F}" name="Shashank Tandon, PhD (MTM)" initials="STP(" userId="S::Shashank.Tandon@meditechmedia.com::05555192-22d3-4f5a-bf27-6f8f32603c85" providerId="AD"/>
  <p188:author id="{8D839FE0-8F64-6BAD-5FAD-91D1034C054C}" name="Shashank Tandon, PhD (MTM)" initials="S(" userId="S::shashank.tandon@meditechmedia.com::05555192-22d3-4f5a-bf27-6f8f32603c85" providerId="AD"/>
  <p188:author id="{A545E4FF-1CFD-C4E2-20A2-4E4D37DAA9A6}" name="Casey Nielsen, PhD (MTM)" initials="CNP(" userId="S::Casey.Nielsen@meditechmedia.com::2a3c13d2-26e6-48fe-943d-530c5420912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eresa Jas (MTM)" initials="TJ(" lastIdx="1" clrIdx="0">
    <p:extLst>
      <p:ext uri="{19B8F6BF-5375-455C-9EA6-DF929625EA0E}">
        <p15:presenceInfo xmlns:p15="http://schemas.microsoft.com/office/powerpoint/2012/main" userId="S::Theresa.Jas@meditechmedia.com::7a21c019-59dd-44d0-b4c5-4b8d4eaeba5b" providerId="AD"/>
      </p:ext>
    </p:extLst>
  </p:cmAuthor>
  <p:cmAuthor id="2" name="Mike Zbreski, PharmD (MTM)" initials="MZP(" lastIdx="845" clrIdx="1">
    <p:extLst>
      <p:ext uri="{19B8F6BF-5375-455C-9EA6-DF929625EA0E}">
        <p15:presenceInfo xmlns:p15="http://schemas.microsoft.com/office/powerpoint/2012/main" userId="S::Mike.Zbreski@meditechmedia.com::271bcf91-d511-41c5-8614-181093c2a3b3" providerId="AD"/>
      </p:ext>
    </p:extLst>
  </p:cmAuthor>
  <p:cmAuthor id="3" name="Grill, Constance" initials="GC" lastIdx="60" clrIdx="2">
    <p:extLst>
      <p:ext uri="{19B8F6BF-5375-455C-9EA6-DF929625EA0E}">
        <p15:presenceInfo xmlns:p15="http://schemas.microsoft.com/office/powerpoint/2012/main" userId="S::GRILLCO1@novartis.net::d65bfe5b-7908-4440-b30a-a515cd7be7f1" providerId="AD"/>
      </p:ext>
    </p:extLst>
  </p:cmAuthor>
  <p:cmAuthor id="4" name="Chris Carter, PhD (MTM)" initials="CC" lastIdx="179" clrIdx="3">
    <p:extLst>
      <p:ext uri="{19B8F6BF-5375-455C-9EA6-DF929625EA0E}">
        <p15:presenceInfo xmlns:p15="http://schemas.microsoft.com/office/powerpoint/2012/main" userId="Chris Carter, PhD (MTM)" providerId="None"/>
      </p:ext>
    </p:extLst>
  </p:cmAuthor>
  <p:cmAuthor id="5" name="Jesien, Kate" initials="JK" lastIdx="4" clrIdx="4">
    <p:extLst>
      <p:ext uri="{19B8F6BF-5375-455C-9EA6-DF929625EA0E}">
        <p15:presenceInfo xmlns:p15="http://schemas.microsoft.com/office/powerpoint/2012/main" userId="S::JESIEKA1@novartis.net::764b1ad5-9e2e-45c2-a7a5-302d30cdfeef" providerId="AD"/>
      </p:ext>
    </p:extLst>
  </p:cmAuthor>
  <p:cmAuthor id="6" name="Astrid" initials="A" lastIdx="153" clrIdx="5">
    <p:extLst>
      <p:ext uri="{19B8F6BF-5375-455C-9EA6-DF929625EA0E}">
        <p15:presenceInfo xmlns:p15="http://schemas.microsoft.com/office/powerpoint/2012/main" userId="S::RIEHLAS1@novartis.net::4dcd2439-aa29-4af5-b22a-146b03441d35" providerId="AD"/>
      </p:ext>
    </p:extLst>
  </p:cmAuthor>
  <p:cmAuthor id="7" name="Laurie Valan (MTM)" initials="LV(" lastIdx="34" clrIdx="6">
    <p:extLst>
      <p:ext uri="{19B8F6BF-5375-455C-9EA6-DF929625EA0E}">
        <p15:presenceInfo xmlns:p15="http://schemas.microsoft.com/office/powerpoint/2012/main" userId="S::Laurie.Valan@meditechmedia.com::9b5d133c-ecf0-4f7d-a42c-7663f98b7b62" providerId="AD"/>
      </p:ext>
    </p:extLst>
  </p:cmAuthor>
  <p:cmAuthor id="8" name="Melissa Newt" initials="MN" lastIdx="47" clrIdx="7">
    <p:extLst>
      <p:ext uri="{19B8F6BF-5375-455C-9EA6-DF929625EA0E}">
        <p15:presenceInfo xmlns:p15="http://schemas.microsoft.com/office/powerpoint/2012/main" userId="38620ca1b29f762e" providerId="Windows Live"/>
      </p:ext>
    </p:extLst>
  </p:cmAuthor>
  <p:cmAuthor id="9" name="Shashank Tandon, PhD (MTM)" initials="STP(" lastIdx="14" clrIdx="8">
    <p:extLst>
      <p:ext uri="{19B8F6BF-5375-455C-9EA6-DF929625EA0E}">
        <p15:presenceInfo xmlns:p15="http://schemas.microsoft.com/office/powerpoint/2012/main" userId="S::Shashank.Tandon@meditechmedia.com::05555192-22d3-4f5a-bf27-6f8f32603c85" providerId="AD"/>
      </p:ext>
    </p:extLst>
  </p:cmAuthor>
  <p:cmAuthor id="10" name="Author" initials="A" lastIdx="1" clrIdx="9"/>
  <p:cmAuthor id="11" name="Tara Wabbersen, PhD, CMPP (MTM)" initials="TWPC(" lastIdx="254" clrIdx="10">
    <p:extLst>
      <p:ext uri="{19B8F6BF-5375-455C-9EA6-DF929625EA0E}">
        <p15:presenceInfo xmlns:p15="http://schemas.microsoft.com/office/powerpoint/2012/main" userId="S::Tara.Wabbersen@meditechmedia.com::8a4a9c67-ef07-40a1-9713-92203c5f0dc0" providerId="AD"/>
      </p:ext>
    </p:extLst>
  </p:cmAuthor>
  <p:cmAuthor id="12" name="Casey Nielsen, PhD (MTM)" initials="CNP(" lastIdx="307" clrIdx="11">
    <p:extLst>
      <p:ext uri="{19B8F6BF-5375-455C-9EA6-DF929625EA0E}">
        <p15:presenceInfo xmlns:p15="http://schemas.microsoft.com/office/powerpoint/2012/main" userId="S::Casey.Nielsen@meditechmedia.com::2a3c13d2-26e6-48fe-943d-530c54209129" providerId="AD"/>
      </p:ext>
    </p:extLst>
  </p:cmAuthor>
  <p:cmAuthor id="13" name="Gao, Melissa" initials="GM" lastIdx="2" clrIdx="12">
    <p:extLst>
      <p:ext uri="{19B8F6BF-5375-455C-9EA6-DF929625EA0E}">
        <p15:presenceInfo xmlns:p15="http://schemas.microsoft.com/office/powerpoint/2012/main" userId="S::GAOME2@novartis.net::869b6d96-d990-4219-aef9-68ab80b38013" providerId="AD"/>
      </p:ext>
    </p:extLst>
  </p:cmAuthor>
  <p:cmAuthor id="14" name="Lau, James-1" initials="LJ" lastIdx="16" clrIdx="13">
    <p:extLst>
      <p:ext uri="{19B8F6BF-5375-455C-9EA6-DF929625EA0E}">
        <p15:presenceInfo xmlns:p15="http://schemas.microsoft.com/office/powerpoint/2012/main" userId="S-1-5-21-1202660629-813497703-682003330-787980" providerId="AD"/>
      </p:ext>
    </p:extLst>
  </p:cmAuthor>
  <p:cmAuthor id="15" name="Haftchenary, Sina" initials="HS" lastIdx="4" clrIdx="14">
    <p:extLst>
      <p:ext uri="{19B8F6BF-5375-455C-9EA6-DF929625EA0E}">
        <p15:presenceInfo xmlns:p15="http://schemas.microsoft.com/office/powerpoint/2012/main" userId="S::HAFTCSI1@novartis.net::4b3836a8-a424-4e62-902e-98dbd6f3ced4" providerId="AD"/>
      </p:ext>
    </p:extLst>
  </p:cmAuthor>
  <p:cmAuthor id="16" name="Kelli Minor, ELS (NC)" initials="KM" lastIdx="119" clrIdx="15">
    <p:extLst>
      <p:ext uri="{19B8F6BF-5375-455C-9EA6-DF929625EA0E}">
        <p15:presenceInfo xmlns:p15="http://schemas.microsoft.com/office/powerpoint/2012/main" userId="Kelli Minor, ELS (NC)" providerId="None"/>
      </p:ext>
    </p:extLst>
  </p:cmAuthor>
  <p:cmAuthor id="17" name="Kasum, Arnela" initials="KA" lastIdx="90" clrIdx="16">
    <p:extLst>
      <p:ext uri="{19B8F6BF-5375-455C-9EA6-DF929625EA0E}">
        <p15:presenceInfo xmlns:p15="http://schemas.microsoft.com/office/powerpoint/2012/main" userId="S::KASUMAR1@novartis.net::3002b971-c28f-47fa-9f0e-994510924f8e" providerId="AD"/>
      </p:ext>
    </p:extLst>
  </p:cmAuthor>
  <p:cmAuthor id="18" name="Sirieix, Junien" initials="SJ" lastIdx="55" clrIdx="17">
    <p:extLst>
      <p:ext uri="{19B8F6BF-5375-455C-9EA6-DF929625EA0E}">
        <p15:presenceInfo xmlns:p15="http://schemas.microsoft.com/office/powerpoint/2012/main" userId="S::SIRIEJU1@novartis.net::f5068112-6db2-45ff-9a6f-4eafb72fd8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B4"/>
    <a:srgbClr val="005086"/>
    <a:srgbClr val="FF7F4D"/>
    <a:srgbClr val="FFC3AB"/>
    <a:srgbClr val="FFA885"/>
    <a:srgbClr val="FFB293"/>
    <a:srgbClr val="FF9469"/>
    <a:srgbClr val="FFCCB7"/>
    <a:srgbClr val="FFD3C1"/>
    <a:srgbClr val="65C1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F99A7B-7660-4D6D-8397-AB2FF05E30D2}" v="18" dt="2023-11-17T14:53:17.4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Style moyen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3310" autoAdjust="0"/>
  </p:normalViewPr>
  <p:slideViewPr>
    <p:cSldViewPr snapToGrid="0" showGuides="1">
      <p:cViewPr varScale="1">
        <p:scale>
          <a:sx n="116" d="100"/>
          <a:sy n="116" d="100"/>
        </p:scale>
        <p:origin x="390" y="108"/>
      </p:cViewPr>
      <p:guideLst>
        <p:guide orient="horz" pos="3634"/>
        <p:guide pos="5328"/>
        <p:guide pos="1584"/>
        <p:guide pos="5592"/>
        <p:guide pos="576"/>
      </p:guideLst>
    </p:cSldViewPr>
  </p:slideViewPr>
  <p:notesTextViewPr>
    <p:cViewPr>
      <p:scale>
        <a:sx n="1" d="1"/>
        <a:sy n="1" d="1"/>
      </p:scale>
      <p:origin x="0" y="0"/>
    </p:cViewPr>
  </p:notesTextViewPr>
  <p:sorterViewPr>
    <p:cViewPr>
      <p:scale>
        <a:sx n="1" d="1"/>
        <a:sy n="1" d="1"/>
      </p:scale>
      <p:origin x="0" y="-11652"/>
    </p:cViewPr>
  </p:sorter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07" Type="http://schemas.microsoft.com/office/2018/10/relationships/authors" Target="authors.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Feuil1!$B$1</c:f>
              <c:strCache>
                <c:ptCount val="1"/>
                <c:pt idx="0">
                  <c:v>Stopped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Feuil1!$A$2:$A$12</c:f>
              <c:strCache>
                <c:ptCount val="11"/>
                <c:pt idx="0">
                  <c:v>Depressive feelings</c:v>
                </c:pt>
                <c:pt idx="1">
                  <c:v>Alopecia</c:v>
                </c:pt>
                <c:pt idx="2">
                  <c:v>Arthralgia</c:v>
                </c:pt>
                <c:pt idx="3">
                  <c:v>Fatigue</c:v>
                </c:pt>
                <c:pt idx="4">
                  <c:v>Hot flashes</c:v>
                </c:pt>
                <c:pt idx="5">
                  <c:v>Joint ROM descreased</c:v>
                </c:pt>
                <c:pt idx="6">
                  <c:v>Cardiac disorders</c:v>
                </c:pt>
                <c:pt idx="7">
                  <c:v>Osteoporosis </c:v>
                </c:pt>
                <c:pt idx="8">
                  <c:v>Fracture</c:v>
                </c:pt>
                <c:pt idx="9">
                  <c:v>Backpain</c:v>
                </c:pt>
                <c:pt idx="10">
                  <c:v>All adverse events </c:v>
                </c:pt>
              </c:strCache>
            </c:strRef>
          </c:cat>
          <c:val>
            <c:numRef>
              <c:f>Feuil1!$B$2:$B$12</c:f>
              <c:numCache>
                <c:formatCode>General</c:formatCode>
                <c:ptCount val="11"/>
                <c:pt idx="0">
                  <c:v>56</c:v>
                </c:pt>
                <c:pt idx="1">
                  <c:v>48</c:v>
                </c:pt>
                <c:pt idx="2">
                  <c:v>44</c:v>
                </c:pt>
                <c:pt idx="3">
                  <c:v>43</c:v>
                </c:pt>
                <c:pt idx="4">
                  <c:v>31</c:v>
                </c:pt>
                <c:pt idx="5">
                  <c:v>30</c:v>
                </c:pt>
                <c:pt idx="6">
                  <c:v>28</c:v>
                </c:pt>
                <c:pt idx="7">
                  <c:v>14</c:v>
                </c:pt>
                <c:pt idx="8">
                  <c:v>13</c:v>
                </c:pt>
                <c:pt idx="9">
                  <c:v>12</c:v>
                </c:pt>
                <c:pt idx="10">
                  <c:v>70</c:v>
                </c:pt>
              </c:numCache>
            </c:numRef>
          </c:val>
          <c:extLst xmlns:c16r2="http://schemas.microsoft.com/office/drawing/2015/06/chart">
            <c:ext xmlns:c16="http://schemas.microsoft.com/office/drawing/2014/chart" uri="{C3380CC4-5D6E-409C-BE32-E72D297353CC}">
              <c16:uniqueId val="{00000000-D8CA-0840-8AC8-D9AFA35CB614}"/>
            </c:ext>
          </c:extLst>
        </c:ser>
        <c:ser>
          <c:idx val="1"/>
          <c:order val="1"/>
          <c:tx>
            <c:strRef>
              <c:f>Feuil1!$C$1</c:f>
              <c:strCache>
                <c:ptCount val="1"/>
                <c:pt idx="0">
                  <c:v>Not stopped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Feuil1!$A$2:$A$12</c:f>
              <c:strCache>
                <c:ptCount val="11"/>
                <c:pt idx="0">
                  <c:v>Depressive feelings</c:v>
                </c:pt>
                <c:pt idx="1">
                  <c:v>Alopecia</c:v>
                </c:pt>
                <c:pt idx="2">
                  <c:v>Arthralgia</c:v>
                </c:pt>
                <c:pt idx="3">
                  <c:v>Fatigue</c:v>
                </c:pt>
                <c:pt idx="4">
                  <c:v>Hot flashes</c:v>
                </c:pt>
                <c:pt idx="5">
                  <c:v>Joint ROM descreased</c:v>
                </c:pt>
                <c:pt idx="6">
                  <c:v>Cardiac disorders</c:v>
                </c:pt>
                <c:pt idx="7">
                  <c:v>Osteoporosis </c:v>
                </c:pt>
                <c:pt idx="8">
                  <c:v>Fracture</c:v>
                </c:pt>
                <c:pt idx="9">
                  <c:v>Backpain</c:v>
                </c:pt>
                <c:pt idx="10">
                  <c:v>All adverse events </c:v>
                </c:pt>
              </c:strCache>
            </c:strRef>
          </c:cat>
          <c:val>
            <c:numRef>
              <c:f>Feuil1!$C$2:$C$12</c:f>
              <c:numCache>
                <c:formatCode>General</c:formatCode>
                <c:ptCount val="11"/>
                <c:pt idx="0">
                  <c:v>44</c:v>
                </c:pt>
                <c:pt idx="1">
                  <c:v>52</c:v>
                </c:pt>
                <c:pt idx="2">
                  <c:v>56</c:v>
                </c:pt>
                <c:pt idx="3">
                  <c:v>57</c:v>
                </c:pt>
                <c:pt idx="4">
                  <c:v>69</c:v>
                </c:pt>
                <c:pt idx="5">
                  <c:v>70</c:v>
                </c:pt>
                <c:pt idx="6">
                  <c:v>72</c:v>
                </c:pt>
                <c:pt idx="7">
                  <c:v>86</c:v>
                </c:pt>
                <c:pt idx="8">
                  <c:v>87</c:v>
                </c:pt>
                <c:pt idx="9">
                  <c:v>88</c:v>
                </c:pt>
                <c:pt idx="10">
                  <c:v>30</c:v>
                </c:pt>
              </c:numCache>
            </c:numRef>
          </c:val>
          <c:extLst xmlns:c16r2="http://schemas.microsoft.com/office/drawing/2015/06/chart">
            <c:ext xmlns:c16="http://schemas.microsoft.com/office/drawing/2014/chart" uri="{C3380CC4-5D6E-409C-BE32-E72D297353CC}">
              <c16:uniqueId val="{00000001-D8CA-0840-8AC8-D9AFA35CB614}"/>
            </c:ext>
          </c:extLst>
        </c:ser>
        <c:dLbls>
          <c:dLblPos val="ctr"/>
          <c:showLegendKey val="0"/>
          <c:showVal val="1"/>
          <c:showCatName val="0"/>
          <c:showSerName val="0"/>
          <c:showPercent val="0"/>
          <c:showBubbleSize val="0"/>
        </c:dLbls>
        <c:gapWidth val="150"/>
        <c:overlap val="100"/>
        <c:axId val="323426712"/>
        <c:axId val="323424752"/>
      </c:barChart>
      <c:catAx>
        <c:axId val="323426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6">
                    <a:lumMod val="50000"/>
                  </a:schemeClr>
                </a:solidFill>
                <a:latin typeface="+mn-lt"/>
                <a:ea typeface="+mn-ea"/>
                <a:cs typeface="+mn-cs"/>
              </a:defRPr>
            </a:pPr>
            <a:endParaRPr lang="fr-FR"/>
          </a:p>
        </c:txPr>
        <c:crossAx val="323424752"/>
        <c:crosses val="autoZero"/>
        <c:auto val="1"/>
        <c:lblAlgn val="ctr"/>
        <c:lblOffset val="100"/>
        <c:noMultiLvlLbl val="0"/>
      </c:catAx>
      <c:valAx>
        <c:axId val="323424752"/>
        <c:scaling>
          <c:orientation val="minMax"/>
          <c:max val="10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6">
                    <a:lumMod val="50000"/>
                  </a:schemeClr>
                </a:solidFill>
                <a:latin typeface="+mn-lt"/>
                <a:ea typeface="+mn-ea"/>
                <a:cs typeface="+mn-cs"/>
              </a:defRPr>
            </a:pPr>
            <a:endParaRPr lang="fr-FR"/>
          </a:p>
        </c:txPr>
        <c:crossAx val="323426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6">
                  <a:lumMod val="50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accent6">
              <a:lumMod val="50000"/>
            </a:schemeClr>
          </a:solidFill>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8.3094457977084021E-2"/>
          <c:y val="6.8631426632362116E-2"/>
          <c:w val="0.87223329781645598"/>
          <c:h val="0.83952527100163499"/>
        </c:manualLayout>
      </c:layout>
      <c:scatterChart>
        <c:scatterStyle val="lineMarker"/>
        <c:varyColors val="0"/>
        <c:ser>
          <c:idx val="0"/>
          <c:order val="0"/>
          <c:tx>
            <c:strRef>
              <c:f>Feuil1!$B$1</c:f>
              <c:strCache>
                <c:ptCount val="1"/>
                <c:pt idx="0">
                  <c:v>Valeur Y 1</c:v>
                </c:pt>
              </c:strCache>
            </c:strRef>
          </c:tx>
          <c:spPr>
            <a:ln w="47625">
              <a:noFill/>
            </a:ln>
          </c:spPr>
          <c:xVal>
            <c:numRef>
              <c:f>Feuil1!$A$2:$A$4</c:f>
              <c:numCache>
                <c:formatCode>General</c:formatCode>
                <c:ptCount val="3"/>
              </c:numCache>
            </c:numRef>
          </c:xVal>
          <c:yVal>
            <c:numRef>
              <c:f>Feuil1!$B$2:$B$4</c:f>
              <c:numCache>
                <c:formatCode>General</c:formatCode>
                <c:ptCount val="3"/>
                <c:pt idx="2">
                  <c:v>0.8</c:v>
                </c:pt>
              </c:numCache>
            </c:numRef>
          </c:yVal>
          <c:smooth val="0"/>
          <c:extLst xmlns:c16r2="http://schemas.microsoft.com/office/drawing/2015/06/chart">
            <c:ext xmlns:c16="http://schemas.microsoft.com/office/drawing/2014/chart" uri="{C3380CC4-5D6E-409C-BE32-E72D297353CC}">
              <c16:uniqueId val="{00000000-381A-4A89-B085-5C662D505DE4}"/>
            </c:ext>
          </c:extLst>
        </c:ser>
        <c:dLbls>
          <c:showLegendKey val="0"/>
          <c:showVal val="0"/>
          <c:showCatName val="0"/>
          <c:showSerName val="0"/>
          <c:showPercent val="0"/>
          <c:showBubbleSize val="0"/>
        </c:dLbls>
        <c:axId val="386698496"/>
        <c:axId val="386696144"/>
      </c:scatterChart>
      <c:valAx>
        <c:axId val="386698496"/>
        <c:scaling>
          <c:orientation val="minMax"/>
          <c:max val="96"/>
          <c:min val="0"/>
        </c:scaling>
        <c:delete val="0"/>
        <c:axPos val="b"/>
        <c:numFmt formatCode="General" sourceLinked="1"/>
        <c:majorTickMark val="out"/>
        <c:minorTickMark val="none"/>
        <c:tickLblPos val="nextTo"/>
        <c:txPr>
          <a:bodyPr/>
          <a:lstStyle/>
          <a:p>
            <a:pPr>
              <a:defRPr sz="1000">
                <a:solidFill>
                  <a:schemeClr val="bg1">
                    <a:lumMod val="50000"/>
                  </a:schemeClr>
                </a:solidFill>
              </a:defRPr>
            </a:pPr>
            <a:endParaRPr lang="fr-FR"/>
          </a:p>
        </c:txPr>
        <c:crossAx val="386696144"/>
        <c:crosses val="autoZero"/>
        <c:crossBetween val="midCat"/>
        <c:majorUnit val="6"/>
      </c:valAx>
      <c:valAx>
        <c:axId val="386696144"/>
        <c:scaling>
          <c:orientation val="minMax"/>
          <c:max val="100"/>
          <c:min val="0"/>
        </c:scaling>
        <c:delete val="0"/>
        <c:axPos val="l"/>
        <c:numFmt formatCode="General" sourceLinked="1"/>
        <c:majorTickMark val="out"/>
        <c:minorTickMark val="none"/>
        <c:tickLblPos val="nextTo"/>
        <c:txPr>
          <a:bodyPr/>
          <a:lstStyle/>
          <a:p>
            <a:pPr>
              <a:defRPr sz="1000">
                <a:solidFill>
                  <a:schemeClr val="bg1">
                    <a:lumMod val="50000"/>
                  </a:schemeClr>
                </a:solidFill>
              </a:defRPr>
            </a:pPr>
            <a:endParaRPr lang="fr-FR"/>
          </a:p>
        </c:txPr>
        <c:crossAx val="386698496"/>
        <c:crosses val="autoZero"/>
        <c:crossBetween val="midCat"/>
        <c:majorUnit val="10"/>
      </c:valAx>
      <c:spPr>
        <a:noFill/>
        <a:ln w="25400">
          <a:noFill/>
        </a:ln>
      </c:spPr>
    </c:plotArea>
    <c:plotVisOnly val="1"/>
    <c:dispBlanksAs val="gap"/>
    <c:showDLblsOverMax val="0"/>
  </c:chart>
  <c:txPr>
    <a:bodyPr/>
    <a:lstStyle/>
    <a:p>
      <a:pPr>
        <a:defRPr sz="900">
          <a:solidFill>
            <a:schemeClr val="tx1">
              <a:lumMod val="75000"/>
              <a:lumOff val="25000"/>
            </a:schemeClr>
          </a:solidFill>
          <a:latin typeface="Arial" panose="020B0604020202020204" pitchFamily="34" charset="0"/>
          <a:cs typeface="Arial" panose="020B0604020202020204" pitchFamily="34" charset="0"/>
        </a:defRPr>
      </a:pPr>
      <a:endParaRPr lang="fr-FR"/>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927731124936161"/>
          <c:y val="6.2606684817593378E-2"/>
          <c:w val="0.84752178149981194"/>
          <c:h val="0.83172609028698963"/>
        </c:manualLayout>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5"/>
            <c:spPr>
              <a:noFill/>
              <a:ln w="9525">
                <a:noFill/>
              </a:ln>
              <a:effectLst/>
            </c:spPr>
          </c:marker>
          <c:xVal>
            <c:numRef>
              <c:f>Sheet1!$A$2</c:f>
              <c:numCache>
                <c:formatCode>General</c:formatCode>
                <c:ptCount val="1"/>
                <c:pt idx="0">
                  <c:v>0.7</c:v>
                </c:pt>
              </c:numCache>
            </c:numRef>
          </c:xVal>
          <c:yVal>
            <c:numRef>
              <c:f>Sheet1!$B$2</c:f>
              <c:numCache>
                <c:formatCode>General</c:formatCode>
                <c:ptCount val="1"/>
                <c:pt idx="0">
                  <c:v>2.7</c:v>
                </c:pt>
              </c:numCache>
            </c:numRef>
          </c:yVal>
          <c:smooth val="0"/>
          <c:extLst xmlns:c16r2="http://schemas.microsoft.com/office/drawing/2015/06/chart">
            <c:ext xmlns:c16="http://schemas.microsoft.com/office/drawing/2014/chart" uri="{C3380CC4-5D6E-409C-BE32-E72D297353CC}">
              <c16:uniqueId val="{00000000-36C0-4F7C-A537-EFFADB205FA0}"/>
            </c:ext>
          </c:extLst>
        </c:ser>
        <c:dLbls>
          <c:showLegendKey val="0"/>
          <c:showVal val="0"/>
          <c:showCatName val="0"/>
          <c:showSerName val="0"/>
          <c:showPercent val="0"/>
          <c:showBubbleSize val="0"/>
        </c:dLbls>
        <c:axId val="386700456"/>
        <c:axId val="386702024"/>
      </c:scatterChart>
      <c:valAx>
        <c:axId val="386700456"/>
        <c:scaling>
          <c:orientation val="minMax"/>
          <c:max val="25"/>
          <c:min val="0"/>
        </c:scaling>
        <c:delete val="0"/>
        <c:axPos val="b"/>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50000"/>
                    <a:lumOff val="50000"/>
                  </a:schemeClr>
                </a:solidFill>
                <a:latin typeface="Calibri" panose="020F0502020204030204" pitchFamily="34" charset="0"/>
                <a:ea typeface="+mn-ea"/>
                <a:cs typeface="Calibri" panose="020F0502020204030204" pitchFamily="34" charset="0"/>
              </a:defRPr>
            </a:pPr>
            <a:endParaRPr lang="fr-FR"/>
          </a:p>
        </c:txPr>
        <c:crossAx val="386702024"/>
        <c:crosses val="autoZero"/>
        <c:crossBetween val="midCat"/>
        <c:majorUnit val="5"/>
        <c:minorUnit val="5"/>
      </c:valAx>
      <c:valAx>
        <c:axId val="386702024"/>
        <c:scaling>
          <c:orientation val="minMax"/>
          <c:max val="1"/>
          <c:min val="0"/>
        </c:scaling>
        <c:delete val="0"/>
        <c:axPos val="l"/>
        <c:title>
          <c:tx>
            <c:rich>
              <a:bodyPr rot="-5400000" spcFirstLastPara="1" vertOverflow="ellipsis" vert="horz" wrap="square" anchor="ctr" anchorCtr="1"/>
              <a:lstStyle/>
              <a:p>
                <a:pPr>
                  <a:defRPr sz="1200" b="0" i="0" u="none" strike="noStrike" kern="1200" baseline="0">
                    <a:solidFill>
                      <a:schemeClr val="bg1">
                        <a:lumMod val="50000"/>
                      </a:schemeClr>
                    </a:solidFill>
                    <a:latin typeface="Calibri" panose="020F0502020204030204" pitchFamily="34" charset="0"/>
                    <a:ea typeface="+mn-ea"/>
                    <a:cs typeface="Calibri" panose="020F0502020204030204" pitchFamily="34" charset="0"/>
                  </a:defRPr>
                </a:pPr>
                <a:r>
                  <a:rPr lang="en-US" sz="1200" b="0" i="0" dirty="0">
                    <a:solidFill>
                      <a:schemeClr val="bg1">
                        <a:lumMod val="50000"/>
                      </a:schemeClr>
                    </a:solidFill>
                    <a:latin typeface="Arial" panose="020B0604020202020204" pitchFamily="34" charset="0"/>
                    <a:cs typeface="Arial" panose="020B0604020202020204" pitchFamily="34" charset="0"/>
                  </a:rPr>
                  <a:t>Mean Change</a:t>
                </a:r>
                <a:r>
                  <a:rPr lang="en-US" sz="1200" b="0" i="0" baseline="0" dirty="0">
                    <a:solidFill>
                      <a:schemeClr val="bg1">
                        <a:lumMod val="50000"/>
                      </a:schemeClr>
                    </a:solidFill>
                    <a:latin typeface="Arial" panose="020B0604020202020204" pitchFamily="34" charset="0"/>
                    <a:cs typeface="Arial" panose="020B0604020202020204" pitchFamily="34" charset="0"/>
                  </a:rPr>
                  <a:t> in TOI score (ID)</a:t>
                </a:r>
                <a:endParaRPr lang="en-US" sz="1200" b="0" i="0" dirty="0">
                  <a:solidFill>
                    <a:schemeClr val="bg1">
                      <a:lumMod val="50000"/>
                    </a:schemeClr>
                  </a:solidFill>
                  <a:latin typeface="Arial" panose="020B0604020202020204" pitchFamily="34" charset="0"/>
                  <a:cs typeface="Arial" panose="020B0604020202020204" pitchFamily="34" charset="0"/>
                </a:endParaRPr>
              </a:p>
            </c:rich>
          </c:tx>
          <c:layout>
            <c:manualLayout>
              <c:xMode val="edge"/>
              <c:yMode val="edge"/>
              <c:x val="1.7656955594602716E-3"/>
              <c:y val="0.1309856035437430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bg1">
                      <a:lumMod val="50000"/>
                    </a:schemeClr>
                  </a:solidFill>
                  <a:latin typeface="Calibri" panose="020F0502020204030204" pitchFamily="34" charset="0"/>
                  <a:ea typeface="+mn-ea"/>
                  <a:cs typeface="Calibri" panose="020F0502020204030204" pitchFamily="34" charset="0"/>
                </a:defRPr>
              </a:pPr>
              <a:endParaRPr lang="fr-FR"/>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50000"/>
                    <a:lumOff val="50000"/>
                  </a:schemeClr>
                </a:solidFill>
                <a:latin typeface="Calibri" panose="020F0502020204030204" pitchFamily="34" charset="0"/>
                <a:ea typeface="+mn-ea"/>
                <a:cs typeface="Calibri" panose="020F0502020204030204" pitchFamily="34" charset="0"/>
              </a:defRPr>
            </a:pPr>
            <a:endParaRPr lang="fr-FR"/>
          </a:p>
        </c:txPr>
        <c:crossAx val="386700456"/>
        <c:crosses val="autoZero"/>
        <c:crossBetween val="midCat"/>
        <c:majorUnit val="0.2"/>
      </c:valAx>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Calibri" panose="020F0502020204030204" pitchFamily="34" charset="0"/>
          <a:cs typeface="Calibri" panose="020F0502020204030204" pitchFamily="34" charset="0"/>
        </a:defRPr>
      </a:pPr>
      <a:endParaRPr lang="fr-FR"/>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3.9438091251103827E-2"/>
          <c:y val="2.1643352708171745E-2"/>
          <c:w val="0.87223329781645598"/>
          <c:h val="0.83952527100163499"/>
        </c:manualLayout>
      </c:layout>
      <c:scatterChart>
        <c:scatterStyle val="lineMarker"/>
        <c:varyColors val="0"/>
        <c:ser>
          <c:idx val="0"/>
          <c:order val="0"/>
          <c:tx>
            <c:strRef>
              <c:f>Feuil1!$B$1</c:f>
              <c:strCache>
                <c:ptCount val="1"/>
                <c:pt idx="0">
                  <c:v>Valeur Y 1</c:v>
                </c:pt>
              </c:strCache>
            </c:strRef>
          </c:tx>
          <c:spPr>
            <a:ln w="47625">
              <a:noFill/>
            </a:ln>
          </c:spPr>
          <c:xVal>
            <c:numRef>
              <c:f>Feuil1!$A$2:$A$4</c:f>
              <c:numCache>
                <c:formatCode>General</c:formatCode>
                <c:ptCount val="3"/>
              </c:numCache>
            </c:numRef>
          </c:xVal>
          <c:yVal>
            <c:numRef>
              <c:f>Feuil1!$B$2:$B$4</c:f>
              <c:numCache>
                <c:formatCode>General</c:formatCode>
                <c:ptCount val="3"/>
                <c:pt idx="2">
                  <c:v>0.8</c:v>
                </c:pt>
              </c:numCache>
            </c:numRef>
          </c:yVal>
          <c:smooth val="0"/>
          <c:extLst xmlns:c16r2="http://schemas.microsoft.com/office/drawing/2015/06/chart">
            <c:ext xmlns:c16="http://schemas.microsoft.com/office/drawing/2014/chart" uri="{C3380CC4-5D6E-409C-BE32-E72D297353CC}">
              <c16:uniqueId val="{00000000-381A-4A89-B085-5C662D505DE4}"/>
            </c:ext>
          </c:extLst>
        </c:ser>
        <c:dLbls>
          <c:showLegendKey val="0"/>
          <c:showVal val="0"/>
          <c:showCatName val="0"/>
          <c:showSerName val="0"/>
          <c:showPercent val="0"/>
          <c:showBubbleSize val="0"/>
        </c:dLbls>
        <c:axId val="389274792"/>
        <c:axId val="389263816"/>
      </c:scatterChart>
      <c:valAx>
        <c:axId val="389274792"/>
        <c:scaling>
          <c:orientation val="minMax"/>
          <c:max val="46"/>
          <c:min val="0"/>
        </c:scaling>
        <c:delete val="0"/>
        <c:axPos val="b"/>
        <c:numFmt formatCode="General" sourceLinked="1"/>
        <c:majorTickMark val="out"/>
        <c:minorTickMark val="none"/>
        <c:tickLblPos val="nextTo"/>
        <c:txPr>
          <a:bodyPr/>
          <a:lstStyle/>
          <a:p>
            <a:pPr>
              <a:defRPr sz="1000">
                <a:solidFill>
                  <a:schemeClr val="bg1">
                    <a:lumMod val="50000"/>
                  </a:schemeClr>
                </a:solidFill>
              </a:defRPr>
            </a:pPr>
            <a:endParaRPr lang="fr-FR"/>
          </a:p>
        </c:txPr>
        <c:crossAx val="389263816"/>
        <c:crosses val="autoZero"/>
        <c:crossBetween val="midCat"/>
        <c:majorUnit val="2"/>
      </c:valAx>
      <c:valAx>
        <c:axId val="389263816"/>
        <c:scaling>
          <c:orientation val="minMax"/>
          <c:max val="100"/>
          <c:min val="0"/>
        </c:scaling>
        <c:delete val="0"/>
        <c:axPos val="l"/>
        <c:numFmt formatCode="General" sourceLinked="1"/>
        <c:majorTickMark val="out"/>
        <c:minorTickMark val="none"/>
        <c:tickLblPos val="nextTo"/>
        <c:txPr>
          <a:bodyPr/>
          <a:lstStyle/>
          <a:p>
            <a:pPr>
              <a:defRPr sz="1000">
                <a:solidFill>
                  <a:schemeClr val="bg1">
                    <a:lumMod val="50000"/>
                  </a:schemeClr>
                </a:solidFill>
              </a:defRPr>
            </a:pPr>
            <a:endParaRPr lang="fr-FR"/>
          </a:p>
        </c:txPr>
        <c:crossAx val="389274792"/>
        <c:crosses val="autoZero"/>
        <c:crossBetween val="midCat"/>
        <c:majorUnit val="20"/>
      </c:valAx>
      <c:spPr>
        <a:noFill/>
        <a:ln w="25400">
          <a:noFill/>
        </a:ln>
      </c:spPr>
    </c:plotArea>
    <c:plotVisOnly val="1"/>
    <c:dispBlanksAs val="gap"/>
    <c:showDLblsOverMax val="0"/>
  </c:chart>
  <c:txPr>
    <a:bodyPr/>
    <a:lstStyle/>
    <a:p>
      <a:pPr>
        <a:defRPr sz="900">
          <a:solidFill>
            <a:schemeClr val="tx1">
              <a:lumMod val="75000"/>
              <a:lumOff val="25000"/>
            </a:schemeClr>
          </a:solidFill>
          <a:latin typeface="Arial" panose="020B0604020202020204" pitchFamily="34" charset="0"/>
          <a:cs typeface="Arial" panose="020B0604020202020204" pitchFamily="34" charset="0"/>
        </a:defRPr>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98039828062116"/>
          <c:y val="3.7175423688644058E-2"/>
          <c:w val="0.80721035717477618"/>
          <c:h val="0.74189875670702365"/>
        </c:manualLayout>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5"/>
            <c:spPr>
              <a:noFill/>
              <a:ln w="9525">
                <a:noFill/>
              </a:ln>
              <a:effectLst/>
            </c:spPr>
          </c:marker>
          <c:xVal>
            <c:numRef>
              <c:f>Sheet1!$A$2</c:f>
              <c:numCache>
                <c:formatCode>General</c:formatCode>
                <c:ptCount val="1"/>
                <c:pt idx="0">
                  <c:v>0.7</c:v>
                </c:pt>
              </c:numCache>
            </c:numRef>
          </c:xVal>
          <c:yVal>
            <c:numRef>
              <c:f>Sheet1!$B$2</c:f>
              <c:numCache>
                <c:formatCode>General</c:formatCode>
                <c:ptCount val="1"/>
                <c:pt idx="0">
                  <c:v>2.7</c:v>
                </c:pt>
              </c:numCache>
            </c:numRef>
          </c:yVal>
          <c:smooth val="0"/>
          <c:extLst xmlns:c16r2="http://schemas.microsoft.com/office/drawing/2015/06/chart">
            <c:ext xmlns:c16="http://schemas.microsoft.com/office/drawing/2014/chart" uri="{C3380CC4-5D6E-409C-BE32-E72D297353CC}">
              <c16:uniqueId val="{00000000-C92F-4A0A-9AF9-3257979D362C}"/>
            </c:ext>
          </c:extLst>
        </c:ser>
        <c:dLbls>
          <c:showLegendKey val="0"/>
          <c:showVal val="0"/>
          <c:showCatName val="0"/>
          <c:showSerName val="0"/>
          <c:showPercent val="0"/>
          <c:showBubbleSize val="0"/>
        </c:dLbls>
        <c:axId val="386689480"/>
        <c:axId val="386690264"/>
      </c:scatterChart>
      <c:valAx>
        <c:axId val="386689480"/>
        <c:scaling>
          <c:orientation val="minMax"/>
          <c:max val="8"/>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j-lt"/>
                    <a:ea typeface="+mn-ea"/>
                    <a:cs typeface="Calibri" panose="020F0502020204030204" pitchFamily="34" charset="0"/>
                  </a:defRPr>
                </a:pPr>
                <a:r>
                  <a:rPr lang="en-US" dirty="0"/>
                  <a:t>Years from enrollment</a:t>
                </a:r>
                <a:r>
                  <a:rPr lang="en-US" baseline="0" dirty="0"/>
                  <a:t> </a:t>
                </a:r>
                <a:endParaRPr lang="en-US" dirty="0"/>
              </a:p>
            </c:rich>
          </c:tx>
          <c:layout>
            <c:manualLayout>
              <c:xMode val="edge"/>
              <c:yMode val="edge"/>
              <c:x val="0.40295645083199555"/>
              <c:y val="0.8508704616411726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j-lt"/>
                  <a:ea typeface="+mn-ea"/>
                  <a:cs typeface="Calibri" panose="020F0502020204030204" pitchFamily="34" charset="0"/>
                </a:defRPr>
              </a:pPr>
              <a:endParaRPr lang="fr-FR"/>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j-lt"/>
                <a:ea typeface="+mn-ea"/>
                <a:cs typeface="Calibri" panose="020F0502020204030204" pitchFamily="34" charset="0"/>
              </a:defRPr>
            </a:pPr>
            <a:endParaRPr lang="fr-FR"/>
          </a:p>
        </c:txPr>
        <c:crossAx val="386690264"/>
        <c:crosses val="autoZero"/>
        <c:crossBetween val="midCat"/>
        <c:majorUnit val="1"/>
      </c:valAx>
      <c:valAx>
        <c:axId val="386690264"/>
        <c:scaling>
          <c:orientation val="minMax"/>
          <c:max val="100"/>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j-lt"/>
                    <a:ea typeface="+mn-ea"/>
                    <a:cs typeface="Calibri" panose="020F0502020204030204" pitchFamily="34" charset="0"/>
                  </a:defRPr>
                </a:pPr>
                <a:r>
                  <a:rPr lang="en-US" dirty="0"/>
                  <a:t>Overall survival probability</a:t>
                </a:r>
                <a:r>
                  <a:rPr lang="en-US" baseline="0" dirty="0"/>
                  <a:t> %</a:t>
                </a:r>
                <a:endParaRPr lang="en-US" dirty="0"/>
              </a:p>
            </c:rich>
          </c:tx>
          <c:layout>
            <c:manualLayout>
              <c:xMode val="edge"/>
              <c:yMode val="edge"/>
              <c:x val="2.4998088831129115E-2"/>
              <c:y val="0.1067209927936065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j-lt"/>
                  <a:ea typeface="+mn-ea"/>
                  <a:cs typeface="Calibri" panose="020F0502020204030204" pitchFamily="34" charset="0"/>
                </a:defRPr>
              </a:pPr>
              <a:endParaRPr lang="fr-FR"/>
            </a:p>
          </c:txPr>
        </c:title>
        <c:numFmt formatCode="General"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j-lt"/>
                <a:ea typeface="+mn-ea"/>
                <a:cs typeface="Calibri" panose="020F0502020204030204" pitchFamily="34" charset="0"/>
              </a:defRPr>
            </a:pPr>
            <a:endParaRPr lang="fr-FR"/>
          </a:p>
        </c:txPr>
        <c:crossAx val="386689480"/>
        <c:crosses val="autoZero"/>
        <c:crossBetween val="midCat"/>
        <c:majorUnit val="20"/>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latin typeface="+mj-lt"/>
          <a:cs typeface="Calibri" panose="020F0502020204030204" pitchFamily="34" charset="0"/>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BF2DF5-D7E8-4AA3-9007-6EFC13CAF6B5}"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fr-FR"/>
        </a:p>
      </dgm:t>
    </dgm:pt>
    <dgm:pt modelId="{B2BC4E9B-C343-4E07-9E9C-9CAEBEBC2DFE}">
      <dgm:prSet phldrT="[Texte]"/>
      <dgm:spPr>
        <a:solidFill>
          <a:srgbClr val="FF7F4D"/>
        </a:solidFill>
      </dgm:spPr>
      <dgm:t>
        <a:bodyPr/>
        <a:lstStyle/>
        <a:p>
          <a:r>
            <a:rPr lang="fr-FR" dirty="0" err="1" smtClean="0"/>
            <a:t>Quantity</a:t>
          </a:r>
          <a:r>
            <a:rPr lang="fr-FR" dirty="0" smtClean="0"/>
            <a:t> </a:t>
          </a:r>
          <a:r>
            <a:rPr lang="fr-FR" dirty="0"/>
            <a:t>of life </a:t>
          </a:r>
        </a:p>
      </dgm:t>
    </dgm:pt>
    <dgm:pt modelId="{041300C4-F7D2-4166-9936-9872A7CB63C0}" type="parTrans" cxnId="{FF389756-26D8-4631-9472-9AEBFE5C1E38}">
      <dgm:prSet/>
      <dgm:spPr/>
      <dgm:t>
        <a:bodyPr/>
        <a:lstStyle/>
        <a:p>
          <a:endParaRPr lang="fr-FR"/>
        </a:p>
      </dgm:t>
    </dgm:pt>
    <dgm:pt modelId="{8FD8ECAC-4BFC-44AF-B801-612464E9DEE2}" type="sibTrans" cxnId="{FF389756-26D8-4631-9472-9AEBFE5C1E38}">
      <dgm:prSet/>
      <dgm:spPr/>
      <dgm:t>
        <a:bodyPr/>
        <a:lstStyle/>
        <a:p>
          <a:endParaRPr lang="fr-FR"/>
        </a:p>
      </dgm:t>
    </dgm:pt>
    <dgm:pt modelId="{BB7F7BEE-EACA-4E97-8C8F-73F40C480868}">
      <dgm:prSet phldrT="[Texte]"/>
      <dgm:spPr/>
      <dgm:t>
        <a:bodyPr/>
        <a:lstStyle/>
        <a:p>
          <a:r>
            <a:rPr lang="fr-FR" dirty="0" err="1"/>
            <a:t>Quality</a:t>
          </a:r>
          <a:r>
            <a:rPr lang="fr-FR" dirty="0"/>
            <a:t> of life </a:t>
          </a:r>
        </a:p>
      </dgm:t>
    </dgm:pt>
    <dgm:pt modelId="{1FE13537-AC7D-4733-BD96-424BAB5C6E86}" type="sibTrans" cxnId="{13EA64BB-A409-42A2-B7EF-CF5AD1BA2AB4}">
      <dgm:prSet/>
      <dgm:spPr/>
      <dgm:t>
        <a:bodyPr/>
        <a:lstStyle/>
        <a:p>
          <a:endParaRPr lang="fr-FR"/>
        </a:p>
      </dgm:t>
    </dgm:pt>
    <dgm:pt modelId="{59CA167B-4835-4C3B-997B-7A84ADF22BAE}" type="parTrans" cxnId="{13EA64BB-A409-42A2-B7EF-CF5AD1BA2AB4}">
      <dgm:prSet/>
      <dgm:spPr/>
      <dgm:t>
        <a:bodyPr/>
        <a:lstStyle/>
        <a:p>
          <a:endParaRPr lang="fr-FR"/>
        </a:p>
      </dgm:t>
    </dgm:pt>
    <dgm:pt modelId="{2B228737-1F20-4313-865B-44780FB116FB}">
      <dgm:prSet phldrT="[Texte]" phldr="1" custT="1"/>
      <dgm:spPr>
        <a:solidFill>
          <a:schemeClr val="bg1">
            <a:alpha val="90000"/>
          </a:schemeClr>
        </a:solidFill>
      </dgm:spPr>
      <dgm:t>
        <a:bodyPr/>
        <a:lstStyle/>
        <a:p>
          <a:endParaRPr lang="fr-FR" sz="800" dirty="0"/>
        </a:p>
      </dgm:t>
    </dgm:pt>
    <dgm:pt modelId="{BB6141A9-23AC-4EB2-BDFE-F973D2515A72}" type="sibTrans" cxnId="{E8CD31B3-9C01-4B22-9FAA-3CC091720BD8}">
      <dgm:prSet/>
      <dgm:spPr/>
      <dgm:t>
        <a:bodyPr/>
        <a:lstStyle/>
        <a:p>
          <a:endParaRPr lang="fr-FR"/>
        </a:p>
      </dgm:t>
    </dgm:pt>
    <dgm:pt modelId="{6BC1FC5E-A968-48F3-9B0B-28477F984BB8}" type="parTrans" cxnId="{E8CD31B3-9C01-4B22-9FAA-3CC091720BD8}">
      <dgm:prSet/>
      <dgm:spPr/>
      <dgm:t>
        <a:bodyPr/>
        <a:lstStyle/>
        <a:p>
          <a:endParaRPr lang="fr-FR"/>
        </a:p>
      </dgm:t>
    </dgm:pt>
    <dgm:pt modelId="{C9E906FA-B0B7-45C5-9695-B6F4EA586DA2}">
      <dgm:prSet phldrT="[Texte]" phldr="1"/>
      <dgm:spPr>
        <a:solidFill>
          <a:schemeClr val="bg1">
            <a:alpha val="90000"/>
          </a:schemeClr>
        </a:solidFill>
      </dgm:spPr>
      <dgm:t>
        <a:bodyPr/>
        <a:lstStyle/>
        <a:p>
          <a:endParaRPr lang="fr-FR" dirty="0"/>
        </a:p>
      </dgm:t>
    </dgm:pt>
    <dgm:pt modelId="{557ADB81-7730-4A67-ADFA-A5A412A27F37}" type="sibTrans" cxnId="{8D242E7A-8F89-427F-99B7-8D7A7217FE7E}">
      <dgm:prSet/>
      <dgm:spPr/>
      <dgm:t>
        <a:bodyPr/>
        <a:lstStyle/>
        <a:p>
          <a:endParaRPr lang="fr-FR"/>
        </a:p>
      </dgm:t>
    </dgm:pt>
    <dgm:pt modelId="{ACB6FCAC-A74B-4D30-927F-F77BBFEA0B60}" type="parTrans" cxnId="{8D242E7A-8F89-427F-99B7-8D7A7217FE7E}">
      <dgm:prSet/>
      <dgm:spPr/>
      <dgm:t>
        <a:bodyPr/>
        <a:lstStyle/>
        <a:p>
          <a:endParaRPr lang="fr-FR"/>
        </a:p>
      </dgm:t>
    </dgm:pt>
    <dgm:pt modelId="{21F1E6E8-A74A-4EB3-9CF3-F444408C980B}" type="pres">
      <dgm:prSet presAssocID="{61BF2DF5-D7E8-4AA3-9007-6EFC13CAF6B5}" presName="outerComposite" presStyleCnt="0">
        <dgm:presLayoutVars>
          <dgm:chMax val="2"/>
          <dgm:animLvl val="lvl"/>
          <dgm:resizeHandles val="exact"/>
        </dgm:presLayoutVars>
      </dgm:prSet>
      <dgm:spPr/>
      <dgm:t>
        <a:bodyPr/>
        <a:lstStyle/>
        <a:p>
          <a:endParaRPr lang="fr-FR"/>
        </a:p>
      </dgm:t>
    </dgm:pt>
    <dgm:pt modelId="{CC06E8ED-CC87-4C16-8DD0-6F31B588382E}" type="pres">
      <dgm:prSet presAssocID="{61BF2DF5-D7E8-4AA3-9007-6EFC13CAF6B5}" presName="dummyMaxCanvas" presStyleCnt="0"/>
      <dgm:spPr/>
    </dgm:pt>
    <dgm:pt modelId="{038747CB-E2EF-40C9-AFF5-341D7ECDB37A}" type="pres">
      <dgm:prSet presAssocID="{61BF2DF5-D7E8-4AA3-9007-6EFC13CAF6B5}" presName="parentComposite" presStyleCnt="0"/>
      <dgm:spPr/>
    </dgm:pt>
    <dgm:pt modelId="{6418959F-DA87-444B-8DFB-BE51761EC8EB}" type="pres">
      <dgm:prSet presAssocID="{61BF2DF5-D7E8-4AA3-9007-6EFC13CAF6B5}" presName="parent1" presStyleLbl="alignAccFollowNode1" presStyleIdx="0" presStyleCnt="4" custScaleY="18281" custLinFactNeighborX="-90327" custLinFactNeighborY="4840">
        <dgm:presLayoutVars>
          <dgm:chMax val="4"/>
        </dgm:presLayoutVars>
      </dgm:prSet>
      <dgm:spPr/>
      <dgm:t>
        <a:bodyPr/>
        <a:lstStyle/>
        <a:p>
          <a:endParaRPr lang="fr-FR"/>
        </a:p>
      </dgm:t>
    </dgm:pt>
    <dgm:pt modelId="{6677417C-C8DF-4E88-B21A-FD89DD653089}" type="pres">
      <dgm:prSet presAssocID="{61BF2DF5-D7E8-4AA3-9007-6EFC13CAF6B5}" presName="parent2" presStyleLbl="alignAccFollowNode1" presStyleIdx="1" presStyleCnt="4" custFlipVert="1" custScaleY="6786" custLinFactNeighborX="34226" custLinFactNeighborY="337">
        <dgm:presLayoutVars>
          <dgm:chMax val="4"/>
        </dgm:presLayoutVars>
      </dgm:prSet>
      <dgm:spPr/>
      <dgm:t>
        <a:bodyPr/>
        <a:lstStyle/>
        <a:p>
          <a:endParaRPr lang="fr-FR"/>
        </a:p>
      </dgm:t>
    </dgm:pt>
    <dgm:pt modelId="{8F52ED50-82FD-408A-B044-69B661FA96B1}" type="pres">
      <dgm:prSet presAssocID="{61BF2DF5-D7E8-4AA3-9007-6EFC13CAF6B5}" presName="childrenComposite" presStyleCnt="0"/>
      <dgm:spPr/>
    </dgm:pt>
    <dgm:pt modelId="{60D049C2-5C1B-4E95-A55D-8E7AE1BBCFCE}" type="pres">
      <dgm:prSet presAssocID="{61BF2DF5-D7E8-4AA3-9007-6EFC13CAF6B5}" presName="dummyMaxCanvas_ChildArea" presStyleCnt="0"/>
      <dgm:spPr/>
    </dgm:pt>
    <dgm:pt modelId="{FFB73228-37FA-43F8-92AD-9B32517CFF1F}" type="pres">
      <dgm:prSet presAssocID="{61BF2DF5-D7E8-4AA3-9007-6EFC13CAF6B5}" presName="fulcrum" presStyleLbl="alignAccFollowNode1" presStyleIdx="2" presStyleCnt="4"/>
      <dgm:spPr/>
    </dgm:pt>
    <dgm:pt modelId="{E3768010-0E8A-4A99-9431-284BD24AB9A8}" type="pres">
      <dgm:prSet presAssocID="{61BF2DF5-D7E8-4AA3-9007-6EFC13CAF6B5}" presName="balance_11" presStyleLbl="alignAccFollowNode1" presStyleIdx="3" presStyleCnt="4" custAng="20939776" custScaleX="137542">
        <dgm:presLayoutVars>
          <dgm:bulletEnabled val="1"/>
        </dgm:presLayoutVars>
      </dgm:prSet>
      <dgm:spPr/>
    </dgm:pt>
    <dgm:pt modelId="{7019CF58-9A8C-42A4-A1A4-FF4CECCDD9B6}" type="pres">
      <dgm:prSet presAssocID="{61BF2DF5-D7E8-4AA3-9007-6EFC13CAF6B5}" presName="left_11_1" presStyleLbl="node1" presStyleIdx="0" presStyleCnt="2" custScaleX="85687" custScaleY="56147" custLinFactNeighborX="-63992" custLinFactNeighborY="38234">
        <dgm:presLayoutVars>
          <dgm:bulletEnabled val="1"/>
        </dgm:presLayoutVars>
      </dgm:prSet>
      <dgm:spPr>
        <a:prstGeom prst="ellipse">
          <a:avLst/>
        </a:prstGeom>
      </dgm:spPr>
      <dgm:t>
        <a:bodyPr/>
        <a:lstStyle/>
        <a:p>
          <a:endParaRPr lang="fr-FR"/>
        </a:p>
      </dgm:t>
    </dgm:pt>
    <dgm:pt modelId="{788748CD-9689-4FCA-8983-709E427B34FD}" type="pres">
      <dgm:prSet presAssocID="{61BF2DF5-D7E8-4AA3-9007-6EFC13CAF6B5}" presName="right_11_1" presStyleLbl="node1" presStyleIdx="1" presStyleCnt="2" custScaleX="81114" custScaleY="48997" custLinFactNeighborX="38018" custLinFactNeighborY="9945">
        <dgm:presLayoutVars>
          <dgm:bulletEnabled val="1"/>
        </dgm:presLayoutVars>
      </dgm:prSet>
      <dgm:spPr>
        <a:prstGeom prst="ellipse">
          <a:avLst/>
        </a:prstGeom>
      </dgm:spPr>
      <dgm:t>
        <a:bodyPr/>
        <a:lstStyle/>
        <a:p>
          <a:endParaRPr lang="fr-FR"/>
        </a:p>
      </dgm:t>
    </dgm:pt>
  </dgm:ptLst>
  <dgm:cxnLst>
    <dgm:cxn modelId="{339CBDF9-3CAB-43B9-A445-92ACF5AE169A}" type="presOf" srcId="{C9E906FA-B0B7-45C5-9695-B6F4EA586DA2}" destId="{6418959F-DA87-444B-8DFB-BE51761EC8EB}" srcOrd="0" destOrd="0" presId="urn:microsoft.com/office/officeart/2005/8/layout/balance1"/>
    <dgm:cxn modelId="{A534C6BC-E224-4477-9FF8-9A27EF9ECB70}" type="presOf" srcId="{61BF2DF5-D7E8-4AA3-9007-6EFC13CAF6B5}" destId="{21F1E6E8-A74A-4EB3-9CF3-F444408C980B}" srcOrd="0" destOrd="0" presId="urn:microsoft.com/office/officeart/2005/8/layout/balance1"/>
    <dgm:cxn modelId="{DFE1982A-E7C5-4AF9-B619-4B6E07750349}" type="presOf" srcId="{BB7F7BEE-EACA-4E97-8C8F-73F40C480868}" destId="{7019CF58-9A8C-42A4-A1A4-FF4CECCDD9B6}" srcOrd="0" destOrd="0" presId="urn:microsoft.com/office/officeart/2005/8/layout/balance1"/>
    <dgm:cxn modelId="{3E0C5CDC-4969-4078-B801-F40C951C5779}" type="presOf" srcId="{2B228737-1F20-4313-865B-44780FB116FB}" destId="{6677417C-C8DF-4E88-B21A-FD89DD653089}" srcOrd="0" destOrd="0" presId="urn:microsoft.com/office/officeart/2005/8/layout/balance1"/>
    <dgm:cxn modelId="{FDA4FA87-4B48-47E6-AEA0-D6979BA99D4C}" type="presOf" srcId="{B2BC4E9B-C343-4E07-9E9C-9CAEBEBC2DFE}" destId="{788748CD-9689-4FCA-8983-709E427B34FD}" srcOrd="0" destOrd="0" presId="urn:microsoft.com/office/officeart/2005/8/layout/balance1"/>
    <dgm:cxn modelId="{FF389756-26D8-4631-9472-9AEBFE5C1E38}" srcId="{2B228737-1F20-4313-865B-44780FB116FB}" destId="{B2BC4E9B-C343-4E07-9E9C-9CAEBEBC2DFE}" srcOrd="0" destOrd="0" parTransId="{041300C4-F7D2-4166-9936-9872A7CB63C0}" sibTransId="{8FD8ECAC-4BFC-44AF-B801-612464E9DEE2}"/>
    <dgm:cxn modelId="{E8CD31B3-9C01-4B22-9FAA-3CC091720BD8}" srcId="{61BF2DF5-D7E8-4AA3-9007-6EFC13CAF6B5}" destId="{2B228737-1F20-4313-865B-44780FB116FB}" srcOrd="1" destOrd="0" parTransId="{6BC1FC5E-A968-48F3-9B0B-28477F984BB8}" sibTransId="{BB6141A9-23AC-4EB2-BDFE-F973D2515A72}"/>
    <dgm:cxn modelId="{8D242E7A-8F89-427F-99B7-8D7A7217FE7E}" srcId="{61BF2DF5-D7E8-4AA3-9007-6EFC13CAF6B5}" destId="{C9E906FA-B0B7-45C5-9695-B6F4EA586DA2}" srcOrd="0" destOrd="0" parTransId="{ACB6FCAC-A74B-4D30-927F-F77BBFEA0B60}" sibTransId="{557ADB81-7730-4A67-ADFA-A5A412A27F37}"/>
    <dgm:cxn modelId="{13EA64BB-A409-42A2-B7EF-CF5AD1BA2AB4}" srcId="{C9E906FA-B0B7-45C5-9695-B6F4EA586DA2}" destId="{BB7F7BEE-EACA-4E97-8C8F-73F40C480868}" srcOrd="0" destOrd="0" parTransId="{59CA167B-4835-4C3B-997B-7A84ADF22BAE}" sibTransId="{1FE13537-AC7D-4733-BD96-424BAB5C6E86}"/>
    <dgm:cxn modelId="{51D02277-7F5A-418E-A133-35537D45A51F}" type="presParOf" srcId="{21F1E6E8-A74A-4EB3-9CF3-F444408C980B}" destId="{CC06E8ED-CC87-4C16-8DD0-6F31B588382E}" srcOrd="0" destOrd="0" presId="urn:microsoft.com/office/officeart/2005/8/layout/balance1"/>
    <dgm:cxn modelId="{3F5B63F7-17F2-4AE1-B45A-B0AC1E60C5CE}" type="presParOf" srcId="{21F1E6E8-A74A-4EB3-9CF3-F444408C980B}" destId="{038747CB-E2EF-40C9-AFF5-341D7ECDB37A}" srcOrd="1" destOrd="0" presId="urn:microsoft.com/office/officeart/2005/8/layout/balance1"/>
    <dgm:cxn modelId="{3CE693F6-1ABC-4743-9035-4087EB38F0BD}" type="presParOf" srcId="{038747CB-E2EF-40C9-AFF5-341D7ECDB37A}" destId="{6418959F-DA87-444B-8DFB-BE51761EC8EB}" srcOrd="0" destOrd="0" presId="urn:microsoft.com/office/officeart/2005/8/layout/balance1"/>
    <dgm:cxn modelId="{2D6BA589-BF68-477B-9F28-3F18B2765312}" type="presParOf" srcId="{038747CB-E2EF-40C9-AFF5-341D7ECDB37A}" destId="{6677417C-C8DF-4E88-B21A-FD89DD653089}" srcOrd="1" destOrd="0" presId="urn:microsoft.com/office/officeart/2005/8/layout/balance1"/>
    <dgm:cxn modelId="{2C50AE1C-0FB9-40FB-AB46-540566F4DF1D}" type="presParOf" srcId="{21F1E6E8-A74A-4EB3-9CF3-F444408C980B}" destId="{8F52ED50-82FD-408A-B044-69B661FA96B1}" srcOrd="2" destOrd="0" presId="urn:microsoft.com/office/officeart/2005/8/layout/balance1"/>
    <dgm:cxn modelId="{79632A99-7563-42C6-AB7A-30F7E257266F}" type="presParOf" srcId="{8F52ED50-82FD-408A-B044-69B661FA96B1}" destId="{60D049C2-5C1B-4E95-A55D-8E7AE1BBCFCE}" srcOrd="0" destOrd="0" presId="urn:microsoft.com/office/officeart/2005/8/layout/balance1"/>
    <dgm:cxn modelId="{1BA04E1B-CE91-4FDF-90ED-993F7D38F77D}" type="presParOf" srcId="{8F52ED50-82FD-408A-B044-69B661FA96B1}" destId="{FFB73228-37FA-43F8-92AD-9B32517CFF1F}" srcOrd="1" destOrd="0" presId="urn:microsoft.com/office/officeart/2005/8/layout/balance1"/>
    <dgm:cxn modelId="{E7AD33F2-C70F-46DD-B818-35C08630A2B2}" type="presParOf" srcId="{8F52ED50-82FD-408A-B044-69B661FA96B1}" destId="{E3768010-0E8A-4A99-9431-284BD24AB9A8}" srcOrd="2" destOrd="0" presId="urn:microsoft.com/office/officeart/2005/8/layout/balance1"/>
    <dgm:cxn modelId="{FD1FAC17-1761-456B-B947-731D97B03888}" type="presParOf" srcId="{8F52ED50-82FD-408A-B044-69B661FA96B1}" destId="{7019CF58-9A8C-42A4-A1A4-FF4CECCDD9B6}" srcOrd="3" destOrd="0" presId="urn:microsoft.com/office/officeart/2005/8/layout/balance1"/>
    <dgm:cxn modelId="{4081EF7E-B798-4490-9269-A1257D7359D2}" type="presParOf" srcId="{8F52ED50-82FD-408A-B044-69B661FA96B1}" destId="{788748CD-9689-4FCA-8983-709E427B34FD}" srcOrd="4"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045FE8-00AC-4425-BD6D-EDDFAEAAD4C7}" type="doc">
      <dgm:prSet loTypeId="urn:microsoft.com/office/officeart/2005/8/layout/pyramid1" loCatId="pyramid" qsTypeId="urn:microsoft.com/office/officeart/2005/8/quickstyle/simple1" qsCatId="simple" csTypeId="urn:microsoft.com/office/officeart/2005/8/colors/colorful2" csCatId="colorful" phldr="1"/>
      <dgm:spPr/>
    </dgm:pt>
    <dgm:pt modelId="{0CD17C77-5800-4B46-879C-7C861B3C31BE}">
      <dgm:prSet phldrT="[Texte]" custT="1"/>
      <dgm:spPr>
        <a:solidFill>
          <a:srgbClr val="C95E34"/>
        </a:solidFill>
      </dgm:spPr>
      <dgm:t>
        <a:bodyPr/>
        <a:lstStyle/>
        <a:p>
          <a:r>
            <a:rPr lang="fr-FR" sz="1600" dirty="0">
              <a:solidFill>
                <a:schemeClr val="bg1"/>
              </a:solidFill>
            </a:rPr>
            <a:t>Tam ou Tam/A 10 ans pour les hauts risques</a:t>
          </a:r>
        </a:p>
      </dgm:t>
    </dgm:pt>
    <dgm:pt modelId="{F9B99FDE-AF5E-408E-B318-ADD80E2E77AF}" type="parTrans" cxnId="{65CD0146-2BC6-493E-BDAB-E31F4CC8FFC3}">
      <dgm:prSet/>
      <dgm:spPr/>
      <dgm:t>
        <a:bodyPr/>
        <a:lstStyle/>
        <a:p>
          <a:endParaRPr lang="fr-FR" sz="1600">
            <a:solidFill>
              <a:schemeClr val="bg1"/>
            </a:solidFill>
          </a:endParaRPr>
        </a:p>
      </dgm:t>
    </dgm:pt>
    <dgm:pt modelId="{5467EE2A-7691-4020-AFC3-A6105A0509AF}" type="sibTrans" cxnId="{65CD0146-2BC6-493E-BDAB-E31F4CC8FFC3}">
      <dgm:prSet/>
      <dgm:spPr/>
      <dgm:t>
        <a:bodyPr/>
        <a:lstStyle/>
        <a:p>
          <a:endParaRPr lang="fr-FR" sz="1600">
            <a:solidFill>
              <a:schemeClr val="bg1"/>
            </a:solidFill>
          </a:endParaRPr>
        </a:p>
      </dgm:t>
    </dgm:pt>
    <dgm:pt modelId="{69229DD5-1292-4D6E-B4B8-B18E0B5D0746}">
      <dgm:prSet phldrT="[Texte]" custT="1"/>
      <dgm:spPr>
        <a:solidFill>
          <a:srgbClr val="521800"/>
        </a:solidFill>
      </dgm:spPr>
      <dgm:t>
        <a:bodyPr/>
        <a:lstStyle/>
        <a:p>
          <a:r>
            <a:rPr lang="fr-FR" sz="1600" dirty="0">
              <a:solidFill>
                <a:schemeClr val="bg1"/>
              </a:solidFill>
            </a:rPr>
            <a:t>Chimiothérapie : pas de désescalade! </a:t>
          </a:r>
        </a:p>
        <a:p>
          <a:r>
            <a:rPr lang="fr-FR" sz="1600" dirty="0" err="1">
              <a:solidFill>
                <a:schemeClr val="bg1"/>
              </a:solidFill>
            </a:rPr>
            <a:t>TailorX</a:t>
          </a:r>
          <a:r>
            <a:rPr lang="fr-FR" sz="1600" dirty="0">
              <a:solidFill>
                <a:schemeClr val="bg1"/>
              </a:solidFill>
            </a:rPr>
            <a:t> </a:t>
          </a:r>
          <a:r>
            <a:rPr lang="fr-FR" sz="1600" dirty="0" err="1">
              <a:solidFill>
                <a:schemeClr val="bg1"/>
              </a:solidFill>
            </a:rPr>
            <a:t>RxPOnder</a:t>
          </a:r>
          <a:r>
            <a:rPr lang="fr-FR" sz="1600" dirty="0">
              <a:solidFill>
                <a:schemeClr val="bg1"/>
              </a:solidFill>
            </a:rPr>
            <a:t> </a:t>
          </a:r>
          <a:r>
            <a:rPr lang="fr-FR" sz="1600" dirty="0" err="1">
              <a:solidFill>
                <a:schemeClr val="bg1"/>
              </a:solidFill>
            </a:rPr>
            <a:t>Mindact</a:t>
          </a:r>
          <a:r>
            <a:rPr lang="fr-FR" sz="1600" dirty="0">
              <a:solidFill>
                <a:schemeClr val="bg1"/>
              </a:solidFill>
            </a:rPr>
            <a:t> pré-</a:t>
          </a:r>
          <a:r>
            <a:rPr lang="fr-FR" sz="1600" dirty="0" err="1">
              <a:solidFill>
                <a:schemeClr val="bg1"/>
              </a:solidFill>
            </a:rPr>
            <a:t>méno</a:t>
          </a:r>
          <a:r>
            <a:rPr lang="fr-FR" sz="1600" dirty="0">
              <a:solidFill>
                <a:schemeClr val="bg1"/>
              </a:solidFill>
            </a:rPr>
            <a:t>. </a:t>
          </a:r>
        </a:p>
      </dgm:t>
    </dgm:pt>
    <dgm:pt modelId="{CAE85336-264C-4CE8-B287-E5D5E3AA19CD}" type="parTrans" cxnId="{571B573D-D096-429E-983A-4B361A04F863}">
      <dgm:prSet/>
      <dgm:spPr/>
      <dgm:t>
        <a:bodyPr/>
        <a:lstStyle/>
        <a:p>
          <a:endParaRPr lang="fr-FR" sz="1600">
            <a:solidFill>
              <a:schemeClr val="bg1"/>
            </a:solidFill>
          </a:endParaRPr>
        </a:p>
      </dgm:t>
    </dgm:pt>
    <dgm:pt modelId="{334DBB22-6492-40DE-ACD2-524A7F8AE08E}" type="sibTrans" cxnId="{571B573D-D096-429E-983A-4B361A04F863}">
      <dgm:prSet/>
      <dgm:spPr/>
      <dgm:t>
        <a:bodyPr/>
        <a:lstStyle/>
        <a:p>
          <a:endParaRPr lang="fr-FR" sz="1600">
            <a:solidFill>
              <a:schemeClr val="bg1"/>
            </a:solidFill>
          </a:endParaRPr>
        </a:p>
      </dgm:t>
    </dgm:pt>
    <dgm:pt modelId="{B265E1E3-3D97-4A11-AC29-6B2DCE0C9D0A}">
      <dgm:prSet phldrT="[Texte]" custT="1"/>
      <dgm:spPr>
        <a:solidFill>
          <a:srgbClr val="005086"/>
        </a:solidFill>
      </dgm:spPr>
      <dgm:t>
        <a:bodyPr/>
        <a:lstStyle/>
        <a:p>
          <a:r>
            <a:rPr lang="fr-FR" sz="1600" dirty="0" err="1">
              <a:solidFill>
                <a:schemeClr val="bg1"/>
              </a:solidFill>
            </a:rPr>
            <a:t>Inh</a:t>
          </a:r>
          <a:r>
            <a:rPr lang="fr-FR" sz="1600" dirty="0">
              <a:solidFill>
                <a:schemeClr val="bg1"/>
              </a:solidFill>
            </a:rPr>
            <a:t> de PARP si </a:t>
          </a:r>
          <a:r>
            <a:rPr lang="fr-FR" sz="1600" dirty="0" err="1">
              <a:solidFill>
                <a:schemeClr val="bg1"/>
              </a:solidFill>
            </a:rPr>
            <a:t>BRCAm</a:t>
          </a:r>
          <a:endParaRPr lang="fr-FR" sz="1600" dirty="0">
            <a:solidFill>
              <a:schemeClr val="bg1"/>
            </a:solidFill>
          </a:endParaRPr>
        </a:p>
      </dgm:t>
    </dgm:pt>
    <dgm:pt modelId="{5B4B4068-4299-4137-BFC9-153524E57189}" type="parTrans" cxnId="{83945761-8E18-4EEE-8F49-E6915A47D237}">
      <dgm:prSet/>
      <dgm:spPr/>
      <dgm:t>
        <a:bodyPr/>
        <a:lstStyle/>
        <a:p>
          <a:endParaRPr lang="fr-FR" sz="1600">
            <a:solidFill>
              <a:schemeClr val="bg1"/>
            </a:solidFill>
          </a:endParaRPr>
        </a:p>
      </dgm:t>
    </dgm:pt>
    <dgm:pt modelId="{C441BC7F-63D4-41D1-BC9D-7F582F2B3B53}" type="sibTrans" cxnId="{83945761-8E18-4EEE-8F49-E6915A47D237}">
      <dgm:prSet/>
      <dgm:spPr/>
      <dgm:t>
        <a:bodyPr/>
        <a:lstStyle/>
        <a:p>
          <a:endParaRPr lang="fr-FR" sz="1600">
            <a:solidFill>
              <a:schemeClr val="bg1"/>
            </a:solidFill>
          </a:endParaRPr>
        </a:p>
      </dgm:t>
    </dgm:pt>
    <dgm:pt modelId="{2208A685-0A35-447B-B77E-BF5F5FDBD2D3}">
      <dgm:prSet phldrT="[Texte]" custT="1"/>
      <dgm:spPr/>
      <dgm:t>
        <a:bodyPr anchor="b"/>
        <a:lstStyle/>
        <a:p>
          <a:r>
            <a:rPr lang="fr-FR" sz="1600" dirty="0" err="1">
              <a:solidFill>
                <a:schemeClr val="bg1"/>
              </a:solidFill>
            </a:rPr>
            <a:t>Inh</a:t>
          </a:r>
          <a:r>
            <a:rPr lang="fr-FR" sz="1600" dirty="0">
              <a:solidFill>
                <a:schemeClr val="bg1"/>
              </a:solidFill>
            </a:rPr>
            <a:t> </a:t>
          </a:r>
        </a:p>
        <a:p>
          <a:r>
            <a:rPr lang="fr-FR" sz="1600" dirty="0">
              <a:solidFill>
                <a:schemeClr val="bg1"/>
              </a:solidFill>
            </a:rPr>
            <a:t>de CDK</a:t>
          </a:r>
        </a:p>
      </dgm:t>
    </dgm:pt>
    <dgm:pt modelId="{09DCAFB7-ECFB-4940-930F-86B303318251}" type="parTrans" cxnId="{189EFF85-DCF6-476E-8976-F3E4E0612C48}">
      <dgm:prSet/>
      <dgm:spPr/>
      <dgm:t>
        <a:bodyPr/>
        <a:lstStyle/>
        <a:p>
          <a:endParaRPr lang="fr-FR" sz="1600">
            <a:solidFill>
              <a:schemeClr val="bg1"/>
            </a:solidFill>
          </a:endParaRPr>
        </a:p>
      </dgm:t>
    </dgm:pt>
    <dgm:pt modelId="{52F22ED3-3EAD-4968-AB7C-542F06AA7E8F}" type="sibTrans" cxnId="{189EFF85-DCF6-476E-8976-F3E4E0612C48}">
      <dgm:prSet/>
      <dgm:spPr/>
      <dgm:t>
        <a:bodyPr/>
        <a:lstStyle/>
        <a:p>
          <a:endParaRPr lang="fr-FR" sz="1600">
            <a:solidFill>
              <a:schemeClr val="bg1"/>
            </a:solidFill>
          </a:endParaRPr>
        </a:p>
      </dgm:t>
    </dgm:pt>
    <dgm:pt modelId="{F8FE7240-0A40-4040-9A49-97B7EE4F8408}">
      <dgm:prSet phldrT="[Texte]" custT="1"/>
      <dgm:spPr>
        <a:solidFill>
          <a:srgbClr val="FF7F4D"/>
        </a:solidFill>
      </dgm:spPr>
      <dgm:t>
        <a:bodyPr/>
        <a:lstStyle/>
        <a:p>
          <a:r>
            <a:rPr lang="fr-FR" sz="1600" dirty="0">
              <a:solidFill>
                <a:schemeClr val="bg1"/>
              </a:solidFill>
            </a:rPr>
            <a:t>Agonistes de LHRH + AI  pour les très hauts risques</a:t>
          </a:r>
        </a:p>
      </dgm:t>
    </dgm:pt>
    <dgm:pt modelId="{26456FE7-FA80-40AC-A037-209B8BB41BC2}" type="parTrans" cxnId="{16964FF8-EF8A-47AE-9CA6-941E73150C28}">
      <dgm:prSet/>
      <dgm:spPr/>
      <dgm:t>
        <a:bodyPr/>
        <a:lstStyle/>
        <a:p>
          <a:endParaRPr lang="fr-FR" sz="1600">
            <a:solidFill>
              <a:schemeClr val="bg1"/>
            </a:solidFill>
          </a:endParaRPr>
        </a:p>
      </dgm:t>
    </dgm:pt>
    <dgm:pt modelId="{FCFEF81F-606E-400D-BEBA-2E232E6DC710}" type="sibTrans" cxnId="{16964FF8-EF8A-47AE-9CA6-941E73150C28}">
      <dgm:prSet/>
      <dgm:spPr/>
      <dgm:t>
        <a:bodyPr/>
        <a:lstStyle/>
        <a:p>
          <a:endParaRPr lang="fr-FR" sz="1600">
            <a:solidFill>
              <a:schemeClr val="bg1"/>
            </a:solidFill>
          </a:endParaRPr>
        </a:p>
      </dgm:t>
    </dgm:pt>
    <dgm:pt modelId="{57B3CC56-3960-42AC-A5F9-3E7D877AA886}" type="pres">
      <dgm:prSet presAssocID="{B6045FE8-00AC-4425-BD6D-EDDFAEAAD4C7}" presName="Name0" presStyleCnt="0">
        <dgm:presLayoutVars>
          <dgm:dir/>
          <dgm:animLvl val="lvl"/>
          <dgm:resizeHandles val="exact"/>
        </dgm:presLayoutVars>
      </dgm:prSet>
      <dgm:spPr/>
    </dgm:pt>
    <dgm:pt modelId="{007743F9-C8E1-417D-B2F8-2B1F01AC1092}" type="pres">
      <dgm:prSet presAssocID="{2208A685-0A35-447B-B77E-BF5F5FDBD2D3}" presName="Name8" presStyleCnt="0"/>
      <dgm:spPr/>
    </dgm:pt>
    <dgm:pt modelId="{998EB1A4-201D-4046-AAA4-AD9F2130939B}" type="pres">
      <dgm:prSet presAssocID="{2208A685-0A35-447B-B77E-BF5F5FDBD2D3}" presName="level" presStyleLbl="node1" presStyleIdx="0" presStyleCnt="5">
        <dgm:presLayoutVars>
          <dgm:chMax val="1"/>
          <dgm:bulletEnabled val="1"/>
        </dgm:presLayoutVars>
      </dgm:prSet>
      <dgm:spPr/>
      <dgm:t>
        <a:bodyPr/>
        <a:lstStyle/>
        <a:p>
          <a:endParaRPr lang="fr-FR"/>
        </a:p>
      </dgm:t>
    </dgm:pt>
    <dgm:pt modelId="{3923422C-CB08-4D84-BCB2-19CC786DE001}" type="pres">
      <dgm:prSet presAssocID="{2208A685-0A35-447B-B77E-BF5F5FDBD2D3}" presName="levelTx" presStyleLbl="revTx" presStyleIdx="0" presStyleCnt="0">
        <dgm:presLayoutVars>
          <dgm:chMax val="1"/>
          <dgm:bulletEnabled val="1"/>
        </dgm:presLayoutVars>
      </dgm:prSet>
      <dgm:spPr/>
      <dgm:t>
        <a:bodyPr/>
        <a:lstStyle/>
        <a:p>
          <a:endParaRPr lang="fr-FR"/>
        </a:p>
      </dgm:t>
    </dgm:pt>
    <dgm:pt modelId="{EADA7243-2ECB-41ED-8AD1-8F78D01AE571}" type="pres">
      <dgm:prSet presAssocID="{B265E1E3-3D97-4A11-AC29-6B2DCE0C9D0A}" presName="Name8" presStyleCnt="0"/>
      <dgm:spPr/>
    </dgm:pt>
    <dgm:pt modelId="{DB17C18E-767C-4689-BA68-ED0D75EC1F39}" type="pres">
      <dgm:prSet presAssocID="{B265E1E3-3D97-4A11-AC29-6B2DCE0C9D0A}" presName="level" presStyleLbl="node1" presStyleIdx="1" presStyleCnt="5">
        <dgm:presLayoutVars>
          <dgm:chMax val="1"/>
          <dgm:bulletEnabled val="1"/>
        </dgm:presLayoutVars>
      </dgm:prSet>
      <dgm:spPr/>
      <dgm:t>
        <a:bodyPr/>
        <a:lstStyle/>
        <a:p>
          <a:endParaRPr lang="fr-FR"/>
        </a:p>
      </dgm:t>
    </dgm:pt>
    <dgm:pt modelId="{20BE2E42-B48D-4769-BDD0-2202AA6F28B9}" type="pres">
      <dgm:prSet presAssocID="{B265E1E3-3D97-4A11-AC29-6B2DCE0C9D0A}" presName="levelTx" presStyleLbl="revTx" presStyleIdx="0" presStyleCnt="0">
        <dgm:presLayoutVars>
          <dgm:chMax val="1"/>
          <dgm:bulletEnabled val="1"/>
        </dgm:presLayoutVars>
      </dgm:prSet>
      <dgm:spPr/>
      <dgm:t>
        <a:bodyPr/>
        <a:lstStyle/>
        <a:p>
          <a:endParaRPr lang="fr-FR"/>
        </a:p>
      </dgm:t>
    </dgm:pt>
    <dgm:pt modelId="{F01A2B92-EF07-40DA-9887-5C8C39214573}" type="pres">
      <dgm:prSet presAssocID="{F8FE7240-0A40-4040-9A49-97B7EE4F8408}" presName="Name8" presStyleCnt="0"/>
      <dgm:spPr/>
    </dgm:pt>
    <dgm:pt modelId="{F389E0D0-780D-44B2-980E-2A2CE06D1D50}" type="pres">
      <dgm:prSet presAssocID="{F8FE7240-0A40-4040-9A49-97B7EE4F8408}" presName="level" presStyleLbl="node1" presStyleIdx="2" presStyleCnt="5">
        <dgm:presLayoutVars>
          <dgm:chMax val="1"/>
          <dgm:bulletEnabled val="1"/>
        </dgm:presLayoutVars>
      </dgm:prSet>
      <dgm:spPr/>
      <dgm:t>
        <a:bodyPr/>
        <a:lstStyle/>
        <a:p>
          <a:endParaRPr lang="fr-FR"/>
        </a:p>
      </dgm:t>
    </dgm:pt>
    <dgm:pt modelId="{AE3BAA55-A29E-4CA7-91D3-5EC36AA4EC46}" type="pres">
      <dgm:prSet presAssocID="{F8FE7240-0A40-4040-9A49-97B7EE4F8408}" presName="levelTx" presStyleLbl="revTx" presStyleIdx="0" presStyleCnt="0">
        <dgm:presLayoutVars>
          <dgm:chMax val="1"/>
          <dgm:bulletEnabled val="1"/>
        </dgm:presLayoutVars>
      </dgm:prSet>
      <dgm:spPr/>
      <dgm:t>
        <a:bodyPr/>
        <a:lstStyle/>
        <a:p>
          <a:endParaRPr lang="fr-FR"/>
        </a:p>
      </dgm:t>
    </dgm:pt>
    <dgm:pt modelId="{2FC5BF99-3463-44E5-B586-740BBACEF0F5}" type="pres">
      <dgm:prSet presAssocID="{0CD17C77-5800-4B46-879C-7C861B3C31BE}" presName="Name8" presStyleCnt="0"/>
      <dgm:spPr/>
    </dgm:pt>
    <dgm:pt modelId="{17240824-E22B-40FE-85E5-BCE9C31A97B9}" type="pres">
      <dgm:prSet presAssocID="{0CD17C77-5800-4B46-879C-7C861B3C31BE}" presName="level" presStyleLbl="node1" presStyleIdx="3" presStyleCnt="5">
        <dgm:presLayoutVars>
          <dgm:chMax val="1"/>
          <dgm:bulletEnabled val="1"/>
        </dgm:presLayoutVars>
      </dgm:prSet>
      <dgm:spPr/>
      <dgm:t>
        <a:bodyPr/>
        <a:lstStyle/>
        <a:p>
          <a:endParaRPr lang="fr-FR"/>
        </a:p>
      </dgm:t>
    </dgm:pt>
    <dgm:pt modelId="{67474D7B-EB93-4E9E-A1AE-CCDF886F294E}" type="pres">
      <dgm:prSet presAssocID="{0CD17C77-5800-4B46-879C-7C861B3C31BE}" presName="levelTx" presStyleLbl="revTx" presStyleIdx="0" presStyleCnt="0">
        <dgm:presLayoutVars>
          <dgm:chMax val="1"/>
          <dgm:bulletEnabled val="1"/>
        </dgm:presLayoutVars>
      </dgm:prSet>
      <dgm:spPr/>
      <dgm:t>
        <a:bodyPr/>
        <a:lstStyle/>
        <a:p>
          <a:endParaRPr lang="fr-FR"/>
        </a:p>
      </dgm:t>
    </dgm:pt>
    <dgm:pt modelId="{5388D888-1E1E-44A4-92CF-F0AB3588EE90}" type="pres">
      <dgm:prSet presAssocID="{69229DD5-1292-4D6E-B4B8-B18E0B5D0746}" presName="Name8" presStyleCnt="0"/>
      <dgm:spPr/>
    </dgm:pt>
    <dgm:pt modelId="{E2B3F81B-08A9-4195-AC1F-F493960AD132}" type="pres">
      <dgm:prSet presAssocID="{69229DD5-1292-4D6E-B4B8-B18E0B5D0746}" presName="level" presStyleLbl="node1" presStyleIdx="4" presStyleCnt="5">
        <dgm:presLayoutVars>
          <dgm:chMax val="1"/>
          <dgm:bulletEnabled val="1"/>
        </dgm:presLayoutVars>
      </dgm:prSet>
      <dgm:spPr/>
      <dgm:t>
        <a:bodyPr/>
        <a:lstStyle/>
        <a:p>
          <a:endParaRPr lang="fr-FR"/>
        </a:p>
      </dgm:t>
    </dgm:pt>
    <dgm:pt modelId="{4C94877C-A08E-4D2B-8D91-9B1145EFAC6A}" type="pres">
      <dgm:prSet presAssocID="{69229DD5-1292-4D6E-B4B8-B18E0B5D0746}" presName="levelTx" presStyleLbl="revTx" presStyleIdx="0" presStyleCnt="0">
        <dgm:presLayoutVars>
          <dgm:chMax val="1"/>
          <dgm:bulletEnabled val="1"/>
        </dgm:presLayoutVars>
      </dgm:prSet>
      <dgm:spPr/>
      <dgm:t>
        <a:bodyPr/>
        <a:lstStyle/>
        <a:p>
          <a:endParaRPr lang="fr-FR"/>
        </a:p>
      </dgm:t>
    </dgm:pt>
  </dgm:ptLst>
  <dgm:cxnLst>
    <dgm:cxn modelId="{2D13BDBE-8447-4851-A9CA-DD2358E4DC5E}" type="presOf" srcId="{2208A685-0A35-447B-B77E-BF5F5FDBD2D3}" destId="{3923422C-CB08-4D84-BCB2-19CC786DE001}" srcOrd="1" destOrd="0" presId="urn:microsoft.com/office/officeart/2005/8/layout/pyramid1"/>
    <dgm:cxn modelId="{F3923202-93D6-4F60-B0F5-65816FAFDD91}" type="presOf" srcId="{F8FE7240-0A40-4040-9A49-97B7EE4F8408}" destId="{F389E0D0-780D-44B2-980E-2A2CE06D1D50}" srcOrd="0" destOrd="0" presId="urn:microsoft.com/office/officeart/2005/8/layout/pyramid1"/>
    <dgm:cxn modelId="{E0BD7E09-0FA7-413D-A1D3-F5CB90319480}" type="presOf" srcId="{0CD17C77-5800-4B46-879C-7C861B3C31BE}" destId="{17240824-E22B-40FE-85E5-BCE9C31A97B9}" srcOrd="0" destOrd="0" presId="urn:microsoft.com/office/officeart/2005/8/layout/pyramid1"/>
    <dgm:cxn modelId="{15C5E33F-3712-46F4-B115-2991D0EA090D}" type="presOf" srcId="{B265E1E3-3D97-4A11-AC29-6B2DCE0C9D0A}" destId="{20BE2E42-B48D-4769-BDD0-2202AA6F28B9}" srcOrd="1" destOrd="0" presId="urn:microsoft.com/office/officeart/2005/8/layout/pyramid1"/>
    <dgm:cxn modelId="{76907B9C-2D92-49AB-8880-48658DC2A6D9}" type="presOf" srcId="{B6045FE8-00AC-4425-BD6D-EDDFAEAAD4C7}" destId="{57B3CC56-3960-42AC-A5F9-3E7D877AA886}" srcOrd="0" destOrd="0" presId="urn:microsoft.com/office/officeart/2005/8/layout/pyramid1"/>
    <dgm:cxn modelId="{AD4AB4D9-A6B4-4677-ABFD-27A2B7B7E50D}" type="presOf" srcId="{B265E1E3-3D97-4A11-AC29-6B2DCE0C9D0A}" destId="{DB17C18E-767C-4689-BA68-ED0D75EC1F39}" srcOrd="0" destOrd="0" presId="urn:microsoft.com/office/officeart/2005/8/layout/pyramid1"/>
    <dgm:cxn modelId="{189EFF85-DCF6-476E-8976-F3E4E0612C48}" srcId="{B6045FE8-00AC-4425-BD6D-EDDFAEAAD4C7}" destId="{2208A685-0A35-447B-B77E-BF5F5FDBD2D3}" srcOrd="0" destOrd="0" parTransId="{09DCAFB7-ECFB-4940-930F-86B303318251}" sibTransId="{52F22ED3-3EAD-4968-AB7C-542F06AA7E8F}"/>
    <dgm:cxn modelId="{5004C8E5-1981-4D00-ABA8-EDF4CD55BAD2}" type="presOf" srcId="{69229DD5-1292-4D6E-B4B8-B18E0B5D0746}" destId="{4C94877C-A08E-4D2B-8D91-9B1145EFAC6A}" srcOrd="1" destOrd="0" presId="urn:microsoft.com/office/officeart/2005/8/layout/pyramid1"/>
    <dgm:cxn modelId="{83945761-8E18-4EEE-8F49-E6915A47D237}" srcId="{B6045FE8-00AC-4425-BD6D-EDDFAEAAD4C7}" destId="{B265E1E3-3D97-4A11-AC29-6B2DCE0C9D0A}" srcOrd="1" destOrd="0" parTransId="{5B4B4068-4299-4137-BFC9-153524E57189}" sibTransId="{C441BC7F-63D4-41D1-BC9D-7F582F2B3B53}"/>
    <dgm:cxn modelId="{571B573D-D096-429E-983A-4B361A04F863}" srcId="{B6045FE8-00AC-4425-BD6D-EDDFAEAAD4C7}" destId="{69229DD5-1292-4D6E-B4B8-B18E0B5D0746}" srcOrd="4" destOrd="0" parTransId="{CAE85336-264C-4CE8-B287-E5D5E3AA19CD}" sibTransId="{334DBB22-6492-40DE-ACD2-524A7F8AE08E}"/>
    <dgm:cxn modelId="{A0B65C79-3C55-4953-A726-14BCB3619EB9}" type="presOf" srcId="{F8FE7240-0A40-4040-9A49-97B7EE4F8408}" destId="{AE3BAA55-A29E-4CA7-91D3-5EC36AA4EC46}" srcOrd="1" destOrd="0" presId="urn:microsoft.com/office/officeart/2005/8/layout/pyramid1"/>
    <dgm:cxn modelId="{97AE54F1-AFB0-4529-9526-BC343625D776}" type="presOf" srcId="{0CD17C77-5800-4B46-879C-7C861B3C31BE}" destId="{67474D7B-EB93-4E9E-A1AE-CCDF886F294E}" srcOrd="1" destOrd="0" presId="urn:microsoft.com/office/officeart/2005/8/layout/pyramid1"/>
    <dgm:cxn modelId="{65CD0146-2BC6-493E-BDAB-E31F4CC8FFC3}" srcId="{B6045FE8-00AC-4425-BD6D-EDDFAEAAD4C7}" destId="{0CD17C77-5800-4B46-879C-7C861B3C31BE}" srcOrd="3" destOrd="0" parTransId="{F9B99FDE-AF5E-408E-B318-ADD80E2E77AF}" sibTransId="{5467EE2A-7691-4020-AFC3-A6105A0509AF}"/>
    <dgm:cxn modelId="{8FE01ED9-FFD5-4F82-93BA-DAD1C1396D88}" type="presOf" srcId="{2208A685-0A35-447B-B77E-BF5F5FDBD2D3}" destId="{998EB1A4-201D-4046-AAA4-AD9F2130939B}" srcOrd="0" destOrd="0" presId="urn:microsoft.com/office/officeart/2005/8/layout/pyramid1"/>
    <dgm:cxn modelId="{6C95A19C-1804-4A58-BE92-B5FC3C501E69}" type="presOf" srcId="{69229DD5-1292-4D6E-B4B8-B18E0B5D0746}" destId="{E2B3F81B-08A9-4195-AC1F-F493960AD132}" srcOrd="0" destOrd="0" presId="urn:microsoft.com/office/officeart/2005/8/layout/pyramid1"/>
    <dgm:cxn modelId="{16964FF8-EF8A-47AE-9CA6-941E73150C28}" srcId="{B6045FE8-00AC-4425-BD6D-EDDFAEAAD4C7}" destId="{F8FE7240-0A40-4040-9A49-97B7EE4F8408}" srcOrd="2" destOrd="0" parTransId="{26456FE7-FA80-40AC-A037-209B8BB41BC2}" sibTransId="{FCFEF81F-606E-400D-BEBA-2E232E6DC710}"/>
    <dgm:cxn modelId="{FD48D180-3023-4548-8C54-35F7FDEFF901}" type="presParOf" srcId="{57B3CC56-3960-42AC-A5F9-3E7D877AA886}" destId="{007743F9-C8E1-417D-B2F8-2B1F01AC1092}" srcOrd="0" destOrd="0" presId="urn:microsoft.com/office/officeart/2005/8/layout/pyramid1"/>
    <dgm:cxn modelId="{9BF0CFB8-D6F5-4336-88C1-2FB8B48651EA}" type="presParOf" srcId="{007743F9-C8E1-417D-B2F8-2B1F01AC1092}" destId="{998EB1A4-201D-4046-AAA4-AD9F2130939B}" srcOrd="0" destOrd="0" presId="urn:microsoft.com/office/officeart/2005/8/layout/pyramid1"/>
    <dgm:cxn modelId="{4F0EF016-FBC6-4E5C-A145-650BF7889E79}" type="presParOf" srcId="{007743F9-C8E1-417D-B2F8-2B1F01AC1092}" destId="{3923422C-CB08-4D84-BCB2-19CC786DE001}" srcOrd="1" destOrd="0" presId="urn:microsoft.com/office/officeart/2005/8/layout/pyramid1"/>
    <dgm:cxn modelId="{E74667CA-FBB0-4640-991F-5D746E4AE390}" type="presParOf" srcId="{57B3CC56-3960-42AC-A5F9-3E7D877AA886}" destId="{EADA7243-2ECB-41ED-8AD1-8F78D01AE571}" srcOrd="1" destOrd="0" presId="urn:microsoft.com/office/officeart/2005/8/layout/pyramid1"/>
    <dgm:cxn modelId="{CD6E2ADB-E9D5-485B-8209-85953D891555}" type="presParOf" srcId="{EADA7243-2ECB-41ED-8AD1-8F78D01AE571}" destId="{DB17C18E-767C-4689-BA68-ED0D75EC1F39}" srcOrd="0" destOrd="0" presId="urn:microsoft.com/office/officeart/2005/8/layout/pyramid1"/>
    <dgm:cxn modelId="{4B69AA48-BA37-49ED-9853-7C6C26814BCB}" type="presParOf" srcId="{EADA7243-2ECB-41ED-8AD1-8F78D01AE571}" destId="{20BE2E42-B48D-4769-BDD0-2202AA6F28B9}" srcOrd="1" destOrd="0" presId="urn:microsoft.com/office/officeart/2005/8/layout/pyramid1"/>
    <dgm:cxn modelId="{E08F9A3D-F7E3-4534-95C5-ECD1DBAE7B5C}" type="presParOf" srcId="{57B3CC56-3960-42AC-A5F9-3E7D877AA886}" destId="{F01A2B92-EF07-40DA-9887-5C8C39214573}" srcOrd="2" destOrd="0" presId="urn:microsoft.com/office/officeart/2005/8/layout/pyramid1"/>
    <dgm:cxn modelId="{A7B07F29-F0AB-4A3D-925C-40E06A43645C}" type="presParOf" srcId="{F01A2B92-EF07-40DA-9887-5C8C39214573}" destId="{F389E0D0-780D-44B2-980E-2A2CE06D1D50}" srcOrd="0" destOrd="0" presId="urn:microsoft.com/office/officeart/2005/8/layout/pyramid1"/>
    <dgm:cxn modelId="{FCF80071-C405-4F99-A90A-A83497C4CDAB}" type="presParOf" srcId="{F01A2B92-EF07-40DA-9887-5C8C39214573}" destId="{AE3BAA55-A29E-4CA7-91D3-5EC36AA4EC46}" srcOrd="1" destOrd="0" presId="urn:microsoft.com/office/officeart/2005/8/layout/pyramid1"/>
    <dgm:cxn modelId="{1C8F1624-7692-4A27-8110-854814540C79}" type="presParOf" srcId="{57B3CC56-3960-42AC-A5F9-3E7D877AA886}" destId="{2FC5BF99-3463-44E5-B586-740BBACEF0F5}" srcOrd="3" destOrd="0" presId="urn:microsoft.com/office/officeart/2005/8/layout/pyramid1"/>
    <dgm:cxn modelId="{B9AD042B-76F4-40D8-9E84-E669D0392726}" type="presParOf" srcId="{2FC5BF99-3463-44E5-B586-740BBACEF0F5}" destId="{17240824-E22B-40FE-85E5-BCE9C31A97B9}" srcOrd="0" destOrd="0" presId="urn:microsoft.com/office/officeart/2005/8/layout/pyramid1"/>
    <dgm:cxn modelId="{48934E9F-EFD1-4113-9D90-86B0B553BDEB}" type="presParOf" srcId="{2FC5BF99-3463-44E5-B586-740BBACEF0F5}" destId="{67474D7B-EB93-4E9E-A1AE-CCDF886F294E}" srcOrd="1" destOrd="0" presId="urn:microsoft.com/office/officeart/2005/8/layout/pyramid1"/>
    <dgm:cxn modelId="{60C96BF3-990D-49A4-93F6-36280B05F4C2}" type="presParOf" srcId="{57B3CC56-3960-42AC-A5F9-3E7D877AA886}" destId="{5388D888-1E1E-44A4-92CF-F0AB3588EE90}" srcOrd="4" destOrd="0" presId="urn:microsoft.com/office/officeart/2005/8/layout/pyramid1"/>
    <dgm:cxn modelId="{ADBFA94A-FBB8-42D3-B782-A3FABCA33FCE}" type="presParOf" srcId="{5388D888-1E1E-44A4-92CF-F0AB3588EE90}" destId="{E2B3F81B-08A9-4195-AC1F-F493960AD132}" srcOrd="0" destOrd="0" presId="urn:microsoft.com/office/officeart/2005/8/layout/pyramid1"/>
    <dgm:cxn modelId="{54F48141-10A5-432F-AE05-30DA85ADD630}" type="presParOf" srcId="{5388D888-1E1E-44A4-92CF-F0AB3588EE90}" destId="{4C94877C-A08E-4D2B-8D91-9B1145EFAC6A}"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D4C813-BD02-4CB2-B6F5-7BA061AB3B91}" type="doc">
      <dgm:prSet loTypeId="urn:microsoft.com/office/officeart/2005/8/layout/pyramid3" loCatId="pyramid" qsTypeId="urn:microsoft.com/office/officeart/2005/8/quickstyle/simple1" qsCatId="simple" csTypeId="urn:microsoft.com/office/officeart/2005/8/colors/accent2_4" csCatId="accent2" phldr="1"/>
      <dgm:spPr/>
    </dgm:pt>
    <dgm:pt modelId="{13DD49C4-6471-4690-8D39-45A297B01F52}">
      <dgm:prSet phldrT="[Text]" custT="1"/>
      <dgm:spPr/>
      <dgm:t>
        <a:bodyPr/>
        <a:lstStyle/>
        <a:p>
          <a:endParaRPr lang="fr-FR" sz="1800" dirty="0">
            <a:solidFill>
              <a:schemeClr val="bg1"/>
            </a:solidFill>
          </a:endParaRPr>
        </a:p>
        <a:p>
          <a:r>
            <a:rPr lang="fr-FR" sz="1800" dirty="0">
              <a:solidFill>
                <a:schemeClr val="bg1"/>
              </a:solidFill>
            </a:rPr>
            <a:t>58 500 </a:t>
          </a:r>
        </a:p>
      </dgm:t>
    </dgm:pt>
    <dgm:pt modelId="{47B255EE-34B5-4009-8737-DD80E3400EE5}" type="parTrans" cxnId="{3FA9DFD0-1A2E-43D5-86C6-C0B73DC66E03}">
      <dgm:prSet/>
      <dgm:spPr/>
      <dgm:t>
        <a:bodyPr/>
        <a:lstStyle/>
        <a:p>
          <a:endParaRPr lang="fr-FR" sz="1600">
            <a:solidFill>
              <a:schemeClr val="bg1"/>
            </a:solidFill>
          </a:endParaRPr>
        </a:p>
      </dgm:t>
    </dgm:pt>
    <dgm:pt modelId="{544F4C29-F029-4660-9F73-1FB1D45822E5}" type="sibTrans" cxnId="{3FA9DFD0-1A2E-43D5-86C6-C0B73DC66E03}">
      <dgm:prSet/>
      <dgm:spPr/>
      <dgm:t>
        <a:bodyPr/>
        <a:lstStyle/>
        <a:p>
          <a:endParaRPr lang="fr-FR" sz="1600">
            <a:solidFill>
              <a:schemeClr val="bg1"/>
            </a:solidFill>
          </a:endParaRPr>
        </a:p>
      </dgm:t>
    </dgm:pt>
    <dgm:pt modelId="{6545FF68-6858-41F9-BA67-33B1E9699BB2}">
      <dgm:prSet phldrT="[Text]" custT="1"/>
      <dgm:spPr/>
      <dgm:t>
        <a:bodyPr/>
        <a:lstStyle/>
        <a:p>
          <a:endParaRPr lang="fr-FR" sz="1800" dirty="0">
            <a:solidFill>
              <a:schemeClr val="bg1"/>
            </a:solidFill>
          </a:endParaRPr>
        </a:p>
        <a:p>
          <a:r>
            <a:rPr lang="fr-FR" sz="1800" dirty="0">
              <a:solidFill>
                <a:schemeClr val="bg1"/>
              </a:solidFill>
            </a:rPr>
            <a:t>55 575 </a:t>
          </a:r>
        </a:p>
      </dgm:t>
    </dgm:pt>
    <dgm:pt modelId="{3565346A-829C-4A22-896E-2E83E2E789A4}" type="parTrans" cxnId="{1C1AB667-F29C-4F3A-90AD-C08525CF4686}">
      <dgm:prSet/>
      <dgm:spPr/>
      <dgm:t>
        <a:bodyPr/>
        <a:lstStyle/>
        <a:p>
          <a:endParaRPr lang="fr-FR" sz="1600">
            <a:solidFill>
              <a:schemeClr val="bg1"/>
            </a:solidFill>
          </a:endParaRPr>
        </a:p>
      </dgm:t>
    </dgm:pt>
    <dgm:pt modelId="{4F3CECC0-455C-4CB3-9C46-9F586E2A8338}" type="sibTrans" cxnId="{1C1AB667-F29C-4F3A-90AD-C08525CF4686}">
      <dgm:prSet/>
      <dgm:spPr/>
      <dgm:t>
        <a:bodyPr/>
        <a:lstStyle/>
        <a:p>
          <a:endParaRPr lang="fr-FR" sz="1600">
            <a:solidFill>
              <a:schemeClr val="bg1"/>
            </a:solidFill>
          </a:endParaRPr>
        </a:p>
      </dgm:t>
    </dgm:pt>
    <dgm:pt modelId="{24AFD711-B05D-47D7-AB24-B85E64D79BB3}">
      <dgm:prSet phldrT="[Text]" custT="1"/>
      <dgm:spPr>
        <a:solidFill>
          <a:srgbClr val="8B8B8B"/>
        </a:solidFill>
      </dgm:spPr>
      <dgm:t>
        <a:bodyPr/>
        <a:lstStyle/>
        <a:p>
          <a:endParaRPr lang="fr-FR" sz="1800" dirty="0">
            <a:solidFill>
              <a:schemeClr val="bg1"/>
            </a:solidFill>
          </a:endParaRPr>
        </a:p>
        <a:p>
          <a:r>
            <a:rPr lang="fr-FR" sz="1800" dirty="0">
              <a:solidFill>
                <a:schemeClr val="bg1"/>
              </a:solidFill>
            </a:rPr>
            <a:t>41 015</a:t>
          </a:r>
        </a:p>
      </dgm:t>
    </dgm:pt>
    <dgm:pt modelId="{B4D07BB6-5A19-4DA1-99C2-B9C46D185F83}" type="parTrans" cxnId="{E9B70D36-B345-4A77-A569-74FC98C35A0F}">
      <dgm:prSet/>
      <dgm:spPr/>
      <dgm:t>
        <a:bodyPr/>
        <a:lstStyle/>
        <a:p>
          <a:endParaRPr lang="fr-FR" sz="1600">
            <a:solidFill>
              <a:schemeClr val="bg1"/>
            </a:solidFill>
          </a:endParaRPr>
        </a:p>
      </dgm:t>
    </dgm:pt>
    <dgm:pt modelId="{8FCE7DBB-64F4-457B-83E1-F23CA17938A1}" type="sibTrans" cxnId="{E9B70D36-B345-4A77-A569-74FC98C35A0F}">
      <dgm:prSet/>
      <dgm:spPr/>
      <dgm:t>
        <a:bodyPr/>
        <a:lstStyle/>
        <a:p>
          <a:endParaRPr lang="fr-FR" sz="1600">
            <a:solidFill>
              <a:schemeClr val="bg1"/>
            </a:solidFill>
          </a:endParaRPr>
        </a:p>
      </dgm:t>
    </dgm:pt>
    <dgm:pt modelId="{E1F78B56-B88A-4A1C-9FE6-CCFD10261080}">
      <dgm:prSet phldrT="[Text]" custT="1"/>
      <dgm:spPr>
        <a:solidFill>
          <a:srgbClr val="FF7F4D"/>
        </a:solidFill>
      </dgm:spPr>
      <dgm:t>
        <a:bodyPr/>
        <a:lstStyle/>
        <a:p>
          <a:r>
            <a:rPr lang="fr-FR" sz="1800">
              <a:solidFill>
                <a:schemeClr val="bg1"/>
              </a:solidFill>
            </a:rPr>
            <a:t>20 302</a:t>
          </a:r>
        </a:p>
      </dgm:t>
    </dgm:pt>
    <dgm:pt modelId="{66330C08-8668-4BE1-A006-3B9FEB273F98}" type="parTrans" cxnId="{AC7023BD-F59F-4D7F-82CD-FAE69858344B}">
      <dgm:prSet/>
      <dgm:spPr/>
      <dgm:t>
        <a:bodyPr/>
        <a:lstStyle/>
        <a:p>
          <a:endParaRPr lang="fr-FR" sz="1600">
            <a:solidFill>
              <a:schemeClr val="bg1"/>
            </a:solidFill>
          </a:endParaRPr>
        </a:p>
      </dgm:t>
    </dgm:pt>
    <dgm:pt modelId="{C6BD2AA4-3D22-4D03-A3A5-BDC0572A6862}" type="sibTrans" cxnId="{AC7023BD-F59F-4D7F-82CD-FAE69858344B}">
      <dgm:prSet/>
      <dgm:spPr/>
      <dgm:t>
        <a:bodyPr/>
        <a:lstStyle/>
        <a:p>
          <a:endParaRPr lang="fr-FR" sz="1600">
            <a:solidFill>
              <a:schemeClr val="bg1"/>
            </a:solidFill>
          </a:endParaRPr>
        </a:p>
      </dgm:t>
    </dgm:pt>
    <dgm:pt modelId="{D76B3592-08F1-4949-9E0F-503D90533EC9}" type="pres">
      <dgm:prSet presAssocID="{46D4C813-BD02-4CB2-B6F5-7BA061AB3B91}" presName="Name0" presStyleCnt="0">
        <dgm:presLayoutVars>
          <dgm:dir/>
          <dgm:animLvl val="lvl"/>
          <dgm:resizeHandles val="exact"/>
        </dgm:presLayoutVars>
      </dgm:prSet>
      <dgm:spPr/>
    </dgm:pt>
    <dgm:pt modelId="{91E9AA4A-EF1E-40F1-9535-00683A54A97F}" type="pres">
      <dgm:prSet presAssocID="{13DD49C4-6471-4690-8D39-45A297B01F52}" presName="Name8" presStyleCnt="0"/>
      <dgm:spPr/>
    </dgm:pt>
    <dgm:pt modelId="{AA8F8353-3F1E-4F34-A4A2-78FF49425FE6}" type="pres">
      <dgm:prSet presAssocID="{13DD49C4-6471-4690-8D39-45A297B01F52}" presName="level" presStyleLbl="node1" presStyleIdx="0" presStyleCnt="4">
        <dgm:presLayoutVars>
          <dgm:chMax val="1"/>
          <dgm:bulletEnabled val="1"/>
        </dgm:presLayoutVars>
      </dgm:prSet>
      <dgm:spPr/>
      <dgm:t>
        <a:bodyPr/>
        <a:lstStyle/>
        <a:p>
          <a:endParaRPr lang="fr-FR"/>
        </a:p>
      </dgm:t>
    </dgm:pt>
    <dgm:pt modelId="{EC3B2E79-17B5-4C7D-BBFE-C7764001BD2C}" type="pres">
      <dgm:prSet presAssocID="{13DD49C4-6471-4690-8D39-45A297B01F52}" presName="levelTx" presStyleLbl="revTx" presStyleIdx="0" presStyleCnt="0">
        <dgm:presLayoutVars>
          <dgm:chMax val="1"/>
          <dgm:bulletEnabled val="1"/>
        </dgm:presLayoutVars>
      </dgm:prSet>
      <dgm:spPr/>
      <dgm:t>
        <a:bodyPr/>
        <a:lstStyle/>
        <a:p>
          <a:endParaRPr lang="fr-FR"/>
        </a:p>
      </dgm:t>
    </dgm:pt>
    <dgm:pt modelId="{54651F3B-4766-4101-A713-68A0BF635DA8}" type="pres">
      <dgm:prSet presAssocID="{6545FF68-6858-41F9-BA67-33B1E9699BB2}" presName="Name8" presStyleCnt="0"/>
      <dgm:spPr/>
    </dgm:pt>
    <dgm:pt modelId="{6342D264-0526-486B-8EBD-D29D5F542B70}" type="pres">
      <dgm:prSet presAssocID="{6545FF68-6858-41F9-BA67-33B1E9699BB2}" presName="level" presStyleLbl="node1" presStyleIdx="1" presStyleCnt="4">
        <dgm:presLayoutVars>
          <dgm:chMax val="1"/>
          <dgm:bulletEnabled val="1"/>
        </dgm:presLayoutVars>
      </dgm:prSet>
      <dgm:spPr/>
      <dgm:t>
        <a:bodyPr/>
        <a:lstStyle/>
        <a:p>
          <a:endParaRPr lang="fr-FR"/>
        </a:p>
      </dgm:t>
    </dgm:pt>
    <dgm:pt modelId="{ABE96442-E042-44F5-8036-DFBF2C63B0D3}" type="pres">
      <dgm:prSet presAssocID="{6545FF68-6858-41F9-BA67-33B1E9699BB2}" presName="levelTx" presStyleLbl="revTx" presStyleIdx="0" presStyleCnt="0">
        <dgm:presLayoutVars>
          <dgm:chMax val="1"/>
          <dgm:bulletEnabled val="1"/>
        </dgm:presLayoutVars>
      </dgm:prSet>
      <dgm:spPr/>
      <dgm:t>
        <a:bodyPr/>
        <a:lstStyle/>
        <a:p>
          <a:endParaRPr lang="fr-FR"/>
        </a:p>
      </dgm:t>
    </dgm:pt>
    <dgm:pt modelId="{6602B9F2-ED94-4EB3-BA18-02ABED6406F2}" type="pres">
      <dgm:prSet presAssocID="{24AFD711-B05D-47D7-AB24-B85E64D79BB3}" presName="Name8" presStyleCnt="0"/>
      <dgm:spPr/>
    </dgm:pt>
    <dgm:pt modelId="{8677FC92-CDAB-49FD-A256-129A8D53143F}" type="pres">
      <dgm:prSet presAssocID="{24AFD711-B05D-47D7-AB24-B85E64D79BB3}" presName="level" presStyleLbl="node1" presStyleIdx="2" presStyleCnt="4">
        <dgm:presLayoutVars>
          <dgm:chMax val="1"/>
          <dgm:bulletEnabled val="1"/>
        </dgm:presLayoutVars>
      </dgm:prSet>
      <dgm:spPr/>
      <dgm:t>
        <a:bodyPr/>
        <a:lstStyle/>
        <a:p>
          <a:endParaRPr lang="fr-FR"/>
        </a:p>
      </dgm:t>
    </dgm:pt>
    <dgm:pt modelId="{1CBFBAE7-D7D4-4C4D-956B-E7B9272D0F31}" type="pres">
      <dgm:prSet presAssocID="{24AFD711-B05D-47D7-AB24-B85E64D79BB3}" presName="levelTx" presStyleLbl="revTx" presStyleIdx="0" presStyleCnt="0">
        <dgm:presLayoutVars>
          <dgm:chMax val="1"/>
          <dgm:bulletEnabled val="1"/>
        </dgm:presLayoutVars>
      </dgm:prSet>
      <dgm:spPr/>
      <dgm:t>
        <a:bodyPr/>
        <a:lstStyle/>
        <a:p>
          <a:endParaRPr lang="fr-FR"/>
        </a:p>
      </dgm:t>
    </dgm:pt>
    <dgm:pt modelId="{7EB56977-408E-44BD-89E0-64D7590299DE}" type="pres">
      <dgm:prSet presAssocID="{E1F78B56-B88A-4A1C-9FE6-CCFD10261080}" presName="Name8" presStyleCnt="0"/>
      <dgm:spPr/>
    </dgm:pt>
    <dgm:pt modelId="{7FF5157B-DA0E-40E0-9D6F-4C4681165E4B}" type="pres">
      <dgm:prSet presAssocID="{E1F78B56-B88A-4A1C-9FE6-CCFD10261080}" presName="level" presStyleLbl="node1" presStyleIdx="3" presStyleCnt="4" custScaleX="108930" custScaleY="119086" custLinFactNeighborX="70" custLinFactNeighborY="-8044">
        <dgm:presLayoutVars>
          <dgm:chMax val="1"/>
          <dgm:bulletEnabled val="1"/>
        </dgm:presLayoutVars>
      </dgm:prSet>
      <dgm:spPr/>
      <dgm:t>
        <a:bodyPr/>
        <a:lstStyle/>
        <a:p>
          <a:endParaRPr lang="fr-FR"/>
        </a:p>
      </dgm:t>
    </dgm:pt>
    <dgm:pt modelId="{F795F39E-3311-416C-B89D-57A1D4465CAD}" type="pres">
      <dgm:prSet presAssocID="{E1F78B56-B88A-4A1C-9FE6-CCFD10261080}" presName="levelTx" presStyleLbl="revTx" presStyleIdx="0" presStyleCnt="0">
        <dgm:presLayoutVars>
          <dgm:chMax val="1"/>
          <dgm:bulletEnabled val="1"/>
        </dgm:presLayoutVars>
      </dgm:prSet>
      <dgm:spPr/>
      <dgm:t>
        <a:bodyPr/>
        <a:lstStyle/>
        <a:p>
          <a:endParaRPr lang="fr-FR"/>
        </a:p>
      </dgm:t>
    </dgm:pt>
  </dgm:ptLst>
  <dgm:cxnLst>
    <dgm:cxn modelId="{1C1AB667-F29C-4F3A-90AD-C08525CF4686}" srcId="{46D4C813-BD02-4CB2-B6F5-7BA061AB3B91}" destId="{6545FF68-6858-41F9-BA67-33B1E9699BB2}" srcOrd="1" destOrd="0" parTransId="{3565346A-829C-4A22-896E-2E83E2E789A4}" sibTransId="{4F3CECC0-455C-4CB3-9C46-9F586E2A8338}"/>
    <dgm:cxn modelId="{AC7023BD-F59F-4D7F-82CD-FAE69858344B}" srcId="{46D4C813-BD02-4CB2-B6F5-7BA061AB3B91}" destId="{E1F78B56-B88A-4A1C-9FE6-CCFD10261080}" srcOrd="3" destOrd="0" parTransId="{66330C08-8668-4BE1-A006-3B9FEB273F98}" sibTransId="{C6BD2AA4-3D22-4D03-A3A5-BDC0572A6862}"/>
    <dgm:cxn modelId="{E2F42A6C-BE4D-40D2-9BD3-66BFA0ACD23C}" type="presOf" srcId="{46D4C813-BD02-4CB2-B6F5-7BA061AB3B91}" destId="{D76B3592-08F1-4949-9E0F-503D90533EC9}" srcOrd="0" destOrd="0" presId="urn:microsoft.com/office/officeart/2005/8/layout/pyramid3"/>
    <dgm:cxn modelId="{714C7978-B87C-4D8A-84D7-388DB685A863}" type="presOf" srcId="{24AFD711-B05D-47D7-AB24-B85E64D79BB3}" destId="{1CBFBAE7-D7D4-4C4D-956B-E7B9272D0F31}" srcOrd="1" destOrd="0" presId="urn:microsoft.com/office/officeart/2005/8/layout/pyramid3"/>
    <dgm:cxn modelId="{E9B70D36-B345-4A77-A569-74FC98C35A0F}" srcId="{46D4C813-BD02-4CB2-B6F5-7BA061AB3B91}" destId="{24AFD711-B05D-47D7-AB24-B85E64D79BB3}" srcOrd="2" destOrd="0" parTransId="{B4D07BB6-5A19-4DA1-99C2-B9C46D185F83}" sibTransId="{8FCE7DBB-64F4-457B-83E1-F23CA17938A1}"/>
    <dgm:cxn modelId="{60CE0C47-1F99-4B76-995D-777F6EA2E86B}" type="presOf" srcId="{E1F78B56-B88A-4A1C-9FE6-CCFD10261080}" destId="{7FF5157B-DA0E-40E0-9D6F-4C4681165E4B}" srcOrd="0" destOrd="0" presId="urn:microsoft.com/office/officeart/2005/8/layout/pyramid3"/>
    <dgm:cxn modelId="{3FA9DFD0-1A2E-43D5-86C6-C0B73DC66E03}" srcId="{46D4C813-BD02-4CB2-B6F5-7BA061AB3B91}" destId="{13DD49C4-6471-4690-8D39-45A297B01F52}" srcOrd="0" destOrd="0" parTransId="{47B255EE-34B5-4009-8737-DD80E3400EE5}" sibTransId="{544F4C29-F029-4660-9F73-1FB1D45822E5}"/>
    <dgm:cxn modelId="{E7790C21-A281-44FA-A5D6-0BA75CA2F9E1}" type="presOf" srcId="{24AFD711-B05D-47D7-AB24-B85E64D79BB3}" destId="{8677FC92-CDAB-49FD-A256-129A8D53143F}" srcOrd="0" destOrd="0" presId="urn:microsoft.com/office/officeart/2005/8/layout/pyramid3"/>
    <dgm:cxn modelId="{EA6AF4CD-96DE-4B06-976D-55ABE8FB8950}" type="presOf" srcId="{6545FF68-6858-41F9-BA67-33B1E9699BB2}" destId="{ABE96442-E042-44F5-8036-DFBF2C63B0D3}" srcOrd="1" destOrd="0" presId="urn:microsoft.com/office/officeart/2005/8/layout/pyramid3"/>
    <dgm:cxn modelId="{37B9B287-A3B2-4182-8176-27D2257A3C26}" type="presOf" srcId="{13DD49C4-6471-4690-8D39-45A297B01F52}" destId="{AA8F8353-3F1E-4F34-A4A2-78FF49425FE6}" srcOrd="0" destOrd="0" presId="urn:microsoft.com/office/officeart/2005/8/layout/pyramid3"/>
    <dgm:cxn modelId="{110CC482-0E2A-4B7C-8314-C7811CA63F56}" type="presOf" srcId="{13DD49C4-6471-4690-8D39-45A297B01F52}" destId="{EC3B2E79-17B5-4C7D-BBFE-C7764001BD2C}" srcOrd="1" destOrd="0" presId="urn:microsoft.com/office/officeart/2005/8/layout/pyramid3"/>
    <dgm:cxn modelId="{C7F09747-0B09-44EE-8CE0-FB1B46FFBC8E}" type="presOf" srcId="{E1F78B56-B88A-4A1C-9FE6-CCFD10261080}" destId="{F795F39E-3311-416C-B89D-57A1D4465CAD}" srcOrd="1" destOrd="0" presId="urn:microsoft.com/office/officeart/2005/8/layout/pyramid3"/>
    <dgm:cxn modelId="{2B175F8B-EA38-47CE-AC27-77BE58051F19}" type="presOf" srcId="{6545FF68-6858-41F9-BA67-33B1E9699BB2}" destId="{6342D264-0526-486B-8EBD-D29D5F542B70}" srcOrd="0" destOrd="0" presId="urn:microsoft.com/office/officeart/2005/8/layout/pyramid3"/>
    <dgm:cxn modelId="{AE761CFD-981C-4B77-B104-7039AA24D056}" type="presParOf" srcId="{D76B3592-08F1-4949-9E0F-503D90533EC9}" destId="{91E9AA4A-EF1E-40F1-9535-00683A54A97F}" srcOrd="0" destOrd="0" presId="urn:microsoft.com/office/officeart/2005/8/layout/pyramid3"/>
    <dgm:cxn modelId="{4C9B9554-5A28-43E0-BCE3-FA222C88F1C3}" type="presParOf" srcId="{91E9AA4A-EF1E-40F1-9535-00683A54A97F}" destId="{AA8F8353-3F1E-4F34-A4A2-78FF49425FE6}" srcOrd="0" destOrd="0" presId="urn:microsoft.com/office/officeart/2005/8/layout/pyramid3"/>
    <dgm:cxn modelId="{13E52155-EB5C-4DDE-B10F-6C53406B3081}" type="presParOf" srcId="{91E9AA4A-EF1E-40F1-9535-00683A54A97F}" destId="{EC3B2E79-17B5-4C7D-BBFE-C7764001BD2C}" srcOrd="1" destOrd="0" presId="urn:microsoft.com/office/officeart/2005/8/layout/pyramid3"/>
    <dgm:cxn modelId="{A3FF79B5-8DA5-4ADC-B701-B2F66F406200}" type="presParOf" srcId="{D76B3592-08F1-4949-9E0F-503D90533EC9}" destId="{54651F3B-4766-4101-A713-68A0BF635DA8}" srcOrd="1" destOrd="0" presId="urn:microsoft.com/office/officeart/2005/8/layout/pyramid3"/>
    <dgm:cxn modelId="{F503669A-265C-426F-9807-9FDD66E16C61}" type="presParOf" srcId="{54651F3B-4766-4101-A713-68A0BF635DA8}" destId="{6342D264-0526-486B-8EBD-D29D5F542B70}" srcOrd="0" destOrd="0" presId="urn:microsoft.com/office/officeart/2005/8/layout/pyramid3"/>
    <dgm:cxn modelId="{3BAA339D-D4A0-4918-9D60-E3C73C39FEF7}" type="presParOf" srcId="{54651F3B-4766-4101-A713-68A0BF635DA8}" destId="{ABE96442-E042-44F5-8036-DFBF2C63B0D3}" srcOrd="1" destOrd="0" presId="urn:microsoft.com/office/officeart/2005/8/layout/pyramid3"/>
    <dgm:cxn modelId="{CDC34A74-2D26-452F-8DF8-4DCC2237BD18}" type="presParOf" srcId="{D76B3592-08F1-4949-9E0F-503D90533EC9}" destId="{6602B9F2-ED94-4EB3-BA18-02ABED6406F2}" srcOrd="2" destOrd="0" presId="urn:microsoft.com/office/officeart/2005/8/layout/pyramid3"/>
    <dgm:cxn modelId="{8469A844-045B-4B14-8AED-ACB41702DF44}" type="presParOf" srcId="{6602B9F2-ED94-4EB3-BA18-02ABED6406F2}" destId="{8677FC92-CDAB-49FD-A256-129A8D53143F}" srcOrd="0" destOrd="0" presId="urn:microsoft.com/office/officeart/2005/8/layout/pyramid3"/>
    <dgm:cxn modelId="{59F772A1-E6D1-467F-A5B9-DCBF99790424}" type="presParOf" srcId="{6602B9F2-ED94-4EB3-BA18-02ABED6406F2}" destId="{1CBFBAE7-D7D4-4C4D-956B-E7B9272D0F31}" srcOrd="1" destOrd="0" presId="urn:microsoft.com/office/officeart/2005/8/layout/pyramid3"/>
    <dgm:cxn modelId="{4FA0131C-BF01-46A6-912C-F0351040F3A8}" type="presParOf" srcId="{D76B3592-08F1-4949-9E0F-503D90533EC9}" destId="{7EB56977-408E-44BD-89E0-64D7590299DE}" srcOrd="3" destOrd="0" presId="urn:microsoft.com/office/officeart/2005/8/layout/pyramid3"/>
    <dgm:cxn modelId="{766D1E4B-14F1-465E-BF4E-B1069ADC34D3}" type="presParOf" srcId="{7EB56977-408E-44BD-89E0-64D7590299DE}" destId="{7FF5157B-DA0E-40E0-9D6F-4C4681165E4B}" srcOrd="0" destOrd="0" presId="urn:microsoft.com/office/officeart/2005/8/layout/pyramid3"/>
    <dgm:cxn modelId="{715FB936-275D-45C1-ABF2-3FB63896F96D}" type="presParOf" srcId="{7EB56977-408E-44BD-89E0-64D7590299DE}" destId="{F795F39E-3311-416C-B89D-57A1D4465CAD}"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33F7CB-D2D6-40AF-95F8-6F412BC23CEF}"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fr-FR"/>
        </a:p>
      </dgm:t>
    </dgm:pt>
    <dgm:pt modelId="{83385288-40C9-4C61-B9A3-B2E1254DFDCD}">
      <dgm:prSet phldrT="[Texte]" custT="1"/>
      <dgm:spPr>
        <a:solidFill>
          <a:srgbClr val="002C4C"/>
        </a:solidFill>
      </dgm:spPr>
      <dgm:t>
        <a:bodyPr/>
        <a:lstStyle/>
        <a:p>
          <a:r>
            <a:rPr lang="fr-FR" sz="1800" b="1" dirty="0"/>
            <a:t>Bien-être</a:t>
          </a:r>
        </a:p>
      </dgm:t>
    </dgm:pt>
    <dgm:pt modelId="{4B95B24C-3A8B-477A-83CD-B72D38ECEF14}" type="parTrans" cxnId="{43B0DB57-A7A8-4FA5-A9D2-56D01509FEF9}">
      <dgm:prSet/>
      <dgm:spPr/>
      <dgm:t>
        <a:bodyPr/>
        <a:lstStyle/>
        <a:p>
          <a:endParaRPr lang="fr-FR"/>
        </a:p>
      </dgm:t>
    </dgm:pt>
    <dgm:pt modelId="{5EB20E69-D2B2-475F-9C2D-A4F8ED9F5DB5}" type="sibTrans" cxnId="{43B0DB57-A7A8-4FA5-A9D2-56D01509FEF9}">
      <dgm:prSet/>
      <dgm:spPr/>
      <dgm:t>
        <a:bodyPr/>
        <a:lstStyle/>
        <a:p>
          <a:endParaRPr lang="fr-FR"/>
        </a:p>
      </dgm:t>
    </dgm:pt>
    <dgm:pt modelId="{17AE7805-5C3B-4E15-8DC3-EA8D8D3D2D08}">
      <dgm:prSet phldrT="[Texte]"/>
      <dgm:spPr/>
      <dgm:t>
        <a:bodyPr/>
        <a:lstStyle/>
        <a:p>
          <a:r>
            <a:rPr lang="fr-FR" dirty="0"/>
            <a:t>Physique </a:t>
          </a:r>
        </a:p>
      </dgm:t>
    </dgm:pt>
    <dgm:pt modelId="{167CC935-E088-4BA5-8CE8-68FB98F42FB7}" type="parTrans" cxnId="{B5656577-E903-46E8-8466-64210ACB283A}">
      <dgm:prSet/>
      <dgm:spPr/>
      <dgm:t>
        <a:bodyPr/>
        <a:lstStyle/>
        <a:p>
          <a:endParaRPr lang="fr-FR"/>
        </a:p>
      </dgm:t>
    </dgm:pt>
    <dgm:pt modelId="{BE0F5534-10A5-4F9E-A932-7F3D9C4CD718}" type="sibTrans" cxnId="{B5656577-E903-46E8-8466-64210ACB283A}">
      <dgm:prSet/>
      <dgm:spPr/>
      <dgm:t>
        <a:bodyPr/>
        <a:lstStyle/>
        <a:p>
          <a:endParaRPr lang="fr-FR"/>
        </a:p>
      </dgm:t>
    </dgm:pt>
    <dgm:pt modelId="{0F61DA7E-DCA0-48D3-A77D-FBAB2E9EA684}">
      <dgm:prSet phldrT="[Texte]"/>
      <dgm:spPr>
        <a:solidFill>
          <a:srgbClr val="FF7F4D"/>
        </a:solidFill>
      </dgm:spPr>
      <dgm:t>
        <a:bodyPr/>
        <a:lstStyle/>
        <a:p>
          <a:r>
            <a:rPr lang="fr-FR" dirty="0"/>
            <a:t>Mental</a:t>
          </a:r>
        </a:p>
      </dgm:t>
    </dgm:pt>
    <dgm:pt modelId="{F14C2746-1743-4B6C-9268-AAF0BB494F24}" type="parTrans" cxnId="{33CE12FB-6A54-43B5-AD3E-A6FE5B0206F7}">
      <dgm:prSet/>
      <dgm:spPr/>
      <dgm:t>
        <a:bodyPr/>
        <a:lstStyle/>
        <a:p>
          <a:endParaRPr lang="fr-FR"/>
        </a:p>
      </dgm:t>
    </dgm:pt>
    <dgm:pt modelId="{C4A7D3F7-BD57-414D-9104-67F3C814C220}" type="sibTrans" cxnId="{33CE12FB-6A54-43B5-AD3E-A6FE5B0206F7}">
      <dgm:prSet/>
      <dgm:spPr/>
      <dgm:t>
        <a:bodyPr/>
        <a:lstStyle/>
        <a:p>
          <a:endParaRPr lang="fr-FR"/>
        </a:p>
      </dgm:t>
    </dgm:pt>
    <dgm:pt modelId="{88EA8B93-B248-42BD-8977-CF49B9AC98DD}">
      <dgm:prSet phldrT="[Texte]"/>
      <dgm:spPr>
        <a:solidFill>
          <a:srgbClr val="0070C0"/>
        </a:solidFill>
      </dgm:spPr>
      <dgm:t>
        <a:bodyPr/>
        <a:lstStyle/>
        <a:p>
          <a:r>
            <a:rPr lang="fr-FR" dirty="0"/>
            <a:t>Social</a:t>
          </a:r>
        </a:p>
      </dgm:t>
    </dgm:pt>
    <dgm:pt modelId="{BB2A2130-A6A3-43C5-8F1C-A0498D749C21}" type="parTrans" cxnId="{3A13DFB5-C071-45A3-AE43-A23A06153268}">
      <dgm:prSet/>
      <dgm:spPr/>
      <dgm:t>
        <a:bodyPr/>
        <a:lstStyle/>
        <a:p>
          <a:endParaRPr lang="fr-FR"/>
        </a:p>
      </dgm:t>
    </dgm:pt>
    <dgm:pt modelId="{91B1C95C-D779-413B-B90A-FFD0AEA5F6C1}" type="sibTrans" cxnId="{3A13DFB5-C071-45A3-AE43-A23A06153268}">
      <dgm:prSet/>
      <dgm:spPr/>
      <dgm:t>
        <a:bodyPr/>
        <a:lstStyle/>
        <a:p>
          <a:endParaRPr lang="fr-FR"/>
        </a:p>
      </dgm:t>
    </dgm:pt>
    <dgm:pt modelId="{F2FA1C04-0CAA-4425-9DDB-8A908CB8E9CA}" type="pres">
      <dgm:prSet presAssocID="{FA33F7CB-D2D6-40AF-95F8-6F412BC23CEF}" presName="Name0" presStyleCnt="0">
        <dgm:presLayoutVars>
          <dgm:chMax val="1"/>
          <dgm:dir/>
          <dgm:animLvl val="ctr"/>
          <dgm:resizeHandles val="exact"/>
        </dgm:presLayoutVars>
      </dgm:prSet>
      <dgm:spPr/>
      <dgm:t>
        <a:bodyPr/>
        <a:lstStyle/>
        <a:p>
          <a:endParaRPr lang="fr-FR"/>
        </a:p>
      </dgm:t>
    </dgm:pt>
    <dgm:pt modelId="{E8EE87DF-543F-4508-AD8C-1276B1B7EB6D}" type="pres">
      <dgm:prSet presAssocID="{83385288-40C9-4C61-B9A3-B2E1254DFDCD}" presName="centerShape" presStyleLbl="node0" presStyleIdx="0" presStyleCnt="1"/>
      <dgm:spPr/>
      <dgm:t>
        <a:bodyPr/>
        <a:lstStyle/>
        <a:p>
          <a:endParaRPr lang="fr-FR"/>
        </a:p>
      </dgm:t>
    </dgm:pt>
    <dgm:pt modelId="{C1D1E9D2-73F0-41D6-8454-B568017560CC}" type="pres">
      <dgm:prSet presAssocID="{17AE7805-5C3B-4E15-8DC3-EA8D8D3D2D08}" presName="node" presStyleLbl="node1" presStyleIdx="0" presStyleCnt="3">
        <dgm:presLayoutVars>
          <dgm:bulletEnabled val="1"/>
        </dgm:presLayoutVars>
      </dgm:prSet>
      <dgm:spPr/>
      <dgm:t>
        <a:bodyPr/>
        <a:lstStyle/>
        <a:p>
          <a:endParaRPr lang="fr-FR"/>
        </a:p>
      </dgm:t>
    </dgm:pt>
    <dgm:pt modelId="{DA6A9262-33B5-4B9C-9741-E96A19A8BCAF}" type="pres">
      <dgm:prSet presAssocID="{17AE7805-5C3B-4E15-8DC3-EA8D8D3D2D08}" presName="dummy" presStyleCnt="0"/>
      <dgm:spPr/>
    </dgm:pt>
    <dgm:pt modelId="{3DAB501D-6CB5-466E-9E93-D7A4B479F713}" type="pres">
      <dgm:prSet presAssocID="{BE0F5534-10A5-4F9E-A932-7F3D9C4CD718}" presName="sibTrans" presStyleLbl="sibTrans2D1" presStyleIdx="0" presStyleCnt="3"/>
      <dgm:spPr/>
      <dgm:t>
        <a:bodyPr/>
        <a:lstStyle/>
        <a:p>
          <a:endParaRPr lang="fr-FR"/>
        </a:p>
      </dgm:t>
    </dgm:pt>
    <dgm:pt modelId="{D967E890-B35E-494D-973C-06C011E22657}" type="pres">
      <dgm:prSet presAssocID="{0F61DA7E-DCA0-48D3-A77D-FBAB2E9EA684}" presName="node" presStyleLbl="node1" presStyleIdx="1" presStyleCnt="3">
        <dgm:presLayoutVars>
          <dgm:bulletEnabled val="1"/>
        </dgm:presLayoutVars>
      </dgm:prSet>
      <dgm:spPr/>
      <dgm:t>
        <a:bodyPr/>
        <a:lstStyle/>
        <a:p>
          <a:endParaRPr lang="fr-FR"/>
        </a:p>
      </dgm:t>
    </dgm:pt>
    <dgm:pt modelId="{18CED7CD-C3FA-459B-BEF6-6198D9D7FF04}" type="pres">
      <dgm:prSet presAssocID="{0F61DA7E-DCA0-48D3-A77D-FBAB2E9EA684}" presName="dummy" presStyleCnt="0"/>
      <dgm:spPr/>
    </dgm:pt>
    <dgm:pt modelId="{6A814D4F-A077-4F28-8821-01F7F6DC9879}" type="pres">
      <dgm:prSet presAssocID="{C4A7D3F7-BD57-414D-9104-67F3C814C220}" presName="sibTrans" presStyleLbl="sibTrans2D1" presStyleIdx="1" presStyleCnt="3"/>
      <dgm:spPr/>
      <dgm:t>
        <a:bodyPr/>
        <a:lstStyle/>
        <a:p>
          <a:endParaRPr lang="fr-FR"/>
        </a:p>
      </dgm:t>
    </dgm:pt>
    <dgm:pt modelId="{A730FF6C-2D4A-4FCB-885B-C2F752033421}" type="pres">
      <dgm:prSet presAssocID="{88EA8B93-B248-42BD-8977-CF49B9AC98DD}" presName="node" presStyleLbl="node1" presStyleIdx="2" presStyleCnt="3">
        <dgm:presLayoutVars>
          <dgm:bulletEnabled val="1"/>
        </dgm:presLayoutVars>
      </dgm:prSet>
      <dgm:spPr/>
      <dgm:t>
        <a:bodyPr/>
        <a:lstStyle/>
        <a:p>
          <a:endParaRPr lang="fr-FR"/>
        </a:p>
      </dgm:t>
    </dgm:pt>
    <dgm:pt modelId="{7AFE66D3-1663-4AD4-9DE7-8678290E96B6}" type="pres">
      <dgm:prSet presAssocID="{88EA8B93-B248-42BD-8977-CF49B9AC98DD}" presName="dummy" presStyleCnt="0"/>
      <dgm:spPr/>
    </dgm:pt>
    <dgm:pt modelId="{41AF0D1D-50FE-4744-8AFC-3CDFD9DA3F4F}" type="pres">
      <dgm:prSet presAssocID="{91B1C95C-D779-413B-B90A-FFD0AEA5F6C1}" presName="sibTrans" presStyleLbl="sibTrans2D1" presStyleIdx="2" presStyleCnt="3"/>
      <dgm:spPr/>
      <dgm:t>
        <a:bodyPr/>
        <a:lstStyle/>
        <a:p>
          <a:endParaRPr lang="fr-FR"/>
        </a:p>
      </dgm:t>
    </dgm:pt>
  </dgm:ptLst>
  <dgm:cxnLst>
    <dgm:cxn modelId="{65451136-0C18-4511-825D-9222A95B2B75}" type="presOf" srcId="{83385288-40C9-4C61-B9A3-B2E1254DFDCD}" destId="{E8EE87DF-543F-4508-AD8C-1276B1B7EB6D}" srcOrd="0" destOrd="0" presId="urn:microsoft.com/office/officeart/2005/8/layout/radial6"/>
    <dgm:cxn modelId="{5E3B5EC1-090A-4559-9FBD-FC5B88A27062}" type="presOf" srcId="{88EA8B93-B248-42BD-8977-CF49B9AC98DD}" destId="{A730FF6C-2D4A-4FCB-885B-C2F752033421}" srcOrd="0" destOrd="0" presId="urn:microsoft.com/office/officeart/2005/8/layout/radial6"/>
    <dgm:cxn modelId="{62F8AC10-FD56-43C0-AA06-D51B5E25D8B5}" type="presOf" srcId="{BE0F5534-10A5-4F9E-A932-7F3D9C4CD718}" destId="{3DAB501D-6CB5-466E-9E93-D7A4B479F713}" srcOrd="0" destOrd="0" presId="urn:microsoft.com/office/officeart/2005/8/layout/radial6"/>
    <dgm:cxn modelId="{E18C99E4-570B-4CEF-890E-09D28A34923C}" type="presOf" srcId="{0F61DA7E-DCA0-48D3-A77D-FBAB2E9EA684}" destId="{D967E890-B35E-494D-973C-06C011E22657}" srcOrd="0" destOrd="0" presId="urn:microsoft.com/office/officeart/2005/8/layout/radial6"/>
    <dgm:cxn modelId="{F269CC0C-D5B4-4AB3-BF6F-75D7893B4F47}" type="presOf" srcId="{17AE7805-5C3B-4E15-8DC3-EA8D8D3D2D08}" destId="{C1D1E9D2-73F0-41D6-8454-B568017560CC}" srcOrd="0" destOrd="0" presId="urn:microsoft.com/office/officeart/2005/8/layout/radial6"/>
    <dgm:cxn modelId="{33CE12FB-6A54-43B5-AD3E-A6FE5B0206F7}" srcId="{83385288-40C9-4C61-B9A3-B2E1254DFDCD}" destId="{0F61DA7E-DCA0-48D3-A77D-FBAB2E9EA684}" srcOrd="1" destOrd="0" parTransId="{F14C2746-1743-4B6C-9268-AAF0BB494F24}" sibTransId="{C4A7D3F7-BD57-414D-9104-67F3C814C220}"/>
    <dgm:cxn modelId="{43B0DB57-A7A8-4FA5-A9D2-56D01509FEF9}" srcId="{FA33F7CB-D2D6-40AF-95F8-6F412BC23CEF}" destId="{83385288-40C9-4C61-B9A3-B2E1254DFDCD}" srcOrd="0" destOrd="0" parTransId="{4B95B24C-3A8B-477A-83CD-B72D38ECEF14}" sibTransId="{5EB20E69-D2B2-475F-9C2D-A4F8ED9F5DB5}"/>
    <dgm:cxn modelId="{E76ECC01-923F-448B-A1D3-2CD6968F66E4}" type="presOf" srcId="{91B1C95C-D779-413B-B90A-FFD0AEA5F6C1}" destId="{41AF0D1D-50FE-4744-8AFC-3CDFD9DA3F4F}" srcOrd="0" destOrd="0" presId="urn:microsoft.com/office/officeart/2005/8/layout/radial6"/>
    <dgm:cxn modelId="{B5656577-E903-46E8-8466-64210ACB283A}" srcId="{83385288-40C9-4C61-B9A3-B2E1254DFDCD}" destId="{17AE7805-5C3B-4E15-8DC3-EA8D8D3D2D08}" srcOrd="0" destOrd="0" parTransId="{167CC935-E088-4BA5-8CE8-68FB98F42FB7}" sibTransId="{BE0F5534-10A5-4F9E-A932-7F3D9C4CD718}"/>
    <dgm:cxn modelId="{3A13DFB5-C071-45A3-AE43-A23A06153268}" srcId="{83385288-40C9-4C61-B9A3-B2E1254DFDCD}" destId="{88EA8B93-B248-42BD-8977-CF49B9AC98DD}" srcOrd="2" destOrd="0" parTransId="{BB2A2130-A6A3-43C5-8F1C-A0498D749C21}" sibTransId="{91B1C95C-D779-413B-B90A-FFD0AEA5F6C1}"/>
    <dgm:cxn modelId="{C5201062-AE19-4E30-B9D3-65D4FED67F47}" type="presOf" srcId="{C4A7D3F7-BD57-414D-9104-67F3C814C220}" destId="{6A814D4F-A077-4F28-8821-01F7F6DC9879}" srcOrd="0" destOrd="0" presId="urn:microsoft.com/office/officeart/2005/8/layout/radial6"/>
    <dgm:cxn modelId="{148778F6-F347-4739-B04F-C5C83277D9F4}" type="presOf" srcId="{FA33F7CB-D2D6-40AF-95F8-6F412BC23CEF}" destId="{F2FA1C04-0CAA-4425-9DDB-8A908CB8E9CA}" srcOrd="0" destOrd="0" presId="urn:microsoft.com/office/officeart/2005/8/layout/radial6"/>
    <dgm:cxn modelId="{23244F9A-CC97-4BDA-A75D-BC45FAFE0B62}" type="presParOf" srcId="{F2FA1C04-0CAA-4425-9DDB-8A908CB8E9CA}" destId="{E8EE87DF-543F-4508-AD8C-1276B1B7EB6D}" srcOrd="0" destOrd="0" presId="urn:microsoft.com/office/officeart/2005/8/layout/radial6"/>
    <dgm:cxn modelId="{815CCFEF-2FE0-46D7-A403-361FCE44AF1E}" type="presParOf" srcId="{F2FA1C04-0CAA-4425-9DDB-8A908CB8E9CA}" destId="{C1D1E9D2-73F0-41D6-8454-B568017560CC}" srcOrd="1" destOrd="0" presId="urn:microsoft.com/office/officeart/2005/8/layout/radial6"/>
    <dgm:cxn modelId="{18579066-3192-49BE-AF1F-7A60330B0531}" type="presParOf" srcId="{F2FA1C04-0CAA-4425-9DDB-8A908CB8E9CA}" destId="{DA6A9262-33B5-4B9C-9741-E96A19A8BCAF}" srcOrd="2" destOrd="0" presId="urn:microsoft.com/office/officeart/2005/8/layout/radial6"/>
    <dgm:cxn modelId="{7DEC89BD-CA57-4207-A6D8-9D8CFEDE0933}" type="presParOf" srcId="{F2FA1C04-0CAA-4425-9DDB-8A908CB8E9CA}" destId="{3DAB501D-6CB5-466E-9E93-D7A4B479F713}" srcOrd="3" destOrd="0" presId="urn:microsoft.com/office/officeart/2005/8/layout/radial6"/>
    <dgm:cxn modelId="{C384CABF-08A8-4482-8F38-7414FAAB6478}" type="presParOf" srcId="{F2FA1C04-0CAA-4425-9DDB-8A908CB8E9CA}" destId="{D967E890-B35E-494D-973C-06C011E22657}" srcOrd="4" destOrd="0" presId="urn:microsoft.com/office/officeart/2005/8/layout/radial6"/>
    <dgm:cxn modelId="{3236D110-483E-4B0F-8FBB-7BAF4997E5DF}" type="presParOf" srcId="{F2FA1C04-0CAA-4425-9DDB-8A908CB8E9CA}" destId="{18CED7CD-C3FA-459B-BEF6-6198D9D7FF04}" srcOrd="5" destOrd="0" presId="urn:microsoft.com/office/officeart/2005/8/layout/radial6"/>
    <dgm:cxn modelId="{6765A2F1-32D2-4F9C-B9E4-82BD03C3D728}" type="presParOf" srcId="{F2FA1C04-0CAA-4425-9DDB-8A908CB8E9CA}" destId="{6A814D4F-A077-4F28-8821-01F7F6DC9879}" srcOrd="6" destOrd="0" presId="urn:microsoft.com/office/officeart/2005/8/layout/radial6"/>
    <dgm:cxn modelId="{BB323A67-CDD6-4CA9-82FE-1DB73E124151}" type="presParOf" srcId="{F2FA1C04-0CAA-4425-9DDB-8A908CB8E9CA}" destId="{A730FF6C-2D4A-4FCB-885B-C2F752033421}" srcOrd="7" destOrd="0" presId="urn:microsoft.com/office/officeart/2005/8/layout/radial6"/>
    <dgm:cxn modelId="{A4739FF2-CBCB-4BB3-A200-B7AEADE72A53}" type="presParOf" srcId="{F2FA1C04-0CAA-4425-9DDB-8A908CB8E9CA}" destId="{7AFE66D3-1663-4AD4-9DE7-8678290E96B6}" srcOrd="8" destOrd="0" presId="urn:microsoft.com/office/officeart/2005/8/layout/radial6"/>
    <dgm:cxn modelId="{F63C3CCF-92E2-4518-AD95-C8A984DE8D3F}" type="presParOf" srcId="{F2FA1C04-0CAA-4425-9DDB-8A908CB8E9CA}" destId="{41AF0D1D-50FE-4744-8AFC-3CDFD9DA3F4F}"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67C7E0-850B-4F3C-AFE1-C52AF6E13E9B}" type="doc">
      <dgm:prSet loTypeId="urn:microsoft.com/office/officeart/2005/8/layout/pyramid1" loCatId="pyramid" qsTypeId="urn:microsoft.com/office/officeart/2005/8/quickstyle/simple1" qsCatId="simple" csTypeId="urn:microsoft.com/office/officeart/2005/8/colors/accent1_2" csCatId="accent1" phldr="1"/>
      <dgm:spPr/>
    </dgm:pt>
    <dgm:pt modelId="{FEB5DF3C-2B4A-4B24-A172-C8F0B4C33C35}">
      <dgm:prSet phldrT="[Texte]" custT="1"/>
      <dgm:spPr/>
      <dgm:t>
        <a:bodyPr/>
        <a:lstStyle/>
        <a:p>
          <a:r>
            <a:rPr lang="fr-FR" sz="2800" dirty="0">
              <a:solidFill>
                <a:schemeClr val="bg1"/>
              </a:solidFill>
            </a:rPr>
            <a:t>A</a:t>
          </a:r>
        </a:p>
      </dgm:t>
    </dgm:pt>
    <dgm:pt modelId="{3C58E183-D0A2-4276-956D-23368960395D}" type="parTrans" cxnId="{91A51143-F4BA-47BB-BD18-0A041D540C7E}">
      <dgm:prSet/>
      <dgm:spPr/>
      <dgm:t>
        <a:bodyPr/>
        <a:lstStyle/>
        <a:p>
          <a:endParaRPr lang="fr-FR" sz="1100"/>
        </a:p>
      </dgm:t>
    </dgm:pt>
    <dgm:pt modelId="{D4AE0EB4-47CB-4FD3-8441-A596714B55D1}" type="sibTrans" cxnId="{91A51143-F4BA-47BB-BD18-0A041D540C7E}">
      <dgm:prSet/>
      <dgm:spPr/>
      <dgm:t>
        <a:bodyPr/>
        <a:lstStyle/>
        <a:p>
          <a:endParaRPr lang="fr-FR" sz="1100"/>
        </a:p>
      </dgm:t>
    </dgm:pt>
    <dgm:pt modelId="{6F775830-C54B-4081-B480-6E8B29C2F876}">
      <dgm:prSet phldrT="[Texte]" custT="1"/>
      <dgm:spPr>
        <a:solidFill>
          <a:srgbClr val="006BB4"/>
        </a:solidFill>
      </dgm:spPr>
      <dgm:t>
        <a:bodyPr/>
        <a:lstStyle/>
        <a:p>
          <a:r>
            <a:rPr lang="fr-FR" sz="2800" dirty="0">
              <a:solidFill>
                <a:schemeClr val="bg1"/>
              </a:solidFill>
            </a:rPr>
            <a:t>B</a:t>
          </a:r>
        </a:p>
      </dgm:t>
    </dgm:pt>
    <dgm:pt modelId="{4392B48E-6A6C-4572-8F6F-5ED171CCB95A}" type="parTrans" cxnId="{B36AEFDA-711C-4441-855A-7A17A8FEEB2A}">
      <dgm:prSet/>
      <dgm:spPr/>
      <dgm:t>
        <a:bodyPr/>
        <a:lstStyle/>
        <a:p>
          <a:endParaRPr lang="fr-FR" sz="1100"/>
        </a:p>
      </dgm:t>
    </dgm:pt>
    <dgm:pt modelId="{1DC25640-C58A-474B-97D8-106325677307}" type="sibTrans" cxnId="{B36AEFDA-711C-4441-855A-7A17A8FEEB2A}">
      <dgm:prSet/>
      <dgm:spPr/>
      <dgm:t>
        <a:bodyPr/>
        <a:lstStyle/>
        <a:p>
          <a:endParaRPr lang="fr-FR" sz="1100"/>
        </a:p>
      </dgm:t>
    </dgm:pt>
    <dgm:pt modelId="{7D5E4E26-0157-4F3C-9A57-CAA989D77810}">
      <dgm:prSet phldrT="[Texte]" custT="1"/>
      <dgm:spPr>
        <a:solidFill>
          <a:srgbClr val="65C1FF"/>
        </a:solidFill>
      </dgm:spPr>
      <dgm:t>
        <a:bodyPr/>
        <a:lstStyle/>
        <a:p>
          <a:r>
            <a:rPr lang="fr-FR" sz="2800" dirty="0">
              <a:solidFill>
                <a:schemeClr val="bg1"/>
              </a:solidFill>
            </a:rPr>
            <a:t>C</a:t>
          </a:r>
        </a:p>
      </dgm:t>
    </dgm:pt>
    <dgm:pt modelId="{A211F5D3-DC2E-4D43-B9A7-ABAFFFC8B1E1}" type="parTrans" cxnId="{735A2659-E4A8-43CD-AEEF-BDA6FBA70271}">
      <dgm:prSet/>
      <dgm:spPr/>
      <dgm:t>
        <a:bodyPr/>
        <a:lstStyle/>
        <a:p>
          <a:endParaRPr lang="fr-FR" sz="1100"/>
        </a:p>
      </dgm:t>
    </dgm:pt>
    <dgm:pt modelId="{FB6DE406-171D-41B0-A74C-128BF74FF258}" type="sibTrans" cxnId="{735A2659-E4A8-43CD-AEEF-BDA6FBA70271}">
      <dgm:prSet/>
      <dgm:spPr/>
      <dgm:t>
        <a:bodyPr/>
        <a:lstStyle/>
        <a:p>
          <a:endParaRPr lang="fr-FR" sz="1100"/>
        </a:p>
      </dgm:t>
    </dgm:pt>
    <dgm:pt modelId="{11FA5058-5915-46BD-8066-97BEE469926E}" type="pres">
      <dgm:prSet presAssocID="{E067C7E0-850B-4F3C-AFE1-C52AF6E13E9B}" presName="Name0" presStyleCnt="0">
        <dgm:presLayoutVars>
          <dgm:dir/>
          <dgm:animLvl val="lvl"/>
          <dgm:resizeHandles val="exact"/>
        </dgm:presLayoutVars>
      </dgm:prSet>
      <dgm:spPr/>
    </dgm:pt>
    <dgm:pt modelId="{6CE25F51-4CB4-41DB-9040-EF78AE441690}" type="pres">
      <dgm:prSet presAssocID="{FEB5DF3C-2B4A-4B24-A172-C8F0B4C33C35}" presName="Name8" presStyleCnt="0"/>
      <dgm:spPr/>
    </dgm:pt>
    <dgm:pt modelId="{AF939F21-1856-4C51-A2BE-3520D3099C2F}" type="pres">
      <dgm:prSet presAssocID="{FEB5DF3C-2B4A-4B24-A172-C8F0B4C33C35}" presName="level" presStyleLbl="node1" presStyleIdx="0" presStyleCnt="3">
        <dgm:presLayoutVars>
          <dgm:chMax val="1"/>
          <dgm:bulletEnabled val="1"/>
        </dgm:presLayoutVars>
      </dgm:prSet>
      <dgm:spPr/>
      <dgm:t>
        <a:bodyPr/>
        <a:lstStyle/>
        <a:p>
          <a:endParaRPr lang="fr-FR"/>
        </a:p>
      </dgm:t>
    </dgm:pt>
    <dgm:pt modelId="{FE12061E-9C58-445E-B496-F9B4BD7C86D7}" type="pres">
      <dgm:prSet presAssocID="{FEB5DF3C-2B4A-4B24-A172-C8F0B4C33C35}" presName="levelTx" presStyleLbl="revTx" presStyleIdx="0" presStyleCnt="0">
        <dgm:presLayoutVars>
          <dgm:chMax val="1"/>
          <dgm:bulletEnabled val="1"/>
        </dgm:presLayoutVars>
      </dgm:prSet>
      <dgm:spPr/>
      <dgm:t>
        <a:bodyPr/>
        <a:lstStyle/>
        <a:p>
          <a:endParaRPr lang="fr-FR"/>
        </a:p>
      </dgm:t>
    </dgm:pt>
    <dgm:pt modelId="{307DE972-F25D-44C7-9D05-FD0C13067210}" type="pres">
      <dgm:prSet presAssocID="{6F775830-C54B-4081-B480-6E8B29C2F876}" presName="Name8" presStyleCnt="0"/>
      <dgm:spPr/>
    </dgm:pt>
    <dgm:pt modelId="{D326352B-234F-4138-A22F-40E5CC427203}" type="pres">
      <dgm:prSet presAssocID="{6F775830-C54B-4081-B480-6E8B29C2F876}" presName="level" presStyleLbl="node1" presStyleIdx="1" presStyleCnt="3">
        <dgm:presLayoutVars>
          <dgm:chMax val="1"/>
          <dgm:bulletEnabled val="1"/>
        </dgm:presLayoutVars>
      </dgm:prSet>
      <dgm:spPr/>
      <dgm:t>
        <a:bodyPr/>
        <a:lstStyle/>
        <a:p>
          <a:endParaRPr lang="fr-FR"/>
        </a:p>
      </dgm:t>
    </dgm:pt>
    <dgm:pt modelId="{55797ACC-03BA-4D02-BC0C-C0DB27388406}" type="pres">
      <dgm:prSet presAssocID="{6F775830-C54B-4081-B480-6E8B29C2F876}" presName="levelTx" presStyleLbl="revTx" presStyleIdx="0" presStyleCnt="0">
        <dgm:presLayoutVars>
          <dgm:chMax val="1"/>
          <dgm:bulletEnabled val="1"/>
        </dgm:presLayoutVars>
      </dgm:prSet>
      <dgm:spPr/>
      <dgm:t>
        <a:bodyPr/>
        <a:lstStyle/>
        <a:p>
          <a:endParaRPr lang="fr-FR"/>
        </a:p>
      </dgm:t>
    </dgm:pt>
    <dgm:pt modelId="{864B63BA-AE91-4D59-B8DA-227DA9B6972C}" type="pres">
      <dgm:prSet presAssocID="{7D5E4E26-0157-4F3C-9A57-CAA989D77810}" presName="Name8" presStyleCnt="0"/>
      <dgm:spPr/>
    </dgm:pt>
    <dgm:pt modelId="{5990E274-5BC1-4AF1-B647-B88C27CB4391}" type="pres">
      <dgm:prSet presAssocID="{7D5E4E26-0157-4F3C-9A57-CAA989D77810}" presName="level" presStyleLbl="node1" presStyleIdx="2" presStyleCnt="3">
        <dgm:presLayoutVars>
          <dgm:chMax val="1"/>
          <dgm:bulletEnabled val="1"/>
        </dgm:presLayoutVars>
      </dgm:prSet>
      <dgm:spPr/>
      <dgm:t>
        <a:bodyPr/>
        <a:lstStyle/>
        <a:p>
          <a:endParaRPr lang="fr-FR"/>
        </a:p>
      </dgm:t>
    </dgm:pt>
    <dgm:pt modelId="{1D97446C-8CD6-4EA1-9B56-EE3F7EB2D73F}" type="pres">
      <dgm:prSet presAssocID="{7D5E4E26-0157-4F3C-9A57-CAA989D77810}" presName="levelTx" presStyleLbl="revTx" presStyleIdx="0" presStyleCnt="0">
        <dgm:presLayoutVars>
          <dgm:chMax val="1"/>
          <dgm:bulletEnabled val="1"/>
        </dgm:presLayoutVars>
      </dgm:prSet>
      <dgm:spPr/>
      <dgm:t>
        <a:bodyPr/>
        <a:lstStyle/>
        <a:p>
          <a:endParaRPr lang="fr-FR"/>
        </a:p>
      </dgm:t>
    </dgm:pt>
  </dgm:ptLst>
  <dgm:cxnLst>
    <dgm:cxn modelId="{A705B328-99C5-4AEE-A053-429ED36B32B1}" type="presOf" srcId="{6F775830-C54B-4081-B480-6E8B29C2F876}" destId="{55797ACC-03BA-4D02-BC0C-C0DB27388406}" srcOrd="1" destOrd="0" presId="urn:microsoft.com/office/officeart/2005/8/layout/pyramid1"/>
    <dgm:cxn modelId="{B36AEFDA-711C-4441-855A-7A17A8FEEB2A}" srcId="{E067C7E0-850B-4F3C-AFE1-C52AF6E13E9B}" destId="{6F775830-C54B-4081-B480-6E8B29C2F876}" srcOrd="1" destOrd="0" parTransId="{4392B48E-6A6C-4572-8F6F-5ED171CCB95A}" sibTransId="{1DC25640-C58A-474B-97D8-106325677307}"/>
    <dgm:cxn modelId="{67D3BE74-28B5-4328-96AF-394DD2F101FB}" type="presOf" srcId="{FEB5DF3C-2B4A-4B24-A172-C8F0B4C33C35}" destId="{FE12061E-9C58-445E-B496-F9B4BD7C86D7}" srcOrd="1" destOrd="0" presId="urn:microsoft.com/office/officeart/2005/8/layout/pyramid1"/>
    <dgm:cxn modelId="{735A2659-E4A8-43CD-AEEF-BDA6FBA70271}" srcId="{E067C7E0-850B-4F3C-AFE1-C52AF6E13E9B}" destId="{7D5E4E26-0157-4F3C-9A57-CAA989D77810}" srcOrd="2" destOrd="0" parTransId="{A211F5D3-DC2E-4D43-B9A7-ABAFFFC8B1E1}" sibTransId="{FB6DE406-171D-41B0-A74C-128BF74FF258}"/>
    <dgm:cxn modelId="{BCC443F3-2437-4498-A085-7F4E220CFBD6}" type="presOf" srcId="{7D5E4E26-0157-4F3C-9A57-CAA989D77810}" destId="{1D97446C-8CD6-4EA1-9B56-EE3F7EB2D73F}" srcOrd="1" destOrd="0" presId="urn:microsoft.com/office/officeart/2005/8/layout/pyramid1"/>
    <dgm:cxn modelId="{91A51143-F4BA-47BB-BD18-0A041D540C7E}" srcId="{E067C7E0-850B-4F3C-AFE1-C52AF6E13E9B}" destId="{FEB5DF3C-2B4A-4B24-A172-C8F0B4C33C35}" srcOrd="0" destOrd="0" parTransId="{3C58E183-D0A2-4276-956D-23368960395D}" sibTransId="{D4AE0EB4-47CB-4FD3-8441-A596714B55D1}"/>
    <dgm:cxn modelId="{A5F6F65E-E9A1-48C8-BF84-BFC62D5A7DB5}" type="presOf" srcId="{6F775830-C54B-4081-B480-6E8B29C2F876}" destId="{D326352B-234F-4138-A22F-40E5CC427203}" srcOrd="0" destOrd="0" presId="urn:microsoft.com/office/officeart/2005/8/layout/pyramid1"/>
    <dgm:cxn modelId="{F6CC3C11-FC2A-4015-B584-DE5F915A1CFB}" type="presOf" srcId="{7D5E4E26-0157-4F3C-9A57-CAA989D77810}" destId="{5990E274-5BC1-4AF1-B647-B88C27CB4391}" srcOrd="0" destOrd="0" presId="urn:microsoft.com/office/officeart/2005/8/layout/pyramid1"/>
    <dgm:cxn modelId="{D34500C4-E7C9-477C-9ED0-3A249F412AFD}" type="presOf" srcId="{E067C7E0-850B-4F3C-AFE1-C52AF6E13E9B}" destId="{11FA5058-5915-46BD-8066-97BEE469926E}" srcOrd="0" destOrd="0" presId="urn:microsoft.com/office/officeart/2005/8/layout/pyramid1"/>
    <dgm:cxn modelId="{7E57BE4E-42BA-426A-85B8-73735A648E18}" type="presOf" srcId="{FEB5DF3C-2B4A-4B24-A172-C8F0B4C33C35}" destId="{AF939F21-1856-4C51-A2BE-3520D3099C2F}" srcOrd="0" destOrd="0" presId="urn:microsoft.com/office/officeart/2005/8/layout/pyramid1"/>
    <dgm:cxn modelId="{55EF742F-0DCE-4C28-976B-E7E7EF719738}" type="presParOf" srcId="{11FA5058-5915-46BD-8066-97BEE469926E}" destId="{6CE25F51-4CB4-41DB-9040-EF78AE441690}" srcOrd="0" destOrd="0" presId="urn:microsoft.com/office/officeart/2005/8/layout/pyramid1"/>
    <dgm:cxn modelId="{BD4791E3-8D69-4C87-A014-939514A27F77}" type="presParOf" srcId="{6CE25F51-4CB4-41DB-9040-EF78AE441690}" destId="{AF939F21-1856-4C51-A2BE-3520D3099C2F}" srcOrd="0" destOrd="0" presId="urn:microsoft.com/office/officeart/2005/8/layout/pyramid1"/>
    <dgm:cxn modelId="{1DAA81AB-0C2C-43D1-9C2B-4A8A4BED6467}" type="presParOf" srcId="{6CE25F51-4CB4-41DB-9040-EF78AE441690}" destId="{FE12061E-9C58-445E-B496-F9B4BD7C86D7}" srcOrd="1" destOrd="0" presId="urn:microsoft.com/office/officeart/2005/8/layout/pyramid1"/>
    <dgm:cxn modelId="{51F94E9A-B41B-4FBD-8BC0-717BD62B7D6C}" type="presParOf" srcId="{11FA5058-5915-46BD-8066-97BEE469926E}" destId="{307DE972-F25D-44C7-9D05-FD0C13067210}" srcOrd="1" destOrd="0" presId="urn:microsoft.com/office/officeart/2005/8/layout/pyramid1"/>
    <dgm:cxn modelId="{EA659171-ED72-46A9-95B8-3A01DBD103D3}" type="presParOf" srcId="{307DE972-F25D-44C7-9D05-FD0C13067210}" destId="{D326352B-234F-4138-A22F-40E5CC427203}" srcOrd="0" destOrd="0" presId="urn:microsoft.com/office/officeart/2005/8/layout/pyramid1"/>
    <dgm:cxn modelId="{6A2BA244-F81B-46DA-AC53-83F8D9A037EF}" type="presParOf" srcId="{307DE972-F25D-44C7-9D05-FD0C13067210}" destId="{55797ACC-03BA-4D02-BC0C-C0DB27388406}" srcOrd="1" destOrd="0" presId="urn:microsoft.com/office/officeart/2005/8/layout/pyramid1"/>
    <dgm:cxn modelId="{5C718ADC-D04C-40F0-9C88-CC17397EC546}" type="presParOf" srcId="{11FA5058-5915-46BD-8066-97BEE469926E}" destId="{864B63BA-AE91-4D59-B8DA-227DA9B6972C}" srcOrd="2" destOrd="0" presId="urn:microsoft.com/office/officeart/2005/8/layout/pyramid1"/>
    <dgm:cxn modelId="{9B24D5C3-18ED-4A48-8C34-E0598B970EFB}" type="presParOf" srcId="{864B63BA-AE91-4D59-B8DA-227DA9B6972C}" destId="{5990E274-5BC1-4AF1-B647-B88C27CB4391}" srcOrd="0" destOrd="0" presId="urn:microsoft.com/office/officeart/2005/8/layout/pyramid1"/>
    <dgm:cxn modelId="{58412B4C-83DF-4049-B074-A24065E057BA}" type="presParOf" srcId="{864B63BA-AE91-4D59-B8DA-227DA9B6972C}" destId="{1D97446C-8CD6-4EA1-9B56-EE3F7EB2D73F}"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B9652E-141F-4856-8AC4-4E1E3AFC8495}" type="doc">
      <dgm:prSet loTypeId="urn:microsoft.com/office/officeart/2005/8/layout/pyramid1" loCatId="pyramid" qsTypeId="urn:microsoft.com/office/officeart/2005/8/quickstyle/simple1" qsCatId="simple" csTypeId="urn:microsoft.com/office/officeart/2005/8/colors/accent1_2" csCatId="accent1" phldr="1"/>
      <dgm:spPr/>
    </dgm:pt>
    <dgm:pt modelId="{E5044FA6-674E-459C-9189-540320CD7E0A}">
      <dgm:prSet phldrT="[Texte]" custT="1"/>
      <dgm:spPr>
        <a:solidFill>
          <a:srgbClr val="FF7F4D"/>
        </a:solidFill>
      </dgm:spPr>
      <dgm:t>
        <a:bodyPr/>
        <a:lstStyle/>
        <a:p>
          <a:r>
            <a:rPr lang="fr-FR" sz="2800" dirty="0">
              <a:solidFill>
                <a:schemeClr val="bg1"/>
              </a:solidFill>
            </a:rPr>
            <a:t>5</a:t>
          </a:r>
        </a:p>
      </dgm:t>
    </dgm:pt>
    <dgm:pt modelId="{87B29F5B-0498-42E1-AC9D-C34F4650233F}" type="parTrans" cxnId="{BDB49A2A-6350-4335-B38B-B48AD3C7EC65}">
      <dgm:prSet/>
      <dgm:spPr/>
      <dgm:t>
        <a:bodyPr/>
        <a:lstStyle/>
        <a:p>
          <a:endParaRPr lang="fr-FR"/>
        </a:p>
      </dgm:t>
    </dgm:pt>
    <dgm:pt modelId="{AA7DB47A-94B7-4EDB-B273-062DA7601431}" type="sibTrans" cxnId="{BDB49A2A-6350-4335-B38B-B48AD3C7EC65}">
      <dgm:prSet/>
      <dgm:spPr/>
      <dgm:t>
        <a:bodyPr/>
        <a:lstStyle/>
        <a:p>
          <a:endParaRPr lang="fr-FR"/>
        </a:p>
      </dgm:t>
    </dgm:pt>
    <dgm:pt modelId="{9CB0F163-754F-481B-B912-4911A9FF6B53}">
      <dgm:prSet phldrT="[Texte]" custT="1"/>
      <dgm:spPr>
        <a:solidFill>
          <a:srgbClr val="FFA885"/>
        </a:solidFill>
      </dgm:spPr>
      <dgm:t>
        <a:bodyPr/>
        <a:lstStyle/>
        <a:p>
          <a:r>
            <a:rPr lang="fr-FR" sz="2800" dirty="0">
              <a:solidFill>
                <a:schemeClr val="bg1"/>
              </a:solidFill>
            </a:rPr>
            <a:t>3</a:t>
          </a:r>
        </a:p>
      </dgm:t>
    </dgm:pt>
    <dgm:pt modelId="{4354900B-7554-4BF1-837A-3628FBA0F23D}" type="parTrans" cxnId="{4DFEF804-5826-4BEA-8526-C1F3C8301E94}">
      <dgm:prSet/>
      <dgm:spPr/>
      <dgm:t>
        <a:bodyPr/>
        <a:lstStyle/>
        <a:p>
          <a:endParaRPr lang="fr-FR"/>
        </a:p>
      </dgm:t>
    </dgm:pt>
    <dgm:pt modelId="{922E5A75-97DB-47A4-96BC-75FC1D5938FB}" type="sibTrans" cxnId="{4DFEF804-5826-4BEA-8526-C1F3C8301E94}">
      <dgm:prSet/>
      <dgm:spPr/>
      <dgm:t>
        <a:bodyPr/>
        <a:lstStyle/>
        <a:p>
          <a:endParaRPr lang="fr-FR"/>
        </a:p>
      </dgm:t>
    </dgm:pt>
    <dgm:pt modelId="{B1D5B8DA-B83C-4A87-B2BF-5F430587DD67}">
      <dgm:prSet phldrT="[Texte]" custT="1"/>
      <dgm:spPr>
        <a:solidFill>
          <a:srgbClr val="FF9469"/>
        </a:solidFill>
      </dgm:spPr>
      <dgm:t>
        <a:bodyPr/>
        <a:lstStyle/>
        <a:p>
          <a:r>
            <a:rPr lang="fr-FR" sz="2800" dirty="0">
              <a:solidFill>
                <a:schemeClr val="bg1"/>
              </a:solidFill>
            </a:rPr>
            <a:t>4</a:t>
          </a:r>
        </a:p>
      </dgm:t>
    </dgm:pt>
    <dgm:pt modelId="{41E75870-958E-4CF9-86F5-D664B4ED37C7}" type="parTrans" cxnId="{40530592-7E27-4F66-B52C-2CE7DE98286E}">
      <dgm:prSet/>
      <dgm:spPr/>
      <dgm:t>
        <a:bodyPr/>
        <a:lstStyle/>
        <a:p>
          <a:endParaRPr lang="fr-FR"/>
        </a:p>
      </dgm:t>
    </dgm:pt>
    <dgm:pt modelId="{1B6284E7-3C64-4E15-A365-6E42D2E1CC16}" type="sibTrans" cxnId="{40530592-7E27-4F66-B52C-2CE7DE98286E}">
      <dgm:prSet/>
      <dgm:spPr/>
      <dgm:t>
        <a:bodyPr/>
        <a:lstStyle/>
        <a:p>
          <a:endParaRPr lang="fr-FR"/>
        </a:p>
      </dgm:t>
    </dgm:pt>
    <dgm:pt modelId="{12C4E0B8-CBCF-4F9E-91ED-8FAC151E885C}">
      <dgm:prSet phldrT="[Texte]" custT="1"/>
      <dgm:spPr>
        <a:solidFill>
          <a:srgbClr val="FFC3AB"/>
        </a:solidFill>
      </dgm:spPr>
      <dgm:t>
        <a:bodyPr/>
        <a:lstStyle/>
        <a:p>
          <a:r>
            <a:rPr lang="fr-FR" sz="2800" dirty="0">
              <a:solidFill>
                <a:schemeClr val="bg1"/>
              </a:solidFill>
            </a:rPr>
            <a:t>2</a:t>
          </a:r>
        </a:p>
      </dgm:t>
    </dgm:pt>
    <dgm:pt modelId="{21C59438-EFC3-44FA-B995-B7341E935993}" type="parTrans" cxnId="{9A21E514-F203-440B-AA7C-30E666B71D02}">
      <dgm:prSet/>
      <dgm:spPr/>
      <dgm:t>
        <a:bodyPr/>
        <a:lstStyle/>
        <a:p>
          <a:endParaRPr lang="fr-FR"/>
        </a:p>
      </dgm:t>
    </dgm:pt>
    <dgm:pt modelId="{90145AFE-335F-41CC-8FF5-AAD235C8E916}" type="sibTrans" cxnId="{9A21E514-F203-440B-AA7C-30E666B71D02}">
      <dgm:prSet/>
      <dgm:spPr/>
      <dgm:t>
        <a:bodyPr/>
        <a:lstStyle/>
        <a:p>
          <a:endParaRPr lang="fr-FR"/>
        </a:p>
      </dgm:t>
    </dgm:pt>
    <dgm:pt modelId="{471C9375-3DD8-4ACE-B0CC-6024F4D90241}">
      <dgm:prSet phldrT="[Texte]" custT="1"/>
      <dgm:spPr>
        <a:solidFill>
          <a:srgbClr val="FFD3C1"/>
        </a:solidFill>
      </dgm:spPr>
      <dgm:t>
        <a:bodyPr/>
        <a:lstStyle/>
        <a:p>
          <a:r>
            <a:rPr lang="fr-FR" sz="2800" dirty="0">
              <a:solidFill>
                <a:schemeClr val="bg1"/>
              </a:solidFill>
            </a:rPr>
            <a:t>1</a:t>
          </a:r>
        </a:p>
      </dgm:t>
    </dgm:pt>
    <dgm:pt modelId="{AB52413B-9287-4900-8682-124EBAFFAD81}" type="parTrans" cxnId="{DF837025-A5B0-492E-ABF4-8479F23BED38}">
      <dgm:prSet/>
      <dgm:spPr/>
      <dgm:t>
        <a:bodyPr/>
        <a:lstStyle/>
        <a:p>
          <a:endParaRPr lang="fr-FR"/>
        </a:p>
      </dgm:t>
    </dgm:pt>
    <dgm:pt modelId="{B65C7198-D98B-4AB7-BE5B-AE713F680653}" type="sibTrans" cxnId="{DF837025-A5B0-492E-ABF4-8479F23BED38}">
      <dgm:prSet/>
      <dgm:spPr/>
      <dgm:t>
        <a:bodyPr/>
        <a:lstStyle/>
        <a:p>
          <a:endParaRPr lang="fr-FR"/>
        </a:p>
      </dgm:t>
    </dgm:pt>
    <dgm:pt modelId="{933AC103-C2C0-4348-B2B2-7DE332969A6F}" type="pres">
      <dgm:prSet presAssocID="{17B9652E-141F-4856-8AC4-4E1E3AFC8495}" presName="Name0" presStyleCnt="0">
        <dgm:presLayoutVars>
          <dgm:dir/>
          <dgm:animLvl val="lvl"/>
          <dgm:resizeHandles val="exact"/>
        </dgm:presLayoutVars>
      </dgm:prSet>
      <dgm:spPr/>
    </dgm:pt>
    <dgm:pt modelId="{12B105C6-13FC-4A82-9049-18C52D708045}" type="pres">
      <dgm:prSet presAssocID="{E5044FA6-674E-459C-9189-540320CD7E0A}" presName="Name8" presStyleCnt="0"/>
      <dgm:spPr/>
    </dgm:pt>
    <dgm:pt modelId="{C3A30235-EC97-4AB8-84EE-39C00CAB15C8}" type="pres">
      <dgm:prSet presAssocID="{E5044FA6-674E-459C-9189-540320CD7E0A}" presName="level" presStyleLbl="node1" presStyleIdx="0" presStyleCnt="5">
        <dgm:presLayoutVars>
          <dgm:chMax val="1"/>
          <dgm:bulletEnabled val="1"/>
        </dgm:presLayoutVars>
      </dgm:prSet>
      <dgm:spPr/>
      <dgm:t>
        <a:bodyPr/>
        <a:lstStyle/>
        <a:p>
          <a:endParaRPr lang="fr-FR"/>
        </a:p>
      </dgm:t>
    </dgm:pt>
    <dgm:pt modelId="{32F1BD41-094D-40B1-8184-75198C1F233E}" type="pres">
      <dgm:prSet presAssocID="{E5044FA6-674E-459C-9189-540320CD7E0A}" presName="levelTx" presStyleLbl="revTx" presStyleIdx="0" presStyleCnt="0">
        <dgm:presLayoutVars>
          <dgm:chMax val="1"/>
          <dgm:bulletEnabled val="1"/>
        </dgm:presLayoutVars>
      </dgm:prSet>
      <dgm:spPr/>
      <dgm:t>
        <a:bodyPr/>
        <a:lstStyle/>
        <a:p>
          <a:endParaRPr lang="fr-FR"/>
        </a:p>
      </dgm:t>
    </dgm:pt>
    <dgm:pt modelId="{2173D76F-C09B-40A0-89E7-95CD9039FF49}" type="pres">
      <dgm:prSet presAssocID="{B1D5B8DA-B83C-4A87-B2BF-5F430587DD67}" presName="Name8" presStyleCnt="0"/>
      <dgm:spPr/>
    </dgm:pt>
    <dgm:pt modelId="{A2EE0EF9-159C-4E2A-9E23-41B73462412B}" type="pres">
      <dgm:prSet presAssocID="{B1D5B8DA-B83C-4A87-B2BF-5F430587DD67}" presName="level" presStyleLbl="node1" presStyleIdx="1" presStyleCnt="5">
        <dgm:presLayoutVars>
          <dgm:chMax val="1"/>
          <dgm:bulletEnabled val="1"/>
        </dgm:presLayoutVars>
      </dgm:prSet>
      <dgm:spPr/>
      <dgm:t>
        <a:bodyPr/>
        <a:lstStyle/>
        <a:p>
          <a:endParaRPr lang="fr-FR"/>
        </a:p>
      </dgm:t>
    </dgm:pt>
    <dgm:pt modelId="{F38107FB-FEB7-407D-9588-B81F83AF2578}" type="pres">
      <dgm:prSet presAssocID="{B1D5B8DA-B83C-4A87-B2BF-5F430587DD67}" presName="levelTx" presStyleLbl="revTx" presStyleIdx="0" presStyleCnt="0">
        <dgm:presLayoutVars>
          <dgm:chMax val="1"/>
          <dgm:bulletEnabled val="1"/>
        </dgm:presLayoutVars>
      </dgm:prSet>
      <dgm:spPr/>
      <dgm:t>
        <a:bodyPr/>
        <a:lstStyle/>
        <a:p>
          <a:endParaRPr lang="fr-FR"/>
        </a:p>
      </dgm:t>
    </dgm:pt>
    <dgm:pt modelId="{CA519A47-F2F1-4460-A392-4BF529CEC448}" type="pres">
      <dgm:prSet presAssocID="{9CB0F163-754F-481B-B912-4911A9FF6B53}" presName="Name8" presStyleCnt="0"/>
      <dgm:spPr/>
    </dgm:pt>
    <dgm:pt modelId="{288B13A2-8D23-43C4-9D43-620D7556E162}" type="pres">
      <dgm:prSet presAssocID="{9CB0F163-754F-481B-B912-4911A9FF6B53}" presName="level" presStyleLbl="node1" presStyleIdx="2" presStyleCnt="5">
        <dgm:presLayoutVars>
          <dgm:chMax val="1"/>
          <dgm:bulletEnabled val="1"/>
        </dgm:presLayoutVars>
      </dgm:prSet>
      <dgm:spPr/>
      <dgm:t>
        <a:bodyPr/>
        <a:lstStyle/>
        <a:p>
          <a:endParaRPr lang="fr-FR"/>
        </a:p>
      </dgm:t>
    </dgm:pt>
    <dgm:pt modelId="{17EA5142-08CB-4716-9CC7-29712C4CD9EF}" type="pres">
      <dgm:prSet presAssocID="{9CB0F163-754F-481B-B912-4911A9FF6B53}" presName="levelTx" presStyleLbl="revTx" presStyleIdx="0" presStyleCnt="0">
        <dgm:presLayoutVars>
          <dgm:chMax val="1"/>
          <dgm:bulletEnabled val="1"/>
        </dgm:presLayoutVars>
      </dgm:prSet>
      <dgm:spPr/>
      <dgm:t>
        <a:bodyPr/>
        <a:lstStyle/>
        <a:p>
          <a:endParaRPr lang="fr-FR"/>
        </a:p>
      </dgm:t>
    </dgm:pt>
    <dgm:pt modelId="{258FC918-FEF9-4E49-B0C1-F19F9C1F319F}" type="pres">
      <dgm:prSet presAssocID="{12C4E0B8-CBCF-4F9E-91ED-8FAC151E885C}" presName="Name8" presStyleCnt="0"/>
      <dgm:spPr/>
    </dgm:pt>
    <dgm:pt modelId="{8045FAC9-7EC2-4986-A046-084047B1902C}" type="pres">
      <dgm:prSet presAssocID="{12C4E0B8-CBCF-4F9E-91ED-8FAC151E885C}" presName="level" presStyleLbl="node1" presStyleIdx="3" presStyleCnt="5">
        <dgm:presLayoutVars>
          <dgm:chMax val="1"/>
          <dgm:bulletEnabled val="1"/>
        </dgm:presLayoutVars>
      </dgm:prSet>
      <dgm:spPr/>
      <dgm:t>
        <a:bodyPr/>
        <a:lstStyle/>
        <a:p>
          <a:endParaRPr lang="fr-FR"/>
        </a:p>
      </dgm:t>
    </dgm:pt>
    <dgm:pt modelId="{8853B5B5-972A-4E62-9622-40108C2B4B7C}" type="pres">
      <dgm:prSet presAssocID="{12C4E0B8-CBCF-4F9E-91ED-8FAC151E885C}" presName="levelTx" presStyleLbl="revTx" presStyleIdx="0" presStyleCnt="0">
        <dgm:presLayoutVars>
          <dgm:chMax val="1"/>
          <dgm:bulletEnabled val="1"/>
        </dgm:presLayoutVars>
      </dgm:prSet>
      <dgm:spPr/>
      <dgm:t>
        <a:bodyPr/>
        <a:lstStyle/>
        <a:p>
          <a:endParaRPr lang="fr-FR"/>
        </a:p>
      </dgm:t>
    </dgm:pt>
    <dgm:pt modelId="{5A4CC56B-3AC4-4EC8-A660-4788F2D500A7}" type="pres">
      <dgm:prSet presAssocID="{471C9375-3DD8-4ACE-B0CC-6024F4D90241}" presName="Name8" presStyleCnt="0"/>
      <dgm:spPr/>
    </dgm:pt>
    <dgm:pt modelId="{F5B3D3F9-E03D-45D8-BE1A-93C8396B4958}" type="pres">
      <dgm:prSet presAssocID="{471C9375-3DD8-4ACE-B0CC-6024F4D90241}" presName="level" presStyleLbl="node1" presStyleIdx="4" presStyleCnt="5">
        <dgm:presLayoutVars>
          <dgm:chMax val="1"/>
          <dgm:bulletEnabled val="1"/>
        </dgm:presLayoutVars>
      </dgm:prSet>
      <dgm:spPr/>
      <dgm:t>
        <a:bodyPr/>
        <a:lstStyle/>
        <a:p>
          <a:endParaRPr lang="fr-FR"/>
        </a:p>
      </dgm:t>
    </dgm:pt>
    <dgm:pt modelId="{F4416BBD-69AC-4957-9705-4881BEB48927}" type="pres">
      <dgm:prSet presAssocID="{471C9375-3DD8-4ACE-B0CC-6024F4D90241}" presName="levelTx" presStyleLbl="revTx" presStyleIdx="0" presStyleCnt="0">
        <dgm:presLayoutVars>
          <dgm:chMax val="1"/>
          <dgm:bulletEnabled val="1"/>
        </dgm:presLayoutVars>
      </dgm:prSet>
      <dgm:spPr/>
      <dgm:t>
        <a:bodyPr/>
        <a:lstStyle/>
        <a:p>
          <a:endParaRPr lang="fr-FR"/>
        </a:p>
      </dgm:t>
    </dgm:pt>
  </dgm:ptLst>
  <dgm:cxnLst>
    <dgm:cxn modelId="{B8B18F72-F781-4689-9F08-47D3CB4915F4}" type="presOf" srcId="{E5044FA6-674E-459C-9189-540320CD7E0A}" destId="{32F1BD41-094D-40B1-8184-75198C1F233E}" srcOrd="1" destOrd="0" presId="urn:microsoft.com/office/officeart/2005/8/layout/pyramid1"/>
    <dgm:cxn modelId="{9A21E514-F203-440B-AA7C-30E666B71D02}" srcId="{17B9652E-141F-4856-8AC4-4E1E3AFC8495}" destId="{12C4E0B8-CBCF-4F9E-91ED-8FAC151E885C}" srcOrd="3" destOrd="0" parTransId="{21C59438-EFC3-44FA-B995-B7341E935993}" sibTransId="{90145AFE-335F-41CC-8FF5-AAD235C8E916}"/>
    <dgm:cxn modelId="{778E13AF-197A-4463-A814-A2AB6CE314A0}" type="presOf" srcId="{B1D5B8DA-B83C-4A87-B2BF-5F430587DD67}" destId="{F38107FB-FEB7-407D-9588-B81F83AF2578}" srcOrd="1" destOrd="0" presId="urn:microsoft.com/office/officeart/2005/8/layout/pyramid1"/>
    <dgm:cxn modelId="{DF837025-A5B0-492E-ABF4-8479F23BED38}" srcId="{17B9652E-141F-4856-8AC4-4E1E3AFC8495}" destId="{471C9375-3DD8-4ACE-B0CC-6024F4D90241}" srcOrd="4" destOrd="0" parTransId="{AB52413B-9287-4900-8682-124EBAFFAD81}" sibTransId="{B65C7198-D98B-4AB7-BE5B-AE713F680653}"/>
    <dgm:cxn modelId="{992643BE-69C2-4934-8ECD-05D4E3AEB59F}" type="presOf" srcId="{12C4E0B8-CBCF-4F9E-91ED-8FAC151E885C}" destId="{8045FAC9-7EC2-4986-A046-084047B1902C}" srcOrd="0" destOrd="0" presId="urn:microsoft.com/office/officeart/2005/8/layout/pyramid1"/>
    <dgm:cxn modelId="{337486B9-11FE-424F-8D50-ED7D1990FD02}" type="presOf" srcId="{471C9375-3DD8-4ACE-B0CC-6024F4D90241}" destId="{F4416BBD-69AC-4957-9705-4881BEB48927}" srcOrd="1" destOrd="0" presId="urn:microsoft.com/office/officeart/2005/8/layout/pyramid1"/>
    <dgm:cxn modelId="{BDB49A2A-6350-4335-B38B-B48AD3C7EC65}" srcId="{17B9652E-141F-4856-8AC4-4E1E3AFC8495}" destId="{E5044FA6-674E-459C-9189-540320CD7E0A}" srcOrd="0" destOrd="0" parTransId="{87B29F5B-0498-42E1-AC9D-C34F4650233F}" sibTransId="{AA7DB47A-94B7-4EDB-B273-062DA7601431}"/>
    <dgm:cxn modelId="{F5AE954A-EAAE-4FEF-ADC8-41D7E04BAA3F}" type="presOf" srcId="{9CB0F163-754F-481B-B912-4911A9FF6B53}" destId="{17EA5142-08CB-4716-9CC7-29712C4CD9EF}" srcOrd="1" destOrd="0" presId="urn:microsoft.com/office/officeart/2005/8/layout/pyramid1"/>
    <dgm:cxn modelId="{BCE8D21C-47D1-45CF-97BA-CD0EEDFED13D}" type="presOf" srcId="{9CB0F163-754F-481B-B912-4911A9FF6B53}" destId="{288B13A2-8D23-43C4-9D43-620D7556E162}" srcOrd="0" destOrd="0" presId="urn:microsoft.com/office/officeart/2005/8/layout/pyramid1"/>
    <dgm:cxn modelId="{A23BF03A-253F-4FCF-8AFD-DF976776FCC7}" type="presOf" srcId="{12C4E0B8-CBCF-4F9E-91ED-8FAC151E885C}" destId="{8853B5B5-972A-4E62-9622-40108C2B4B7C}" srcOrd="1" destOrd="0" presId="urn:microsoft.com/office/officeart/2005/8/layout/pyramid1"/>
    <dgm:cxn modelId="{A0D61AF5-2ECA-486F-B800-51F3CD7C7110}" type="presOf" srcId="{E5044FA6-674E-459C-9189-540320CD7E0A}" destId="{C3A30235-EC97-4AB8-84EE-39C00CAB15C8}" srcOrd="0" destOrd="0" presId="urn:microsoft.com/office/officeart/2005/8/layout/pyramid1"/>
    <dgm:cxn modelId="{1BE321DD-D4A3-424C-A9C2-F40EBA151373}" type="presOf" srcId="{471C9375-3DD8-4ACE-B0CC-6024F4D90241}" destId="{F5B3D3F9-E03D-45D8-BE1A-93C8396B4958}" srcOrd="0" destOrd="0" presId="urn:microsoft.com/office/officeart/2005/8/layout/pyramid1"/>
    <dgm:cxn modelId="{562BE18A-BE45-483D-BE69-90271D96A261}" type="presOf" srcId="{B1D5B8DA-B83C-4A87-B2BF-5F430587DD67}" destId="{A2EE0EF9-159C-4E2A-9E23-41B73462412B}" srcOrd="0" destOrd="0" presId="urn:microsoft.com/office/officeart/2005/8/layout/pyramid1"/>
    <dgm:cxn modelId="{4DFEF804-5826-4BEA-8526-C1F3C8301E94}" srcId="{17B9652E-141F-4856-8AC4-4E1E3AFC8495}" destId="{9CB0F163-754F-481B-B912-4911A9FF6B53}" srcOrd="2" destOrd="0" parTransId="{4354900B-7554-4BF1-837A-3628FBA0F23D}" sibTransId="{922E5A75-97DB-47A4-96BC-75FC1D5938FB}"/>
    <dgm:cxn modelId="{85073C21-6126-4F8D-8962-A8A64AFCB249}" type="presOf" srcId="{17B9652E-141F-4856-8AC4-4E1E3AFC8495}" destId="{933AC103-C2C0-4348-B2B2-7DE332969A6F}" srcOrd="0" destOrd="0" presId="urn:microsoft.com/office/officeart/2005/8/layout/pyramid1"/>
    <dgm:cxn modelId="{40530592-7E27-4F66-B52C-2CE7DE98286E}" srcId="{17B9652E-141F-4856-8AC4-4E1E3AFC8495}" destId="{B1D5B8DA-B83C-4A87-B2BF-5F430587DD67}" srcOrd="1" destOrd="0" parTransId="{41E75870-958E-4CF9-86F5-D664B4ED37C7}" sibTransId="{1B6284E7-3C64-4E15-A365-6E42D2E1CC16}"/>
    <dgm:cxn modelId="{3714CA66-7192-4937-BB9F-EC6C9CA0DC0B}" type="presParOf" srcId="{933AC103-C2C0-4348-B2B2-7DE332969A6F}" destId="{12B105C6-13FC-4A82-9049-18C52D708045}" srcOrd="0" destOrd="0" presId="urn:microsoft.com/office/officeart/2005/8/layout/pyramid1"/>
    <dgm:cxn modelId="{E14A2BAD-1DE8-4465-B4CF-417B6D3A3D55}" type="presParOf" srcId="{12B105C6-13FC-4A82-9049-18C52D708045}" destId="{C3A30235-EC97-4AB8-84EE-39C00CAB15C8}" srcOrd="0" destOrd="0" presId="urn:microsoft.com/office/officeart/2005/8/layout/pyramid1"/>
    <dgm:cxn modelId="{B1DA9E78-5973-443E-BA9D-2386FF5C7FCA}" type="presParOf" srcId="{12B105C6-13FC-4A82-9049-18C52D708045}" destId="{32F1BD41-094D-40B1-8184-75198C1F233E}" srcOrd="1" destOrd="0" presId="urn:microsoft.com/office/officeart/2005/8/layout/pyramid1"/>
    <dgm:cxn modelId="{C529C5E1-AB5A-44E5-862F-DA2EA1DFA87D}" type="presParOf" srcId="{933AC103-C2C0-4348-B2B2-7DE332969A6F}" destId="{2173D76F-C09B-40A0-89E7-95CD9039FF49}" srcOrd="1" destOrd="0" presId="urn:microsoft.com/office/officeart/2005/8/layout/pyramid1"/>
    <dgm:cxn modelId="{C505A4DC-11EF-4060-B337-3CC75B32EEF6}" type="presParOf" srcId="{2173D76F-C09B-40A0-89E7-95CD9039FF49}" destId="{A2EE0EF9-159C-4E2A-9E23-41B73462412B}" srcOrd="0" destOrd="0" presId="urn:microsoft.com/office/officeart/2005/8/layout/pyramid1"/>
    <dgm:cxn modelId="{EBE54951-116B-4BF8-85AA-7AFFB6B55D9F}" type="presParOf" srcId="{2173D76F-C09B-40A0-89E7-95CD9039FF49}" destId="{F38107FB-FEB7-407D-9588-B81F83AF2578}" srcOrd="1" destOrd="0" presId="urn:microsoft.com/office/officeart/2005/8/layout/pyramid1"/>
    <dgm:cxn modelId="{CAC3016C-7889-4ADF-B0D5-6D214CA255A7}" type="presParOf" srcId="{933AC103-C2C0-4348-B2B2-7DE332969A6F}" destId="{CA519A47-F2F1-4460-A392-4BF529CEC448}" srcOrd="2" destOrd="0" presId="urn:microsoft.com/office/officeart/2005/8/layout/pyramid1"/>
    <dgm:cxn modelId="{789282A3-2DE2-4DE0-BCAB-4926E6965838}" type="presParOf" srcId="{CA519A47-F2F1-4460-A392-4BF529CEC448}" destId="{288B13A2-8D23-43C4-9D43-620D7556E162}" srcOrd="0" destOrd="0" presId="urn:microsoft.com/office/officeart/2005/8/layout/pyramid1"/>
    <dgm:cxn modelId="{CA98B9EE-1520-4E4B-8B6F-4270BE796C62}" type="presParOf" srcId="{CA519A47-F2F1-4460-A392-4BF529CEC448}" destId="{17EA5142-08CB-4716-9CC7-29712C4CD9EF}" srcOrd="1" destOrd="0" presId="urn:microsoft.com/office/officeart/2005/8/layout/pyramid1"/>
    <dgm:cxn modelId="{F12FD270-CD99-4874-84B4-6BB5DA26DA2E}" type="presParOf" srcId="{933AC103-C2C0-4348-B2B2-7DE332969A6F}" destId="{258FC918-FEF9-4E49-B0C1-F19F9C1F319F}" srcOrd="3" destOrd="0" presId="urn:microsoft.com/office/officeart/2005/8/layout/pyramid1"/>
    <dgm:cxn modelId="{DEB7A876-ED01-4133-9ADA-F16EE44F163F}" type="presParOf" srcId="{258FC918-FEF9-4E49-B0C1-F19F9C1F319F}" destId="{8045FAC9-7EC2-4986-A046-084047B1902C}" srcOrd="0" destOrd="0" presId="urn:microsoft.com/office/officeart/2005/8/layout/pyramid1"/>
    <dgm:cxn modelId="{7DE53945-4DEF-4755-BB44-65880DCDB69E}" type="presParOf" srcId="{258FC918-FEF9-4E49-B0C1-F19F9C1F319F}" destId="{8853B5B5-972A-4E62-9622-40108C2B4B7C}" srcOrd="1" destOrd="0" presId="urn:microsoft.com/office/officeart/2005/8/layout/pyramid1"/>
    <dgm:cxn modelId="{DA633BFB-DBC9-463B-A11A-E253D8F3ADCF}" type="presParOf" srcId="{933AC103-C2C0-4348-B2B2-7DE332969A6F}" destId="{5A4CC56B-3AC4-4EC8-A660-4788F2D500A7}" srcOrd="4" destOrd="0" presId="urn:microsoft.com/office/officeart/2005/8/layout/pyramid1"/>
    <dgm:cxn modelId="{56FF0CFC-C191-4C54-BEE7-0F265420343F}" type="presParOf" srcId="{5A4CC56B-3AC4-4EC8-A660-4788F2D500A7}" destId="{F5B3D3F9-E03D-45D8-BE1A-93C8396B4958}" srcOrd="0" destOrd="0" presId="urn:microsoft.com/office/officeart/2005/8/layout/pyramid1"/>
    <dgm:cxn modelId="{5205DBC4-50B2-41BE-A229-CA6C89CC6B77}" type="presParOf" srcId="{5A4CC56B-3AC4-4EC8-A660-4788F2D500A7}" destId="{F4416BBD-69AC-4957-9705-4881BEB48927}" srcOrd="1" destOrd="0" presId="urn:microsoft.com/office/officeart/2005/8/layout/pyramid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079E30A-9331-4C69-A76B-0128378596F4}"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fr-FR"/>
        </a:p>
      </dgm:t>
    </dgm:pt>
    <dgm:pt modelId="{CEE48520-9F3C-40E5-9EF3-25C96C29951B}">
      <dgm:prSet phldrT="[Texte]"/>
      <dgm:spPr>
        <a:solidFill>
          <a:srgbClr val="005086"/>
        </a:solidFill>
      </dgm:spPr>
      <dgm:t>
        <a:bodyPr/>
        <a:lstStyle/>
        <a:p>
          <a:r>
            <a:rPr lang="en-US" b="1" i="0" u="none" dirty="0">
              <a:solidFill>
                <a:schemeClr val="bg1"/>
              </a:solidFill>
            </a:rPr>
            <a:t>Anticipate and prevent survivorship needs</a:t>
          </a:r>
          <a:endParaRPr lang="en-US" b="1" dirty="0">
            <a:solidFill>
              <a:schemeClr val="bg1"/>
            </a:solidFill>
          </a:endParaRPr>
        </a:p>
      </dgm:t>
    </dgm:pt>
    <dgm:pt modelId="{3D493913-9936-4AA7-9778-0E212A1BA991}" type="parTrans" cxnId="{C6A654FC-CC96-41AE-AB52-9E50DEAC8FBE}">
      <dgm:prSet/>
      <dgm:spPr/>
      <dgm:t>
        <a:bodyPr/>
        <a:lstStyle/>
        <a:p>
          <a:endParaRPr lang="fr-FR"/>
        </a:p>
      </dgm:t>
    </dgm:pt>
    <dgm:pt modelId="{F51DC417-0DA7-4DC5-ADAC-0290F2D99A05}" type="sibTrans" cxnId="{C6A654FC-CC96-41AE-AB52-9E50DEAC8FBE}">
      <dgm:prSet/>
      <dgm:spPr/>
      <dgm:t>
        <a:bodyPr/>
        <a:lstStyle/>
        <a:p>
          <a:endParaRPr lang="fr-FR"/>
        </a:p>
      </dgm:t>
    </dgm:pt>
    <dgm:pt modelId="{E0D88C93-E33C-4F48-8C72-E62F3C834D80}">
      <dgm:prSet phldrT="[Texte]"/>
      <dgm:spPr>
        <a:solidFill>
          <a:srgbClr val="005086"/>
        </a:solidFill>
      </dgm:spPr>
      <dgm:t>
        <a:bodyPr/>
        <a:lstStyle/>
        <a:p>
          <a:r>
            <a:rPr lang="en-US" b="1" i="0" u="none" dirty="0">
              <a:solidFill>
                <a:schemeClr val="bg1"/>
              </a:solidFill>
            </a:rPr>
            <a:t>Improve and implement survivorship care </a:t>
          </a:r>
          <a:r>
            <a:rPr lang="fr-FR" b="1" i="0" u="none" dirty="0">
              <a:solidFill>
                <a:schemeClr val="bg1"/>
              </a:solidFill>
            </a:rPr>
            <a:t>programs</a:t>
          </a:r>
          <a:endParaRPr lang="en-US" b="1" dirty="0">
            <a:solidFill>
              <a:schemeClr val="bg1"/>
            </a:solidFill>
          </a:endParaRPr>
        </a:p>
      </dgm:t>
    </dgm:pt>
    <dgm:pt modelId="{7C305A22-4B73-41FE-9701-E9AC4C80D0BC}" type="parTrans" cxnId="{FFA34730-8A75-4A16-A81D-F3295297F155}">
      <dgm:prSet/>
      <dgm:spPr/>
      <dgm:t>
        <a:bodyPr/>
        <a:lstStyle/>
        <a:p>
          <a:endParaRPr lang="fr-FR"/>
        </a:p>
      </dgm:t>
    </dgm:pt>
    <dgm:pt modelId="{449460A2-7321-47C2-9F09-98B4900E73F7}" type="sibTrans" cxnId="{FFA34730-8A75-4A16-A81D-F3295297F155}">
      <dgm:prSet/>
      <dgm:spPr/>
      <dgm:t>
        <a:bodyPr/>
        <a:lstStyle/>
        <a:p>
          <a:endParaRPr lang="fr-FR"/>
        </a:p>
      </dgm:t>
    </dgm:pt>
    <dgm:pt modelId="{C91D1856-CEA0-4B89-BADB-FB669195C513}">
      <dgm:prSet phldrT="[Texte]" custT="1"/>
      <dgm:spPr>
        <a:solidFill>
          <a:srgbClr val="005086"/>
        </a:solidFill>
      </dgm:spPr>
      <dgm:t>
        <a:bodyPr/>
        <a:lstStyle/>
        <a:p>
          <a:r>
            <a:rPr lang="fr-FR" sz="1000" b="1" i="0" u="none" dirty="0" err="1">
              <a:solidFill>
                <a:schemeClr val="bg1"/>
              </a:solidFill>
            </a:rPr>
            <a:t>Implement</a:t>
          </a:r>
          <a:r>
            <a:rPr lang="fr-FR" sz="1000" b="1" i="0" u="none" dirty="0">
              <a:solidFill>
                <a:schemeClr val="bg1"/>
              </a:solidFill>
            </a:rPr>
            <a:t> </a:t>
          </a:r>
          <a:r>
            <a:rPr lang="fr-FR" sz="1000" b="1" i="0" u="none" dirty="0" err="1">
              <a:solidFill>
                <a:schemeClr val="bg1"/>
              </a:solidFill>
            </a:rPr>
            <a:t>coordinated</a:t>
          </a:r>
          <a:r>
            <a:rPr lang="fr-FR" sz="1000" b="1" i="0" u="none" dirty="0">
              <a:solidFill>
                <a:schemeClr val="bg1"/>
              </a:solidFill>
            </a:rPr>
            <a:t> care</a:t>
          </a:r>
          <a:endParaRPr lang="fr-FR" sz="1000" b="1" dirty="0">
            <a:solidFill>
              <a:schemeClr val="bg1"/>
            </a:solidFill>
          </a:endParaRPr>
        </a:p>
        <a:p>
          <a:pPr rtl="0"/>
          <a:r>
            <a:rPr lang="en-US" sz="1000" b="1" i="0" u="none" dirty="0">
              <a:solidFill>
                <a:schemeClr val="bg1"/>
              </a:solidFill>
            </a:rPr>
            <a:t>(FOCUS: Shared European recommendations, tools/checklists to facilitate implementation of coordinated care, educational tools)</a:t>
          </a:r>
          <a:endParaRPr lang="en-US" sz="1000" b="1" dirty="0">
            <a:solidFill>
              <a:schemeClr val="bg1"/>
            </a:solidFill>
          </a:endParaRPr>
        </a:p>
      </dgm:t>
    </dgm:pt>
    <dgm:pt modelId="{51B89FE9-86BC-450D-B705-21EF24DAE286}" type="parTrans" cxnId="{A4E7FA82-8BC2-4C9D-BF24-3408096F7A12}">
      <dgm:prSet/>
      <dgm:spPr/>
      <dgm:t>
        <a:bodyPr/>
        <a:lstStyle/>
        <a:p>
          <a:endParaRPr lang="fr-FR"/>
        </a:p>
      </dgm:t>
    </dgm:pt>
    <dgm:pt modelId="{621C625B-7749-4C98-AEB9-2C6B2F43DB52}" type="sibTrans" cxnId="{A4E7FA82-8BC2-4C9D-BF24-3408096F7A12}">
      <dgm:prSet/>
      <dgm:spPr/>
      <dgm:t>
        <a:bodyPr/>
        <a:lstStyle/>
        <a:p>
          <a:endParaRPr lang="fr-FR"/>
        </a:p>
      </dgm:t>
    </dgm:pt>
    <dgm:pt modelId="{A09ADB6E-2EDF-424D-8FC1-62F0B31F4CA3}">
      <dgm:prSet phldrT="[Texte]" custT="1"/>
      <dgm:spPr>
        <a:solidFill>
          <a:srgbClr val="005086"/>
        </a:solidFill>
      </dgm:spPr>
      <dgm:t>
        <a:bodyPr/>
        <a:lstStyle/>
        <a:p>
          <a:r>
            <a:rPr lang="en-US" sz="900" b="1" i="0" u="none" dirty="0">
              <a:solidFill>
                <a:schemeClr val="bg1"/>
              </a:solidFill>
            </a:rPr>
            <a:t>Implement coordinated research (FOCUS: Better understanding of patients' needs, mechanisms of long-term and late effects, anticipate care, innovative and timely interventions, big data cooperative platforms)</a:t>
          </a:r>
          <a:endParaRPr lang="fr-FR" sz="900" b="1" dirty="0">
            <a:solidFill>
              <a:schemeClr val="bg1"/>
            </a:solidFill>
          </a:endParaRPr>
        </a:p>
      </dgm:t>
    </dgm:pt>
    <dgm:pt modelId="{EBC5C9F7-ED1D-4534-BF4B-6635E3319BE7}" type="parTrans" cxnId="{1B152C8D-7C13-4E11-B8BF-C19F32AEA44D}">
      <dgm:prSet/>
      <dgm:spPr/>
      <dgm:t>
        <a:bodyPr/>
        <a:lstStyle/>
        <a:p>
          <a:endParaRPr lang="fr-FR"/>
        </a:p>
      </dgm:t>
    </dgm:pt>
    <dgm:pt modelId="{8F0DB65B-10C5-432F-8610-5CC17C865A27}" type="sibTrans" cxnId="{1B152C8D-7C13-4E11-B8BF-C19F32AEA44D}">
      <dgm:prSet/>
      <dgm:spPr/>
      <dgm:t>
        <a:bodyPr/>
        <a:lstStyle/>
        <a:p>
          <a:endParaRPr lang="fr-FR"/>
        </a:p>
      </dgm:t>
    </dgm:pt>
    <dgm:pt modelId="{8D5A7A6B-3609-4A1F-8C14-5547E94334C1}">
      <dgm:prSet phldrT="[Texte]"/>
      <dgm:spPr>
        <a:solidFill>
          <a:srgbClr val="005086"/>
        </a:solidFill>
      </dgm:spPr>
      <dgm:t>
        <a:bodyPr/>
        <a:lstStyle/>
        <a:p>
          <a:r>
            <a:rPr lang="fr-FR" b="1" i="0" u="none" dirty="0" err="1">
              <a:solidFill>
                <a:schemeClr val="bg1"/>
              </a:solidFill>
            </a:rPr>
            <a:t>Meet</a:t>
          </a:r>
          <a:r>
            <a:rPr lang="fr-FR" b="1" i="0" u="none" dirty="0">
              <a:solidFill>
                <a:schemeClr val="bg1"/>
              </a:solidFill>
            </a:rPr>
            <a:t> the </a:t>
          </a:r>
          <a:r>
            <a:rPr lang="fr-FR" b="1" i="0" u="none" dirty="0" err="1">
              <a:solidFill>
                <a:schemeClr val="bg1"/>
              </a:solidFill>
            </a:rPr>
            <a:t>needs</a:t>
          </a:r>
          <a:r>
            <a:rPr lang="fr-FR" b="1" i="0" u="none" dirty="0">
              <a:solidFill>
                <a:schemeClr val="bg1"/>
              </a:solidFill>
            </a:rPr>
            <a:t> of cancer </a:t>
          </a:r>
          <a:r>
            <a:rPr lang="fr-FR" b="1" i="0" u="none" dirty="0" err="1">
              <a:solidFill>
                <a:schemeClr val="bg1"/>
              </a:solidFill>
            </a:rPr>
            <a:t>survivors</a:t>
          </a:r>
          <a:endParaRPr lang="fr-FR" b="1" dirty="0">
            <a:solidFill>
              <a:schemeClr val="bg1"/>
            </a:solidFill>
          </a:endParaRPr>
        </a:p>
      </dgm:t>
    </dgm:pt>
    <dgm:pt modelId="{1FB8A7A9-1A23-4530-A851-F62BA831BD55}" type="parTrans" cxnId="{736E055D-C7EE-4C40-AEA2-0053690F20B3}">
      <dgm:prSet/>
      <dgm:spPr/>
      <dgm:t>
        <a:bodyPr/>
        <a:lstStyle/>
        <a:p>
          <a:endParaRPr lang="fr-FR"/>
        </a:p>
      </dgm:t>
    </dgm:pt>
    <dgm:pt modelId="{EB6023EA-F394-421E-A486-FBF21DF677DA}" type="sibTrans" cxnId="{736E055D-C7EE-4C40-AEA2-0053690F20B3}">
      <dgm:prSet/>
      <dgm:spPr/>
      <dgm:t>
        <a:bodyPr/>
        <a:lstStyle/>
        <a:p>
          <a:endParaRPr lang="fr-FR"/>
        </a:p>
      </dgm:t>
    </dgm:pt>
    <dgm:pt modelId="{74684781-633D-4108-BCA6-EA65E9ED69D4}" type="pres">
      <dgm:prSet presAssocID="{B079E30A-9331-4C69-A76B-0128378596F4}" presName="composite" presStyleCnt="0">
        <dgm:presLayoutVars>
          <dgm:chMax val="1"/>
          <dgm:dir/>
          <dgm:resizeHandles val="exact"/>
        </dgm:presLayoutVars>
      </dgm:prSet>
      <dgm:spPr/>
      <dgm:t>
        <a:bodyPr/>
        <a:lstStyle/>
        <a:p>
          <a:endParaRPr lang="fr-FR"/>
        </a:p>
      </dgm:t>
    </dgm:pt>
    <dgm:pt modelId="{49348FD7-5020-4869-B139-2EB11CD79087}" type="pres">
      <dgm:prSet presAssocID="{B079E30A-9331-4C69-A76B-0128378596F4}" presName="radial" presStyleCnt="0">
        <dgm:presLayoutVars>
          <dgm:animLvl val="ctr"/>
        </dgm:presLayoutVars>
      </dgm:prSet>
      <dgm:spPr/>
    </dgm:pt>
    <dgm:pt modelId="{DB9545A9-C31B-40B7-B93C-6C0199B45D7C}" type="pres">
      <dgm:prSet presAssocID="{CEE48520-9F3C-40E5-9EF3-25C96C29951B}" presName="centerShape" presStyleLbl="vennNode1" presStyleIdx="0" presStyleCnt="5" custScaleX="63693" custScaleY="58851"/>
      <dgm:spPr/>
      <dgm:t>
        <a:bodyPr/>
        <a:lstStyle/>
        <a:p>
          <a:endParaRPr lang="fr-FR"/>
        </a:p>
      </dgm:t>
    </dgm:pt>
    <dgm:pt modelId="{EB512008-6BED-4269-A241-9FE120C7A3F4}" type="pres">
      <dgm:prSet presAssocID="{E0D88C93-E33C-4F48-8C72-E62F3C834D80}" presName="node" presStyleLbl="vennNode1" presStyleIdx="1" presStyleCnt="5" custScaleX="162191" custScaleY="159099">
        <dgm:presLayoutVars>
          <dgm:bulletEnabled val="1"/>
        </dgm:presLayoutVars>
      </dgm:prSet>
      <dgm:spPr/>
      <dgm:t>
        <a:bodyPr/>
        <a:lstStyle/>
        <a:p>
          <a:endParaRPr lang="fr-FR"/>
        </a:p>
      </dgm:t>
    </dgm:pt>
    <dgm:pt modelId="{651B6FA2-1B59-488D-8391-1260B76DDDD1}" type="pres">
      <dgm:prSet presAssocID="{C91D1856-CEA0-4B89-BADB-FB669195C513}" presName="node" presStyleLbl="vennNode1" presStyleIdx="2" presStyleCnt="5" custScaleX="162191" custScaleY="159099">
        <dgm:presLayoutVars>
          <dgm:bulletEnabled val="1"/>
        </dgm:presLayoutVars>
      </dgm:prSet>
      <dgm:spPr/>
      <dgm:t>
        <a:bodyPr/>
        <a:lstStyle/>
        <a:p>
          <a:endParaRPr lang="fr-FR"/>
        </a:p>
      </dgm:t>
    </dgm:pt>
    <dgm:pt modelId="{BADDF86E-EB57-4481-82EC-66A3E5476954}" type="pres">
      <dgm:prSet presAssocID="{A09ADB6E-2EDF-424D-8FC1-62F0B31F4CA3}" presName="node" presStyleLbl="vennNode1" presStyleIdx="3" presStyleCnt="5" custScaleX="162191" custScaleY="159099">
        <dgm:presLayoutVars>
          <dgm:bulletEnabled val="1"/>
        </dgm:presLayoutVars>
      </dgm:prSet>
      <dgm:spPr/>
      <dgm:t>
        <a:bodyPr/>
        <a:lstStyle/>
        <a:p>
          <a:endParaRPr lang="fr-FR"/>
        </a:p>
      </dgm:t>
    </dgm:pt>
    <dgm:pt modelId="{09CFE5A2-413F-4AD3-9FA8-ECE0D9918062}" type="pres">
      <dgm:prSet presAssocID="{8D5A7A6B-3609-4A1F-8C14-5547E94334C1}" presName="node" presStyleLbl="vennNode1" presStyleIdx="4" presStyleCnt="5" custScaleX="162191" custScaleY="159099">
        <dgm:presLayoutVars>
          <dgm:bulletEnabled val="1"/>
        </dgm:presLayoutVars>
      </dgm:prSet>
      <dgm:spPr/>
      <dgm:t>
        <a:bodyPr/>
        <a:lstStyle/>
        <a:p>
          <a:endParaRPr lang="fr-FR"/>
        </a:p>
      </dgm:t>
    </dgm:pt>
  </dgm:ptLst>
  <dgm:cxnLst>
    <dgm:cxn modelId="{1B152C8D-7C13-4E11-B8BF-C19F32AEA44D}" srcId="{CEE48520-9F3C-40E5-9EF3-25C96C29951B}" destId="{A09ADB6E-2EDF-424D-8FC1-62F0B31F4CA3}" srcOrd="2" destOrd="0" parTransId="{EBC5C9F7-ED1D-4534-BF4B-6635E3319BE7}" sibTransId="{8F0DB65B-10C5-432F-8610-5CC17C865A27}"/>
    <dgm:cxn modelId="{C285DFEA-3C44-44EA-ABB5-D23D238532E5}" type="presOf" srcId="{C91D1856-CEA0-4B89-BADB-FB669195C513}" destId="{651B6FA2-1B59-488D-8391-1260B76DDDD1}" srcOrd="0" destOrd="0" presId="urn:microsoft.com/office/officeart/2005/8/layout/radial3"/>
    <dgm:cxn modelId="{E264E203-C242-464E-AAA7-8813F803D667}" type="presOf" srcId="{B079E30A-9331-4C69-A76B-0128378596F4}" destId="{74684781-633D-4108-BCA6-EA65E9ED69D4}" srcOrd="0" destOrd="0" presId="urn:microsoft.com/office/officeart/2005/8/layout/radial3"/>
    <dgm:cxn modelId="{A50DFC34-8CD8-449D-811C-8E189A3FD472}" type="presOf" srcId="{E0D88C93-E33C-4F48-8C72-E62F3C834D80}" destId="{EB512008-6BED-4269-A241-9FE120C7A3F4}" srcOrd="0" destOrd="0" presId="urn:microsoft.com/office/officeart/2005/8/layout/radial3"/>
    <dgm:cxn modelId="{258AB2F9-42C5-4666-8636-E0D5F4B67F56}" type="presOf" srcId="{CEE48520-9F3C-40E5-9EF3-25C96C29951B}" destId="{DB9545A9-C31B-40B7-B93C-6C0199B45D7C}" srcOrd="0" destOrd="0" presId="urn:microsoft.com/office/officeart/2005/8/layout/radial3"/>
    <dgm:cxn modelId="{736E055D-C7EE-4C40-AEA2-0053690F20B3}" srcId="{CEE48520-9F3C-40E5-9EF3-25C96C29951B}" destId="{8D5A7A6B-3609-4A1F-8C14-5547E94334C1}" srcOrd="3" destOrd="0" parTransId="{1FB8A7A9-1A23-4530-A851-F62BA831BD55}" sibTransId="{EB6023EA-F394-421E-A486-FBF21DF677DA}"/>
    <dgm:cxn modelId="{2974B565-C605-4BA1-BBB8-4066A37D4541}" type="presOf" srcId="{8D5A7A6B-3609-4A1F-8C14-5547E94334C1}" destId="{09CFE5A2-413F-4AD3-9FA8-ECE0D9918062}" srcOrd="0" destOrd="0" presId="urn:microsoft.com/office/officeart/2005/8/layout/radial3"/>
    <dgm:cxn modelId="{A4E7FA82-8BC2-4C9D-BF24-3408096F7A12}" srcId="{CEE48520-9F3C-40E5-9EF3-25C96C29951B}" destId="{C91D1856-CEA0-4B89-BADB-FB669195C513}" srcOrd="1" destOrd="0" parTransId="{51B89FE9-86BC-450D-B705-21EF24DAE286}" sibTransId="{621C625B-7749-4C98-AEB9-2C6B2F43DB52}"/>
    <dgm:cxn modelId="{5DE41F45-C0F1-40B4-8003-C550B6CC9868}" type="presOf" srcId="{A09ADB6E-2EDF-424D-8FC1-62F0B31F4CA3}" destId="{BADDF86E-EB57-4481-82EC-66A3E5476954}" srcOrd="0" destOrd="0" presId="urn:microsoft.com/office/officeart/2005/8/layout/radial3"/>
    <dgm:cxn modelId="{FFA34730-8A75-4A16-A81D-F3295297F155}" srcId="{CEE48520-9F3C-40E5-9EF3-25C96C29951B}" destId="{E0D88C93-E33C-4F48-8C72-E62F3C834D80}" srcOrd="0" destOrd="0" parTransId="{7C305A22-4B73-41FE-9701-E9AC4C80D0BC}" sibTransId="{449460A2-7321-47C2-9F09-98B4900E73F7}"/>
    <dgm:cxn modelId="{C6A654FC-CC96-41AE-AB52-9E50DEAC8FBE}" srcId="{B079E30A-9331-4C69-A76B-0128378596F4}" destId="{CEE48520-9F3C-40E5-9EF3-25C96C29951B}" srcOrd="0" destOrd="0" parTransId="{3D493913-9936-4AA7-9778-0E212A1BA991}" sibTransId="{F51DC417-0DA7-4DC5-ADAC-0290F2D99A05}"/>
    <dgm:cxn modelId="{237CA1B3-D135-4BF9-AD1C-14106A60AD16}" type="presParOf" srcId="{74684781-633D-4108-BCA6-EA65E9ED69D4}" destId="{49348FD7-5020-4869-B139-2EB11CD79087}" srcOrd="0" destOrd="0" presId="urn:microsoft.com/office/officeart/2005/8/layout/radial3"/>
    <dgm:cxn modelId="{274F2F71-3E2D-4CB0-9C5F-73D15BD9364C}" type="presParOf" srcId="{49348FD7-5020-4869-B139-2EB11CD79087}" destId="{DB9545A9-C31B-40B7-B93C-6C0199B45D7C}" srcOrd="0" destOrd="0" presId="urn:microsoft.com/office/officeart/2005/8/layout/radial3"/>
    <dgm:cxn modelId="{FEB32256-B011-467F-A0A8-1037D3E94814}" type="presParOf" srcId="{49348FD7-5020-4869-B139-2EB11CD79087}" destId="{EB512008-6BED-4269-A241-9FE120C7A3F4}" srcOrd="1" destOrd="0" presId="urn:microsoft.com/office/officeart/2005/8/layout/radial3"/>
    <dgm:cxn modelId="{607F0316-6F1D-46F1-B837-708B651493F9}" type="presParOf" srcId="{49348FD7-5020-4869-B139-2EB11CD79087}" destId="{651B6FA2-1B59-488D-8391-1260B76DDDD1}" srcOrd="2" destOrd="0" presId="urn:microsoft.com/office/officeart/2005/8/layout/radial3"/>
    <dgm:cxn modelId="{17F4F84A-DAFA-4D91-BDCE-47F901EFE0B4}" type="presParOf" srcId="{49348FD7-5020-4869-B139-2EB11CD79087}" destId="{BADDF86E-EB57-4481-82EC-66A3E5476954}" srcOrd="3" destOrd="0" presId="urn:microsoft.com/office/officeart/2005/8/layout/radial3"/>
    <dgm:cxn modelId="{174840AD-91D9-4FEE-A617-ACCA24398C42}" type="presParOf" srcId="{49348FD7-5020-4869-B139-2EB11CD79087}" destId="{09CFE5A2-413F-4AD3-9FA8-ECE0D9918062}"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2C93FF7-1FB3-4A41-AFE8-8524EBA3F67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52043EB-5D10-45CF-A2F7-FB8C00E4A877}">
      <dgm:prSet phldrT="[Text]"/>
      <dgm:spPr/>
      <dgm:t>
        <a:bodyPr/>
        <a:lstStyle/>
        <a:p>
          <a:r>
            <a:rPr lang="fr" dirty="0">
              <a:latin typeface="Calibri" panose="020F0502020204030204" pitchFamily="34" charset="0"/>
              <a:cs typeface="Calibri" panose="020F0502020204030204" pitchFamily="34" charset="0"/>
            </a:rPr>
            <a:t>Pénibilité de la prise de comprimé</a:t>
          </a:r>
        </a:p>
      </dgm:t>
    </dgm:pt>
    <dgm:pt modelId="{4FDBB8AD-2946-4294-909D-0CA979161928}" type="parTrans" cxnId="{BFCE34BF-55FB-433B-946D-0F7DCF603369}">
      <dgm:prSet/>
      <dgm:spPr/>
      <dgm:t>
        <a:bodyPr/>
        <a:lstStyle/>
        <a:p>
          <a:endParaRPr lang="en-US"/>
        </a:p>
      </dgm:t>
    </dgm:pt>
    <dgm:pt modelId="{7AFEF403-FE15-4B41-B4D1-A8A2D4CB046E}" type="sibTrans" cxnId="{BFCE34BF-55FB-433B-946D-0F7DCF603369}">
      <dgm:prSet/>
      <dgm:spPr/>
      <dgm:t>
        <a:bodyPr/>
        <a:lstStyle/>
        <a:p>
          <a:endParaRPr lang="en-US"/>
        </a:p>
      </dgm:t>
    </dgm:pt>
    <dgm:pt modelId="{31E01C2D-85A6-450A-B3A6-917ED375B0DF}">
      <dgm:prSet phldrT="[Text]"/>
      <dgm:spPr>
        <a:solidFill>
          <a:srgbClr val="005086"/>
        </a:solidFill>
      </dgm:spPr>
      <dgm:t>
        <a:bodyPr/>
        <a:lstStyle/>
        <a:p>
          <a:r>
            <a:rPr lang="fr" dirty="0">
              <a:latin typeface="Calibri" panose="020F0502020204030204" pitchFamily="34" charset="0"/>
              <a:cs typeface="Calibri" panose="020F0502020204030204" pitchFamily="34" charset="0"/>
            </a:rPr>
            <a:t>Calendrier de prise  et modifications de doses</a:t>
          </a:r>
        </a:p>
      </dgm:t>
    </dgm:pt>
    <dgm:pt modelId="{FAD314DD-6DE8-4FA4-90CF-36856E23F2FC}" type="parTrans" cxnId="{2C64873C-ACAE-4BCD-A2EC-D7AABFD0EF6B}">
      <dgm:prSet/>
      <dgm:spPr/>
      <dgm:t>
        <a:bodyPr/>
        <a:lstStyle/>
        <a:p>
          <a:endParaRPr lang="en-US"/>
        </a:p>
      </dgm:t>
    </dgm:pt>
    <dgm:pt modelId="{F5317D35-48B6-440E-B127-632DE5597801}" type="sibTrans" cxnId="{2C64873C-ACAE-4BCD-A2EC-D7AABFD0EF6B}">
      <dgm:prSet/>
      <dgm:spPr/>
      <dgm:t>
        <a:bodyPr/>
        <a:lstStyle/>
        <a:p>
          <a:endParaRPr lang="en-US"/>
        </a:p>
      </dgm:t>
    </dgm:pt>
    <dgm:pt modelId="{9CC7627A-D7E9-4D8E-8C15-63FD81C3A207}">
      <dgm:prSet phldrT="[Text]"/>
      <dgm:spPr/>
      <dgm:t>
        <a:bodyPr/>
        <a:lstStyle/>
        <a:p>
          <a:r>
            <a:rPr lang="fr" dirty="0">
              <a:latin typeface="Calibri" panose="020F0502020204030204" pitchFamily="34" charset="0"/>
              <a:cs typeface="Calibri" panose="020F0502020204030204" pitchFamily="34" charset="0"/>
            </a:rPr>
            <a:t>Association avec HT PO ou IM</a:t>
          </a:r>
        </a:p>
      </dgm:t>
    </dgm:pt>
    <dgm:pt modelId="{D3ABF446-68B4-421D-BC8C-F0D885468194}" type="parTrans" cxnId="{01F0BA74-D648-4E38-A7BC-7B055497233C}">
      <dgm:prSet/>
      <dgm:spPr/>
      <dgm:t>
        <a:bodyPr/>
        <a:lstStyle/>
        <a:p>
          <a:endParaRPr lang="en-US"/>
        </a:p>
      </dgm:t>
    </dgm:pt>
    <dgm:pt modelId="{4E9BE85B-D0EC-4D39-894A-6F076C0544D6}" type="sibTrans" cxnId="{01F0BA74-D648-4E38-A7BC-7B055497233C}">
      <dgm:prSet/>
      <dgm:spPr/>
      <dgm:t>
        <a:bodyPr/>
        <a:lstStyle/>
        <a:p>
          <a:endParaRPr lang="en-US"/>
        </a:p>
      </dgm:t>
    </dgm:pt>
    <dgm:pt modelId="{0AE2EE48-B2DC-4CE5-A788-5008C1FA58E4}">
      <dgm:prSet phldrT="[Text]"/>
      <dgm:spPr/>
      <dgm:t>
        <a:bodyPr/>
        <a:lstStyle/>
        <a:p>
          <a:r>
            <a:rPr lang="fr" dirty="0">
              <a:latin typeface="Calibri" panose="020F0502020204030204" pitchFamily="34" charset="0"/>
              <a:cs typeface="Calibri" panose="020F0502020204030204" pitchFamily="34" charset="0"/>
            </a:rPr>
            <a:t>Intéraction médicament-médicament/ </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fr" dirty="0">
              <a:latin typeface="Calibri" panose="020F0502020204030204" pitchFamily="34" charset="0"/>
              <a:cs typeface="Calibri" panose="020F0502020204030204" pitchFamily="34" charset="0"/>
            </a:rPr>
            <a:t>médicament-aliment</a:t>
          </a:r>
        </a:p>
      </dgm:t>
    </dgm:pt>
    <dgm:pt modelId="{2504D2B0-1D45-4048-8C4D-058943474E64}" type="parTrans" cxnId="{B341A505-9E90-4F1F-A19E-D6712273B2A0}">
      <dgm:prSet/>
      <dgm:spPr/>
      <dgm:t>
        <a:bodyPr/>
        <a:lstStyle/>
        <a:p>
          <a:endParaRPr lang="en-US"/>
        </a:p>
      </dgm:t>
    </dgm:pt>
    <dgm:pt modelId="{76642448-8512-4671-800E-49E6E4CD4A7C}" type="sibTrans" cxnId="{B341A505-9E90-4F1F-A19E-D6712273B2A0}">
      <dgm:prSet/>
      <dgm:spPr/>
      <dgm:t>
        <a:bodyPr/>
        <a:lstStyle/>
        <a:p>
          <a:endParaRPr lang="en-US"/>
        </a:p>
      </dgm:t>
    </dgm:pt>
    <dgm:pt modelId="{CACAE6D4-17CE-4075-95F4-7B26A182A5B0}">
      <dgm:prSet phldrT="[Text]"/>
      <dgm:spPr>
        <a:solidFill>
          <a:srgbClr val="FF7F4D"/>
        </a:solidFill>
      </dgm:spPr>
      <dgm:t>
        <a:bodyPr/>
        <a:lstStyle/>
        <a:p>
          <a:r>
            <a:rPr lang="fr" dirty="0">
              <a:latin typeface="Calibri" panose="020F0502020204030204" pitchFamily="34" charset="0"/>
              <a:cs typeface="Calibri" panose="020F0502020204030204" pitchFamily="34" charset="0"/>
            </a:rPr>
            <a:t>Événements indésirables/ </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fr" dirty="0">
              <a:latin typeface="Calibri" panose="020F0502020204030204" pitchFamily="34" charset="0"/>
              <a:cs typeface="Calibri" panose="020F0502020204030204" pitchFamily="34" charset="0"/>
            </a:rPr>
            <a:t>Soins de support</a:t>
          </a:r>
        </a:p>
      </dgm:t>
    </dgm:pt>
    <dgm:pt modelId="{64CD264F-775C-4681-BD79-3D3362106E1A}" type="parTrans" cxnId="{D00DF295-EDE8-467E-8AA0-A2700C6091F7}">
      <dgm:prSet/>
      <dgm:spPr/>
      <dgm:t>
        <a:bodyPr/>
        <a:lstStyle/>
        <a:p>
          <a:endParaRPr lang="en-US"/>
        </a:p>
      </dgm:t>
    </dgm:pt>
    <dgm:pt modelId="{F80C7C2A-FEB4-425C-8446-B26D1BC2FE1B}" type="sibTrans" cxnId="{D00DF295-EDE8-467E-8AA0-A2700C6091F7}">
      <dgm:prSet/>
      <dgm:spPr/>
      <dgm:t>
        <a:bodyPr/>
        <a:lstStyle/>
        <a:p>
          <a:endParaRPr lang="en-US"/>
        </a:p>
      </dgm:t>
    </dgm:pt>
    <dgm:pt modelId="{BB496E22-06DE-48F7-8520-780192371C11}">
      <dgm:prSet/>
      <dgm:spPr>
        <a:solidFill>
          <a:srgbClr val="3A3839"/>
        </a:solidFill>
      </dgm:spPr>
      <dgm:t>
        <a:bodyPr/>
        <a:lstStyle/>
        <a:p>
          <a:r>
            <a:rPr lang="fr" dirty="0">
              <a:latin typeface="Calibri" panose="020F0502020204030204" pitchFamily="34" charset="0"/>
              <a:cs typeface="Calibri" panose="020F0502020204030204" pitchFamily="34" charset="0"/>
            </a:rPr>
            <a:t>Fréquence du suivi</a:t>
          </a:r>
        </a:p>
      </dgm:t>
    </dgm:pt>
    <dgm:pt modelId="{39D4C57E-A612-4507-8339-CB151EA9B831}" type="parTrans" cxnId="{9A85571D-A5E8-44B2-A744-1A3B68DBFF02}">
      <dgm:prSet/>
      <dgm:spPr/>
      <dgm:t>
        <a:bodyPr/>
        <a:lstStyle/>
        <a:p>
          <a:endParaRPr lang="en-US"/>
        </a:p>
      </dgm:t>
    </dgm:pt>
    <dgm:pt modelId="{F2B275AA-2C44-44A8-93FD-1EF3BE71F002}" type="sibTrans" cxnId="{9A85571D-A5E8-44B2-A744-1A3B68DBFF02}">
      <dgm:prSet/>
      <dgm:spPr/>
      <dgm:t>
        <a:bodyPr/>
        <a:lstStyle/>
        <a:p>
          <a:endParaRPr lang="en-US"/>
        </a:p>
      </dgm:t>
    </dgm:pt>
    <dgm:pt modelId="{CD95D44E-DEC6-4562-9BDF-1697387A5FF9}" type="pres">
      <dgm:prSet presAssocID="{B2C93FF7-1FB3-4A41-AFE8-8524EBA3F674}" presName="diagram" presStyleCnt="0">
        <dgm:presLayoutVars>
          <dgm:dir/>
          <dgm:resizeHandles val="exact"/>
        </dgm:presLayoutVars>
      </dgm:prSet>
      <dgm:spPr/>
      <dgm:t>
        <a:bodyPr/>
        <a:lstStyle/>
        <a:p>
          <a:endParaRPr lang="fr-FR"/>
        </a:p>
      </dgm:t>
    </dgm:pt>
    <dgm:pt modelId="{F8199230-A79E-43D8-82F6-69FD40141B44}" type="pres">
      <dgm:prSet presAssocID="{F52043EB-5D10-45CF-A2F7-FB8C00E4A877}" presName="node" presStyleLbl="node1" presStyleIdx="0" presStyleCnt="6">
        <dgm:presLayoutVars>
          <dgm:bulletEnabled val="1"/>
        </dgm:presLayoutVars>
      </dgm:prSet>
      <dgm:spPr/>
      <dgm:t>
        <a:bodyPr/>
        <a:lstStyle/>
        <a:p>
          <a:endParaRPr lang="fr-FR"/>
        </a:p>
      </dgm:t>
    </dgm:pt>
    <dgm:pt modelId="{FDA5C728-D3DA-4812-9461-7DACC3EA7CF6}" type="pres">
      <dgm:prSet presAssocID="{7AFEF403-FE15-4B41-B4D1-A8A2D4CB046E}" presName="sibTrans" presStyleCnt="0"/>
      <dgm:spPr/>
    </dgm:pt>
    <dgm:pt modelId="{F6C32DD8-6D7D-4C44-972B-E2AC7BD8C36D}" type="pres">
      <dgm:prSet presAssocID="{31E01C2D-85A6-450A-B3A6-917ED375B0DF}" presName="node" presStyleLbl="node1" presStyleIdx="1" presStyleCnt="6">
        <dgm:presLayoutVars>
          <dgm:bulletEnabled val="1"/>
        </dgm:presLayoutVars>
      </dgm:prSet>
      <dgm:spPr/>
      <dgm:t>
        <a:bodyPr/>
        <a:lstStyle/>
        <a:p>
          <a:endParaRPr lang="fr-FR"/>
        </a:p>
      </dgm:t>
    </dgm:pt>
    <dgm:pt modelId="{BC11188E-332A-4525-B238-A36E59BC72CB}" type="pres">
      <dgm:prSet presAssocID="{F5317D35-48B6-440E-B127-632DE5597801}" presName="sibTrans" presStyleCnt="0"/>
      <dgm:spPr/>
    </dgm:pt>
    <dgm:pt modelId="{C67ED90A-A35B-4A7D-89D1-6CD2CBE0CF46}" type="pres">
      <dgm:prSet presAssocID="{9CC7627A-D7E9-4D8E-8C15-63FD81C3A207}" presName="node" presStyleLbl="node1" presStyleIdx="2" presStyleCnt="6">
        <dgm:presLayoutVars>
          <dgm:bulletEnabled val="1"/>
        </dgm:presLayoutVars>
      </dgm:prSet>
      <dgm:spPr/>
      <dgm:t>
        <a:bodyPr/>
        <a:lstStyle/>
        <a:p>
          <a:endParaRPr lang="fr-FR"/>
        </a:p>
      </dgm:t>
    </dgm:pt>
    <dgm:pt modelId="{8AE5FBF3-34F7-4189-9283-38EE8BF9694D}" type="pres">
      <dgm:prSet presAssocID="{4E9BE85B-D0EC-4D39-894A-6F076C0544D6}" presName="sibTrans" presStyleCnt="0"/>
      <dgm:spPr/>
    </dgm:pt>
    <dgm:pt modelId="{89CB1BDF-17FB-4DA4-9FBE-649475E58B05}" type="pres">
      <dgm:prSet presAssocID="{0AE2EE48-B2DC-4CE5-A788-5008C1FA58E4}" presName="node" presStyleLbl="node1" presStyleIdx="3" presStyleCnt="6">
        <dgm:presLayoutVars>
          <dgm:bulletEnabled val="1"/>
        </dgm:presLayoutVars>
      </dgm:prSet>
      <dgm:spPr/>
      <dgm:t>
        <a:bodyPr/>
        <a:lstStyle/>
        <a:p>
          <a:endParaRPr lang="fr-FR"/>
        </a:p>
      </dgm:t>
    </dgm:pt>
    <dgm:pt modelId="{3F2CFCCA-B5B0-454C-810F-F792BC2DA927}" type="pres">
      <dgm:prSet presAssocID="{76642448-8512-4671-800E-49E6E4CD4A7C}" presName="sibTrans" presStyleCnt="0"/>
      <dgm:spPr/>
    </dgm:pt>
    <dgm:pt modelId="{0F691F53-1AB1-4B90-BDEA-BEACD3300C9A}" type="pres">
      <dgm:prSet presAssocID="{CACAE6D4-17CE-4075-95F4-7B26A182A5B0}" presName="node" presStyleLbl="node1" presStyleIdx="4" presStyleCnt="6">
        <dgm:presLayoutVars>
          <dgm:bulletEnabled val="1"/>
        </dgm:presLayoutVars>
      </dgm:prSet>
      <dgm:spPr/>
      <dgm:t>
        <a:bodyPr/>
        <a:lstStyle/>
        <a:p>
          <a:endParaRPr lang="fr-FR"/>
        </a:p>
      </dgm:t>
    </dgm:pt>
    <dgm:pt modelId="{908D6B75-14E3-46F9-BB50-D2EFAF08C9AA}" type="pres">
      <dgm:prSet presAssocID="{F80C7C2A-FEB4-425C-8446-B26D1BC2FE1B}" presName="sibTrans" presStyleCnt="0"/>
      <dgm:spPr/>
    </dgm:pt>
    <dgm:pt modelId="{E8C9DA66-8CF2-4B43-9C13-D8A4C561A1F9}" type="pres">
      <dgm:prSet presAssocID="{BB496E22-06DE-48F7-8520-780192371C11}" presName="node" presStyleLbl="node1" presStyleIdx="5" presStyleCnt="6">
        <dgm:presLayoutVars>
          <dgm:bulletEnabled val="1"/>
        </dgm:presLayoutVars>
      </dgm:prSet>
      <dgm:spPr/>
      <dgm:t>
        <a:bodyPr/>
        <a:lstStyle/>
        <a:p>
          <a:endParaRPr lang="fr-FR"/>
        </a:p>
      </dgm:t>
    </dgm:pt>
  </dgm:ptLst>
  <dgm:cxnLst>
    <dgm:cxn modelId="{B06F6586-4D18-4F11-816F-9FA93A8FE5BB}" type="presOf" srcId="{F52043EB-5D10-45CF-A2F7-FB8C00E4A877}" destId="{F8199230-A79E-43D8-82F6-69FD40141B44}" srcOrd="0" destOrd="0" presId="urn:microsoft.com/office/officeart/2005/8/layout/default"/>
    <dgm:cxn modelId="{B341A505-9E90-4F1F-A19E-D6712273B2A0}" srcId="{B2C93FF7-1FB3-4A41-AFE8-8524EBA3F674}" destId="{0AE2EE48-B2DC-4CE5-A788-5008C1FA58E4}" srcOrd="3" destOrd="0" parTransId="{2504D2B0-1D45-4048-8C4D-058943474E64}" sibTransId="{76642448-8512-4671-800E-49E6E4CD4A7C}"/>
    <dgm:cxn modelId="{8BAC947E-3E1B-4577-8DE7-4DEEB24AA511}" type="presOf" srcId="{CACAE6D4-17CE-4075-95F4-7B26A182A5B0}" destId="{0F691F53-1AB1-4B90-BDEA-BEACD3300C9A}" srcOrd="0" destOrd="0" presId="urn:microsoft.com/office/officeart/2005/8/layout/default"/>
    <dgm:cxn modelId="{01F0BA74-D648-4E38-A7BC-7B055497233C}" srcId="{B2C93FF7-1FB3-4A41-AFE8-8524EBA3F674}" destId="{9CC7627A-D7E9-4D8E-8C15-63FD81C3A207}" srcOrd="2" destOrd="0" parTransId="{D3ABF446-68B4-421D-BC8C-F0D885468194}" sibTransId="{4E9BE85B-D0EC-4D39-894A-6F076C0544D6}"/>
    <dgm:cxn modelId="{2C64873C-ACAE-4BCD-A2EC-D7AABFD0EF6B}" srcId="{B2C93FF7-1FB3-4A41-AFE8-8524EBA3F674}" destId="{31E01C2D-85A6-450A-B3A6-917ED375B0DF}" srcOrd="1" destOrd="0" parTransId="{FAD314DD-6DE8-4FA4-90CF-36856E23F2FC}" sibTransId="{F5317D35-48B6-440E-B127-632DE5597801}"/>
    <dgm:cxn modelId="{73341D34-B3C7-42E9-BF3B-52E72A749D46}" type="presOf" srcId="{BB496E22-06DE-48F7-8520-780192371C11}" destId="{E8C9DA66-8CF2-4B43-9C13-D8A4C561A1F9}" srcOrd="0" destOrd="0" presId="urn:microsoft.com/office/officeart/2005/8/layout/default"/>
    <dgm:cxn modelId="{9A85571D-A5E8-44B2-A744-1A3B68DBFF02}" srcId="{B2C93FF7-1FB3-4A41-AFE8-8524EBA3F674}" destId="{BB496E22-06DE-48F7-8520-780192371C11}" srcOrd="5" destOrd="0" parTransId="{39D4C57E-A612-4507-8339-CB151EA9B831}" sibTransId="{F2B275AA-2C44-44A8-93FD-1EF3BE71F002}"/>
    <dgm:cxn modelId="{BFCE34BF-55FB-433B-946D-0F7DCF603369}" srcId="{B2C93FF7-1FB3-4A41-AFE8-8524EBA3F674}" destId="{F52043EB-5D10-45CF-A2F7-FB8C00E4A877}" srcOrd="0" destOrd="0" parTransId="{4FDBB8AD-2946-4294-909D-0CA979161928}" sibTransId="{7AFEF403-FE15-4B41-B4D1-A8A2D4CB046E}"/>
    <dgm:cxn modelId="{F42FA9C5-D068-4EBB-A28F-478C1C298D62}" type="presOf" srcId="{9CC7627A-D7E9-4D8E-8C15-63FD81C3A207}" destId="{C67ED90A-A35B-4A7D-89D1-6CD2CBE0CF46}" srcOrd="0" destOrd="0" presId="urn:microsoft.com/office/officeart/2005/8/layout/default"/>
    <dgm:cxn modelId="{D00DF295-EDE8-467E-8AA0-A2700C6091F7}" srcId="{B2C93FF7-1FB3-4A41-AFE8-8524EBA3F674}" destId="{CACAE6D4-17CE-4075-95F4-7B26A182A5B0}" srcOrd="4" destOrd="0" parTransId="{64CD264F-775C-4681-BD79-3D3362106E1A}" sibTransId="{F80C7C2A-FEB4-425C-8446-B26D1BC2FE1B}"/>
    <dgm:cxn modelId="{0CF1E4E0-79EB-4D4B-B7CE-5DFA5E590F77}" type="presOf" srcId="{B2C93FF7-1FB3-4A41-AFE8-8524EBA3F674}" destId="{CD95D44E-DEC6-4562-9BDF-1697387A5FF9}" srcOrd="0" destOrd="0" presId="urn:microsoft.com/office/officeart/2005/8/layout/default"/>
    <dgm:cxn modelId="{F8E886F5-CFDF-4632-8A8C-C372FB0DC057}" type="presOf" srcId="{31E01C2D-85A6-450A-B3A6-917ED375B0DF}" destId="{F6C32DD8-6D7D-4C44-972B-E2AC7BD8C36D}" srcOrd="0" destOrd="0" presId="urn:microsoft.com/office/officeart/2005/8/layout/default"/>
    <dgm:cxn modelId="{7F9F770E-A92A-47A3-B50B-FB6836504306}" type="presOf" srcId="{0AE2EE48-B2DC-4CE5-A788-5008C1FA58E4}" destId="{89CB1BDF-17FB-4DA4-9FBE-649475E58B05}" srcOrd="0" destOrd="0" presId="urn:microsoft.com/office/officeart/2005/8/layout/default"/>
    <dgm:cxn modelId="{0DBFF42E-8443-4C12-B6B1-0997E8249677}" type="presParOf" srcId="{CD95D44E-DEC6-4562-9BDF-1697387A5FF9}" destId="{F8199230-A79E-43D8-82F6-69FD40141B44}" srcOrd="0" destOrd="0" presId="urn:microsoft.com/office/officeart/2005/8/layout/default"/>
    <dgm:cxn modelId="{D1A12F4D-1086-49FD-9C00-B26312CC23C9}" type="presParOf" srcId="{CD95D44E-DEC6-4562-9BDF-1697387A5FF9}" destId="{FDA5C728-D3DA-4812-9461-7DACC3EA7CF6}" srcOrd="1" destOrd="0" presId="urn:microsoft.com/office/officeart/2005/8/layout/default"/>
    <dgm:cxn modelId="{EA95EFD9-85C1-4751-9231-391CA1CF4652}" type="presParOf" srcId="{CD95D44E-DEC6-4562-9BDF-1697387A5FF9}" destId="{F6C32DD8-6D7D-4C44-972B-E2AC7BD8C36D}" srcOrd="2" destOrd="0" presId="urn:microsoft.com/office/officeart/2005/8/layout/default"/>
    <dgm:cxn modelId="{56449AEC-266F-4A26-9ED0-780CFF814320}" type="presParOf" srcId="{CD95D44E-DEC6-4562-9BDF-1697387A5FF9}" destId="{BC11188E-332A-4525-B238-A36E59BC72CB}" srcOrd="3" destOrd="0" presId="urn:microsoft.com/office/officeart/2005/8/layout/default"/>
    <dgm:cxn modelId="{A60E08DF-F3FA-4DBC-8D48-218EC97100DF}" type="presParOf" srcId="{CD95D44E-DEC6-4562-9BDF-1697387A5FF9}" destId="{C67ED90A-A35B-4A7D-89D1-6CD2CBE0CF46}" srcOrd="4" destOrd="0" presId="urn:microsoft.com/office/officeart/2005/8/layout/default"/>
    <dgm:cxn modelId="{9F47E3D7-4FA9-4523-87DB-581E59EBD964}" type="presParOf" srcId="{CD95D44E-DEC6-4562-9BDF-1697387A5FF9}" destId="{8AE5FBF3-34F7-4189-9283-38EE8BF9694D}" srcOrd="5" destOrd="0" presId="urn:microsoft.com/office/officeart/2005/8/layout/default"/>
    <dgm:cxn modelId="{E4BDD354-94C2-447E-BA48-60EB33A2154F}" type="presParOf" srcId="{CD95D44E-DEC6-4562-9BDF-1697387A5FF9}" destId="{89CB1BDF-17FB-4DA4-9FBE-649475E58B05}" srcOrd="6" destOrd="0" presId="urn:microsoft.com/office/officeart/2005/8/layout/default"/>
    <dgm:cxn modelId="{86EB402F-C247-42CA-BDEA-4F9FC7761EF5}" type="presParOf" srcId="{CD95D44E-DEC6-4562-9BDF-1697387A5FF9}" destId="{3F2CFCCA-B5B0-454C-810F-F792BC2DA927}" srcOrd="7" destOrd="0" presId="urn:microsoft.com/office/officeart/2005/8/layout/default"/>
    <dgm:cxn modelId="{D3562855-20CD-4DE1-B4AB-0E8BE636F31E}" type="presParOf" srcId="{CD95D44E-DEC6-4562-9BDF-1697387A5FF9}" destId="{0F691F53-1AB1-4B90-BDEA-BEACD3300C9A}" srcOrd="8" destOrd="0" presId="urn:microsoft.com/office/officeart/2005/8/layout/default"/>
    <dgm:cxn modelId="{3BE43829-90BF-4569-82BB-0E6176A77F88}" type="presParOf" srcId="{CD95D44E-DEC6-4562-9BDF-1697387A5FF9}" destId="{908D6B75-14E3-46F9-BB50-D2EFAF08C9AA}" srcOrd="9" destOrd="0" presId="urn:microsoft.com/office/officeart/2005/8/layout/default"/>
    <dgm:cxn modelId="{3FFDAD15-877D-4556-87EF-1C0B070CE316}" type="presParOf" srcId="{CD95D44E-DEC6-4562-9BDF-1697387A5FF9}" destId="{E8C9DA66-8CF2-4B43-9C13-D8A4C561A1F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0F6B221-425F-48EC-B711-A171F1EA9E89}"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fr-FR"/>
        </a:p>
      </dgm:t>
    </dgm:pt>
    <dgm:pt modelId="{D026CB34-26C0-4276-A147-33CC3B1BB334}">
      <dgm:prSet phldrT="[Texte]"/>
      <dgm:spPr>
        <a:solidFill>
          <a:srgbClr val="002C4C"/>
        </a:solidFill>
      </dgm:spPr>
      <dgm:t>
        <a:bodyPr/>
        <a:lstStyle/>
        <a:p>
          <a:r>
            <a:rPr lang="fr-FR" dirty="0"/>
            <a:t>Patiente</a:t>
          </a:r>
        </a:p>
      </dgm:t>
    </dgm:pt>
    <dgm:pt modelId="{BFA1718E-3C54-4653-8716-01B911189BB9}" type="parTrans" cxnId="{4847E948-D78A-492A-840D-01A9B370E813}">
      <dgm:prSet/>
      <dgm:spPr/>
      <dgm:t>
        <a:bodyPr/>
        <a:lstStyle/>
        <a:p>
          <a:endParaRPr lang="fr-FR"/>
        </a:p>
      </dgm:t>
    </dgm:pt>
    <dgm:pt modelId="{4921A793-64EF-4443-9646-4254D6EEA260}" type="sibTrans" cxnId="{4847E948-D78A-492A-840D-01A9B370E813}">
      <dgm:prSet/>
      <dgm:spPr/>
      <dgm:t>
        <a:bodyPr/>
        <a:lstStyle/>
        <a:p>
          <a:endParaRPr lang="fr-FR"/>
        </a:p>
      </dgm:t>
    </dgm:pt>
    <dgm:pt modelId="{EDFE2E2C-7B3B-4430-860B-56D153EB0F19}">
      <dgm:prSet phldrT="[Texte]"/>
      <dgm:spPr/>
      <dgm:t>
        <a:bodyPr/>
        <a:lstStyle/>
        <a:p>
          <a:r>
            <a:rPr lang="fr-FR" dirty="0"/>
            <a:t>Prescripteur </a:t>
          </a:r>
        </a:p>
      </dgm:t>
    </dgm:pt>
    <dgm:pt modelId="{3808BDF1-6EC1-415B-A74B-0198DFAE89AD}" type="parTrans" cxnId="{20FC0784-6591-4A84-9F52-5748C5F5AC20}">
      <dgm:prSet/>
      <dgm:spPr/>
      <dgm:t>
        <a:bodyPr/>
        <a:lstStyle/>
        <a:p>
          <a:endParaRPr lang="fr-FR"/>
        </a:p>
      </dgm:t>
    </dgm:pt>
    <dgm:pt modelId="{CED7DE26-2B0E-486D-AAE1-BB5E339D215F}" type="sibTrans" cxnId="{20FC0784-6591-4A84-9F52-5748C5F5AC20}">
      <dgm:prSet/>
      <dgm:spPr/>
      <dgm:t>
        <a:bodyPr/>
        <a:lstStyle/>
        <a:p>
          <a:endParaRPr lang="fr-FR"/>
        </a:p>
      </dgm:t>
    </dgm:pt>
    <dgm:pt modelId="{AAC94EE9-BC27-42C7-B2E5-1D54F08ED86D}">
      <dgm:prSet phldrT="[Texte]"/>
      <dgm:spPr/>
      <dgm:t>
        <a:bodyPr/>
        <a:lstStyle/>
        <a:p>
          <a:r>
            <a:rPr lang="fr-FR" dirty="0"/>
            <a:t>Infirmière navigatrice </a:t>
          </a:r>
        </a:p>
      </dgm:t>
    </dgm:pt>
    <dgm:pt modelId="{EA2E8289-851C-4178-85D7-2639B5CE98E7}" type="parTrans" cxnId="{C4E0F6D9-2078-4CAB-A3B8-6687742EBEE2}">
      <dgm:prSet/>
      <dgm:spPr/>
      <dgm:t>
        <a:bodyPr/>
        <a:lstStyle/>
        <a:p>
          <a:endParaRPr lang="fr-FR"/>
        </a:p>
      </dgm:t>
    </dgm:pt>
    <dgm:pt modelId="{AA698B55-1CD1-4EEE-8D37-8B2E65525FF5}" type="sibTrans" cxnId="{C4E0F6D9-2078-4CAB-A3B8-6687742EBEE2}">
      <dgm:prSet/>
      <dgm:spPr/>
      <dgm:t>
        <a:bodyPr/>
        <a:lstStyle/>
        <a:p>
          <a:endParaRPr lang="fr-FR"/>
        </a:p>
      </dgm:t>
    </dgm:pt>
    <dgm:pt modelId="{0135679D-1B3E-411E-A596-A4BAE8D2A3F7}">
      <dgm:prSet phldrT="[Texte]"/>
      <dgm:spPr/>
      <dgm:t>
        <a:bodyPr/>
        <a:lstStyle/>
        <a:p>
          <a:r>
            <a:rPr lang="fr-FR" dirty="0"/>
            <a:t>Aide sociale</a:t>
          </a:r>
        </a:p>
        <a:p>
          <a:r>
            <a:rPr lang="fr-FR" dirty="0"/>
            <a:t>/Associations</a:t>
          </a:r>
        </a:p>
      </dgm:t>
    </dgm:pt>
    <dgm:pt modelId="{AF34256D-4C9F-493A-988B-72073D65DAA1}" type="parTrans" cxnId="{46907746-9AA8-4C8B-A320-52E3BDA34D79}">
      <dgm:prSet/>
      <dgm:spPr/>
      <dgm:t>
        <a:bodyPr/>
        <a:lstStyle/>
        <a:p>
          <a:endParaRPr lang="fr-FR"/>
        </a:p>
      </dgm:t>
    </dgm:pt>
    <dgm:pt modelId="{B3F6016B-427E-42B4-B42E-79D53E2A02ED}" type="sibTrans" cxnId="{46907746-9AA8-4C8B-A320-52E3BDA34D79}">
      <dgm:prSet/>
      <dgm:spPr/>
      <dgm:t>
        <a:bodyPr/>
        <a:lstStyle/>
        <a:p>
          <a:endParaRPr lang="fr-FR"/>
        </a:p>
      </dgm:t>
    </dgm:pt>
    <dgm:pt modelId="{ACE4E733-3B12-4D4E-A994-5AEC33C57EC4}">
      <dgm:prSet phldrT="[Texte]"/>
      <dgm:spPr/>
      <dgm:t>
        <a:bodyPr/>
        <a:lstStyle/>
        <a:p>
          <a:r>
            <a:rPr lang="fr-FR" dirty="0"/>
            <a:t>Infirmière de clinique</a:t>
          </a:r>
        </a:p>
      </dgm:t>
    </dgm:pt>
    <dgm:pt modelId="{25564108-3EC6-480F-AFBD-73F7DB4EF451}" type="parTrans" cxnId="{7B223365-51AC-47E5-8F11-7B1091389592}">
      <dgm:prSet/>
      <dgm:spPr/>
      <dgm:t>
        <a:bodyPr/>
        <a:lstStyle/>
        <a:p>
          <a:endParaRPr lang="fr-FR"/>
        </a:p>
      </dgm:t>
    </dgm:pt>
    <dgm:pt modelId="{3472DEC4-F79D-4120-AFC2-8403394CDD08}" type="sibTrans" cxnId="{7B223365-51AC-47E5-8F11-7B1091389592}">
      <dgm:prSet/>
      <dgm:spPr/>
      <dgm:t>
        <a:bodyPr/>
        <a:lstStyle/>
        <a:p>
          <a:endParaRPr lang="fr-FR"/>
        </a:p>
      </dgm:t>
    </dgm:pt>
    <dgm:pt modelId="{C6B05B65-D37A-4BC6-91F6-4A29358E2223}">
      <dgm:prSet/>
      <dgm:spPr/>
      <dgm:t>
        <a:bodyPr/>
        <a:lstStyle/>
        <a:p>
          <a:r>
            <a:rPr lang="fr-FR" dirty="0"/>
            <a:t>Pharmacien spécialisé</a:t>
          </a:r>
        </a:p>
      </dgm:t>
    </dgm:pt>
    <dgm:pt modelId="{1B7E11BE-1D1B-4B1F-B332-9D6A3BB80A2E}" type="parTrans" cxnId="{F1EE70C8-4549-45A6-8FC0-18CAAE80DF11}">
      <dgm:prSet/>
      <dgm:spPr/>
      <dgm:t>
        <a:bodyPr/>
        <a:lstStyle/>
        <a:p>
          <a:endParaRPr lang="fr-FR"/>
        </a:p>
      </dgm:t>
    </dgm:pt>
    <dgm:pt modelId="{8F1D129D-A7EB-4714-B0A6-701876245BE7}" type="sibTrans" cxnId="{F1EE70C8-4549-45A6-8FC0-18CAAE80DF11}">
      <dgm:prSet/>
      <dgm:spPr/>
      <dgm:t>
        <a:bodyPr/>
        <a:lstStyle/>
        <a:p>
          <a:endParaRPr lang="fr-FR"/>
        </a:p>
      </dgm:t>
    </dgm:pt>
    <dgm:pt modelId="{E28FDC28-933A-4F98-A028-7DBF0B4AC075}">
      <dgm:prSet/>
      <dgm:spPr/>
      <dgm:t>
        <a:bodyPr/>
        <a:lstStyle/>
        <a:p>
          <a:r>
            <a:rPr lang="fr-FR" dirty="0"/>
            <a:t>Pharmacien clinicien </a:t>
          </a:r>
        </a:p>
      </dgm:t>
    </dgm:pt>
    <dgm:pt modelId="{90144CC9-45C7-4F06-829C-70ADCF435A9C}" type="parTrans" cxnId="{36CDF1BD-2A3E-40F9-A872-7EB7E9D62EC4}">
      <dgm:prSet/>
      <dgm:spPr/>
      <dgm:t>
        <a:bodyPr/>
        <a:lstStyle/>
        <a:p>
          <a:endParaRPr lang="fr-FR"/>
        </a:p>
      </dgm:t>
    </dgm:pt>
    <dgm:pt modelId="{59269A5A-2933-4CC7-A96F-4649D523E0C5}" type="sibTrans" cxnId="{36CDF1BD-2A3E-40F9-A872-7EB7E9D62EC4}">
      <dgm:prSet/>
      <dgm:spPr/>
      <dgm:t>
        <a:bodyPr/>
        <a:lstStyle/>
        <a:p>
          <a:endParaRPr lang="fr-FR"/>
        </a:p>
      </dgm:t>
    </dgm:pt>
    <dgm:pt modelId="{A5DE019A-E395-4D08-BE3F-1CFFC28900EF}" type="pres">
      <dgm:prSet presAssocID="{10F6B221-425F-48EC-B711-A171F1EA9E89}" presName="cycle" presStyleCnt="0">
        <dgm:presLayoutVars>
          <dgm:chMax val="1"/>
          <dgm:dir/>
          <dgm:animLvl val="ctr"/>
          <dgm:resizeHandles val="exact"/>
        </dgm:presLayoutVars>
      </dgm:prSet>
      <dgm:spPr/>
      <dgm:t>
        <a:bodyPr/>
        <a:lstStyle/>
        <a:p>
          <a:endParaRPr lang="fr-FR"/>
        </a:p>
      </dgm:t>
    </dgm:pt>
    <dgm:pt modelId="{3F93D868-E81E-4843-B53D-E495F401F329}" type="pres">
      <dgm:prSet presAssocID="{D026CB34-26C0-4276-A147-33CC3B1BB334}" presName="centerShape" presStyleLbl="node0" presStyleIdx="0" presStyleCnt="1"/>
      <dgm:spPr/>
      <dgm:t>
        <a:bodyPr/>
        <a:lstStyle/>
        <a:p>
          <a:endParaRPr lang="fr-FR"/>
        </a:p>
      </dgm:t>
    </dgm:pt>
    <dgm:pt modelId="{24DBB872-B3FE-4EDB-90B2-B305E37FF305}" type="pres">
      <dgm:prSet presAssocID="{3808BDF1-6EC1-415B-A74B-0198DFAE89AD}" presName="Name9" presStyleLbl="parChTrans1D2" presStyleIdx="0" presStyleCnt="6"/>
      <dgm:spPr/>
      <dgm:t>
        <a:bodyPr/>
        <a:lstStyle/>
        <a:p>
          <a:endParaRPr lang="fr-FR"/>
        </a:p>
      </dgm:t>
    </dgm:pt>
    <dgm:pt modelId="{F8D6758F-F6AD-400E-BEED-AB757A606FA2}" type="pres">
      <dgm:prSet presAssocID="{3808BDF1-6EC1-415B-A74B-0198DFAE89AD}" presName="connTx" presStyleLbl="parChTrans1D2" presStyleIdx="0" presStyleCnt="6"/>
      <dgm:spPr/>
      <dgm:t>
        <a:bodyPr/>
        <a:lstStyle/>
        <a:p>
          <a:endParaRPr lang="fr-FR"/>
        </a:p>
      </dgm:t>
    </dgm:pt>
    <dgm:pt modelId="{937E5A01-2D83-4765-8F35-804E8441CCE1}" type="pres">
      <dgm:prSet presAssocID="{EDFE2E2C-7B3B-4430-860B-56D153EB0F19}" presName="node" presStyleLbl="node1" presStyleIdx="0" presStyleCnt="6">
        <dgm:presLayoutVars>
          <dgm:bulletEnabled val="1"/>
        </dgm:presLayoutVars>
      </dgm:prSet>
      <dgm:spPr/>
      <dgm:t>
        <a:bodyPr/>
        <a:lstStyle/>
        <a:p>
          <a:endParaRPr lang="fr-FR"/>
        </a:p>
      </dgm:t>
    </dgm:pt>
    <dgm:pt modelId="{3CBD8E55-4358-4C69-A595-45D08224EEDF}" type="pres">
      <dgm:prSet presAssocID="{EA2E8289-851C-4178-85D7-2639B5CE98E7}" presName="Name9" presStyleLbl="parChTrans1D2" presStyleIdx="1" presStyleCnt="6"/>
      <dgm:spPr/>
      <dgm:t>
        <a:bodyPr/>
        <a:lstStyle/>
        <a:p>
          <a:endParaRPr lang="fr-FR"/>
        </a:p>
      </dgm:t>
    </dgm:pt>
    <dgm:pt modelId="{2FE738C7-47E1-464C-AD93-19210656770F}" type="pres">
      <dgm:prSet presAssocID="{EA2E8289-851C-4178-85D7-2639B5CE98E7}" presName="connTx" presStyleLbl="parChTrans1D2" presStyleIdx="1" presStyleCnt="6"/>
      <dgm:spPr/>
      <dgm:t>
        <a:bodyPr/>
        <a:lstStyle/>
        <a:p>
          <a:endParaRPr lang="fr-FR"/>
        </a:p>
      </dgm:t>
    </dgm:pt>
    <dgm:pt modelId="{9A7FD554-1D57-4C47-8061-C8FA5D1E5256}" type="pres">
      <dgm:prSet presAssocID="{AAC94EE9-BC27-42C7-B2E5-1D54F08ED86D}" presName="node" presStyleLbl="node1" presStyleIdx="1" presStyleCnt="6">
        <dgm:presLayoutVars>
          <dgm:bulletEnabled val="1"/>
        </dgm:presLayoutVars>
      </dgm:prSet>
      <dgm:spPr/>
      <dgm:t>
        <a:bodyPr/>
        <a:lstStyle/>
        <a:p>
          <a:endParaRPr lang="fr-FR"/>
        </a:p>
      </dgm:t>
    </dgm:pt>
    <dgm:pt modelId="{2EC55E2C-B9B1-4BE3-813E-6681D96DA56D}" type="pres">
      <dgm:prSet presAssocID="{90144CC9-45C7-4F06-829C-70ADCF435A9C}" presName="Name9" presStyleLbl="parChTrans1D2" presStyleIdx="2" presStyleCnt="6"/>
      <dgm:spPr/>
      <dgm:t>
        <a:bodyPr/>
        <a:lstStyle/>
        <a:p>
          <a:endParaRPr lang="fr-FR"/>
        </a:p>
      </dgm:t>
    </dgm:pt>
    <dgm:pt modelId="{E07B9ED6-B6CC-4ED1-B961-BEDA801CA502}" type="pres">
      <dgm:prSet presAssocID="{90144CC9-45C7-4F06-829C-70ADCF435A9C}" presName="connTx" presStyleLbl="parChTrans1D2" presStyleIdx="2" presStyleCnt="6"/>
      <dgm:spPr/>
      <dgm:t>
        <a:bodyPr/>
        <a:lstStyle/>
        <a:p>
          <a:endParaRPr lang="fr-FR"/>
        </a:p>
      </dgm:t>
    </dgm:pt>
    <dgm:pt modelId="{97814EE1-51CF-4997-A2A3-92958AD48A64}" type="pres">
      <dgm:prSet presAssocID="{E28FDC28-933A-4F98-A028-7DBF0B4AC075}" presName="node" presStyleLbl="node1" presStyleIdx="2" presStyleCnt="6">
        <dgm:presLayoutVars>
          <dgm:bulletEnabled val="1"/>
        </dgm:presLayoutVars>
      </dgm:prSet>
      <dgm:spPr/>
      <dgm:t>
        <a:bodyPr/>
        <a:lstStyle/>
        <a:p>
          <a:endParaRPr lang="fr-FR"/>
        </a:p>
      </dgm:t>
    </dgm:pt>
    <dgm:pt modelId="{C81AB7DF-EB1E-4535-B404-DF2D55C42FBF}" type="pres">
      <dgm:prSet presAssocID="{1B7E11BE-1D1B-4B1F-B332-9D6A3BB80A2E}" presName="Name9" presStyleLbl="parChTrans1D2" presStyleIdx="3" presStyleCnt="6"/>
      <dgm:spPr/>
      <dgm:t>
        <a:bodyPr/>
        <a:lstStyle/>
        <a:p>
          <a:endParaRPr lang="fr-FR"/>
        </a:p>
      </dgm:t>
    </dgm:pt>
    <dgm:pt modelId="{8069BD59-05B1-4D75-A111-468B14D7F33E}" type="pres">
      <dgm:prSet presAssocID="{1B7E11BE-1D1B-4B1F-B332-9D6A3BB80A2E}" presName="connTx" presStyleLbl="parChTrans1D2" presStyleIdx="3" presStyleCnt="6"/>
      <dgm:spPr/>
      <dgm:t>
        <a:bodyPr/>
        <a:lstStyle/>
        <a:p>
          <a:endParaRPr lang="fr-FR"/>
        </a:p>
      </dgm:t>
    </dgm:pt>
    <dgm:pt modelId="{B23D7935-7E22-4D22-8BC3-D0E57AF1155D}" type="pres">
      <dgm:prSet presAssocID="{C6B05B65-D37A-4BC6-91F6-4A29358E2223}" presName="node" presStyleLbl="node1" presStyleIdx="3" presStyleCnt="6">
        <dgm:presLayoutVars>
          <dgm:bulletEnabled val="1"/>
        </dgm:presLayoutVars>
      </dgm:prSet>
      <dgm:spPr/>
      <dgm:t>
        <a:bodyPr/>
        <a:lstStyle/>
        <a:p>
          <a:endParaRPr lang="fr-FR"/>
        </a:p>
      </dgm:t>
    </dgm:pt>
    <dgm:pt modelId="{EF0E8CDF-E5D3-43B7-9823-7D802D6EC03C}" type="pres">
      <dgm:prSet presAssocID="{AF34256D-4C9F-493A-988B-72073D65DAA1}" presName="Name9" presStyleLbl="parChTrans1D2" presStyleIdx="4" presStyleCnt="6"/>
      <dgm:spPr/>
      <dgm:t>
        <a:bodyPr/>
        <a:lstStyle/>
        <a:p>
          <a:endParaRPr lang="fr-FR"/>
        </a:p>
      </dgm:t>
    </dgm:pt>
    <dgm:pt modelId="{6F46D98B-C3D1-4ACA-9346-C8AEC60A0318}" type="pres">
      <dgm:prSet presAssocID="{AF34256D-4C9F-493A-988B-72073D65DAA1}" presName="connTx" presStyleLbl="parChTrans1D2" presStyleIdx="4" presStyleCnt="6"/>
      <dgm:spPr/>
      <dgm:t>
        <a:bodyPr/>
        <a:lstStyle/>
        <a:p>
          <a:endParaRPr lang="fr-FR"/>
        </a:p>
      </dgm:t>
    </dgm:pt>
    <dgm:pt modelId="{0E9BF8CE-26E1-4AB4-99CC-88F27D00E1B8}" type="pres">
      <dgm:prSet presAssocID="{0135679D-1B3E-411E-A596-A4BAE8D2A3F7}" presName="node" presStyleLbl="node1" presStyleIdx="4" presStyleCnt="6">
        <dgm:presLayoutVars>
          <dgm:bulletEnabled val="1"/>
        </dgm:presLayoutVars>
      </dgm:prSet>
      <dgm:spPr/>
      <dgm:t>
        <a:bodyPr/>
        <a:lstStyle/>
        <a:p>
          <a:endParaRPr lang="fr-FR"/>
        </a:p>
      </dgm:t>
    </dgm:pt>
    <dgm:pt modelId="{21014D60-2D81-4C35-BDA0-A904D3CB41C9}" type="pres">
      <dgm:prSet presAssocID="{25564108-3EC6-480F-AFBD-73F7DB4EF451}" presName="Name9" presStyleLbl="parChTrans1D2" presStyleIdx="5" presStyleCnt="6"/>
      <dgm:spPr/>
      <dgm:t>
        <a:bodyPr/>
        <a:lstStyle/>
        <a:p>
          <a:endParaRPr lang="fr-FR"/>
        </a:p>
      </dgm:t>
    </dgm:pt>
    <dgm:pt modelId="{71463F65-B78B-4741-9DC2-958E17F81CBB}" type="pres">
      <dgm:prSet presAssocID="{25564108-3EC6-480F-AFBD-73F7DB4EF451}" presName="connTx" presStyleLbl="parChTrans1D2" presStyleIdx="5" presStyleCnt="6"/>
      <dgm:spPr/>
      <dgm:t>
        <a:bodyPr/>
        <a:lstStyle/>
        <a:p>
          <a:endParaRPr lang="fr-FR"/>
        </a:p>
      </dgm:t>
    </dgm:pt>
    <dgm:pt modelId="{7BB26E92-F0F8-4C79-B58C-328E71073EB2}" type="pres">
      <dgm:prSet presAssocID="{ACE4E733-3B12-4D4E-A994-5AEC33C57EC4}" presName="node" presStyleLbl="node1" presStyleIdx="5" presStyleCnt="6">
        <dgm:presLayoutVars>
          <dgm:bulletEnabled val="1"/>
        </dgm:presLayoutVars>
      </dgm:prSet>
      <dgm:spPr/>
      <dgm:t>
        <a:bodyPr/>
        <a:lstStyle/>
        <a:p>
          <a:endParaRPr lang="fr-FR"/>
        </a:p>
      </dgm:t>
    </dgm:pt>
  </dgm:ptLst>
  <dgm:cxnLst>
    <dgm:cxn modelId="{3067A497-B6C2-4E92-AD1F-7962DA022CBA}" type="presOf" srcId="{E28FDC28-933A-4F98-A028-7DBF0B4AC075}" destId="{97814EE1-51CF-4997-A2A3-92958AD48A64}" srcOrd="0" destOrd="0" presId="urn:microsoft.com/office/officeart/2005/8/layout/radial1"/>
    <dgm:cxn modelId="{E1196D98-DFB8-4906-B7CD-CDD2085CF8D0}" type="presOf" srcId="{1B7E11BE-1D1B-4B1F-B332-9D6A3BB80A2E}" destId="{C81AB7DF-EB1E-4535-B404-DF2D55C42FBF}" srcOrd="0" destOrd="0" presId="urn:microsoft.com/office/officeart/2005/8/layout/radial1"/>
    <dgm:cxn modelId="{91675228-2126-4438-A92B-697EED6C1400}" type="presOf" srcId="{90144CC9-45C7-4F06-829C-70ADCF435A9C}" destId="{2EC55E2C-B9B1-4BE3-813E-6681D96DA56D}" srcOrd="0" destOrd="0" presId="urn:microsoft.com/office/officeart/2005/8/layout/radial1"/>
    <dgm:cxn modelId="{591FBD2A-7350-4ED5-8A00-D65D18D597B3}" type="presOf" srcId="{ACE4E733-3B12-4D4E-A994-5AEC33C57EC4}" destId="{7BB26E92-F0F8-4C79-B58C-328E71073EB2}" srcOrd="0" destOrd="0" presId="urn:microsoft.com/office/officeart/2005/8/layout/radial1"/>
    <dgm:cxn modelId="{2A18E3EE-7D46-4B5E-8D99-5F73271857A0}" type="presOf" srcId="{10F6B221-425F-48EC-B711-A171F1EA9E89}" destId="{A5DE019A-E395-4D08-BE3F-1CFFC28900EF}" srcOrd="0" destOrd="0" presId="urn:microsoft.com/office/officeart/2005/8/layout/radial1"/>
    <dgm:cxn modelId="{9BD08BB8-EEFD-4FED-A892-9D95E759EFB6}" type="presOf" srcId="{AF34256D-4C9F-493A-988B-72073D65DAA1}" destId="{EF0E8CDF-E5D3-43B7-9823-7D802D6EC03C}" srcOrd="0" destOrd="0" presId="urn:microsoft.com/office/officeart/2005/8/layout/radial1"/>
    <dgm:cxn modelId="{7B223365-51AC-47E5-8F11-7B1091389592}" srcId="{D026CB34-26C0-4276-A147-33CC3B1BB334}" destId="{ACE4E733-3B12-4D4E-A994-5AEC33C57EC4}" srcOrd="5" destOrd="0" parTransId="{25564108-3EC6-480F-AFBD-73F7DB4EF451}" sibTransId="{3472DEC4-F79D-4120-AFC2-8403394CDD08}"/>
    <dgm:cxn modelId="{200C28F1-5BAC-4199-9164-3B23ABBDE52C}" type="presOf" srcId="{D026CB34-26C0-4276-A147-33CC3B1BB334}" destId="{3F93D868-E81E-4843-B53D-E495F401F329}" srcOrd="0" destOrd="0" presId="urn:microsoft.com/office/officeart/2005/8/layout/radial1"/>
    <dgm:cxn modelId="{46907746-9AA8-4C8B-A320-52E3BDA34D79}" srcId="{D026CB34-26C0-4276-A147-33CC3B1BB334}" destId="{0135679D-1B3E-411E-A596-A4BAE8D2A3F7}" srcOrd="4" destOrd="0" parTransId="{AF34256D-4C9F-493A-988B-72073D65DAA1}" sibTransId="{B3F6016B-427E-42B4-B42E-79D53E2A02ED}"/>
    <dgm:cxn modelId="{8B162330-3472-4613-A281-2197C338D01B}" type="presOf" srcId="{EDFE2E2C-7B3B-4430-860B-56D153EB0F19}" destId="{937E5A01-2D83-4765-8F35-804E8441CCE1}" srcOrd="0" destOrd="0" presId="urn:microsoft.com/office/officeart/2005/8/layout/radial1"/>
    <dgm:cxn modelId="{36CDF1BD-2A3E-40F9-A872-7EB7E9D62EC4}" srcId="{D026CB34-26C0-4276-A147-33CC3B1BB334}" destId="{E28FDC28-933A-4F98-A028-7DBF0B4AC075}" srcOrd="2" destOrd="0" parTransId="{90144CC9-45C7-4F06-829C-70ADCF435A9C}" sibTransId="{59269A5A-2933-4CC7-A96F-4649D523E0C5}"/>
    <dgm:cxn modelId="{4CEDA29E-A598-4F51-B318-0739197E0624}" type="presOf" srcId="{25564108-3EC6-480F-AFBD-73F7DB4EF451}" destId="{21014D60-2D81-4C35-BDA0-A904D3CB41C9}" srcOrd="0" destOrd="0" presId="urn:microsoft.com/office/officeart/2005/8/layout/radial1"/>
    <dgm:cxn modelId="{F48AE762-E910-4406-8CA1-9740FEE28BA0}" type="presOf" srcId="{3808BDF1-6EC1-415B-A74B-0198DFAE89AD}" destId="{F8D6758F-F6AD-400E-BEED-AB757A606FA2}" srcOrd="1" destOrd="0" presId="urn:microsoft.com/office/officeart/2005/8/layout/radial1"/>
    <dgm:cxn modelId="{53A7F6FF-E576-4B04-A399-44C8BA211B38}" type="presOf" srcId="{EA2E8289-851C-4178-85D7-2639B5CE98E7}" destId="{2FE738C7-47E1-464C-AD93-19210656770F}" srcOrd="1" destOrd="0" presId="urn:microsoft.com/office/officeart/2005/8/layout/radial1"/>
    <dgm:cxn modelId="{F1EE70C8-4549-45A6-8FC0-18CAAE80DF11}" srcId="{D026CB34-26C0-4276-A147-33CC3B1BB334}" destId="{C6B05B65-D37A-4BC6-91F6-4A29358E2223}" srcOrd="3" destOrd="0" parTransId="{1B7E11BE-1D1B-4B1F-B332-9D6A3BB80A2E}" sibTransId="{8F1D129D-A7EB-4714-B0A6-701876245BE7}"/>
    <dgm:cxn modelId="{C173F2F9-D1AB-43AF-A1E0-5EF836A6D0C3}" type="presOf" srcId="{EA2E8289-851C-4178-85D7-2639B5CE98E7}" destId="{3CBD8E55-4358-4C69-A595-45D08224EEDF}" srcOrd="0" destOrd="0" presId="urn:microsoft.com/office/officeart/2005/8/layout/radial1"/>
    <dgm:cxn modelId="{7A8363AE-3738-46F3-989D-CE52A80D199D}" type="presOf" srcId="{3808BDF1-6EC1-415B-A74B-0198DFAE89AD}" destId="{24DBB872-B3FE-4EDB-90B2-B305E37FF305}" srcOrd="0" destOrd="0" presId="urn:microsoft.com/office/officeart/2005/8/layout/radial1"/>
    <dgm:cxn modelId="{CBE5BE4A-DB26-4707-837F-E12614068D81}" type="presOf" srcId="{C6B05B65-D37A-4BC6-91F6-4A29358E2223}" destId="{B23D7935-7E22-4D22-8BC3-D0E57AF1155D}" srcOrd="0" destOrd="0" presId="urn:microsoft.com/office/officeart/2005/8/layout/radial1"/>
    <dgm:cxn modelId="{C4E0F6D9-2078-4CAB-A3B8-6687742EBEE2}" srcId="{D026CB34-26C0-4276-A147-33CC3B1BB334}" destId="{AAC94EE9-BC27-42C7-B2E5-1D54F08ED86D}" srcOrd="1" destOrd="0" parTransId="{EA2E8289-851C-4178-85D7-2639B5CE98E7}" sibTransId="{AA698B55-1CD1-4EEE-8D37-8B2E65525FF5}"/>
    <dgm:cxn modelId="{C9C293EB-9FE9-4E0B-B234-23BCEFFF472D}" type="presOf" srcId="{AF34256D-4C9F-493A-988B-72073D65DAA1}" destId="{6F46D98B-C3D1-4ACA-9346-C8AEC60A0318}" srcOrd="1" destOrd="0" presId="urn:microsoft.com/office/officeart/2005/8/layout/radial1"/>
    <dgm:cxn modelId="{56219CBC-A3E6-42E2-84F5-84176393EE18}" type="presOf" srcId="{0135679D-1B3E-411E-A596-A4BAE8D2A3F7}" destId="{0E9BF8CE-26E1-4AB4-99CC-88F27D00E1B8}" srcOrd="0" destOrd="0" presId="urn:microsoft.com/office/officeart/2005/8/layout/radial1"/>
    <dgm:cxn modelId="{02D44AF1-8478-4A66-9B75-16941FB72166}" type="presOf" srcId="{25564108-3EC6-480F-AFBD-73F7DB4EF451}" destId="{71463F65-B78B-4741-9DC2-958E17F81CBB}" srcOrd="1" destOrd="0" presId="urn:microsoft.com/office/officeart/2005/8/layout/radial1"/>
    <dgm:cxn modelId="{6EBE945F-17B4-49D9-BD59-8612A9418B0B}" type="presOf" srcId="{1B7E11BE-1D1B-4B1F-B332-9D6A3BB80A2E}" destId="{8069BD59-05B1-4D75-A111-468B14D7F33E}" srcOrd="1" destOrd="0" presId="urn:microsoft.com/office/officeart/2005/8/layout/radial1"/>
    <dgm:cxn modelId="{20FC0784-6591-4A84-9F52-5748C5F5AC20}" srcId="{D026CB34-26C0-4276-A147-33CC3B1BB334}" destId="{EDFE2E2C-7B3B-4430-860B-56D153EB0F19}" srcOrd="0" destOrd="0" parTransId="{3808BDF1-6EC1-415B-A74B-0198DFAE89AD}" sibTransId="{CED7DE26-2B0E-486D-AAE1-BB5E339D215F}"/>
    <dgm:cxn modelId="{4F4E9964-9C65-4515-A4F0-FBF9F28D5065}" type="presOf" srcId="{90144CC9-45C7-4F06-829C-70ADCF435A9C}" destId="{E07B9ED6-B6CC-4ED1-B961-BEDA801CA502}" srcOrd="1" destOrd="0" presId="urn:microsoft.com/office/officeart/2005/8/layout/radial1"/>
    <dgm:cxn modelId="{4847E948-D78A-492A-840D-01A9B370E813}" srcId="{10F6B221-425F-48EC-B711-A171F1EA9E89}" destId="{D026CB34-26C0-4276-A147-33CC3B1BB334}" srcOrd="0" destOrd="0" parTransId="{BFA1718E-3C54-4653-8716-01B911189BB9}" sibTransId="{4921A793-64EF-4443-9646-4254D6EEA260}"/>
    <dgm:cxn modelId="{A9AF9F56-5F0C-471E-ADA4-E06EBE4DFA43}" type="presOf" srcId="{AAC94EE9-BC27-42C7-B2E5-1D54F08ED86D}" destId="{9A7FD554-1D57-4C47-8061-C8FA5D1E5256}" srcOrd="0" destOrd="0" presId="urn:microsoft.com/office/officeart/2005/8/layout/radial1"/>
    <dgm:cxn modelId="{B54822EA-53CA-473C-8245-4E96E53CAF7A}" type="presParOf" srcId="{A5DE019A-E395-4D08-BE3F-1CFFC28900EF}" destId="{3F93D868-E81E-4843-B53D-E495F401F329}" srcOrd="0" destOrd="0" presId="urn:microsoft.com/office/officeart/2005/8/layout/radial1"/>
    <dgm:cxn modelId="{6A176B0A-8DB0-4B17-9545-9E2F3AF90CE9}" type="presParOf" srcId="{A5DE019A-E395-4D08-BE3F-1CFFC28900EF}" destId="{24DBB872-B3FE-4EDB-90B2-B305E37FF305}" srcOrd="1" destOrd="0" presId="urn:microsoft.com/office/officeart/2005/8/layout/radial1"/>
    <dgm:cxn modelId="{B4A509D8-09F0-4979-B81B-1F09301C9F9A}" type="presParOf" srcId="{24DBB872-B3FE-4EDB-90B2-B305E37FF305}" destId="{F8D6758F-F6AD-400E-BEED-AB757A606FA2}" srcOrd="0" destOrd="0" presId="urn:microsoft.com/office/officeart/2005/8/layout/radial1"/>
    <dgm:cxn modelId="{AF2B5BBF-57A9-4058-A942-C17B3FFDE123}" type="presParOf" srcId="{A5DE019A-E395-4D08-BE3F-1CFFC28900EF}" destId="{937E5A01-2D83-4765-8F35-804E8441CCE1}" srcOrd="2" destOrd="0" presId="urn:microsoft.com/office/officeart/2005/8/layout/radial1"/>
    <dgm:cxn modelId="{285CA2C9-7B34-40A2-874C-364214A8A02F}" type="presParOf" srcId="{A5DE019A-E395-4D08-BE3F-1CFFC28900EF}" destId="{3CBD8E55-4358-4C69-A595-45D08224EEDF}" srcOrd="3" destOrd="0" presId="urn:microsoft.com/office/officeart/2005/8/layout/radial1"/>
    <dgm:cxn modelId="{7912CC51-932F-4D48-A83A-671084117D60}" type="presParOf" srcId="{3CBD8E55-4358-4C69-A595-45D08224EEDF}" destId="{2FE738C7-47E1-464C-AD93-19210656770F}" srcOrd="0" destOrd="0" presId="urn:microsoft.com/office/officeart/2005/8/layout/radial1"/>
    <dgm:cxn modelId="{DFA513D5-B1A9-49E6-A63A-972AF53EBDA5}" type="presParOf" srcId="{A5DE019A-E395-4D08-BE3F-1CFFC28900EF}" destId="{9A7FD554-1D57-4C47-8061-C8FA5D1E5256}" srcOrd="4" destOrd="0" presId="urn:microsoft.com/office/officeart/2005/8/layout/radial1"/>
    <dgm:cxn modelId="{1A24FEA7-148C-42E4-A52E-15F1EDDDA24A}" type="presParOf" srcId="{A5DE019A-E395-4D08-BE3F-1CFFC28900EF}" destId="{2EC55E2C-B9B1-4BE3-813E-6681D96DA56D}" srcOrd="5" destOrd="0" presId="urn:microsoft.com/office/officeart/2005/8/layout/radial1"/>
    <dgm:cxn modelId="{B5B6B767-84C5-4EA0-83D0-13C710C0ADF4}" type="presParOf" srcId="{2EC55E2C-B9B1-4BE3-813E-6681D96DA56D}" destId="{E07B9ED6-B6CC-4ED1-B961-BEDA801CA502}" srcOrd="0" destOrd="0" presId="urn:microsoft.com/office/officeart/2005/8/layout/radial1"/>
    <dgm:cxn modelId="{85AC4891-EF57-4DD5-B025-4994CC21C3AC}" type="presParOf" srcId="{A5DE019A-E395-4D08-BE3F-1CFFC28900EF}" destId="{97814EE1-51CF-4997-A2A3-92958AD48A64}" srcOrd="6" destOrd="0" presId="urn:microsoft.com/office/officeart/2005/8/layout/radial1"/>
    <dgm:cxn modelId="{DB90E920-2907-4581-BA15-4BDD7D38C15B}" type="presParOf" srcId="{A5DE019A-E395-4D08-BE3F-1CFFC28900EF}" destId="{C81AB7DF-EB1E-4535-B404-DF2D55C42FBF}" srcOrd="7" destOrd="0" presId="urn:microsoft.com/office/officeart/2005/8/layout/radial1"/>
    <dgm:cxn modelId="{A935AE20-4C5A-4EFC-AB1E-2672727B7E79}" type="presParOf" srcId="{C81AB7DF-EB1E-4535-B404-DF2D55C42FBF}" destId="{8069BD59-05B1-4D75-A111-468B14D7F33E}" srcOrd="0" destOrd="0" presId="urn:microsoft.com/office/officeart/2005/8/layout/radial1"/>
    <dgm:cxn modelId="{EDEE8054-DED5-475E-9983-38CAF8560428}" type="presParOf" srcId="{A5DE019A-E395-4D08-BE3F-1CFFC28900EF}" destId="{B23D7935-7E22-4D22-8BC3-D0E57AF1155D}" srcOrd="8" destOrd="0" presId="urn:microsoft.com/office/officeart/2005/8/layout/radial1"/>
    <dgm:cxn modelId="{F81DD82F-86CC-435D-9E61-31E7E5D1476C}" type="presParOf" srcId="{A5DE019A-E395-4D08-BE3F-1CFFC28900EF}" destId="{EF0E8CDF-E5D3-43B7-9823-7D802D6EC03C}" srcOrd="9" destOrd="0" presId="urn:microsoft.com/office/officeart/2005/8/layout/radial1"/>
    <dgm:cxn modelId="{33E90531-1350-4A92-9E03-367CC7A73B7F}" type="presParOf" srcId="{EF0E8CDF-E5D3-43B7-9823-7D802D6EC03C}" destId="{6F46D98B-C3D1-4ACA-9346-C8AEC60A0318}" srcOrd="0" destOrd="0" presId="urn:microsoft.com/office/officeart/2005/8/layout/radial1"/>
    <dgm:cxn modelId="{E8A3DFFF-A4C3-427A-86AE-18838866C11F}" type="presParOf" srcId="{A5DE019A-E395-4D08-BE3F-1CFFC28900EF}" destId="{0E9BF8CE-26E1-4AB4-99CC-88F27D00E1B8}" srcOrd="10" destOrd="0" presId="urn:microsoft.com/office/officeart/2005/8/layout/radial1"/>
    <dgm:cxn modelId="{8E881298-09CC-4F34-BD49-3470D6E4B2C2}" type="presParOf" srcId="{A5DE019A-E395-4D08-BE3F-1CFFC28900EF}" destId="{21014D60-2D81-4C35-BDA0-A904D3CB41C9}" srcOrd="11" destOrd="0" presId="urn:microsoft.com/office/officeart/2005/8/layout/radial1"/>
    <dgm:cxn modelId="{95B4B6D9-79A9-48B4-8953-4FD41CD970C8}" type="presParOf" srcId="{21014D60-2D81-4C35-BDA0-A904D3CB41C9}" destId="{71463F65-B78B-4741-9DC2-958E17F81CBB}" srcOrd="0" destOrd="0" presId="urn:microsoft.com/office/officeart/2005/8/layout/radial1"/>
    <dgm:cxn modelId="{C31DAE02-E7C1-4182-95E1-C329A8CB7093}" type="presParOf" srcId="{A5DE019A-E395-4D08-BE3F-1CFFC28900EF}" destId="{7BB26E92-F0F8-4C79-B58C-328E71073EB2}"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0.15176</cdr:x>
      <cdr:y>0.27717</cdr:y>
    </cdr:from>
    <cdr:to>
      <cdr:x>0.16387</cdr:x>
      <cdr:y>0.30373</cdr:y>
    </cdr:to>
    <cdr:sp macro="" textlink="">
      <cdr:nvSpPr>
        <cdr:cNvPr id="3" name="Ellipse 2"/>
        <cdr:cNvSpPr/>
      </cdr:nvSpPr>
      <cdr:spPr>
        <a:xfrm xmlns:a="http://schemas.openxmlformats.org/drawingml/2006/main">
          <a:off x="1122549" y="938766"/>
          <a:ext cx="89535" cy="89933"/>
        </a:xfrm>
        <a:prstGeom xmlns:a="http://schemas.openxmlformats.org/drawingml/2006/main" prst="ellipse">
          <a:avLst/>
        </a:prstGeom>
        <a:solidFill xmlns:a="http://schemas.openxmlformats.org/drawingml/2006/main">
          <a:srgbClr val="00508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0.36412</cdr:x>
      <cdr:y>0.5371</cdr:y>
    </cdr:from>
    <cdr:to>
      <cdr:x>0.37623</cdr:x>
      <cdr:y>0.56365</cdr:y>
    </cdr:to>
    <cdr:sp macro="" textlink="">
      <cdr:nvSpPr>
        <cdr:cNvPr id="4" name="Ellipse 3"/>
        <cdr:cNvSpPr/>
      </cdr:nvSpPr>
      <cdr:spPr>
        <a:xfrm xmlns:a="http://schemas.openxmlformats.org/drawingml/2006/main">
          <a:off x="2693304" y="1819104"/>
          <a:ext cx="89535" cy="89933"/>
        </a:xfrm>
        <a:prstGeom xmlns:a="http://schemas.openxmlformats.org/drawingml/2006/main" prst="ellipse">
          <a:avLst/>
        </a:prstGeom>
        <a:solidFill xmlns:a="http://schemas.openxmlformats.org/drawingml/2006/main">
          <a:srgbClr val="00508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0.41557</cdr:x>
      <cdr:y>0.5923</cdr:y>
    </cdr:from>
    <cdr:to>
      <cdr:x>0.42768</cdr:x>
      <cdr:y>0.61886</cdr:y>
    </cdr:to>
    <cdr:sp macro="" textlink="">
      <cdr:nvSpPr>
        <cdr:cNvPr id="5" name="Ellipse 4"/>
        <cdr:cNvSpPr/>
      </cdr:nvSpPr>
      <cdr:spPr>
        <a:xfrm xmlns:a="http://schemas.openxmlformats.org/drawingml/2006/main">
          <a:off x="3073889" y="2006083"/>
          <a:ext cx="89535" cy="89933"/>
        </a:xfrm>
        <a:prstGeom xmlns:a="http://schemas.openxmlformats.org/drawingml/2006/main" prst="ellipse">
          <a:avLst/>
        </a:prstGeom>
        <a:solidFill xmlns:a="http://schemas.openxmlformats.org/drawingml/2006/main">
          <a:srgbClr val="00508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0.47684</cdr:x>
      <cdr:y>0.65417</cdr:y>
    </cdr:from>
    <cdr:to>
      <cdr:x>0.48894</cdr:x>
      <cdr:y>0.68073</cdr:y>
    </cdr:to>
    <cdr:sp macro="" textlink="">
      <cdr:nvSpPr>
        <cdr:cNvPr id="6" name="Ellipse 5"/>
        <cdr:cNvSpPr/>
      </cdr:nvSpPr>
      <cdr:spPr>
        <a:xfrm xmlns:a="http://schemas.openxmlformats.org/drawingml/2006/main">
          <a:off x="3527042" y="2215633"/>
          <a:ext cx="89535" cy="89933"/>
        </a:xfrm>
        <a:prstGeom xmlns:a="http://schemas.openxmlformats.org/drawingml/2006/main" prst="ellipse">
          <a:avLst/>
        </a:prstGeom>
        <a:solidFill xmlns:a="http://schemas.openxmlformats.org/drawingml/2006/main">
          <a:srgbClr val="00508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0.48371</cdr:x>
      <cdr:y>0.66917</cdr:y>
    </cdr:from>
    <cdr:to>
      <cdr:x>0.49581</cdr:x>
      <cdr:y>0.69572</cdr:y>
    </cdr:to>
    <cdr:sp macro="" textlink="">
      <cdr:nvSpPr>
        <cdr:cNvPr id="7" name="Ellipse 6"/>
        <cdr:cNvSpPr/>
      </cdr:nvSpPr>
      <cdr:spPr>
        <a:xfrm xmlns:a="http://schemas.openxmlformats.org/drawingml/2006/main">
          <a:off x="3577842" y="2266433"/>
          <a:ext cx="89535" cy="89933"/>
        </a:xfrm>
        <a:prstGeom xmlns:a="http://schemas.openxmlformats.org/drawingml/2006/main" prst="ellipse">
          <a:avLst/>
        </a:prstGeom>
        <a:solidFill xmlns:a="http://schemas.openxmlformats.org/drawingml/2006/main">
          <a:srgbClr val="00508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0.48371</cdr:x>
      <cdr:y>0.66917</cdr:y>
    </cdr:from>
    <cdr:to>
      <cdr:x>0.49581</cdr:x>
      <cdr:y>0.69572</cdr:y>
    </cdr:to>
    <cdr:sp macro="" textlink="">
      <cdr:nvSpPr>
        <cdr:cNvPr id="8" name="Ellipse 7"/>
        <cdr:cNvSpPr/>
      </cdr:nvSpPr>
      <cdr:spPr>
        <a:xfrm xmlns:a="http://schemas.openxmlformats.org/drawingml/2006/main">
          <a:off x="3577842" y="2266433"/>
          <a:ext cx="89535" cy="89933"/>
        </a:xfrm>
        <a:prstGeom xmlns:a="http://schemas.openxmlformats.org/drawingml/2006/main" prst="ellipse">
          <a:avLst/>
        </a:prstGeom>
        <a:solidFill xmlns:a="http://schemas.openxmlformats.org/drawingml/2006/main">
          <a:srgbClr val="00508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0.44984</cdr:x>
      <cdr:y>0.63355</cdr:y>
    </cdr:from>
    <cdr:to>
      <cdr:x>0.46194</cdr:x>
      <cdr:y>0.6601</cdr:y>
    </cdr:to>
    <cdr:sp macro="" textlink="">
      <cdr:nvSpPr>
        <cdr:cNvPr id="9" name="Ellipse 8"/>
        <cdr:cNvSpPr/>
      </cdr:nvSpPr>
      <cdr:spPr>
        <a:xfrm xmlns:a="http://schemas.openxmlformats.org/drawingml/2006/main">
          <a:off x="3327352" y="2145783"/>
          <a:ext cx="89535" cy="89933"/>
        </a:xfrm>
        <a:prstGeom xmlns:a="http://schemas.openxmlformats.org/drawingml/2006/main" prst="ellipse">
          <a:avLst/>
        </a:prstGeom>
        <a:solidFill xmlns:a="http://schemas.openxmlformats.org/drawingml/2006/main">
          <a:srgbClr val="00508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0.51118</cdr:x>
      <cdr:y>0.65042</cdr:y>
    </cdr:from>
    <cdr:to>
      <cdr:x>0.52328</cdr:x>
      <cdr:y>0.67698</cdr:y>
    </cdr:to>
    <cdr:sp macro="" textlink="">
      <cdr:nvSpPr>
        <cdr:cNvPr id="10" name="Ellipse 9"/>
        <cdr:cNvSpPr/>
      </cdr:nvSpPr>
      <cdr:spPr>
        <a:xfrm xmlns:a="http://schemas.openxmlformats.org/drawingml/2006/main">
          <a:off x="3781042" y="2202933"/>
          <a:ext cx="89535" cy="89933"/>
        </a:xfrm>
        <a:prstGeom xmlns:a="http://schemas.openxmlformats.org/drawingml/2006/main" prst="ellipse">
          <a:avLst/>
        </a:prstGeom>
        <a:solidFill xmlns:a="http://schemas.openxmlformats.org/drawingml/2006/main">
          <a:srgbClr val="00508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0.57041</cdr:x>
      <cdr:y>0.67011</cdr:y>
    </cdr:from>
    <cdr:to>
      <cdr:x>0.58252</cdr:x>
      <cdr:y>0.69666</cdr:y>
    </cdr:to>
    <cdr:sp macro="" textlink="">
      <cdr:nvSpPr>
        <cdr:cNvPr id="12" name="Ellipse 11"/>
        <cdr:cNvSpPr/>
      </cdr:nvSpPr>
      <cdr:spPr>
        <a:xfrm xmlns:a="http://schemas.openxmlformats.org/drawingml/2006/main">
          <a:off x="4219192" y="2269608"/>
          <a:ext cx="89535" cy="89933"/>
        </a:xfrm>
        <a:prstGeom xmlns:a="http://schemas.openxmlformats.org/drawingml/2006/main" prst="ellipse">
          <a:avLst/>
        </a:prstGeom>
        <a:solidFill xmlns:a="http://schemas.openxmlformats.org/drawingml/2006/main">
          <a:srgbClr val="00508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0.58329</cdr:x>
      <cdr:y>0.70849</cdr:y>
    </cdr:from>
    <cdr:to>
      <cdr:x>0.59539</cdr:x>
      <cdr:y>0.73504</cdr:y>
    </cdr:to>
    <cdr:sp macro="" textlink="">
      <cdr:nvSpPr>
        <cdr:cNvPr id="13" name="Ellipse 12"/>
        <cdr:cNvSpPr/>
      </cdr:nvSpPr>
      <cdr:spPr>
        <a:xfrm xmlns:a="http://schemas.openxmlformats.org/drawingml/2006/main">
          <a:off x="4314442" y="2399594"/>
          <a:ext cx="89535" cy="89933"/>
        </a:xfrm>
        <a:prstGeom xmlns:a="http://schemas.openxmlformats.org/drawingml/2006/main" prst="ellipse">
          <a:avLst/>
        </a:prstGeom>
        <a:solidFill xmlns:a="http://schemas.openxmlformats.org/drawingml/2006/main">
          <a:srgbClr val="00508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0.73395</cdr:x>
      <cdr:y>0.78851</cdr:y>
    </cdr:from>
    <cdr:to>
      <cdr:x>0.74606</cdr:x>
      <cdr:y>0.81507</cdr:y>
    </cdr:to>
    <cdr:sp macro="" textlink="">
      <cdr:nvSpPr>
        <cdr:cNvPr id="14" name="Ellipse 13"/>
        <cdr:cNvSpPr/>
      </cdr:nvSpPr>
      <cdr:spPr>
        <a:xfrm xmlns:a="http://schemas.openxmlformats.org/drawingml/2006/main">
          <a:off x="5428867" y="2670631"/>
          <a:ext cx="89535" cy="89933"/>
        </a:xfrm>
        <a:prstGeom xmlns:a="http://schemas.openxmlformats.org/drawingml/2006/main" prst="ellipse">
          <a:avLst/>
        </a:prstGeom>
        <a:solidFill xmlns:a="http://schemas.openxmlformats.org/drawingml/2006/main">
          <a:srgbClr val="00508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0.81755</cdr:x>
      <cdr:y>0.84226</cdr:y>
    </cdr:from>
    <cdr:to>
      <cdr:x>0.82966</cdr:x>
      <cdr:y>0.86881</cdr:y>
    </cdr:to>
    <cdr:sp macro="" textlink="">
      <cdr:nvSpPr>
        <cdr:cNvPr id="15" name="Ellipse 14"/>
        <cdr:cNvSpPr/>
      </cdr:nvSpPr>
      <cdr:spPr>
        <a:xfrm xmlns:a="http://schemas.openxmlformats.org/drawingml/2006/main">
          <a:off x="6047235" y="2852671"/>
          <a:ext cx="89535" cy="89933"/>
        </a:xfrm>
        <a:prstGeom xmlns:a="http://schemas.openxmlformats.org/drawingml/2006/main" prst="ellipse">
          <a:avLst/>
        </a:prstGeom>
        <a:solidFill xmlns:a="http://schemas.openxmlformats.org/drawingml/2006/main">
          <a:srgbClr val="00508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0.52629</cdr:x>
      <cdr:y>0.65886</cdr:y>
    </cdr:from>
    <cdr:to>
      <cdr:x>0.5384</cdr:x>
      <cdr:y>0.68541</cdr:y>
    </cdr:to>
    <cdr:sp macro="" textlink="">
      <cdr:nvSpPr>
        <cdr:cNvPr id="16" name="Ellipse 15"/>
        <cdr:cNvSpPr/>
      </cdr:nvSpPr>
      <cdr:spPr>
        <a:xfrm xmlns:a="http://schemas.openxmlformats.org/drawingml/2006/main">
          <a:off x="3892856" y="2231508"/>
          <a:ext cx="89535" cy="89933"/>
        </a:xfrm>
        <a:prstGeom xmlns:a="http://schemas.openxmlformats.org/drawingml/2006/main" prst="ellipse">
          <a:avLst/>
        </a:prstGeom>
        <a:solidFill xmlns:a="http://schemas.openxmlformats.org/drawingml/2006/main">
          <a:srgbClr val="005086"/>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0.10451</cdr:x>
      <cdr:y>0.05633</cdr:y>
    </cdr:from>
    <cdr:to>
      <cdr:x>0.11662</cdr:x>
      <cdr:y>0.08288</cdr:y>
    </cdr:to>
    <cdr:sp macro="" textlink="">
      <cdr:nvSpPr>
        <cdr:cNvPr id="17" name="Ellipse 16"/>
        <cdr:cNvSpPr/>
      </cdr:nvSpPr>
      <cdr:spPr>
        <a:xfrm xmlns:a="http://schemas.openxmlformats.org/drawingml/2006/main">
          <a:off x="773055" y="190774"/>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0.13078</cdr:x>
      <cdr:y>0.06468</cdr:y>
    </cdr:from>
    <cdr:to>
      <cdr:x>0.14289</cdr:x>
      <cdr:y>0.09124</cdr:y>
    </cdr:to>
    <cdr:sp macro="" textlink="">
      <cdr:nvSpPr>
        <cdr:cNvPr id="18" name="Ellipse 17"/>
        <cdr:cNvSpPr/>
      </cdr:nvSpPr>
      <cdr:spPr>
        <a:xfrm xmlns:a="http://schemas.openxmlformats.org/drawingml/2006/main">
          <a:off x="967365" y="219075"/>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0.1824</cdr:x>
      <cdr:y>0.23592</cdr:y>
    </cdr:from>
    <cdr:to>
      <cdr:x>0.19451</cdr:x>
      <cdr:y>0.26247</cdr:y>
    </cdr:to>
    <cdr:sp macro="" textlink="">
      <cdr:nvSpPr>
        <cdr:cNvPr id="19" name="Ellipse 18"/>
        <cdr:cNvSpPr/>
      </cdr:nvSpPr>
      <cdr:spPr>
        <a:xfrm xmlns:a="http://schemas.openxmlformats.org/drawingml/2006/main">
          <a:off x="1349172" y="799034"/>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0.20198</cdr:x>
      <cdr:y>0.30939</cdr:y>
    </cdr:from>
    <cdr:to>
      <cdr:x>0.21409</cdr:x>
      <cdr:y>0.33595</cdr:y>
    </cdr:to>
    <cdr:sp macro="" textlink="">
      <cdr:nvSpPr>
        <cdr:cNvPr id="20" name="Ellipse 19"/>
        <cdr:cNvSpPr/>
      </cdr:nvSpPr>
      <cdr:spPr>
        <a:xfrm xmlns:a="http://schemas.openxmlformats.org/drawingml/2006/main">
          <a:off x="1494004" y="1047889"/>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0.23109</cdr:x>
      <cdr:y>0.30724</cdr:y>
    </cdr:from>
    <cdr:to>
      <cdr:x>0.24319</cdr:x>
      <cdr:y>0.3338</cdr:y>
    </cdr:to>
    <cdr:sp macro="" textlink="">
      <cdr:nvSpPr>
        <cdr:cNvPr id="21" name="Ellipse 20"/>
        <cdr:cNvSpPr/>
      </cdr:nvSpPr>
      <cdr:spPr>
        <a:xfrm xmlns:a="http://schemas.openxmlformats.org/drawingml/2006/main">
          <a:off x="1709309" y="1040611"/>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0.26496</cdr:x>
      <cdr:y>0.38114</cdr:y>
    </cdr:from>
    <cdr:to>
      <cdr:x>0.27706</cdr:x>
      <cdr:y>0.40769</cdr:y>
    </cdr:to>
    <cdr:sp macro="" textlink="">
      <cdr:nvSpPr>
        <cdr:cNvPr id="22" name="Ellipse 21"/>
        <cdr:cNvSpPr/>
      </cdr:nvSpPr>
      <cdr:spPr>
        <a:xfrm xmlns:a="http://schemas.openxmlformats.org/drawingml/2006/main">
          <a:off x="1959816" y="1290884"/>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0.35158</cdr:x>
      <cdr:y>0.41655</cdr:y>
    </cdr:from>
    <cdr:to>
      <cdr:x>0.36369</cdr:x>
      <cdr:y>0.4431</cdr:y>
    </cdr:to>
    <cdr:sp macro="" textlink="">
      <cdr:nvSpPr>
        <cdr:cNvPr id="23" name="Ellipse 22"/>
        <cdr:cNvSpPr/>
      </cdr:nvSpPr>
      <cdr:spPr>
        <a:xfrm xmlns:a="http://schemas.openxmlformats.org/drawingml/2006/main">
          <a:off x="2600574" y="1410809"/>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0.28019</cdr:x>
      <cdr:y>0.37716</cdr:y>
    </cdr:from>
    <cdr:to>
      <cdr:x>0.2923</cdr:x>
      <cdr:y>0.40372</cdr:y>
    </cdr:to>
    <cdr:sp macro="" textlink="">
      <cdr:nvSpPr>
        <cdr:cNvPr id="24" name="Ellipse 23"/>
        <cdr:cNvSpPr/>
      </cdr:nvSpPr>
      <cdr:spPr>
        <a:xfrm xmlns:a="http://schemas.openxmlformats.org/drawingml/2006/main">
          <a:off x="2072503" y="1277420"/>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0.3157</cdr:x>
      <cdr:y>0.41277</cdr:y>
    </cdr:from>
    <cdr:to>
      <cdr:x>0.32781</cdr:x>
      <cdr:y>0.43933</cdr:y>
    </cdr:to>
    <cdr:sp macro="" textlink="">
      <cdr:nvSpPr>
        <cdr:cNvPr id="25" name="Ellipse 24"/>
        <cdr:cNvSpPr/>
      </cdr:nvSpPr>
      <cdr:spPr>
        <a:xfrm xmlns:a="http://schemas.openxmlformats.org/drawingml/2006/main">
          <a:off x="2335155" y="1398032"/>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0.21989</cdr:x>
      <cdr:y>0.317</cdr:y>
    </cdr:from>
    <cdr:to>
      <cdr:x>0.23199</cdr:x>
      <cdr:y>0.34356</cdr:y>
    </cdr:to>
    <cdr:sp macro="" textlink="">
      <cdr:nvSpPr>
        <cdr:cNvPr id="26" name="Ellipse 25"/>
        <cdr:cNvSpPr/>
      </cdr:nvSpPr>
      <cdr:spPr>
        <a:xfrm xmlns:a="http://schemas.openxmlformats.org/drawingml/2006/main">
          <a:off x="1626442" y="1073666"/>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0.41601</cdr:x>
      <cdr:y>0.48672</cdr:y>
    </cdr:from>
    <cdr:to>
      <cdr:x>0.42811</cdr:x>
      <cdr:y>0.51328</cdr:y>
    </cdr:to>
    <cdr:sp macro="" textlink="">
      <cdr:nvSpPr>
        <cdr:cNvPr id="27" name="Ellipse 26"/>
        <cdr:cNvSpPr/>
      </cdr:nvSpPr>
      <cdr:spPr>
        <a:xfrm xmlns:a="http://schemas.openxmlformats.org/drawingml/2006/main">
          <a:off x="3077099" y="1648494"/>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0.48563</cdr:x>
      <cdr:y>0.53759</cdr:y>
    </cdr:from>
    <cdr:to>
      <cdr:x>0.49773</cdr:x>
      <cdr:y>0.56414</cdr:y>
    </cdr:to>
    <cdr:sp macro="" textlink="">
      <cdr:nvSpPr>
        <cdr:cNvPr id="28" name="Ellipse 27"/>
        <cdr:cNvSpPr/>
      </cdr:nvSpPr>
      <cdr:spPr>
        <a:xfrm xmlns:a="http://schemas.openxmlformats.org/drawingml/2006/main">
          <a:off x="3592049" y="1820778"/>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0.44029</cdr:x>
      <cdr:y>0.5</cdr:y>
    </cdr:from>
    <cdr:to>
      <cdr:x>0.45239</cdr:x>
      <cdr:y>0.52655</cdr:y>
    </cdr:to>
    <cdr:sp macro="" textlink="">
      <cdr:nvSpPr>
        <cdr:cNvPr id="29" name="Ellipse 28"/>
        <cdr:cNvSpPr/>
      </cdr:nvSpPr>
      <cdr:spPr>
        <a:xfrm xmlns:a="http://schemas.openxmlformats.org/drawingml/2006/main">
          <a:off x="3256680" y="1693461"/>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0.5887</cdr:x>
      <cdr:y>0.61184</cdr:y>
    </cdr:from>
    <cdr:to>
      <cdr:x>0.6008</cdr:x>
      <cdr:y>0.63839</cdr:y>
    </cdr:to>
    <cdr:sp macro="" textlink="">
      <cdr:nvSpPr>
        <cdr:cNvPr id="30" name="Ellipse 29"/>
        <cdr:cNvSpPr/>
      </cdr:nvSpPr>
      <cdr:spPr>
        <a:xfrm xmlns:a="http://schemas.openxmlformats.org/drawingml/2006/main">
          <a:off x="4354455" y="2072242"/>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0.61832</cdr:x>
      <cdr:y>0.62027</cdr:y>
    </cdr:from>
    <cdr:to>
      <cdr:x>0.63042</cdr:x>
      <cdr:y>0.64683</cdr:y>
    </cdr:to>
    <cdr:sp macro="" textlink="">
      <cdr:nvSpPr>
        <cdr:cNvPr id="31" name="Ellipse 30"/>
        <cdr:cNvSpPr/>
      </cdr:nvSpPr>
      <cdr:spPr>
        <a:xfrm xmlns:a="http://schemas.openxmlformats.org/drawingml/2006/main">
          <a:off x="4573530" y="2100817"/>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0.6445</cdr:x>
      <cdr:y>0.63246</cdr:y>
    </cdr:from>
    <cdr:to>
      <cdr:x>0.65661</cdr:x>
      <cdr:y>0.65901</cdr:y>
    </cdr:to>
    <cdr:sp macro="" textlink="">
      <cdr:nvSpPr>
        <cdr:cNvPr id="32" name="Ellipse 31"/>
        <cdr:cNvSpPr/>
      </cdr:nvSpPr>
      <cdr:spPr>
        <a:xfrm xmlns:a="http://schemas.openxmlformats.org/drawingml/2006/main">
          <a:off x="4767205" y="2142092"/>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0.53235</cdr:x>
      <cdr:y>0.56414</cdr:y>
    </cdr:from>
    <cdr:to>
      <cdr:x>0.54445</cdr:x>
      <cdr:y>0.5907</cdr:y>
    </cdr:to>
    <cdr:sp macro="" textlink="">
      <cdr:nvSpPr>
        <cdr:cNvPr id="33" name="Ellipse 32"/>
        <cdr:cNvSpPr/>
      </cdr:nvSpPr>
      <cdr:spPr>
        <a:xfrm xmlns:a="http://schemas.openxmlformats.org/drawingml/2006/main">
          <a:off x="3937623" y="1910711"/>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0.72434</cdr:x>
      <cdr:y>0.66621</cdr:y>
    </cdr:from>
    <cdr:to>
      <cdr:x>0.73644</cdr:x>
      <cdr:y>0.69276</cdr:y>
    </cdr:to>
    <cdr:sp macro="" textlink="">
      <cdr:nvSpPr>
        <cdr:cNvPr id="34" name="Ellipse 33"/>
        <cdr:cNvSpPr/>
      </cdr:nvSpPr>
      <cdr:spPr>
        <a:xfrm xmlns:a="http://schemas.openxmlformats.org/drawingml/2006/main">
          <a:off x="5357755" y="2256392"/>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0.77343</cdr:x>
      <cdr:y>0.72845</cdr:y>
    </cdr:from>
    <cdr:to>
      <cdr:x>0.78529</cdr:x>
      <cdr:y>0.74626</cdr:y>
    </cdr:to>
    <cdr:sp macro="" textlink="">
      <cdr:nvSpPr>
        <cdr:cNvPr id="35" name="Ellipse 34"/>
        <cdr:cNvSpPr/>
      </cdr:nvSpPr>
      <cdr:spPr>
        <a:xfrm xmlns:a="http://schemas.openxmlformats.org/drawingml/2006/main">
          <a:off x="5720845" y="2467187"/>
          <a:ext cx="87710" cy="60325"/>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0.74881</cdr:x>
      <cdr:y>0.72893</cdr:y>
    </cdr:from>
    <cdr:to>
      <cdr:x>0.76091</cdr:x>
      <cdr:y>0.75549</cdr:y>
    </cdr:to>
    <cdr:sp macro="" textlink="">
      <cdr:nvSpPr>
        <cdr:cNvPr id="36" name="Ellipse 35"/>
        <cdr:cNvSpPr/>
      </cdr:nvSpPr>
      <cdr:spPr>
        <a:xfrm xmlns:a="http://schemas.openxmlformats.org/drawingml/2006/main">
          <a:off x="5538730" y="2468844"/>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0.81405</cdr:x>
      <cdr:y>0.74221</cdr:y>
    </cdr:from>
    <cdr:to>
      <cdr:x>0.82616</cdr:x>
      <cdr:y>0.76876</cdr:y>
    </cdr:to>
    <cdr:sp macro="" textlink="">
      <cdr:nvSpPr>
        <cdr:cNvPr id="37" name="Ellipse 36"/>
        <cdr:cNvSpPr/>
      </cdr:nvSpPr>
      <cdr:spPr>
        <a:xfrm xmlns:a="http://schemas.openxmlformats.org/drawingml/2006/main">
          <a:off x="6021331" y="2513811"/>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0.77936</cdr:x>
      <cdr:y>0.71566</cdr:y>
    </cdr:from>
    <cdr:to>
      <cdr:x>0.79146</cdr:x>
      <cdr:y>0.74221</cdr:y>
    </cdr:to>
    <cdr:sp macro="" textlink="">
      <cdr:nvSpPr>
        <cdr:cNvPr id="38" name="Ellipse 37"/>
        <cdr:cNvSpPr/>
      </cdr:nvSpPr>
      <cdr:spPr>
        <a:xfrm xmlns:a="http://schemas.openxmlformats.org/drawingml/2006/main">
          <a:off x="5764700" y="2423878"/>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0.84968</cdr:x>
      <cdr:y>0.74221</cdr:y>
    </cdr:from>
    <cdr:to>
      <cdr:x>0.86178</cdr:x>
      <cdr:y>0.76876</cdr:y>
    </cdr:to>
    <cdr:sp macro="" textlink="">
      <cdr:nvSpPr>
        <cdr:cNvPr id="39" name="Ellipse 38"/>
        <cdr:cNvSpPr/>
      </cdr:nvSpPr>
      <cdr:spPr>
        <a:xfrm xmlns:a="http://schemas.openxmlformats.org/drawingml/2006/main">
          <a:off x="6284855" y="2513811"/>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dr:relSizeAnchor xmlns:cdr="http://schemas.openxmlformats.org/drawingml/2006/chartDrawing">
    <cdr:from>
      <cdr:x>0.86256</cdr:x>
      <cdr:y>0.76439</cdr:y>
    </cdr:from>
    <cdr:to>
      <cdr:x>0.87466</cdr:x>
      <cdr:y>0.79094</cdr:y>
    </cdr:to>
    <cdr:sp macro="" textlink="">
      <cdr:nvSpPr>
        <cdr:cNvPr id="40" name="Ellipse 39"/>
        <cdr:cNvSpPr/>
      </cdr:nvSpPr>
      <cdr:spPr>
        <a:xfrm xmlns:a="http://schemas.openxmlformats.org/drawingml/2006/main">
          <a:off x="6380105" y="2588922"/>
          <a:ext cx="89535" cy="89933"/>
        </a:xfrm>
        <a:prstGeom xmlns:a="http://schemas.openxmlformats.org/drawingml/2006/main" prst="ellipse">
          <a:avLst/>
        </a:prstGeom>
        <a:solidFill xmlns:a="http://schemas.openxmlformats.org/drawingml/2006/main">
          <a:srgbClr val="FF7F4D"/>
        </a:solidFill>
        <a:ln xmlns:a="http://schemas.openxmlformats.org/drawingml/2006/main">
          <a:solidFill>
            <a:srgbClr val="FF7F4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FR"/>
        </a:p>
      </cdr:txBody>
    </cdr:sp>
  </cdr:relSizeAnchor>
</c:userShapes>
</file>

<file path=ppt/drawings/drawing2.xml><?xml version="1.0" encoding="utf-8"?>
<c:userShapes xmlns:c="http://schemas.openxmlformats.org/drawingml/2006/chart">
  <cdr:relSizeAnchor xmlns:cdr="http://schemas.openxmlformats.org/drawingml/2006/chartDrawing">
    <cdr:from>
      <cdr:x>0.75519</cdr:x>
      <cdr:y>0.12788</cdr:y>
    </cdr:from>
    <cdr:to>
      <cdr:x>0.75519</cdr:x>
      <cdr:y>0.89487</cdr:y>
    </cdr:to>
    <cdr:cxnSp macro="">
      <cdr:nvCxnSpPr>
        <cdr:cNvPr id="7" name="Connecteur droit 6">
          <a:extLst xmlns:a="http://schemas.openxmlformats.org/drawingml/2006/main">
            <a:ext uri="{FF2B5EF4-FFF2-40B4-BE49-F238E27FC236}">
              <a16:creationId xmlns="" xmlns:a16="http://schemas.microsoft.com/office/drawing/2014/main" id="{5D33C9BF-E226-A5E2-5117-7905E18A6067}"/>
            </a:ext>
          </a:extLst>
        </cdr:cNvPr>
        <cdr:cNvCxnSpPr/>
      </cdr:nvCxnSpPr>
      <cdr:spPr>
        <a:xfrm xmlns:a="http://schemas.openxmlformats.org/drawingml/2006/main">
          <a:off x="5465842" y="543058"/>
          <a:ext cx="0" cy="3257130"/>
        </a:xfrm>
        <a:prstGeom xmlns:a="http://schemas.openxmlformats.org/drawingml/2006/main" prst="line">
          <a:avLst/>
        </a:prstGeom>
        <a:ln xmlns:a="http://schemas.openxmlformats.org/drawingml/2006/main" w="19050">
          <a:solidFill>
            <a:srgbClr val="005086"/>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0.12214</cdr:x>
      <cdr:y>0.01985</cdr:y>
    </cdr:from>
    <cdr:to>
      <cdr:x>0.36395</cdr:x>
      <cdr:y>0.23912</cdr:y>
    </cdr:to>
    <cdr:sp macro="" textlink="">
      <cdr:nvSpPr>
        <cdr:cNvPr id="2" name="ZoneTexte 1"/>
        <cdr:cNvSpPr txBox="1"/>
      </cdr:nvSpPr>
      <cdr:spPr>
        <a:xfrm xmlns:a="http://schemas.openxmlformats.org/drawingml/2006/main">
          <a:off x="883294" y="56914"/>
          <a:ext cx="1748683" cy="628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1100" dirty="0">
              <a:solidFill>
                <a:srgbClr val="FF7F4D"/>
              </a:solidFill>
              <a:sym typeface="Wingdings" panose="05000000000000000000" pitchFamily="2" charset="2"/>
            </a:rPr>
            <a:t> </a:t>
          </a:r>
          <a:r>
            <a:rPr lang="fr-FR" sz="1100" dirty="0"/>
            <a:t>Placebo </a:t>
          </a:r>
        </a:p>
        <a:p xmlns:a="http://schemas.openxmlformats.org/drawingml/2006/main">
          <a:r>
            <a:rPr lang="fr-FR" dirty="0">
              <a:solidFill>
                <a:srgbClr val="005086"/>
              </a:solidFill>
              <a:sym typeface="Wingdings" panose="05000000000000000000" pitchFamily="2" charset="2"/>
            </a:rPr>
            <a:t></a:t>
          </a:r>
          <a:r>
            <a:rPr lang="fr-FR" dirty="0">
              <a:sym typeface="Wingdings" panose="05000000000000000000" pitchFamily="2" charset="2"/>
            </a:rPr>
            <a:t> </a:t>
          </a:r>
          <a:r>
            <a:rPr lang="fr-FR" dirty="0" err="1"/>
            <a:t>Olaparib</a:t>
          </a:r>
          <a:r>
            <a:rPr lang="fr-FR" dirty="0"/>
            <a:t> </a:t>
          </a:r>
          <a:endParaRPr lang="fr-FR"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6548E796-EE87-4E46-B56F-F686A8B982FC}"/>
              </a:ext>
            </a:extLst>
          </p:cNvPr>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a:extLst>
              <a:ext uri="{FF2B5EF4-FFF2-40B4-BE49-F238E27FC236}">
                <a16:creationId xmlns="" xmlns:a16="http://schemas.microsoft.com/office/drawing/2014/main" id="{4B64FFC0-B223-4507-9E32-6D61165741B4}"/>
              </a:ext>
            </a:extLst>
          </p:cNvPr>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4D03314C-77C9-4D97-9009-4E61D6F5F71D}" type="datetimeFigureOut">
              <a:rPr lang="en-US" smtClean="0"/>
              <a:t>1/23/2024</a:t>
            </a:fld>
            <a:endParaRPr lang="en-US"/>
          </a:p>
        </p:txBody>
      </p:sp>
      <p:sp>
        <p:nvSpPr>
          <p:cNvPr id="4" name="Footer Placeholder 3">
            <a:extLst>
              <a:ext uri="{FF2B5EF4-FFF2-40B4-BE49-F238E27FC236}">
                <a16:creationId xmlns="" xmlns:a16="http://schemas.microsoft.com/office/drawing/2014/main" id="{6C3158B5-A3D9-4821-8E1E-1A0D22D49E7C}"/>
              </a:ext>
            </a:extLst>
          </p:cNvPr>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02E90AC1-4205-4439-BF3D-52034C6099FB}"/>
              </a:ext>
            </a:extLst>
          </p:cNvPr>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7B44A353-1F16-4B13-B3C4-46F0A9CDE3C2}" type="slidenum">
              <a:rPr lang="en-US" smtClean="0"/>
              <a:t>‹N°›</a:t>
            </a:fld>
            <a:endParaRPr lang="en-US"/>
          </a:p>
        </p:txBody>
      </p:sp>
    </p:spTree>
    <p:extLst>
      <p:ext uri="{BB962C8B-B14F-4D97-AF65-F5344CB8AC3E}">
        <p14:creationId xmlns:p14="http://schemas.microsoft.com/office/powerpoint/2010/main" val="41994296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21:18:22.08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0 16383,'54'0'0,"-1"0"0,0 0 0,-1 0 0,-3 0 0,3 0 0,27 0 0,1 0 0,-22 0 0,1 0 0,33 0 0,3 0 0,-26 0 0,1 0 0,24 0 0,9 0 0,-16 0 0,6 0 0,-1 0 0,-3 0 0,-1 0 0,2 0 0,-16 0 0,2 0 0,0 0 0,-1 0 0,19 0 0,-2 0 0,-1 0 0,-4 0 0,-2 0 0,2 0 0,10 0 0,2 0 0,0 0 0,-2 0 0,0 0 0,-4 0 0,-16 0 0,-3 0 0,2 0 0,18 0 0,3 0 0,-5 0 0,8 0 0,-1 0 0,-12 0 0,4 0 0,-3 0 0,-11 0 0,-3 0 0,0 0 0,1 0 0,-1 0 0,-1 0 0,29 0 0,-7 0 0,-20 0 0,-3 0 0,0 0 0,-5 0 0,19 0 0,7 0 0,-25 0 0,-18 0 0,-20 0 0,-7 0 0,-6 0 0,-75 0 0,35 0 0,-60 0 0,48 0 0,4 0 0,-4 0 0,6 0 0,5 4 0,5-3 0,-1 7 0,2-4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21:18:23.510"/>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1 138 16383,'40'0'0,"0"0"0,0 0 0,-2 0 0,-1 0 0,2 0 0,20 0 0,1 0 0,-17 0 0,1 0 0,25 0 0,2 0 0,-19 0 0,0 0 0,18 0 0,7 0 0,-12 0 0,5 0 0,-1 0 0,-3 0 0,0 0 0,1 0 0,-12 0 0,2 0 0,0 0 0,-1 0 0,14 0 0,-1 0 0,-1 0 0,-3 0 0,-1 0 0,1 0 0,7 0 0,2 0 0,0 0 0,-1 0 0,-1 0 0,-2 0 0,-13 0 0,-1 0 0,1 0 0,13 0 0,2 0 0,-3 0 0,6 0 0,-1 0 0,-9 0 0,3 0 0,-2 0 0,-9 0 0,-1 0 0,-1 0 0,1 0 0,-1 0 0,0 0 0,21 0 0,-5 0 0,-15 0 0,-2 0 0,0 0 0,-4 0 0,14 0 0,6 0 0,-19 0 0,-14 0 0,-15 0 0,-4 0 0,-6 0 0,-55 0 0,26 0 0,-45 0 0,35 0 0,4 0 0,-3 0 0,4 0 0,5-31 0,2 24 0,0-55 0,2 31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21:18:31.143"/>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0 16383,'54'0'0,"-1"0"0,0 0 0,-1 0 0,-3 0 0,3 0 0,27 0 0,1 0 0,-22 0 0,1 0 0,33 0 0,3 0 0,-26 0 0,1 0 0,24 0 0,9 0 0,-16 0 0,6 0 0,-1 0 0,-3 0 0,-1 0 0,2 0 0,-16 0 0,2 0 0,0 0 0,-1 0 0,19 0 0,-2 0 0,-1 0 0,-4 0 0,-2 0 0,2 0 0,10 0 0,2 0 0,0 0 0,-2 0 0,0 0 0,-4 0 0,-16 0 0,-3 0 0,2 0 0,18 0 0,3 0 0,-5 0 0,8 0 0,-1 0 0,-12 0 0,4 0 0,-3 0 0,-11 0 0,-3 0 0,0 0 0,1 0 0,-1 0 0,-1 0 0,29 0 0,-7 0 0,-20 0 0,-3 0 0,0 0 0,-5 0 0,19 0 0,7 0 0,-25 0 0,-18 0 0,-20 0 0,-7 0 0,-6 0 0,-75 0 0,35 0 0,-60 0 0,48 0 0,4 0 0,-4 0 0,6 0 0,5 4 0,5-3 0,-1 7 0,2-4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21:19:35.207"/>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11 16383,'93'0'0,"-1"0"0,-22 0 0,2 0 0,0 0 0,-3 0 0,1 0 0,7 0 0,-3 0 0,9 0 0,4 0 0,-1 0 0,-5 0 0,-5 0 0,-4 0 0,2 0 0,12 0 0,-7 0 0,9 0 0,7 0 0,4 0 0,3 0 0,1 0 0,-3 0 0,-2 0 0,-6 0 0,0 0 0,-1 0 0,1 0 0,-1 0 0,2 0 0,0 0 0,1 0 0,-4 0 0,1 0 0,2 0 0,-1 0 0,2 0 0,-1 0 0,0 0 0,-1 0 0,0 0 0,-1 0 0,1 0 0,0 0 0,0 0 0,-1 0 0,-1 0 0,-3 0 0,-1 0 0,-4 0 0,15 0 0,-5 0 0,-3 0 0,-1 0 0,-1 0 0,2 0 0,0 0 0,0 0 0,0 0 0,0 0 0,-1 0 0,0 0 0,-2 0 0,0 0 0,-1 0 0,1 0 0,-1 0 0,-1 0 0,15 0 0,0 0 0,-1 0 0,0 0 0,-2 0 0,-5-2 0,0-1 0,-2 1 0,0 0 0,-1 1 0,-5 1 0,0 1 0,-2 1 0,0 0 0,1 0 0,0-2 0,1 0 0,0 0 0,-3 0 0,-4 2 0,20 3 0,-6 2 0,4 0 0,-5-1 0,5-1 0,-1 0 0,-6 1 0,-3 0 0,-5 0 0,3 0 0,-2-1 0,4 1 0,2-1 0,-4 0 0,16 2 0,-3-1 0,-1 1 0,-3-1 0,-1 0 0,-1 1 0,-7-1 0,-1 1 0,-5-2 0,7 1 0,-4-2 0,9 1 0,-5-2 0,17-3 0,-34 3 0,1 0 0,-15-2 0,-1 0 0,42 5 0,-3 0 0,3-5 0,-21 10 0,15-10 0,-27 9 0,14-8 0,0 9 0,-1-10 0,-6 10 0,-3-10 0,-6 4 0,-8 0 0,-1-4 0,12 8 0,-20-8 0,8 4 0,-21-5 0,-14 0 0,11 0 0,-5 0 0,0 4 0,12-4 0,-8 4 0,8-4 0,3 0 0,2 0 0,12 0 0,-5 0 0,5-5 0,-7 4 0,-6-8 0,-6 4 0,-7 0 0,-5 1 0,2 0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21:19:35.208"/>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1 16383,'77'0'0,"0"0"0,3 0 0,0 0 0,4 0 0,2 0 0,11 0 0,6 0 0,-21 0 0,3 0 0,1 0 0,4 0 0,1 0 0,2 0 0,-19 0 0,1 0 0,1 0 0,0 0 0,2 0 0,2 0 0,-1 0 0,0 0 0,1 0 0,0 0 0,0 0 0,1 0 0,-2 0 0,1 0 0,0 0 0,1 0 0,3 0 0,1 0 0,-1 0 0,-6 0 0,-2 0 0,-5 0 0,3 0 0,19 0 0,4 0 0,-6 0 0,3 0 0,-3 0 0,-13 0 0,3 0 0,-1 0 0,-1 0 0,0 0 0,-1 0 0,-7 0 0,0 0 0,0 0 0,-1 0 0,1 0 0,-2 0 0,30 0 0,-3 0 0,-9 0 0,-3 0 0,-4 0 0,-1 0 0,-1 0 0,-1 0 0,-14 0 0,0 0 0,8 0 0,0 0 0,-14 0 0,0 0 0,4 0 0,-1 0 0,-3 0 0,-2 0 0,2 0 0,-2 0 0,26 5 0,14 2 0,-25 5 0,14 1 0,-10-1 0,-2-5 0,-13 3 0,5-4 0,-13 5 0,-2-4 0,-1 2 0,-4-3 0,5 1 0,19 2 0,-13-8 0,21 4 0,-19 0 0,1-4 0,-1 4 0,0-5 0,-6 5 0,4-4 0,-4 4 0,6-5 0,0 0 0,0 5 0,0-4 0,0 4 0,-6-5 0,4 0 0,-17 0 0,4 0 0,-13 0 0,-2 0 0,-7 0 0,-4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45156847-88CE-4C69-BAE1-C4006B8FF157}" type="datetimeFigureOut">
              <a:rPr lang="en-US" smtClean="0"/>
              <a:t>1/23/2024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A46E69E7-C2AC-4EDB-8BCA-780B7FC2D8DA}" type="slidenum">
              <a:rPr lang="en-US" smtClean="0"/>
              <a:t>‹N°›</a:t>
            </a:fld>
            <a:endParaRPr lang="en-US"/>
          </a:p>
        </p:txBody>
      </p:sp>
    </p:spTree>
    <p:extLst>
      <p:ext uri="{BB962C8B-B14F-4D97-AF65-F5344CB8AC3E}">
        <p14:creationId xmlns:p14="http://schemas.microsoft.com/office/powerpoint/2010/main" val="676246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PlaceHolder 1"/>
          <p:cNvSpPr>
            <a:spLocks noGrp="1" noRot="1" noChangeAspect="1"/>
          </p:cNvSpPr>
          <p:nvPr>
            <p:ph type="sldImg"/>
          </p:nvPr>
        </p:nvSpPr>
        <p:spPr>
          <a:xfrm>
            <a:off x="533400" y="763588"/>
            <a:ext cx="6705600" cy="3771900"/>
          </a:xfrm>
          <a:prstGeom prst="rect">
            <a:avLst/>
          </a:prstGeom>
        </p:spPr>
      </p:sp>
      <p:sp>
        <p:nvSpPr>
          <p:cNvPr id="70"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Mean least square change of European Organization for Research and Treatment of Cancer QLQ C30 summary score from diagnosis (T1) to ‘end of primary treatment’ (T2) and the ‘2 years after diagnosis visit’ (T3) in patients treated and not treated with chemotherapy or endocrine therapy in the overall cohort (non-mutually exclusive groups) (A), and in premenopausal (B) and postmenopausal (C) patients. Error bars refer to the 95% confidence interval of the estimate. Estimates and confidence intervals derived from multivariate generalized estimating equations models.</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extLst>
      <p:ext uri="{BB962C8B-B14F-4D97-AF65-F5344CB8AC3E}">
        <p14:creationId xmlns:p14="http://schemas.microsoft.com/office/powerpoint/2010/main" val="4163085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04f021d8b_2_288:notes"/>
          <p:cNvSpPr>
            <a:spLocks noGrp="1" noRot="1" noChangeAspect="1"/>
          </p:cNvSpPr>
          <p:nvPr>
            <p:ph type="sldImg" idx="2"/>
          </p:nvPr>
        </p:nvSpPr>
        <p:spPr>
          <a:xfrm>
            <a:off x="722313"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84" name="Google Shape;784;g804f021d8b_2_288:notes"/>
          <p:cNvSpPr txBox="1">
            <a:spLocks noGrp="1"/>
          </p:cNvSpPr>
          <p:nvPr>
            <p:ph type="body" idx="1"/>
          </p:nvPr>
        </p:nvSpPr>
        <p:spPr>
          <a:xfrm>
            <a:off x="706405" y="4000732"/>
            <a:ext cx="5646272" cy="379066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Intro PAS = 5 mn </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Kahoot = 20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&gt; Séparation en 2 groupes</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Prescriptions = 10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Slides parcours = 40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Conclusion = 10 mn</a:t>
            </a:r>
            <a:endParaRPr>
              <a:latin typeface="Roboto"/>
              <a:ea typeface="Roboto"/>
              <a:cs typeface="Roboto"/>
              <a:sym typeface="Roboto"/>
            </a:endParaRPr>
          </a:p>
        </p:txBody>
      </p:sp>
      <p:sp>
        <p:nvSpPr>
          <p:cNvPr id="785" name="Google Shape;785;g804f021d8b_2_288:notes"/>
          <p:cNvSpPr txBox="1">
            <a:spLocks noGrp="1"/>
          </p:cNvSpPr>
          <p:nvPr>
            <p:ph type="sldNum" idx="12"/>
          </p:nvPr>
        </p:nvSpPr>
        <p:spPr>
          <a:xfrm>
            <a:off x="3997920" y="8000117"/>
            <a:ext cx="3059517" cy="421430"/>
          </a:xfrm>
          <a:prstGeom prst="rect">
            <a:avLst/>
          </a:prstGeom>
          <a:noFill/>
          <a:ln>
            <a:noFill/>
          </a:ln>
        </p:spPr>
        <p:txBody>
          <a:bodyPr spcFirstLastPara="1" wrap="square" lIns="91425" tIns="91425" rIns="91425" bIns="91425" anchor="ctr" anchorCtr="0">
            <a:noAutofit/>
          </a:bodyPr>
          <a:lstStyle/>
          <a:p>
            <a:pPr algn="l">
              <a:buClr>
                <a:srgbClr val="000000"/>
              </a:buClr>
              <a:buSzPts val="1400"/>
              <a:buFont typeface="Arial"/>
              <a:buNone/>
              <a:defRPr/>
            </a:pPr>
            <a:fld id="{00000000-1234-1234-1234-123412341234}" type="slidenum">
              <a:rPr lang="fr" sz="1400" kern="0">
                <a:solidFill>
                  <a:srgbClr val="000000"/>
                </a:solidFill>
                <a:latin typeface="Arial"/>
                <a:cs typeface="Arial"/>
                <a:sym typeface="Arial"/>
              </a:rPr>
              <a:pPr algn="l">
                <a:buClr>
                  <a:srgbClr val="000000"/>
                </a:buClr>
                <a:buSzPts val="1400"/>
                <a:buFont typeface="Arial"/>
                <a:buNone/>
                <a:defRPr/>
              </a:pPr>
              <a:t>40</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1711735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04f021d8b_2_288:notes"/>
          <p:cNvSpPr>
            <a:spLocks noGrp="1" noRot="1" noChangeAspect="1"/>
          </p:cNvSpPr>
          <p:nvPr>
            <p:ph type="sldImg" idx="2"/>
          </p:nvPr>
        </p:nvSpPr>
        <p:spPr>
          <a:xfrm>
            <a:off x="722313"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84" name="Google Shape;784;g804f021d8b_2_288:notes"/>
          <p:cNvSpPr txBox="1">
            <a:spLocks noGrp="1"/>
          </p:cNvSpPr>
          <p:nvPr>
            <p:ph type="body" idx="1"/>
          </p:nvPr>
        </p:nvSpPr>
        <p:spPr>
          <a:xfrm>
            <a:off x="706405" y="4000732"/>
            <a:ext cx="5646272" cy="379066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Intro PAS = 5 mn </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Kahoot = 20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&gt; Séparation en 2 groupes</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Prescriptions = 10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Slides parcours = 40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Conclusion = 10 mn</a:t>
            </a:r>
            <a:endParaRPr>
              <a:latin typeface="Roboto"/>
              <a:ea typeface="Roboto"/>
              <a:cs typeface="Roboto"/>
              <a:sym typeface="Roboto"/>
            </a:endParaRPr>
          </a:p>
        </p:txBody>
      </p:sp>
      <p:sp>
        <p:nvSpPr>
          <p:cNvPr id="785" name="Google Shape;785;g804f021d8b_2_288:notes"/>
          <p:cNvSpPr txBox="1">
            <a:spLocks noGrp="1"/>
          </p:cNvSpPr>
          <p:nvPr>
            <p:ph type="sldNum" idx="12"/>
          </p:nvPr>
        </p:nvSpPr>
        <p:spPr>
          <a:xfrm>
            <a:off x="3997920" y="8000117"/>
            <a:ext cx="3059517" cy="421430"/>
          </a:xfrm>
          <a:prstGeom prst="rect">
            <a:avLst/>
          </a:prstGeom>
          <a:noFill/>
          <a:ln>
            <a:noFill/>
          </a:ln>
        </p:spPr>
        <p:txBody>
          <a:bodyPr spcFirstLastPara="1" wrap="square" lIns="91425" tIns="91425" rIns="91425" bIns="91425" anchor="ctr" anchorCtr="0">
            <a:noAutofit/>
          </a:bodyPr>
          <a:lstStyle/>
          <a:p>
            <a:pPr algn="l">
              <a:buClr>
                <a:srgbClr val="000000"/>
              </a:buClr>
              <a:buSzPts val="1400"/>
              <a:buFont typeface="Arial"/>
              <a:buNone/>
              <a:defRPr/>
            </a:pPr>
            <a:fld id="{00000000-1234-1234-1234-123412341234}" type="slidenum">
              <a:rPr lang="fr" sz="1400" kern="0">
                <a:solidFill>
                  <a:srgbClr val="000000"/>
                </a:solidFill>
                <a:latin typeface="Arial"/>
                <a:cs typeface="Arial"/>
                <a:sym typeface="Arial"/>
              </a:rPr>
              <a:pPr algn="l">
                <a:buClr>
                  <a:srgbClr val="000000"/>
                </a:buClr>
                <a:buSzPts val="1400"/>
                <a:buFont typeface="Arial"/>
                <a:buNone/>
                <a:defRPr/>
              </a:pPr>
              <a:t>42</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3303191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04f021d8b_2_288:notes"/>
          <p:cNvSpPr>
            <a:spLocks noGrp="1" noRot="1" noChangeAspect="1"/>
          </p:cNvSpPr>
          <p:nvPr>
            <p:ph type="sldImg" idx="2"/>
          </p:nvPr>
        </p:nvSpPr>
        <p:spPr>
          <a:xfrm>
            <a:off x="722313"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84" name="Google Shape;784;g804f021d8b_2_288:notes"/>
          <p:cNvSpPr txBox="1">
            <a:spLocks noGrp="1"/>
          </p:cNvSpPr>
          <p:nvPr>
            <p:ph type="body" idx="1"/>
          </p:nvPr>
        </p:nvSpPr>
        <p:spPr>
          <a:xfrm>
            <a:off x="706405" y="4000732"/>
            <a:ext cx="5646272" cy="379066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Intro PAS = 5 mn </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Kahoot = 20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&gt; Séparation en 2 groupes</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Prescriptions = 10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Slides parcours = 40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Conclusion = 10 mn</a:t>
            </a:r>
            <a:endParaRPr>
              <a:latin typeface="Roboto"/>
              <a:ea typeface="Roboto"/>
              <a:cs typeface="Roboto"/>
              <a:sym typeface="Roboto"/>
            </a:endParaRPr>
          </a:p>
        </p:txBody>
      </p:sp>
      <p:sp>
        <p:nvSpPr>
          <p:cNvPr id="785" name="Google Shape;785;g804f021d8b_2_288:notes"/>
          <p:cNvSpPr txBox="1">
            <a:spLocks noGrp="1"/>
          </p:cNvSpPr>
          <p:nvPr>
            <p:ph type="sldNum" idx="12"/>
          </p:nvPr>
        </p:nvSpPr>
        <p:spPr>
          <a:xfrm>
            <a:off x="3997920" y="8000117"/>
            <a:ext cx="3059517" cy="421430"/>
          </a:xfrm>
          <a:prstGeom prst="rect">
            <a:avLst/>
          </a:prstGeom>
          <a:noFill/>
          <a:ln>
            <a:noFill/>
          </a:ln>
        </p:spPr>
        <p:txBody>
          <a:bodyPr spcFirstLastPara="1" wrap="square" lIns="91425" tIns="91425" rIns="91425" bIns="91425" anchor="ctr" anchorCtr="0">
            <a:noAutofit/>
          </a:bodyPr>
          <a:lstStyle/>
          <a:p>
            <a:pPr algn="l">
              <a:buClr>
                <a:srgbClr val="000000"/>
              </a:buClr>
              <a:buSzPts val="1400"/>
              <a:buFont typeface="Arial"/>
              <a:buNone/>
              <a:defRPr/>
            </a:pPr>
            <a:fld id="{00000000-1234-1234-1234-123412341234}" type="slidenum">
              <a:rPr lang="fr" sz="1400" kern="0">
                <a:solidFill>
                  <a:srgbClr val="000000"/>
                </a:solidFill>
                <a:latin typeface="Arial"/>
                <a:cs typeface="Arial"/>
                <a:sym typeface="Arial"/>
              </a:rPr>
              <a:pPr algn="l">
                <a:buClr>
                  <a:srgbClr val="000000"/>
                </a:buClr>
                <a:buSzPts val="1400"/>
                <a:buFont typeface="Arial"/>
                <a:buNone/>
                <a:defRPr/>
              </a:pPr>
              <a:t>43</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2493849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04f021d8b_2_288:notes"/>
          <p:cNvSpPr>
            <a:spLocks noGrp="1" noRot="1" noChangeAspect="1"/>
          </p:cNvSpPr>
          <p:nvPr>
            <p:ph type="sldImg" idx="2"/>
          </p:nvPr>
        </p:nvSpPr>
        <p:spPr>
          <a:xfrm>
            <a:off x="722313"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84" name="Google Shape;784;g804f021d8b_2_288:notes"/>
          <p:cNvSpPr txBox="1">
            <a:spLocks noGrp="1"/>
          </p:cNvSpPr>
          <p:nvPr>
            <p:ph type="body" idx="1"/>
          </p:nvPr>
        </p:nvSpPr>
        <p:spPr>
          <a:xfrm>
            <a:off x="706405" y="4000732"/>
            <a:ext cx="5646272" cy="379066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Intro PAS = 5 mn </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Kahoot = 20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&gt; Séparation en 2 groupes</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Prescriptions = 10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Slides parcours = 40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Conclusion = 10 mn</a:t>
            </a:r>
            <a:endParaRPr>
              <a:latin typeface="Roboto"/>
              <a:ea typeface="Roboto"/>
              <a:cs typeface="Roboto"/>
              <a:sym typeface="Roboto"/>
            </a:endParaRPr>
          </a:p>
        </p:txBody>
      </p:sp>
      <p:sp>
        <p:nvSpPr>
          <p:cNvPr id="785" name="Google Shape;785;g804f021d8b_2_288:notes"/>
          <p:cNvSpPr txBox="1">
            <a:spLocks noGrp="1"/>
          </p:cNvSpPr>
          <p:nvPr>
            <p:ph type="sldNum" idx="12"/>
          </p:nvPr>
        </p:nvSpPr>
        <p:spPr>
          <a:xfrm>
            <a:off x="3997920" y="8000117"/>
            <a:ext cx="3059517" cy="421430"/>
          </a:xfrm>
          <a:prstGeom prst="rect">
            <a:avLst/>
          </a:prstGeom>
          <a:noFill/>
          <a:ln>
            <a:noFill/>
          </a:ln>
        </p:spPr>
        <p:txBody>
          <a:bodyPr spcFirstLastPara="1" wrap="square" lIns="91425" tIns="91425" rIns="91425" bIns="91425" anchor="ctr" anchorCtr="0">
            <a:noAutofit/>
          </a:bodyPr>
          <a:lstStyle/>
          <a:p>
            <a:pPr algn="l">
              <a:buClr>
                <a:srgbClr val="000000"/>
              </a:buClr>
              <a:buSzPts val="1400"/>
              <a:buFont typeface="Arial"/>
              <a:buNone/>
              <a:defRPr/>
            </a:pPr>
            <a:fld id="{00000000-1234-1234-1234-123412341234}" type="slidenum">
              <a:rPr lang="fr" sz="1400" kern="0">
                <a:solidFill>
                  <a:srgbClr val="000000"/>
                </a:solidFill>
                <a:latin typeface="Arial"/>
                <a:cs typeface="Arial"/>
                <a:sym typeface="Arial"/>
              </a:rPr>
              <a:pPr algn="l">
                <a:buClr>
                  <a:srgbClr val="000000"/>
                </a:buClr>
                <a:buSzPts val="1400"/>
                <a:buFont typeface="Arial"/>
                <a:buNone/>
                <a:defRPr/>
              </a:pPr>
              <a:t>48</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3729022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04f021d8b_2_288:notes"/>
          <p:cNvSpPr>
            <a:spLocks noGrp="1" noRot="1" noChangeAspect="1"/>
          </p:cNvSpPr>
          <p:nvPr>
            <p:ph type="sldImg" idx="2"/>
          </p:nvPr>
        </p:nvSpPr>
        <p:spPr>
          <a:xfrm>
            <a:off x="722313"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84" name="Google Shape;784;g804f021d8b_2_288:notes"/>
          <p:cNvSpPr txBox="1">
            <a:spLocks noGrp="1"/>
          </p:cNvSpPr>
          <p:nvPr>
            <p:ph type="body" idx="1"/>
          </p:nvPr>
        </p:nvSpPr>
        <p:spPr>
          <a:xfrm>
            <a:off x="706405" y="4000732"/>
            <a:ext cx="5646272" cy="379066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Intro PAS = 5 mn </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Kahoot = 20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&gt; Séparation en 2 groupes</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Prescriptions = 10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Slides parcours = 40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Conclusion = 10 mn</a:t>
            </a:r>
            <a:endParaRPr>
              <a:latin typeface="Roboto"/>
              <a:ea typeface="Roboto"/>
              <a:cs typeface="Roboto"/>
              <a:sym typeface="Roboto"/>
            </a:endParaRPr>
          </a:p>
        </p:txBody>
      </p:sp>
      <p:sp>
        <p:nvSpPr>
          <p:cNvPr id="785" name="Google Shape;785;g804f021d8b_2_288:notes"/>
          <p:cNvSpPr txBox="1">
            <a:spLocks noGrp="1"/>
          </p:cNvSpPr>
          <p:nvPr>
            <p:ph type="sldNum" idx="12"/>
          </p:nvPr>
        </p:nvSpPr>
        <p:spPr>
          <a:xfrm>
            <a:off x="3997920" y="8000117"/>
            <a:ext cx="3059517" cy="421430"/>
          </a:xfrm>
          <a:prstGeom prst="rect">
            <a:avLst/>
          </a:prstGeom>
          <a:noFill/>
          <a:ln>
            <a:noFill/>
          </a:ln>
        </p:spPr>
        <p:txBody>
          <a:bodyPr spcFirstLastPara="1" wrap="square" lIns="91425" tIns="91425" rIns="91425" bIns="91425" anchor="ctr" anchorCtr="0">
            <a:noAutofit/>
          </a:bodyPr>
          <a:lstStyle/>
          <a:p>
            <a:pPr algn="l">
              <a:buClr>
                <a:srgbClr val="000000"/>
              </a:buClr>
              <a:buSzPts val="1400"/>
              <a:buFont typeface="Arial"/>
              <a:buNone/>
              <a:defRPr/>
            </a:pPr>
            <a:fld id="{00000000-1234-1234-1234-123412341234}" type="slidenum">
              <a:rPr lang="fr" sz="1400" kern="0">
                <a:solidFill>
                  <a:srgbClr val="000000"/>
                </a:solidFill>
                <a:latin typeface="Arial"/>
                <a:cs typeface="Arial"/>
                <a:sym typeface="Arial"/>
              </a:rPr>
              <a:pPr algn="l">
                <a:buClr>
                  <a:srgbClr val="000000"/>
                </a:buClr>
                <a:buSzPts val="1400"/>
                <a:buFont typeface="Arial"/>
                <a:buNone/>
                <a:defRPr/>
              </a:pPr>
              <a:t>49</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325469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04f021d8b_2_288:notes"/>
          <p:cNvSpPr>
            <a:spLocks noGrp="1" noRot="1" noChangeAspect="1"/>
          </p:cNvSpPr>
          <p:nvPr>
            <p:ph type="sldImg" idx="2"/>
          </p:nvPr>
        </p:nvSpPr>
        <p:spPr>
          <a:xfrm>
            <a:off x="722313"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84" name="Google Shape;784;g804f021d8b_2_288:notes"/>
          <p:cNvSpPr txBox="1">
            <a:spLocks noGrp="1"/>
          </p:cNvSpPr>
          <p:nvPr>
            <p:ph type="body" idx="1"/>
          </p:nvPr>
        </p:nvSpPr>
        <p:spPr>
          <a:xfrm>
            <a:off x="706405" y="4000732"/>
            <a:ext cx="5646272" cy="379066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Intro PAS = 5 mn </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Kahoot = 20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&gt; Séparation en 2 groupes</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Prescriptions = 10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Slides parcours = 40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Conclusion = 10 mn</a:t>
            </a:r>
            <a:endParaRPr>
              <a:latin typeface="Roboto"/>
              <a:ea typeface="Roboto"/>
              <a:cs typeface="Roboto"/>
              <a:sym typeface="Roboto"/>
            </a:endParaRPr>
          </a:p>
        </p:txBody>
      </p:sp>
      <p:sp>
        <p:nvSpPr>
          <p:cNvPr id="785" name="Google Shape;785;g804f021d8b_2_288:notes"/>
          <p:cNvSpPr txBox="1">
            <a:spLocks noGrp="1"/>
          </p:cNvSpPr>
          <p:nvPr>
            <p:ph type="sldNum" idx="12"/>
          </p:nvPr>
        </p:nvSpPr>
        <p:spPr>
          <a:xfrm>
            <a:off x="3997920" y="8000117"/>
            <a:ext cx="3059517" cy="421430"/>
          </a:xfrm>
          <a:prstGeom prst="rect">
            <a:avLst/>
          </a:prstGeom>
          <a:noFill/>
          <a:ln>
            <a:noFill/>
          </a:ln>
        </p:spPr>
        <p:txBody>
          <a:bodyPr spcFirstLastPara="1" wrap="square" lIns="91425" tIns="91425" rIns="91425" bIns="91425" anchor="ctr" anchorCtr="0">
            <a:noAutofit/>
          </a:bodyPr>
          <a:lstStyle/>
          <a:p>
            <a:pPr algn="l">
              <a:buClr>
                <a:srgbClr val="000000"/>
              </a:buClr>
              <a:buSzPts val="1400"/>
              <a:buFont typeface="Arial"/>
              <a:buNone/>
              <a:defRPr/>
            </a:pPr>
            <a:fld id="{00000000-1234-1234-1234-123412341234}" type="slidenum">
              <a:rPr lang="fr" sz="1400" kern="0">
                <a:solidFill>
                  <a:srgbClr val="000000"/>
                </a:solidFill>
                <a:latin typeface="Arial"/>
                <a:cs typeface="Arial"/>
                <a:sym typeface="Arial"/>
              </a:rPr>
              <a:pPr algn="l">
                <a:buClr>
                  <a:srgbClr val="000000"/>
                </a:buClr>
                <a:buSzPts val="1400"/>
                <a:buFont typeface="Arial"/>
                <a:buNone/>
                <a:defRPr/>
              </a:pPr>
              <a:t>50</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257105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04f021d8b_2_288:notes"/>
          <p:cNvSpPr>
            <a:spLocks noGrp="1" noRot="1" noChangeAspect="1"/>
          </p:cNvSpPr>
          <p:nvPr>
            <p:ph type="sldImg" idx="2"/>
          </p:nvPr>
        </p:nvSpPr>
        <p:spPr>
          <a:xfrm>
            <a:off x="722313"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84" name="Google Shape;784;g804f021d8b_2_288:notes"/>
          <p:cNvSpPr txBox="1">
            <a:spLocks noGrp="1"/>
          </p:cNvSpPr>
          <p:nvPr>
            <p:ph type="body" idx="1"/>
          </p:nvPr>
        </p:nvSpPr>
        <p:spPr>
          <a:xfrm>
            <a:off x="706405" y="4000732"/>
            <a:ext cx="5646272" cy="379066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Intro PAS = 5 mn </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Kahoot = 20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&gt; Séparation en 2 groupes</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Prescriptions = 10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Slides parcours = 40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Conclusion = 10 mn</a:t>
            </a:r>
            <a:endParaRPr>
              <a:latin typeface="Roboto"/>
              <a:ea typeface="Roboto"/>
              <a:cs typeface="Roboto"/>
              <a:sym typeface="Roboto"/>
            </a:endParaRPr>
          </a:p>
        </p:txBody>
      </p:sp>
      <p:sp>
        <p:nvSpPr>
          <p:cNvPr id="785" name="Google Shape;785;g804f021d8b_2_288:notes"/>
          <p:cNvSpPr txBox="1">
            <a:spLocks noGrp="1"/>
          </p:cNvSpPr>
          <p:nvPr>
            <p:ph type="sldNum" idx="12"/>
          </p:nvPr>
        </p:nvSpPr>
        <p:spPr>
          <a:xfrm>
            <a:off x="3997920" y="8000117"/>
            <a:ext cx="3059517" cy="421430"/>
          </a:xfrm>
          <a:prstGeom prst="rect">
            <a:avLst/>
          </a:prstGeom>
          <a:noFill/>
          <a:ln>
            <a:noFill/>
          </a:ln>
        </p:spPr>
        <p:txBody>
          <a:bodyPr spcFirstLastPara="1" wrap="square" lIns="91425" tIns="91425" rIns="91425" bIns="91425" anchor="ctr" anchorCtr="0">
            <a:noAutofit/>
          </a:bodyPr>
          <a:lstStyle/>
          <a:p>
            <a:pPr algn="l">
              <a:buClr>
                <a:srgbClr val="000000"/>
              </a:buClr>
              <a:buSzPts val="1400"/>
              <a:buFont typeface="Arial"/>
              <a:buNone/>
              <a:defRPr/>
            </a:pPr>
            <a:fld id="{00000000-1234-1234-1234-123412341234}" type="slidenum">
              <a:rPr lang="fr" sz="1400" kern="0">
                <a:solidFill>
                  <a:srgbClr val="000000"/>
                </a:solidFill>
                <a:latin typeface="Arial"/>
                <a:cs typeface="Arial"/>
                <a:sym typeface="Arial"/>
              </a:rPr>
              <a:pPr algn="l">
                <a:buClr>
                  <a:srgbClr val="000000"/>
                </a:buClr>
                <a:buSzPts val="1400"/>
                <a:buFont typeface="Arial"/>
                <a:buNone/>
                <a:defRPr/>
              </a:pPr>
              <a:t>51</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1767480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04f021d8b_2_288:notes"/>
          <p:cNvSpPr>
            <a:spLocks noGrp="1" noRot="1" noChangeAspect="1"/>
          </p:cNvSpPr>
          <p:nvPr>
            <p:ph type="sldImg" idx="2"/>
          </p:nvPr>
        </p:nvSpPr>
        <p:spPr>
          <a:xfrm>
            <a:off x="722313"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84" name="Google Shape;784;g804f021d8b_2_288:notes"/>
          <p:cNvSpPr txBox="1">
            <a:spLocks noGrp="1"/>
          </p:cNvSpPr>
          <p:nvPr>
            <p:ph type="body" idx="1"/>
          </p:nvPr>
        </p:nvSpPr>
        <p:spPr>
          <a:xfrm>
            <a:off x="706405" y="4000732"/>
            <a:ext cx="5646272" cy="379066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Intro PAS = 5 mn </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Kahoot = 20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&gt; Séparation en 2 groupes</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Prescriptions = 10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Slides parcours = 40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Conclusion = 10 mn</a:t>
            </a:r>
            <a:endParaRPr>
              <a:latin typeface="Roboto"/>
              <a:ea typeface="Roboto"/>
              <a:cs typeface="Roboto"/>
              <a:sym typeface="Roboto"/>
            </a:endParaRPr>
          </a:p>
        </p:txBody>
      </p:sp>
      <p:sp>
        <p:nvSpPr>
          <p:cNvPr id="785" name="Google Shape;785;g804f021d8b_2_288:notes"/>
          <p:cNvSpPr txBox="1">
            <a:spLocks noGrp="1"/>
          </p:cNvSpPr>
          <p:nvPr>
            <p:ph type="sldNum" idx="12"/>
          </p:nvPr>
        </p:nvSpPr>
        <p:spPr>
          <a:xfrm>
            <a:off x="3997920" y="8000117"/>
            <a:ext cx="3059517" cy="421430"/>
          </a:xfrm>
          <a:prstGeom prst="rect">
            <a:avLst/>
          </a:prstGeom>
          <a:noFill/>
          <a:ln>
            <a:noFill/>
          </a:ln>
        </p:spPr>
        <p:txBody>
          <a:bodyPr spcFirstLastPara="1" wrap="square" lIns="91425" tIns="91425" rIns="91425" bIns="91425" anchor="ctr" anchorCtr="0">
            <a:noAutofit/>
          </a:bodyPr>
          <a:lstStyle/>
          <a:p>
            <a:pPr algn="l">
              <a:buClr>
                <a:srgbClr val="000000"/>
              </a:buClr>
              <a:buSzPts val="1400"/>
              <a:buFont typeface="Arial"/>
              <a:buNone/>
              <a:defRPr/>
            </a:pPr>
            <a:fld id="{00000000-1234-1234-1234-123412341234}" type="slidenum">
              <a:rPr lang="fr" sz="1400" kern="0">
                <a:solidFill>
                  <a:srgbClr val="000000"/>
                </a:solidFill>
                <a:latin typeface="Arial"/>
                <a:cs typeface="Arial"/>
                <a:sym typeface="Arial"/>
              </a:rPr>
              <a:pPr algn="l">
                <a:buClr>
                  <a:srgbClr val="000000"/>
                </a:buClr>
                <a:buSzPts val="1400"/>
                <a:buFont typeface="Arial"/>
                <a:buNone/>
                <a:defRPr/>
              </a:pPr>
              <a:t>52</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3895130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04f021d8b_2_288:notes"/>
          <p:cNvSpPr>
            <a:spLocks noGrp="1" noRot="1" noChangeAspect="1"/>
          </p:cNvSpPr>
          <p:nvPr>
            <p:ph type="sldImg" idx="2"/>
          </p:nvPr>
        </p:nvSpPr>
        <p:spPr>
          <a:xfrm>
            <a:off x="722313"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84" name="Google Shape;784;g804f021d8b_2_288:notes"/>
          <p:cNvSpPr txBox="1">
            <a:spLocks noGrp="1"/>
          </p:cNvSpPr>
          <p:nvPr>
            <p:ph type="body" idx="1"/>
          </p:nvPr>
        </p:nvSpPr>
        <p:spPr>
          <a:xfrm>
            <a:off x="706405" y="4000732"/>
            <a:ext cx="5646272" cy="379066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Intro PAS = 5 mn </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Kahoot = 20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&gt; Séparation en 2 groupes</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Prescriptions = 10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Slides parcours = 40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Conclusion = 10 mn</a:t>
            </a:r>
            <a:endParaRPr>
              <a:latin typeface="Roboto"/>
              <a:ea typeface="Roboto"/>
              <a:cs typeface="Roboto"/>
              <a:sym typeface="Roboto"/>
            </a:endParaRPr>
          </a:p>
        </p:txBody>
      </p:sp>
      <p:sp>
        <p:nvSpPr>
          <p:cNvPr id="785" name="Google Shape;785;g804f021d8b_2_288:notes"/>
          <p:cNvSpPr txBox="1">
            <a:spLocks noGrp="1"/>
          </p:cNvSpPr>
          <p:nvPr>
            <p:ph type="sldNum" idx="12"/>
          </p:nvPr>
        </p:nvSpPr>
        <p:spPr>
          <a:xfrm>
            <a:off x="3997920" y="8000117"/>
            <a:ext cx="3059517" cy="421430"/>
          </a:xfrm>
          <a:prstGeom prst="rect">
            <a:avLst/>
          </a:prstGeom>
          <a:noFill/>
          <a:ln>
            <a:noFill/>
          </a:ln>
        </p:spPr>
        <p:txBody>
          <a:bodyPr spcFirstLastPara="1" wrap="square" lIns="91425" tIns="91425" rIns="91425" bIns="91425" anchor="ctr" anchorCtr="0">
            <a:noAutofit/>
          </a:bodyPr>
          <a:lstStyle/>
          <a:p>
            <a:pPr algn="l">
              <a:buClr>
                <a:srgbClr val="000000"/>
              </a:buClr>
              <a:buSzPts val="1400"/>
              <a:buFont typeface="Arial"/>
              <a:buNone/>
              <a:defRPr/>
            </a:pPr>
            <a:fld id="{00000000-1234-1234-1234-123412341234}" type="slidenum">
              <a:rPr lang="fr" sz="1400" kern="0">
                <a:solidFill>
                  <a:srgbClr val="000000"/>
                </a:solidFill>
                <a:latin typeface="Arial"/>
                <a:cs typeface="Arial"/>
                <a:sym typeface="Arial"/>
              </a:rPr>
              <a:pPr algn="l">
                <a:buClr>
                  <a:srgbClr val="000000"/>
                </a:buClr>
                <a:buSzPts val="1400"/>
                <a:buFont typeface="Arial"/>
                <a:buNone/>
                <a:defRPr/>
              </a:pPr>
              <a:t>55</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2630062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a:extLst>
              <a:ext uri="{FF2B5EF4-FFF2-40B4-BE49-F238E27FC236}">
                <a16:creationId xmlns="" xmlns:a16="http://schemas.microsoft.com/office/drawing/2014/main" id="{FCB9FFF1-26C4-43B3-A341-D2ED288590C0}"/>
              </a:ext>
            </a:extLst>
          </p:cNvPr>
          <p:cNvSpPr>
            <a:spLocks noGrp="1"/>
          </p:cNvSpPr>
          <p:nvPr>
            <p:ph type="body" idx="1"/>
          </p:nvPr>
        </p:nvSpPr>
        <p:spPr/>
        <p:txBody>
          <a:bodyPr/>
          <a:lstStyle/>
          <a:p>
            <a:pPr marL="0" indent="0">
              <a:buNone/>
            </a:pPr>
            <a:r>
              <a:rPr lang="en-US" b="1" dirty="0">
                <a:solidFill>
                  <a:srgbClr val="023760"/>
                </a:solidFill>
              </a:rPr>
              <a:t>Supporting statements</a:t>
            </a:r>
          </a:p>
          <a:p>
            <a:pPr marL="100013" indent="-100013"/>
            <a:r>
              <a:rPr lang="en-US" dirty="0"/>
              <a:t>Patients’ QoL scores compared with baseline have been found to significantly deteriorate during the first 18 months of treatment</a:t>
            </a:r>
            <a:r>
              <a:rPr lang="en-US" baseline="30000" dirty="0"/>
              <a:t>1</a:t>
            </a:r>
          </a:p>
          <a:p>
            <a:pPr marL="100013" indent="-100013"/>
            <a:r>
              <a:rPr lang="en-US" dirty="0"/>
              <a:t>Minimizing symptomatic AEs has a beneficial impact on treatment adherence and overall QoL</a:t>
            </a:r>
            <a:r>
              <a:rPr lang="en-US" baseline="30000" dirty="0"/>
              <a:t>2,3</a:t>
            </a:r>
          </a:p>
          <a:p>
            <a:r>
              <a:rPr lang="en-US" dirty="0"/>
              <a:t>It is therefore critical to select treatments that minimize the disruption of daily activities by minimizing symptomatic AEs and maintaining patient QoL</a:t>
            </a:r>
          </a:p>
          <a:p>
            <a:pPr lvl="1"/>
            <a:endParaRPr lang="en-US" dirty="0"/>
          </a:p>
          <a:p>
            <a:pPr marL="0" indent="0">
              <a:buNone/>
            </a:pPr>
            <a:endParaRPr lang="en-US" dirty="0"/>
          </a:p>
          <a:p>
            <a:pPr marL="0" lvl="0" indent="0">
              <a:buNone/>
            </a:pPr>
            <a:r>
              <a:rPr lang="en-US" b="1" dirty="0"/>
              <a:t>References for the supporting statements</a:t>
            </a:r>
          </a:p>
          <a:p>
            <a:pPr marL="228600" lvl="0" indent="-228600">
              <a:buFont typeface="+mj-lt"/>
              <a:buAutoNum type="arabicPeriod"/>
            </a:pPr>
            <a:r>
              <a:rPr lang="en-US" dirty="0"/>
              <a:t>Richardson LC, et al. </a:t>
            </a:r>
            <a:r>
              <a:rPr lang="en-US" i="1" dirty="0"/>
              <a:t>Breast J</a:t>
            </a:r>
            <a:r>
              <a:rPr lang="en-US" dirty="0"/>
              <a:t>. 2007;13(6):581-587.</a:t>
            </a:r>
          </a:p>
          <a:p>
            <a:pPr marL="228600" lvl="0" indent="-228600">
              <a:buFont typeface="+mj-lt"/>
              <a:buAutoNum type="arabicPeriod"/>
            </a:pPr>
            <a:r>
              <a:rPr lang="en-US" dirty="0">
                <a:latin typeface="Arial" charset="0"/>
              </a:rPr>
              <a:t>Basch E, et al. Conference on Clinical Cancer Research. 2011</a:t>
            </a:r>
          </a:p>
          <a:p>
            <a:pPr marL="228600" lvl="0" indent="-228600">
              <a:buFont typeface="+mj-lt"/>
              <a:buAutoNum type="arabicPeriod"/>
            </a:pPr>
            <a:r>
              <a:rPr lang="en-US" dirty="0">
                <a:latin typeface="Arial" charset="0"/>
              </a:rPr>
              <a:t>Blok EJ, et al</a:t>
            </a:r>
            <a:r>
              <a:rPr lang="en-US" i="1" dirty="0">
                <a:latin typeface="Arial" charset="0"/>
              </a:rPr>
              <a:t>. Eur J Cancer</a:t>
            </a:r>
            <a:r>
              <a:rPr lang="en-US" dirty="0">
                <a:latin typeface="Arial" charset="0"/>
              </a:rPr>
              <a:t>. 2018;95:59-67</a:t>
            </a:r>
          </a:p>
          <a:p>
            <a:pPr marL="228600" lvl="0" indent="-228600">
              <a:buFont typeface="+mj-lt"/>
              <a:buAutoNum type="arabicPeriod"/>
            </a:pPr>
            <a:endParaRPr lang="en-US" dirty="0"/>
          </a:p>
        </p:txBody>
      </p:sp>
      <p:sp>
        <p:nvSpPr>
          <p:cNvPr id="5" name="Slide Image Placeholder 4">
            <a:extLst>
              <a:ext uri="{FF2B5EF4-FFF2-40B4-BE49-F238E27FC236}">
                <a16:creationId xmlns="" xmlns:a16="http://schemas.microsoft.com/office/drawing/2014/main" id="{845C4E03-CD50-4FDC-AD9D-F845DA387ADD}"/>
              </a:ext>
            </a:extLst>
          </p:cNvPr>
          <p:cNvSpPr>
            <a:spLocks noGrp="1" noRot="1" noChangeAspect="1"/>
          </p:cNvSpPr>
          <p:nvPr>
            <p:ph type="sldImg"/>
          </p:nvPr>
        </p:nvSpPr>
        <p:spPr/>
      </p:sp>
    </p:spTree>
    <p:extLst>
      <p:ext uri="{BB962C8B-B14F-4D97-AF65-F5344CB8AC3E}">
        <p14:creationId xmlns:p14="http://schemas.microsoft.com/office/powerpoint/2010/main" val="4061646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a:extLst>
              <a:ext uri="{FF2B5EF4-FFF2-40B4-BE49-F238E27FC236}">
                <a16:creationId xmlns="" xmlns:a16="http://schemas.microsoft.com/office/drawing/2014/main" id="{FCB9FFF1-26C4-43B3-A341-D2ED288590C0}"/>
              </a:ext>
            </a:extLst>
          </p:cNvPr>
          <p:cNvSpPr>
            <a:spLocks noGrp="1"/>
          </p:cNvSpPr>
          <p:nvPr>
            <p:ph type="body" idx="1"/>
          </p:nvPr>
        </p:nvSpPr>
        <p:spPr/>
        <p:txBody>
          <a:bodyPr/>
          <a:lstStyle/>
          <a:p>
            <a:pPr marL="0" indent="0">
              <a:buNone/>
            </a:pPr>
            <a:r>
              <a:rPr lang="en-US" b="1" dirty="0">
                <a:solidFill>
                  <a:srgbClr val="023760"/>
                </a:solidFill>
              </a:rPr>
              <a:t>Supporting statements</a:t>
            </a:r>
            <a:endParaRPr lang="en-US" dirty="0"/>
          </a:p>
          <a:p>
            <a:r>
              <a:rPr lang="en-US" sz="1200" dirty="0"/>
              <a:t>Non-adherence to endocrine therapy is associated with statistically significant increases in the risk of a DFS event in EBC</a:t>
            </a:r>
            <a:r>
              <a:rPr lang="en-US" baseline="30000" dirty="0"/>
              <a:t>1</a:t>
            </a:r>
          </a:p>
          <a:p>
            <a:pPr lvl="1"/>
            <a:r>
              <a:rPr lang="en-US" dirty="0"/>
              <a:t>Non-adherence to BC medications can impact clinical benefit and result in treatment resistance, disease progression, and death</a:t>
            </a:r>
            <a:r>
              <a:rPr lang="en-US" baseline="30000" dirty="0"/>
              <a:t>2</a:t>
            </a:r>
          </a:p>
          <a:p>
            <a:pPr lvl="0"/>
            <a:r>
              <a:rPr lang="en-US" baseline="0" dirty="0"/>
              <a:t>It is therefore critical to ensure EBC treatment adherence through minimization of symptomatic AEs in order to maintain efficacy</a:t>
            </a:r>
          </a:p>
          <a:p>
            <a:pPr marL="119062" lvl="1" indent="0">
              <a:buNone/>
            </a:pPr>
            <a:endParaRPr lang="en-US" dirty="0"/>
          </a:p>
          <a:p>
            <a:endParaRPr lang="en-US" dirty="0"/>
          </a:p>
          <a:p>
            <a:pPr marL="0" lvl="0" indent="0">
              <a:buNone/>
            </a:pPr>
            <a:r>
              <a:rPr lang="en-US" b="1" dirty="0"/>
              <a:t>References for the supporting statements</a:t>
            </a:r>
          </a:p>
          <a:p>
            <a:pPr marL="228600" marR="0" lvl="0" indent="-228600" algn="l" defTabSz="457200" rtl="0" eaLnBrk="1" fontAlgn="auto" latinLnBrk="0" hangingPunct="1">
              <a:lnSpc>
                <a:spcPct val="100000"/>
              </a:lnSpc>
              <a:spcBef>
                <a:spcPts val="300"/>
              </a:spcBef>
              <a:spcAft>
                <a:spcPts val="0"/>
              </a:spcAft>
              <a:buClrTx/>
              <a:buSzTx/>
              <a:buFont typeface="+mj-lt"/>
              <a:buAutoNum type="arabicPeriod"/>
              <a:tabLst/>
              <a:defRPr/>
            </a:pPr>
            <a:r>
              <a:rPr lang="en-US" dirty="0">
                <a:latin typeface="Arial" charset="0"/>
              </a:rPr>
              <a:t>Chirgwin JH, et al.</a:t>
            </a:r>
            <a:r>
              <a:rPr lang="en-US" i="1" dirty="0"/>
              <a:t> J Clin Oncol</a:t>
            </a:r>
            <a:r>
              <a:rPr lang="en-US" dirty="0">
                <a:latin typeface="Arial" charset="0"/>
              </a:rPr>
              <a:t>. 2016;21(24):2452-559.</a:t>
            </a:r>
            <a:endParaRPr lang="en-US" dirty="0"/>
          </a:p>
          <a:p>
            <a:pPr marL="228600" marR="0" lvl="0" indent="-228600" algn="l" defTabSz="457200" rtl="0" eaLnBrk="1" fontAlgn="auto" latinLnBrk="0" hangingPunct="1">
              <a:lnSpc>
                <a:spcPct val="100000"/>
              </a:lnSpc>
              <a:spcBef>
                <a:spcPts val="300"/>
              </a:spcBef>
              <a:spcAft>
                <a:spcPts val="0"/>
              </a:spcAft>
              <a:buClrTx/>
              <a:buSzTx/>
              <a:buFont typeface="+mj-lt"/>
              <a:buAutoNum type="arabicPeriod"/>
              <a:tabLst/>
              <a:defRPr/>
            </a:pPr>
            <a:r>
              <a:rPr lang="en-US" dirty="0"/>
              <a:t>Moore S. </a:t>
            </a:r>
            <a:r>
              <a:rPr lang="en-US" i="1" dirty="0"/>
              <a:t>Clin J Oncol Nurs</a:t>
            </a:r>
            <a:r>
              <a:rPr lang="en-US" dirty="0"/>
              <a:t>. 2010;14(1):41-47.</a:t>
            </a:r>
          </a:p>
          <a:p>
            <a:pPr marL="228600" marR="0" lvl="0" indent="-228600" algn="l" defTabSz="457200" rtl="0" eaLnBrk="1" fontAlgn="auto" latinLnBrk="0" hangingPunct="1">
              <a:lnSpc>
                <a:spcPct val="100000"/>
              </a:lnSpc>
              <a:spcBef>
                <a:spcPts val="300"/>
              </a:spcBef>
              <a:spcAft>
                <a:spcPts val="0"/>
              </a:spcAft>
              <a:buClrTx/>
              <a:buSzTx/>
              <a:buFont typeface="+mj-lt"/>
              <a:buAutoNum type="arabicPeriod"/>
              <a:tabLst/>
              <a:defRPr/>
            </a:pPr>
            <a:endParaRPr lang="en-US" dirty="0"/>
          </a:p>
          <a:p>
            <a:endParaRPr lang="en-US" dirty="0"/>
          </a:p>
        </p:txBody>
      </p:sp>
      <p:sp>
        <p:nvSpPr>
          <p:cNvPr id="5" name="Slide Image Placeholder 4">
            <a:extLst>
              <a:ext uri="{FF2B5EF4-FFF2-40B4-BE49-F238E27FC236}">
                <a16:creationId xmlns="" xmlns:a16="http://schemas.microsoft.com/office/drawing/2014/main" id="{845C4E03-CD50-4FDC-AD9D-F845DA387ADD}"/>
              </a:ext>
            </a:extLst>
          </p:cNvPr>
          <p:cNvSpPr>
            <a:spLocks noGrp="1" noRot="1" noChangeAspect="1"/>
          </p:cNvSpPr>
          <p:nvPr>
            <p:ph type="sldImg"/>
          </p:nvPr>
        </p:nvSpPr>
        <p:spPr/>
      </p:sp>
    </p:spTree>
    <p:extLst>
      <p:ext uri="{BB962C8B-B14F-4D97-AF65-F5344CB8AC3E}">
        <p14:creationId xmlns:p14="http://schemas.microsoft.com/office/powerpoint/2010/main" val="1074896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04f021d8b_2_288:notes"/>
          <p:cNvSpPr>
            <a:spLocks noGrp="1" noRot="1" noChangeAspect="1"/>
          </p:cNvSpPr>
          <p:nvPr>
            <p:ph type="sldImg" idx="2"/>
          </p:nvPr>
        </p:nvSpPr>
        <p:spPr>
          <a:xfrm>
            <a:off x="722313"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84" name="Google Shape;784;g804f021d8b_2_288:notes"/>
          <p:cNvSpPr txBox="1">
            <a:spLocks noGrp="1"/>
          </p:cNvSpPr>
          <p:nvPr>
            <p:ph type="body" idx="1"/>
          </p:nvPr>
        </p:nvSpPr>
        <p:spPr>
          <a:xfrm>
            <a:off x="706405" y="4000732"/>
            <a:ext cx="5646272" cy="379066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Intro PAS = 5 mn </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Kahoot = 20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&gt; Séparation en 2 groupes</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Prescriptions = 10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Slides parcours = 40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Conclusion = 10 mn</a:t>
            </a:r>
            <a:endParaRPr>
              <a:latin typeface="Roboto"/>
              <a:ea typeface="Roboto"/>
              <a:cs typeface="Roboto"/>
              <a:sym typeface="Roboto"/>
            </a:endParaRPr>
          </a:p>
        </p:txBody>
      </p:sp>
      <p:sp>
        <p:nvSpPr>
          <p:cNvPr id="785" name="Google Shape;785;g804f021d8b_2_288:notes"/>
          <p:cNvSpPr txBox="1">
            <a:spLocks noGrp="1"/>
          </p:cNvSpPr>
          <p:nvPr>
            <p:ph type="sldNum" idx="12"/>
          </p:nvPr>
        </p:nvSpPr>
        <p:spPr>
          <a:xfrm>
            <a:off x="3997920" y="8000117"/>
            <a:ext cx="3059517" cy="421430"/>
          </a:xfrm>
          <a:prstGeom prst="rect">
            <a:avLst/>
          </a:prstGeom>
          <a:noFill/>
          <a:ln>
            <a:noFill/>
          </a:ln>
        </p:spPr>
        <p:txBody>
          <a:bodyPr spcFirstLastPara="1" wrap="square" lIns="91425" tIns="91425" rIns="91425" bIns="91425" anchor="ctr" anchorCtr="0">
            <a:noAutofit/>
          </a:bodyPr>
          <a:lstStyle/>
          <a:p>
            <a:pPr algn="l">
              <a:buClr>
                <a:srgbClr val="000000"/>
              </a:buClr>
              <a:buSzPts val="1400"/>
              <a:buFont typeface="Arial"/>
              <a:buNone/>
              <a:defRPr/>
            </a:pPr>
            <a:fld id="{00000000-1234-1234-1234-123412341234}" type="slidenum">
              <a:rPr lang="fr" sz="1400" kern="0">
                <a:solidFill>
                  <a:srgbClr val="000000"/>
                </a:solidFill>
                <a:latin typeface="Arial"/>
                <a:cs typeface="Arial"/>
                <a:sym typeface="Arial"/>
              </a:rPr>
              <a:pPr algn="l">
                <a:buClr>
                  <a:srgbClr val="000000"/>
                </a:buClr>
                <a:buSzPts val="1400"/>
                <a:buFont typeface="Arial"/>
                <a:buNone/>
                <a:defRPr/>
              </a:pPr>
              <a:t>16</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638712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04f021d8b_2_288:notes"/>
          <p:cNvSpPr>
            <a:spLocks noGrp="1" noRot="1" noChangeAspect="1"/>
          </p:cNvSpPr>
          <p:nvPr>
            <p:ph type="sldImg" idx="2"/>
          </p:nvPr>
        </p:nvSpPr>
        <p:spPr>
          <a:xfrm>
            <a:off x="722313"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84" name="Google Shape;784;g804f021d8b_2_288:notes"/>
          <p:cNvSpPr txBox="1">
            <a:spLocks noGrp="1"/>
          </p:cNvSpPr>
          <p:nvPr>
            <p:ph type="body" idx="1"/>
          </p:nvPr>
        </p:nvSpPr>
        <p:spPr>
          <a:xfrm>
            <a:off x="706405" y="4000732"/>
            <a:ext cx="5646272" cy="379066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Intro PAS = 5 mn </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Kahoot = 20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&gt; Séparation en 2 groupes</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Prescriptions = 10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Slides parcours = 40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Conclusion = 10 mn</a:t>
            </a:r>
            <a:endParaRPr>
              <a:latin typeface="Roboto"/>
              <a:ea typeface="Roboto"/>
              <a:cs typeface="Roboto"/>
              <a:sym typeface="Roboto"/>
            </a:endParaRPr>
          </a:p>
        </p:txBody>
      </p:sp>
      <p:sp>
        <p:nvSpPr>
          <p:cNvPr id="785" name="Google Shape;785;g804f021d8b_2_288:notes"/>
          <p:cNvSpPr txBox="1">
            <a:spLocks noGrp="1"/>
          </p:cNvSpPr>
          <p:nvPr>
            <p:ph type="sldNum" idx="12"/>
          </p:nvPr>
        </p:nvSpPr>
        <p:spPr>
          <a:xfrm>
            <a:off x="3997920" y="8000117"/>
            <a:ext cx="3059517" cy="421430"/>
          </a:xfrm>
          <a:prstGeom prst="rect">
            <a:avLst/>
          </a:prstGeom>
          <a:noFill/>
          <a:ln>
            <a:noFill/>
          </a:ln>
        </p:spPr>
        <p:txBody>
          <a:bodyPr spcFirstLastPara="1" wrap="square" lIns="91425" tIns="91425" rIns="91425" bIns="91425" anchor="ctr" anchorCtr="0">
            <a:noAutofit/>
          </a:bodyPr>
          <a:lstStyle/>
          <a:p>
            <a:pPr algn="l">
              <a:buClr>
                <a:srgbClr val="000000"/>
              </a:buClr>
              <a:buSzPts val="1400"/>
              <a:buFont typeface="Arial"/>
              <a:buNone/>
              <a:defRPr/>
            </a:pPr>
            <a:fld id="{00000000-1234-1234-1234-123412341234}" type="slidenum">
              <a:rPr lang="fr" sz="1400" kern="0">
                <a:solidFill>
                  <a:srgbClr val="000000"/>
                </a:solidFill>
                <a:latin typeface="Arial"/>
                <a:cs typeface="Arial"/>
                <a:sym typeface="Arial"/>
              </a:rPr>
              <a:pPr algn="l">
                <a:buClr>
                  <a:srgbClr val="000000"/>
                </a:buClr>
                <a:buSzPts val="1400"/>
                <a:buFont typeface="Arial"/>
                <a:buNone/>
                <a:defRPr/>
              </a:pPr>
              <a:t>22</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1973123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04f021d8b_2_288:notes"/>
          <p:cNvSpPr>
            <a:spLocks noGrp="1" noRot="1" noChangeAspect="1"/>
          </p:cNvSpPr>
          <p:nvPr>
            <p:ph type="sldImg" idx="2"/>
          </p:nvPr>
        </p:nvSpPr>
        <p:spPr>
          <a:xfrm>
            <a:off x="722313"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84" name="Google Shape;784;g804f021d8b_2_288:notes"/>
          <p:cNvSpPr txBox="1">
            <a:spLocks noGrp="1"/>
          </p:cNvSpPr>
          <p:nvPr>
            <p:ph type="body" idx="1"/>
          </p:nvPr>
        </p:nvSpPr>
        <p:spPr>
          <a:xfrm>
            <a:off x="706405" y="4000732"/>
            <a:ext cx="5646272" cy="379066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Intro PAS = 5 mn </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Kahoot = 20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&gt; Séparation en 2 groupes</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Prescriptions = 10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Slides parcours = 40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Conclusion = 10 mn</a:t>
            </a:r>
            <a:endParaRPr>
              <a:latin typeface="Roboto"/>
              <a:ea typeface="Roboto"/>
              <a:cs typeface="Roboto"/>
              <a:sym typeface="Roboto"/>
            </a:endParaRPr>
          </a:p>
        </p:txBody>
      </p:sp>
      <p:sp>
        <p:nvSpPr>
          <p:cNvPr id="785" name="Google Shape;785;g804f021d8b_2_288:notes"/>
          <p:cNvSpPr txBox="1">
            <a:spLocks noGrp="1"/>
          </p:cNvSpPr>
          <p:nvPr>
            <p:ph type="sldNum" idx="12"/>
          </p:nvPr>
        </p:nvSpPr>
        <p:spPr>
          <a:xfrm>
            <a:off x="3997920" y="8000117"/>
            <a:ext cx="3059517" cy="421430"/>
          </a:xfrm>
          <a:prstGeom prst="rect">
            <a:avLst/>
          </a:prstGeom>
          <a:noFill/>
          <a:ln>
            <a:noFill/>
          </a:ln>
        </p:spPr>
        <p:txBody>
          <a:bodyPr spcFirstLastPara="1" wrap="square" lIns="91425" tIns="91425" rIns="91425" bIns="91425" anchor="ctr" anchorCtr="0">
            <a:noAutofit/>
          </a:bodyPr>
          <a:lstStyle/>
          <a:p>
            <a:pPr algn="l">
              <a:buClr>
                <a:srgbClr val="000000"/>
              </a:buClr>
              <a:buSzPts val="1400"/>
              <a:buFont typeface="Arial"/>
              <a:buNone/>
              <a:defRPr/>
            </a:pPr>
            <a:fld id="{00000000-1234-1234-1234-123412341234}" type="slidenum">
              <a:rPr lang="fr" sz="1400" kern="0">
                <a:solidFill>
                  <a:srgbClr val="000000"/>
                </a:solidFill>
                <a:latin typeface="Arial"/>
                <a:cs typeface="Arial"/>
                <a:sym typeface="Arial"/>
              </a:rPr>
              <a:pPr algn="l">
                <a:buClr>
                  <a:srgbClr val="000000"/>
                </a:buClr>
                <a:buSzPts val="1400"/>
                <a:buFont typeface="Arial"/>
                <a:buNone/>
                <a:defRPr/>
              </a:pPr>
              <a:t>35</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846905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04f021d8b_2_288:notes"/>
          <p:cNvSpPr>
            <a:spLocks noGrp="1" noRot="1" noChangeAspect="1"/>
          </p:cNvSpPr>
          <p:nvPr>
            <p:ph type="sldImg" idx="2"/>
          </p:nvPr>
        </p:nvSpPr>
        <p:spPr>
          <a:xfrm>
            <a:off x="722313"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84" name="Google Shape;784;g804f021d8b_2_288:notes"/>
          <p:cNvSpPr txBox="1">
            <a:spLocks noGrp="1"/>
          </p:cNvSpPr>
          <p:nvPr>
            <p:ph type="body" idx="1"/>
          </p:nvPr>
        </p:nvSpPr>
        <p:spPr>
          <a:xfrm>
            <a:off x="706405" y="4000732"/>
            <a:ext cx="5646272" cy="379066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Intro PAS = 5 mn </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Kahoot = 20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&gt; Séparation en 2 groupes</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Prescriptions = 10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Slides parcours = 40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Conclusion = 10 mn</a:t>
            </a:r>
            <a:endParaRPr>
              <a:latin typeface="Roboto"/>
              <a:ea typeface="Roboto"/>
              <a:cs typeface="Roboto"/>
              <a:sym typeface="Roboto"/>
            </a:endParaRPr>
          </a:p>
        </p:txBody>
      </p:sp>
      <p:sp>
        <p:nvSpPr>
          <p:cNvPr id="785" name="Google Shape;785;g804f021d8b_2_288:notes"/>
          <p:cNvSpPr txBox="1">
            <a:spLocks noGrp="1"/>
          </p:cNvSpPr>
          <p:nvPr>
            <p:ph type="sldNum" idx="12"/>
          </p:nvPr>
        </p:nvSpPr>
        <p:spPr>
          <a:xfrm>
            <a:off x="3997920" y="8000117"/>
            <a:ext cx="3059517" cy="421430"/>
          </a:xfrm>
          <a:prstGeom prst="rect">
            <a:avLst/>
          </a:prstGeom>
          <a:noFill/>
          <a:ln>
            <a:noFill/>
          </a:ln>
        </p:spPr>
        <p:txBody>
          <a:bodyPr spcFirstLastPara="1" wrap="square" lIns="91425" tIns="91425" rIns="91425" bIns="91425" anchor="ctr" anchorCtr="0">
            <a:noAutofit/>
          </a:bodyPr>
          <a:lstStyle/>
          <a:p>
            <a:pPr algn="l">
              <a:buClr>
                <a:srgbClr val="000000"/>
              </a:buClr>
              <a:buSzPts val="1400"/>
              <a:buFont typeface="Arial"/>
              <a:buNone/>
              <a:defRPr/>
            </a:pPr>
            <a:fld id="{00000000-1234-1234-1234-123412341234}" type="slidenum">
              <a:rPr lang="fr" sz="1400" kern="0">
                <a:solidFill>
                  <a:srgbClr val="000000"/>
                </a:solidFill>
                <a:latin typeface="Arial"/>
                <a:cs typeface="Arial"/>
                <a:sym typeface="Arial"/>
              </a:rPr>
              <a:pPr algn="l">
                <a:buClr>
                  <a:srgbClr val="000000"/>
                </a:buClr>
                <a:buSzPts val="1400"/>
                <a:buFont typeface="Arial"/>
                <a:buNone/>
                <a:defRPr/>
              </a:pPr>
              <a:t>36</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507847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04f021d8b_2_288:notes"/>
          <p:cNvSpPr>
            <a:spLocks noGrp="1" noRot="1" noChangeAspect="1"/>
          </p:cNvSpPr>
          <p:nvPr>
            <p:ph type="sldImg" idx="2"/>
          </p:nvPr>
        </p:nvSpPr>
        <p:spPr>
          <a:xfrm>
            <a:off x="722313"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84" name="Google Shape;784;g804f021d8b_2_288:notes"/>
          <p:cNvSpPr txBox="1">
            <a:spLocks noGrp="1"/>
          </p:cNvSpPr>
          <p:nvPr>
            <p:ph type="body" idx="1"/>
          </p:nvPr>
        </p:nvSpPr>
        <p:spPr>
          <a:xfrm>
            <a:off x="706405" y="4000732"/>
            <a:ext cx="5646272" cy="379066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Intro PAS = 5 mn </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Kahoot = 20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&gt; Séparation en 2 groupes</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Prescriptions = 10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Slides parcours = 40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Conclusion = 10 mn</a:t>
            </a:r>
            <a:endParaRPr>
              <a:latin typeface="Roboto"/>
              <a:ea typeface="Roboto"/>
              <a:cs typeface="Roboto"/>
              <a:sym typeface="Roboto"/>
            </a:endParaRPr>
          </a:p>
        </p:txBody>
      </p:sp>
      <p:sp>
        <p:nvSpPr>
          <p:cNvPr id="785" name="Google Shape;785;g804f021d8b_2_288:notes"/>
          <p:cNvSpPr txBox="1">
            <a:spLocks noGrp="1"/>
          </p:cNvSpPr>
          <p:nvPr>
            <p:ph type="sldNum" idx="12"/>
          </p:nvPr>
        </p:nvSpPr>
        <p:spPr>
          <a:xfrm>
            <a:off x="3997920" y="8000117"/>
            <a:ext cx="3059517" cy="421430"/>
          </a:xfrm>
          <a:prstGeom prst="rect">
            <a:avLst/>
          </a:prstGeom>
          <a:noFill/>
          <a:ln>
            <a:noFill/>
          </a:ln>
        </p:spPr>
        <p:txBody>
          <a:bodyPr spcFirstLastPara="1" wrap="square" lIns="91425" tIns="91425" rIns="91425" bIns="91425" anchor="ctr" anchorCtr="0">
            <a:noAutofit/>
          </a:bodyPr>
          <a:lstStyle/>
          <a:p>
            <a:pPr algn="l">
              <a:buClr>
                <a:srgbClr val="000000"/>
              </a:buClr>
              <a:buSzPts val="1400"/>
              <a:buFont typeface="Arial"/>
              <a:buNone/>
              <a:defRPr/>
            </a:pPr>
            <a:fld id="{00000000-1234-1234-1234-123412341234}" type="slidenum">
              <a:rPr lang="fr" sz="1400" kern="0">
                <a:solidFill>
                  <a:srgbClr val="000000"/>
                </a:solidFill>
                <a:latin typeface="Arial"/>
                <a:cs typeface="Arial"/>
                <a:sym typeface="Arial"/>
              </a:rPr>
              <a:pPr algn="l">
                <a:buClr>
                  <a:srgbClr val="000000"/>
                </a:buClr>
                <a:buSzPts val="1400"/>
                <a:buFont typeface="Arial"/>
                <a:buNone/>
                <a:defRPr/>
              </a:pPr>
              <a:t>37</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1260602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04f021d8b_2_288:notes"/>
          <p:cNvSpPr>
            <a:spLocks noGrp="1" noRot="1" noChangeAspect="1"/>
          </p:cNvSpPr>
          <p:nvPr>
            <p:ph type="sldImg" idx="2"/>
          </p:nvPr>
        </p:nvSpPr>
        <p:spPr>
          <a:xfrm>
            <a:off x="722313"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84" name="Google Shape;784;g804f021d8b_2_288:notes"/>
          <p:cNvSpPr txBox="1">
            <a:spLocks noGrp="1"/>
          </p:cNvSpPr>
          <p:nvPr>
            <p:ph type="body" idx="1"/>
          </p:nvPr>
        </p:nvSpPr>
        <p:spPr>
          <a:xfrm>
            <a:off x="706405" y="4000732"/>
            <a:ext cx="5646272" cy="379066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Intro PAS = 5 mn </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Kahoot = 20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&gt; Séparation en 2 groupes</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Prescriptions = 10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Slides parcours = 40 mn</a:t>
            </a:r>
            <a:endParaRPr>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
                <a:solidFill>
                  <a:schemeClr val="dk1"/>
                </a:solidFill>
                <a:latin typeface="Roboto"/>
                <a:ea typeface="Roboto"/>
                <a:cs typeface="Roboto"/>
                <a:sym typeface="Roboto"/>
              </a:rPr>
              <a:t>Conclusion = 10 mn</a:t>
            </a:r>
            <a:endParaRPr>
              <a:latin typeface="Roboto"/>
              <a:ea typeface="Roboto"/>
              <a:cs typeface="Roboto"/>
              <a:sym typeface="Roboto"/>
            </a:endParaRPr>
          </a:p>
        </p:txBody>
      </p:sp>
      <p:sp>
        <p:nvSpPr>
          <p:cNvPr id="785" name="Google Shape;785;g804f021d8b_2_288:notes"/>
          <p:cNvSpPr txBox="1">
            <a:spLocks noGrp="1"/>
          </p:cNvSpPr>
          <p:nvPr>
            <p:ph type="sldNum" idx="12"/>
          </p:nvPr>
        </p:nvSpPr>
        <p:spPr>
          <a:xfrm>
            <a:off x="3997920" y="8000117"/>
            <a:ext cx="3059517" cy="421430"/>
          </a:xfrm>
          <a:prstGeom prst="rect">
            <a:avLst/>
          </a:prstGeom>
          <a:noFill/>
          <a:ln>
            <a:noFill/>
          </a:ln>
        </p:spPr>
        <p:txBody>
          <a:bodyPr spcFirstLastPara="1" wrap="square" lIns="91425" tIns="91425" rIns="91425" bIns="91425" anchor="ctr" anchorCtr="0">
            <a:noAutofit/>
          </a:bodyPr>
          <a:lstStyle/>
          <a:p>
            <a:pPr algn="l">
              <a:buClr>
                <a:srgbClr val="000000"/>
              </a:buClr>
              <a:buSzPts val="1400"/>
              <a:buFont typeface="Arial"/>
              <a:buNone/>
              <a:defRPr/>
            </a:pPr>
            <a:fld id="{00000000-1234-1234-1234-123412341234}" type="slidenum">
              <a:rPr lang="fr" sz="1400" kern="0">
                <a:solidFill>
                  <a:srgbClr val="000000"/>
                </a:solidFill>
                <a:latin typeface="Arial"/>
                <a:cs typeface="Arial"/>
                <a:sym typeface="Arial"/>
              </a:rPr>
              <a:pPr algn="l">
                <a:buClr>
                  <a:srgbClr val="000000"/>
                </a:buClr>
                <a:buSzPts val="1400"/>
                <a:buFont typeface="Arial"/>
                <a:buNone/>
                <a:defRPr/>
              </a:pPr>
              <a:t>39</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3491652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403A27A-8520-4C3A-66E4-F21266C606A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 xmlns:a16="http://schemas.microsoft.com/office/drawing/2014/main" id="{2D34F8F4-3AD9-EC4A-5DFA-3EB81C7EED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 xmlns:a16="http://schemas.microsoft.com/office/drawing/2014/main" id="{65E68915-F895-2D70-4DF0-F28FB3250B9D}"/>
              </a:ext>
            </a:extLst>
          </p:cNvPr>
          <p:cNvSpPr>
            <a:spLocks noGrp="1"/>
          </p:cNvSpPr>
          <p:nvPr>
            <p:ph type="dt" sz="half" idx="10"/>
          </p:nvPr>
        </p:nvSpPr>
        <p:spPr/>
        <p:txBody>
          <a:bodyPr/>
          <a:lstStyle/>
          <a:p>
            <a:fld id="{5C462964-1937-4530-8E2A-4FF7DF659E3E}" type="datetimeFigureOut">
              <a:rPr lang="fr-FR" smtClean="0"/>
              <a:t>23/01/2024</a:t>
            </a:fld>
            <a:endParaRPr lang="fr-FR"/>
          </a:p>
        </p:txBody>
      </p:sp>
      <p:sp>
        <p:nvSpPr>
          <p:cNvPr id="5" name="Espace réservé du pied de page 4">
            <a:extLst>
              <a:ext uri="{FF2B5EF4-FFF2-40B4-BE49-F238E27FC236}">
                <a16:creationId xmlns="" xmlns:a16="http://schemas.microsoft.com/office/drawing/2014/main" id="{3B95BD64-FDD4-F43E-3BFC-75BD450631D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90F71B23-71EB-7264-6FDD-1025D1423F63}"/>
              </a:ext>
            </a:extLst>
          </p:cNvPr>
          <p:cNvSpPr>
            <a:spLocks noGrp="1"/>
          </p:cNvSpPr>
          <p:nvPr>
            <p:ph type="sldNum" sz="quarter" idx="12"/>
          </p:nvPr>
        </p:nvSpPr>
        <p:spPr/>
        <p:txBody>
          <a:bodyPr/>
          <a:lstStyle/>
          <a:p>
            <a:fld id="{5F2A6A40-CB62-4641-BE33-51B697845566}" type="slidenum">
              <a:rPr lang="fr-FR" smtClean="0"/>
              <a:t>‹N°›</a:t>
            </a:fld>
            <a:endParaRPr lang="fr-FR"/>
          </a:p>
        </p:txBody>
      </p:sp>
    </p:spTree>
    <p:extLst>
      <p:ext uri="{BB962C8B-B14F-4D97-AF65-F5344CB8AC3E}">
        <p14:creationId xmlns:p14="http://schemas.microsoft.com/office/powerpoint/2010/main" val="3690466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B2A363A-5410-0484-0A79-11A6644A06D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 xmlns:a16="http://schemas.microsoft.com/office/drawing/2014/main" id="{EF61FA2B-E671-3787-58A8-1BCBA143C67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8873A03C-93FF-C8F7-85ED-D3093865DE8B}"/>
              </a:ext>
            </a:extLst>
          </p:cNvPr>
          <p:cNvSpPr>
            <a:spLocks noGrp="1"/>
          </p:cNvSpPr>
          <p:nvPr>
            <p:ph type="dt" sz="half" idx="10"/>
          </p:nvPr>
        </p:nvSpPr>
        <p:spPr/>
        <p:txBody>
          <a:bodyPr/>
          <a:lstStyle/>
          <a:p>
            <a:fld id="{5C462964-1937-4530-8E2A-4FF7DF659E3E}" type="datetimeFigureOut">
              <a:rPr lang="fr-FR" smtClean="0"/>
              <a:t>23/01/2024</a:t>
            </a:fld>
            <a:endParaRPr lang="fr-FR"/>
          </a:p>
        </p:txBody>
      </p:sp>
      <p:sp>
        <p:nvSpPr>
          <p:cNvPr id="5" name="Espace réservé du pied de page 4">
            <a:extLst>
              <a:ext uri="{FF2B5EF4-FFF2-40B4-BE49-F238E27FC236}">
                <a16:creationId xmlns="" xmlns:a16="http://schemas.microsoft.com/office/drawing/2014/main" id="{1ED1F017-541C-55B6-9DCE-8BF5F0511B5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854E8E5B-F096-4FC0-3890-194AC7CE827D}"/>
              </a:ext>
            </a:extLst>
          </p:cNvPr>
          <p:cNvSpPr>
            <a:spLocks noGrp="1"/>
          </p:cNvSpPr>
          <p:nvPr>
            <p:ph type="sldNum" sz="quarter" idx="12"/>
          </p:nvPr>
        </p:nvSpPr>
        <p:spPr/>
        <p:txBody>
          <a:bodyPr/>
          <a:lstStyle/>
          <a:p>
            <a:fld id="{5F2A6A40-CB62-4641-BE33-51B697845566}" type="slidenum">
              <a:rPr lang="fr-FR" smtClean="0"/>
              <a:t>‹N°›</a:t>
            </a:fld>
            <a:endParaRPr lang="fr-FR"/>
          </a:p>
        </p:txBody>
      </p:sp>
    </p:spTree>
    <p:extLst>
      <p:ext uri="{BB962C8B-B14F-4D97-AF65-F5344CB8AC3E}">
        <p14:creationId xmlns:p14="http://schemas.microsoft.com/office/powerpoint/2010/main" val="940158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 xmlns:a16="http://schemas.microsoft.com/office/drawing/2014/main" id="{A827017D-ABDC-9D1D-095C-A3CFCEE5FCA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 xmlns:a16="http://schemas.microsoft.com/office/drawing/2014/main" id="{DF880E97-F847-F575-3AD1-8F7648D3D43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20F7D096-D82D-49A8-38C7-BE1345ABE752}"/>
              </a:ext>
            </a:extLst>
          </p:cNvPr>
          <p:cNvSpPr>
            <a:spLocks noGrp="1"/>
          </p:cNvSpPr>
          <p:nvPr>
            <p:ph type="dt" sz="half" idx="10"/>
          </p:nvPr>
        </p:nvSpPr>
        <p:spPr/>
        <p:txBody>
          <a:bodyPr/>
          <a:lstStyle/>
          <a:p>
            <a:fld id="{5C462964-1937-4530-8E2A-4FF7DF659E3E}" type="datetimeFigureOut">
              <a:rPr lang="fr-FR" smtClean="0"/>
              <a:t>23/01/2024</a:t>
            </a:fld>
            <a:endParaRPr lang="fr-FR"/>
          </a:p>
        </p:txBody>
      </p:sp>
      <p:sp>
        <p:nvSpPr>
          <p:cNvPr id="5" name="Espace réservé du pied de page 4">
            <a:extLst>
              <a:ext uri="{FF2B5EF4-FFF2-40B4-BE49-F238E27FC236}">
                <a16:creationId xmlns="" xmlns:a16="http://schemas.microsoft.com/office/drawing/2014/main" id="{AF19A077-A429-8F20-F132-DF0267B3A5B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28049426-CDB9-8DB2-F4CE-FCD3B6EDE5DC}"/>
              </a:ext>
            </a:extLst>
          </p:cNvPr>
          <p:cNvSpPr>
            <a:spLocks noGrp="1"/>
          </p:cNvSpPr>
          <p:nvPr>
            <p:ph type="sldNum" sz="quarter" idx="12"/>
          </p:nvPr>
        </p:nvSpPr>
        <p:spPr/>
        <p:txBody>
          <a:bodyPr/>
          <a:lstStyle/>
          <a:p>
            <a:fld id="{5F2A6A40-CB62-4641-BE33-51B697845566}" type="slidenum">
              <a:rPr lang="fr-FR" smtClean="0"/>
              <a:t>‹N°›</a:t>
            </a:fld>
            <a:endParaRPr lang="fr-FR"/>
          </a:p>
        </p:txBody>
      </p:sp>
    </p:spTree>
    <p:extLst>
      <p:ext uri="{BB962C8B-B14F-4D97-AF65-F5344CB8AC3E}">
        <p14:creationId xmlns:p14="http://schemas.microsoft.com/office/powerpoint/2010/main" val="492775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E8F4794-8376-436C-38E3-850E0B79162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 xmlns:a16="http://schemas.microsoft.com/office/drawing/2014/main" id="{80A81204-551C-AC74-36CA-D48A0B9183DC}"/>
              </a:ext>
            </a:extLst>
          </p:cNvPr>
          <p:cNvSpPr>
            <a:spLocks noGrp="1"/>
          </p:cNvSpPr>
          <p:nvPr>
            <p:ph type="dt" sz="half" idx="10"/>
          </p:nvPr>
        </p:nvSpPr>
        <p:spPr/>
        <p:txBody>
          <a:bodyPr/>
          <a:lstStyle/>
          <a:p>
            <a:fld id="{5C462964-1937-4530-8E2A-4FF7DF659E3E}" type="datetimeFigureOut">
              <a:rPr lang="fr-FR" smtClean="0"/>
              <a:t>23/01/2024</a:t>
            </a:fld>
            <a:endParaRPr lang="fr-FR"/>
          </a:p>
        </p:txBody>
      </p:sp>
      <p:sp>
        <p:nvSpPr>
          <p:cNvPr id="4" name="Espace réservé du pied de page 3">
            <a:extLst>
              <a:ext uri="{FF2B5EF4-FFF2-40B4-BE49-F238E27FC236}">
                <a16:creationId xmlns="" xmlns:a16="http://schemas.microsoft.com/office/drawing/2014/main" id="{C203AD61-7954-0F9F-7C1A-0B0D0E11663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 xmlns:a16="http://schemas.microsoft.com/office/drawing/2014/main" id="{BA6D7EB9-C276-BDC5-CA74-A9873CD9AD3F}"/>
              </a:ext>
            </a:extLst>
          </p:cNvPr>
          <p:cNvSpPr>
            <a:spLocks noGrp="1"/>
          </p:cNvSpPr>
          <p:nvPr>
            <p:ph type="sldNum" sz="quarter" idx="12"/>
          </p:nvPr>
        </p:nvSpPr>
        <p:spPr/>
        <p:txBody>
          <a:bodyPr/>
          <a:lstStyle/>
          <a:p>
            <a:fld id="{5F2A6A40-CB62-4641-BE33-51B697845566}" type="slidenum">
              <a:rPr lang="fr-FR" smtClean="0"/>
              <a:t>‹N°›</a:t>
            </a:fld>
            <a:endParaRPr lang="fr-FR"/>
          </a:p>
        </p:txBody>
      </p:sp>
    </p:spTree>
    <p:extLst>
      <p:ext uri="{BB962C8B-B14F-4D97-AF65-F5344CB8AC3E}">
        <p14:creationId xmlns:p14="http://schemas.microsoft.com/office/powerpoint/2010/main" val="1377047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5" name="Group 4"/>
          <p:cNvGrpSpPr/>
          <p:nvPr userDrawn="1"/>
        </p:nvGrpSpPr>
        <p:grpSpPr>
          <a:xfrm>
            <a:off x="-182880" y="-182880"/>
            <a:ext cx="12557760" cy="7229856"/>
            <a:chOff x="-137160" y="-137160"/>
            <a:chExt cx="9418320" cy="5422392"/>
          </a:xfrm>
        </p:grpSpPr>
        <p:cxnSp>
          <p:nvCxnSpPr>
            <p:cNvPr id="8" name="Straight Connector 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918972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13716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918972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13716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bwMode="auto">
          <a:xfrm>
            <a:off x="2133600" y="4145279"/>
            <a:ext cx="9448800" cy="1219200"/>
          </a:xfrm>
        </p:spPr>
        <p:txBody>
          <a:bodyPr anchor="b" anchorCtr="0">
            <a:noAutofit/>
          </a:bodyPr>
          <a:lstStyle>
            <a:lvl1pPr>
              <a:defRPr sz="4267" b="0" baseline="0">
                <a:solidFill>
                  <a:schemeClr val="tx1"/>
                </a:solidFill>
              </a:defRPr>
            </a:lvl1pPr>
          </a:lstStyle>
          <a:p>
            <a:r>
              <a:rPr lang="en-US"/>
              <a:t>Click to edit Master title style</a:t>
            </a:r>
          </a:p>
        </p:txBody>
      </p:sp>
      <p:sp>
        <p:nvSpPr>
          <p:cNvPr id="3" name="Subtitle 2"/>
          <p:cNvSpPr>
            <a:spLocks noGrp="1"/>
          </p:cNvSpPr>
          <p:nvPr>
            <p:ph type="subTitle" idx="1"/>
          </p:nvPr>
        </p:nvSpPr>
        <p:spPr bwMode="auto">
          <a:xfrm>
            <a:off x="2133600" y="5486400"/>
            <a:ext cx="6705600" cy="975360"/>
          </a:xfrm>
          <a:noFill/>
        </p:spPr>
        <p:txBody>
          <a:bodyPr>
            <a:noAutofit/>
          </a:bodyPr>
          <a:lstStyle>
            <a:lvl1pPr marL="0" indent="0" algn="l">
              <a:lnSpc>
                <a:spcPct val="100000"/>
              </a:lnSpc>
              <a:spcBef>
                <a:spcPts val="0"/>
              </a:spcBef>
              <a:buNone/>
              <a:defRPr sz="1867" b="1" i="0" baseline="0">
                <a:solidFill>
                  <a:schemeClr val="tx1"/>
                </a:solidFill>
                <a:latin typeface="+mn-lt"/>
                <a:ea typeface="Arial Regular" charset="0"/>
                <a:cs typeface="Arial Regular"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27" name="Picture Placeholder 3"/>
          <p:cNvSpPr>
            <a:spLocks noGrp="1"/>
          </p:cNvSpPr>
          <p:nvPr>
            <p:ph type="pic" sz="quarter" idx="10" hasCustomPrompt="1"/>
          </p:nvPr>
        </p:nvSpPr>
        <p:spPr>
          <a:xfrm>
            <a:off x="700832" y="421541"/>
            <a:ext cx="10876800" cy="3513600"/>
          </a:xfrm>
          <a:solidFill>
            <a:srgbClr val="CCCCCC"/>
          </a:solidFill>
        </p:spPr>
        <p:txBody>
          <a:bodyPr tIns="1116000" anchor="t" anchorCtr="0">
            <a:normAutofit/>
          </a:bodyPr>
          <a:lstStyle>
            <a:lvl1pPr marL="1439297" marR="0" indent="0" algn="l" defTabSz="1219170" rtl="0" eaLnBrk="1" fontAlgn="auto" latinLnBrk="0" hangingPunct="1">
              <a:lnSpc>
                <a:spcPct val="100000"/>
              </a:lnSpc>
              <a:spcBef>
                <a:spcPts val="1600"/>
              </a:spcBef>
              <a:spcAft>
                <a:spcPts val="0"/>
              </a:spcAft>
              <a:buClrTx/>
              <a:buSzPct val="120000"/>
              <a:buFont typeface="Arial" pitchFamily="34" charset="0"/>
              <a:buNone/>
              <a:tabLst>
                <a:tab pos="5331751" algn="r"/>
                <a:tab pos="10972526" algn="r"/>
              </a:tabLst>
              <a:defRPr lang="en-US" sz="1267" smtClean="0">
                <a:effectLst/>
                <a:latin typeface="+mn-lt"/>
              </a:defRPr>
            </a:lvl1pPr>
          </a:lstStyle>
          <a:p>
            <a:r>
              <a:rPr lang="en-US"/>
              <a:t>This space is reserved for cropped images only sourced from Novartis Brand Lab at https://www.novartisbrandlab.com/resources/assets/5982</a:t>
            </a:r>
            <a:br>
              <a:rPr lang="en-US"/>
            </a:br>
            <a:r>
              <a:rPr lang="en-US"/>
              <a:t>Once you have chosen your image, select the asset for download from the drop-down menu.                                                            For this template, you would download the image cropped to fit the </a:t>
            </a:r>
            <a:r>
              <a:rPr lang="en-US">
                <a:solidFill>
                  <a:srgbClr val="000000"/>
                </a:solidFill>
                <a:effectLst/>
                <a:latin typeface="Arial" charset="0"/>
              </a:rPr>
              <a:t>PPT Presentation Wide Screen 16:9 template</a:t>
            </a:r>
            <a:r>
              <a:rPr lang="en-US"/>
              <a:t>.</a:t>
            </a:r>
            <a:br>
              <a:rPr lang="en-US"/>
            </a:br>
            <a:r>
              <a:rPr lang="en-US"/>
              <a:t>Illustrations, graphics or icons are not allowed. Photography must follow our monocolor rule.                                                                 That means for this template in Novartis Blue monocolor theme, choose an image with a pop of Novartis Blue color.</a:t>
            </a:r>
          </a:p>
        </p:txBody>
      </p:sp>
    </p:spTree>
    <p:extLst>
      <p:ext uri="{BB962C8B-B14F-4D97-AF65-F5344CB8AC3E}">
        <p14:creationId xmlns:p14="http://schemas.microsoft.com/office/powerpoint/2010/main" val="393575158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extes sous-titres">
    <p:bg>
      <p:bgPr>
        <a:solidFill>
          <a:schemeClr val="bg1"/>
        </a:solidFill>
        <a:effectLst/>
      </p:bgPr>
    </p:bg>
    <p:spTree>
      <p:nvGrpSpPr>
        <p:cNvPr id="1" name=""/>
        <p:cNvGrpSpPr/>
        <p:nvPr/>
      </p:nvGrpSpPr>
      <p:grpSpPr>
        <a:xfrm>
          <a:off x="0" y="0"/>
          <a:ext cx="0" cy="0"/>
          <a:chOff x="0" y="0"/>
          <a:chExt cx="0" cy="0"/>
        </a:xfrm>
      </p:grpSpPr>
      <p:sp>
        <p:nvSpPr>
          <p:cNvPr id="9" name="Titre 8">
            <a:extLst>
              <a:ext uri="{FF2B5EF4-FFF2-40B4-BE49-F238E27FC236}">
                <a16:creationId xmlns="" xmlns:a16="http://schemas.microsoft.com/office/drawing/2014/main" id="{413536C0-5928-3B44-86E3-D2970FDC143C}"/>
              </a:ext>
            </a:extLst>
          </p:cNvPr>
          <p:cNvSpPr>
            <a:spLocks noGrp="1"/>
          </p:cNvSpPr>
          <p:nvPr>
            <p:ph type="title"/>
          </p:nvPr>
        </p:nvSpPr>
        <p:spPr>
          <a:xfrm>
            <a:off x="747421" y="181383"/>
            <a:ext cx="10515962" cy="414589"/>
          </a:xfrm>
          <a:prstGeom prst="rect">
            <a:avLst/>
          </a:prstGeom>
          <a:noFill/>
          <a:ln>
            <a:noFill/>
          </a:ln>
        </p:spPr>
        <p:style>
          <a:lnRef idx="0">
            <a:scrgbClr r="0" g="0" b="0"/>
          </a:lnRef>
          <a:fillRef idx="0">
            <a:scrgbClr r="0" g="0" b="0"/>
          </a:fillRef>
          <a:effectRef idx="0">
            <a:scrgbClr r="0" g="0" b="0"/>
          </a:effectRef>
          <a:fontRef idx="minor">
            <a:schemeClr val="accent2"/>
          </a:fontRef>
        </p:style>
        <p:txBody>
          <a:bodyPr/>
          <a:lstStyle>
            <a:lvl1pPr algn="l">
              <a:defRPr sz="2964" b="1" i="0">
                <a:solidFill>
                  <a:schemeClr val="bg1"/>
                </a:solidFill>
                <a:latin typeface="Calibri" panose="020F0502020204030204" pitchFamily="34" charset="0"/>
                <a:cs typeface="Calibri" panose="020F0502020204030204" pitchFamily="34" charset="0"/>
              </a:defRPr>
            </a:lvl1pPr>
          </a:lstStyle>
          <a:p>
            <a:r>
              <a:rPr lang="fr-FR" dirty="0"/>
              <a:t>Modifiez le style du titre</a:t>
            </a:r>
          </a:p>
        </p:txBody>
      </p:sp>
      <p:sp>
        <p:nvSpPr>
          <p:cNvPr id="27" name="Holder 6">
            <a:extLst>
              <a:ext uri="{FF2B5EF4-FFF2-40B4-BE49-F238E27FC236}">
                <a16:creationId xmlns="" xmlns:a16="http://schemas.microsoft.com/office/drawing/2014/main" id="{6D311D75-903D-2A41-8384-4A389E687D86}"/>
              </a:ext>
            </a:extLst>
          </p:cNvPr>
          <p:cNvSpPr>
            <a:spLocks noGrp="1"/>
          </p:cNvSpPr>
          <p:nvPr>
            <p:ph type="sldNum" sz="quarter" idx="7"/>
          </p:nvPr>
        </p:nvSpPr>
        <p:spPr>
          <a:xfrm>
            <a:off x="11569369" y="319579"/>
            <a:ext cx="458430" cy="207295"/>
          </a:xfrm>
          <a:prstGeom prst="rect">
            <a:avLst/>
          </a:prstGeom>
          <a:noFill/>
          <a:ln>
            <a:noFill/>
          </a:ln>
        </p:spPr>
        <p:style>
          <a:lnRef idx="0">
            <a:scrgbClr r="0" g="0" b="0"/>
          </a:lnRef>
          <a:fillRef idx="0">
            <a:scrgbClr r="0" g="0" b="0"/>
          </a:fillRef>
          <a:effectRef idx="0">
            <a:scrgbClr r="0" g="0" b="0"/>
          </a:effectRef>
          <a:fontRef idx="minor">
            <a:schemeClr val="accent2"/>
          </a:fontRef>
        </p:style>
        <p:txBody>
          <a:bodyPr lIns="0" tIns="0" rIns="0" bIns="0"/>
          <a:lstStyle>
            <a:lvl1pPr algn="ctr">
              <a:defRPr sz="1596" b="1" i="0">
                <a:solidFill>
                  <a:schemeClr val="bg1"/>
                </a:solidFill>
                <a:latin typeface="Calibri" panose="020F0502020204030204" pitchFamily="34" charset="0"/>
                <a:cs typeface="Calibri" panose="020F0502020204030204" pitchFamily="34" charset="0"/>
              </a:defRPr>
            </a:lvl1pPr>
          </a:lstStyle>
          <a:p>
            <a:fld id="{1F82FFA0-0397-F04D-9B0D-1F8D36EB5F69}" type="slidenum">
              <a:rPr lang="fr-FR" smtClean="0"/>
              <a:pPr/>
              <a:t>‹N°›</a:t>
            </a:fld>
            <a:endParaRPr lang="fr-FR" dirty="0"/>
          </a:p>
        </p:txBody>
      </p:sp>
      <p:sp>
        <p:nvSpPr>
          <p:cNvPr id="12" name="Espace réservé du texte 3">
            <a:extLst>
              <a:ext uri="{FF2B5EF4-FFF2-40B4-BE49-F238E27FC236}">
                <a16:creationId xmlns="" xmlns:a16="http://schemas.microsoft.com/office/drawing/2014/main" id="{F05DC4ED-B9DE-BE44-AABD-01EC29546D36}"/>
              </a:ext>
            </a:extLst>
          </p:cNvPr>
          <p:cNvSpPr>
            <a:spLocks noGrp="1"/>
          </p:cNvSpPr>
          <p:nvPr>
            <p:ph type="body" sz="quarter" idx="12"/>
          </p:nvPr>
        </p:nvSpPr>
        <p:spPr>
          <a:xfrm>
            <a:off x="970148" y="1563347"/>
            <a:ext cx="10164826" cy="3662207"/>
          </a:xfrm>
          <a:prstGeom prst="rect">
            <a:avLst/>
          </a:prstGeom>
        </p:spPr>
        <p:txBody>
          <a:bodyPr/>
          <a:lstStyle>
            <a:lvl1pPr marL="0" indent="0">
              <a:buClr>
                <a:schemeClr val="tx2"/>
              </a:buClr>
              <a:buFont typeface="Arial" panose="020B0604020202020204" pitchFamily="34" charset="0"/>
              <a:buNone/>
              <a:defRPr>
                <a:solidFill>
                  <a:schemeClr val="tx1"/>
                </a:solidFill>
              </a:defRPr>
            </a:lvl1pPr>
            <a:lvl2pPr marL="847052" indent="-325789">
              <a:buClr>
                <a:schemeClr val="tx2"/>
              </a:buClr>
              <a:buFont typeface="Arial" panose="020B0604020202020204" pitchFamily="34" charset="0"/>
              <a:buChar char="•"/>
              <a:defRPr sz="1824">
                <a:solidFill>
                  <a:schemeClr val="tx1"/>
                </a:solidFill>
              </a:defRPr>
            </a:lvl2pPr>
            <a:lvl3pPr marL="1368315" indent="-325789">
              <a:buClr>
                <a:schemeClr val="tx2"/>
              </a:buClr>
              <a:buFont typeface="Arial" panose="020B0604020202020204" pitchFamily="34" charset="0"/>
              <a:buChar char="•"/>
              <a:defRPr sz="1596">
                <a:solidFill>
                  <a:schemeClr val="tx1"/>
                </a:solidFill>
              </a:defRPr>
            </a:lvl3pPr>
            <a:lvl4pPr marL="1759262" indent="-195473">
              <a:buClr>
                <a:schemeClr val="tx2"/>
              </a:buClr>
              <a:buFont typeface="Arial" panose="020B0604020202020204" pitchFamily="34" charset="0"/>
              <a:buChar char="•"/>
              <a:defRPr sz="1368">
                <a:solidFill>
                  <a:schemeClr val="tx1"/>
                </a:solidFill>
              </a:defRPr>
            </a:lvl4pPr>
            <a:lvl5pPr marL="2280524" indent="-195473">
              <a:buClr>
                <a:schemeClr val="tx2"/>
              </a:buClr>
              <a:buFont typeface="Arial" panose="020B0604020202020204" pitchFamily="34" charset="0"/>
              <a:buChar char="•"/>
              <a:defRPr sz="1254">
                <a:solidFill>
                  <a:schemeClr val="tx1"/>
                </a:solidFill>
              </a:defRPr>
            </a:lvl5pPr>
            <a:lvl6pPr marL="2801787" indent="-195473">
              <a:buClr>
                <a:schemeClr val="tx2"/>
              </a:buClr>
              <a:buFont typeface="Arial" panose="020B0604020202020204" pitchFamily="34" charset="0"/>
              <a:buChar char="•"/>
              <a:defRPr sz="1197">
                <a:solidFill>
                  <a:schemeClr val="tx1"/>
                </a:solidFill>
              </a:defRPr>
            </a:lvl6pPr>
            <a:lvl7pPr marL="3453366" indent="-325789">
              <a:buClr>
                <a:schemeClr val="tx2"/>
              </a:buClr>
              <a:buFont typeface="Arial" panose="020B0604020202020204" pitchFamily="34" charset="0"/>
              <a:buChar char="•"/>
              <a:defRPr sz="1140">
                <a:solidFill>
                  <a:schemeClr val="tx1"/>
                </a:solidFill>
              </a:defRPr>
            </a:lvl7pPr>
            <a:lvl8pPr marL="3974628" indent="-325789">
              <a:buClr>
                <a:schemeClr val="tx2"/>
              </a:buClr>
              <a:buFont typeface="Arial" panose="020B0604020202020204" pitchFamily="34" charset="0"/>
              <a:buChar char="•"/>
              <a:defRPr sz="1026">
                <a:solidFill>
                  <a:schemeClr val="tx1"/>
                </a:solidFill>
              </a:defRPr>
            </a:lvl8pPr>
            <a:lvl9pPr marL="4365576" indent="-195473">
              <a:buClr>
                <a:schemeClr val="tx2"/>
              </a:buClr>
              <a:buFont typeface="Arial" panose="020B0604020202020204" pitchFamily="34" charset="0"/>
              <a:buChar char="•"/>
              <a:defRPr sz="912">
                <a:solidFill>
                  <a:schemeClr val="tx1"/>
                </a:solidFill>
              </a:defRPr>
            </a:lvl9pPr>
          </a:lstStyle>
          <a:p>
            <a:r>
              <a:rPr lang="fr-FR" dirty="0"/>
              <a:t>Modifier les styles du texte du masque</a:t>
            </a:r>
          </a:p>
          <a:p>
            <a:pPr lvl="0"/>
            <a:r>
              <a:rPr lang="fr-FR" dirty="0"/>
              <a:t>Deuxième niveau
Troisième niveau
Quatrième niveau
Cinquième niveau</a:t>
            </a:r>
          </a:p>
        </p:txBody>
      </p:sp>
    </p:spTree>
    <p:extLst>
      <p:ext uri="{BB962C8B-B14F-4D97-AF65-F5344CB8AC3E}">
        <p14:creationId xmlns:p14="http://schemas.microsoft.com/office/powerpoint/2010/main" val="2384925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re">
    <p:bg>
      <p:bgPr>
        <a:solidFill>
          <a:schemeClr val="bg1"/>
        </a:solidFill>
        <a:effectLst/>
      </p:bgPr>
    </p:bg>
    <p:spTree>
      <p:nvGrpSpPr>
        <p:cNvPr id="1" name=""/>
        <p:cNvGrpSpPr/>
        <p:nvPr/>
      </p:nvGrpSpPr>
      <p:grpSpPr>
        <a:xfrm>
          <a:off x="0" y="0"/>
          <a:ext cx="0" cy="0"/>
          <a:chOff x="0" y="0"/>
          <a:chExt cx="0" cy="0"/>
        </a:xfrm>
      </p:grpSpPr>
      <p:sp>
        <p:nvSpPr>
          <p:cNvPr id="11" name="object 3">
            <a:extLst>
              <a:ext uri="{FF2B5EF4-FFF2-40B4-BE49-F238E27FC236}">
                <a16:creationId xmlns="" xmlns:a16="http://schemas.microsoft.com/office/drawing/2014/main" id="{14D755EA-F59D-F549-B08C-A04D632D2DF2}"/>
              </a:ext>
            </a:extLst>
          </p:cNvPr>
          <p:cNvSpPr/>
          <p:nvPr userDrawn="1"/>
        </p:nvSpPr>
        <p:spPr>
          <a:xfrm>
            <a:off x="1" y="0"/>
            <a:ext cx="5333638" cy="5142060"/>
          </a:xfrm>
          <a:custGeom>
            <a:avLst/>
            <a:gdLst/>
            <a:ahLst/>
            <a:cxnLst/>
            <a:rect l="l" t="t" r="r" b="b"/>
            <a:pathLst>
              <a:path w="4678045" h="5670550">
                <a:moveTo>
                  <a:pt x="0" y="5670003"/>
                </a:moveTo>
                <a:lnTo>
                  <a:pt x="4677752" y="5670003"/>
                </a:lnTo>
                <a:lnTo>
                  <a:pt x="4677752" y="0"/>
                </a:lnTo>
                <a:lnTo>
                  <a:pt x="0" y="0"/>
                </a:lnTo>
                <a:lnTo>
                  <a:pt x="0" y="5670003"/>
                </a:lnTo>
                <a:close/>
              </a:path>
            </a:pathLst>
          </a:custGeom>
          <a:solidFill>
            <a:srgbClr val="EF7D00"/>
          </a:solidFill>
        </p:spPr>
        <p:txBody>
          <a:bodyPr wrap="square" lIns="0" tIns="0" rIns="0" bIns="0" rtlCol="0"/>
          <a:lstStyle/>
          <a:p>
            <a:pPr algn="l"/>
            <a:endParaRPr sz="2052" dirty="0">
              <a:latin typeface="Calibri" panose="020F0502020204030204" pitchFamily="34" charset="0"/>
              <a:cs typeface="Calibri" panose="020F0502020204030204" pitchFamily="34" charset="0"/>
            </a:endParaRPr>
          </a:p>
        </p:txBody>
      </p:sp>
      <p:sp>
        <p:nvSpPr>
          <p:cNvPr id="12" name="object 4">
            <a:extLst>
              <a:ext uri="{FF2B5EF4-FFF2-40B4-BE49-F238E27FC236}">
                <a16:creationId xmlns="" xmlns:a16="http://schemas.microsoft.com/office/drawing/2014/main" id="{46BE0077-1408-D74C-B7D8-02991C20F9BD}"/>
              </a:ext>
            </a:extLst>
          </p:cNvPr>
          <p:cNvSpPr/>
          <p:nvPr userDrawn="1"/>
        </p:nvSpPr>
        <p:spPr>
          <a:xfrm>
            <a:off x="10564109" y="5727817"/>
            <a:ext cx="864367" cy="699144"/>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052">
              <a:latin typeface="Calibri" panose="020F0502020204030204" pitchFamily="34" charset="0"/>
              <a:cs typeface="Calibri" panose="020F0502020204030204" pitchFamily="34" charset="0"/>
            </a:endParaRPr>
          </a:p>
        </p:txBody>
      </p:sp>
      <p:sp>
        <p:nvSpPr>
          <p:cNvPr id="13" name="object 5">
            <a:extLst>
              <a:ext uri="{FF2B5EF4-FFF2-40B4-BE49-F238E27FC236}">
                <a16:creationId xmlns="" xmlns:a16="http://schemas.microsoft.com/office/drawing/2014/main" id="{228A734A-1081-8642-8619-6064EFF073ED}"/>
              </a:ext>
            </a:extLst>
          </p:cNvPr>
          <p:cNvSpPr txBox="1"/>
          <p:nvPr userDrawn="1"/>
        </p:nvSpPr>
        <p:spPr>
          <a:xfrm>
            <a:off x="732389" y="6030754"/>
            <a:ext cx="1636218" cy="418064"/>
          </a:xfrm>
          <a:prstGeom prst="rect">
            <a:avLst/>
          </a:prstGeom>
        </p:spPr>
        <p:txBody>
          <a:bodyPr vert="horz" wrap="square" lIns="0" tIns="14479" rIns="0" bIns="0" rtlCol="0">
            <a:spAutoFit/>
          </a:bodyPr>
          <a:lstStyle/>
          <a:p>
            <a:pPr marL="14480" marR="5792">
              <a:lnSpc>
                <a:spcPct val="100000"/>
              </a:lnSpc>
              <a:spcBef>
                <a:spcPts val="114"/>
              </a:spcBef>
            </a:pPr>
            <a:r>
              <a:rPr sz="1311" dirty="0">
                <a:latin typeface="Calibri" panose="020F0502020204030204" pitchFamily="34" charset="0"/>
                <a:cs typeface="Calibri" panose="020F0502020204030204" pitchFamily="34" charset="0"/>
              </a:rPr>
              <a:t>ENSEMBLE, </a:t>
            </a:r>
            <a:r>
              <a:rPr sz="1311" spc="0" dirty="0">
                <a:latin typeface="Calibri" panose="020F0502020204030204" pitchFamily="34" charset="0"/>
                <a:cs typeface="Calibri" panose="020F0502020204030204" pitchFamily="34" charset="0"/>
              </a:rPr>
              <a:t>PRENONS  </a:t>
            </a:r>
            <a:r>
              <a:rPr sz="1311" dirty="0">
                <a:latin typeface="Calibri" panose="020F0502020204030204" pitchFamily="34" charset="0"/>
                <a:cs typeface="Calibri" panose="020F0502020204030204" pitchFamily="34" charset="0"/>
              </a:rPr>
              <a:t>LE </a:t>
            </a:r>
            <a:r>
              <a:rPr sz="1311" spc="0" dirty="0">
                <a:latin typeface="Calibri" panose="020F0502020204030204" pitchFamily="34" charset="0"/>
                <a:cs typeface="Calibri" panose="020F0502020204030204" pitchFamily="34" charset="0"/>
              </a:rPr>
              <a:t>CANCER </a:t>
            </a:r>
            <a:r>
              <a:rPr sz="1311" dirty="0">
                <a:latin typeface="Calibri" panose="020F0502020204030204" pitchFamily="34" charset="0"/>
                <a:cs typeface="Calibri" panose="020F0502020204030204" pitchFamily="34" charset="0"/>
              </a:rPr>
              <a:t>DE</a:t>
            </a:r>
            <a:r>
              <a:rPr sz="1311" spc="-12" dirty="0">
                <a:latin typeface="Calibri" panose="020F0502020204030204" pitchFamily="34" charset="0"/>
                <a:cs typeface="Calibri" panose="020F0502020204030204" pitchFamily="34" charset="0"/>
              </a:rPr>
              <a:t> </a:t>
            </a:r>
            <a:r>
              <a:rPr sz="1311" spc="0" dirty="0">
                <a:latin typeface="Calibri" panose="020F0502020204030204" pitchFamily="34" charset="0"/>
                <a:cs typeface="Calibri" panose="020F0502020204030204" pitchFamily="34" charset="0"/>
              </a:rPr>
              <a:t>VITESSE</a:t>
            </a:r>
            <a:endParaRPr sz="1311" dirty="0">
              <a:latin typeface="Calibri" panose="020F0502020204030204" pitchFamily="34" charset="0"/>
              <a:cs typeface="Calibri" panose="020F0502020204030204" pitchFamily="34" charset="0"/>
            </a:endParaRPr>
          </a:p>
        </p:txBody>
      </p:sp>
      <p:sp>
        <p:nvSpPr>
          <p:cNvPr id="14" name="object 6">
            <a:extLst>
              <a:ext uri="{FF2B5EF4-FFF2-40B4-BE49-F238E27FC236}">
                <a16:creationId xmlns="" xmlns:a16="http://schemas.microsoft.com/office/drawing/2014/main" id="{B5351C12-2F20-EE41-ABA2-B04FD7AFB7F4}"/>
              </a:ext>
            </a:extLst>
          </p:cNvPr>
          <p:cNvSpPr/>
          <p:nvPr userDrawn="1"/>
        </p:nvSpPr>
        <p:spPr>
          <a:xfrm>
            <a:off x="761899" y="6424078"/>
            <a:ext cx="1506356" cy="0"/>
          </a:xfrm>
          <a:custGeom>
            <a:avLst/>
            <a:gdLst/>
            <a:ahLst/>
            <a:cxnLst/>
            <a:rect l="l" t="t" r="r" b="b"/>
            <a:pathLst>
              <a:path w="1659889">
                <a:moveTo>
                  <a:pt x="0" y="0"/>
                </a:moveTo>
                <a:lnTo>
                  <a:pt x="1659559" y="0"/>
                </a:lnTo>
              </a:path>
            </a:pathLst>
          </a:custGeom>
          <a:ln w="6350">
            <a:solidFill>
              <a:srgbClr val="000000"/>
            </a:solidFill>
          </a:ln>
        </p:spPr>
        <p:txBody>
          <a:bodyPr wrap="square" lIns="0" tIns="0" rIns="0" bIns="0" rtlCol="0"/>
          <a:lstStyle/>
          <a:p>
            <a:endParaRPr sz="2052">
              <a:latin typeface="Calibri" panose="020F0502020204030204" pitchFamily="34" charset="0"/>
              <a:cs typeface="Calibri" panose="020F0502020204030204" pitchFamily="34" charset="0"/>
            </a:endParaRPr>
          </a:p>
        </p:txBody>
      </p:sp>
      <p:sp>
        <p:nvSpPr>
          <p:cNvPr id="19" name="object 9">
            <a:extLst>
              <a:ext uri="{FF2B5EF4-FFF2-40B4-BE49-F238E27FC236}">
                <a16:creationId xmlns="" xmlns:a16="http://schemas.microsoft.com/office/drawing/2014/main" id="{EBE5B579-D989-8A48-A10B-F1935F82C2A0}"/>
              </a:ext>
            </a:extLst>
          </p:cNvPr>
          <p:cNvSpPr/>
          <p:nvPr userDrawn="1"/>
        </p:nvSpPr>
        <p:spPr>
          <a:xfrm>
            <a:off x="761899" y="1273879"/>
            <a:ext cx="1419022" cy="0"/>
          </a:xfrm>
          <a:custGeom>
            <a:avLst/>
            <a:gdLst/>
            <a:ahLst/>
            <a:cxnLst/>
            <a:rect l="l" t="t" r="r" b="b"/>
            <a:pathLst>
              <a:path w="1244600">
                <a:moveTo>
                  <a:pt x="0" y="0"/>
                </a:moveTo>
                <a:lnTo>
                  <a:pt x="1244600" y="0"/>
                </a:lnTo>
              </a:path>
            </a:pathLst>
          </a:custGeom>
          <a:ln w="25400">
            <a:solidFill>
              <a:srgbClr val="FFFFFF"/>
            </a:solidFill>
          </a:ln>
        </p:spPr>
        <p:txBody>
          <a:bodyPr wrap="square" lIns="0" tIns="0" rIns="0" bIns="0" rtlCol="0"/>
          <a:lstStyle/>
          <a:p>
            <a:endParaRPr sz="2052">
              <a:latin typeface="Calibri" panose="020F0502020204030204" pitchFamily="34" charset="0"/>
              <a:cs typeface="Calibri" panose="020F0502020204030204" pitchFamily="34" charset="0"/>
            </a:endParaRPr>
          </a:p>
        </p:txBody>
      </p:sp>
      <p:sp>
        <p:nvSpPr>
          <p:cNvPr id="24" name="Espace réservé pour une image  3">
            <a:extLst>
              <a:ext uri="{FF2B5EF4-FFF2-40B4-BE49-F238E27FC236}">
                <a16:creationId xmlns="" xmlns:a16="http://schemas.microsoft.com/office/drawing/2014/main" id="{C543F4C9-384B-5A49-989C-6C00B2949C88}"/>
              </a:ext>
            </a:extLst>
          </p:cNvPr>
          <p:cNvSpPr>
            <a:spLocks noGrp="1"/>
          </p:cNvSpPr>
          <p:nvPr>
            <p:ph type="pic" sz="quarter" idx="10"/>
          </p:nvPr>
        </p:nvSpPr>
        <p:spPr>
          <a:xfrm>
            <a:off x="5314090" y="-14395"/>
            <a:ext cx="6877910" cy="5156456"/>
          </a:xfrm>
          <a:prstGeom prst="rect">
            <a:avLst/>
          </a:prstGeom>
        </p:spPr>
        <p:txBody>
          <a:bodyPr/>
          <a:lstStyle/>
          <a:p>
            <a:endParaRPr lang="fr-FR"/>
          </a:p>
        </p:txBody>
      </p:sp>
      <p:sp>
        <p:nvSpPr>
          <p:cNvPr id="5" name="Titre 4">
            <a:extLst>
              <a:ext uri="{FF2B5EF4-FFF2-40B4-BE49-F238E27FC236}">
                <a16:creationId xmlns="" xmlns:a16="http://schemas.microsoft.com/office/drawing/2014/main" id="{7E3227E9-3780-5341-A849-36C5E8F669D4}"/>
              </a:ext>
            </a:extLst>
          </p:cNvPr>
          <p:cNvSpPr>
            <a:spLocks noGrp="1"/>
          </p:cNvSpPr>
          <p:nvPr>
            <p:ph type="title"/>
          </p:nvPr>
        </p:nvSpPr>
        <p:spPr>
          <a:xfrm>
            <a:off x="622632" y="1425151"/>
            <a:ext cx="4170185" cy="2902126"/>
          </a:xfrm>
          <a:prstGeom prst="rect">
            <a:avLst/>
          </a:prstGeom>
          <a:noFill/>
          <a:ln>
            <a:noFill/>
          </a:ln>
        </p:spPr>
        <p:style>
          <a:lnRef idx="0">
            <a:scrgbClr r="0" g="0" b="0"/>
          </a:lnRef>
          <a:fillRef idx="0">
            <a:scrgbClr r="0" g="0" b="0"/>
          </a:fillRef>
          <a:effectRef idx="0">
            <a:scrgbClr r="0" g="0" b="0"/>
          </a:effectRef>
          <a:fontRef idx="minor">
            <a:schemeClr val="dk1"/>
          </a:fontRef>
        </p:style>
        <p:txBody>
          <a:bodyPr/>
          <a:lstStyle>
            <a:lvl1pPr algn="l">
              <a:defRPr sz="6612" b="1" i="0">
                <a:solidFill>
                  <a:srgbClr val="55575A"/>
                </a:solidFill>
                <a:latin typeface="Calibri" panose="020F0502020204030204" pitchFamily="34" charset="0"/>
                <a:cs typeface="Calibri" panose="020F0502020204030204" pitchFamily="34" charset="0"/>
              </a:defRPr>
            </a:lvl1pPr>
          </a:lstStyle>
          <a:p>
            <a:r>
              <a:rPr lang="fr-FR" dirty="0"/>
              <a:t>Modifiez le style du titre</a:t>
            </a:r>
          </a:p>
        </p:txBody>
      </p:sp>
      <p:sp>
        <p:nvSpPr>
          <p:cNvPr id="15" name="Espace réservé du texte 2">
            <a:extLst>
              <a:ext uri="{FF2B5EF4-FFF2-40B4-BE49-F238E27FC236}">
                <a16:creationId xmlns="" xmlns:a16="http://schemas.microsoft.com/office/drawing/2014/main" id="{9134B6DF-34AE-0146-9021-91147961A3F4}"/>
              </a:ext>
            </a:extLst>
          </p:cNvPr>
          <p:cNvSpPr>
            <a:spLocks noGrp="1"/>
          </p:cNvSpPr>
          <p:nvPr>
            <p:ph type="body" sz="quarter" idx="12" hasCustomPrompt="1"/>
          </p:nvPr>
        </p:nvSpPr>
        <p:spPr>
          <a:xfrm>
            <a:off x="709511" y="250481"/>
            <a:ext cx="4170185" cy="621884"/>
          </a:xfrm>
          <a:prstGeom prst="rect">
            <a:avLst/>
          </a:prstGeom>
          <a:noFill/>
          <a:ln>
            <a:noFill/>
          </a:ln>
        </p:spPr>
        <p:style>
          <a:lnRef idx="0">
            <a:scrgbClr r="0" g="0" b="0"/>
          </a:lnRef>
          <a:fillRef idx="0">
            <a:scrgbClr r="0" g="0" b="0"/>
          </a:fillRef>
          <a:effectRef idx="0">
            <a:scrgbClr r="0" g="0" b="0"/>
          </a:effectRef>
          <a:fontRef idx="minor">
            <a:schemeClr val="accent2"/>
          </a:fontRef>
        </p:style>
        <p:txBody>
          <a:bodyPr/>
          <a:lstStyle>
            <a:lvl1pPr algn="l">
              <a:defRPr sz="2052" b="1">
                <a:solidFill>
                  <a:schemeClr val="bg1"/>
                </a:solidFill>
                <a:latin typeface="+mn-lt"/>
              </a:defRPr>
            </a:lvl1pPr>
            <a:lvl2pPr>
              <a:defRPr b="1">
                <a:solidFill>
                  <a:schemeClr val="bg1">
                    <a:lumMod val="95000"/>
                  </a:schemeClr>
                </a:solidFill>
              </a:defRPr>
            </a:lvl2pPr>
            <a:lvl3pPr>
              <a:defRPr b="1">
                <a:solidFill>
                  <a:schemeClr val="bg1">
                    <a:lumMod val="95000"/>
                  </a:schemeClr>
                </a:solidFill>
              </a:defRPr>
            </a:lvl3pPr>
            <a:lvl4pPr>
              <a:defRPr b="1">
                <a:solidFill>
                  <a:schemeClr val="bg1"/>
                </a:solidFill>
              </a:defRPr>
            </a:lvl4pPr>
            <a:lvl5pPr>
              <a:defRPr b="1">
                <a:solidFill>
                  <a:schemeClr val="bg1"/>
                </a:solidFill>
              </a:defRPr>
            </a:lvl5pPr>
            <a:lvl6pPr>
              <a:defRPr b="1">
                <a:solidFill>
                  <a:schemeClr val="bg1"/>
                </a:solidFill>
              </a:defRPr>
            </a:lvl6pPr>
            <a:lvl7pPr>
              <a:defRPr b="1">
                <a:solidFill>
                  <a:schemeClr val="bg1"/>
                </a:solidFill>
              </a:defRPr>
            </a:lvl7pPr>
            <a:lvl8pPr>
              <a:defRPr b="1">
                <a:solidFill>
                  <a:schemeClr val="bg1"/>
                </a:solidFill>
              </a:defRPr>
            </a:lvl8pPr>
            <a:lvl9pPr>
              <a:defRPr b="1">
                <a:solidFill>
                  <a:schemeClr val="bg1"/>
                </a:solidFill>
              </a:defRPr>
            </a:lvl9pPr>
          </a:lstStyle>
          <a:p>
            <a:pPr lvl="0"/>
            <a:r>
              <a:rPr lang="fr-FR" dirty="0"/>
              <a:t>Dr NOM Prénom + Fonction…</a:t>
            </a:r>
          </a:p>
        </p:txBody>
      </p:sp>
      <p:sp>
        <p:nvSpPr>
          <p:cNvPr id="6" name="Espace réservé du texte 5">
            <a:extLst>
              <a:ext uri="{FF2B5EF4-FFF2-40B4-BE49-F238E27FC236}">
                <a16:creationId xmlns="" xmlns:a16="http://schemas.microsoft.com/office/drawing/2014/main" id="{D67805DF-91B4-E249-9846-4DE0BC9D07D1}"/>
              </a:ext>
            </a:extLst>
          </p:cNvPr>
          <p:cNvSpPr>
            <a:spLocks noGrp="1"/>
          </p:cNvSpPr>
          <p:nvPr>
            <p:ph type="body" sz="quarter" idx="13" hasCustomPrompt="1"/>
          </p:nvPr>
        </p:nvSpPr>
        <p:spPr>
          <a:xfrm>
            <a:off x="709511" y="941463"/>
            <a:ext cx="4170185" cy="276393"/>
          </a:xfrm>
          <a:prstGeom prst="rect">
            <a:avLst/>
          </a:prstGeom>
          <a:noFill/>
          <a:ln>
            <a:noFill/>
          </a:ln>
        </p:spPr>
        <p:style>
          <a:lnRef idx="0">
            <a:scrgbClr r="0" g="0" b="0"/>
          </a:lnRef>
          <a:fillRef idx="0">
            <a:scrgbClr r="0" g="0" b="0"/>
          </a:fillRef>
          <a:effectRef idx="0">
            <a:scrgbClr r="0" g="0" b="0"/>
          </a:effectRef>
          <a:fontRef idx="minor">
            <a:schemeClr val="accent2"/>
          </a:fontRef>
        </p:style>
        <p:txBody>
          <a:bodyPr/>
          <a:lstStyle>
            <a:lvl1pPr algn="l">
              <a:defRPr sz="1824">
                <a:solidFill>
                  <a:schemeClr val="bg1"/>
                </a:solidFill>
              </a:defRPr>
            </a:lvl1pPr>
            <a:lvl2pPr>
              <a:defRPr sz="1824">
                <a:solidFill>
                  <a:schemeClr val="bg1">
                    <a:lumMod val="95000"/>
                  </a:schemeClr>
                </a:solidFill>
              </a:defRPr>
            </a:lvl2pPr>
            <a:lvl3pPr>
              <a:defRPr sz="1824">
                <a:solidFill>
                  <a:schemeClr val="bg1">
                    <a:lumMod val="95000"/>
                  </a:schemeClr>
                </a:solidFill>
              </a:defRPr>
            </a:lvl3pPr>
            <a:lvl4pPr>
              <a:defRPr sz="1824">
                <a:solidFill>
                  <a:schemeClr val="bg1">
                    <a:lumMod val="95000"/>
                  </a:schemeClr>
                </a:solidFill>
              </a:defRPr>
            </a:lvl4pPr>
            <a:lvl5pPr>
              <a:defRPr sz="1824">
                <a:solidFill>
                  <a:schemeClr val="bg1"/>
                </a:solidFill>
              </a:defRPr>
            </a:lvl5pPr>
            <a:lvl6pPr>
              <a:defRPr sz="1824">
                <a:solidFill>
                  <a:schemeClr val="bg1"/>
                </a:solidFill>
              </a:defRPr>
            </a:lvl6pPr>
            <a:lvl7pPr>
              <a:defRPr sz="1824">
                <a:solidFill>
                  <a:schemeClr val="bg1"/>
                </a:solidFill>
              </a:defRPr>
            </a:lvl7pPr>
            <a:lvl8pPr>
              <a:defRPr sz="1824">
                <a:solidFill>
                  <a:schemeClr val="bg1"/>
                </a:solidFill>
              </a:defRPr>
            </a:lvl8pPr>
            <a:lvl9pPr>
              <a:defRPr sz="1824">
                <a:solidFill>
                  <a:schemeClr val="bg1"/>
                </a:solidFill>
              </a:defRPr>
            </a:lvl9pPr>
          </a:lstStyle>
          <a:p>
            <a:pPr lvl="0"/>
            <a:r>
              <a:rPr lang="fr-FR" dirty="0"/>
              <a:t>Date</a:t>
            </a:r>
          </a:p>
        </p:txBody>
      </p:sp>
    </p:spTree>
    <p:extLst>
      <p:ext uri="{BB962C8B-B14F-4D97-AF65-F5344CB8AC3E}">
        <p14:creationId xmlns:p14="http://schemas.microsoft.com/office/powerpoint/2010/main" val="4161017163"/>
      </p:ext>
    </p:extLst>
  </p:cSld>
  <p:clrMapOvr>
    <a:masterClrMapping/>
  </p:clrMapOvr>
  <p:extLst>
    <p:ext uri="{DCECCB84-F9BA-43D5-87BE-67443E8EF086}">
      <p15:sldGuideLst xmlns:p15="http://schemas.microsoft.com/office/powerpoint/2012/main">
        <p15:guide id="1" orient="horz" pos="2382">
          <p15:clr>
            <a:srgbClr val="FBAE40"/>
          </p15:clr>
        </p15:guide>
        <p15:guide id="2" pos="423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e et graphiqu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761727"/>
            <a:ext cx="12190552" cy="5332081"/>
          </a:xfrm>
          <a:custGeom>
            <a:avLst/>
            <a:gdLst/>
            <a:ahLst/>
            <a:cxnLst/>
            <a:rect l="l" t="t" r="r" b="b"/>
            <a:pathLst>
              <a:path w="10692130" h="5880100">
                <a:moveTo>
                  <a:pt x="0" y="5879985"/>
                </a:moveTo>
                <a:lnTo>
                  <a:pt x="10692003" y="5879985"/>
                </a:lnTo>
                <a:lnTo>
                  <a:pt x="10692003" y="0"/>
                </a:lnTo>
                <a:lnTo>
                  <a:pt x="0" y="0"/>
                </a:lnTo>
                <a:lnTo>
                  <a:pt x="0" y="5879985"/>
                </a:lnTo>
                <a:close/>
              </a:path>
            </a:pathLst>
          </a:custGeom>
          <a:solidFill>
            <a:srgbClr val="EBEAEB"/>
          </a:solidFill>
        </p:spPr>
        <p:txBody>
          <a:bodyPr wrap="square" lIns="0" tIns="0" rIns="0" bIns="0" rtlCol="0"/>
          <a:lstStyle/>
          <a:p>
            <a:pPr algn="l"/>
            <a:endParaRPr sz="2052" dirty="0"/>
          </a:p>
        </p:txBody>
      </p:sp>
      <p:sp>
        <p:nvSpPr>
          <p:cNvPr id="8" name="bk object 17">
            <a:extLst>
              <a:ext uri="{FF2B5EF4-FFF2-40B4-BE49-F238E27FC236}">
                <a16:creationId xmlns="" xmlns:a16="http://schemas.microsoft.com/office/drawing/2014/main" id="{53E8E008-47DC-334F-B810-D3E0D89ECF29}"/>
              </a:ext>
            </a:extLst>
          </p:cNvPr>
          <p:cNvSpPr/>
          <p:nvPr userDrawn="1"/>
        </p:nvSpPr>
        <p:spPr>
          <a:xfrm>
            <a:off x="1" y="1"/>
            <a:ext cx="11428914" cy="761808"/>
          </a:xfrm>
          <a:custGeom>
            <a:avLst/>
            <a:gdLst/>
            <a:ahLst/>
            <a:cxnLst/>
            <a:rect l="l" t="t" r="r" b="b"/>
            <a:pathLst>
              <a:path w="10024110" h="840105">
                <a:moveTo>
                  <a:pt x="0" y="839990"/>
                </a:moveTo>
                <a:lnTo>
                  <a:pt x="10023754" y="839990"/>
                </a:lnTo>
                <a:lnTo>
                  <a:pt x="10023754" y="0"/>
                </a:lnTo>
                <a:lnTo>
                  <a:pt x="0" y="0"/>
                </a:lnTo>
                <a:lnTo>
                  <a:pt x="0" y="839990"/>
                </a:lnTo>
                <a:close/>
              </a:path>
            </a:pathLst>
          </a:custGeom>
          <a:solidFill>
            <a:srgbClr val="EF7D00"/>
          </a:solidFill>
        </p:spPr>
        <p:txBody>
          <a:bodyPr wrap="square" lIns="0" tIns="0" rIns="0" bIns="0" rtlCol="0"/>
          <a:lstStyle/>
          <a:p>
            <a:endParaRPr sz="2052"/>
          </a:p>
        </p:txBody>
      </p:sp>
      <p:sp>
        <p:nvSpPr>
          <p:cNvPr id="10" name="Rectangle 9">
            <a:extLst>
              <a:ext uri="{FF2B5EF4-FFF2-40B4-BE49-F238E27FC236}">
                <a16:creationId xmlns="" xmlns:a16="http://schemas.microsoft.com/office/drawing/2014/main" id="{BC5CBE6D-892B-2D49-B4D3-5DCC962EBA43}"/>
              </a:ext>
            </a:extLst>
          </p:cNvPr>
          <p:cNvSpPr/>
          <p:nvPr userDrawn="1"/>
        </p:nvSpPr>
        <p:spPr>
          <a:xfrm>
            <a:off x="11395611" y="-4194"/>
            <a:ext cx="796389" cy="766003"/>
          </a:xfrm>
          <a:prstGeom prst="rect">
            <a:avLst/>
          </a:prstGeom>
          <a:solidFill>
            <a:srgbClr val="555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52" dirty="0"/>
          </a:p>
        </p:txBody>
      </p:sp>
      <p:sp>
        <p:nvSpPr>
          <p:cNvPr id="6" name="Holder 6"/>
          <p:cNvSpPr>
            <a:spLocks noGrp="1"/>
          </p:cNvSpPr>
          <p:nvPr>
            <p:ph type="sldNum" sz="quarter" idx="7"/>
          </p:nvPr>
        </p:nvSpPr>
        <p:spPr>
          <a:xfrm>
            <a:off x="11569369" y="319579"/>
            <a:ext cx="458430" cy="207295"/>
          </a:xfrm>
          <a:prstGeom prst="rect">
            <a:avLst/>
          </a:prstGeom>
          <a:noFill/>
          <a:ln>
            <a:noFill/>
          </a:ln>
        </p:spPr>
        <p:style>
          <a:lnRef idx="0">
            <a:scrgbClr r="0" g="0" b="0"/>
          </a:lnRef>
          <a:fillRef idx="0">
            <a:scrgbClr r="0" g="0" b="0"/>
          </a:fillRef>
          <a:effectRef idx="0">
            <a:scrgbClr r="0" g="0" b="0"/>
          </a:effectRef>
          <a:fontRef idx="minor">
            <a:schemeClr val="accent2"/>
          </a:fontRef>
        </p:style>
        <p:txBody>
          <a:bodyPr lIns="0" tIns="0" rIns="0" bIns="0"/>
          <a:lstStyle>
            <a:lvl1pPr algn="ctr">
              <a:defRPr sz="1596" b="1" i="0">
                <a:solidFill>
                  <a:schemeClr val="bg1"/>
                </a:solidFill>
                <a:latin typeface="Calibri" panose="020F0502020204030204" pitchFamily="34" charset="0"/>
                <a:cs typeface="Calibri" panose="020F0502020204030204" pitchFamily="34" charset="0"/>
              </a:defRPr>
            </a:lvl1pPr>
          </a:lstStyle>
          <a:p>
            <a:fld id="{1F82FFA0-0397-F04D-9B0D-1F8D36EB5F69}" type="slidenum">
              <a:rPr lang="fr-FR" smtClean="0"/>
              <a:pPr/>
              <a:t>‹N°›</a:t>
            </a:fld>
            <a:endParaRPr lang="fr-FR" dirty="0"/>
          </a:p>
        </p:txBody>
      </p:sp>
      <p:sp>
        <p:nvSpPr>
          <p:cNvPr id="11" name="Titre 8">
            <a:extLst>
              <a:ext uri="{FF2B5EF4-FFF2-40B4-BE49-F238E27FC236}">
                <a16:creationId xmlns="" xmlns:a16="http://schemas.microsoft.com/office/drawing/2014/main" id="{CBF6A0A1-9748-9E4C-BEB2-74EBDD7D8019}"/>
              </a:ext>
            </a:extLst>
          </p:cNvPr>
          <p:cNvSpPr>
            <a:spLocks noGrp="1"/>
          </p:cNvSpPr>
          <p:nvPr>
            <p:ph type="title"/>
          </p:nvPr>
        </p:nvSpPr>
        <p:spPr>
          <a:xfrm>
            <a:off x="747421" y="181383"/>
            <a:ext cx="10515962" cy="414589"/>
          </a:xfrm>
          <a:prstGeom prst="rect">
            <a:avLst/>
          </a:prstGeom>
          <a:noFill/>
          <a:ln>
            <a:noFill/>
          </a:ln>
        </p:spPr>
        <p:style>
          <a:lnRef idx="0">
            <a:scrgbClr r="0" g="0" b="0"/>
          </a:lnRef>
          <a:fillRef idx="0">
            <a:scrgbClr r="0" g="0" b="0"/>
          </a:fillRef>
          <a:effectRef idx="0">
            <a:scrgbClr r="0" g="0" b="0"/>
          </a:effectRef>
          <a:fontRef idx="minor">
            <a:schemeClr val="accent2"/>
          </a:fontRef>
        </p:style>
        <p:txBody>
          <a:bodyPr/>
          <a:lstStyle>
            <a:lvl1pPr algn="l">
              <a:defRPr sz="2964" b="1" i="0">
                <a:solidFill>
                  <a:schemeClr val="bg1"/>
                </a:solidFill>
                <a:latin typeface="Calibri" panose="020F0502020204030204" pitchFamily="34" charset="0"/>
                <a:cs typeface="Calibri" panose="020F0502020204030204" pitchFamily="34" charset="0"/>
              </a:defRPr>
            </a:lvl1pPr>
          </a:lstStyle>
          <a:p>
            <a:r>
              <a:rPr lang="fr-FR" dirty="0"/>
              <a:t>Modifiez le style du titre</a:t>
            </a:r>
          </a:p>
        </p:txBody>
      </p:sp>
      <p:sp>
        <p:nvSpPr>
          <p:cNvPr id="14" name="object 4">
            <a:extLst>
              <a:ext uri="{FF2B5EF4-FFF2-40B4-BE49-F238E27FC236}">
                <a16:creationId xmlns="" xmlns:a16="http://schemas.microsoft.com/office/drawing/2014/main" id="{3DB4A879-21A8-EA48-A297-CB789EC9948F}"/>
              </a:ext>
            </a:extLst>
          </p:cNvPr>
          <p:cNvSpPr/>
          <p:nvPr userDrawn="1"/>
        </p:nvSpPr>
        <p:spPr>
          <a:xfrm>
            <a:off x="10961216" y="6262028"/>
            <a:ext cx="485101" cy="392375"/>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052">
              <a:latin typeface="Calibri" panose="020F0502020204030204" pitchFamily="34" charset="0"/>
              <a:cs typeface="Calibri" panose="020F0502020204030204" pitchFamily="34" charset="0"/>
            </a:endParaRPr>
          </a:p>
        </p:txBody>
      </p:sp>
      <p:sp>
        <p:nvSpPr>
          <p:cNvPr id="19" name="Espace réservé du graphique 18">
            <a:extLst>
              <a:ext uri="{FF2B5EF4-FFF2-40B4-BE49-F238E27FC236}">
                <a16:creationId xmlns="" xmlns:a16="http://schemas.microsoft.com/office/drawing/2014/main" id="{78584D47-7A45-2A4A-9306-64130FEBC157}"/>
              </a:ext>
            </a:extLst>
          </p:cNvPr>
          <p:cNvSpPr>
            <a:spLocks noGrp="1"/>
          </p:cNvSpPr>
          <p:nvPr>
            <p:ph type="chart" sz="quarter" idx="10"/>
          </p:nvPr>
        </p:nvSpPr>
        <p:spPr>
          <a:xfrm>
            <a:off x="5487848" y="1563348"/>
            <a:ext cx="6081521" cy="3593108"/>
          </a:xfrm>
          <a:prstGeom prst="rect">
            <a:avLst/>
          </a:prstGeom>
          <a:noFill/>
          <a:ln>
            <a:noFill/>
          </a:ln>
        </p:spPr>
        <p:style>
          <a:lnRef idx="0">
            <a:scrgbClr r="0" g="0" b="0"/>
          </a:lnRef>
          <a:fillRef idx="0">
            <a:scrgbClr r="0" g="0" b="0"/>
          </a:fillRef>
          <a:effectRef idx="0">
            <a:scrgbClr r="0" g="0" b="0"/>
          </a:effectRef>
          <a:fontRef idx="minor">
            <a:schemeClr val="dk1"/>
          </a:fontRef>
        </p:style>
        <p:txBody>
          <a:bodyPr/>
          <a:lstStyle>
            <a:lvl1pPr algn="l">
              <a:defRPr/>
            </a:lvl1pPr>
          </a:lstStyle>
          <a:p>
            <a:endParaRPr lang="fr-FR"/>
          </a:p>
        </p:txBody>
      </p:sp>
      <p:sp>
        <p:nvSpPr>
          <p:cNvPr id="12" name="Holder 4">
            <a:extLst>
              <a:ext uri="{FF2B5EF4-FFF2-40B4-BE49-F238E27FC236}">
                <a16:creationId xmlns="" xmlns:a16="http://schemas.microsoft.com/office/drawing/2014/main" id="{22AC6E86-953A-AC4E-9EBA-76D8CBF3F3D0}"/>
              </a:ext>
            </a:extLst>
          </p:cNvPr>
          <p:cNvSpPr>
            <a:spLocks noGrp="1"/>
          </p:cNvSpPr>
          <p:nvPr>
            <p:ph type="ftr" sz="quarter" idx="5"/>
          </p:nvPr>
        </p:nvSpPr>
        <p:spPr>
          <a:xfrm>
            <a:off x="747420" y="6387417"/>
            <a:ext cx="3871640" cy="185414"/>
          </a:xfrm>
          <a:prstGeom prst="rect">
            <a:avLst/>
          </a:prstGeom>
        </p:spPr>
        <p:txBody>
          <a:bodyPr lIns="0" tIns="0" rIns="0" bIns="0"/>
          <a:lstStyle>
            <a:lvl1pPr>
              <a:defRPr sz="1596" b="0" i="0">
                <a:solidFill>
                  <a:srgbClr val="55575A"/>
                </a:solidFill>
                <a:latin typeface="Calibri" panose="020F0502020204030204" pitchFamily="34" charset="0"/>
                <a:cs typeface="Calibri" panose="020F0502020204030204" pitchFamily="34" charset="0"/>
              </a:defRPr>
            </a:lvl1pPr>
          </a:lstStyle>
          <a:p>
            <a:pPr marL="14480">
              <a:spcBef>
                <a:spcPts val="28"/>
              </a:spcBef>
            </a:pPr>
            <a:r>
              <a:rPr lang="fr-FR" spc="17"/>
              <a:t>Prénom NOM émetteur - </a:t>
            </a:r>
            <a:r>
              <a:rPr lang="fr-FR" b="1" spc="17"/>
              <a:t>Titre présentation</a:t>
            </a:r>
            <a:endParaRPr lang="fr-FR" b="1" spc="17" dirty="0"/>
          </a:p>
        </p:txBody>
      </p:sp>
      <p:sp>
        <p:nvSpPr>
          <p:cNvPr id="13" name="Date Placeholder 2">
            <a:extLst>
              <a:ext uri="{FF2B5EF4-FFF2-40B4-BE49-F238E27FC236}">
                <a16:creationId xmlns="" xmlns:a16="http://schemas.microsoft.com/office/drawing/2014/main" id="{A98AA49B-FF3C-B44E-A20A-F2B3E0989183}"/>
              </a:ext>
            </a:extLst>
          </p:cNvPr>
          <p:cNvSpPr>
            <a:spLocks noGrp="1"/>
          </p:cNvSpPr>
          <p:nvPr>
            <p:ph type="dt" sz="half" idx="11"/>
          </p:nvPr>
        </p:nvSpPr>
        <p:spPr>
          <a:xfrm>
            <a:off x="4792817" y="6365536"/>
            <a:ext cx="3648912" cy="207295"/>
          </a:xfrm>
          <a:prstGeom prst="rect">
            <a:avLst/>
          </a:prstGeom>
        </p:spPr>
        <p:txBody>
          <a:bodyPr/>
          <a:lstStyle>
            <a:lvl1pPr>
              <a:defRPr sz="1596"/>
            </a:lvl1pPr>
          </a:lstStyle>
          <a:p>
            <a:fld id="{400383A2-B965-C646-9517-4993DDF0F02E}" type="datetime3">
              <a:rPr lang="fr-FR" smtClean="0"/>
              <a:t>23.01.24</a:t>
            </a:fld>
            <a:endParaRPr lang="en-US" dirty="0"/>
          </a:p>
        </p:txBody>
      </p:sp>
      <p:sp>
        <p:nvSpPr>
          <p:cNvPr id="15" name="Espace réservé du texte 3">
            <a:extLst>
              <a:ext uri="{FF2B5EF4-FFF2-40B4-BE49-F238E27FC236}">
                <a16:creationId xmlns="" xmlns:a16="http://schemas.microsoft.com/office/drawing/2014/main" id="{7EAFE4E8-68B8-114B-9BCD-7E52C07047EE}"/>
              </a:ext>
            </a:extLst>
          </p:cNvPr>
          <p:cNvSpPr>
            <a:spLocks noGrp="1"/>
          </p:cNvSpPr>
          <p:nvPr>
            <p:ph type="body" sz="quarter" idx="12"/>
          </p:nvPr>
        </p:nvSpPr>
        <p:spPr>
          <a:xfrm>
            <a:off x="970148" y="1563347"/>
            <a:ext cx="4083307" cy="3662207"/>
          </a:xfrm>
          <a:prstGeom prst="rect">
            <a:avLst/>
          </a:prstGeom>
        </p:spPr>
        <p:txBody>
          <a:bodyPr/>
          <a:lstStyle>
            <a:lvl1pPr marL="0" indent="0">
              <a:buClr>
                <a:schemeClr val="tx2"/>
              </a:buClr>
              <a:buFont typeface="Arial" panose="020B0604020202020204" pitchFamily="34" charset="0"/>
              <a:buNone/>
              <a:defRPr>
                <a:solidFill>
                  <a:schemeClr val="tx1"/>
                </a:solidFill>
              </a:defRPr>
            </a:lvl1pPr>
            <a:lvl2pPr marL="847052" indent="-325789">
              <a:buClr>
                <a:schemeClr val="tx2"/>
              </a:buClr>
              <a:buFont typeface="Arial" panose="020B0604020202020204" pitchFamily="34" charset="0"/>
              <a:buChar char="•"/>
              <a:defRPr sz="1824">
                <a:solidFill>
                  <a:schemeClr val="tx1"/>
                </a:solidFill>
              </a:defRPr>
            </a:lvl2pPr>
            <a:lvl3pPr marL="1368315" indent="-325789">
              <a:buClr>
                <a:schemeClr val="tx2"/>
              </a:buClr>
              <a:buFont typeface="Arial" panose="020B0604020202020204" pitchFamily="34" charset="0"/>
              <a:buChar char="•"/>
              <a:defRPr sz="1596">
                <a:solidFill>
                  <a:schemeClr val="tx1"/>
                </a:solidFill>
              </a:defRPr>
            </a:lvl3pPr>
            <a:lvl4pPr marL="1759262" indent="-195473">
              <a:buClr>
                <a:schemeClr val="tx2"/>
              </a:buClr>
              <a:buFont typeface="Arial" panose="020B0604020202020204" pitchFamily="34" charset="0"/>
              <a:buChar char="•"/>
              <a:defRPr sz="1368">
                <a:solidFill>
                  <a:schemeClr val="tx1"/>
                </a:solidFill>
              </a:defRPr>
            </a:lvl4pPr>
            <a:lvl5pPr marL="2280524" indent="-195473">
              <a:buClr>
                <a:schemeClr val="tx2"/>
              </a:buClr>
              <a:buFont typeface="Arial" panose="020B0604020202020204" pitchFamily="34" charset="0"/>
              <a:buChar char="•"/>
              <a:defRPr sz="1254">
                <a:solidFill>
                  <a:schemeClr val="tx1"/>
                </a:solidFill>
              </a:defRPr>
            </a:lvl5pPr>
            <a:lvl6pPr marL="2801787" indent="-195473">
              <a:buClr>
                <a:schemeClr val="tx2"/>
              </a:buClr>
              <a:buFont typeface="Arial" panose="020B0604020202020204" pitchFamily="34" charset="0"/>
              <a:buChar char="•"/>
              <a:defRPr sz="1197">
                <a:solidFill>
                  <a:schemeClr val="tx1"/>
                </a:solidFill>
              </a:defRPr>
            </a:lvl6pPr>
            <a:lvl7pPr marL="3453366" indent="-325789">
              <a:buClr>
                <a:schemeClr val="tx2"/>
              </a:buClr>
              <a:buFont typeface="Arial" panose="020B0604020202020204" pitchFamily="34" charset="0"/>
              <a:buChar char="•"/>
              <a:defRPr sz="1140">
                <a:solidFill>
                  <a:schemeClr val="tx1"/>
                </a:solidFill>
              </a:defRPr>
            </a:lvl7pPr>
            <a:lvl8pPr marL="3974628" indent="-325789">
              <a:buClr>
                <a:schemeClr val="tx2"/>
              </a:buClr>
              <a:buFont typeface="Arial" panose="020B0604020202020204" pitchFamily="34" charset="0"/>
              <a:buChar char="•"/>
              <a:defRPr sz="1026">
                <a:solidFill>
                  <a:schemeClr val="tx1"/>
                </a:solidFill>
              </a:defRPr>
            </a:lvl8pPr>
            <a:lvl9pPr marL="4365576" indent="-195473">
              <a:buClr>
                <a:schemeClr val="tx2"/>
              </a:buClr>
              <a:buFont typeface="Arial" panose="020B0604020202020204" pitchFamily="34" charset="0"/>
              <a:buChar char="•"/>
              <a:defRPr sz="912">
                <a:solidFill>
                  <a:schemeClr val="tx1"/>
                </a:solidFill>
              </a:defRPr>
            </a:lvl9pPr>
          </a:lstStyle>
          <a:p>
            <a:r>
              <a:rPr lang="fr-FR" dirty="0"/>
              <a:t>Modifier les styles du texte du masque</a:t>
            </a:r>
          </a:p>
          <a:p>
            <a:pPr lvl="0"/>
            <a:r>
              <a:rPr lang="fr-FR" dirty="0"/>
              <a:t>Deuxième niveau
Troisième niveau
Quatrième niveau
Cinquième niveau</a:t>
            </a:r>
          </a:p>
        </p:txBody>
      </p:sp>
    </p:spTree>
    <p:extLst>
      <p:ext uri="{BB962C8B-B14F-4D97-AF65-F5344CB8AC3E}">
        <p14:creationId xmlns:p14="http://schemas.microsoft.com/office/powerpoint/2010/main" val="2628625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e avec puces">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1" y="1"/>
            <a:ext cx="11428914" cy="761808"/>
          </a:xfrm>
          <a:custGeom>
            <a:avLst/>
            <a:gdLst/>
            <a:ahLst/>
            <a:cxnLst/>
            <a:rect l="l" t="t" r="r" b="b"/>
            <a:pathLst>
              <a:path w="10024110" h="840105">
                <a:moveTo>
                  <a:pt x="0" y="839990"/>
                </a:moveTo>
                <a:lnTo>
                  <a:pt x="10023754" y="839990"/>
                </a:lnTo>
                <a:lnTo>
                  <a:pt x="10023754" y="0"/>
                </a:lnTo>
                <a:lnTo>
                  <a:pt x="0" y="0"/>
                </a:lnTo>
                <a:lnTo>
                  <a:pt x="0" y="839990"/>
                </a:lnTo>
                <a:close/>
              </a:path>
            </a:pathLst>
          </a:custGeom>
          <a:solidFill>
            <a:srgbClr val="EF7D00"/>
          </a:solidFill>
        </p:spPr>
        <p:txBody>
          <a:bodyPr wrap="square" lIns="0" tIns="0" rIns="0" bIns="0" rtlCol="0"/>
          <a:lstStyle/>
          <a:p>
            <a:endParaRPr sz="2052"/>
          </a:p>
        </p:txBody>
      </p:sp>
      <p:sp>
        <p:nvSpPr>
          <p:cNvPr id="9" name="Titre 8">
            <a:extLst>
              <a:ext uri="{FF2B5EF4-FFF2-40B4-BE49-F238E27FC236}">
                <a16:creationId xmlns="" xmlns:a16="http://schemas.microsoft.com/office/drawing/2014/main" id="{413536C0-5928-3B44-86E3-D2970FDC143C}"/>
              </a:ext>
            </a:extLst>
          </p:cNvPr>
          <p:cNvSpPr>
            <a:spLocks noGrp="1"/>
          </p:cNvSpPr>
          <p:nvPr>
            <p:ph type="title"/>
          </p:nvPr>
        </p:nvSpPr>
        <p:spPr>
          <a:xfrm>
            <a:off x="747421" y="181383"/>
            <a:ext cx="10515962" cy="414589"/>
          </a:xfrm>
          <a:prstGeom prst="rect">
            <a:avLst/>
          </a:prstGeom>
          <a:noFill/>
          <a:ln>
            <a:noFill/>
          </a:ln>
        </p:spPr>
        <p:style>
          <a:lnRef idx="0">
            <a:scrgbClr r="0" g="0" b="0"/>
          </a:lnRef>
          <a:fillRef idx="0">
            <a:scrgbClr r="0" g="0" b="0"/>
          </a:fillRef>
          <a:effectRef idx="0">
            <a:scrgbClr r="0" g="0" b="0"/>
          </a:effectRef>
          <a:fontRef idx="minor">
            <a:schemeClr val="accent2"/>
          </a:fontRef>
        </p:style>
        <p:txBody>
          <a:bodyPr/>
          <a:lstStyle>
            <a:lvl1pPr algn="l">
              <a:defRPr sz="2964" b="1" i="0">
                <a:solidFill>
                  <a:schemeClr val="bg1"/>
                </a:solidFill>
                <a:latin typeface="Calibri" panose="020F0502020204030204" pitchFamily="34" charset="0"/>
                <a:cs typeface="Calibri" panose="020F0502020204030204" pitchFamily="34" charset="0"/>
              </a:defRPr>
            </a:lvl1pPr>
          </a:lstStyle>
          <a:p>
            <a:r>
              <a:rPr lang="fr-FR" dirty="0"/>
              <a:t>Modifiez le style du titre</a:t>
            </a:r>
          </a:p>
        </p:txBody>
      </p:sp>
      <p:sp>
        <p:nvSpPr>
          <p:cNvPr id="23" name="Rectangle 22">
            <a:extLst>
              <a:ext uri="{FF2B5EF4-FFF2-40B4-BE49-F238E27FC236}">
                <a16:creationId xmlns="" xmlns:a16="http://schemas.microsoft.com/office/drawing/2014/main" id="{57ADAB42-9B41-FA48-85C5-633047E0C369}"/>
              </a:ext>
            </a:extLst>
          </p:cNvPr>
          <p:cNvSpPr/>
          <p:nvPr userDrawn="1"/>
        </p:nvSpPr>
        <p:spPr>
          <a:xfrm>
            <a:off x="11395611" y="-4194"/>
            <a:ext cx="796389" cy="766003"/>
          </a:xfrm>
          <a:prstGeom prst="rect">
            <a:avLst/>
          </a:prstGeom>
          <a:solidFill>
            <a:srgbClr val="555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52"/>
          </a:p>
        </p:txBody>
      </p:sp>
      <p:sp>
        <p:nvSpPr>
          <p:cNvPr id="26" name="object 4">
            <a:extLst>
              <a:ext uri="{FF2B5EF4-FFF2-40B4-BE49-F238E27FC236}">
                <a16:creationId xmlns="" xmlns:a16="http://schemas.microsoft.com/office/drawing/2014/main" id="{E91554C7-5897-0B40-985F-7487FB6DB70A}"/>
              </a:ext>
            </a:extLst>
          </p:cNvPr>
          <p:cNvSpPr/>
          <p:nvPr userDrawn="1"/>
        </p:nvSpPr>
        <p:spPr>
          <a:xfrm>
            <a:off x="10961216" y="6262028"/>
            <a:ext cx="485101" cy="392375"/>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052">
              <a:latin typeface="Calibri" panose="020F0502020204030204" pitchFamily="34" charset="0"/>
              <a:cs typeface="Calibri" panose="020F0502020204030204" pitchFamily="34" charset="0"/>
            </a:endParaRPr>
          </a:p>
        </p:txBody>
      </p:sp>
      <p:sp>
        <p:nvSpPr>
          <p:cNvPr id="27" name="Holder 6">
            <a:extLst>
              <a:ext uri="{FF2B5EF4-FFF2-40B4-BE49-F238E27FC236}">
                <a16:creationId xmlns="" xmlns:a16="http://schemas.microsoft.com/office/drawing/2014/main" id="{6D311D75-903D-2A41-8384-4A389E687D86}"/>
              </a:ext>
            </a:extLst>
          </p:cNvPr>
          <p:cNvSpPr>
            <a:spLocks noGrp="1"/>
          </p:cNvSpPr>
          <p:nvPr>
            <p:ph type="sldNum" sz="quarter" idx="7"/>
          </p:nvPr>
        </p:nvSpPr>
        <p:spPr>
          <a:xfrm>
            <a:off x="11569369" y="319579"/>
            <a:ext cx="458430" cy="207295"/>
          </a:xfrm>
          <a:prstGeom prst="rect">
            <a:avLst/>
          </a:prstGeom>
          <a:noFill/>
          <a:ln>
            <a:noFill/>
          </a:ln>
        </p:spPr>
        <p:style>
          <a:lnRef idx="0">
            <a:scrgbClr r="0" g="0" b="0"/>
          </a:lnRef>
          <a:fillRef idx="0">
            <a:scrgbClr r="0" g="0" b="0"/>
          </a:fillRef>
          <a:effectRef idx="0">
            <a:scrgbClr r="0" g="0" b="0"/>
          </a:effectRef>
          <a:fontRef idx="minor">
            <a:schemeClr val="accent2"/>
          </a:fontRef>
        </p:style>
        <p:txBody>
          <a:bodyPr lIns="0" tIns="0" rIns="0" bIns="0"/>
          <a:lstStyle>
            <a:lvl1pPr algn="ctr">
              <a:defRPr sz="1596" b="1" i="0">
                <a:solidFill>
                  <a:schemeClr val="bg1"/>
                </a:solidFill>
                <a:latin typeface="Calibri" panose="020F0502020204030204" pitchFamily="34" charset="0"/>
                <a:cs typeface="Calibri" panose="020F0502020204030204" pitchFamily="34" charset="0"/>
              </a:defRPr>
            </a:lvl1pPr>
          </a:lstStyle>
          <a:p>
            <a:fld id="{1F82FFA0-0397-F04D-9B0D-1F8D36EB5F69}" type="slidenum">
              <a:rPr lang="fr-FR" smtClean="0"/>
              <a:pPr/>
              <a:t>‹N°›</a:t>
            </a:fld>
            <a:endParaRPr lang="fr-FR" dirty="0"/>
          </a:p>
        </p:txBody>
      </p:sp>
      <p:sp>
        <p:nvSpPr>
          <p:cNvPr id="29" name="bk object 18">
            <a:extLst>
              <a:ext uri="{FF2B5EF4-FFF2-40B4-BE49-F238E27FC236}">
                <a16:creationId xmlns="" xmlns:a16="http://schemas.microsoft.com/office/drawing/2014/main" id="{88057E8B-4208-3C4F-864C-2A19E851883B}"/>
              </a:ext>
            </a:extLst>
          </p:cNvPr>
          <p:cNvSpPr/>
          <p:nvPr userDrawn="1"/>
        </p:nvSpPr>
        <p:spPr>
          <a:xfrm>
            <a:off x="0" y="760624"/>
            <a:ext cx="12190552" cy="5332081"/>
          </a:xfrm>
          <a:custGeom>
            <a:avLst/>
            <a:gdLst/>
            <a:ahLst/>
            <a:cxnLst/>
            <a:rect l="l" t="t" r="r" b="b"/>
            <a:pathLst>
              <a:path w="10692130" h="5880100">
                <a:moveTo>
                  <a:pt x="0" y="5879985"/>
                </a:moveTo>
                <a:lnTo>
                  <a:pt x="10692003" y="5879985"/>
                </a:lnTo>
                <a:lnTo>
                  <a:pt x="10692003" y="0"/>
                </a:lnTo>
                <a:lnTo>
                  <a:pt x="0" y="0"/>
                </a:lnTo>
                <a:lnTo>
                  <a:pt x="0" y="5879985"/>
                </a:lnTo>
                <a:close/>
              </a:path>
            </a:pathLst>
          </a:custGeom>
          <a:solidFill>
            <a:srgbClr val="EBEAEB"/>
          </a:solidFill>
        </p:spPr>
        <p:txBody>
          <a:bodyPr wrap="square" lIns="0" tIns="0" rIns="0" bIns="0" rtlCol="0"/>
          <a:lstStyle/>
          <a:p>
            <a:pPr algn="l"/>
            <a:endParaRPr sz="2052" dirty="0"/>
          </a:p>
        </p:txBody>
      </p:sp>
      <p:sp>
        <p:nvSpPr>
          <p:cNvPr id="11" name="Holder 4">
            <a:extLst>
              <a:ext uri="{FF2B5EF4-FFF2-40B4-BE49-F238E27FC236}">
                <a16:creationId xmlns="" xmlns:a16="http://schemas.microsoft.com/office/drawing/2014/main" id="{E4D8CFED-93BF-4948-B186-D01AD8B32BF4}"/>
              </a:ext>
            </a:extLst>
          </p:cNvPr>
          <p:cNvSpPr>
            <a:spLocks noGrp="1"/>
          </p:cNvSpPr>
          <p:nvPr>
            <p:ph type="ftr" sz="quarter" idx="5"/>
          </p:nvPr>
        </p:nvSpPr>
        <p:spPr>
          <a:xfrm>
            <a:off x="747420" y="6387417"/>
            <a:ext cx="3871640" cy="185414"/>
          </a:xfrm>
          <a:prstGeom prst="rect">
            <a:avLst/>
          </a:prstGeom>
        </p:spPr>
        <p:txBody>
          <a:bodyPr lIns="0" tIns="0" rIns="0" bIns="0"/>
          <a:lstStyle>
            <a:lvl1pPr>
              <a:defRPr sz="1596" b="0" i="0">
                <a:solidFill>
                  <a:srgbClr val="55575A"/>
                </a:solidFill>
                <a:latin typeface="Calibri" panose="020F0502020204030204" pitchFamily="34" charset="0"/>
                <a:cs typeface="Calibri" panose="020F0502020204030204" pitchFamily="34" charset="0"/>
              </a:defRPr>
            </a:lvl1pPr>
          </a:lstStyle>
          <a:p>
            <a:pPr marL="14480">
              <a:spcBef>
                <a:spcPts val="28"/>
              </a:spcBef>
            </a:pPr>
            <a:r>
              <a:rPr lang="fr-FR" spc="17"/>
              <a:t>Prénom NOM émetteur - </a:t>
            </a:r>
            <a:r>
              <a:rPr lang="fr-FR" b="1" spc="17"/>
              <a:t>Titre présentation</a:t>
            </a:r>
            <a:endParaRPr lang="fr-FR" b="1" spc="17" dirty="0"/>
          </a:p>
        </p:txBody>
      </p:sp>
      <p:sp>
        <p:nvSpPr>
          <p:cNvPr id="14" name="Date Placeholder 2">
            <a:extLst>
              <a:ext uri="{FF2B5EF4-FFF2-40B4-BE49-F238E27FC236}">
                <a16:creationId xmlns="" xmlns:a16="http://schemas.microsoft.com/office/drawing/2014/main" id="{C9D93BE3-2A58-5D4C-80EC-32A2E4CEAC76}"/>
              </a:ext>
            </a:extLst>
          </p:cNvPr>
          <p:cNvSpPr>
            <a:spLocks noGrp="1"/>
          </p:cNvSpPr>
          <p:nvPr>
            <p:ph type="dt" sz="half" idx="11"/>
          </p:nvPr>
        </p:nvSpPr>
        <p:spPr>
          <a:xfrm>
            <a:off x="4792817" y="6365536"/>
            <a:ext cx="3562034" cy="207295"/>
          </a:xfrm>
          <a:prstGeom prst="rect">
            <a:avLst/>
          </a:prstGeom>
        </p:spPr>
        <p:txBody>
          <a:bodyPr/>
          <a:lstStyle>
            <a:lvl1pPr>
              <a:defRPr sz="1596"/>
            </a:lvl1pPr>
          </a:lstStyle>
          <a:p>
            <a:fld id="{400383A2-B965-C646-9517-4993DDF0F02E}" type="datetime3">
              <a:rPr lang="fr-FR" smtClean="0"/>
              <a:t>23.01.24</a:t>
            </a:fld>
            <a:endParaRPr lang="en-US" dirty="0"/>
          </a:p>
        </p:txBody>
      </p:sp>
      <p:sp>
        <p:nvSpPr>
          <p:cNvPr id="12" name="Espace réservé du texte 3">
            <a:extLst>
              <a:ext uri="{FF2B5EF4-FFF2-40B4-BE49-F238E27FC236}">
                <a16:creationId xmlns="" xmlns:a16="http://schemas.microsoft.com/office/drawing/2014/main" id="{74B97C63-8404-B948-95A3-F59FAF77FEE9}"/>
              </a:ext>
            </a:extLst>
          </p:cNvPr>
          <p:cNvSpPr>
            <a:spLocks noGrp="1"/>
          </p:cNvSpPr>
          <p:nvPr>
            <p:ph type="body" sz="quarter" idx="12"/>
          </p:nvPr>
        </p:nvSpPr>
        <p:spPr>
          <a:xfrm>
            <a:off x="970148" y="1563347"/>
            <a:ext cx="4083307" cy="3662207"/>
          </a:xfrm>
          <a:prstGeom prst="rect">
            <a:avLst/>
          </a:prstGeom>
        </p:spPr>
        <p:txBody>
          <a:bodyPr/>
          <a:lstStyle>
            <a:lvl1pPr marL="325789" indent="-325789">
              <a:buClr>
                <a:schemeClr val="tx2"/>
              </a:buClr>
              <a:buFont typeface="Arial" panose="020B0604020202020204" pitchFamily="34" charset="0"/>
              <a:buChar char="•"/>
              <a:defRPr b="1">
                <a:solidFill>
                  <a:schemeClr val="tx1"/>
                </a:solidFill>
              </a:defRPr>
            </a:lvl1pPr>
            <a:lvl2pPr marL="847052" indent="-325789">
              <a:buClr>
                <a:schemeClr val="tx2"/>
              </a:buClr>
              <a:buFont typeface="Arial" panose="020B0604020202020204" pitchFamily="34" charset="0"/>
              <a:buChar char="•"/>
              <a:defRPr sz="1824">
                <a:solidFill>
                  <a:schemeClr val="tx1"/>
                </a:solidFill>
              </a:defRPr>
            </a:lvl2pPr>
            <a:lvl3pPr marL="1368315" indent="-325789">
              <a:buClr>
                <a:schemeClr val="tx2"/>
              </a:buClr>
              <a:buFont typeface="Arial" panose="020B0604020202020204" pitchFamily="34" charset="0"/>
              <a:buChar char="•"/>
              <a:defRPr sz="1596">
                <a:solidFill>
                  <a:schemeClr val="tx1"/>
                </a:solidFill>
              </a:defRPr>
            </a:lvl3pPr>
            <a:lvl4pPr marL="1759262" indent="-195473">
              <a:buClr>
                <a:schemeClr val="tx2"/>
              </a:buClr>
              <a:buFont typeface="Arial" panose="020B0604020202020204" pitchFamily="34" charset="0"/>
              <a:buChar char="•"/>
              <a:defRPr sz="1368">
                <a:solidFill>
                  <a:schemeClr val="tx1"/>
                </a:solidFill>
              </a:defRPr>
            </a:lvl4pPr>
            <a:lvl5pPr marL="2280524" indent="-195473">
              <a:buClr>
                <a:schemeClr val="tx2"/>
              </a:buClr>
              <a:buFont typeface="Arial" panose="020B0604020202020204" pitchFamily="34" charset="0"/>
              <a:buChar char="•"/>
              <a:defRPr sz="1254">
                <a:solidFill>
                  <a:schemeClr val="tx1"/>
                </a:solidFill>
              </a:defRPr>
            </a:lvl5pPr>
            <a:lvl6pPr marL="2801787" indent="-195473">
              <a:buClr>
                <a:schemeClr val="tx2"/>
              </a:buClr>
              <a:buFont typeface="Arial" panose="020B0604020202020204" pitchFamily="34" charset="0"/>
              <a:buChar char="•"/>
              <a:defRPr sz="1197">
                <a:solidFill>
                  <a:schemeClr val="tx1"/>
                </a:solidFill>
              </a:defRPr>
            </a:lvl6pPr>
            <a:lvl7pPr marL="3453366" indent="-325789">
              <a:buClr>
                <a:schemeClr val="tx2"/>
              </a:buClr>
              <a:buFont typeface="Arial" panose="020B0604020202020204" pitchFamily="34" charset="0"/>
              <a:buChar char="•"/>
              <a:defRPr sz="1140">
                <a:solidFill>
                  <a:schemeClr val="tx1"/>
                </a:solidFill>
              </a:defRPr>
            </a:lvl7pPr>
            <a:lvl8pPr marL="3974628" indent="-325789">
              <a:buClr>
                <a:schemeClr val="tx2"/>
              </a:buClr>
              <a:buFont typeface="Arial" panose="020B0604020202020204" pitchFamily="34" charset="0"/>
              <a:buChar char="•"/>
              <a:defRPr sz="1026">
                <a:solidFill>
                  <a:schemeClr val="tx1"/>
                </a:solidFill>
              </a:defRPr>
            </a:lvl8pPr>
            <a:lvl9pPr marL="4365576" indent="-195473">
              <a:buClr>
                <a:schemeClr val="tx2"/>
              </a:buClr>
              <a:buFont typeface="Arial" panose="020B0604020202020204" pitchFamily="34" charset="0"/>
              <a:buChar char="•"/>
              <a:defRPr sz="912">
                <a:solidFill>
                  <a:schemeClr val="tx1"/>
                </a:solidFill>
              </a:defRPr>
            </a:lvl9pPr>
          </a:lstStyle>
          <a:p>
            <a:pPr lvl="0"/>
            <a:r>
              <a:rPr lang="fr-FR" dirty="0"/>
              <a:t>Modifier les styles du texte du masque</a:t>
            </a:r>
          </a:p>
          <a:p>
            <a:pPr lvl="0"/>
            <a:r>
              <a:rPr lang="fr-FR" dirty="0"/>
              <a:t>Deuxième niveau
Troisième niveau
Quatrième niveau
Cinquième niveau</a:t>
            </a:r>
          </a:p>
        </p:txBody>
      </p:sp>
    </p:spTree>
    <p:extLst>
      <p:ext uri="{BB962C8B-B14F-4D97-AF65-F5344CB8AC3E}">
        <p14:creationId xmlns:p14="http://schemas.microsoft.com/office/powerpoint/2010/main" val="1565899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hotos et textes">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1" y="1"/>
            <a:ext cx="11428914" cy="761808"/>
          </a:xfrm>
          <a:custGeom>
            <a:avLst/>
            <a:gdLst/>
            <a:ahLst/>
            <a:cxnLst/>
            <a:rect l="l" t="t" r="r" b="b"/>
            <a:pathLst>
              <a:path w="10024110" h="840105">
                <a:moveTo>
                  <a:pt x="0" y="839990"/>
                </a:moveTo>
                <a:lnTo>
                  <a:pt x="10023754" y="839990"/>
                </a:lnTo>
                <a:lnTo>
                  <a:pt x="10023754" y="0"/>
                </a:lnTo>
                <a:lnTo>
                  <a:pt x="0" y="0"/>
                </a:lnTo>
                <a:lnTo>
                  <a:pt x="0" y="839990"/>
                </a:lnTo>
                <a:close/>
              </a:path>
            </a:pathLst>
          </a:custGeom>
          <a:solidFill>
            <a:srgbClr val="EF7D00"/>
          </a:solidFill>
        </p:spPr>
        <p:txBody>
          <a:bodyPr wrap="square" lIns="0" tIns="0" rIns="0" bIns="0" rtlCol="0"/>
          <a:lstStyle/>
          <a:p>
            <a:endParaRPr sz="2052"/>
          </a:p>
        </p:txBody>
      </p:sp>
      <p:sp>
        <p:nvSpPr>
          <p:cNvPr id="9" name="Titre 8">
            <a:extLst>
              <a:ext uri="{FF2B5EF4-FFF2-40B4-BE49-F238E27FC236}">
                <a16:creationId xmlns="" xmlns:a16="http://schemas.microsoft.com/office/drawing/2014/main" id="{413536C0-5928-3B44-86E3-D2970FDC143C}"/>
              </a:ext>
            </a:extLst>
          </p:cNvPr>
          <p:cNvSpPr>
            <a:spLocks noGrp="1"/>
          </p:cNvSpPr>
          <p:nvPr>
            <p:ph type="title"/>
          </p:nvPr>
        </p:nvSpPr>
        <p:spPr>
          <a:xfrm>
            <a:off x="747421" y="181383"/>
            <a:ext cx="10515962" cy="414589"/>
          </a:xfrm>
          <a:prstGeom prst="rect">
            <a:avLst/>
          </a:prstGeom>
          <a:noFill/>
          <a:ln>
            <a:noFill/>
          </a:ln>
        </p:spPr>
        <p:style>
          <a:lnRef idx="0">
            <a:scrgbClr r="0" g="0" b="0"/>
          </a:lnRef>
          <a:fillRef idx="0">
            <a:scrgbClr r="0" g="0" b="0"/>
          </a:fillRef>
          <a:effectRef idx="0">
            <a:scrgbClr r="0" g="0" b="0"/>
          </a:effectRef>
          <a:fontRef idx="minor">
            <a:schemeClr val="accent2"/>
          </a:fontRef>
        </p:style>
        <p:txBody>
          <a:bodyPr/>
          <a:lstStyle>
            <a:lvl1pPr>
              <a:defRPr sz="2964" b="1" i="0">
                <a:solidFill>
                  <a:schemeClr val="bg1"/>
                </a:solidFill>
                <a:latin typeface="Calibri" panose="020F0502020204030204" pitchFamily="34" charset="0"/>
                <a:cs typeface="Calibri" panose="020F0502020204030204" pitchFamily="34" charset="0"/>
              </a:defRPr>
            </a:lvl1pPr>
          </a:lstStyle>
          <a:p>
            <a:r>
              <a:rPr lang="fr-FR" dirty="0"/>
              <a:t>Modifiez le style du titre</a:t>
            </a:r>
          </a:p>
        </p:txBody>
      </p:sp>
      <p:sp>
        <p:nvSpPr>
          <p:cNvPr id="23" name="Rectangle 22">
            <a:extLst>
              <a:ext uri="{FF2B5EF4-FFF2-40B4-BE49-F238E27FC236}">
                <a16:creationId xmlns="" xmlns:a16="http://schemas.microsoft.com/office/drawing/2014/main" id="{57ADAB42-9B41-FA48-85C5-633047E0C369}"/>
              </a:ext>
            </a:extLst>
          </p:cNvPr>
          <p:cNvSpPr/>
          <p:nvPr userDrawn="1"/>
        </p:nvSpPr>
        <p:spPr>
          <a:xfrm>
            <a:off x="11395611" y="-4194"/>
            <a:ext cx="796389" cy="766003"/>
          </a:xfrm>
          <a:prstGeom prst="rect">
            <a:avLst/>
          </a:prstGeom>
          <a:solidFill>
            <a:srgbClr val="555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52"/>
          </a:p>
        </p:txBody>
      </p:sp>
      <p:sp>
        <p:nvSpPr>
          <p:cNvPr id="26" name="object 4">
            <a:extLst>
              <a:ext uri="{FF2B5EF4-FFF2-40B4-BE49-F238E27FC236}">
                <a16:creationId xmlns="" xmlns:a16="http://schemas.microsoft.com/office/drawing/2014/main" id="{E91554C7-5897-0B40-985F-7487FB6DB70A}"/>
              </a:ext>
            </a:extLst>
          </p:cNvPr>
          <p:cNvSpPr/>
          <p:nvPr userDrawn="1"/>
        </p:nvSpPr>
        <p:spPr>
          <a:xfrm>
            <a:off x="10961216" y="6262028"/>
            <a:ext cx="485101" cy="392375"/>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052">
              <a:latin typeface="Calibri" panose="020F0502020204030204" pitchFamily="34" charset="0"/>
              <a:cs typeface="Calibri" panose="020F0502020204030204" pitchFamily="34" charset="0"/>
            </a:endParaRPr>
          </a:p>
        </p:txBody>
      </p:sp>
      <p:sp>
        <p:nvSpPr>
          <p:cNvPr id="27" name="Holder 6">
            <a:extLst>
              <a:ext uri="{FF2B5EF4-FFF2-40B4-BE49-F238E27FC236}">
                <a16:creationId xmlns="" xmlns:a16="http://schemas.microsoft.com/office/drawing/2014/main" id="{6D311D75-903D-2A41-8384-4A389E687D86}"/>
              </a:ext>
            </a:extLst>
          </p:cNvPr>
          <p:cNvSpPr>
            <a:spLocks noGrp="1"/>
          </p:cNvSpPr>
          <p:nvPr>
            <p:ph type="sldNum" sz="quarter" idx="7"/>
          </p:nvPr>
        </p:nvSpPr>
        <p:spPr>
          <a:xfrm>
            <a:off x="11569369" y="319579"/>
            <a:ext cx="458430" cy="207295"/>
          </a:xfrm>
          <a:prstGeom prst="rect">
            <a:avLst/>
          </a:prstGeom>
          <a:noFill/>
          <a:ln>
            <a:noFill/>
          </a:ln>
        </p:spPr>
        <p:style>
          <a:lnRef idx="0">
            <a:scrgbClr r="0" g="0" b="0"/>
          </a:lnRef>
          <a:fillRef idx="0">
            <a:scrgbClr r="0" g="0" b="0"/>
          </a:fillRef>
          <a:effectRef idx="0">
            <a:scrgbClr r="0" g="0" b="0"/>
          </a:effectRef>
          <a:fontRef idx="minor">
            <a:schemeClr val="accent2"/>
          </a:fontRef>
        </p:style>
        <p:txBody>
          <a:bodyPr lIns="0" tIns="0" rIns="0" bIns="0"/>
          <a:lstStyle>
            <a:lvl1pPr algn="ctr">
              <a:defRPr sz="1596" b="1" i="0">
                <a:solidFill>
                  <a:schemeClr val="bg1"/>
                </a:solidFill>
                <a:latin typeface="Calibri" panose="020F0502020204030204" pitchFamily="34" charset="0"/>
                <a:cs typeface="Calibri" panose="020F0502020204030204" pitchFamily="34" charset="0"/>
              </a:defRPr>
            </a:lvl1pPr>
          </a:lstStyle>
          <a:p>
            <a:fld id="{1F82FFA0-0397-F04D-9B0D-1F8D36EB5F69}" type="slidenum">
              <a:rPr lang="fr-FR" smtClean="0"/>
              <a:pPr/>
              <a:t>‹N°›</a:t>
            </a:fld>
            <a:endParaRPr lang="fr-FR" dirty="0"/>
          </a:p>
        </p:txBody>
      </p:sp>
      <p:sp>
        <p:nvSpPr>
          <p:cNvPr id="29" name="bk object 18">
            <a:extLst>
              <a:ext uri="{FF2B5EF4-FFF2-40B4-BE49-F238E27FC236}">
                <a16:creationId xmlns="" xmlns:a16="http://schemas.microsoft.com/office/drawing/2014/main" id="{88057E8B-4208-3C4F-864C-2A19E851883B}"/>
              </a:ext>
            </a:extLst>
          </p:cNvPr>
          <p:cNvSpPr/>
          <p:nvPr userDrawn="1"/>
        </p:nvSpPr>
        <p:spPr>
          <a:xfrm>
            <a:off x="0" y="761727"/>
            <a:ext cx="12190552" cy="5332081"/>
          </a:xfrm>
          <a:custGeom>
            <a:avLst/>
            <a:gdLst/>
            <a:ahLst/>
            <a:cxnLst/>
            <a:rect l="l" t="t" r="r" b="b"/>
            <a:pathLst>
              <a:path w="10692130" h="5880100">
                <a:moveTo>
                  <a:pt x="0" y="5879985"/>
                </a:moveTo>
                <a:lnTo>
                  <a:pt x="10692003" y="5879985"/>
                </a:lnTo>
                <a:lnTo>
                  <a:pt x="10692003" y="0"/>
                </a:lnTo>
                <a:lnTo>
                  <a:pt x="0" y="0"/>
                </a:lnTo>
                <a:lnTo>
                  <a:pt x="0" y="5879985"/>
                </a:lnTo>
                <a:close/>
              </a:path>
            </a:pathLst>
          </a:custGeom>
          <a:solidFill>
            <a:srgbClr val="EBEAEB"/>
          </a:solidFill>
        </p:spPr>
        <p:txBody>
          <a:bodyPr wrap="square" lIns="0" tIns="0" rIns="0" bIns="0" rtlCol="0"/>
          <a:lstStyle/>
          <a:p>
            <a:endParaRPr sz="2052"/>
          </a:p>
        </p:txBody>
      </p:sp>
      <p:sp>
        <p:nvSpPr>
          <p:cNvPr id="15" name="Espace réservé pour une image  2">
            <a:extLst>
              <a:ext uri="{FF2B5EF4-FFF2-40B4-BE49-F238E27FC236}">
                <a16:creationId xmlns="" xmlns:a16="http://schemas.microsoft.com/office/drawing/2014/main" id="{BB92545D-E8EB-704B-AA7E-9F48B4F666DB}"/>
              </a:ext>
            </a:extLst>
          </p:cNvPr>
          <p:cNvSpPr>
            <a:spLocks noGrp="1"/>
          </p:cNvSpPr>
          <p:nvPr>
            <p:ph type="pic" sz="quarter" idx="13"/>
          </p:nvPr>
        </p:nvSpPr>
        <p:spPr>
          <a:xfrm>
            <a:off x="0" y="764321"/>
            <a:ext cx="6095202" cy="5314579"/>
          </a:xfrm>
          <a:prstGeom prst="rect">
            <a:avLst/>
          </a:prstGeom>
        </p:spPr>
        <p:txBody>
          <a:bodyPr/>
          <a:lstStyle/>
          <a:p>
            <a:endParaRPr lang="fr-FR"/>
          </a:p>
        </p:txBody>
      </p:sp>
      <p:sp>
        <p:nvSpPr>
          <p:cNvPr id="20" name="Holder 4">
            <a:extLst>
              <a:ext uri="{FF2B5EF4-FFF2-40B4-BE49-F238E27FC236}">
                <a16:creationId xmlns="" xmlns:a16="http://schemas.microsoft.com/office/drawing/2014/main" id="{F25A5F43-49FA-9B43-BEEB-06C525738B8E}"/>
              </a:ext>
            </a:extLst>
          </p:cNvPr>
          <p:cNvSpPr>
            <a:spLocks noGrp="1"/>
          </p:cNvSpPr>
          <p:nvPr>
            <p:ph type="ftr" sz="quarter" idx="5"/>
          </p:nvPr>
        </p:nvSpPr>
        <p:spPr>
          <a:xfrm>
            <a:off x="747420" y="6387417"/>
            <a:ext cx="3871640" cy="185414"/>
          </a:xfrm>
          <a:prstGeom prst="rect">
            <a:avLst/>
          </a:prstGeom>
        </p:spPr>
        <p:txBody>
          <a:bodyPr lIns="0" tIns="0" rIns="0" bIns="0"/>
          <a:lstStyle>
            <a:lvl1pPr>
              <a:defRPr sz="1596" b="0" i="0">
                <a:solidFill>
                  <a:srgbClr val="55575A"/>
                </a:solidFill>
                <a:latin typeface="Calibri" panose="020F0502020204030204" pitchFamily="34" charset="0"/>
                <a:cs typeface="Calibri" panose="020F0502020204030204" pitchFamily="34" charset="0"/>
              </a:defRPr>
            </a:lvl1pPr>
          </a:lstStyle>
          <a:p>
            <a:pPr marL="14480">
              <a:spcBef>
                <a:spcPts val="28"/>
              </a:spcBef>
            </a:pPr>
            <a:r>
              <a:rPr lang="fr-FR" spc="17"/>
              <a:t>Prénom NOM émetteur - </a:t>
            </a:r>
            <a:r>
              <a:rPr lang="fr-FR" b="1" spc="17"/>
              <a:t>Titre présentation</a:t>
            </a:r>
            <a:endParaRPr lang="fr-FR" b="1" spc="17" dirty="0"/>
          </a:p>
        </p:txBody>
      </p:sp>
      <p:sp>
        <p:nvSpPr>
          <p:cNvPr id="21" name="Date Placeholder 2">
            <a:extLst>
              <a:ext uri="{FF2B5EF4-FFF2-40B4-BE49-F238E27FC236}">
                <a16:creationId xmlns="" xmlns:a16="http://schemas.microsoft.com/office/drawing/2014/main" id="{D578042D-3BDB-AA46-B532-3E01EEFB6A6F}"/>
              </a:ext>
            </a:extLst>
          </p:cNvPr>
          <p:cNvSpPr>
            <a:spLocks noGrp="1"/>
          </p:cNvSpPr>
          <p:nvPr>
            <p:ph type="dt" sz="half" idx="11"/>
          </p:nvPr>
        </p:nvSpPr>
        <p:spPr>
          <a:xfrm>
            <a:off x="4792817" y="6365536"/>
            <a:ext cx="3562034" cy="207295"/>
          </a:xfrm>
          <a:prstGeom prst="rect">
            <a:avLst/>
          </a:prstGeom>
        </p:spPr>
        <p:txBody>
          <a:bodyPr/>
          <a:lstStyle>
            <a:lvl1pPr>
              <a:defRPr sz="1596"/>
            </a:lvl1pPr>
          </a:lstStyle>
          <a:p>
            <a:fld id="{400383A2-B965-C646-9517-4993DDF0F02E}" type="datetime3">
              <a:rPr lang="fr-FR" smtClean="0"/>
              <a:t>23.01.24</a:t>
            </a:fld>
            <a:endParaRPr lang="en-US" dirty="0"/>
          </a:p>
        </p:txBody>
      </p:sp>
      <p:sp>
        <p:nvSpPr>
          <p:cNvPr id="13" name="Espace réservé du texte 3">
            <a:extLst>
              <a:ext uri="{FF2B5EF4-FFF2-40B4-BE49-F238E27FC236}">
                <a16:creationId xmlns="" xmlns:a16="http://schemas.microsoft.com/office/drawing/2014/main" id="{80CA5F09-E60A-9F4E-BB2D-BFBBBBE3D0BD}"/>
              </a:ext>
            </a:extLst>
          </p:cNvPr>
          <p:cNvSpPr>
            <a:spLocks noGrp="1"/>
          </p:cNvSpPr>
          <p:nvPr>
            <p:ph type="body" sz="quarter" idx="12"/>
          </p:nvPr>
        </p:nvSpPr>
        <p:spPr>
          <a:xfrm>
            <a:off x="6617274" y="1563348"/>
            <a:ext cx="4865216" cy="3938599"/>
          </a:xfrm>
          <a:prstGeom prst="rect">
            <a:avLst/>
          </a:prstGeom>
        </p:spPr>
        <p:txBody>
          <a:bodyPr/>
          <a:lstStyle>
            <a:lvl1pPr marL="0" indent="0">
              <a:buClr>
                <a:schemeClr val="tx2"/>
              </a:buClr>
              <a:buFont typeface="Arial" panose="020B0604020202020204" pitchFamily="34" charset="0"/>
              <a:buNone/>
              <a:defRPr>
                <a:solidFill>
                  <a:schemeClr val="tx1"/>
                </a:solidFill>
              </a:defRPr>
            </a:lvl1pPr>
            <a:lvl2pPr marL="847052" indent="-325789">
              <a:buClr>
                <a:schemeClr val="tx2"/>
              </a:buClr>
              <a:buFont typeface="Arial" panose="020B0604020202020204" pitchFamily="34" charset="0"/>
              <a:buChar char="•"/>
              <a:defRPr sz="1824">
                <a:solidFill>
                  <a:schemeClr val="tx1"/>
                </a:solidFill>
              </a:defRPr>
            </a:lvl2pPr>
            <a:lvl3pPr marL="1368315" indent="-325789">
              <a:buClr>
                <a:schemeClr val="tx2"/>
              </a:buClr>
              <a:buFont typeface="Arial" panose="020B0604020202020204" pitchFamily="34" charset="0"/>
              <a:buChar char="•"/>
              <a:defRPr sz="1596">
                <a:solidFill>
                  <a:schemeClr val="tx1"/>
                </a:solidFill>
              </a:defRPr>
            </a:lvl3pPr>
            <a:lvl4pPr marL="1759262" indent="-195473">
              <a:buClr>
                <a:schemeClr val="tx2"/>
              </a:buClr>
              <a:buFont typeface="Arial" panose="020B0604020202020204" pitchFamily="34" charset="0"/>
              <a:buChar char="•"/>
              <a:defRPr sz="1368">
                <a:solidFill>
                  <a:schemeClr val="tx1"/>
                </a:solidFill>
              </a:defRPr>
            </a:lvl4pPr>
            <a:lvl5pPr marL="2280524" indent="-195473">
              <a:buClr>
                <a:schemeClr val="tx2"/>
              </a:buClr>
              <a:buFont typeface="Arial" panose="020B0604020202020204" pitchFamily="34" charset="0"/>
              <a:buChar char="•"/>
              <a:defRPr sz="1254">
                <a:solidFill>
                  <a:schemeClr val="tx1"/>
                </a:solidFill>
              </a:defRPr>
            </a:lvl5pPr>
            <a:lvl6pPr marL="2801787" indent="-195473">
              <a:buClr>
                <a:schemeClr val="tx2"/>
              </a:buClr>
              <a:buFont typeface="Arial" panose="020B0604020202020204" pitchFamily="34" charset="0"/>
              <a:buChar char="•"/>
              <a:defRPr sz="1197">
                <a:solidFill>
                  <a:schemeClr val="tx1"/>
                </a:solidFill>
              </a:defRPr>
            </a:lvl6pPr>
            <a:lvl7pPr marL="3453366" indent="-325789">
              <a:buClr>
                <a:schemeClr val="tx2"/>
              </a:buClr>
              <a:buFont typeface="Arial" panose="020B0604020202020204" pitchFamily="34" charset="0"/>
              <a:buChar char="•"/>
              <a:defRPr sz="1140">
                <a:solidFill>
                  <a:schemeClr val="tx1"/>
                </a:solidFill>
              </a:defRPr>
            </a:lvl7pPr>
            <a:lvl8pPr marL="3974628" indent="-325789">
              <a:buClr>
                <a:schemeClr val="tx2"/>
              </a:buClr>
              <a:buFont typeface="Arial" panose="020B0604020202020204" pitchFamily="34" charset="0"/>
              <a:buChar char="•"/>
              <a:defRPr sz="1026">
                <a:solidFill>
                  <a:schemeClr val="tx1"/>
                </a:solidFill>
              </a:defRPr>
            </a:lvl8pPr>
            <a:lvl9pPr marL="4365576" indent="-195473">
              <a:buClr>
                <a:schemeClr val="tx2"/>
              </a:buClr>
              <a:buFont typeface="Arial" panose="020B0604020202020204" pitchFamily="34" charset="0"/>
              <a:buChar char="•"/>
              <a:defRPr sz="912">
                <a:solidFill>
                  <a:schemeClr val="tx1"/>
                </a:solidFill>
              </a:defRPr>
            </a:lvl9pPr>
          </a:lstStyle>
          <a:p>
            <a:r>
              <a:rPr lang="fr-FR" dirty="0"/>
              <a:t>Modifier les styles du texte du masque</a:t>
            </a:r>
          </a:p>
          <a:p>
            <a:pPr lvl="0"/>
            <a:r>
              <a:rPr lang="fr-FR" dirty="0"/>
              <a:t>Deuxième niveau
Troisième niveau
Quatrième niveau
Cinquième niveau</a:t>
            </a:r>
          </a:p>
        </p:txBody>
      </p:sp>
    </p:spTree>
    <p:extLst>
      <p:ext uri="{BB962C8B-B14F-4D97-AF65-F5344CB8AC3E}">
        <p14:creationId xmlns:p14="http://schemas.microsoft.com/office/powerpoint/2010/main" val="836783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grès et Experts">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64D0B334-62B8-E95D-4011-3B1D512B42AD}"/>
              </a:ext>
            </a:extLst>
          </p:cNvPr>
          <p:cNvSpPr/>
          <p:nvPr userDrawn="1"/>
        </p:nvSpPr>
        <p:spPr>
          <a:xfrm>
            <a:off x="1" y="4426967"/>
            <a:ext cx="12191999" cy="2093101"/>
          </a:xfrm>
          <a:prstGeom prst="rect">
            <a:avLst/>
          </a:prstGeom>
          <a:solidFill>
            <a:srgbClr val="FF7F4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tlCol="0" anchor="t"/>
          <a:lstStyle/>
          <a:p>
            <a:endParaRPr lang="fr-FR" sz="1600" b="1" i="0" u="none" strike="noStrike" dirty="0">
              <a:solidFill>
                <a:srgbClr val="FF7F4D"/>
              </a:solidFill>
              <a:effectLst/>
              <a:latin typeface="geneve"/>
            </a:endParaRPr>
          </a:p>
        </p:txBody>
      </p:sp>
      <p:sp>
        <p:nvSpPr>
          <p:cNvPr id="30" name="Espace réservé pour une image  29">
            <a:extLst>
              <a:ext uri="{FF2B5EF4-FFF2-40B4-BE49-F238E27FC236}">
                <a16:creationId xmlns="" xmlns:a16="http://schemas.microsoft.com/office/drawing/2014/main" id="{E8F03D56-581E-FAB7-12E2-724ABC932EE9}"/>
              </a:ext>
            </a:extLst>
          </p:cNvPr>
          <p:cNvSpPr>
            <a:spLocks noGrp="1"/>
          </p:cNvSpPr>
          <p:nvPr>
            <p:ph type="pic" sz="quarter" idx="17" hasCustomPrompt="1"/>
          </p:nvPr>
        </p:nvSpPr>
        <p:spPr>
          <a:xfrm>
            <a:off x="98006" y="5031149"/>
            <a:ext cx="1152000" cy="1152000"/>
          </a:xfrm>
          <a:prstGeom prst="rect">
            <a:avLst/>
          </a:prstGeom>
        </p:spPr>
        <p:txBody>
          <a:bodyPr>
            <a:normAutofit/>
          </a:bodyPr>
          <a:lstStyle>
            <a:lvl1pPr marL="0" indent="0">
              <a:buNone/>
              <a:defRPr sz="1200"/>
            </a:lvl1pPr>
          </a:lstStyle>
          <a:p>
            <a:r>
              <a:rPr lang="fr-FR" dirty="0"/>
              <a:t>Image expert 1 N&amp;B en cercle</a:t>
            </a:r>
          </a:p>
          <a:p>
            <a:r>
              <a:rPr lang="fr-FR" dirty="0"/>
              <a:t>Trait 2 points bleu foncé</a:t>
            </a:r>
          </a:p>
        </p:txBody>
      </p:sp>
      <p:sp>
        <p:nvSpPr>
          <p:cNvPr id="5" name="Espace réservé du texte 4">
            <a:extLst>
              <a:ext uri="{FF2B5EF4-FFF2-40B4-BE49-F238E27FC236}">
                <a16:creationId xmlns="" xmlns:a16="http://schemas.microsoft.com/office/drawing/2014/main" id="{5F770F35-D21C-8D15-1E0D-13CA86D222C2}"/>
              </a:ext>
            </a:extLst>
          </p:cNvPr>
          <p:cNvSpPr>
            <a:spLocks noGrp="1"/>
          </p:cNvSpPr>
          <p:nvPr>
            <p:ph type="body" sz="quarter" idx="18" hasCustomPrompt="1"/>
          </p:nvPr>
        </p:nvSpPr>
        <p:spPr>
          <a:xfrm>
            <a:off x="1272458" y="5032914"/>
            <a:ext cx="1587472" cy="569913"/>
          </a:xfrm>
          <a:prstGeom prst="rect">
            <a:avLst/>
          </a:prstGeom>
        </p:spPr>
        <p:txBody>
          <a:bodyPr/>
          <a:lstStyle>
            <a:lvl1pPr marL="0" indent="0">
              <a:lnSpc>
                <a:spcPct val="100000"/>
              </a:lnSpc>
              <a:spcBef>
                <a:spcPts val="0"/>
              </a:spcBef>
              <a:buNone/>
              <a:defRPr sz="1400" b="1">
                <a:solidFill>
                  <a:schemeClr val="bg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Pr Prénom</a:t>
            </a:r>
          </a:p>
          <a:p>
            <a:pPr lvl="0"/>
            <a:r>
              <a:rPr lang="fr-FR" dirty="0"/>
              <a:t>NOM</a:t>
            </a:r>
          </a:p>
        </p:txBody>
      </p:sp>
      <p:sp>
        <p:nvSpPr>
          <p:cNvPr id="21" name="Espace réservé pour une image  29">
            <a:extLst>
              <a:ext uri="{FF2B5EF4-FFF2-40B4-BE49-F238E27FC236}">
                <a16:creationId xmlns="" xmlns:a16="http://schemas.microsoft.com/office/drawing/2014/main" id="{C1840AF0-3D9A-2332-E4B7-5400A7BA9038}"/>
              </a:ext>
            </a:extLst>
          </p:cNvPr>
          <p:cNvSpPr>
            <a:spLocks noGrp="1"/>
          </p:cNvSpPr>
          <p:nvPr>
            <p:ph type="pic" sz="quarter" idx="19" hasCustomPrompt="1"/>
          </p:nvPr>
        </p:nvSpPr>
        <p:spPr>
          <a:xfrm>
            <a:off x="8506839" y="5051587"/>
            <a:ext cx="1152000" cy="1152000"/>
          </a:xfrm>
          <a:prstGeom prst="rect">
            <a:avLst/>
          </a:prstGeom>
        </p:spPr>
        <p:txBody>
          <a:bodyPr>
            <a:normAutofit/>
          </a:bodyPr>
          <a:lstStyle>
            <a:lvl1pPr marL="0" indent="0">
              <a:buNone/>
              <a:defRPr sz="1200"/>
            </a:lvl1pPr>
          </a:lstStyle>
          <a:p>
            <a:r>
              <a:rPr lang="fr-FR" dirty="0"/>
              <a:t>Image expert 1 N&amp;B en cercle</a:t>
            </a:r>
          </a:p>
          <a:p>
            <a:r>
              <a:rPr lang="fr-FR" dirty="0"/>
              <a:t>Trait 2 points bleu foncé</a:t>
            </a:r>
          </a:p>
        </p:txBody>
      </p:sp>
      <p:sp>
        <p:nvSpPr>
          <p:cNvPr id="23" name="Espace réservé pour une image  29">
            <a:extLst>
              <a:ext uri="{FF2B5EF4-FFF2-40B4-BE49-F238E27FC236}">
                <a16:creationId xmlns="" xmlns:a16="http://schemas.microsoft.com/office/drawing/2014/main" id="{50B8ACF1-AE03-0097-E996-33378664416B}"/>
              </a:ext>
            </a:extLst>
          </p:cNvPr>
          <p:cNvSpPr>
            <a:spLocks noGrp="1"/>
          </p:cNvSpPr>
          <p:nvPr>
            <p:ph type="pic" sz="quarter" idx="20" hasCustomPrompt="1"/>
          </p:nvPr>
        </p:nvSpPr>
        <p:spPr>
          <a:xfrm>
            <a:off x="2940704" y="5045088"/>
            <a:ext cx="1152000" cy="1152000"/>
          </a:xfrm>
          <a:prstGeom prst="rect">
            <a:avLst/>
          </a:prstGeom>
        </p:spPr>
        <p:txBody>
          <a:bodyPr>
            <a:normAutofit/>
          </a:bodyPr>
          <a:lstStyle>
            <a:lvl1pPr marL="0" indent="0">
              <a:buNone/>
              <a:defRPr sz="1200"/>
            </a:lvl1pPr>
          </a:lstStyle>
          <a:p>
            <a:r>
              <a:rPr lang="fr-FR" dirty="0"/>
              <a:t>Image expert 1 N&amp;B en cercle</a:t>
            </a:r>
          </a:p>
          <a:p>
            <a:r>
              <a:rPr lang="fr-FR" dirty="0"/>
              <a:t>Trait 2 points bleu foncé</a:t>
            </a:r>
          </a:p>
        </p:txBody>
      </p:sp>
      <p:sp>
        <p:nvSpPr>
          <p:cNvPr id="24" name="Espace réservé pour une image  29">
            <a:extLst>
              <a:ext uri="{FF2B5EF4-FFF2-40B4-BE49-F238E27FC236}">
                <a16:creationId xmlns="" xmlns:a16="http://schemas.microsoft.com/office/drawing/2014/main" id="{53F86CC7-16AE-9DA0-3C4A-3F7A9FE7BF1A}"/>
              </a:ext>
            </a:extLst>
          </p:cNvPr>
          <p:cNvSpPr>
            <a:spLocks noGrp="1"/>
          </p:cNvSpPr>
          <p:nvPr>
            <p:ph type="pic" sz="quarter" idx="21" hasCustomPrompt="1"/>
          </p:nvPr>
        </p:nvSpPr>
        <p:spPr>
          <a:xfrm>
            <a:off x="5649139" y="5045088"/>
            <a:ext cx="1152000" cy="1152000"/>
          </a:xfrm>
          <a:prstGeom prst="rect">
            <a:avLst/>
          </a:prstGeom>
        </p:spPr>
        <p:txBody>
          <a:bodyPr>
            <a:normAutofit/>
          </a:bodyPr>
          <a:lstStyle>
            <a:lvl1pPr marL="0" indent="0">
              <a:buNone/>
              <a:defRPr sz="1200"/>
            </a:lvl1pPr>
          </a:lstStyle>
          <a:p>
            <a:r>
              <a:rPr lang="fr-FR" dirty="0"/>
              <a:t>Image expert 1 N&amp;B en cercle</a:t>
            </a:r>
          </a:p>
          <a:p>
            <a:r>
              <a:rPr lang="fr-FR" dirty="0"/>
              <a:t>Trait 2 points bleu foncé</a:t>
            </a:r>
          </a:p>
        </p:txBody>
      </p:sp>
      <p:sp>
        <p:nvSpPr>
          <p:cNvPr id="25" name="Espace réservé du texte 4">
            <a:extLst>
              <a:ext uri="{FF2B5EF4-FFF2-40B4-BE49-F238E27FC236}">
                <a16:creationId xmlns="" xmlns:a16="http://schemas.microsoft.com/office/drawing/2014/main" id="{457ADAF9-1639-EF15-D360-90E1A62FCCF4}"/>
              </a:ext>
            </a:extLst>
          </p:cNvPr>
          <p:cNvSpPr>
            <a:spLocks noGrp="1"/>
          </p:cNvSpPr>
          <p:nvPr>
            <p:ph type="body" sz="quarter" idx="22" hasCustomPrompt="1"/>
          </p:nvPr>
        </p:nvSpPr>
        <p:spPr>
          <a:xfrm>
            <a:off x="4114628" y="5045088"/>
            <a:ext cx="1515731" cy="569913"/>
          </a:xfrm>
          <a:prstGeom prst="rect">
            <a:avLst/>
          </a:prstGeom>
        </p:spPr>
        <p:txBody>
          <a:bodyPr/>
          <a:lstStyle>
            <a:lvl1pPr marL="0" indent="0">
              <a:lnSpc>
                <a:spcPct val="100000"/>
              </a:lnSpc>
              <a:spcBef>
                <a:spcPts val="0"/>
              </a:spcBef>
              <a:buNone/>
              <a:defRPr sz="1400" b="1">
                <a:solidFill>
                  <a:schemeClr val="bg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Pr Prénom</a:t>
            </a:r>
          </a:p>
          <a:p>
            <a:pPr lvl="0"/>
            <a:r>
              <a:rPr lang="fr-FR" dirty="0"/>
              <a:t>NOM</a:t>
            </a:r>
          </a:p>
        </p:txBody>
      </p:sp>
      <p:sp>
        <p:nvSpPr>
          <p:cNvPr id="26" name="Espace réservé du texte 4">
            <a:extLst>
              <a:ext uri="{FF2B5EF4-FFF2-40B4-BE49-F238E27FC236}">
                <a16:creationId xmlns="" xmlns:a16="http://schemas.microsoft.com/office/drawing/2014/main" id="{289E7E1F-AA8B-DC73-656E-035A81CC1424}"/>
              </a:ext>
            </a:extLst>
          </p:cNvPr>
          <p:cNvSpPr>
            <a:spLocks noGrp="1"/>
          </p:cNvSpPr>
          <p:nvPr>
            <p:ph type="body" sz="quarter" idx="23" hasCustomPrompt="1"/>
          </p:nvPr>
        </p:nvSpPr>
        <p:spPr>
          <a:xfrm>
            <a:off x="6827300" y="5035692"/>
            <a:ext cx="1679539" cy="569913"/>
          </a:xfrm>
          <a:prstGeom prst="rect">
            <a:avLst/>
          </a:prstGeom>
        </p:spPr>
        <p:txBody>
          <a:bodyPr/>
          <a:lstStyle>
            <a:lvl1pPr marL="0" indent="0">
              <a:lnSpc>
                <a:spcPct val="100000"/>
              </a:lnSpc>
              <a:spcBef>
                <a:spcPts val="0"/>
              </a:spcBef>
              <a:buNone/>
              <a:defRPr sz="1400" b="1">
                <a:solidFill>
                  <a:schemeClr val="bg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Pr Prénom</a:t>
            </a:r>
          </a:p>
          <a:p>
            <a:pPr lvl="0"/>
            <a:r>
              <a:rPr lang="fr-FR" dirty="0"/>
              <a:t>NOM</a:t>
            </a:r>
          </a:p>
        </p:txBody>
      </p:sp>
      <p:sp>
        <p:nvSpPr>
          <p:cNvPr id="29" name="Espace réservé du texte 4">
            <a:extLst>
              <a:ext uri="{FF2B5EF4-FFF2-40B4-BE49-F238E27FC236}">
                <a16:creationId xmlns="" xmlns:a16="http://schemas.microsoft.com/office/drawing/2014/main" id="{C38D9668-B730-59C9-ACB0-85C591F8DFAC}"/>
              </a:ext>
            </a:extLst>
          </p:cNvPr>
          <p:cNvSpPr>
            <a:spLocks noGrp="1"/>
          </p:cNvSpPr>
          <p:nvPr>
            <p:ph type="body" sz="quarter" idx="24" hasCustomPrompt="1"/>
          </p:nvPr>
        </p:nvSpPr>
        <p:spPr>
          <a:xfrm>
            <a:off x="9698177" y="5057262"/>
            <a:ext cx="1782524" cy="569913"/>
          </a:xfrm>
          <a:prstGeom prst="rect">
            <a:avLst/>
          </a:prstGeom>
        </p:spPr>
        <p:txBody>
          <a:bodyPr/>
          <a:lstStyle>
            <a:lvl1pPr marL="0" indent="0">
              <a:lnSpc>
                <a:spcPct val="100000"/>
              </a:lnSpc>
              <a:spcBef>
                <a:spcPts val="0"/>
              </a:spcBef>
              <a:buNone/>
              <a:defRPr sz="1400" b="1">
                <a:solidFill>
                  <a:schemeClr val="bg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Pr Prénom</a:t>
            </a:r>
          </a:p>
          <a:p>
            <a:pPr lvl="0"/>
            <a:r>
              <a:rPr lang="fr-FR" dirty="0"/>
              <a:t>NOM</a:t>
            </a:r>
          </a:p>
        </p:txBody>
      </p:sp>
      <p:sp>
        <p:nvSpPr>
          <p:cNvPr id="32" name="Espace réservé du texte 4">
            <a:extLst>
              <a:ext uri="{FF2B5EF4-FFF2-40B4-BE49-F238E27FC236}">
                <a16:creationId xmlns="" xmlns:a16="http://schemas.microsoft.com/office/drawing/2014/main" id="{E53E4662-2047-347B-3E84-27E6569FF9B5}"/>
              </a:ext>
            </a:extLst>
          </p:cNvPr>
          <p:cNvSpPr>
            <a:spLocks noGrp="1"/>
          </p:cNvSpPr>
          <p:nvPr>
            <p:ph type="body" sz="quarter" idx="25" hasCustomPrompt="1"/>
          </p:nvPr>
        </p:nvSpPr>
        <p:spPr>
          <a:xfrm>
            <a:off x="1267742" y="5615001"/>
            <a:ext cx="1592188" cy="905067"/>
          </a:xfrm>
          <a:prstGeom prst="rect">
            <a:avLst/>
          </a:prstGeom>
        </p:spPr>
        <p:txBody>
          <a:bodyPr/>
          <a:lstStyle>
            <a:lvl1pPr marL="0" indent="0">
              <a:lnSpc>
                <a:spcPct val="100000"/>
              </a:lnSpc>
              <a:spcBef>
                <a:spcPts val="0"/>
              </a:spcBef>
              <a:buNone/>
              <a:defRPr sz="1100" b="0" i="1">
                <a:solidFill>
                  <a:schemeClr val="bg1"/>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Nom Institut</a:t>
            </a:r>
          </a:p>
          <a:p>
            <a:pPr lvl="0"/>
            <a:r>
              <a:rPr lang="fr-FR" dirty="0"/>
              <a:t>ou Hôpital</a:t>
            </a:r>
          </a:p>
          <a:p>
            <a:pPr lvl="0"/>
            <a:r>
              <a:rPr lang="fr-FR" dirty="0"/>
              <a:t>Université et Ville</a:t>
            </a:r>
          </a:p>
        </p:txBody>
      </p:sp>
      <p:sp>
        <p:nvSpPr>
          <p:cNvPr id="33" name="Espace réservé du texte 4">
            <a:extLst>
              <a:ext uri="{FF2B5EF4-FFF2-40B4-BE49-F238E27FC236}">
                <a16:creationId xmlns="" xmlns:a16="http://schemas.microsoft.com/office/drawing/2014/main" id="{D0952211-D5BA-4E59-914A-C2AC91DFDF6F}"/>
              </a:ext>
            </a:extLst>
          </p:cNvPr>
          <p:cNvSpPr>
            <a:spLocks noGrp="1"/>
          </p:cNvSpPr>
          <p:nvPr>
            <p:ph type="body" sz="quarter" idx="26" hasCustomPrompt="1"/>
          </p:nvPr>
        </p:nvSpPr>
        <p:spPr>
          <a:xfrm>
            <a:off x="4111484" y="5602827"/>
            <a:ext cx="1518875" cy="917241"/>
          </a:xfrm>
          <a:prstGeom prst="rect">
            <a:avLst/>
          </a:prstGeom>
        </p:spPr>
        <p:txBody>
          <a:bodyPr/>
          <a:lstStyle>
            <a:lvl1pPr marL="0" indent="0">
              <a:lnSpc>
                <a:spcPct val="100000"/>
              </a:lnSpc>
              <a:spcBef>
                <a:spcPts val="0"/>
              </a:spcBef>
              <a:buNone/>
              <a:defRPr sz="1100" b="0" i="1">
                <a:solidFill>
                  <a:schemeClr val="bg1"/>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Nom Institut</a:t>
            </a:r>
          </a:p>
          <a:p>
            <a:pPr lvl="0"/>
            <a:r>
              <a:rPr lang="fr-FR" dirty="0"/>
              <a:t>ou Hôpital</a:t>
            </a:r>
          </a:p>
          <a:p>
            <a:pPr lvl="0"/>
            <a:r>
              <a:rPr lang="fr-FR" dirty="0"/>
              <a:t>Université et Ville</a:t>
            </a:r>
          </a:p>
        </p:txBody>
      </p:sp>
      <p:sp>
        <p:nvSpPr>
          <p:cNvPr id="34" name="Espace réservé du texte 4">
            <a:extLst>
              <a:ext uri="{FF2B5EF4-FFF2-40B4-BE49-F238E27FC236}">
                <a16:creationId xmlns="" xmlns:a16="http://schemas.microsoft.com/office/drawing/2014/main" id="{852FA44D-BA91-E543-D4DF-8882BC289B11}"/>
              </a:ext>
            </a:extLst>
          </p:cNvPr>
          <p:cNvSpPr>
            <a:spLocks noGrp="1"/>
          </p:cNvSpPr>
          <p:nvPr>
            <p:ph type="body" sz="quarter" idx="27" hasCustomPrompt="1"/>
          </p:nvPr>
        </p:nvSpPr>
        <p:spPr>
          <a:xfrm>
            <a:off x="6836690" y="5602827"/>
            <a:ext cx="1670149" cy="981032"/>
          </a:xfrm>
          <a:prstGeom prst="rect">
            <a:avLst/>
          </a:prstGeom>
        </p:spPr>
        <p:txBody>
          <a:bodyPr/>
          <a:lstStyle>
            <a:lvl1pPr marL="0" indent="0">
              <a:lnSpc>
                <a:spcPct val="100000"/>
              </a:lnSpc>
              <a:spcBef>
                <a:spcPts val="0"/>
              </a:spcBef>
              <a:buNone/>
              <a:defRPr sz="1100" b="0" i="1">
                <a:solidFill>
                  <a:schemeClr val="bg1"/>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Nom Institut</a:t>
            </a:r>
          </a:p>
          <a:p>
            <a:pPr lvl="0"/>
            <a:r>
              <a:rPr lang="fr-FR" dirty="0"/>
              <a:t>ou Hôpital</a:t>
            </a:r>
          </a:p>
          <a:p>
            <a:pPr lvl="0"/>
            <a:r>
              <a:rPr lang="fr-FR" dirty="0"/>
              <a:t>Université et Ville</a:t>
            </a:r>
          </a:p>
        </p:txBody>
      </p:sp>
      <p:sp>
        <p:nvSpPr>
          <p:cNvPr id="35" name="Espace réservé du texte 4">
            <a:extLst>
              <a:ext uri="{FF2B5EF4-FFF2-40B4-BE49-F238E27FC236}">
                <a16:creationId xmlns="" xmlns:a16="http://schemas.microsoft.com/office/drawing/2014/main" id="{C9D7777E-5AE1-2DB4-7224-A6CF81BAD854}"/>
              </a:ext>
            </a:extLst>
          </p:cNvPr>
          <p:cNvSpPr>
            <a:spLocks noGrp="1"/>
          </p:cNvSpPr>
          <p:nvPr>
            <p:ph type="body" sz="quarter" idx="28" hasCustomPrompt="1"/>
          </p:nvPr>
        </p:nvSpPr>
        <p:spPr>
          <a:xfrm>
            <a:off x="10328701" y="5627175"/>
            <a:ext cx="1782524" cy="981032"/>
          </a:xfrm>
          <a:prstGeom prst="rect">
            <a:avLst/>
          </a:prstGeom>
        </p:spPr>
        <p:txBody>
          <a:bodyPr/>
          <a:lstStyle>
            <a:lvl1pPr marL="0" indent="0">
              <a:lnSpc>
                <a:spcPct val="100000"/>
              </a:lnSpc>
              <a:spcBef>
                <a:spcPts val="0"/>
              </a:spcBef>
              <a:buNone/>
              <a:defRPr sz="1100" b="0" i="1">
                <a:solidFill>
                  <a:schemeClr val="bg1"/>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Nom Institut</a:t>
            </a:r>
          </a:p>
          <a:p>
            <a:pPr lvl="0"/>
            <a:r>
              <a:rPr lang="fr-FR" dirty="0"/>
              <a:t>ou Hôpital</a:t>
            </a:r>
          </a:p>
          <a:p>
            <a:pPr lvl="0"/>
            <a:r>
              <a:rPr lang="fr-FR" dirty="0"/>
              <a:t>Université et Ville</a:t>
            </a:r>
          </a:p>
        </p:txBody>
      </p:sp>
      <p:sp>
        <p:nvSpPr>
          <p:cNvPr id="18" name="Espace réservé du texte 17">
            <a:extLst>
              <a:ext uri="{FF2B5EF4-FFF2-40B4-BE49-F238E27FC236}">
                <a16:creationId xmlns="" xmlns:a16="http://schemas.microsoft.com/office/drawing/2014/main" id="{9A6B4D7B-5487-778A-ED36-37AFB3EF6246}"/>
              </a:ext>
            </a:extLst>
          </p:cNvPr>
          <p:cNvSpPr>
            <a:spLocks noGrp="1"/>
          </p:cNvSpPr>
          <p:nvPr>
            <p:ph type="body" sz="quarter" idx="14" hasCustomPrompt="1"/>
          </p:nvPr>
        </p:nvSpPr>
        <p:spPr>
          <a:xfrm>
            <a:off x="2940704" y="944755"/>
            <a:ext cx="9190355" cy="485469"/>
          </a:xfrm>
          <a:prstGeom prst="rect">
            <a:avLst/>
          </a:prstGeom>
        </p:spPr>
        <p:txBody>
          <a:bodyPr/>
          <a:lstStyle>
            <a:lvl1pPr marL="0" indent="0">
              <a:buNone/>
              <a:defRPr sz="3200" b="1" i="0">
                <a:latin typeface="Century Gothic" panose="020B0502020202020204" pitchFamily="34" charset="0"/>
              </a:defRPr>
            </a:lvl1pPr>
            <a:lvl2pPr marL="457200" indent="0">
              <a:buNone/>
              <a:defRPr/>
            </a:lvl2pPr>
          </a:lstStyle>
          <a:p>
            <a:pPr lvl="0"/>
            <a:r>
              <a:rPr lang="fr-FR" dirty="0"/>
              <a:t>Titre du Congrès</a:t>
            </a:r>
          </a:p>
        </p:txBody>
      </p:sp>
      <p:sp>
        <p:nvSpPr>
          <p:cNvPr id="3" name="Espace réservé pour une image  2">
            <a:extLst>
              <a:ext uri="{FF2B5EF4-FFF2-40B4-BE49-F238E27FC236}">
                <a16:creationId xmlns="" xmlns:a16="http://schemas.microsoft.com/office/drawing/2014/main" id="{336828D2-9867-855C-8074-D31F04837A74}"/>
              </a:ext>
            </a:extLst>
          </p:cNvPr>
          <p:cNvSpPr>
            <a:spLocks noGrp="1"/>
          </p:cNvSpPr>
          <p:nvPr>
            <p:ph type="pic" idx="1"/>
          </p:nvPr>
        </p:nvSpPr>
        <p:spPr>
          <a:xfrm>
            <a:off x="0" y="2016419"/>
            <a:ext cx="12192000" cy="1813403"/>
          </a:xfrm>
          <a:prstGeom prst="rect">
            <a:avLst/>
          </a:prstGeom>
          <a:solidFill>
            <a:srgbClr val="005087"/>
          </a:solidFill>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2" name="Titre 1">
            <a:extLst>
              <a:ext uri="{FF2B5EF4-FFF2-40B4-BE49-F238E27FC236}">
                <a16:creationId xmlns="" xmlns:a16="http://schemas.microsoft.com/office/drawing/2014/main" id="{611BC6B7-F7D0-CD8F-504D-C0525FA818EC}"/>
              </a:ext>
            </a:extLst>
          </p:cNvPr>
          <p:cNvSpPr>
            <a:spLocks noGrp="1"/>
          </p:cNvSpPr>
          <p:nvPr>
            <p:ph type="title" hasCustomPrompt="1"/>
          </p:nvPr>
        </p:nvSpPr>
        <p:spPr>
          <a:xfrm>
            <a:off x="2940704" y="1444738"/>
            <a:ext cx="9190355" cy="419056"/>
          </a:xfrm>
        </p:spPr>
        <p:txBody>
          <a:bodyPr anchor="t">
            <a:normAutofit/>
          </a:bodyPr>
          <a:lstStyle>
            <a:lvl1pPr algn="l">
              <a:defRPr sz="2000" b="0">
                <a:solidFill>
                  <a:srgbClr val="005087"/>
                </a:solidFill>
                <a:latin typeface="Century Gothic" panose="020B0502020202020204" pitchFamily="34" charset="0"/>
              </a:defRPr>
            </a:lvl1pPr>
          </a:lstStyle>
          <a:p>
            <a:r>
              <a:rPr lang="fr-FR" dirty="0"/>
              <a:t>Sous titre du Congrès</a:t>
            </a:r>
          </a:p>
        </p:txBody>
      </p:sp>
      <p:sp>
        <p:nvSpPr>
          <p:cNvPr id="9" name="Rectangle 8">
            <a:extLst>
              <a:ext uri="{FF2B5EF4-FFF2-40B4-BE49-F238E27FC236}">
                <a16:creationId xmlns="" xmlns:a16="http://schemas.microsoft.com/office/drawing/2014/main" id="{A8932535-FFA1-0DF5-F581-9FAA2917DAFE}"/>
              </a:ext>
            </a:extLst>
          </p:cNvPr>
          <p:cNvSpPr/>
          <p:nvPr userDrawn="1"/>
        </p:nvSpPr>
        <p:spPr>
          <a:xfrm>
            <a:off x="3050265" y="0"/>
            <a:ext cx="9141734" cy="888908"/>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3A3839"/>
              </a:solidFill>
              <a:effectLst/>
              <a:uLnTx/>
              <a:uFillTx/>
              <a:latin typeface="Calibri" panose="020F0502020204030204"/>
              <a:ea typeface="+mn-ea"/>
              <a:cs typeface="+mn-cs"/>
            </a:endParaRPr>
          </a:p>
        </p:txBody>
      </p:sp>
      <p:sp>
        <p:nvSpPr>
          <p:cNvPr id="10" name="ZoneTexte 9">
            <a:extLst>
              <a:ext uri="{FF2B5EF4-FFF2-40B4-BE49-F238E27FC236}">
                <a16:creationId xmlns="" xmlns:a16="http://schemas.microsoft.com/office/drawing/2014/main" id="{83FB68E0-10BC-4EED-9B91-C43EEB670F05}"/>
              </a:ext>
            </a:extLst>
          </p:cNvPr>
          <p:cNvSpPr txBox="1"/>
          <p:nvPr userDrawn="1"/>
        </p:nvSpPr>
        <p:spPr>
          <a:xfrm>
            <a:off x="3205857" y="243294"/>
            <a:ext cx="6861968" cy="400110"/>
          </a:xfrm>
          <a:prstGeom prst="rect">
            <a:avLst/>
          </a:prstGeom>
          <a:noFill/>
        </p:spPr>
        <p:txBody>
          <a:bodyPr wrap="square">
            <a:spAutoFit/>
          </a:bodyPr>
          <a:lstStyle/>
          <a:p>
            <a:pPr algn="r"/>
            <a:r>
              <a:rPr lang="fr-FR" sz="2000" b="1" dirty="0">
                <a:solidFill>
                  <a:srgbClr val="FF7F4D"/>
                </a:solidFill>
                <a:effectLst/>
                <a:latin typeface="Gordita" pitchFamily="2" charset="77"/>
                <a:cs typeface="Gordita" pitchFamily="2" charset="77"/>
              </a:rPr>
              <a:t>Web TV</a:t>
            </a:r>
            <a:endParaRPr lang="fr-FR" sz="2000" b="1" dirty="0">
              <a:solidFill>
                <a:schemeClr val="bg2">
                  <a:lumMod val="75000"/>
                </a:schemeClr>
              </a:solidFill>
              <a:effectLst/>
              <a:latin typeface="Gordita" pitchFamily="2" charset="77"/>
              <a:cs typeface="Gordita" pitchFamily="2" charset="77"/>
            </a:endParaRPr>
          </a:p>
        </p:txBody>
      </p:sp>
      <p:pic>
        <p:nvPicPr>
          <p:cNvPr id="11" name="Image 10">
            <a:extLst>
              <a:ext uri="{FF2B5EF4-FFF2-40B4-BE49-F238E27FC236}">
                <a16:creationId xmlns="" xmlns:a16="http://schemas.microsoft.com/office/drawing/2014/main" id="{82876690-0BEF-AB6A-028A-C49472408F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3537" y="86385"/>
            <a:ext cx="2243259" cy="671839"/>
          </a:xfrm>
          <a:prstGeom prst="rect">
            <a:avLst/>
          </a:prstGeom>
        </p:spPr>
      </p:pic>
      <p:sp>
        <p:nvSpPr>
          <p:cNvPr id="12" name="Rectangle 11">
            <a:extLst>
              <a:ext uri="{FF2B5EF4-FFF2-40B4-BE49-F238E27FC236}">
                <a16:creationId xmlns="" xmlns:a16="http://schemas.microsoft.com/office/drawing/2014/main" id="{4E55831D-C24F-8EE6-D28E-96C2DC1CB7B8}"/>
              </a:ext>
            </a:extLst>
          </p:cNvPr>
          <p:cNvSpPr/>
          <p:nvPr userDrawn="1"/>
        </p:nvSpPr>
        <p:spPr>
          <a:xfrm>
            <a:off x="8575058" y="109857"/>
            <a:ext cx="2806702" cy="646331"/>
          </a:xfrm>
          <a:prstGeom prst="rect">
            <a:avLst/>
          </a:prstGeom>
        </p:spPr>
        <p:txBody>
          <a:bodyPr wrap="square" rIns="216000">
            <a:spAutoFit/>
          </a:bodyPr>
          <a:lstStyle/>
          <a:p>
            <a:pPr algn="r"/>
            <a:r>
              <a:rPr lang="fr-FR" sz="3600" b="1" dirty="0">
                <a:solidFill>
                  <a:srgbClr val="737078"/>
                </a:solidFill>
                <a:latin typeface="Century Gothic" panose="020B0502020202020204" pitchFamily="34" charset="0"/>
              </a:rPr>
              <a:t>SEIN</a:t>
            </a:r>
          </a:p>
        </p:txBody>
      </p:sp>
      <p:pic>
        <p:nvPicPr>
          <p:cNvPr id="13" name="Image 12">
            <a:extLst>
              <a:ext uri="{FF2B5EF4-FFF2-40B4-BE49-F238E27FC236}">
                <a16:creationId xmlns="" xmlns:a16="http://schemas.microsoft.com/office/drawing/2014/main" id="{4A5A92E1-AFCF-844F-2790-9DDE9DA113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56419" y="43542"/>
            <a:ext cx="774640" cy="798115"/>
          </a:xfrm>
          <a:prstGeom prst="rect">
            <a:avLst/>
          </a:prstGeom>
        </p:spPr>
      </p:pic>
      <p:sp>
        <p:nvSpPr>
          <p:cNvPr id="14" name="ZoneTexte 13">
            <a:extLst>
              <a:ext uri="{FF2B5EF4-FFF2-40B4-BE49-F238E27FC236}">
                <a16:creationId xmlns="" xmlns:a16="http://schemas.microsoft.com/office/drawing/2014/main" id="{61F9AC1B-77FA-780F-DB0C-EACCEF4CB53F}"/>
              </a:ext>
            </a:extLst>
          </p:cNvPr>
          <p:cNvSpPr txBox="1"/>
          <p:nvPr userDrawn="1"/>
        </p:nvSpPr>
        <p:spPr>
          <a:xfrm>
            <a:off x="3205857" y="109986"/>
            <a:ext cx="1502322" cy="430887"/>
          </a:xfrm>
          <a:prstGeom prst="rect">
            <a:avLst/>
          </a:prstGeom>
          <a:noFill/>
        </p:spPr>
        <p:txBody>
          <a:bodyPr wrap="square">
            <a:spAutoFit/>
          </a:bodyPr>
          <a:lstStyle/>
          <a:p>
            <a:r>
              <a:rPr kumimoji="0" lang="fr-FR" sz="1100" u="none" strike="noStrike" kern="1200" cap="none" spc="0" normalizeH="0" baseline="0" noProof="0" dirty="0">
                <a:ln>
                  <a:noFill/>
                </a:ln>
                <a:solidFill>
                  <a:srgbClr val="FF7F4D"/>
                </a:solidFill>
                <a:effectLst/>
                <a:uLnTx/>
                <a:uFillTx/>
                <a:latin typeface="Century Gothic" panose="020B0502020202020204" pitchFamily="34" charset="0"/>
                <a:cs typeface="Gordita" pitchFamily="2" charset="77"/>
              </a:rPr>
              <a:t>L’actualité</a:t>
            </a:r>
            <a: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t/>
            </a:r>
            <a:b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br>
            <a: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t>en oncologie</a:t>
            </a:r>
          </a:p>
        </p:txBody>
      </p:sp>
      <p:sp>
        <p:nvSpPr>
          <p:cNvPr id="22" name="Espace réservé du texte 21">
            <a:extLst>
              <a:ext uri="{FF2B5EF4-FFF2-40B4-BE49-F238E27FC236}">
                <a16:creationId xmlns="" xmlns:a16="http://schemas.microsoft.com/office/drawing/2014/main" id="{1D7125B1-5B5B-B9C6-6DDD-63E06A5B6108}"/>
              </a:ext>
            </a:extLst>
          </p:cNvPr>
          <p:cNvSpPr>
            <a:spLocks noGrp="1"/>
          </p:cNvSpPr>
          <p:nvPr>
            <p:ph type="body" sz="quarter" idx="15" hasCustomPrompt="1"/>
          </p:nvPr>
        </p:nvSpPr>
        <p:spPr>
          <a:xfrm>
            <a:off x="3205857" y="482309"/>
            <a:ext cx="1411407" cy="242888"/>
          </a:xfrm>
          <a:prstGeom prst="rect">
            <a:avLst/>
          </a:prstGeom>
        </p:spPr>
        <p:txBody>
          <a:bodyPr>
            <a:normAutofit/>
          </a:bodyPr>
          <a:lstStyle>
            <a:lvl1pPr marL="0" indent="0">
              <a:buNone/>
              <a:defRPr sz="1050" b="1" i="0">
                <a:solidFill>
                  <a:schemeClr val="bg1"/>
                </a:solidFill>
                <a:latin typeface="Century Gothic" panose="020B0502020202020204" pitchFamily="34" charset="0"/>
              </a:defRPr>
            </a:lvl1pPr>
          </a:lstStyle>
          <a:p>
            <a:pPr lvl="0"/>
            <a:r>
              <a:rPr lang="fr-FR" dirty="0"/>
              <a:t>Date du congrès</a:t>
            </a:r>
          </a:p>
        </p:txBody>
      </p:sp>
      <p:sp>
        <p:nvSpPr>
          <p:cNvPr id="6" name="ZoneTexte 5">
            <a:extLst>
              <a:ext uri="{FF2B5EF4-FFF2-40B4-BE49-F238E27FC236}">
                <a16:creationId xmlns="" xmlns:a16="http://schemas.microsoft.com/office/drawing/2014/main" id="{24B31910-DB0E-F648-D21B-B8985F528716}"/>
              </a:ext>
            </a:extLst>
          </p:cNvPr>
          <p:cNvSpPr txBox="1"/>
          <p:nvPr userDrawn="1"/>
        </p:nvSpPr>
        <p:spPr>
          <a:xfrm>
            <a:off x="120301" y="4596028"/>
            <a:ext cx="7673434" cy="338554"/>
          </a:xfrm>
          <a:prstGeom prst="rect">
            <a:avLst/>
          </a:prstGeom>
          <a:noFill/>
        </p:spPr>
        <p:txBody>
          <a:bodyPr wrap="square">
            <a:spAutoFit/>
          </a:bodyPr>
          <a:lstStyle/>
          <a:p>
            <a:r>
              <a:rPr lang="fr-FR" sz="1600" b="1" i="0" u="none" strike="noStrike" dirty="0">
                <a:solidFill>
                  <a:srgbClr val="002D4C"/>
                </a:solidFill>
                <a:effectLst/>
                <a:latin typeface="Century Gothic" panose="020B0502020202020204" pitchFamily="34" charset="0"/>
              </a:rPr>
              <a:t>Un service </a:t>
            </a:r>
            <a:r>
              <a:rPr lang="fr-FR" sz="1600" b="1" i="0" u="none" strike="noStrike" dirty="0">
                <a:solidFill>
                  <a:srgbClr val="002C4C"/>
                </a:solidFill>
                <a:effectLst/>
                <a:latin typeface="Century Gothic" panose="020B0502020202020204" pitchFamily="34" charset="0"/>
              </a:rPr>
              <a:t>proposé</a:t>
            </a:r>
            <a:r>
              <a:rPr lang="fr-FR" sz="1600" b="1" i="0" u="none" strike="noStrike" dirty="0">
                <a:solidFill>
                  <a:srgbClr val="002D4C"/>
                </a:solidFill>
                <a:effectLst/>
                <a:latin typeface="Century Gothic" panose="020B0502020202020204" pitchFamily="34" charset="0"/>
              </a:rPr>
              <a:t> en toute indépendance par nos experts :</a:t>
            </a:r>
          </a:p>
        </p:txBody>
      </p:sp>
    </p:spTree>
    <p:extLst>
      <p:ext uri="{BB962C8B-B14F-4D97-AF65-F5344CB8AC3E}">
        <p14:creationId xmlns:p14="http://schemas.microsoft.com/office/powerpoint/2010/main" val="2676324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4BF8852-221A-A3B0-DD6A-0DE42CA4401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8DB9A896-BEAD-60B4-A789-BB34DC238B2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D34D617B-63BA-8F05-BD9C-018A26CB5288}"/>
              </a:ext>
            </a:extLst>
          </p:cNvPr>
          <p:cNvSpPr>
            <a:spLocks noGrp="1"/>
          </p:cNvSpPr>
          <p:nvPr>
            <p:ph type="dt" sz="half" idx="10"/>
          </p:nvPr>
        </p:nvSpPr>
        <p:spPr/>
        <p:txBody>
          <a:bodyPr/>
          <a:lstStyle/>
          <a:p>
            <a:fld id="{5C462964-1937-4530-8E2A-4FF7DF659E3E}" type="datetimeFigureOut">
              <a:rPr lang="fr-FR" smtClean="0"/>
              <a:t>23/01/2024</a:t>
            </a:fld>
            <a:endParaRPr lang="fr-FR"/>
          </a:p>
        </p:txBody>
      </p:sp>
      <p:sp>
        <p:nvSpPr>
          <p:cNvPr id="5" name="Espace réservé du pied de page 4">
            <a:extLst>
              <a:ext uri="{FF2B5EF4-FFF2-40B4-BE49-F238E27FC236}">
                <a16:creationId xmlns="" xmlns:a16="http://schemas.microsoft.com/office/drawing/2014/main" id="{9E8F128E-FE2C-CFC0-7ADC-1062F4C18B6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B5E6546A-F1B0-90C6-7752-74341EC42341}"/>
              </a:ext>
            </a:extLst>
          </p:cNvPr>
          <p:cNvSpPr>
            <a:spLocks noGrp="1"/>
          </p:cNvSpPr>
          <p:nvPr>
            <p:ph type="sldNum" sz="quarter" idx="12"/>
          </p:nvPr>
        </p:nvSpPr>
        <p:spPr/>
        <p:txBody>
          <a:bodyPr/>
          <a:lstStyle/>
          <a:p>
            <a:fld id="{5F2A6A40-CB62-4641-BE33-51B697845566}" type="slidenum">
              <a:rPr lang="fr-FR" smtClean="0"/>
              <a:t>‹N°›</a:t>
            </a:fld>
            <a:endParaRPr lang="fr-FR"/>
          </a:p>
        </p:txBody>
      </p:sp>
    </p:spTree>
    <p:extLst>
      <p:ext uri="{BB962C8B-B14F-4D97-AF65-F5344CB8AC3E}">
        <p14:creationId xmlns:p14="http://schemas.microsoft.com/office/powerpoint/2010/main" val="4234295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18" name="Espace réservé du texte 17">
            <a:extLst>
              <a:ext uri="{FF2B5EF4-FFF2-40B4-BE49-F238E27FC236}">
                <a16:creationId xmlns="" xmlns:a16="http://schemas.microsoft.com/office/drawing/2014/main" id="{9A6B4D7B-5487-778A-ED36-37AFB3EF6246}"/>
              </a:ext>
            </a:extLst>
          </p:cNvPr>
          <p:cNvSpPr>
            <a:spLocks noGrp="1"/>
          </p:cNvSpPr>
          <p:nvPr>
            <p:ph type="body" sz="quarter" idx="14" hasCustomPrompt="1"/>
          </p:nvPr>
        </p:nvSpPr>
        <p:spPr>
          <a:xfrm>
            <a:off x="2940704" y="944755"/>
            <a:ext cx="9190355" cy="485469"/>
          </a:xfrm>
          <a:prstGeom prst="rect">
            <a:avLst/>
          </a:prstGeom>
        </p:spPr>
        <p:txBody>
          <a:bodyPr/>
          <a:lstStyle>
            <a:lvl1pPr marL="0" indent="0">
              <a:buNone/>
              <a:defRPr sz="3200" b="1" i="0">
                <a:latin typeface="Century Gothic" panose="020B0502020202020204" pitchFamily="34" charset="0"/>
              </a:defRPr>
            </a:lvl1pPr>
            <a:lvl2pPr marL="457200" indent="0">
              <a:buNone/>
              <a:defRPr/>
            </a:lvl2pPr>
          </a:lstStyle>
          <a:p>
            <a:pPr lvl="0"/>
            <a:r>
              <a:rPr lang="fr-FR" dirty="0"/>
              <a:t>Titre du Congrès</a:t>
            </a:r>
          </a:p>
        </p:txBody>
      </p:sp>
      <p:sp>
        <p:nvSpPr>
          <p:cNvPr id="3" name="Espace réservé pour une image  2">
            <a:extLst>
              <a:ext uri="{FF2B5EF4-FFF2-40B4-BE49-F238E27FC236}">
                <a16:creationId xmlns="" xmlns:a16="http://schemas.microsoft.com/office/drawing/2014/main" id="{336828D2-9867-855C-8074-D31F04837A74}"/>
              </a:ext>
            </a:extLst>
          </p:cNvPr>
          <p:cNvSpPr>
            <a:spLocks noGrp="1"/>
          </p:cNvSpPr>
          <p:nvPr>
            <p:ph type="pic" idx="1"/>
          </p:nvPr>
        </p:nvSpPr>
        <p:spPr>
          <a:xfrm>
            <a:off x="0" y="2016419"/>
            <a:ext cx="12192000" cy="1813403"/>
          </a:xfrm>
          <a:prstGeom prst="rect">
            <a:avLst/>
          </a:prstGeom>
          <a:solidFill>
            <a:srgbClr val="005087"/>
          </a:solidFill>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2" name="Titre 1">
            <a:extLst>
              <a:ext uri="{FF2B5EF4-FFF2-40B4-BE49-F238E27FC236}">
                <a16:creationId xmlns="" xmlns:a16="http://schemas.microsoft.com/office/drawing/2014/main" id="{611BC6B7-F7D0-CD8F-504D-C0525FA818EC}"/>
              </a:ext>
            </a:extLst>
          </p:cNvPr>
          <p:cNvSpPr>
            <a:spLocks noGrp="1"/>
          </p:cNvSpPr>
          <p:nvPr>
            <p:ph type="title" hasCustomPrompt="1"/>
          </p:nvPr>
        </p:nvSpPr>
        <p:spPr>
          <a:xfrm>
            <a:off x="2940704" y="1444738"/>
            <a:ext cx="9190355" cy="419056"/>
          </a:xfrm>
        </p:spPr>
        <p:txBody>
          <a:bodyPr anchor="t">
            <a:normAutofit/>
          </a:bodyPr>
          <a:lstStyle>
            <a:lvl1pPr algn="l">
              <a:defRPr sz="2000" b="0">
                <a:solidFill>
                  <a:srgbClr val="005087"/>
                </a:solidFill>
                <a:latin typeface="Century Gothic" panose="020B0502020202020204" pitchFamily="34" charset="0"/>
              </a:defRPr>
            </a:lvl1pPr>
          </a:lstStyle>
          <a:p>
            <a:r>
              <a:rPr lang="fr-FR" dirty="0"/>
              <a:t>Sous titre du Congrès</a:t>
            </a:r>
          </a:p>
        </p:txBody>
      </p:sp>
      <p:sp>
        <p:nvSpPr>
          <p:cNvPr id="9" name="Rectangle 8">
            <a:extLst>
              <a:ext uri="{FF2B5EF4-FFF2-40B4-BE49-F238E27FC236}">
                <a16:creationId xmlns="" xmlns:a16="http://schemas.microsoft.com/office/drawing/2014/main" id="{A8932535-FFA1-0DF5-F581-9FAA2917DAFE}"/>
              </a:ext>
            </a:extLst>
          </p:cNvPr>
          <p:cNvSpPr/>
          <p:nvPr userDrawn="1"/>
        </p:nvSpPr>
        <p:spPr>
          <a:xfrm>
            <a:off x="3050265" y="0"/>
            <a:ext cx="9141734" cy="888908"/>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3A3839"/>
              </a:solidFill>
              <a:effectLst/>
              <a:uLnTx/>
              <a:uFillTx/>
              <a:latin typeface="Calibri" panose="020F0502020204030204"/>
              <a:ea typeface="+mn-ea"/>
              <a:cs typeface="+mn-cs"/>
            </a:endParaRPr>
          </a:p>
        </p:txBody>
      </p:sp>
      <p:sp>
        <p:nvSpPr>
          <p:cNvPr id="10" name="ZoneTexte 9">
            <a:extLst>
              <a:ext uri="{FF2B5EF4-FFF2-40B4-BE49-F238E27FC236}">
                <a16:creationId xmlns="" xmlns:a16="http://schemas.microsoft.com/office/drawing/2014/main" id="{83FB68E0-10BC-4EED-9B91-C43EEB670F05}"/>
              </a:ext>
            </a:extLst>
          </p:cNvPr>
          <p:cNvSpPr txBox="1"/>
          <p:nvPr userDrawn="1"/>
        </p:nvSpPr>
        <p:spPr>
          <a:xfrm>
            <a:off x="3205857" y="243294"/>
            <a:ext cx="6861968" cy="400110"/>
          </a:xfrm>
          <a:prstGeom prst="rect">
            <a:avLst/>
          </a:prstGeom>
          <a:noFill/>
        </p:spPr>
        <p:txBody>
          <a:bodyPr wrap="square">
            <a:spAutoFit/>
          </a:bodyPr>
          <a:lstStyle/>
          <a:p>
            <a:pPr algn="r"/>
            <a:r>
              <a:rPr lang="fr-FR" sz="2000" b="1" dirty="0">
                <a:solidFill>
                  <a:srgbClr val="FF7F4D"/>
                </a:solidFill>
                <a:effectLst/>
                <a:latin typeface="Gordita" pitchFamily="2" charset="77"/>
                <a:cs typeface="Gordita" pitchFamily="2" charset="77"/>
              </a:rPr>
              <a:t>Web TV</a:t>
            </a:r>
            <a:endParaRPr lang="fr-FR" sz="2000" b="1" dirty="0">
              <a:solidFill>
                <a:schemeClr val="bg2">
                  <a:lumMod val="75000"/>
                </a:schemeClr>
              </a:solidFill>
              <a:effectLst/>
              <a:latin typeface="Gordita" pitchFamily="2" charset="77"/>
              <a:cs typeface="Gordita" pitchFamily="2" charset="77"/>
            </a:endParaRPr>
          </a:p>
        </p:txBody>
      </p:sp>
      <p:pic>
        <p:nvPicPr>
          <p:cNvPr id="11" name="Image 10">
            <a:extLst>
              <a:ext uri="{FF2B5EF4-FFF2-40B4-BE49-F238E27FC236}">
                <a16:creationId xmlns="" xmlns:a16="http://schemas.microsoft.com/office/drawing/2014/main" id="{82876690-0BEF-AB6A-028A-C49472408F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3537" y="86385"/>
            <a:ext cx="2243259" cy="671839"/>
          </a:xfrm>
          <a:prstGeom prst="rect">
            <a:avLst/>
          </a:prstGeom>
        </p:spPr>
      </p:pic>
      <p:sp>
        <p:nvSpPr>
          <p:cNvPr id="12" name="Rectangle 11">
            <a:extLst>
              <a:ext uri="{FF2B5EF4-FFF2-40B4-BE49-F238E27FC236}">
                <a16:creationId xmlns="" xmlns:a16="http://schemas.microsoft.com/office/drawing/2014/main" id="{4E55831D-C24F-8EE6-D28E-96C2DC1CB7B8}"/>
              </a:ext>
            </a:extLst>
          </p:cNvPr>
          <p:cNvSpPr/>
          <p:nvPr userDrawn="1"/>
        </p:nvSpPr>
        <p:spPr>
          <a:xfrm>
            <a:off x="8575058" y="109857"/>
            <a:ext cx="2806702" cy="646331"/>
          </a:xfrm>
          <a:prstGeom prst="rect">
            <a:avLst/>
          </a:prstGeom>
        </p:spPr>
        <p:txBody>
          <a:bodyPr wrap="square" rIns="216000">
            <a:spAutoFit/>
          </a:bodyPr>
          <a:lstStyle/>
          <a:p>
            <a:pPr algn="r"/>
            <a:r>
              <a:rPr lang="fr-FR" sz="3600" b="1" dirty="0">
                <a:solidFill>
                  <a:srgbClr val="737078"/>
                </a:solidFill>
                <a:latin typeface="Century Gothic" panose="020B0502020202020204" pitchFamily="34" charset="0"/>
              </a:rPr>
              <a:t>SEIN</a:t>
            </a:r>
          </a:p>
        </p:txBody>
      </p:sp>
      <p:pic>
        <p:nvPicPr>
          <p:cNvPr id="13" name="Image 12">
            <a:extLst>
              <a:ext uri="{FF2B5EF4-FFF2-40B4-BE49-F238E27FC236}">
                <a16:creationId xmlns="" xmlns:a16="http://schemas.microsoft.com/office/drawing/2014/main" id="{4A5A92E1-AFCF-844F-2790-9DDE9DA113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56419" y="43542"/>
            <a:ext cx="774640" cy="798115"/>
          </a:xfrm>
          <a:prstGeom prst="rect">
            <a:avLst/>
          </a:prstGeom>
        </p:spPr>
      </p:pic>
      <p:sp>
        <p:nvSpPr>
          <p:cNvPr id="14" name="ZoneTexte 13">
            <a:extLst>
              <a:ext uri="{FF2B5EF4-FFF2-40B4-BE49-F238E27FC236}">
                <a16:creationId xmlns="" xmlns:a16="http://schemas.microsoft.com/office/drawing/2014/main" id="{61F9AC1B-77FA-780F-DB0C-EACCEF4CB53F}"/>
              </a:ext>
            </a:extLst>
          </p:cNvPr>
          <p:cNvSpPr txBox="1"/>
          <p:nvPr userDrawn="1"/>
        </p:nvSpPr>
        <p:spPr>
          <a:xfrm>
            <a:off x="3205857" y="109986"/>
            <a:ext cx="1502322" cy="430887"/>
          </a:xfrm>
          <a:prstGeom prst="rect">
            <a:avLst/>
          </a:prstGeom>
          <a:noFill/>
        </p:spPr>
        <p:txBody>
          <a:bodyPr wrap="square">
            <a:spAutoFit/>
          </a:bodyPr>
          <a:lstStyle/>
          <a:p>
            <a:r>
              <a:rPr kumimoji="0" lang="fr-FR" sz="1100" u="none" strike="noStrike" kern="1200" cap="none" spc="0" normalizeH="0" baseline="0" noProof="0" dirty="0">
                <a:ln>
                  <a:noFill/>
                </a:ln>
                <a:solidFill>
                  <a:srgbClr val="FF7F4D"/>
                </a:solidFill>
                <a:effectLst/>
                <a:uLnTx/>
                <a:uFillTx/>
                <a:latin typeface="Century Gothic" panose="020B0502020202020204" pitchFamily="34" charset="0"/>
                <a:cs typeface="Gordita" pitchFamily="2" charset="77"/>
              </a:rPr>
              <a:t>L’actualité</a:t>
            </a:r>
            <a: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t/>
            </a:r>
            <a:b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br>
            <a: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t>en oncologie</a:t>
            </a:r>
          </a:p>
        </p:txBody>
      </p:sp>
      <p:sp>
        <p:nvSpPr>
          <p:cNvPr id="22" name="Espace réservé du texte 21">
            <a:extLst>
              <a:ext uri="{FF2B5EF4-FFF2-40B4-BE49-F238E27FC236}">
                <a16:creationId xmlns="" xmlns:a16="http://schemas.microsoft.com/office/drawing/2014/main" id="{1D7125B1-5B5B-B9C6-6DDD-63E06A5B6108}"/>
              </a:ext>
            </a:extLst>
          </p:cNvPr>
          <p:cNvSpPr>
            <a:spLocks noGrp="1"/>
          </p:cNvSpPr>
          <p:nvPr>
            <p:ph type="body" sz="quarter" idx="15" hasCustomPrompt="1"/>
          </p:nvPr>
        </p:nvSpPr>
        <p:spPr>
          <a:xfrm>
            <a:off x="3205857" y="482309"/>
            <a:ext cx="1411407" cy="242888"/>
          </a:xfrm>
          <a:prstGeom prst="rect">
            <a:avLst/>
          </a:prstGeom>
        </p:spPr>
        <p:txBody>
          <a:bodyPr>
            <a:normAutofit/>
          </a:bodyPr>
          <a:lstStyle>
            <a:lvl1pPr marL="0" indent="0">
              <a:buNone/>
              <a:defRPr sz="1050" b="1" i="0">
                <a:solidFill>
                  <a:schemeClr val="bg1"/>
                </a:solidFill>
                <a:latin typeface="Century Gothic" panose="020B0502020202020204" pitchFamily="34" charset="0"/>
              </a:defRPr>
            </a:lvl1pPr>
          </a:lstStyle>
          <a:p>
            <a:pPr lvl="0"/>
            <a:r>
              <a:rPr lang="fr-FR" dirty="0"/>
              <a:t>Novembre 2023</a:t>
            </a:r>
          </a:p>
        </p:txBody>
      </p:sp>
      <p:sp>
        <p:nvSpPr>
          <p:cNvPr id="7" name="ZoneTexte 6">
            <a:extLst>
              <a:ext uri="{FF2B5EF4-FFF2-40B4-BE49-F238E27FC236}">
                <a16:creationId xmlns="" xmlns:a16="http://schemas.microsoft.com/office/drawing/2014/main" id="{429AE2BF-B994-B373-A6A1-907A0236A462}"/>
              </a:ext>
            </a:extLst>
          </p:cNvPr>
          <p:cNvSpPr txBox="1"/>
          <p:nvPr userDrawn="1"/>
        </p:nvSpPr>
        <p:spPr>
          <a:xfrm>
            <a:off x="2940704" y="3884984"/>
            <a:ext cx="2162373" cy="461665"/>
          </a:xfrm>
          <a:prstGeom prst="rect">
            <a:avLst/>
          </a:prstGeom>
          <a:noFill/>
        </p:spPr>
        <p:txBody>
          <a:bodyPr wrap="square">
            <a:spAutoFit/>
          </a:bodyPr>
          <a:lstStyle/>
          <a:p>
            <a:pPr algn="l"/>
            <a:r>
              <a:rPr lang="fr-FR" sz="2400" dirty="0">
                <a:latin typeface="Century Gothic" panose="020B0502020202020204" pitchFamily="34" charset="0"/>
              </a:rPr>
              <a:t>Programme :</a:t>
            </a:r>
          </a:p>
        </p:txBody>
      </p:sp>
      <p:sp>
        <p:nvSpPr>
          <p:cNvPr id="15" name="Espace réservé du texte 14">
            <a:extLst>
              <a:ext uri="{FF2B5EF4-FFF2-40B4-BE49-F238E27FC236}">
                <a16:creationId xmlns="" xmlns:a16="http://schemas.microsoft.com/office/drawing/2014/main" id="{C33B4A75-5EF8-DF64-7F8E-52DE7E778377}"/>
              </a:ext>
            </a:extLst>
          </p:cNvPr>
          <p:cNvSpPr>
            <a:spLocks noGrp="1"/>
          </p:cNvSpPr>
          <p:nvPr>
            <p:ph type="body" sz="quarter" idx="16" hasCustomPrompt="1"/>
          </p:nvPr>
        </p:nvSpPr>
        <p:spPr>
          <a:xfrm>
            <a:off x="5103077" y="3982447"/>
            <a:ext cx="5899540" cy="2739487"/>
          </a:xfrm>
          <a:prstGeom prst="rect">
            <a:avLst/>
          </a:prstGeom>
        </p:spPr>
        <p:txBody>
          <a:bodyPr/>
          <a:lstStyle>
            <a:lvl1pPr marL="0" indent="-228600">
              <a:lnSpc>
                <a:spcPct val="90000"/>
              </a:lnSpc>
              <a:spcBef>
                <a:spcPts val="0"/>
              </a:spcBef>
              <a:buClr>
                <a:srgbClr val="FF7F4D"/>
              </a:buClr>
              <a:buFont typeface="Wingdings" pitchFamily="2" charset="2"/>
              <a:buChar char="§"/>
              <a:defRPr sz="2400" b="1" i="0">
                <a:solidFill>
                  <a:srgbClr val="005086"/>
                </a:solidFill>
                <a:latin typeface="Century Gothic" panose="020B0502020202020204" pitchFamily="34" charset="0"/>
              </a:defRPr>
            </a:lvl1pPr>
            <a:lvl2pPr>
              <a:defRPr sz="2400" b="1" i="0">
                <a:latin typeface="Century Gothic" panose="020B0502020202020204" pitchFamily="34" charset="0"/>
              </a:defRPr>
            </a:lvl2pPr>
            <a:lvl3pPr>
              <a:defRPr sz="2400" b="1" i="0">
                <a:latin typeface="Century Gothic" panose="020B0502020202020204" pitchFamily="34" charset="0"/>
              </a:defRPr>
            </a:lvl3pPr>
            <a:lvl4pPr>
              <a:defRPr sz="2400" b="1" i="0">
                <a:latin typeface="Century Gothic" panose="020B0502020202020204" pitchFamily="34" charset="0"/>
              </a:defRPr>
            </a:lvl4pPr>
            <a:lvl5pPr>
              <a:defRPr sz="2400" b="1" i="0">
                <a:latin typeface="Century Gothic" panose="020B0502020202020204" pitchFamily="34" charset="0"/>
              </a:defRPr>
            </a:lvl5pPr>
          </a:lstStyle>
          <a:p>
            <a:pPr lvl="0"/>
            <a:r>
              <a:rPr lang="fr-FR" dirty="0"/>
              <a:t> Item #1</a:t>
            </a:r>
          </a:p>
          <a:p>
            <a:pPr lvl="0"/>
            <a:r>
              <a:rPr lang="fr-FR" dirty="0"/>
              <a:t> Item #2</a:t>
            </a:r>
          </a:p>
          <a:p>
            <a:pPr lvl="0"/>
            <a:r>
              <a:rPr lang="fr-FR" dirty="0"/>
              <a:t> Item #3</a:t>
            </a:r>
          </a:p>
          <a:p>
            <a:pPr lvl="0"/>
            <a:r>
              <a:rPr lang="fr-FR" dirty="0"/>
              <a:t> …</a:t>
            </a:r>
          </a:p>
        </p:txBody>
      </p:sp>
    </p:spTree>
    <p:extLst>
      <p:ext uri="{BB962C8B-B14F-4D97-AF65-F5344CB8AC3E}">
        <p14:creationId xmlns:p14="http://schemas.microsoft.com/office/powerpoint/2010/main" val="875584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 Expert">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64D0B334-62B8-E95D-4011-3B1D512B42AD}"/>
              </a:ext>
            </a:extLst>
          </p:cNvPr>
          <p:cNvSpPr/>
          <p:nvPr userDrawn="1"/>
        </p:nvSpPr>
        <p:spPr>
          <a:xfrm>
            <a:off x="0" y="4502597"/>
            <a:ext cx="12191999" cy="2112109"/>
          </a:xfrm>
          <a:prstGeom prst="rect">
            <a:avLst/>
          </a:prstGeom>
          <a:solidFill>
            <a:srgbClr val="FF7F4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tlCol="0" anchor="t"/>
          <a:lstStyle/>
          <a:p>
            <a:endParaRPr lang="fr-FR" sz="1600" b="1" i="0" u="none" strike="noStrike" dirty="0">
              <a:solidFill>
                <a:srgbClr val="FF7F4D"/>
              </a:solidFill>
              <a:effectLst/>
              <a:latin typeface="geneve"/>
            </a:endParaRPr>
          </a:p>
        </p:txBody>
      </p:sp>
      <p:sp>
        <p:nvSpPr>
          <p:cNvPr id="30" name="Espace réservé pour une image  29">
            <a:extLst>
              <a:ext uri="{FF2B5EF4-FFF2-40B4-BE49-F238E27FC236}">
                <a16:creationId xmlns="" xmlns:a16="http://schemas.microsoft.com/office/drawing/2014/main" id="{E8F03D56-581E-FAB7-12E2-724ABC932EE9}"/>
              </a:ext>
            </a:extLst>
          </p:cNvPr>
          <p:cNvSpPr>
            <a:spLocks noGrp="1"/>
          </p:cNvSpPr>
          <p:nvPr>
            <p:ph type="pic" sz="quarter" idx="17" hasCustomPrompt="1"/>
          </p:nvPr>
        </p:nvSpPr>
        <p:spPr>
          <a:xfrm>
            <a:off x="4663359" y="4700665"/>
            <a:ext cx="1796104" cy="1796104"/>
          </a:xfrm>
          <a:prstGeom prst="rect">
            <a:avLst/>
          </a:prstGeom>
        </p:spPr>
        <p:txBody>
          <a:bodyPr>
            <a:normAutofit/>
          </a:bodyPr>
          <a:lstStyle>
            <a:lvl1pPr marL="0" indent="0">
              <a:buNone/>
              <a:defRPr sz="1200"/>
            </a:lvl1pPr>
          </a:lstStyle>
          <a:p>
            <a:r>
              <a:rPr lang="fr-FR" dirty="0"/>
              <a:t>Image expert 1 N&amp;B en cercle</a:t>
            </a:r>
          </a:p>
          <a:p>
            <a:r>
              <a:rPr lang="fr-FR" dirty="0"/>
              <a:t>Trait 2 points bleu foncé</a:t>
            </a:r>
          </a:p>
        </p:txBody>
      </p:sp>
      <p:sp>
        <p:nvSpPr>
          <p:cNvPr id="15" name="Espace réservé du texte 4">
            <a:extLst>
              <a:ext uri="{FF2B5EF4-FFF2-40B4-BE49-F238E27FC236}">
                <a16:creationId xmlns="" xmlns:a16="http://schemas.microsoft.com/office/drawing/2014/main" id="{ECF23FBF-FE34-F1DA-BD90-00F92103CC9F}"/>
              </a:ext>
            </a:extLst>
          </p:cNvPr>
          <p:cNvSpPr>
            <a:spLocks noGrp="1"/>
          </p:cNvSpPr>
          <p:nvPr>
            <p:ph type="body" sz="quarter" idx="26" hasCustomPrompt="1"/>
          </p:nvPr>
        </p:nvSpPr>
        <p:spPr>
          <a:xfrm>
            <a:off x="3021245" y="3899146"/>
            <a:ext cx="9170755" cy="553891"/>
          </a:xfrm>
          <a:prstGeom prst="rect">
            <a:avLst/>
          </a:prstGeom>
        </p:spPr>
        <p:txBody>
          <a:bodyPr tIns="0" bIns="0" anchor="ctr"/>
          <a:lstStyle>
            <a:lvl1pPr marL="0" indent="0">
              <a:lnSpc>
                <a:spcPct val="100000"/>
              </a:lnSpc>
              <a:spcBef>
                <a:spcPts val="0"/>
              </a:spcBef>
              <a:buNone/>
              <a:defRPr sz="4400" b="1" i="0">
                <a:solidFill>
                  <a:srgbClr val="005086"/>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Titre Section</a:t>
            </a:r>
          </a:p>
        </p:txBody>
      </p:sp>
      <p:sp>
        <p:nvSpPr>
          <p:cNvPr id="5" name="Espace réservé du texte 4">
            <a:extLst>
              <a:ext uri="{FF2B5EF4-FFF2-40B4-BE49-F238E27FC236}">
                <a16:creationId xmlns="" xmlns:a16="http://schemas.microsoft.com/office/drawing/2014/main" id="{5F770F35-D21C-8D15-1E0D-13CA86D222C2}"/>
              </a:ext>
            </a:extLst>
          </p:cNvPr>
          <p:cNvSpPr>
            <a:spLocks noGrp="1"/>
          </p:cNvSpPr>
          <p:nvPr>
            <p:ph type="body" sz="quarter" idx="18" hasCustomPrompt="1"/>
          </p:nvPr>
        </p:nvSpPr>
        <p:spPr>
          <a:xfrm>
            <a:off x="6732939" y="4852271"/>
            <a:ext cx="5459059" cy="569913"/>
          </a:xfrm>
          <a:prstGeom prst="rect">
            <a:avLst/>
          </a:prstGeom>
        </p:spPr>
        <p:txBody>
          <a:bodyPr/>
          <a:lstStyle>
            <a:lvl1pPr marL="0" indent="0">
              <a:lnSpc>
                <a:spcPct val="100000"/>
              </a:lnSpc>
              <a:spcBef>
                <a:spcPts val="0"/>
              </a:spcBef>
              <a:buNone/>
              <a:defRPr sz="2800" b="1">
                <a:solidFill>
                  <a:schemeClr val="bg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Pr Prénom NOM</a:t>
            </a:r>
          </a:p>
        </p:txBody>
      </p:sp>
      <p:sp>
        <p:nvSpPr>
          <p:cNvPr id="32" name="Espace réservé du texte 4">
            <a:extLst>
              <a:ext uri="{FF2B5EF4-FFF2-40B4-BE49-F238E27FC236}">
                <a16:creationId xmlns="" xmlns:a16="http://schemas.microsoft.com/office/drawing/2014/main" id="{E53E4662-2047-347B-3E84-27E6569FF9B5}"/>
              </a:ext>
            </a:extLst>
          </p:cNvPr>
          <p:cNvSpPr>
            <a:spLocks noGrp="1"/>
          </p:cNvSpPr>
          <p:nvPr>
            <p:ph type="body" sz="quarter" idx="25" hasCustomPrompt="1"/>
          </p:nvPr>
        </p:nvSpPr>
        <p:spPr>
          <a:xfrm>
            <a:off x="6739678" y="5442393"/>
            <a:ext cx="5459058" cy="987531"/>
          </a:xfrm>
          <a:prstGeom prst="rect">
            <a:avLst/>
          </a:prstGeom>
        </p:spPr>
        <p:txBody>
          <a:bodyPr/>
          <a:lstStyle>
            <a:lvl1pPr marL="0" indent="0">
              <a:lnSpc>
                <a:spcPct val="100000"/>
              </a:lnSpc>
              <a:spcBef>
                <a:spcPts val="0"/>
              </a:spcBef>
              <a:buNone/>
              <a:defRPr sz="1800" b="0" i="1">
                <a:solidFill>
                  <a:schemeClr val="bg1"/>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Nom Institut</a:t>
            </a:r>
          </a:p>
          <a:p>
            <a:pPr lvl="0"/>
            <a:r>
              <a:rPr lang="fr-FR" dirty="0"/>
              <a:t>ou Hôpital</a:t>
            </a:r>
          </a:p>
          <a:p>
            <a:pPr lvl="0"/>
            <a:r>
              <a:rPr lang="fr-FR" dirty="0"/>
              <a:t>Université et Ville</a:t>
            </a:r>
          </a:p>
        </p:txBody>
      </p:sp>
      <p:sp>
        <p:nvSpPr>
          <p:cNvPr id="18" name="Espace réservé du texte 17">
            <a:extLst>
              <a:ext uri="{FF2B5EF4-FFF2-40B4-BE49-F238E27FC236}">
                <a16:creationId xmlns="" xmlns:a16="http://schemas.microsoft.com/office/drawing/2014/main" id="{9A6B4D7B-5487-778A-ED36-37AFB3EF6246}"/>
              </a:ext>
            </a:extLst>
          </p:cNvPr>
          <p:cNvSpPr>
            <a:spLocks noGrp="1"/>
          </p:cNvSpPr>
          <p:nvPr>
            <p:ph type="body" sz="quarter" idx="14" hasCustomPrompt="1"/>
          </p:nvPr>
        </p:nvSpPr>
        <p:spPr>
          <a:xfrm>
            <a:off x="2940704" y="944755"/>
            <a:ext cx="9190355" cy="485469"/>
          </a:xfrm>
          <a:prstGeom prst="rect">
            <a:avLst/>
          </a:prstGeom>
        </p:spPr>
        <p:txBody>
          <a:bodyPr/>
          <a:lstStyle>
            <a:lvl1pPr marL="0" indent="0">
              <a:buNone/>
              <a:defRPr sz="3200" b="1" i="0">
                <a:latin typeface="Century Gothic" panose="020B0502020202020204" pitchFamily="34" charset="0"/>
              </a:defRPr>
            </a:lvl1pPr>
            <a:lvl2pPr marL="457200" indent="0">
              <a:buNone/>
              <a:defRPr/>
            </a:lvl2pPr>
          </a:lstStyle>
          <a:p>
            <a:pPr lvl="0"/>
            <a:r>
              <a:rPr lang="fr-FR" dirty="0"/>
              <a:t>Titre du Congrès</a:t>
            </a:r>
          </a:p>
        </p:txBody>
      </p:sp>
      <p:sp>
        <p:nvSpPr>
          <p:cNvPr id="3" name="Espace réservé pour une image  2">
            <a:extLst>
              <a:ext uri="{FF2B5EF4-FFF2-40B4-BE49-F238E27FC236}">
                <a16:creationId xmlns="" xmlns:a16="http://schemas.microsoft.com/office/drawing/2014/main" id="{336828D2-9867-855C-8074-D31F04837A74}"/>
              </a:ext>
            </a:extLst>
          </p:cNvPr>
          <p:cNvSpPr>
            <a:spLocks noGrp="1"/>
          </p:cNvSpPr>
          <p:nvPr>
            <p:ph type="pic" idx="1"/>
          </p:nvPr>
        </p:nvSpPr>
        <p:spPr>
          <a:xfrm>
            <a:off x="0" y="2016419"/>
            <a:ext cx="12192000" cy="1813403"/>
          </a:xfrm>
          <a:prstGeom prst="rect">
            <a:avLst/>
          </a:prstGeom>
          <a:solidFill>
            <a:srgbClr val="005087"/>
          </a:solidFill>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2" name="Titre 1">
            <a:extLst>
              <a:ext uri="{FF2B5EF4-FFF2-40B4-BE49-F238E27FC236}">
                <a16:creationId xmlns="" xmlns:a16="http://schemas.microsoft.com/office/drawing/2014/main" id="{611BC6B7-F7D0-CD8F-504D-C0525FA818EC}"/>
              </a:ext>
            </a:extLst>
          </p:cNvPr>
          <p:cNvSpPr>
            <a:spLocks noGrp="1"/>
          </p:cNvSpPr>
          <p:nvPr>
            <p:ph type="title" hasCustomPrompt="1"/>
          </p:nvPr>
        </p:nvSpPr>
        <p:spPr>
          <a:xfrm>
            <a:off x="2940704" y="1444738"/>
            <a:ext cx="9190355" cy="419056"/>
          </a:xfrm>
        </p:spPr>
        <p:txBody>
          <a:bodyPr anchor="t">
            <a:normAutofit/>
          </a:bodyPr>
          <a:lstStyle>
            <a:lvl1pPr algn="l">
              <a:defRPr sz="2000" b="0">
                <a:solidFill>
                  <a:srgbClr val="005087"/>
                </a:solidFill>
                <a:latin typeface="Century Gothic" panose="020B0502020202020204" pitchFamily="34" charset="0"/>
              </a:defRPr>
            </a:lvl1pPr>
          </a:lstStyle>
          <a:p>
            <a:r>
              <a:rPr lang="fr-FR" dirty="0"/>
              <a:t>Sous titre du Congrès</a:t>
            </a:r>
          </a:p>
        </p:txBody>
      </p:sp>
      <p:sp>
        <p:nvSpPr>
          <p:cNvPr id="9" name="Rectangle 8">
            <a:extLst>
              <a:ext uri="{FF2B5EF4-FFF2-40B4-BE49-F238E27FC236}">
                <a16:creationId xmlns="" xmlns:a16="http://schemas.microsoft.com/office/drawing/2014/main" id="{A8932535-FFA1-0DF5-F581-9FAA2917DAFE}"/>
              </a:ext>
            </a:extLst>
          </p:cNvPr>
          <p:cNvSpPr/>
          <p:nvPr userDrawn="1"/>
        </p:nvSpPr>
        <p:spPr>
          <a:xfrm>
            <a:off x="3050265" y="0"/>
            <a:ext cx="9141734" cy="888908"/>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3A3839"/>
              </a:solidFill>
              <a:effectLst/>
              <a:uLnTx/>
              <a:uFillTx/>
              <a:latin typeface="Calibri" panose="020F0502020204030204"/>
              <a:ea typeface="+mn-ea"/>
              <a:cs typeface="+mn-cs"/>
            </a:endParaRPr>
          </a:p>
        </p:txBody>
      </p:sp>
      <p:sp>
        <p:nvSpPr>
          <p:cNvPr id="10" name="ZoneTexte 9">
            <a:extLst>
              <a:ext uri="{FF2B5EF4-FFF2-40B4-BE49-F238E27FC236}">
                <a16:creationId xmlns="" xmlns:a16="http://schemas.microsoft.com/office/drawing/2014/main" id="{83FB68E0-10BC-4EED-9B91-C43EEB670F05}"/>
              </a:ext>
            </a:extLst>
          </p:cNvPr>
          <p:cNvSpPr txBox="1"/>
          <p:nvPr userDrawn="1"/>
        </p:nvSpPr>
        <p:spPr>
          <a:xfrm>
            <a:off x="3205857" y="243294"/>
            <a:ext cx="6861968" cy="400110"/>
          </a:xfrm>
          <a:prstGeom prst="rect">
            <a:avLst/>
          </a:prstGeom>
          <a:noFill/>
        </p:spPr>
        <p:txBody>
          <a:bodyPr wrap="square">
            <a:spAutoFit/>
          </a:bodyPr>
          <a:lstStyle/>
          <a:p>
            <a:pPr algn="r"/>
            <a:r>
              <a:rPr lang="fr-FR" sz="2000" b="1" dirty="0">
                <a:solidFill>
                  <a:srgbClr val="FF7F4D"/>
                </a:solidFill>
                <a:effectLst/>
                <a:latin typeface="Gordita" pitchFamily="2" charset="77"/>
                <a:cs typeface="Gordita" pitchFamily="2" charset="77"/>
              </a:rPr>
              <a:t>Web TV</a:t>
            </a:r>
            <a:endParaRPr lang="fr-FR" sz="2000" b="1" dirty="0">
              <a:solidFill>
                <a:schemeClr val="bg2">
                  <a:lumMod val="75000"/>
                </a:schemeClr>
              </a:solidFill>
              <a:effectLst/>
              <a:latin typeface="Gordita" pitchFamily="2" charset="77"/>
              <a:cs typeface="Gordita" pitchFamily="2" charset="77"/>
            </a:endParaRPr>
          </a:p>
        </p:txBody>
      </p:sp>
      <p:pic>
        <p:nvPicPr>
          <p:cNvPr id="11" name="Image 10">
            <a:extLst>
              <a:ext uri="{FF2B5EF4-FFF2-40B4-BE49-F238E27FC236}">
                <a16:creationId xmlns="" xmlns:a16="http://schemas.microsoft.com/office/drawing/2014/main" id="{82876690-0BEF-AB6A-028A-C49472408F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3537" y="86385"/>
            <a:ext cx="2243259" cy="671839"/>
          </a:xfrm>
          <a:prstGeom prst="rect">
            <a:avLst/>
          </a:prstGeom>
        </p:spPr>
      </p:pic>
      <p:sp>
        <p:nvSpPr>
          <p:cNvPr id="12" name="Rectangle 11">
            <a:extLst>
              <a:ext uri="{FF2B5EF4-FFF2-40B4-BE49-F238E27FC236}">
                <a16:creationId xmlns="" xmlns:a16="http://schemas.microsoft.com/office/drawing/2014/main" id="{4E55831D-C24F-8EE6-D28E-96C2DC1CB7B8}"/>
              </a:ext>
            </a:extLst>
          </p:cNvPr>
          <p:cNvSpPr/>
          <p:nvPr userDrawn="1"/>
        </p:nvSpPr>
        <p:spPr>
          <a:xfrm>
            <a:off x="8575058" y="109857"/>
            <a:ext cx="2806702" cy="646331"/>
          </a:xfrm>
          <a:prstGeom prst="rect">
            <a:avLst/>
          </a:prstGeom>
        </p:spPr>
        <p:txBody>
          <a:bodyPr wrap="square" rIns="216000">
            <a:spAutoFit/>
          </a:bodyPr>
          <a:lstStyle/>
          <a:p>
            <a:pPr algn="r"/>
            <a:r>
              <a:rPr lang="fr-FR" sz="3600" b="1" dirty="0">
                <a:solidFill>
                  <a:srgbClr val="737078"/>
                </a:solidFill>
                <a:latin typeface="Century Gothic" panose="020B0502020202020204" pitchFamily="34" charset="0"/>
              </a:rPr>
              <a:t>SEIN</a:t>
            </a:r>
          </a:p>
        </p:txBody>
      </p:sp>
      <p:pic>
        <p:nvPicPr>
          <p:cNvPr id="13" name="Image 12">
            <a:extLst>
              <a:ext uri="{FF2B5EF4-FFF2-40B4-BE49-F238E27FC236}">
                <a16:creationId xmlns="" xmlns:a16="http://schemas.microsoft.com/office/drawing/2014/main" id="{4A5A92E1-AFCF-844F-2790-9DDE9DA113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56419" y="43542"/>
            <a:ext cx="774640" cy="798115"/>
          </a:xfrm>
          <a:prstGeom prst="rect">
            <a:avLst/>
          </a:prstGeom>
        </p:spPr>
      </p:pic>
      <p:sp>
        <p:nvSpPr>
          <p:cNvPr id="14" name="ZoneTexte 13">
            <a:extLst>
              <a:ext uri="{FF2B5EF4-FFF2-40B4-BE49-F238E27FC236}">
                <a16:creationId xmlns="" xmlns:a16="http://schemas.microsoft.com/office/drawing/2014/main" id="{61F9AC1B-77FA-780F-DB0C-EACCEF4CB53F}"/>
              </a:ext>
            </a:extLst>
          </p:cNvPr>
          <p:cNvSpPr txBox="1"/>
          <p:nvPr userDrawn="1"/>
        </p:nvSpPr>
        <p:spPr>
          <a:xfrm>
            <a:off x="3205857" y="109986"/>
            <a:ext cx="1502322" cy="430887"/>
          </a:xfrm>
          <a:prstGeom prst="rect">
            <a:avLst/>
          </a:prstGeom>
          <a:noFill/>
        </p:spPr>
        <p:txBody>
          <a:bodyPr wrap="square">
            <a:spAutoFit/>
          </a:bodyPr>
          <a:lstStyle/>
          <a:p>
            <a:r>
              <a:rPr kumimoji="0" lang="fr-FR" sz="1100" u="none" strike="noStrike" kern="1200" cap="none" spc="0" normalizeH="0" baseline="0" noProof="0" dirty="0">
                <a:ln>
                  <a:noFill/>
                </a:ln>
                <a:solidFill>
                  <a:srgbClr val="FF7F4D"/>
                </a:solidFill>
                <a:effectLst/>
                <a:uLnTx/>
                <a:uFillTx/>
                <a:latin typeface="Century Gothic" panose="020B0502020202020204" pitchFamily="34" charset="0"/>
                <a:cs typeface="Gordita" pitchFamily="2" charset="77"/>
              </a:rPr>
              <a:t>L’actualité</a:t>
            </a:r>
            <a: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t/>
            </a:r>
            <a:b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br>
            <a: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t>en oncologie</a:t>
            </a:r>
          </a:p>
        </p:txBody>
      </p:sp>
      <p:sp>
        <p:nvSpPr>
          <p:cNvPr id="22" name="Espace réservé du texte 21">
            <a:extLst>
              <a:ext uri="{FF2B5EF4-FFF2-40B4-BE49-F238E27FC236}">
                <a16:creationId xmlns="" xmlns:a16="http://schemas.microsoft.com/office/drawing/2014/main" id="{1D7125B1-5B5B-B9C6-6DDD-63E06A5B6108}"/>
              </a:ext>
            </a:extLst>
          </p:cNvPr>
          <p:cNvSpPr>
            <a:spLocks noGrp="1"/>
          </p:cNvSpPr>
          <p:nvPr>
            <p:ph type="body" sz="quarter" idx="15" hasCustomPrompt="1"/>
          </p:nvPr>
        </p:nvSpPr>
        <p:spPr>
          <a:xfrm>
            <a:off x="3205857" y="482309"/>
            <a:ext cx="1411407" cy="242888"/>
          </a:xfrm>
          <a:prstGeom prst="rect">
            <a:avLst/>
          </a:prstGeom>
        </p:spPr>
        <p:txBody>
          <a:bodyPr>
            <a:normAutofit/>
          </a:bodyPr>
          <a:lstStyle>
            <a:lvl1pPr marL="0" indent="0">
              <a:buNone/>
              <a:defRPr sz="1050" b="1" i="0">
                <a:solidFill>
                  <a:schemeClr val="bg1"/>
                </a:solidFill>
                <a:latin typeface="Century Gothic" panose="020B0502020202020204" pitchFamily="34" charset="0"/>
              </a:defRPr>
            </a:lvl1pPr>
          </a:lstStyle>
          <a:p>
            <a:pPr lvl="0"/>
            <a:r>
              <a:rPr lang="fr-FR" dirty="0"/>
              <a:t>Date du congrès</a:t>
            </a:r>
          </a:p>
        </p:txBody>
      </p:sp>
    </p:spTree>
    <p:extLst>
      <p:ext uri="{BB962C8B-B14F-4D97-AF65-F5344CB8AC3E}">
        <p14:creationId xmlns:p14="http://schemas.microsoft.com/office/powerpoint/2010/main" val="1816208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ens d'intérêts">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E173DC7-B4D3-4321-AE79-E30BAB9140F0}"/>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latin typeface="Century Gothic" panose="020B0502020202020204" pitchFamily="34" charset="0"/>
            </a:endParaRPr>
          </a:p>
        </p:txBody>
      </p:sp>
      <p:pic>
        <p:nvPicPr>
          <p:cNvPr id="8" name="Image 7" descr="Une image contenant texte, clipart&#10;&#10;Description générée automatiquement">
            <a:extLst>
              <a:ext uri="{FF2B5EF4-FFF2-40B4-BE49-F238E27FC236}">
                <a16:creationId xmlns="" xmlns:a16="http://schemas.microsoft.com/office/drawing/2014/main" id="{70A865FB-40C9-5CAF-BAAC-E4ED600992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9" name="Rectangle 8">
            <a:extLst>
              <a:ext uri="{FF2B5EF4-FFF2-40B4-BE49-F238E27FC236}">
                <a16:creationId xmlns="" xmlns:a16="http://schemas.microsoft.com/office/drawing/2014/main" id="{B1592C02-83E5-A5C8-E162-287DE145FD68}"/>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 xmlns:a16="http://schemas.microsoft.com/office/drawing/2014/main" id="{E8032FB2-8A0C-F093-959E-CBF277FEC978}"/>
              </a:ext>
            </a:extLst>
          </p:cNvPr>
          <p:cNvSpPr/>
          <p:nvPr userDrawn="1"/>
        </p:nvSpPr>
        <p:spPr>
          <a:xfrm rot="16200000">
            <a:off x="-1201106" y="3998441"/>
            <a:ext cx="3291213" cy="707886"/>
          </a:xfrm>
          <a:prstGeom prst="rect">
            <a:avLst/>
          </a:prstGeom>
        </p:spPr>
        <p:txBody>
          <a:bodyPr wrap="square">
            <a:spAutoFit/>
          </a:bodyPr>
          <a:lstStyle/>
          <a:p>
            <a:r>
              <a:rPr lang="fr-FR" sz="800" dirty="0">
                <a:solidFill>
                  <a:schemeClr val="bg1"/>
                </a:solidFill>
                <a:latin typeface="Century Gothic" panose="020B0502020202020204" pitchFamily="34" charset="0"/>
              </a:rPr>
              <a:t>Ce contenu est un rapport et/ou un résumé des communications d'un congrès dont l'objectif est d'informer </a:t>
            </a:r>
            <a:br>
              <a:rPr lang="fr-FR" sz="800" dirty="0">
                <a:solidFill>
                  <a:schemeClr val="bg1"/>
                </a:solidFill>
                <a:latin typeface="Century Gothic" panose="020B0502020202020204" pitchFamily="34" charset="0"/>
              </a:rPr>
            </a:br>
            <a:r>
              <a:rPr lang="fr-FR" sz="800" dirty="0">
                <a:solidFill>
                  <a:schemeClr val="bg1"/>
                </a:solidFill>
                <a:latin typeface="Century Gothic" panose="020B0502020202020204" pitchFamily="34" charset="0"/>
              </a:rPr>
              <a:t>sur l'état actuel de la recherche ; les données présentées ici peuvent ne pas être validées par les autorités de santé et, </a:t>
            </a:r>
            <a:br>
              <a:rPr lang="fr-FR" sz="800" dirty="0">
                <a:solidFill>
                  <a:schemeClr val="bg1"/>
                </a:solidFill>
                <a:latin typeface="Century Gothic" panose="020B0502020202020204" pitchFamily="34" charset="0"/>
              </a:rPr>
            </a:br>
            <a:r>
              <a:rPr lang="fr-FR" sz="800" dirty="0">
                <a:solidFill>
                  <a:schemeClr val="bg1"/>
                </a:solidFill>
                <a:latin typeface="Century Gothic" panose="020B0502020202020204" pitchFamily="34" charset="0"/>
              </a:rPr>
              <a:t>le cas échéant, ne doivent pas être mises en pratique.</a:t>
            </a:r>
          </a:p>
        </p:txBody>
      </p:sp>
      <p:sp>
        <p:nvSpPr>
          <p:cNvPr id="11" name="Rectangle 10">
            <a:extLst>
              <a:ext uri="{FF2B5EF4-FFF2-40B4-BE49-F238E27FC236}">
                <a16:creationId xmlns="" xmlns:a16="http://schemas.microsoft.com/office/drawing/2014/main" id="{8C8C5CF4-FDF8-693F-C82B-BF84330624DC}"/>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latin typeface="Century Gothic" panose="020B0502020202020204" pitchFamily="34" charset="0"/>
              </a:rPr>
              <a:t>SEIN</a:t>
            </a:r>
          </a:p>
        </p:txBody>
      </p:sp>
      <p:pic>
        <p:nvPicPr>
          <p:cNvPr id="12" name="Image 11">
            <a:extLst>
              <a:ext uri="{FF2B5EF4-FFF2-40B4-BE49-F238E27FC236}">
                <a16:creationId xmlns="" xmlns:a16="http://schemas.microsoft.com/office/drawing/2014/main" id="{58E6383D-B93E-1A06-B617-E4A9CAC8D3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29" y="6006261"/>
            <a:ext cx="774640" cy="798115"/>
          </a:xfrm>
          <a:prstGeom prst="rect">
            <a:avLst/>
          </a:prstGeom>
        </p:spPr>
      </p:pic>
      <p:sp>
        <p:nvSpPr>
          <p:cNvPr id="13" name="ZoneTexte 12">
            <a:extLst>
              <a:ext uri="{FF2B5EF4-FFF2-40B4-BE49-F238E27FC236}">
                <a16:creationId xmlns="" xmlns:a16="http://schemas.microsoft.com/office/drawing/2014/main" id="{5643CAED-F0F2-0415-6C0D-9BFF9BECD3D0}"/>
              </a:ext>
            </a:extLst>
          </p:cNvPr>
          <p:cNvSpPr txBox="1"/>
          <p:nvPr userDrawn="1"/>
        </p:nvSpPr>
        <p:spPr>
          <a:xfrm>
            <a:off x="8242609" y="6158862"/>
            <a:ext cx="1502322" cy="430887"/>
          </a:xfrm>
          <a:prstGeom prst="rect">
            <a:avLst/>
          </a:prstGeom>
          <a:noFill/>
        </p:spPr>
        <p:txBody>
          <a:bodyPr wrap="square">
            <a:spAutoFit/>
          </a:bodyPr>
          <a:lstStyle/>
          <a:p>
            <a:pPr algn="r"/>
            <a:r>
              <a:rPr kumimoji="0" lang="fr-FR" sz="1100" u="none" strike="noStrike" kern="1200" cap="none" spc="0" normalizeH="0" baseline="0" noProof="0" dirty="0">
                <a:ln>
                  <a:noFill/>
                </a:ln>
                <a:solidFill>
                  <a:srgbClr val="FF7F4D"/>
                </a:solidFill>
                <a:effectLst/>
                <a:uLnTx/>
                <a:uFillTx/>
                <a:latin typeface="Century Gothic" panose="020B0502020202020204" pitchFamily="34" charset="0"/>
                <a:cs typeface="Gordita" pitchFamily="2" charset="77"/>
              </a:rPr>
              <a:t>L’actualité</a:t>
            </a:r>
            <a: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t/>
            </a:r>
            <a:b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br>
            <a: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t>en oncologie</a:t>
            </a:r>
          </a:p>
        </p:txBody>
      </p:sp>
      <p:sp>
        <p:nvSpPr>
          <p:cNvPr id="15" name="Espace réservé du texte 21">
            <a:extLst>
              <a:ext uri="{FF2B5EF4-FFF2-40B4-BE49-F238E27FC236}">
                <a16:creationId xmlns="" xmlns:a16="http://schemas.microsoft.com/office/drawing/2014/main" id="{2AAAAE89-3710-6FC1-6165-7C18910D5ACE}"/>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pPr lvl="0"/>
            <a:r>
              <a:rPr lang="fr-FR" dirty="0"/>
              <a:t>Date du congrès</a:t>
            </a:r>
          </a:p>
        </p:txBody>
      </p:sp>
      <p:sp>
        <p:nvSpPr>
          <p:cNvPr id="17" name="Espace réservé du contenu 16">
            <a:extLst>
              <a:ext uri="{FF2B5EF4-FFF2-40B4-BE49-F238E27FC236}">
                <a16:creationId xmlns="" xmlns:a16="http://schemas.microsoft.com/office/drawing/2014/main" id="{4C09A83B-48CE-BFDD-DC13-A8DC2A1787C0}"/>
              </a:ext>
            </a:extLst>
          </p:cNvPr>
          <p:cNvSpPr>
            <a:spLocks noGrp="1"/>
          </p:cNvSpPr>
          <p:nvPr>
            <p:ph sz="quarter" idx="16" hasCustomPrompt="1"/>
          </p:nvPr>
        </p:nvSpPr>
        <p:spPr>
          <a:xfrm>
            <a:off x="1017816" y="6342603"/>
            <a:ext cx="5159375" cy="247196"/>
          </a:xfrm>
          <a:prstGeom prst="rect">
            <a:avLst/>
          </a:prstGeom>
        </p:spPr>
        <p:txBody>
          <a:bodyPr>
            <a:noAutofit/>
          </a:bodyPr>
          <a:lstStyle>
            <a:lvl1pPr marL="0" indent="0">
              <a:buNone/>
              <a:defRPr sz="1200" i="1">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sp>
        <p:nvSpPr>
          <p:cNvPr id="20" name="Espace réservé du texte 18">
            <a:extLst>
              <a:ext uri="{FF2B5EF4-FFF2-40B4-BE49-F238E27FC236}">
                <a16:creationId xmlns="" xmlns:a16="http://schemas.microsoft.com/office/drawing/2014/main" id="{B19472D2-101B-E0E2-DE33-9218E328BE8C}"/>
              </a:ext>
            </a:extLst>
          </p:cNvPr>
          <p:cNvSpPr>
            <a:spLocks noGrp="1"/>
          </p:cNvSpPr>
          <p:nvPr>
            <p:ph type="body" sz="quarter" idx="18" hasCustomPrompt="1"/>
          </p:nvPr>
        </p:nvSpPr>
        <p:spPr>
          <a:xfrm>
            <a:off x="932775" y="632670"/>
            <a:ext cx="11259224" cy="341085"/>
          </a:xfrm>
          <a:prstGeom prst="rect">
            <a:avLst/>
          </a:prstGeom>
        </p:spPr>
        <p:txBody>
          <a:bodyPr lIns="180000">
            <a:noAutofit/>
          </a:bodyPr>
          <a:lstStyle>
            <a:lvl1pPr marL="0" indent="0">
              <a:buNone/>
              <a:defRPr sz="2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Nom expert…</a:t>
            </a:r>
          </a:p>
        </p:txBody>
      </p:sp>
      <p:sp>
        <p:nvSpPr>
          <p:cNvPr id="6" name="ZoneTexte 5">
            <a:extLst>
              <a:ext uri="{FF2B5EF4-FFF2-40B4-BE49-F238E27FC236}">
                <a16:creationId xmlns="" xmlns:a16="http://schemas.microsoft.com/office/drawing/2014/main" id="{55FE0FD8-3320-5147-8205-8CE4B96CF05A}"/>
              </a:ext>
            </a:extLst>
          </p:cNvPr>
          <p:cNvSpPr txBox="1"/>
          <p:nvPr userDrawn="1"/>
        </p:nvSpPr>
        <p:spPr>
          <a:xfrm>
            <a:off x="926898" y="-13661"/>
            <a:ext cx="4310742" cy="646331"/>
          </a:xfrm>
          <a:prstGeom prst="rect">
            <a:avLst/>
          </a:prstGeom>
          <a:noFill/>
        </p:spPr>
        <p:txBody>
          <a:bodyPr wrap="square" lIns="180000" rtlCol="0">
            <a:spAutoFit/>
          </a:bodyPr>
          <a:lstStyle/>
          <a:p>
            <a:r>
              <a:rPr lang="fr-FR" sz="3600" b="1" dirty="0">
                <a:solidFill>
                  <a:srgbClr val="FF7F4D"/>
                </a:solidFill>
              </a:rPr>
              <a:t>Liens d’intérêts</a:t>
            </a:r>
          </a:p>
        </p:txBody>
      </p:sp>
      <p:sp>
        <p:nvSpPr>
          <p:cNvPr id="21" name="Espace réservé du texte 20">
            <a:extLst>
              <a:ext uri="{FF2B5EF4-FFF2-40B4-BE49-F238E27FC236}">
                <a16:creationId xmlns="" xmlns:a16="http://schemas.microsoft.com/office/drawing/2014/main" id="{75657F91-6C9A-9CEA-5B38-56317D56103C}"/>
              </a:ext>
            </a:extLst>
          </p:cNvPr>
          <p:cNvSpPr>
            <a:spLocks noGrp="1"/>
          </p:cNvSpPr>
          <p:nvPr>
            <p:ph type="body" sz="quarter" idx="19" hasCustomPrompt="1"/>
          </p:nvPr>
        </p:nvSpPr>
        <p:spPr>
          <a:xfrm>
            <a:off x="2816225" y="1583079"/>
            <a:ext cx="5739946" cy="455457"/>
          </a:xfrm>
          <a:prstGeom prst="rect">
            <a:avLst/>
          </a:prstGeom>
        </p:spPr>
        <p:txBody>
          <a:bodyPr/>
          <a:lstStyle>
            <a:lvl1pPr marL="0" indent="0">
              <a:buFont typeface="Wingdings" pitchFamily="2" charset="2"/>
              <a:buNone/>
              <a:defRPr sz="2800">
                <a:solidFill>
                  <a:srgbClr val="FF7F4D"/>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Type de lien #1</a:t>
            </a:r>
          </a:p>
        </p:txBody>
      </p:sp>
      <p:sp>
        <p:nvSpPr>
          <p:cNvPr id="22" name="Espace réservé du texte 20">
            <a:extLst>
              <a:ext uri="{FF2B5EF4-FFF2-40B4-BE49-F238E27FC236}">
                <a16:creationId xmlns="" xmlns:a16="http://schemas.microsoft.com/office/drawing/2014/main" id="{E03A48C8-B74B-6E8A-B342-B3CDCBDFF7CE}"/>
              </a:ext>
            </a:extLst>
          </p:cNvPr>
          <p:cNvSpPr>
            <a:spLocks noGrp="1"/>
          </p:cNvSpPr>
          <p:nvPr>
            <p:ph type="body" sz="quarter" idx="20" hasCustomPrompt="1"/>
          </p:nvPr>
        </p:nvSpPr>
        <p:spPr>
          <a:xfrm>
            <a:off x="2816225" y="2020759"/>
            <a:ext cx="5739946" cy="455457"/>
          </a:xfrm>
          <a:prstGeom prst="rect">
            <a:avLst/>
          </a:prstGeom>
        </p:spPr>
        <p:txBody>
          <a:bodyPr/>
          <a:lstStyle>
            <a:lvl1pPr marL="0" indent="0">
              <a:buFont typeface="Wingdings" pitchFamily="2" charset="2"/>
              <a:buNone/>
              <a:defRPr sz="2000" b="1">
                <a:solidFill>
                  <a:srgbClr val="005086"/>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Labo #1, Labo 2</a:t>
            </a:r>
          </a:p>
        </p:txBody>
      </p:sp>
      <p:sp>
        <p:nvSpPr>
          <p:cNvPr id="24" name="Espace réservé du texte 20">
            <a:extLst>
              <a:ext uri="{FF2B5EF4-FFF2-40B4-BE49-F238E27FC236}">
                <a16:creationId xmlns="" xmlns:a16="http://schemas.microsoft.com/office/drawing/2014/main" id="{159B080C-1F3A-7A59-9F0C-7543F364631F}"/>
              </a:ext>
            </a:extLst>
          </p:cNvPr>
          <p:cNvSpPr>
            <a:spLocks noGrp="1"/>
          </p:cNvSpPr>
          <p:nvPr>
            <p:ph type="body" sz="quarter" idx="21" hasCustomPrompt="1"/>
          </p:nvPr>
        </p:nvSpPr>
        <p:spPr>
          <a:xfrm>
            <a:off x="2816225" y="2566803"/>
            <a:ext cx="5739946" cy="455457"/>
          </a:xfrm>
          <a:prstGeom prst="rect">
            <a:avLst/>
          </a:prstGeom>
        </p:spPr>
        <p:txBody>
          <a:bodyPr/>
          <a:lstStyle>
            <a:lvl1pPr marL="0" indent="0">
              <a:buFont typeface="Wingdings" pitchFamily="2" charset="2"/>
              <a:buNone/>
              <a:defRPr sz="2800">
                <a:solidFill>
                  <a:srgbClr val="FF7F4D"/>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Type de lien #2</a:t>
            </a:r>
          </a:p>
        </p:txBody>
      </p:sp>
      <p:sp>
        <p:nvSpPr>
          <p:cNvPr id="25" name="Espace réservé du texte 20">
            <a:extLst>
              <a:ext uri="{FF2B5EF4-FFF2-40B4-BE49-F238E27FC236}">
                <a16:creationId xmlns="" xmlns:a16="http://schemas.microsoft.com/office/drawing/2014/main" id="{7295987C-94D1-1C53-0E9B-6B1200248A43}"/>
              </a:ext>
            </a:extLst>
          </p:cNvPr>
          <p:cNvSpPr>
            <a:spLocks noGrp="1"/>
          </p:cNvSpPr>
          <p:nvPr>
            <p:ph type="body" sz="quarter" idx="22" hasCustomPrompt="1"/>
          </p:nvPr>
        </p:nvSpPr>
        <p:spPr>
          <a:xfrm>
            <a:off x="2816225" y="3004483"/>
            <a:ext cx="5739946" cy="455457"/>
          </a:xfrm>
          <a:prstGeom prst="rect">
            <a:avLst/>
          </a:prstGeom>
        </p:spPr>
        <p:txBody>
          <a:bodyPr/>
          <a:lstStyle>
            <a:lvl1pPr marL="0" indent="0">
              <a:buFont typeface="Wingdings" pitchFamily="2" charset="2"/>
              <a:buNone/>
              <a:defRPr sz="2000" b="1">
                <a:solidFill>
                  <a:srgbClr val="005086"/>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Labo #1, Labo 2</a:t>
            </a:r>
          </a:p>
        </p:txBody>
      </p:sp>
      <p:sp>
        <p:nvSpPr>
          <p:cNvPr id="26" name="Espace réservé du texte 20">
            <a:extLst>
              <a:ext uri="{FF2B5EF4-FFF2-40B4-BE49-F238E27FC236}">
                <a16:creationId xmlns="" xmlns:a16="http://schemas.microsoft.com/office/drawing/2014/main" id="{C15B2DC2-CFD3-27C2-D5E1-F8115E0C0779}"/>
              </a:ext>
            </a:extLst>
          </p:cNvPr>
          <p:cNvSpPr>
            <a:spLocks noGrp="1"/>
          </p:cNvSpPr>
          <p:nvPr>
            <p:ph type="body" sz="quarter" idx="23" hasCustomPrompt="1"/>
          </p:nvPr>
        </p:nvSpPr>
        <p:spPr>
          <a:xfrm>
            <a:off x="2816225" y="3550527"/>
            <a:ext cx="5739946" cy="455457"/>
          </a:xfrm>
          <a:prstGeom prst="rect">
            <a:avLst/>
          </a:prstGeom>
        </p:spPr>
        <p:txBody>
          <a:bodyPr/>
          <a:lstStyle>
            <a:lvl1pPr marL="0" indent="0">
              <a:buFont typeface="Wingdings" pitchFamily="2" charset="2"/>
              <a:buNone/>
              <a:defRPr sz="2800">
                <a:solidFill>
                  <a:srgbClr val="FF7F4D"/>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Type de lien #3</a:t>
            </a:r>
          </a:p>
        </p:txBody>
      </p:sp>
      <p:sp>
        <p:nvSpPr>
          <p:cNvPr id="27" name="Espace réservé du texte 20">
            <a:extLst>
              <a:ext uri="{FF2B5EF4-FFF2-40B4-BE49-F238E27FC236}">
                <a16:creationId xmlns="" xmlns:a16="http://schemas.microsoft.com/office/drawing/2014/main" id="{2A591045-41BB-1FC8-0305-CC88AA127373}"/>
              </a:ext>
            </a:extLst>
          </p:cNvPr>
          <p:cNvSpPr>
            <a:spLocks noGrp="1"/>
          </p:cNvSpPr>
          <p:nvPr>
            <p:ph type="body" sz="quarter" idx="24" hasCustomPrompt="1"/>
          </p:nvPr>
        </p:nvSpPr>
        <p:spPr>
          <a:xfrm>
            <a:off x="2816225" y="3988207"/>
            <a:ext cx="5739946" cy="455457"/>
          </a:xfrm>
          <a:prstGeom prst="rect">
            <a:avLst/>
          </a:prstGeom>
        </p:spPr>
        <p:txBody>
          <a:bodyPr/>
          <a:lstStyle>
            <a:lvl1pPr marL="0" indent="0">
              <a:buFont typeface="Wingdings" pitchFamily="2" charset="2"/>
              <a:buNone/>
              <a:defRPr sz="2000" b="1">
                <a:solidFill>
                  <a:srgbClr val="005086"/>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Labo #1, Labo 2</a:t>
            </a:r>
          </a:p>
        </p:txBody>
      </p:sp>
      <p:sp>
        <p:nvSpPr>
          <p:cNvPr id="28" name="Espace réservé du texte 20">
            <a:extLst>
              <a:ext uri="{FF2B5EF4-FFF2-40B4-BE49-F238E27FC236}">
                <a16:creationId xmlns="" xmlns:a16="http://schemas.microsoft.com/office/drawing/2014/main" id="{3BBF1EBD-20D4-C4E7-4492-D5CEC75AF0A3}"/>
              </a:ext>
            </a:extLst>
          </p:cNvPr>
          <p:cNvSpPr>
            <a:spLocks noGrp="1"/>
          </p:cNvSpPr>
          <p:nvPr>
            <p:ph type="body" sz="quarter" idx="25" hasCustomPrompt="1"/>
          </p:nvPr>
        </p:nvSpPr>
        <p:spPr>
          <a:xfrm>
            <a:off x="2816225" y="4530119"/>
            <a:ext cx="5739946" cy="455457"/>
          </a:xfrm>
          <a:prstGeom prst="rect">
            <a:avLst/>
          </a:prstGeom>
        </p:spPr>
        <p:txBody>
          <a:bodyPr/>
          <a:lstStyle>
            <a:lvl1pPr marL="0" indent="0">
              <a:buFont typeface="Wingdings" pitchFamily="2" charset="2"/>
              <a:buNone/>
              <a:defRPr sz="2800">
                <a:solidFill>
                  <a:srgbClr val="FF7F4D"/>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Type de lien #4</a:t>
            </a:r>
          </a:p>
        </p:txBody>
      </p:sp>
      <p:sp>
        <p:nvSpPr>
          <p:cNvPr id="30" name="Espace réservé du texte 20">
            <a:extLst>
              <a:ext uri="{FF2B5EF4-FFF2-40B4-BE49-F238E27FC236}">
                <a16:creationId xmlns="" xmlns:a16="http://schemas.microsoft.com/office/drawing/2014/main" id="{731D97DF-157D-4421-0207-3DBD4AF0DEF4}"/>
              </a:ext>
            </a:extLst>
          </p:cNvPr>
          <p:cNvSpPr>
            <a:spLocks noGrp="1"/>
          </p:cNvSpPr>
          <p:nvPr>
            <p:ph type="body" sz="quarter" idx="26" hasCustomPrompt="1"/>
          </p:nvPr>
        </p:nvSpPr>
        <p:spPr>
          <a:xfrm>
            <a:off x="2816225" y="4967799"/>
            <a:ext cx="5739946" cy="455457"/>
          </a:xfrm>
          <a:prstGeom prst="rect">
            <a:avLst/>
          </a:prstGeom>
        </p:spPr>
        <p:txBody>
          <a:bodyPr/>
          <a:lstStyle>
            <a:lvl1pPr marL="0" indent="0">
              <a:buFont typeface="Wingdings" pitchFamily="2" charset="2"/>
              <a:buNone/>
              <a:defRPr sz="2000" b="1">
                <a:solidFill>
                  <a:srgbClr val="005086"/>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Labo #1, Labo 2</a:t>
            </a:r>
          </a:p>
        </p:txBody>
      </p:sp>
      <p:sp>
        <p:nvSpPr>
          <p:cNvPr id="31" name="Rectangle 30">
            <a:extLst>
              <a:ext uri="{FF2B5EF4-FFF2-40B4-BE49-F238E27FC236}">
                <a16:creationId xmlns="" xmlns:a16="http://schemas.microsoft.com/office/drawing/2014/main" id="{F6C66C23-2059-2526-AE85-9D17A1B0921F}"/>
              </a:ext>
            </a:extLst>
          </p:cNvPr>
          <p:cNvSpPr/>
          <p:nvPr userDrawn="1"/>
        </p:nvSpPr>
        <p:spPr>
          <a:xfrm>
            <a:off x="2730678" y="1752557"/>
            <a:ext cx="95733" cy="95733"/>
          </a:xfrm>
          <a:prstGeom prst="rect">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 xmlns:a16="http://schemas.microsoft.com/office/drawing/2014/main" id="{14AA4265-5D5B-C42A-93AD-9F2B9EE2CEA2}"/>
              </a:ext>
            </a:extLst>
          </p:cNvPr>
          <p:cNvSpPr/>
          <p:nvPr userDrawn="1"/>
        </p:nvSpPr>
        <p:spPr>
          <a:xfrm>
            <a:off x="2732990" y="2740942"/>
            <a:ext cx="95733" cy="95733"/>
          </a:xfrm>
          <a:prstGeom prst="rect">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77613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Abstract">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E173DC7-B4D3-4321-AE79-E30BAB9140F0}"/>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latin typeface="Century Gothic" panose="020B0502020202020204" pitchFamily="34" charset="0"/>
            </a:endParaRPr>
          </a:p>
        </p:txBody>
      </p:sp>
      <p:pic>
        <p:nvPicPr>
          <p:cNvPr id="8" name="Image 7" descr="Une image contenant texte, clipart&#10;&#10;Description générée automatiquement">
            <a:extLst>
              <a:ext uri="{FF2B5EF4-FFF2-40B4-BE49-F238E27FC236}">
                <a16:creationId xmlns="" xmlns:a16="http://schemas.microsoft.com/office/drawing/2014/main" id="{70A865FB-40C9-5CAF-BAAC-E4ED600992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9" name="Rectangle 8">
            <a:extLst>
              <a:ext uri="{FF2B5EF4-FFF2-40B4-BE49-F238E27FC236}">
                <a16:creationId xmlns="" xmlns:a16="http://schemas.microsoft.com/office/drawing/2014/main" id="{B1592C02-83E5-A5C8-E162-287DE145FD68}"/>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 xmlns:a16="http://schemas.microsoft.com/office/drawing/2014/main" id="{E8032FB2-8A0C-F093-959E-CBF277FEC978}"/>
              </a:ext>
            </a:extLst>
          </p:cNvPr>
          <p:cNvSpPr/>
          <p:nvPr userDrawn="1"/>
        </p:nvSpPr>
        <p:spPr>
          <a:xfrm rot="16200000">
            <a:off x="-1201106" y="3998441"/>
            <a:ext cx="3291213" cy="707886"/>
          </a:xfrm>
          <a:prstGeom prst="rect">
            <a:avLst/>
          </a:prstGeom>
        </p:spPr>
        <p:txBody>
          <a:bodyPr wrap="square">
            <a:spAutoFit/>
          </a:bodyPr>
          <a:lstStyle/>
          <a:p>
            <a:r>
              <a:rPr lang="fr-FR" sz="800" dirty="0">
                <a:solidFill>
                  <a:schemeClr val="bg1"/>
                </a:solidFill>
                <a:latin typeface="Century Gothic" panose="020B0502020202020204" pitchFamily="34" charset="0"/>
              </a:rPr>
              <a:t>Ce contenu est un rapport et/ou un résumé des communications d'un congrès dont l'objectif est d'informer </a:t>
            </a:r>
            <a:br>
              <a:rPr lang="fr-FR" sz="800" dirty="0">
                <a:solidFill>
                  <a:schemeClr val="bg1"/>
                </a:solidFill>
                <a:latin typeface="Century Gothic" panose="020B0502020202020204" pitchFamily="34" charset="0"/>
              </a:rPr>
            </a:br>
            <a:r>
              <a:rPr lang="fr-FR" sz="800" dirty="0">
                <a:solidFill>
                  <a:schemeClr val="bg1"/>
                </a:solidFill>
                <a:latin typeface="Century Gothic" panose="020B0502020202020204" pitchFamily="34" charset="0"/>
              </a:rPr>
              <a:t>sur l'état actuel de la recherche ; les données présentées ici peuvent ne pas être validées par les autorités de santé et, </a:t>
            </a:r>
            <a:br>
              <a:rPr lang="fr-FR" sz="800" dirty="0">
                <a:solidFill>
                  <a:schemeClr val="bg1"/>
                </a:solidFill>
                <a:latin typeface="Century Gothic" panose="020B0502020202020204" pitchFamily="34" charset="0"/>
              </a:rPr>
            </a:br>
            <a:r>
              <a:rPr lang="fr-FR" sz="800" dirty="0">
                <a:solidFill>
                  <a:schemeClr val="bg1"/>
                </a:solidFill>
                <a:latin typeface="Century Gothic" panose="020B0502020202020204" pitchFamily="34" charset="0"/>
              </a:rPr>
              <a:t>le cas échéant, ne doivent pas être mises en pratique.</a:t>
            </a:r>
          </a:p>
        </p:txBody>
      </p:sp>
      <p:sp>
        <p:nvSpPr>
          <p:cNvPr id="11" name="Rectangle 10">
            <a:extLst>
              <a:ext uri="{FF2B5EF4-FFF2-40B4-BE49-F238E27FC236}">
                <a16:creationId xmlns="" xmlns:a16="http://schemas.microsoft.com/office/drawing/2014/main" id="{8C8C5CF4-FDF8-693F-C82B-BF84330624DC}"/>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latin typeface="Century Gothic" panose="020B0502020202020204" pitchFamily="34" charset="0"/>
              </a:rPr>
              <a:t>SEIN</a:t>
            </a:r>
          </a:p>
        </p:txBody>
      </p:sp>
      <p:pic>
        <p:nvPicPr>
          <p:cNvPr id="12" name="Image 11">
            <a:extLst>
              <a:ext uri="{FF2B5EF4-FFF2-40B4-BE49-F238E27FC236}">
                <a16:creationId xmlns="" xmlns:a16="http://schemas.microsoft.com/office/drawing/2014/main" id="{58E6383D-B93E-1A06-B617-E4A9CAC8D3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29" y="6006261"/>
            <a:ext cx="774640" cy="798115"/>
          </a:xfrm>
          <a:prstGeom prst="rect">
            <a:avLst/>
          </a:prstGeom>
        </p:spPr>
      </p:pic>
      <p:sp>
        <p:nvSpPr>
          <p:cNvPr id="13" name="ZoneTexte 12">
            <a:extLst>
              <a:ext uri="{FF2B5EF4-FFF2-40B4-BE49-F238E27FC236}">
                <a16:creationId xmlns="" xmlns:a16="http://schemas.microsoft.com/office/drawing/2014/main" id="{5643CAED-F0F2-0415-6C0D-9BFF9BECD3D0}"/>
              </a:ext>
            </a:extLst>
          </p:cNvPr>
          <p:cNvSpPr txBox="1"/>
          <p:nvPr userDrawn="1"/>
        </p:nvSpPr>
        <p:spPr>
          <a:xfrm>
            <a:off x="8242609" y="6158862"/>
            <a:ext cx="1502322" cy="430887"/>
          </a:xfrm>
          <a:prstGeom prst="rect">
            <a:avLst/>
          </a:prstGeom>
          <a:noFill/>
        </p:spPr>
        <p:txBody>
          <a:bodyPr wrap="square">
            <a:spAutoFit/>
          </a:bodyPr>
          <a:lstStyle/>
          <a:p>
            <a:pPr algn="r"/>
            <a:r>
              <a:rPr kumimoji="0" lang="fr-FR" sz="1100" u="none" strike="noStrike" kern="1200" cap="none" spc="0" normalizeH="0" baseline="0" noProof="0" dirty="0">
                <a:ln>
                  <a:noFill/>
                </a:ln>
                <a:solidFill>
                  <a:srgbClr val="FF7F4D"/>
                </a:solidFill>
                <a:effectLst/>
                <a:uLnTx/>
                <a:uFillTx/>
                <a:latin typeface="Century Gothic" panose="020B0502020202020204" pitchFamily="34" charset="0"/>
                <a:cs typeface="Gordita" pitchFamily="2" charset="77"/>
              </a:rPr>
              <a:t>L’actualité</a:t>
            </a:r>
            <a: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t/>
            </a:r>
            <a:b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br>
            <a: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t>en oncologie</a:t>
            </a:r>
          </a:p>
        </p:txBody>
      </p:sp>
      <p:sp>
        <p:nvSpPr>
          <p:cNvPr id="15" name="Espace réservé du texte 21">
            <a:extLst>
              <a:ext uri="{FF2B5EF4-FFF2-40B4-BE49-F238E27FC236}">
                <a16:creationId xmlns="" xmlns:a16="http://schemas.microsoft.com/office/drawing/2014/main" id="{2AAAAE89-3710-6FC1-6165-7C18910D5ACE}"/>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pPr lvl="0"/>
            <a:r>
              <a:rPr lang="fr-FR" dirty="0"/>
              <a:t>Date du congrès</a:t>
            </a:r>
          </a:p>
        </p:txBody>
      </p:sp>
      <p:sp>
        <p:nvSpPr>
          <p:cNvPr id="17" name="Espace réservé du contenu 16">
            <a:extLst>
              <a:ext uri="{FF2B5EF4-FFF2-40B4-BE49-F238E27FC236}">
                <a16:creationId xmlns="" xmlns:a16="http://schemas.microsoft.com/office/drawing/2014/main" id="{4C09A83B-48CE-BFDD-DC13-A8DC2A1787C0}"/>
              </a:ext>
            </a:extLst>
          </p:cNvPr>
          <p:cNvSpPr>
            <a:spLocks noGrp="1"/>
          </p:cNvSpPr>
          <p:nvPr>
            <p:ph sz="quarter" idx="16" hasCustomPrompt="1"/>
          </p:nvPr>
        </p:nvSpPr>
        <p:spPr>
          <a:xfrm>
            <a:off x="1017816" y="6342603"/>
            <a:ext cx="5159375" cy="247196"/>
          </a:xfrm>
          <a:prstGeom prst="rect">
            <a:avLst/>
          </a:prstGeom>
        </p:spPr>
        <p:txBody>
          <a:bodyPr>
            <a:noAutofit/>
          </a:bodyPr>
          <a:lstStyle>
            <a:lvl1pPr marL="0" indent="0">
              <a:buNone/>
              <a:defRPr sz="1200" i="1">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sp>
        <p:nvSpPr>
          <p:cNvPr id="19" name="Espace réservé du texte 18">
            <a:extLst>
              <a:ext uri="{FF2B5EF4-FFF2-40B4-BE49-F238E27FC236}">
                <a16:creationId xmlns="" xmlns:a16="http://schemas.microsoft.com/office/drawing/2014/main" id="{A6141D7E-6A11-9A05-41CA-2C5C54BC029E}"/>
              </a:ext>
            </a:extLst>
          </p:cNvPr>
          <p:cNvSpPr>
            <a:spLocks noGrp="1"/>
          </p:cNvSpPr>
          <p:nvPr>
            <p:ph type="body" sz="quarter" idx="17" hasCustomPrompt="1"/>
          </p:nvPr>
        </p:nvSpPr>
        <p:spPr>
          <a:xfrm>
            <a:off x="1306583" y="1944913"/>
            <a:ext cx="10370160" cy="1690915"/>
          </a:xfrm>
          <a:prstGeom prst="rect">
            <a:avLst/>
          </a:prstGeom>
        </p:spPr>
        <p:txBody>
          <a:bodyPr>
            <a:noAutofit/>
          </a:bodyPr>
          <a:lstStyle>
            <a:lvl1pPr marL="0" indent="0">
              <a:buNone/>
              <a:defRPr sz="4000" b="1" i="0">
                <a:solidFill>
                  <a:srgbClr val="FF7F4D"/>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Titre abstract…</a:t>
            </a:r>
          </a:p>
        </p:txBody>
      </p:sp>
      <p:sp>
        <p:nvSpPr>
          <p:cNvPr id="20" name="Espace réservé du texte 18">
            <a:extLst>
              <a:ext uri="{FF2B5EF4-FFF2-40B4-BE49-F238E27FC236}">
                <a16:creationId xmlns="" xmlns:a16="http://schemas.microsoft.com/office/drawing/2014/main" id="{B19472D2-101B-E0E2-DE33-9218E328BE8C}"/>
              </a:ext>
            </a:extLst>
          </p:cNvPr>
          <p:cNvSpPr>
            <a:spLocks noGrp="1"/>
          </p:cNvSpPr>
          <p:nvPr>
            <p:ph type="body" sz="quarter" idx="18" hasCustomPrompt="1"/>
          </p:nvPr>
        </p:nvSpPr>
        <p:spPr>
          <a:xfrm>
            <a:off x="1306583" y="3635828"/>
            <a:ext cx="10370160" cy="1690915"/>
          </a:xfrm>
          <a:prstGeom prst="rect">
            <a:avLst/>
          </a:prstGeom>
        </p:spPr>
        <p:txBody>
          <a:bodyPr>
            <a:noAutofit/>
          </a:bodyPr>
          <a:lstStyle>
            <a:lvl1pPr marL="0" indent="0">
              <a:buNone/>
              <a:defRPr sz="4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Sous-titre abstract…</a:t>
            </a:r>
          </a:p>
        </p:txBody>
      </p:sp>
    </p:spTree>
    <p:extLst>
      <p:ext uri="{BB962C8B-B14F-4D97-AF65-F5344CB8AC3E}">
        <p14:creationId xmlns:p14="http://schemas.microsoft.com/office/powerpoint/2010/main" val="3315837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u Abstract 1">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E173DC7-B4D3-4321-AE79-E30BAB9140F0}"/>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latin typeface="Century Gothic" panose="020B0502020202020204" pitchFamily="34" charset="0"/>
            </a:endParaRPr>
          </a:p>
        </p:txBody>
      </p:sp>
      <p:pic>
        <p:nvPicPr>
          <p:cNvPr id="8" name="Image 7" descr="Une image contenant texte, clipart&#10;&#10;Description générée automatiquement">
            <a:extLst>
              <a:ext uri="{FF2B5EF4-FFF2-40B4-BE49-F238E27FC236}">
                <a16:creationId xmlns="" xmlns:a16="http://schemas.microsoft.com/office/drawing/2014/main" id="{70A865FB-40C9-5CAF-BAAC-E4ED600992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9" name="Rectangle 8">
            <a:extLst>
              <a:ext uri="{FF2B5EF4-FFF2-40B4-BE49-F238E27FC236}">
                <a16:creationId xmlns="" xmlns:a16="http://schemas.microsoft.com/office/drawing/2014/main" id="{B1592C02-83E5-A5C8-E162-287DE145FD68}"/>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 xmlns:a16="http://schemas.microsoft.com/office/drawing/2014/main" id="{E8032FB2-8A0C-F093-959E-CBF277FEC978}"/>
              </a:ext>
            </a:extLst>
          </p:cNvPr>
          <p:cNvSpPr/>
          <p:nvPr userDrawn="1"/>
        </p:nvSpPr>
        <p:spPr>
          <a:xfrm rot="16200000">
            <a:off x="-1201106" y="3998441"/>
            <a:ext cx="3291213" cy="707886"/>
          </a:xfrm>
          <a:prstGeom prst="rect">
            <a:avLst/>
          </a:prstGeom>
        </p:spPr>
        <p:txBody>
          <a:bodyPr wrap="square">
            <a:spAutoFit/>
          </a:bodyPr>
          <a:lstStyle/>
          <a:p>
            <a:r>
              <a:rPr lang="fr-FR" sz="800" dirty="0">
                <a:solidFill>
                  <a:schemeClr val="bg1"/>
                </a:solidFill>
                <a:latin typeface="Century Gothic" panose="020B0502020202020204" pitchFamily="34" charset="0"/>
              </a:rPr>
              <a:t>Ce contenu est un rapport et/ou un résumé des communications d'un congrès dont l'objectif est d'informer </a:t>
            </a:r>
            <a:br>
              <a:rPr lang="fr-FR" sz="800" dirty="0">
                <a:solidFill>
                  <a:schemeClr val="bg1"/>
                </a:solidFill>
                <a:latin typeface="Century Gothic" panose="020B0502020202020204" pitchFamily="34" charset="0"/>
              </a:rPr>
            </a:br>
            <a:r>
              <a:rPr lang="fr-FR" sz="800" dirty="0">
                <a:solidFill>
                  <a:schemeClr val="bg1"/>
                </a:solidFill>
                <a:latin typeface="Century Gothic" panose="020B0502020202020204" pitchFamily="34" charset="0"/>
              </a:rPr>
              <a:t>sur l'état actuel de la recherche ; les données présentées ici peuvent ne pas être validées par les autorités de santé et, </a:t>
            </a:r>
            <a:br>
              <a:rPr lang="fr-FR" sz="800" dirty="0">
                <a:solidFill>
                  <a:schemeClr val="bg1"/>
                </a:solidFill>
                <a:latin typeface="Century Gothic" panose="020B0502020202020204" pitchFamily="34" charset="0"/>
              </a:rPr>
            </a:br>
            <a:r>
              <a:rPr lang="fr-FR" sz="800" dirty="0">
                <a:solidFill>
                  <a:schemeClr val="bg1"/>
                </a:solidFill>
                <a:latin typeface="Century Gothic" panose="020B0502020202020204" pitchFamily="34" charset="0"/>
              </a:rPr>
              <a:t>le cas échéant, ne doivent pas être mises en pratique.</a:t>
            </a:r>
          </a:p>
        </p:txBody>
      </p:sp>
      <p:sp>
        <p:nvSpPr>
          <p:cNvPr id="11" name="Rectangle 10">
            <a:extLst>
              <a:ext uri="{FF2B5EF4-FFF2-40B4-BE49-F238E27FC236}">
                <a16:creationId xmlns="" xmlns:a16="http://schemas.microsoft.com/office/drawing/2014/main" id="{8C8C5CF4-FDF8-693F-C82B-BF84330624DC}"/>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latin typeface="Century Gothic" panose="020B0502020202020204" pitchFamily="34" charset="0"/>
              </a:rPr>
              <a:t>SEIN</a:t>
            </a:r>
          </a:p>
        </p:txBody>
      </p:sp>
      <p:pic>
        <p:nvPicPr>
          <p:cNvPr id="12" name="Image 11">
            <a:extLst>
              <a:ext uri="{FF2B5EF4-FFF2-40B4-BE49-F238E27FC236}">
                <a16:creationId xmlns="" xmlns:a16="http://schemas.microsoft.com/office/drawing/2014/main" id="{58E6383D-B93E-1A06-B617-E4A9CAC8D3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29" y="6006261"/>
            <a:ext cx="774640" cy="798115"/>
          </a:xfrm>
          <a:prstGeom prst="rect">
            <a:avLst/>
          </a:prstGeom>
        </p:spPr>
      </p:pic>
      <p:sp>
        <p:nvSpPr>
          <p:cNvPr id="13" name="ZoneTexte 12">
            <a:extLst>
              <a:ext uri="{FF2B5EF4-FFF2-40B4-BE49-F238E27FC236}">
                <a16:creationId xmlns="" xmlns:a16="http://schemas.microsoft.com/office/drawing/2014/main" id="{5643CAED-F0F2-0415-6C0D-9BFF9BECD3D0}"/>
              </a:ext>
            </a:extLst>
          </p:cNvPr>
          <p:cNvSpPr txBox="1"/>
          <p:nvPr userDrawn="1"/>
        </p:nvSpPr>
        <p:spPr>
          <a:xfrm>
            <a:off x="8242609" y="6158862"/>
            <a:ext cx="1502322" cy="430887"/>
          </a:xfrm>
          <a:prstGeom prst="rect">
            <a:avLst/>
          </a:prstGeom>
          <a:noFill/>
        </p:spPr>
        <p:txBody>
          <a:bodyPr wrap="square">
            <a:spAutoFit/>
          </a:bodyPr>
          <a:lstStyle/>
          <a:p>
            <a:pPr algn="r"/>
            <a:r>
              <a:rPr kumimoji="0" lang="fr-FR" sz="1100" u="none" strike="noStrike" kern="1200" cap="none" spc="0" normalizeH="0" baseline="0" noProof="0" dirty="0">
                <a:ln>
                  <a:noFill/>
                </a:ln>
                <a:solidFill>
                  <a:srgbClr val="FF7F4D"/>
                </a:solidFill>
                <a:effectLst/>
                <a:uLnTx/>
                <a:uFillTx/>
                <a:latin typeface="Century Gothic" panose="020B0502020202020204" pitchFamily="34" charset="0"/>
                <a:cs typeface="Gordita" pitchFamily="2" charset="77"/>
              </a:rPr>
              <a:t>L’actualité</a:t>
            </a:r>
            <a: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t/>
            </a:r>
            <a:b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br>
            <a: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t>en oncologie</a:t>
            </a:r>
          </a:p>
        </p:txBody>
      </p:sp>
      <p:sp>
        <p:nvSpPr>
          <p:cNvPr id="15" name="Espace réservé du texte 21">
            <a:extLst>
              <a:ext uri="{FF2B5EF4-FFF2-40B4-BE49-F238E27FC236}">
                <a16:creationId xmlns="" xmlns:a16="http://schemas.microsoft.com/office/drawing/2014/main" id="{2AAAAE89-3710-6FC1-6165-7C18910D5ACE}"/>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r>
              <a:rPr lang="fr-FR" sz="1050" b="1" dirty="0">
                <a:solidFill>
                  <a:schemeClr val="bg1"/>
                </a:solidFill>
                <a:latin typeface="Century Gothic" panose="020B0502020202020204" pitchFamily="34" charset="0"/>
                <a:cs typeface="Gordita" pitchFamily="2" charset="77"/>
              </a:rPr>
              <a:t>2-6 juin 2023</a:t>
            </a:r>
            <a:r>
              <a:rPr kumimoji="0" lang="fr-FR" sz="1050" b="1" u="none" strike="noStrike" kern="1200" cap="none" spc="0" normalizeH="0" baseline="0" noProof="0" dirty="0">
                <a:ln>
                  <a:noFill/>
                </a:ln>
                <a:solidFill>
                  <a:schemeClr val="bg1"/>
                </a:solidFill>
                <a:effectLst/>
                <a:uLnTx/>
                <a:uFillTx/>
                <a:latin typeface="Century Gothic" panose="020B0502020202020204" pitchFamily="34" charset="0"/>
                <a:cs typeface="Gordita Light" pitchFamily="2" charset="77"/>
              </a:rPr>
              <a:t> </a:t>
            </a:r>
            <a:endParaRPr lang="fr-FR" sz="1050" b="1" dirty="0">
              <a:solidFill>
                <a:schemeClr val="bg1"/>
              </a:solidFill>
              <a:latin typeface="Century Gothic" panose="020B0502020202020204" pitchFamily="34" charset="0"/>
            </a:endParaRPr>
          </a:p>
        </p:txBody>
      </p:sp>
      <p:sp>
        <p:nvSpPr>
          <p:cNvPr id="17" name="Espace réservé du contenu 16">
            <a:extLst>
              <a:ext uri="{FF2B5EF4-FFF2-40B4-BE49-F238E27FC236}">
                <a16:creationId xmlns="" xmlns:a16="http://schemas.microsoft.com/office/drawing/2014/main" id="{4C09A83B-48CE-BFDD-DC13-A8DC2A1787C0}"/>
              </a:ext>
            </a:extLst>
          </p:cNvPr>
          <p:cNvSpPr>
            <a:spLocks noGrp="1"/>
          </p:cNvSpPr>
          <p:nvPr>
            <p:ph sz="quarter" idx="16" hasCustomPrompt="1"/>
          </p:nvPr>
        </p:nvSpPr>
        <p:spPr>
          <a:xfrm>
            <a:off x="1017816" y="6342603"/>
            <a:ext cx="5159375" cy="247196"/>
          </a:xfrm>
          <a:prstGeom prst="rect">
            <a:avLst/>
          </a:prstGeom>
        </p:spPr>
        <p:txBody>
          <a:bodyPr>
            <a:noAutofit/>
          </a:bodyPr>
          <a:lstStyle>
            <a:lvl1pPr marL="0" indent="0">
              <a:buNone/>
              <a:defRPr sz="1200" i="1" baseline="0">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sp>
        <p:nvSpPr>
          <p:cNvPr id="19" name="Espace réservé du texte 18">
            <a:extLst>
              <a:ext uri="{FF2B5EF4-FFF2-40B4-BE49-F238E27FC236}">
                <a16:creationId xmlns="" xmlns:a16="http://schemas.microsoft.com/office/drawing/2014/main" id="{A6141D7E-6A11-9A05-41CA-2C5C54BC029E}"/>
              </a:ext>
            </a:extLst>
          </p:cNvPr>
          <p:cNvSpPr>
            <a:spLocks noGrp="1"/>
          </p:cNvSpPr>
          <p:nvPr>
            <p:ph type="body" sz="quarter" idx="17" hasCustomPrompt="1"/>
          </p:nvPr>
        </p:nvSpPr>
        <p:spPr>
          <a:xfrm>
            <a:off x="932773" y="-4431"/>
            <a:ext cx="11259225" cy="516866"/>
          </a:xfrm>
          <a:prstGeom prst="rect">
            <a:avLst/>
          </a:prstGeom>
        </p:spPr>
        <p:txBody>
          <a:bodyPr lIns="180000">
            <a:noAutofit/>
          </a:bodyPr>
          <a:lstStyle>
            <a:lvl1pPr marL="0" indent="0">
              <a:buNone/>
              <a:defRPr sz="3600" b="1" i="0">
                <a:solidFill>
                  <a:srgbClr val="FF7F4D"/>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Titre abstract…</a:t>
            </a:r>
          </a:p>
        </p:txBody>
      </p:sp>
      <p:sp>
        <p:nvSpPr>
          <p:cNvPr id="20" name="Espace réservé du texte 18">
            <a:extLst>
              <a:ext uri="{FF2B5EF4-FFF2-40B4-BE49-F238E27FC236}">
                <a16:creationId xmlns="" xmlns:a16="http://schemas.microsoft.com/office/drawing/2014/main" id="{B19472D2-101B-E0E2-DE33-9218E328BE8C}"/>
              </a:ext>
            </a:extLst>
          </p:cNvPr>
          <p:cNvSpPr>
            <a:spLocks noGrp="1"/>
          </p:cNvSpPr>
          <p:nvPr>
            <p:ph type="body" sz="quarter" idx="18" hasCustomPrompt="1"/>
          </p:nvPr>
        </p:nvSpPr>
        <p:spPr>
          <a:xfrm>
            <a:off x="932774" y="522517"/>
            <a:ext cx="11259224" cy="341085"/>
          </a:xfrm>
          <a:prstGeom prst="rect">
            <a:avLst/>
          </a:prstGeom>
        </p:spPr>
        <p:txBody>
          <a:bodyPr lIns="180000">
            <a:noAutofit/>
          </a:bodyPr>
          <a:lstStyle>
            <a:lvl1pPr marL="0" indent="0">
              <a:buNone/>
              <a:defRPr sz="2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Sous-titre abstract…</a:t>
            </a:r>
          </a:p>
        </p:txBody>
      </p:sp>
      <p:sp>
        <p:nvSpPr>
          <p:cNvPr id="16" name="Espace réservé du contenu 15">
            <a:extLst>
              <a:ext uri="{FF2B5EF4-FFF2-40B4-BE49-F238E27FC236}">
                <a16:creationId xmlns="" xmlns:a16="http://schemas.microsoft.com/office/drawing/2014/main" id="{088BC814-27A6-30D7-5D87-E900CC14CD39}"/>
              </a:ext>
            </a:extLst>
          </p:cNvPr>
          <p:cNvSpPr>
            <a:spLocks noGrp="1"/>
          </p:cNvSpPr>
          <p:nvPr>
            <p:ph sz="quarter" idx="19" hasCustomPrompt="1"/>
          </p:nvPr>
        </p:nvSpPr>
        <p:spPr>
          <a:xfrm>
            <a:off x="1312995" y="1247430"/>
            <a:ext cx="6553200" cy="4617333"/>
          </a:xfrm>
          <a:prstGeom prst="rect">
            <a:avLst/>
          </a:prstGeom>
          <a:ln w="12700">
            <a:solidFill>
              <a:srgbClr val="005086"/>
            </a:solidFill>
          </a:ln>
        </p:spPr>
        <p:txBody>
          <a:bodyPr anchor="ct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r-FR" dirty="0"/>
              <a:t>Emplacement courbe</a:t>
            </a:r>
          </a:p>
        </p:txBody>
      </p:sp>
      <p:sp>
        <p:nvSpPr>
          <p:cNvPr id="23" name="Espace réservé du texte 22">
            <a:extLst>
              <a:ext uri="{FF2B5EF4-FFF2-40B4-BE49-F238E27FC236}">
                <a16:creationId xmlns="" xmlns:a16="http://schemas.microsoft.com/office/drawing/2014/main" id="{C6B6A4C5-9A2E-050C-3BAA-59D7CD251CA8}"/>
              </a:ext>
            </a:extLst>
          </p:cNvPr>
          <p:cNvSpPr>
            <a:spLocks noGrp="1"/>
          </p:cNvSpPr>
          <p:nvPr>
            <p:ph type="body" sz="quarter" idx="20" hasCustomPrompt="1"/>
          </p:nvPr>
        </p:nvSpPr>
        <p:spPr>
          <a:xfrm>
            <a:off x="1574574" y="1052306"/>
            <a:ext cx="1683883" cy="387350"/>
          </a:xfrm>
          <a:prstGeom prst="rect">
            <a:avLst/>
          </a:prstGeom>
          <a:solidFill>
            <a:schemeClr val="bg1"/>
          </a:solidFill>
        </p:spPr>
        <p:txBody>
          <a:bodyPr/>
          <a:lstStyle>
            <a:lvl1pPr marL="0" indent="0">
              <a:buNone/>
              <a:defRPr sz="2000" b="1">
                <a:solidFill>
                  <a:srgbClr val="737078"/>
                </a:solidFill>
                <a:latin typeface="+mn-lt"/>
              </a:defRPr>
            </a:lvl1pPr>
            <a:lvl2pPr marL="457200" indent="0">
              <a:buNone/>
              <a:defRPr sz="2000" b="1">
                <a:latin typeface="+mn-lt"/>
              </a:defRPr>
            </a:lvl2pPr>
            <a:lvl3pPr marL="914400" indent="0">
              <a:buNone/>
              <a:defRPr sz="2000" b="1">
                <a:latin typeface="+mn-lt"/>
              </a:defRPr>
            </a:lvl3pPr>
            <a:lvl4pPr marL="1371600" indent="0">
              <a:buNone/>
              <a:defRPr sz="2000" b="1">
                <a:latin typeface="+mn-lt"/>
              </a:defRPr>
            </a:lvl4pPr>
            <a:lvl5pPr marL="1828800" indent="0">
              <a:buNone/>
              <a:defRPr sz="2000" b="1">
                <a:latin typeface="+mn-lt"/>
              </a:defRPr>
            </a:lvl5pPr>
          </a:lstStyle>
          <a:p>
            <a:pPr lvl="0"/>
            <a:r>
              <a:rPr lang="fr-FR" dirty="0"/>
              <a:t>Titre courbe</a:t>
            </a:r>
          </a:p>
        </p:txBody>
      </p:sp>
      <p:sp>
        <p:nvSpPr>
          <p:cNvPr id="29" name="Espace réservé du contenu 28">
            <a:extLst>
              <a:ext uri="{FF2B5EF4-FFF2-40B4-BE49-F238E27FC236}">
                <a16:creationId xmlns="" xmlns:a16="http://schemas.microsoft.com/office/drawing/2014/main" id="{41CAED98-AA80-ED1F-37C4-71918665F7BD}"/>
              </a:ext>
            </a:extLst>
          </p:cNvPr>
          <p:cNvSpPr>
            <a:spLocks noGrp="1"/>
          </p:cNvSpPr>
          <p:nvPr>
            <p:ph sz="quarter" idx="21"/>
          </p:nvPr>
        </p:nvSpPr>
        <p:spPr>
          <a:xfrm>
            <a:off x="8178800" y="1246188"/>
            <a:ext cx="3556000" cy="4616450"/>
          </a:xfrm>
          <a:prstGeom prst="rect">
            <a:avLst/>
          </a:prstGeom>
          <a:solidFill>
            <a:srgbClr val="FF7F4D"/>
          </a:solidFill>
        </p:spPr>
        <p:txBody>
          <a:bodyPr/>
          <a:lstStyle>
            <a:lvl1pPr marL="0" indent="0">
              <a:buNone/>
              <a:defRPr sz="1800" b="1">
                <a:solidFill>
                  <a:schemeClr val="bg1"/>
                </a:solidFill>
              </a:defRPr>
            </a:lvl1pPr>
            <a:lvl2pPr marL="685800" indent="-228600">
              <a:buClr>
                <a:schemeClr val="accent1"/>
              </a:buClr>
              <a:buFont typeface="Police système Courant"/>
              <a:buChar char="►"/>
              <a:defRPr sz="1600">
                <a:solidFill>
                  <a:schemeClr val="tx1"/>
                </a:solidFill>
              </a:defRPr>
            </a:lvl2pPr>
            <a:lvl3pPr marL="1143000" indent="-228600">
              <a:buClr>
                <a:schemeClr val="tx1"/>
              </a:buClr>
              <a:buFont typeface="Wingdings" pitchFamily="2" charset="2"/>
              <a:buChar char="§"/>
              <a:defRPr sz="1400" b="1">
                <a:solidFill>
                  <a:schemeClr val="bg1"/>
                </a:solidFill>
              </a:defRPr>
            </a:lvl3pPr>
            <a:lvl4pPr marL="1600200" indent="-228600">
              <a:buClr>
                <a:schemeClr val="tx1"/>
              </a:buClr>
              <a:buFont typeface="Police système Courant"/>
              <a:buChar char="⁃"/>
              <a:defRPr sz="1200">
                <a:solidFill>
                  <a:schemeClr val="bg1"/>
                </a:solidFill>
              </a:defRPr>
            </a:lvl4pPr>
            <a:lvl5pPr marL="1828800" indent="0">
              <a:buNone/>
              <a:defRPr sz="105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229420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u Abstract 1">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E173DC7-B4D3-4321-AE79-E30BAB9140F0}"/>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latin typeface="Century Gothic" panose="020B0502020202020204" pitchFamily="34" charset="0"/>
            </a:endParaRPr>
          </a:p>
        </p:txBody>
      </p:sp>
      <p:pic>
        <p:nvPicPr>
          <p:cNvPr id="8" name="Image 7" descr="Une image contenant texte, clipart&#10;&#10;Description générée automatiquement">
            <a:extLst>
              <a:ext uri="{FF2B5EF4-FFF2-40B4-BE49-F238E27FC236}">
                <a16:creationId xmlns="" xmlns:a16="http://schemas.microsoft.com/office/drawing/2014/main" id="{70A865FB-40C9-5CAF-BAAC-E4ED600992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9" name="Rectangle 8">
            <a:extLst>
              <a:ext uri="{FF2B5EF4-FFF2-40B4-BE49-F238E27FC236}">
                <a16:creationId xmlns="" xmlns:a16="http://schemas.microsoft.com/office/drawing/2014/main" id="{B1592C02-83E5-A5C8-E162-287DE145FD68}"/>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 xmlns:a16="http://schemas.microsoft.com/office/drawing/2014/main" id="{E8032FB2-8A0C-F093-959E-CBF277FEC978}"/>
              </a:ext>
            </a:extLst>
          </p:cNvPr>
          <p:cNvSpPr/>
          <p:nvPr userDrawn="1"/>
        </p:nvSpPr>
        <p:spPr>
          <a:xfrm rot="16200000">
            <a:off x="-1201106" y="3998441"/>
            <a:ext cx="3291213" cy="707886"/>
          </a:xfrm>
          <a:prstGeom prst="rect">
            <a:avLst/>
          </a:prstGeom>
        </p:spPr>
        <p:txBody>
          <a:bodyPr wrap="square">
            <a:spAutoFit/>
          </a:bodyPr>
          <a:lstStyle/>
          <a:p>
            <a:r>
              <a:rPr lang="fr-FR" sz="800" dirty="0">
                <a:solidFill>
                  <a:schemeClr val="bg1"/>
                </a:solidFill>
                <a:latin typeface="Century Gothic" panose="020B0502020202020204" pitchFamily="34" charset="0"/>
              </a:rPr>
              <a:t>Ce contenu est un rapport et/ou un résumé des communications d'un congrès dont l'objectif est d'informer </a:t>
            </a:r>
            <a:br>
              <a:rPr lang="fr-FR" sz="800" dirty="0">
                <a:solidFill>
                  <a:schemeClr val="bg1"/>
                </a:solidFill>
                <a:latin typeface="Century Gothic" panose="020B0502020202020204" pitchFamily="34" charset="0"/>
              </a:rPr>
            </a:br>
            <a:r>
              <a:rPr lang="fr-FR" sz="800" dirty="0">
                <a:solidFill>
                  <a:schemeClr val="bg1"/>
                </a:solidFill>
                <a:latin typeface="Century Gothic" panose="020B0502020202020204" pitchFamily="34" charset="0"/>
              </a:rPr>
              <a:t>sur l'état actuel de la recherche ; les données présentées ici peuvent ne pas être validées par les autorités de santé et, </a:t>
            </a:r>
            <a:br>
              <a:rPr lang="fr-FR" sz="800" dirty="0">
                <a:solidFill>
                  <a:schemeClr val="bg1"/>
                </a:solidFill>
                <a:latin typeface="Century Gothic" panose="020B0502020202020204" pitchFamily="34" charset="0"/>
              </a:rPr>
            </a:br>
            <a:r>
              <a:rPr lang="fr-FR" sz="800" dirty="0">
                <a:solidFill>
                  <a:schemeClr val="bg1"/>
                </a:solidFill>
                <a:latin typeface="Century Gothic" panose="020B0502020202020204" pitchFamily="34" charset="0"/>
              </a:rPr>
              <a:t>le cas échéant, ne doivent pas être mises en pratique.</a:t>
            </a:r>
          </a:p>
        </p:txBody>
      </p:sp>
      <p:sp>
        <p:nvSpPr>
          <p:cNvPr id="11" name="Rectangle 10">
            <a:extLst>
              <a:ext uri="{FF2B5EF4-FFF2-40B4-BE49-F238E27FC236}">
                <a16:creationId xmlns="" xmlns:a16="http://schemas.microsoft.com/office/drawing/2014/main" id="{8C8C5CF4-FDF8-693F-C82B-BF84330624DC}"/>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latin typeface="Century Gothic" panose="020B0502020202020204" pitchFamily="34" charset="0"/>
              </a:rPr>
              <a:t>SEIN</a:t>
            </a:r>
          </a:p>
        </p:txBody>
      </p:sp>
      <p:pic>
        <p:nvPicPr>
          <p:cNvPr id="12" name="Image 11">
            <a:extLst>
              <a:ext uri="{FF2B5EF4-FFF2-40B4-BE49-F238E27FC236}">
                <a16:creationId xmlns="" xmlns:a16="http://schemas.microsoft.com/office/drawing/2014/main" id="{58E6383D-B93E-1A06-B617-E4A9CAC8D3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29" y="6006261"/>
            <a:ext cx="774640" cy="798115"/>
          </a:xfrm>
          <a:prstGeom prst="rect">
            <a:avLst/>
          </a:prstGeom>
        </p:spPr>
      </p:pic>
      <p:sp>
        <p:nvSpPr>
          <p:cNvPr id="13" name="ZoneTexte 12">
            <a:extLst>
              <a:ext uri="{FF2B5EF4-FFF2-40B4-BE49-F238E27FC236}">
                <a16:creationId xmlns="" xmlns:a16="http://schemas.microsoft.com/office/drawing/2014/main" id="{5643CAED-F0F2-0415-6C0D-9BFF9BECD3D0}"/>
              </a:ext>
            </a:extLst>
          </p:cNvPr>
          <p:cNvSpPr txBox="1"/>
          <p:nvPr userDrawn="1"/>
        </p:nvSpPr>
        <p:spPr>
          <a:xfrm>
            <a:off x="8242609" y="6158862"/>
            <a:ext cx="1502322" cy="430887"/>
          </a:xfrm>
          <a:prstGeom prst="rect">
            <a:avLst/>
          </a:prstGeom>
          <a:noFill/>
        </p:spPr>
        <p:txBody>
          <a:bodyPr wrap="square">
            <a:spAutoFit/>
          </a:bodyPr>
          <a:lstStyle/>
          <a:p>
            <a:pPr algn="r"/>
            <a:r>
              <a:rPr kumimoji="0" lang="fr-FR" sz="1100" u="none" strike="noStrike" kern="1200" cap="none" spc="0" normalizeH="0" baseline="0" noProof="0" dirty="0">
                <a:ln>
                  <a:noFill/>
                </a:ln>
                <a:solidFill>
                  <a:srgbClr val="FF7F4D"/>
                </a:solidFill>
                <a:effectLst/>
                <a:uLnTx/>
                <a:uFillTx/>
                <a:latin typeface="Century Gothic" panose="020B0502020202020204" pitchFamily="34" charset="0"/>
                <a:cs typeface="Gordita" pitchFamily="2" charset="77"/>
              </a:rPr>
              <a:t>L’actualité</a:t>
            </a:r>
            <a: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t/>
            </a:r>
            <a:b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br>
            <a: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t>en oncologie</a:t>
            </a:r>
          </a:p>
        </p:txBody>
      </p:sp>
      <p:sp>
        <p:nvSpPr>
          <p:cNvPr id="15" name="Espace réservé du texte 21">
            <a:extLst>
              <a:ext uri="{FF2B5EF4-FFF2-40B4-BE49-F238E27FC236}">
                <a16:creationId xmlns="" xmlns:a16="http://schemas.microsoft.com/office/drawing/2014/main" id="{2AAAAE89-3710-6FC1-6165-7C18910D5ACE}"/>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r>
              <a:rPr lang="fr-FR" sz="1050" b="1" dirty="0">
                <a:solidFill>
                  <a:schemeClr val="bg1"/>
                </a:solidFill>
                <a:latin typeface="Century Gothic" panose="020B0502020202020204" pitchFamily="34" charset="0"/>
                <a:cs typeface="Gordita" pitchFamily="2" charset="77"/>
              </a:rPr>
              <a:t>2-6 juin 2023</a:t>
            </a:r>
            <a:r>
              <a:rPr kumimoji="0" lang="fr-FR" sz="1050" b="1" u="none" strike="noStrike" kern="1200" cap="none" spc="0" normalizeH="0" baseline="0" noProof="0" dirty="0">
                <a:ln>
                  <a:noFill/>
                </a:ln>
                <a:solidFill>
                  <a:schemeClr val="bg1"/>
                </a:solidFill>
                <a:effectLst/>
                <a:uLnTx/>
                <a:uFillTx/>
                <a:latin typeface="Century Gothic" panose="020B0502020202020204" pitchFamily="34" charset="0"/>
                <a:cs typeface="Gordita Light" pitchFamily="2" charset="77"/>
              </a:rPr>
              <a:t> </a:t>
            </a:r>
            <a:endParaRPr lang="fr-FR" sz="1050" b="1" dirty="0">
              <a:solidFill>
                <a:schemeClr val="bg1"/>
              </a:solidFill>
              <a:latin typeface="Century Gothic" panose="020B0502020202020204" pitchFamily="34" charset="0"/>
            </a:endParaRPr>
          </a:p>
        </p:txBody>
      </p:sp>
      <p:sp>
        <p:nvSpPr>
          <p:cNvPr id="17" name="Espace réservé du contenu 16">
            <a:extLst>
              <a:ext uri="{FF2B5EF4-FFF2-40B4-BE49-F238E27FC236}">
                <a16:creationId xmlns="" xmlns:a16="http://schemas.microsoft.com/office/drawing/2014/main" id="{4C09A83B-48CE-BFDD-DC13-A8DC2A1787C0}"/>
              </a:ext>
            </a:extLst>
          </p:cNvPr>
          <p:cNvSpPr>
            <a:spLocks noGrp="1"/>
          </p:cNvSpPr>
          <p:nvPr>
            <p:ph sz="quarter" idx="16" hasCustomPrompt="1"/>
          </p:nvPr>
        </p:nvSpPr>
        <p:spPr>
          <a:xfrm>
            <a:off x="1017816" y="6342603"/>
            <a:ext cx="5159375" cy="247196"/>
          </a:xfrm>
          <a:prstGeom prst="rect">
            <a:avLst/>
          </a:prstGeom>
        </p:spPr>
        <p:txBody>
          <a:bodyPr>
            <a:noAutofit/>
          </a:bodyPr>
          <a:lstStyle>
            <a:lvl1pPr marL="0" indent="0">
              <a:buNone/>
              <a:defRPr sz="1200" i="1" baseline="0">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sp>
        <p:nvSpPr>
          <p:cNvPr id="19" name="Espace réservé du texte 18">
            <a:extLst>
              <a:ext uri="{FF2B5EF4-FFF2-40B4-BE49-F238E27FC236}">
                <a16:creationId xmlns="" xmlns:a16="http://schemas.microsoft.com/office/drawing/2014/main" id="{A6141D7E-6A11-9A05-41CA-2C5C54BC029E}"/>
              </a:ext>
            </a:extLst>
          </p:cNvPr>
          <p:cNvSpPr>
            <a:spLocks noGrp="1"/>
          </p:cNvSpPr>
          <p:nvPr>
            <p:ph type="body" sz="quarter" idx="17" hasCustomPrompt="1"/>
          </p:nvPr>
        </p:nvSpPr>
        <p:spPr>
          <a:xfrm>
            <a:off x="932773" y="42224"/>
            <a:ext cx="11259225" cy="516866"/>
          </a:xfrm>
          <a:prstGeom prst="rect">
            <a:avLst/>
          </a:prstGeom>
        </p:spPr>
        <p:txBody>
          <a:bodyPr lIns="180000">
            <a:noAutofit/>
          </a:bodyPr>
          <a:lstStyle>
            <a:lvl1pPr marL="0" indent="0">
              <a:buNone/>
              <a:defRPr sz="3600" b="1" i="0">
                <a:solidFill>
                  <a:srgbClr val="FF7F4D"/>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Titre abstract…</a:t>
            </a:r>
          </a:p>
        </p:txBody>
      </p:sp>
      <p:sp>
        <p:nvSpPr>
          <p:cNvPr id="20" name="Espace réservé du texte 18">
            <a:extLst>
              <a:ext uri="{FF2B5EF4-FFF2-40B4-BE49-F238E27FC236}">
                <a16:creationId xmlns="" xmlns:a16="http://schemas.microsoft.com/office/drawing/2014/main" id="{B19472D2-101B-E0E2-DE33-9218E328BE8C}"/>
              </a:ext>
            </a:extLst>
          </p:cNvPr>
          <p:cNvSpPr>
            <a:spLocks noGrp="1"/>
          </p:cNvSpPr>
          <p:nvPr>
            <p:ph type="body" sz="quarter" idx="18" hasCustomPrompt="1"/>
          </p:nvPr>
        </p:nvSpPr>
        <p:spPr>
          <a:xfrm>
            <a:off x="932774" y="522517"/>
            <a:ext cx="11259224" cy="341085"/>
          </a:xfrm>
          <a:prstGeom prst="rect">
            <a:avLst/>
          </a:prstGeom>
        </p:spPr>
        <p:txBody>
          <a:bodyPr lIns="180000">
            <a:noAutofit/>
          </a:bodyPr>
          <a:lstStyle>
            <a:lvl1pPr marL="0" indent="0">
              <a:buNone/>
              <a:defRPr sz="2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Sous-titre abstract…</a:t>
            </a:r>
          </a:p>
        </p:txBody>
      </p:sp>
      <p:sp>
        <p:nvSpPr>
          <p:cNvPr id="2" name="Espace réservé du contenu 28">
            <a:extLst>
              <a:ext uri="{FF2B5EF4-FFF2-40B4-BE49-F238E27FC236}">
                <a16:creationId xmlns="" xmlns:a16="http://schemas.microsoft.com/office/drawing/2014/main" id="{7AFCAD0A-483F-993E-F8FB-82A89A152C66}"/>
              </a:ext>
            </a:extLst>
          </p:cNvPr>
          <p:cNvSpPr>
            <a:spLocks noGrp="1"/>
          </p:cNvSpPr>
          <p:nvPr>
            <p:ph sz="quarter" idx="22" hasCustomPrompt="1"/>
          </p:nvPr>
        </p:nvSpPr>
        <p:spPr>
          <a:xfrm>
            <a:off x="1349388" y="1182936"/>
            <a:ext cx="9678003" cy="2938688"/>
          </a:xfrm>
          <a:prstGeom prst="rect">
            <a:avLst/>
          </a:prstGeom>
          <a:noFill/>
        </p:spPr>
        <p:txBody>
          <a:bodyPr/>
          <a:lstStyle>
            <a:lvl1pPr marL="285750" indent="-285750">
              <a:buClr>
                <a:schemeClr val="bg2"/>
              </a:buClr>
              <a:buSzPct val="80000"/>
              <a:buFont typeface="Century Gothic" panose="020B0502020202020204" pitchFamily="34" charset="0"/>
              <a:buChar char="►"/>
              <a:defRPr sz="1800" b="1">
                <a:solidFill>
                  <a:schemeClr val="tx1"/>
                </a:solidFill>
              </a:defRPr>
            </a:lvl1pPr>
            <a:lvl2pPr marL="536575" indent="-268288">
              <a:buClr>
                <a:schemeClr val="bg2"/>
              </a:buClr>
              <a:buFont typeface="Wingdings" panose="05000000000000000000" pitchFamily="2" charset="2"/>
              <a:buChar char="à"/>
              <a:defRPr sz="1600">
                <a:solidFill>
                  <a:schemeClr val="tx1"/>
                </a:solidFill>
              </a:defRPr>
            </a:lvl2pPr>
            <a:lvl3pPr marL="719138" indent="-182563">
              <a:buClr>
                <a:schemeClr val="bg2"/>
              </a:buClr>
              <a:buFont typeface="Wingdings" pitchFamily="2" charset="2"/>
              <a:buChar char="§"/>
              <a:defRPr sz="1400" b="1">
                <a:solidFill>
                  <a:schemeClr val="tx1"/>
                </a:solidFill>
              </a:defRPr>
            </a:lvl3pPr>
            <a:lvl4pPr marL="1600200" indent="-228600">
              <a:buClr>
                <a:srgbClr val="FF7F4D"/>
              </a:buClr>
              <a:buFont typeface="Police système Courant"/>
              <a:buChar char="⁃"/>
              <a:defRPr sz="1200">
                <a:solidFill>
                  <a:schemeClr val="tx1"/>
                </a:solidFill>
              </a:defRPr>
            </a:lvl4pPr>
            <a:lvl5pPr marL="1828800" indent="0">
              <a:buNone/>
              <a:defRPr sz="105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3146522836"/>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u Abstract 1">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E173DC7-B4D3-4321-AE79-E30BAB9140F0}"/>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latin typeface="Century Gothic" panose="020B0502020202020204" pitchFamily="34" charset="0"/>
            </a:endParaRPr>
          </a:p>
        </p:txBody>
      </p:sp>
      <p:pic>
        <p:nvPicPr>
          <p:cNvPr id="8" name="Image 7" descr="Une image contenant texte, clipart&#10;&#10;Description générée automatiquement">
            <a:extLst>
              <a:ext uri="{FF2B5EF4-FFF2-40B4-BE49-F238E27FC236}">
                <a16:creationId xmlns="" xmlns:a16="http://schemas.microsoft.com/office/drawing/2014/main" id="{70A865FB-40C9-5CAF-BAAC-E4ED600992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9" name="Rectangle 8">
            <a:extLst>
              <a:ext uri="{FF2B5EF4-FFF2-40B4-BE49-F238E27FC236}">
                <a16:creationId xmlns="" xmlns:a16="http://schemas.microsoft.com/office/drawing/2014/main" id="{B1592C02-83E5-A5C8-E162-287DE145FD68}"/>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 xmlns:a16="http://schemas.microsoft.com/office/drawing/2014/main" id="{E8032FB2-8A0C-F093-959E-CBF277FEC978}"/>
              </a:ext>
            </a:extLst>
          </p:cNvPr>
          <p:cNvSpPr/>
          <p:nvPr userDrawn="1"/>
        </p:nvSpPr>
        <p:spPr>
          <a:xfrm rot="16200000">
            <a:off x="-1201106" y="3998441"/>
            <a:ext cx="3291213" cy="707886"/>
          </a:xfrm>
          <a:prstGeom prst="rect">
            <a:avLst/>
          </a:prstGeom>
        </p:spPr>
        <p:txBody>
          <a:bodyPr wrap="square">
            <a:spAutoFit/>
          </a:bodyPr>
          <a:lstStyle/>
          <a:p>
            <a:r>
              <a:rPr lang="fr-FR" sz="800" dirty="0">
                <a:solidFill>
                  <a:schemeClr val="bg1"/>
                </a:solidFill>
                <a:latin typeface="Century Gothic" panose="020B0502020202020204" pitchFamily="34" charset="0"/>
              </a:rPr>
              <a:t>Ce contenu est un rapport et/ou un résumé des communications d'un congrès dont l'objectif est d'informer </a:t>
            </a:r>
            <a:br>
              <a:rPr lang="fr-FR" sz="800" dirty="0">
                <a:solidFill>
                  <a:schemeClr val="bg1"/>
                </a:solidFill>
                <a:latin typeface="Century Gothic" panose="020B0502020202020204" pitchFamily="34" charset="0"/>
              </a:rPr>
            </a:br>
            <a:r>
              <a:rPr lang="fr-FR" sz="800" dirty="0">
                <a:solidFill>
                  <a:schemeClr val="bg1"/>
                </a:solidFill>
                <a:latin typeface="Century Gothic" panose="020B0502020202020204" pitchFamily="34" charset="0"/>
              </a:rPr>
              <a:t>sur l'état actuel de la recherche ; les données présentées ici peuvent ne pas être validées par les autorités de santé et, </a:t>
            </a:r>
            <a:br>
              <a:rPr lang="fr-FR" sz="800" dirty="0">
                <a:solidFill>
                  <a:schemeClr val="bg1"/>
                </a:solidFill>
                <a:latin typeface="Century Gothic" panose="020B0502020202020204" pitchFamily="34" charset="0"/>
              </a:rPr>
            </a:br>
            <a:r>
              <a:rPr lang="fr-FR" sz="800" dirty="0">
                <a:solidFill>
                  <a:schemeClr val="bg1"/>
                </a:solidFill>
                <a:latin typeface="Century Gothic" panose="020B0502020202020204" pitchFamily="34" charset="0"/>
              </a:rPr>
              <a:t>le cas échéant, ne doivent pas être mises en pratique.</a:t>
            </a:r>
          </a:p>
        </p:txBody>
      </p:sp>
      <p:sp>
        <p:nvSpPr>
          <p:cNvPr id="11" name="Rectangle 10">
            <a:extLst>
              <a:ext uri="{FF2B5EF4-FFF2-40B4-BE49-F238E27FC236}">
                <a16:creationId xmlns="" xmlns:a16="http://schemas.microsoft.com/office/drawing/2014/main" id="{8C8C5CF4-FDF8-693F-C82B-BF84330624DC}"/>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latin typeface="Century Gothic" panose="020B0502020202020204" pitchFamily="34" charset="0"/>
              </a:rPr>
              <a:t>SEIN</a:t>
            </a:r>
          </a:p>
        </p:txBody>
      </p:sp>
      <p:pic>
        <p:nvPicPr>
          <p:cNvPr id="12" name="Image 11">
            <a:extLst>
              <a:ext uri="{FF2B5EF4-FFF2-40B4-BE49-F238E27FC236}">
                <a16:creationId xmlns="" xmlns:a16="http://schemas.microsoft.com/office/drawing/2014/main" id="{58E6383D-B93E-1A06-B617-E4A9CAC8D3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29" y="6006261"/>
            <a:ext cx="774640" cy="798115"/>
          </a:xfrm>
          <a:prstGeom prst="rect">
            <a:avLst/>
          </a:prstGeom>
        </p:spPr>
      </p:pic>
      <p:sp>
        <p:nvSpPr>
          <p:cNvPr id="13" name="ZoneTexte 12">
            <a:extLst>
              <a:ext uri="{FF2B5EF4-FFF2-40B4-BE49-F238E27FC236}">
                <a16:creationId xmlns="" xmlns:a16="http://schemas.microsoft.com/office/drawing/2014/main" id="{5643CAED-F0F2-0415-6C0D-9BFF9BECD3D0}"/>
              </a:ext>
            </a:extLst>
          </p:cNvPr>
          <p:cNvSpPr txBox="1"/>
          <p:nvPr userDrawn="1"/>
        </p:nvSpPr>
        <p:spPr>
          <a:xfrm>
            <a:off x="8242609" y="6158862"/>
            <a:ext cx="1502322" cy="430887"/>
          </a:xfrm>
          <a:prstGeom prst="rect">
            <a:avLst/>
          </a:prstGeom>
          <a:noFill/>
        </p:spPr>
        <p:txBody>
          <a:bodyPr wrap="square">
            <a:spAutoFit/>
          </a:bodyPr>
          <a:lstStyle/>
          <a:p>
            <a:pPr algn="r"/>
            <a:r>
              <a:rPr kumimoji="0" lang="fr-FR" sz="1100" u="none" strike="noStrike" kern="1200" cap="none" spc="0" normalizeH="0" baseline="0" noProof="0" dirty="0">
                <a:ln>
                  <a:noFill/>
                </a:ln>
                <a:solidFill>
                  <a:srgbClr val="FF7F4D"/>
                </a:solidFill>
                <a:effectLst/>
                <a:uLnTx/>
                <a:uFillTx/>
                <a:latin typeface="Century Gothic" panose="020B0502020202020204" pitchFamily="34" charset="0"/>
                <a:cs typeface="Gordita" pitchFamily="2" charset="77"/>
              </a:rPr>
              <a:t>L’actualité</a:t>
            </a:r>
            <a: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t/>
            </a:r>
            <a:b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br>
            <a: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t>en oncologie</a:t>
            </a:r>
          </a:p>
        </p:txBody>
      </p:sp>
      <p:sp>
        <p:nvSpPr>
          <p:cNvPr id="15" name="Espace réservé du texte 21">
            <a:extLst>
              <a:ext uri="{FF2B5EF4-FFF2-40B4-BE49-F238E27FC236}">
                <a16:creationId xmlns="" xmlns:a16="http://schemas.microsoft.com/office/drawing/2014/main" id="{2AAAAE89-3710-6FC1-6165-7C18910D5ACE}"/>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r>
              <a:rPr lang="fr-FR" sz="1050" b="1" dirty="0">
                <a:solidFill>
                  <a:schemeClr val="bg1"/>
                </a:solidFill>
                <a:latin typeface="Century Gothic" panose="020B0502020202020204" pitchFamily="34" charset="0"/>
                <a:cs typeface="Gordita" pitchFamily="2" charset="77"/>
              </a:rPr>
              <a:t>2-6 juin 2023</a:t>
            </a:r>
            <a:r>
              <a:rPr kumimoji="0" lang="fr-FR" sz="1050" b="1" u="none" strike="noStrike" kern="1200" cap="none" spc="0" normalizeH="0" baseline="0" noProof="0" dirty="0">
                <a:ln>
                  <a:noFill/>
                </a:ln>
                <a:solidFill>
                  <a:schemeClr val="bg1"/>
                </a:solidFill>
                <a:effectLst/>
                <a:uLnTx/>
                <a:uFillTx/>
                <a:latin typeface="Century Gothic" panose="020B0502020202020204" pitchFamily="34" charset="0"/>
                <a:cs typeface="Gordita Light" pitchFamily="2" charset="77"/>
              </a:rPr>
              <a:t> </a:t>
            </a:r>
            <a:endParaRPr lang="fr-FR" sz="1050" b="1" dirty="0">
              <a:solidFill>
                <a:schemeClr val="bg1"/>
              </a:solidFill>
              <a:latin typeface="Century Gothic" panose="020B0502020202020204" pitchFamily="34" charset="0"/>
            </a:endParaRPr>
          </a:p>
        </p:txBody>
      </p:sp>
      <p:sp>
        <p:nvSpPr>
          <p:cNvPr id="17" name="Espace réservé du contenu 16">
            <a:extLst>
              <a:ext uri="{FF2B5EF4-FFF2-40B4-BE49-F238E27FC236}">
                <a16:creationId xmlns="" xmlns:a16="http://schemas.microsoft.com/office/drawing/2014/main" id="{4C09A83B-48CE-BFDD-DC13-A8DC2A1787C0}"/>
              </a:ext>
            </a:extLst>
          </p:cNvPr>
          <p:cNvSpPr>
            <a:spLocks noGrp="1"/>
          </p:cNvSpPr>
          <p:nvPr>
            <p:ph sz="quarter" idx="16" hasCustomPrompt="1"/>
          </p:nvPr>
        </p:nvSpPr>
        <p:spPr>
          <a:xfrm>
            <a:off x="1017816" y="6342603"/>
            <a:ext cx="5159375" cy="247196"/>
          </a:xfrm>
          <a:prstGeom prst="rect">
            <a:avLst/>
          </a:prstGeom>
        </p:spPr>
        <p:txBody>
          <a:bodyPr>
            <a:noAutofit/>
          </a:bodyPr>
          <a:lstStyle>
            <a:lvl1pPr marL="0" indent="0">
              <a:buNone/>
              <a:defRPr sz="1200" i="1" baseline="0">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sp>
        <p:nvSpPr>
          <p:cNvPr id="19" name="Espace réservé du texte 18">
            <a:extLst>
              <a:ext uri="{FF2B5EF4-FFF2-40B4-BE49-F238E27FC236}">
                <a16:creationId xmlns="" xmlns:a16="http://schemas.microsoft.com/office/drawing/2014/main" id="{A6141D7E-6A11-9A05-41CA-2C5C54BC029E}"/>
              </a:ext>
            </a:extLst>
          </p:cNvPr>
          <p:cNvSpPr>
            <a:spLocks noGrp="1"/>
          </p:cNvSpPr>
          <p:nvPr>
            <p:ph type="body" sz="quarter" idx="17" hasCustomPrompt="1"/>
          </p:nvPr>
        </p:nvSpPr>
        <p:spPr>
          <a:xfrm>
            <a:off x="932773" y="-4431"/>
            <a:ext cx="11259225" cy="516866"/>
          </a:xfrm>
          <a:prstGeom prst="rect">
            <a:avLst/>
          </a:prstGeom>
        </p:spPr>
        <p:txBody>
          <a:bodyPr lIns="180000">
            <a:noAutofit/>
          </a:bodyPr>
          <a:lstStyle>
            <a:lvl1pPr marL="0" indent="0">
              <a:buNone/>
              <a:defRPr sz="3600" b="1" i="0">
                <a:solidFill>
                  <a:srgbClr val="FF7F4D"/>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Titre abstract…</a:t>
            </a:r>
          </a:p>
        </p:txBody>
      </p:sp>
      <p:sp>
        <p:nvSpPr>
          <p:cNvPr id="20" name="Espace réservé du texte 18">
            <a:extLst>
              <a:ext uri="{FF2B5EF4-FFF2-40B4-BE49-F238E27FC236}">
                <a16:creationId xmlns="" xmlns:a16="http://schemas.microsoft.com/office/drawing/2014/main" id="{B19472D2-101B-E0E2-DE33-9218E328BE8C}"/>
              </a:ext>
            </a:extLst>
          </p:cNvPr>
          <p:cNvSpPr>
            <a:spLocks noGrp="1"/>
          </p:cNvSpPr>
          <p:nvPr>
            <p:ph type="body" sz="quarter" idx="18" hasCustomPrompt="1"/>
          </p:nvPr>
        </p:nvSpPr>
        <p:spPr>
          <a:xfrm>
            <a:off x="932774" y="522517"/>
            <a:ext cx="11259224" cy="341085"/>
          </a:xfrm>
          <a:prstGeom prst="rect">
            <a:avLst/>
          </a:prstGeom>
        </p:spPr>
        <p:txBody>
          <a:bodyPr lIns="180000">
            <a:noAutofit/>
          </a:bodyPr>
          <a:lstStyle>
            <a:lvl1pPr marL="0" indent="0">
              <a:buNone/>
              <a:defRPr sz="2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Sous-titre abstract…</a:t>
            </a:r>
          </a:p>
        </p:txBody>
      </p:sp>
      <p:sp>
        <p:nvSpPr>
          <p:cNvPr id="2" name="Espace réservé du contenu 28">
            <a:extLst>
              <a:ext uri="{FF2B5EF4-FFF2-40B4-BE49-F238E27FC236}">
                <a16:creationId xmlns="" xmlns:a16="http://schemas.microsoft.com/office/drawing/2014/main" id="{7AFCAD0A-483F-993E-F8FB-82A89A152C66}"/>
              </a:ext>
            </a:extLst>
          </p:cNvPr>
          <p:cNvSpPr>
            <a:spLocks noGrp="1"/>
          </p:cNvSpPr>
          <p:nvPr>
            <p:ph sz="quarter" idx="22" hasCustomPrompt="1"/>
          </p:nvPr>
        </p:nvSpPr>
        <p:spPr>
          <a:xfrm>
            <a:off x="1349388" y="1182936"/>
            <a:ext cx="9678003" cy="2938688"/>
          </a:xfrm>
          <a:prstGeom prst="rect">
            <a:avLst/>
          </a:prstGeom>
          <a:noFill/>
        </p:spPr>
        <p:txBody>
          <a:bodyPr/>
          <a:lstStyle>
            <a:lvl1pPr marL="285750" indent="-285750">
              <a:buClr>
                <a:schemeClr val="bg2"/>
              </a:buClr>
              <a:buSzPct val="80000"/>
              <a:buFont typeface="Century Gothic" panose="020B0502020202020204" pitchFamily="34" charset="0"/>
              <a:buChar char="►"/>
              <a:defRPr sz="1800" b="1">
                <a:solidFill>
                  <a:schemeClr val="tx1"/>
                </a:solidFill>
              </a:defRPr>
            </a:lvl1pPr>
            <a:lvl2pPr marL="536575" indent="-268288">
              <a:buClr>
                <a:schemeClr val="bg2"/>
              </a:buClr>
              <a:buFont typeface="Wingdings" panose="05000000000000000000" pitchFamily="2" charset="2"/>
              <a:buChar char="à"/>
              <a:defRPr sz="1600">
                <a:solidFill>
                  <a:schemeClr val="tx1"/>
                </a:solidFill>
              </a:defRPr>
            </a:lvl2pPr>
            <a:lvl3pPr marL="719138" indent="-182563">
              <a:buClr>
                <a:schemeClr val="bg2"/>
              </a:buClr>
              <a:buFont typeface="Wingdings" pitchFamily="2" charset="2"/>
              <a:buChar char="§"/>
              <a:defRPr sz="1400" b="1">
                <a:solidFill>
                  <a:schemeClr val="tx1"/>
                </a:solidFill>
              </a:defRPr>
            </a:lvl3pPr>
            <a:lvl4pPr marL="1600200" indent="-228600">
              <a:buClr>
                <a:srgbClr val="FF7F4D"/>
              </a:buClr>
              <a:buFont typeface="Police système Courant"/>
              <a:buChar char="⁃"/>
              <a:defRPr sz="1200">
                <a:solidFill>
                  <a:schemeClr val="tx1"/>
                </a:solidFill>
              </a:defRPr>
            </a:lvl4pPr>
            <a:lvl5pPr marL="1828800" indent="0">
              <a:buNone/>
              <a:defRPr sz="105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2910268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u Abstract 2">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9ACA5099-5717-9D94-0AFA-F4B3037AB1DD}"/>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latin typeface="Century Gothic" panose="020B0502020202020204" pitchFamily="34" charset="0"/>
            </a:endParaRPr>
          </a:p>
        </p:txBody>
      </p:sp>
      <p:pic>
        <p:nvPicPr>
          <p:cNvPr id="4" name="Image 3" descr="Une image contenant texte, clipart&#10;&#10;Description générée automatiquement">
            <a:extLst>
              <a:ext uri="{FF2B5EF4-FFF2-40B4-BE49-F238E27FC236}">
                <a16:creationId xmlns="" xmlns:a16="http://schemas.microsoft.com/office/drawing/2014/main" id="{F65A5800-6143-1EDE-00DC-C5721A6789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5" name="Rectangle 4">
            <a:extLst>
              <a:ext uri="{FF2B5EF4-FFF2-40B4-BE49-F238E27FC236}">
                <a16:creationId xmlns="" xmlns:a16="http://schemas.microsoft.com/office/drawing/2014/main" id="{7EDFF50F-F04C-F945-CF73-E63D20CD5EA7}"/>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i="0" dirty="0">
              <a:latin typeface="Arial Narrow" panose="020B0604020202020204" pitchFamily="34" charset="0"/>
              <a:cs typeface="Arial Narrow" panose="020B0604020202020204" pitchFamily="34" charset="0"/>
            </a:endParaRPr>
          </a:p>
        </p:txBody>
      </p:sp>
      <p:sp>
        <p:nvSpPr>
          <p:cNvPr id="6" name="Rectangle 5">
            <a:extLst>
              <a:ext uri="{FF2B5EF4-FFF2-40B4-BE49-F238E27FC236}">
                <a16:creationId xmlns="" xmlns:a16="http://schemas.microsoft.com/office/drawing/2014/main" id="{F5F54979-C527-1B80-3222-60EDF75FC0C7}"/>
              </a:ext>
            </a:extLst>
          </p:cNvPr>
          <p:cNvSpPr/>
          <p:nvPr userDrawn="1"/>
        </p:nvSpPr>
        <p:spPr>
          <a:xfrm rot="16200000">
            <a:off x="-1201106" y="3998441"/>
            <a:ext cx="3291213" cy="707886"/>
          </a:xfrm>
          <a:prstGeom prst="rect">
            <a:avLst/>
          </a:prstGeom>
        </p:spPr>
        <p:txBody>
          <a:bodyPr wrap="square">
            <a:spAutoFit/>
          </a:bodyPr>
          <a:lstStyle/>
          <a:p>
            <a:r>
              <a:rPr lang="fr-FR" sz="800" dirty="0">
                <a:solidFill>
                  <a:schemeClr val="bg1"/>
                </a:solidFill>
                <a:latin typeface="Century Gothic" panose="020B0502020202020204" pitchFamily="34" charset="0"/>
              </a:rPr>
              <a:t>Ce contenu est un rapport et/ou un résumé des communications d'un congrès dont l'objectif est d'informer </a:t>
            </a:r>
            <a:br>
              <a:rPr lang="fr-FR" sz="800" dirty="0">
                <a:solidFill>
                  <a:schemeClr val="bg1"/>
                </a:solidFill>
                <a:latin typeface="Century Gothic" panose="020B0502020202020204" pitchFamily="34" charset="0"/>
              </a:rPr>
            </a:br>
            <a:r>
              <a:rPr lang="fr-FR" sz="800" dirty="0">
                <a:solidFill>
                  <a:schemeClr val="bg1"/>
                </a:solidFill>
                <a:latin typeface="Century Gothic" panose="020B0502020202020204" pitchFamily="34" charset="0"/>
              </a:rPr>
              <a:t>sur l'état actuel de la recherche ; les données présentées ici peuvent ne pas être validées par les autorités de santé et, </a:t>
            </a:r>
            <a:br>
              <a:rPr lang="fr-FR" sz="800" dirty="0">
                <a:solidFill>
                  <a:schemeClr val="bg1"/>
                </a:solidFill>
                <a:latin typeface="Century Gothic" panose="020B0502020202020204" pitchFamily="34" charset="0"/>
              </a:rPr>
            </a:br>
            <a:r>
              <a:rPr lang="fr-FR" sz="800" dirty="0">
                <a:solidFill>
                  <a:schemeClr val="bg1"/>
                </a:solidFill>
                <a:latin typeface="Century Gothic" panose="020B0502020202020204" pitchFamily="34" charset="0"/>
              </a:rPr>
              <a:t>le cas échéant, ne doivent pas être mises en pratique.</a:t>
            </a:r>
          </a:p>
        </p:txBody>
      </p:sp>
      <p:sp>
        <p:nvSpPr>
          <p:cNvPr id="7" name="Rectangle 6">
            <a:extLst>
              <a:ext uri="{FF2B5EF4-FFF2-40B4-BE49-F238E27FC236}">
                <a16:creationId xmlns="" xmlns:a16="http://schemas.microsoft.com/office/drawing/2014/main" id="{3D9B53EC-6306-E139-6F6F-A2409ABD9441}"/>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latin typeface="Century Gothic" panose="020B0502020202020204" pitchFamily="34" charset="0"/>
              </a:rPr>
              <a:t>SEIN</a:t>
            </a:r>
          </a:p>
        </p:txBody>
      </p:sp>
      <p:pic>
        <p:nvPicPr>
          <p:cNvPr id="8" name="Image 7">
            <a:extLst>
              <a:ext uri="{FF2B5EF4-FFF2-40B4-BE49-F238E27FC236}">
                <a16:creationId xmlns="" xmlns:a16="http://schemas.microsoft.com/office/drawing/2014/main" id="{E1A8F42F-8C8C-0521-5EDC-29DBC227029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29" y="6006261"/>
            <a:ext cx="774640" cy="798115"/>
          </a:xfrm>
          <a:prstGeom prst="rect">
            <a:avLst/>
          </a:prstGeom>
        </p:spPr>
      </p:pic>
      <p:sp>
        <p:nvSpPr>
          <p:cNvPr id="9" name="ZoneTexte 8">
            <a:extLst>
              <a:ext uri="{FF2B5EF4-FFF2-40B4-BE49-F238E27FC236}">
                <a16:creationId xmlns="" xmlns:a16="http://schemas.microsoft.com/office/drawing/2014/main" id="{08D80DAF-B78A-FB73-597C-392CF9343367}"/>
              </a:ext>
            </a:extLst>
          </p:cNvPr>
          <p:cNvSpPr txBox="1"/>
          <p:nvPr userDrawn="1"/>
        </p:nvSpPr>
        <p:spPr>
          <a:xfrm>
            <a:off x="8242609" y="6158862"/>
            <a:ext cx="1502322" cy="430887"/>
          </a:xfrm>
          <a:prstGeom prst="rect">
            <a:avLst/>
          </a:prstGeom>
          <a:noFill/>
        </p:spPr>
        <p:txBody>
          <a:bodyPr wrap="square">
            <a:spAutoFit/>
          </a:bodyPr>
          <a:lstStyle/>
          <a:p>
            <a:pPr algn="r"/>
            <a:r>
              <a:rPr kumimoji="0" lang="fr-FR" sz="1100" u="none" strike="noStrike" kern="1200" cap="none" spc="0" normalizeH="0" baseline="0" noProof="0" dirty="0">
                <a:ln>
                  <a:noFill/>
                </a:ln>
                <a:solidFill>
                  <a:srgbClr val="FF7F4D"/>
                </a:solidFill>
                <a:effectLst/>
                <a:uLnTx/>
                <a:uFillTx/>
                <a:latin typeface="Century Gothic" panose="020B0502020202020204" pitchFamily="34" charset="0"/>
                <a:cs typeface="Gordita" pitchFamily="2" charset="77"/>
              </a:rPr>
              <a:t>L’actualité</a:t>
            </a:r>
            <a: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t/>
            </a:r>
            <a:b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br>
            <a:r>
              <a:rPr kumimoji="0" lang="fr-FR" sz="1100" u="none" strike="noStrike" kern="1200" cap="none" spc="0" normalizeH="0" baseline="0" noProof="0" dirty="0">
                <a:ln>
                  <a:noFill/>
                </a:ln>
                <a:solidFill>
                  <a:schemeClr val="bg1"/>
                </a:solidFill>
                <a:effectLst/>
                <a:uLnTx/>
                <a:uFillTx/>
                <a:latin typeface="Century Gothic" panose="020B0502020202020204" pitchFamily="34" charset="0"/>
                <a:cs typeface="Gordita" pitchFamily="2" charset="77"/>
              </a:rPr>
              <a:t>en oncologie</a:t>
            </a:r>
          </a:p>
        </p:txBody>
      </p:sp>
      <p:sp>
        <p:nvSpPr>
          <p:cNvPr id="10" name="Espace réservé du texte 21">
            <a:extLst>
              <a:ext uri="{FF2B5EF4-FFF2-40B4-BE49-F238E27FC236}">
                <a16:creationId xmlns="" xmlns:a16="http://schemas.microsoft.com/office/drawing/2014/main" id="{F923B79B-8D9A-F082-EAE0-D0CD86328FBF}"/>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pPr lvl="0"/>
            <a:r>
              <a:rPr lang="fr-FR" dirty="0"/>
              <a:t>Date du congrès</a:t>
            </a:r>
          </a:p>
        </p:txBody>
      </p:sp>
      <p:sp>
        <p:nvSpPr>
          <p:cNvPr id="11" name="Espace réservé du contenu 16">
            <a:extLst>
              <a:ext uri="{FF2B5EF4-FFF2-40B4-BE49-F238E27FC236}">
                <a16:creationId xmlns="" xmlns:a16="http://schemas.microsoft.com/office/drawing/2014/main" id="{652A7E7E-E0CB-227A-021B-44303F1CCBBB}"/>
              </a:ext>
            </a:extLst>
          </p:cNvPr>
          <p:cNvSpPr>
            <a:spLocks noGrp="1"/>
          </p:cNvSpPr>
          <p:nvPr>
            <p:ph sz="quarter" idx="16" hasCustomPrompt="1"/>
          </p:nvPr>
        </p:nvSpPr>
        <p:spPr>
          <a:xfrm>
            <a:off x="1017816" y="6342603"/>
            <a:ext cx="5159375" cy="247196"/>
          </a:xfrm>
          <a:prstGeom prst="rect">
            <a:avLst/>
          </a:prstGeom>
        </p:spPr>
        <p:txBody>
          <a:bodyPr>
            <a:noAutofit/>
          </a:bodyPr>
          <a:lstStyle>
            <a:lvl1pPr marL="0" indent="0">
              <a:buNone/>
              <a:defRPr sz="1200" i="1">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sp>
        <p:nvSpPr>
          <p:cNvPr id="12" name="Espace réservé du texte 18">
            <a:extLst>
              <a:ext uri="{FF2B5EF4-FFF2-40B4-BE49-F238E27FC236}">
                <a16:creationId xmlns="" xmlns:a16="http://schemas.microsoft.com/office/drawing/2014/main" id="{32224335-0BF8-D51F-288B-2DC7D1BD3B40}"/>
              </a:ext>
            </a:extLst>
          </p:cNvPr>
          <p:cNvSpPr>
            <a:spLocks noGrp="1"/>
          </p:cNvSpPr>
          <p:nvPr>
            <p:ph type="body" sz="quarter" idx="17" hasCustomPrompt="1"/>
          </p:nvPr>
        </p:nvSpPr>
        <p:spPr>
          <a:xfrm>
            <a:off x="932773" y="-4431"/>
            <a:ext cx="11259225" cy="516866"/>
          </a:xfrm>
          <a:prstGeom prst="rect">
            <a:avLst/>
          </a:prstGeom>
        </p:spPr>
        <p:txBody>
          <a:bodyPr lIns="180000">
            <a:noAutofit/>
          </a:bodyPr>
          <a:lstStyle>
            <a:lvl1pPr marL="0" indent="0">
              <a:buNone/>
              <a:defRPr sz="3600" b="1" i="0">
                <a:solidFill>
                  <a:srgbClr val="FF7F4D"/>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Titre abstract…</a:t>
            </a:r>
          </a:p>
        </p:txBody>
      </p:sp>
      <p:sp>
        <p:nvSpPr>
          <p:cNvPr id="13" name="Espace réservé du texte 18">
            <a:extLst>
              <a:ext uri="{FF2B5EF4-FFF2-40B4-BE49-F238E27FC236}">
                <a16:creationId xmlns="" xmlns:a16="http://schemas.microsoft.com/office/drawing/2014/main" id="{2B584DC8-4B0C-56BA-CF88-058455BBF87F}"/>
              </a:ext>
            </a:extLst>
          </p:cNvPr>
          <p:cNvSpPr>
            <a:spLocks noGrp="1"/>
          </p:cNvSpPr>
          <p:nvPr>
            <p:ph type="body" sz="quarter" idx="18" hasCustomPrompt="1"/>
          </p:nvPr>
        </p:nvSpPr>
        <p:spPr>
          <a:xfrm>
            <a:off x="932774" y="522517"/>
            <a:ext cx="11259224" cy="341085"/>
          </a:xfrm>
          <a:prstGeom prst="rect">
            <a:avLst/>
          </a:prstGeom>
        </p:spPr>
        <p:txBody>
          <a:bodyPr lIns="180000">
            <a:noAutofit/>
          </a:bodyPr>
          <a:lstStyle>
            <a:lvl1pPr marL="0" indent="0">
              <a:buNone/>
              <a:defRPr sz="2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Sous-titre abstract…</a:t>
            </a:r>
          </a:p>
        </p:txBody>
      </p:sp>
      <p:sp>
        <p:nvSpPr>
          <p:cNvPr id="14" name="Espace réservé du contenu 15">
            <a:extLst>
              <a:ext uri="{FF2B5EF4-FFF2-40B4-BE49-F238E27FC236}">
                <a16:creationId xmlns="" xmlns:a16="http://schemas.microsoft.com/office/drawing/2014/main" id="{B07DD8FB-A895-594B-3A70-A83EACE30E47}"/>
              </a:ext>
            </a:extLst>
          </p:cNvPr>
          <p:cNvSpPr>
            <a:spLocks noGrp="1"/>
          </p:cNvSpPr>
          <p:nvPr>
            <p:ph sz="quarter" idx="19" hasCustomPrompt="1"/>
          </p:nvPr>
        </p:nvSpPr>
        <p:spPr>
          <a:xfrm>
            <a:off x="1312995" y="1247431"/>
            <a:ext cx="6553200" cy="3100752"/>
          </a:xfrm>
          <a:prstGeom prst="rect">
            <a:avLst/>
          </a:prstGeom>
          <a:ln w="12700">
            <a:solidFill>
              <a:srgbClr val="005086"/>
            </a:solidFill>
          </a:ln>
        </p:spPr>
        <p:txBody>
          <a:bodyPr anchor="ct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r-FR" dirty="0"/>
              <a:t>Emplacement courbe</a:t>
            </a:r>
          </a:p>
        </p:txBody>
      </p:sp>
      <p:sp>
        <p:nvSpPr>
          <p:cNvPr id="15" name="Espace réservé du texte 22">
            <a:extLst>
              <a:ext uri="{FF2B5EF4-FFF2-40B4-BE49-F238E27FC236}">
                <a16:creationId xmlns="" xmlns:a16="http://schemas.microsoft.com/office/drawing/2014/main" id="{D3E98C69-E3D6-2691-AFB9-114FB82E4949}"/>
              </a:ext>
            </a:extLst>
          </p:cNvPr>
          <p:cNvSpPr>
            <a:spLocks noGrp="1"/>
          </p:cNvSpPr>
          <p:nvPr>
            <p:ph type="body" sz="quarter" idx="20" hasCustomPrompt="1"/>
          </p:nvPr>
        </p:nvSpPr>
        <p:spPr>
          <a:xfrm>
            <a:off x="1574574" y="1052306"/>
            <a:ext cx="1683883" cy="387350"/>
          </a:xfrm>
          <a:prstGeom prst="rect">
            <a:avLst/>
          </a:prstGeom>
          <a:solidFill>
            <a:schemeClr val="bg1"/>
          </a:solidFill>
        </p:spPr>
        <p:txBody>
          <a:bodyPr/>
          <a:lstStyle>
            <a:lvl1pPr marL="0" indent="0">
              <a:buNone/>
              <a:defRPr sz="2000" b="1">
                <a:solidFill>
                  <a:srgbClr val="737078"/>
                </a:solidFill>
                <a:latin typeface="+mn-lt"/>
              </a:defRPr>
            </a:lvl1pPr>
            <a:lvl2pPr marL="457200" indent="0">
              <a:buNone/>
              <a:defRPr sz="2000" b="1">
                <a:latin typeface="+mn-lt"/>
              </a:defRPr>
            </a:lvl2pPr>
            <a:lvl3pPr marL="914400" indent="0">
              <a:buNone/>
              <a:defRPr sz="2000" b="1">
                <a:latin typeface="+mn-lt"/>
              </a:defRPr>
            </a:lvl3pPr>
            <a:lvl4pPr marL="1371600" indent="0">
              <a:buNone/>
              <a:defRPr sz="2000" b="1">
                <a:latin typeface="+mn-lt"/>
              </a:defRPr>
            </a:lvl4pPr>
            <a:lvl5pPr marL="1828800" indent="0">
              <a:buNone/>
              <a:defRPr sz="2000" b="1">
                <a:latin typeface="+mn-lt"/>
              </a:defRPr>
            </a:lvl5pPr>
          </a:lstStyle>
          <a:p>
            <a:pPr lvl="0"/>
            <a:r>
              <a:rPr lang="fr-FR" dirty="0"/>
              <a:t>Titre courbe</a:t>
            </a:r>
          </a:p>
        </p:txBody>
      </p:sp>
      <p:sp>
        <p:nvSpPr>
          <p:cNvPr id="16" name="Espace réservé du contenu 28">
            <a:extLst>
              <a:ext uri="{FF2B5EF4-FFF2-40B4-BE49-F238E27FC236}">
                <a16:creationId xmlns="" xmlns:a16="http://schemas.microsoft.com/office/drawing/2014/main" id="{BF3DF3E4-1677-37CA-CD8C-AAC7786F38F4}"/>
              </a:ext>
            </a:extLst>
          </p:cNvPr>
          <p:cNvSpPr>
            <a:spLocks noGrp="1"/>
          </p:cNvSpPr>
          <p:nvPr>
            <p:ph sz="quarter" idx="21"/>
          </p:nvPr>
        </p:nvSpPr>
        <p:spPr>
          <a:xfrm>
            <a:off x="8178800" y="1246188"/>
            <a:ext cx="3556000" cy="4616450"/>
          </a:xfrm>
          <a:prstGeom prst="rect">
            <a:avLst/>
          </a:prstGeom>
          <a:solidFill>
            <a:srgbClr val="FF7F4D"/>
          </a:solidFill>
        </p:spPr>
        <p:txBody>
          <a:bodyPr/>
          <a:lstStyle>
            <a:lvl1pPr marL="0" indent="0">
              <a:buNone/>
              <a:defRPr sz="1800" b="1">
                <a:solidFill>
                  <a:schemeClr val="bg1"/>
                </a:solidFill>
              </a:defRPr>
            </a:lvl1pPr>
            <a:lvl2pPr marL="685800" indent="-228600">
              <a:buClr>
                <a:schemeClr val="accent1"/>
              </a:buClr>
              <a:buFont typeface="Police système Courant"/>
              <a:buChar char="►"/>
              <a:defRPr sz="1600">
                <a:solidFill>
                  <a:schemeClr val="tx1"/>
                </a:solidFill>
              </a:defRPr>
            </a:lvl2pPr>
            <a:lvl3pPr marL="1143000" indent="-228600">
              <a:buClr>
                <a:schemeClr val="tx1"/>
              </a:buClr>
              <a:buFont typeface="Wingdings" pitchFamily="2" charset="2"/>
              <a:buChar char="§"/>
              <a:defRPr sz="1400" b="1">
                <a:solidFill>
                  <a:schemeClr val="bg1"/>
                </a:solidFill>
              </a:defRPr>
            </a:lvl3pPr>
            <a:lvl4pPr marL="1600200" indent="-228600">
              <a:buClr>
                <a:schemeClr val="tx1"/>
              </a:buClr>
              <a:buFont typeface="Police système Courant"/>
              <a:buChar char="⁃"/>
              <a:defRPr sz="1200">
                <a:solidFill>
                  <a:schemeClr val="bg1"/>
                </a:solidFill>
              </a:defRPr>
            </a:lvl4pPr>
            <a:lvl5pPr marL="1828800" indent="0">
              <a:buNone/>
              <a:defRPr sz="105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7" name="Espace réservé du contenu 28">
            <a:extLst>
              <a:ext uri="{FF2B5EF4-FFF2-40B4-BE49-F238E27FC236}">
                <a16:creationId xmlns="" xmlns:a16="http://schemas.microsoft.com/office/drawing/2014/main" id="{393EA286-5435-E683-D274-8AAD4E596CD1}"/>
              </a:ext>
            </a:extLst>
          </p:cNvPr>
          <p:cNvSpPr>
            <a:spLocks noGrp="1"/>
          </p:cNvSpPr>
          <p:nvPr>
            <p:ph sz="quarter" idx="22"/>
          </p:nvPr>
        </p:nvSpPr>
        <p:spPr>
          <a:xfrm>
            <a:off x="1312994" y="4460489"/>
            <a:ext cx="6553199" cy="1402150"/>
          </a:xfrm>
          <a:prstGeom prst="rect">
            <a:avLst/>
          </a:prstGeom>
          <a:solidFill>
            <a:srgbClr val="005086"/>
          </a:solidFill>
        </p:spPr>
        <p:txBody>
          <a:bodyPr/>
          <a:lstStyle>
            <a:lvl1pPr marL="0" indent="0">
              <a:buNone/>
              <a:defRPr sz="1800" b="1">
                <a:solidFill>
                  <a:schemeClr val="bg1"/>
                </a:solidFill>
              </a:defRPr>
            </a:lvl1pPr>
            <a:lvl2pPr marL="685800" indent="-228600">
              <a:buClr>
                <a:srgbClr val="FF7F4D"/>
              </a:buClr>
              <a:buFont typeface="Police système Courant"/>
              <a:buChar char="►"/>
              <a:defRPr sz="1600">
                <a:solidFill>
                  <a:schemeClr val="bg1"/>
                </a:solidFill>
              </a:defRPr>
            </a:lvl2pPr>
            <a:lvl3pPr marL="1143000" indent="-228600">
              <a:buClr>
                <a:schemeClr val="bg1"/>
              </a:buClr>
              <a:buFont typeface="Wingdings" pitchFamily="2" charset="2"/>
              <a:buChar char="§"/>
              <a:defRPr sz="1400" b="1">
                <a:solidFill>
                  <a:schemeClr val="bg1"/>
                </a:solidFill>
              </a:defRPr>
            </a:lvl3pPr>
            <a:lvl4pPr marL="1600200" indent="-228600">
              <a:buClr>
                <a:srgbClr val="FF7F4D"/>
              </a:buClr>
              <a:buFont typeface="Police système Courant"/>
              <a:buChar char="⁃"/>
              <a:defRPr sz="1200">
                <a:solidFill>
                  <a:schemeClr val="bg1"/>
                </a:solidFill>
              </a:defRPr>
            </a:lvl4pPr>
            <a:lvl5pPr marL="1828800" indent="0">
              <a:buNone/>
              <a:defRPr sz="105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638966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er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072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661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BC190AF-CE25-F628-DA2F-0829BD020EE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 xmlns:a16="http://schemas.microsoft.com/office/drawing/2014/main" id="{E2EE4C75-3883-7019-4296-36CF06D0CB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 xmlns:a16="http://schemas.microsoft.com/office/drawing/2014/main" id="{85FCF3B5-5AD4-D83E-2D31-7996642520B9}"/>
              </a:ext>
            </a:extLst>
          </p:cNvPr>
          <p:cNvSpPr>
            <a:spLocks noGrp="1"/>
          </p:cNvSpPr>
          <p:nvPr>
            <p:ph type="dt" sz="half" idx="10"/>
          </p:nvPr>
        </p:nvSpPr>
        <p:spPr/>
        <p:txBody>
          <a:bodyPr/>
          <a:lstStyle/>
          <a:p>
            <a:fld id="{5C462964-1937-4530-8E2A-4FF7DF659E3E}" type="datetimeFigureOut">
              <a:rPr lang="fr-FR" smtClean="0"/>
              <a:t>23/01/2024</a:t>
            </a:fld>
            <a:endParaRPr lang="fr-FR"/>
          </a:p>
        </p:txBody>
      </p:sp>
      <p:sp>
        <p:nvSpPr>
          <p:cNvPr id="5" name="Espace réservé du pied de page 4">
            <a:extLst>
              <a:ext uri="{FF2B5EF4-FFF2-40B4-BE49-F238E27FC236}">
                <a16:creationId xmlns="" xmlns:a16="http://schemas.microsoft.com/office/drawing/2014/main" id="{86A889B2-DB92-C49B-BE7F-F27C329C155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1614E81A-FB77-2B0A-406D-7E2C90DEBB99}"/>
              </a:ext>
            </a:extLst>
          </p:cNvPr>
          <p:cNvSpPr>
            <a:spLocks noGrp="1"/>
          </p:cNvSpPr>
          <p:nvPr>
            <p:ph type="sldNum" sz="quarter" idx="12"/>
          </p:nvPr>
        </p:nvSpPr>
        <p:spPr/>
        <p:txBody>
          <a:bodyPr/>
          <a:lstStyle/>
          <a:p>
            <a:fld id="{5F2A6A40-CB62-4641-BE33-51B697845566}" type="slidenum">
              <a:rPr lang="fr-FR" smtClean="0"/>
              <a:t>‹N°›</a:t>
            </a:fld>
            <a:endParaRPr lang="fr-FR"/>
          </a:p>
        </p:txBody>
      </p:sp>
    </p:spTree>
    <p:extLst>
      <p:ext uri="{BB962C8B-B14F-4D97-AF65-F5344CB8AC3E}">
        <p14:creationId xmlns:p14="http://schemas.microsoft.com/office/powerpoint/2010/main" val="4021146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6465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4908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56358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 xmlns:a16="http://schemas.microsoft.com/office/drawing/2014/main" id="{4B831F98-D110-9641-0056-3FFA4445A199}"/>
              </a:ext>
            </a:extLst>
          </p:cNvPr>
          <p:cNvGrpSpPr/>
          <p:nvPr userDrawn="1"/>
        </p:nvGrpSpPr>
        <p:grpSpPr>
          <a:xfrm>
            <a:off x="9392911" y="6212702"/>
            <a:ext cx="2488502" cy="450134"/>
            <a:chOff x="9392911" y="6212702"/>
            <a:chExt cx="2488502" cy="450134"/>
          </a:xfrm>
        </p:grpSpPr>
        <p:pic>
          <p:nvPicPr>
            <p:cNvPr id="6" name="Picture 5" descr="Icon&#10;&#10;Description automatically generated">
              <a:extLst>
                <a:ext uri="{FF2B5EF4-FFF2-40B4-BE49-F238E27FC236}">
                  <a16:creationId xmlns="" xmlns:a16="http://schemas.microsoft.com/office/drawing/2014/main" id="{2C5D1AC3-8115-5D46-33CE-6C6B521292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88699" y="6212702"/>
              <a:ext cx="566928" cy="196326"/>
            </a:xfrm>
            <a:prstGeom prst="rect">
              <a:avLst/>
            </a:prstGeom>
          </p:spPr>
        </p:pic>
        <p:sp>
          <p:nvSpPr>
            <p:cNvPr id="7" name="Rectangle 8">
              <a:extLst>
                <a:ext uri="{FF2B5EF4-FFF2-40B4-BE49-F238E27FC236}">
                  <a16:creationId xmlns="" xmlns:a16="http://schemas.microsoft.com/office/drawing/2014/main" id="{FF667ED7-9C0E-2D48-F6BB-0BF8DBEF1D59}"/>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510892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92788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431807" y="1546956"/>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0126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344715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1201812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974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 xmlns:a16="http://schemas.microsoft.com/office/drawing/2014/main" id="{567FB3A7-0AD3-4819-9FFB-85C98D4281E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0081" y="490957"/>
            <a:ext cx="2233782" cy="632905"/>
          </a:xfrm>
          <a:prstGeom prst="rect">
            <a:avLst/>
          </a:prstGeom>
        </p:spPr>
      </p:pic>
      <p:sp>
        <p:nvSpPr>
          <p:cNvPr id="8" name="Text Placeholder 4">
            <a:extLst>
              <a:ext uri="{FF2B5EF4-FFF2-40B4-BE49-F238E27FC236}">
                <a16:creationId xmlns=""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90822398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BD5F32B-EAB3-F4D1-5A27-6BD8EBB66C3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EA42FE65-3330-3038-3BF7-310ABC41C3C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 xmlns:a16="http://schemas.microsoft.com/office/drawing/2014/main" id="{A622DDDC-8495-DCFE-4407-C9C41C32749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 xmlns:a16="http://schemas.microsoft.com/office/drawing/2014/main" id="{73785875-1CCA-D154-7BF3-971A658CBCF2}"/>
              </a:ext>
            </a:extLst>
          </p:cNvPr>
          <p:cNvSpPr>
            <a:spLocks noGrp="1"/>
          </p:cNvSpPr>
          <p:nvPr>
            <p:ph type="dt" sz="half" idx="10"/>
          </p:nvPr>
        </p:nvSpPr>
        <p:spPr/>
        <p:txBody>
          <a:bodyPr/>
          <a:lstStyle/>
          <a:p>
            <a:fld id="{5C462964-1937-4530-8E2A-4FF7DF659E3E}" type="datetimeFigureOut">
              <a:rPr lang="fr-FR" smtClean="0"/>
              <a:t>23/01/2024</a:t>
            </a:fld>
            <a:endParaRPr lang="fr-FR"/>
          </a:p>
        </p:txBody>
      </p:sp>
      <p:sp>
        <p:nvSpPr>
          <p:cNvPr id="6" name="Espace réservé du pied de page 5">
            <a:extLst>
              <a:ext uri="{FF2B5EF4-FFF2-40B4-BE49-F238E27FC236}">
                <a16:creationId xmlns="" xmlns:a16="http://schemas.microsoft.com/office/drawing/2014/main" id="{4BEE9447-A732-B4A6-F2B4-DFF50EDD1D4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1C016B2B-0067-9220-B839-2F2361F3D336}"/>
              </a:ext>
            </a:extLst>
          </p:cNvPr>
          <p:cNvSpPr>
            <a:spLocks noGrp="1"/>
          </p:cNvSpPr>
          <p:nvPr>
            <p:ph type="sldNum" sz="quarter" idx="12"/>
          </p:nvPr>
        </p:nvSpPr>
        <p:spPr/>
        <p:txBody>
          <a:bodyPr/>
          <a:lstStyle/>
          <a:p>
            <a:fld id="{5F2A6A40-CB62-4641-BE33-51B697845566}" type="slidenum">
              <a:rPr lang="fr-FR" smtClean="0"/>
              <a:t>‹N°›</a:t>
            </a:fld>
            <a:endParaRPr lang="fr-FR"/>
          </a:p>
        </p:txBody>
      </p:sp>
    </p:spTree>
    <p:extLst>
      <p:ext uri="{BB962C8B-B14F-4D97-AF65-F5344CB8AC3E}">
        <p14:creationId xmlns:p14="http://schemas.microsoft.com/office/powerpoint/2010/main" val="24136584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‹N°›</a:t>
            </a:fld>
            <a:endParaRPr lang="en-US"/>
          </a:p>
        </p:txBody>
      </p:sp>
      <p:sp>
        <p:nvSpPr>
          <p:cNvPr id="8" name="Content Placeholder 7">
            <a:extLst>
              <a:ext uri="{FF2B5EF4-FFF2-40B4-BE49-F238E27FC236}">
                <a16:creationId xmlns=""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4751488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‹N°›</a:t>
            </a:fld>
            <a:endParaRPr lang="en-US"/>
          </a:p>
        </p:txBody>
      </p:sp>
      <p:sp>
        <p:nvSpPr>
          <p:cNvPr id="5" name="Title 1">
            <a:extLst>
              <a:ext uri="{FF2B5EF4-FFF2-40B4-BE49-F238E27FC236}">
                <a16:creationId xmlns=""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9831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‹N°›</a:t>
            </a:fld>
            <a:endParaRPr lang="en-US"/>
          </a:p>
        </p:txBody>
      </p:sp>
      <p:sp>
        <p:nvSpPr>
          <p:cNvPr id="6" name="Text Placeholder 4">
            <a:extLst>
              <a:ext uri="{FF2B5EF4-FFF2-40B4-BE49-F238E27FC236}">
                <a16:creationId xmlns=""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0743029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068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grès et Experts">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64D0B334-62B8-E95D-4011-3B1D512B42AD}"/>
              </a:ext>
            </a:extLst>
          </p:cNvPr>
          <p:cNvSpPr/>
          <p:nvPr userDrawn="1"/>
        </p:nvSpPr>
        <p:spPr>
          <a:xfrm>
            <a:off x="1" y="4426967"/>
            <a:ext cx="12191999" cy="2093101"/>
          </a:xfrm>
          <a:prstGeom prst="rect">
            <a:avLst/>
          </a:prstGeom>
          <a:solidFill>
            <a:srgbClr val="FF7F4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tlCol="0" anchor="t"/>
          <a:lstStyle/>
          <a:p>
            <a:endParaRPr lang="fr-FR" sz="1600" b="1" dirty="0">
              <a:solidFill>
                <a:srgbClr val="FF7F4D"/>
              </a:solidFill>
              <a:latin typeface="geneve"/>
            </a:endParaRPr>
          </a:p>
        </p:txBody>
      </p:sp>
      <p:sp>
        <p:nvSpPr>
          <p:cNvPr id="30" name="Espace réservé pour une image  29">
            <a:extLst>
              <a:ext uri="{FF2B5EF4-FFF2-40B4-BE49-F238E27FC236}">
                <a16:creationId xmlns="" xmlns:a16="http://schemas.microsoft.com/office/drawing/2014/main" id="{E8F03D56-581E-FAB7-12E2-724ABC932EE9}"/>
              </a:ext>
            </a:extLst>
          </p:cNvPr>
          <p:cNvSpPr>
            <a:spLocks noGrp="1"/>
          </p:cNvSpPr>
          <p:nvPr>
            <p:ph type="pic" sz="quarter" idx="17" hasCustomPrompt="1"/>
          </p:nvPr>
        </p:nvSpPr>
        <p:spPr>
          <a:xfrm>
            <a:off x="98006" y="5031149"/>
            <a:ext cx="1152000" cy="1152000"/>
          </a:xfrm>
          <a:prstGeom prst="rect">
            <a:avLst/>
          </a:prstGeom>
        </p:spPr>
        <p:txBody>
          <a:bodyPr>
            <a:normAutofit/>
          </a:bodyPr>
          <a:lstStyle>
            <a:lvl1pPr marL="0" indent="0">
              <a:buNone/>
              <a:defRPr sz="1200"/>
            </a:lvl1pPr>
          </a:lstStyle>
          <a:p>
            <a:r>
              <a:rPr lang="fr-FR" dirty="0"/>
              <a:t>Image expert 1 N&amp;B en cercle</a:t>
            </a:r>
          </a:p>
          <a:p>
            <a:r>
              <a:rPr lang="fr-FR" dirty="0"/>
              <a:t>Trait 2 points bleu foncé</a:t>
            </a:r>
          </a:p>
        </p:txBody>
      </p:sp>
      <p:sp>
        <p:nvSpPr>
          <p:cNvPr id="5" name="Espace réservé du texte 4">
            <a:extLst>
              <a:ext uri="{FF2B5EF4-FFF2-40B4-BE49-F238E27FC236}">
                <a16:creationId xmlns="" xmlns:a16="http://schemas.microsoft.com/office/drawing/2014/main" id="{5F770F35-D21C-8D15-1E0D-13CA86D222C2}"/>
              </a:ext>
            </a:extLst>
          </p:cNvPr>
          <p:cNvSpPr>
            <a:spLocks noGrp="1"/>
          </p:cNvSpPr>
          <p:nvPr>
            <p:ph type="body" sz="quarter" idx="18" hasCustomPrompt="1"/>
          </p:nvPr>
        </p:nvSpPr>
        <p:spPr>
          <a:xfrm>
            <a:off x="1272458" y="5032914"/>
            <a:ext cx="1587472" cy="569913"/>
          </a:xfrm>
          <a:prstGeom prst="rect">
            <a:avLst/>
          </a:prstGeom>
        </p:spPr>
        <p:txBody>
          <a:bodyPr/>
          <a:lstStyle>
            <a:lvl1pPr marL="0" indent="0">
              <a:lnSpc>
                <a:spcPct val="100000"/>
              </a:lnSpc>
              <a:spcBef>
                <a:spcPts val="0"/>
              </a:spcBef>
              <a:buNone/>
              <a:defRPr sz="1400" b="1">
                <a:solidFill>
                  <a:schemeClr val="bg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Pr Prénom</a:t>
            </a:r>
          </a:p>
          <a:p>
            <a:pPr lvl="0"/>
            <a:r>
              <a:rPr lang="fr-FR" dirty="0"/>
              <a:t>NOM</a:t>
            </a:r>
          </a:p>
        </p:txBody>
      </p:sp>
      <p:sp>
        <p:nvSpPr>
          <p:cNvPr id="21" name="Espace réservé pour une image  29">
            <a:extLst>
              <a:ext uri="{FF2B5EF4-FFF2-40B4-BE49-F238E27FC236}">
                <a16:creationId xmlns="" xmlns:a16="http://schemas.microsoft.com/office/drawing/2014/main" id="{C1840AF0-3D9A-2332-E4B7-5400A7BA9038}"/>
              </a:ext>
            </a:extLst>
          </p:cNvPr>
          <p:cNvSpPr>
            <a:spLocks noGrp="1"/>
          </p:cNvSpPr>
          <p:nvPr>
            <p:ph type="pic" sz="quarter" idx="19" hasCustomPrompt="1"/>
          </p:nvPr>
        </p:nvSpPr>
        <p:spPr>
          <a:xfrm>
            <a:off x="8506839" y="5051587"/>
            <a:ext cx="1152000" cy="1152000"/>
          </a:xfrm>
          <a:prstGeom prst="rect">
            <a:avLst/>
          </a:prstGeom>
        </p:spPr>
        <p:txBody>
          <a:bodyPr>
            <a:normAutofit/>
          </a:bodyPr>
          <a:lstStyle>
            <a:lvl1pPr marL="0" indent="0">
              <a:buNone/>
              <a:defRPr sz="1200"/>
            </a:lvl1pPr>
          </a:lstStyle>
          <a:p>
            <a:r>
              <a:rPr lang="fr-FR" dirty="0"/>
              <a:t>Image expert 1 N&amp;B en cercle</a:t>
            </a:r>
          </a:p>
          <a:p>
            <a:r>
              <a:rPr lang="fr-FR" dirty="0"/>
              <a:t>Trait 2 points bleu foncé</a:t>
            </a:r>
          </a:p>
        </p:txBody>
      </p:sp>
      <p:sp>
        <p:nvSpPr>
          <p:cNvPr id="23" name="Espace réservé pour une image  29">
            <a:extLst>
              <a:ext uri="{FF2B5EF4-FFF2-40B4-BE49-F238E27FC236}">
                <a16:creationId xmlns="" xmlns:a16="http://schemas.microsoft.com/office/drawing/2014/main" id="{50B8ACF1-AE03-0097-E996-33378664416B}"/>
              </a:ext>
            </a:extLst>
          </p:cNvPr>
          <p:cNvSpPr>
            <a:spLocks noGrp="1"/>
          </p:cNvSpPr>
          <p:nvPr>
            <p:ph type="pic" sz="quarter" idx="20" hasCustomPrompt="1"/>
          </p:nvPr>
        </p:nvSpPr>
        <p:spPr>
          <a:xfrm>
            <a:off x="2940704" y="5045088"/>
            <a:ext cx="1152000" cy="1152000"/>
          </a:xfrm>
          <a:prstGeom prst="rect">
            <a:avLst/>
          </a:prstGeom>
        </p:spPr>
        <p:txBody>
          <a:bodyPr>
            <a:normAutofit/>
          </a:bodyPr>
          <a:lstStyle>
            <a:lvl1pPr marL="0" indent="0">
              <a:buNone/>
              <a:defRPr sz="1200"/>
            </a:lvl1pPr>
          </a:lstStyle>
          <a:p>
            <a:r>
              <a:rPr lang="fr-FR" dirty="0"/>
              <a:t>Image expert 1 N&amp;B en cercle</a:t>
            </a:r>
          </a:p>
          <a:p>
            <a:r>
              <a:rPr lang="fr-FR" dirty="0"/>
              <a:t>Trait 2 points bleu foncé</a:t>
            </a:r>
          </a:p>
        </p:txBody>
      </p:sp>
      <p:sp>
        <p:nvSpPr>
          <p:cNvPr id="24" name="Espace réservé pour une image  29">
            <a:extLst>
              <a:ext uri="{FF2B5EF4-FFF2-40B4-BE49-F238E27FC236}">
                <a16:creationId xmlns="" xmlns:a16="http://schemas.microsoft.com/office/drawing/2014/main" id="{53F86CC7-16AE-9DA0-3C4A-3F7A9FE7BF1A}"/>
              </a:ext>
            </a:extLst>
          </p:cNvPr>
          <p:cNvSpPr>
            <a:spLocks noGrp="1"/>
          </p:cNvSpPr>
          <p:nvPr>
            <p:ph type="pic" sz="quarter" idx="21" hasCustomPrompt="1"/>
          </p:nvPr>
        </p:nvSpPr>
        <p:spPr>
          <a:xfrm>
            <a:off x="5649139" y="5045088"/>
            <a:ext cx="1152000" cy="1152000"/>
          </a:xfrm>
          <a:prstGeom prst="rect">
            <a:avLst/>
          </a:prstGeom>
        </p:spPr>
        <p:txBody>
          <a:bodyPr>
            <a:normAutofit/>
          </a:bodyPr>
          <a:lstStyle>
            <a:lvl1pPr marL="0" indent="0">
              <a:buNone/>
              <a:defRPr sz="1200"/>
            </a:lvl1pPr>
          </a:lstStyle>
          <a:p>
            <a:r>
              <a:rPr lang="fr-FR" dirty="0"/>
              <a:t>Image expert 1 N&amp;B en cercle</a:t>
            </a:r>
          </a:p>
          <a:p>
            <a:r>
              <a:rPr lang="fr-FR" dirty="0"/>
              <a:t>Trait 2 points bleu foncé</a:t>
            </a:r>
          </a:p>
        </p:txBody>
      </p:sp>
      <p:sp>
        <p:nvSpPr>
          <p:cNvPr id="25" name="Espace réservé du texte 4">
            <a:extLst>
              <a:ext uri="{FF2B5EF4-FFF2-40B4-BE49-F238E27FC236}">
                <a16:creationId xmlns="" xmlns:a16="http://schemas.microsoft.com/office/drawing/2014/main" id="{457ADAF9-1639-EF15-D360-90E1A62FCCF4}"/>
              </a:ext>
            </a:extLst>
          </p:cNvPr>
          <p:cNvSpPr>
            <a:spLocks noGrp="1"/>
          </p:cNvSpPr>
          <p:nvPr>
            <p:ph type="body" sz="quarter" idx="22" hasCustomPrompt="1"/>
          </p:nvPr>
        </p:nvSpPr>
        <p:spPr>
          <a:xfrm>
            <a:off x="4114628" y="5045088"/>
            <a:ext cx="1515731" cy="569913"/>
          </a:xfrm>
          <a:prstGeom prst="rect">
            <a:avLst/>
          </a:prstGeom>
        </p:spPr>
        <p:txBody>
          <a:bodyPr/>
          <a:lstStyle>
            <a:lvl1pPr marL="0" indent="0">
              <a:lnSpc>
                <a:spcPct val="100000"/>
              </a:lnSpc>
              <a:spcBef>
                <a:spcPts val="0"/>
              </a:spcBef>
              <a:buNone/>
              <a:defRPr sz="1400" b="1">
                <a:solidFill>
                  <a:schemeClr val="bg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Pr Prénom</a:t>
            </a:r>
          </a:p>
          <a:p>
            <a:pPr lvl="0"/>
            <a:r>
              <a:rPr lang="fr-FR" dirty="0"/>
              <a:t>NOM</a:t>
            </a:r>
          </a:p>
        </p:txBody>
      </p:sp>
      <p:sp>
        <p:nvSpPr>
          <p:cNvPr id="26" name="Espace réservé du texte 4">
            <a:extLst>
              <a:ext uri="{FF2B5EF4-FFF2-40B4-BE49-F238E27FC236}">
                <a16:creationId xmlns="" xmlns:a16="http://schemas.microsoft.com/office/drawing/2014/main" id="{289E7E1F-AA8B-DC73-656E-035A81CC1424}"/>
              </a:ext>
            </a:extLst>
          </p:cNvPr>
          <p:cNvSpPr>
            <a:spLocks noGrp="1"/>
          </p:cNvSpPr>
          <p:nvPr>
            <p:ph type="body" sz="quarter" idx="23" hasCustomPrompt="1"/>
          </p:nvPr>
        </p:nvSpPr>
        <p:spPr>
          <a:xfrm>
            <a:off x="6827300" y="5035692"/>
            <a:ext cx="1679539" cy="569913"/>
          </a:xfrm>
          <a:prstGeom prst="rect">
            <a:avLst/>
          </a:prstGeom>
        </p:spPr>
        <p:txBody>
          <a:bodyPr/>
          <a:lstStyle>
            <a:lvl1pPr marL="0" indent="0">
              <a:lnSpc>
                <a:spcPct val="100000"/>
              </a:lnSpc>
              <a:spcBef>
                <a:spcPts val="0"/>
              </a:spcBef>
              <a:buNone/>
              <a:defRPr sz="1400" b="1">
                <a:solidFill>
                  <a:schemeClr val="bg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Pr Prénom</a:t>
            </a:r>
          </a:p>
          <a:p>
            <a:pPr lvl="0"/>
            <a:r>
              <a:rPr lang="fr-FR" dirty="0"/>
              <a:t>NOM</a:t>
            </a:r>
          </a:p>
        </p:txBody>
      </p:sp>
      <p:sp>
        <p:nvSpPr>
          <p:cNvPr id="29" name="Espace réservé du texte 4">
            <a:extLst>
              <a:ext uri="{FF2B5EF4-FFF2-40B4-BE49-F238E27FC236}">
                <a16:creationId xmlns="" xmlns:a16="http://schemas.microsoft.com/office/drawing/2014/main" id="{C38D9668-B730-59C9-ACB0-85C591F8DFAC}"/>
              </a:ext>
            </a:extLst>
          </p:cNvPr>
          <p:cNvSpPr>
            <a:spLocks noGrp="1"/>
          </p:cNvSpPr>
          <p:nvPr>
            <p:ph type="body" sz="quarter" idx="24" hasCustomPrompt="1"/>
          </p:nvPr>
        </p:nvSpPr>
        <p:spPr>
          <a:xfrm>
            <a:off x="9698177" y="5057262"/>
            <a:ext cx="1782524" cy="569913"/>
          </a:xfrm>
          <a:prstGeom prst="rect">
            <a:avLst/>
          </a:prstGeom>
        </p:spPr>
        <p:txBody>
          <a:bodyPr/>
          <a:lstStyle>
            <a:lvl1pPr marL="0" indent="0">
              <a:lnSpc>
                <a:spcPct val="100000"/>
              </a:lnSpc>
              <a:spcBef>
                <a:spcPts val="0"/>
              </a:spcBef>
              <a:buNone/>
              <a:defRPr sz="1400" b="1">
                <a:solidFill>
                  <a:schemeClr val="bg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Pr Prénom</a:t>
            </a:r>
          </a:p>
          <a:p>
            <a:pPr lvl="0"/>
            <a:r>
              <a:rPr lang="fr-FR" dirty="0"/>
              <a:t>NOM</a:t>
            </a:r>
          </a:p>
        </p:txBody>
      </p:sp>
      <p:sp>
        <p:nvSpPr>
          <p:cNvPr id="32" name="Espace réservé du texte 4">
            <a:extLst>
              <a:ext uri="{FF2B5EF4-FFF2-40B4-BE49-F238E27FC236}">
                <a16:creationId xmlns="" xmlns:a16="http://schemas.microsoft.com/office/drawing/2014/main" id="{E53E4662-2047-347B-3E84-27E6569FF9B5}"/>
              </a:ext>
            </a:extLst>
          </p:cNvPr>
          <p:cNvSpPr>
            <a:spLocks noGrp="1"/>
          </p:cNvSpPr>
          <p:nvPr>
            <p:ph type="body" sz="quarter" idx="25" hasCustomPrompt="1"/>
          </p:nvPr>
        </p:nvSpPr>
        <p:spPr>
          <a:xfrm>
            <a:off x="1267742" y="5615001"/>
            <a:ext cx="1592188" cy="905067"/>
          </a:xfrm>
          <a:prstGeom prst="rect">
            <a:avLst/>
          </a:prstGeom>
        </p:spPr>
        <p:txBody>
          <a:bodyPr/>
          <a:lstStyle>
            <a:lvl1pPr marL="0" indent="0">
              <a:lnSpc>
                <a:spcPct val="100000"/>
              </a:lnSpc>
              <a:spcBef>
                <a:spcPts val="0"/>
              </a:spcBef>
              <a:buNone/>
              <a:defRPr sz="1100" b="0" i="1">
                <a:solidFill>
                  <a:schemeClr val="bg1"/>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Nom Institut</a:t>
            </a:r>
          </a:p>
          <a:p>
            <a:pPr lvl="0"/>
            <a:r>
              <a:rPr lang="fr-FR" dirty="0"/>
              <a:t>ou Hôpital</a:t>
            </a:r>
          </a:p>
          <a:p>
            <a:pPr lvl="0"/>
            <a:r>
              <a:rPr lang="fr-FR" dirty="0"/>
              <a:t>Université et Ville</a:t>
            </a:r>
          </a:p>
        </p:txBody>
      </p:sp>
      <p:sp>
        <p:nvSpPr>
          <p:cNvPr id="33" name="Espace réservé du texte 4">
            <a:extLst>
              <a:ext uri="{FF2B5EF4-FFF2-40B4-BE49-F238E27FC236}">
                <a16:creationId xmlns="" xmlns:a16="http://schemas.microsoft.com/office/drawing/2014/main" id="{D0952211-D5BA-4E59-914A-C2AC91DFDF6F}"/>
              </a:ext>
            </a:extLst>
          </p:cNvPr>
          <p:cNvSpPr>
            <a:spLocks noGrp="1"/>
          </p:cNvSpPr>
          <p:nvPr>
            <p:ph type="body" sz="quarter" idx="26" hasCustomPrompt="1"/>
          </p:nvPr>
        </p:nvSpPr>
        <p:spPr>
          <a:xfrm>
            <a:off x="4111484" y="5602827"/>
            <a:ext cx="1518875" cy="917241"/>
          </a:xfrm>
          <a:prstGeom prst="rect">
            <a:avLst/>
          </a:prstGeom>
        </p:spPr>
        <p:txBody>
          <a:bodyPr/>
          <a:lstStyle>
            <a:lvl1pPr marL="0" indent="0">
              <a:lnSpc>
                <a:spcPct val="100000"/>
              </a:lnSpc>
              <a:spcBef>
                <a:spcPts val="0"/>
              </a:spcBef>
              <a:buNone/>
              <a:defRPr sz="1100" b="0" i="1">
                <a:solidFill>
                  <a:schemeClr val="bg1"/>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Nom Institut</a:t>
            </a:r>
          </a:p>
          <a:p>
            <a:pPr lvl="0"/>
            <a:r>
              <a:rPr lang="fr-FR" dirty="0"/>
              <a:t>ou Hôpital</a:t>
            </a:r>
          </a:p>
          <a:p>
            <a:pPr lvl="0"/>
            <a:r>
              <a:rPr lang="fr-FR" dirty="0"/>
              <a:t>Université et Ville</a:t>
            </a:r>
          </a:p>
        </p:txBody>
      </p:sp>
      <p:sp>
        <p:nvSpPr>
          <p:cNvPr id="34" name="Espace réservé du texte 4">
            <a:extLst>
              <a:ext uri="{FF2B5EF4-FFF2-40B4-BE49-F238E27FC236}">
                <a16:creationId xmlns="" xmlns:a16="http://schemas.microsoft.com/office/drawing/2014/main" id="{852FA44D-BA91-E543-D4DF-8882BC289B11}"/>
              </a:ext>
            </a:extLst>
          </p:cNvPr>
          <p:cNvSpPr>
            <a:spLocks noGrp="1"/>
          </p:cNvSpPr>
          <p:nvPr>
            <p:ph type="body" sz="quarter" idx="27" hasCustomPrompt="1"/>
          </p:nvPr>
        </p:nvSpPr>
        <p:spPr>
          <a:xfrm>
            <a:off x="6836690" y="5602827"/>
            <a:ext cx="1670149" cy="981032"/>
          </a:xfrm>
          <a:prstGeom prst="rect">
            <a:avLst/>
          </a:prstGeom>
        </p:spPr>
        <p:txBody>
          <a:bodyPr/>
          <a:lstStyle>
            <a:lvl1pPr marL="0" indent="0">
              <a:lnSpc>
                <a:spcPct val="100000"/>
              </a:lnSpc>
              <a:spcBef>
                <a:spcPts val="0"/>
              </a:spcBef>
              <a:buNone/>
              <a:defRPr sz="1100" b="0" i="1">
                <a:solidFill>
                  <a:schemeClr val="bg1"/>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Nom Institut</a:t>
            </a:r>
          </a:p>
          <a:p>
            <a:pPr lvl="0"/>
            <a:r>
              <a:rPr lang="fr-FR" dirty="0"/>
              <a:t>ou Hôpital</a:t>
            </a:r>
          </a:p>
          <a:p>
            <a:pPr lvl="0"/>
            <a:r>
              <a:rPr lang="fr-FR" dirty="0"/>
              <a:t>Université et Ville</a:t>
            </a:r>
          </a:p>
        </p:txBody>
      </p:sp>
      <p:sp>
        <p:nvSpPr>
          <p:cNvPr id="35" name="Espace réservé du texte 4">
            <a:extLst>
              <a:ext uri="{FF2B5EF4-FFF2-40B4-BE49-F238E27FC236}">
                <a16:creationId xmlns="" xmlns:a16="http://schemas.microsoft.com/office/drawing/2014/main" id="{C9D7777E-5AE1-2DB4-7224-A6CF81BAD854}"/>
              </a:ext>
            </a:extLst>
          </p:cNvPr>
          <p:cNvSpPr>
            <a:spLocks noGrp="1"/>
          </p:cNvSpPr>
          <p:nvPr>
            <p:ph type="body" sz="quarter" idx="28" hasCustomPrompt="1"/>
          </p:nvPr>
        </p:nvSpPr>
        <p:spPr>
          <a:xfrm>
            <a:off x="10328701" y="5627175"/>
            <a:ext cx="1782524" cy="981032"/>
          </a:xfrm>
          <a:prstGeom prst="rect">
            <a:avLst/>
          </a:prstGeom>
        </p:spPr>
        <p:txBody>
          <a:bodyPr/>
          <a:lstStyle>
            <a:lvl1pPr marL="0" indent="0">
              <a:lnSpc>
                <a:spcPct val="100000"/>
              </a:lnSpc>
              <a:spcBef>
                <a:spcPts val="0"/>
              </a:spcBef>
              <a:buNone/>
              <a:defRPr sz="1100" b="0" i="1">
                <a:solidFill>
                  <a:schemeClr val="bg1"/>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Nom Institut</a:t>
            </a:r>
          </a:p>
          <a:p>
            <a:pPr lvl="0"/>
            <a:r>
              <a:rPr lang="fr-FR" dirty="0"/>
              <a:t>ou Hôpital</a:t>
            </a:r>
          </a:p>
          <a:p>
            <a:pPr lvl="0"/>
            <a:r>
              <a:rPr lang="fr-FR" dirty="0"/>
              <a:t>Université et Ville</a:t>
            </a:r>
          </a:p>
        </p:txBody>
      </p:sp>
      <p:sp>
        <p:nvSpPr>
          <p:cNvPr id="18" name="Espace réservé du texte 17">
            <a:extLst>
              <a:ext uri="{FF2B5EF4-FFF2-40B4-BE49-F238E27FC236}">
                <a16:creationId xmlns="" xmlns:a16="http://schemas.microsoft.com/office/drawing/2014/main" id="{9A6B4D7B-5487-778A-ED36-37AFB3EF6246}"/>
              </a:ext>
            </a:extLst>
          </p:cNvPr>
          <p:cNvSpPr>
            <a:spLocks noGrp="1"/>
          </p:cNvSpPr>
          <p:nvPr>
            <p:ph type="body" sz="quarter" idx="14" hasCustomPrompt="1"/>
          </p:nvPr>
        </p:nvSpPr>
        <p:spPr>
          <a:xfrm>
            <a:off x="2940704" y="944755"/>
            <a:ext cx="9190355" cy="485469"/>
          </a:xfrm>
          <a:prstGeom prst="rect">
            <a:avLst/>
          </a:prstGeom>
        </p:spPr>
        <p:txBody>
          <a:bodyPr/>
          <a:lstStyle>
            <a:lvl1pPr marL="0" indent="0">
              <a:buNone/>
              <a:defRPr sz="3200" b="1" i="0">
                <a:latin typeface="Century Gothic" panose="020B0502020202020204" pitchFamily="34" charset="0"/>
              </a:defRPr>
            </a:lvl1pPr>
            <a:lvl2pPr marL="457200" indent="0">
              <a:buNone/>
              <a:defRPr/>
            </a:lvl2pPr>
          </a:lstStyle>
          <a:p>
            <a:pPr lvl="0"/>
            <a:r>
              <a:rPr lang="fr-FR" dirty="0"/>
              <a:t>Titre du Congrès</a:t>
            </a:r>
          </a:p>
        </p:txBody>
      </p:sp>
      <p:sp>
        <p:nvSpPr>
          <p:cNvPr id="3" name="Espace réservé pour une image  2">
            <a:extLst>
              <a:ext uri="{FF2B5EF4-FFF2-40B4-BE49-F238E27FC236}">
                <a16:creationId xmlns="" xmlns:a16="http://schemas.microsoft.com/office/drawing/2014/main" id="{336828D2-9867-855C-8074-D31F04837A74}"/>
              </a:ext>
            </a:extLst>
          </p:cNvPr>
          <p:cNvSpPr>
            <a:spLocks noGrp="1"/>
          </p:cNvSpPr>
          <p:nvPr>
            <p:ph type="pic" idx="1"/>
          </p:nvPr>
        </p:nvSpPr>
        <p:spPr>
          <a:xfrm>
            <a:off x="0" y="2016419"/>
            <a:ext cx="12192000" cy="1813403"/>
          </a:xfrm>
          <a:prstGeom prst="rect">
            <a:avLst/>
          </a:prstGeom>
          <a:solidFill>
            <a:srgbClr val="005087"/>
          </a:solidFill>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2" name="Titre 1">
            <a:extLst>
              <a:ext uri="{FF2B5EF4-FFF2-40B4-BE49-F238E27FC236}">
                <a16:creationId xmlns="" xmlns:a16="http://schemas.microsoft.com/office/drawing/2014/main" id="{611BC6B7-F7D0-CD8F-504D-C0525FA818EC}"/>
              </a:ext>
            </a:extLst>
          </p:cNvPr>
          <p:cNvSpPr>
            <a:spLocks noGrp="1"/>
          </p:cNvSpPr>
          <p:nvPr>
            <p:ph type="title" hasCustomPrompt="1"/>
          </p:nvPr>
        </p:nvSpPr>
        <p:spPr>
          <a:xfrm>
            <a:off x="2940704" y="1444738"/>
            <a:ext cx="9190355" cy="419056"/>
          </a:xfrm>
        </p:spPr>
        <p:txBody>
          <a:bodyPr anchor="t">
            <a:normAutofit/>
          </a:bodyPr>
          <a:lstStyle>
            <a:lvl1pPr algn="l">
              <a:defRPr sz="2000" b="0">
                <a:solidFill>
                  <a:srgbClr val="005087"/>
                </a:solidFill>
                <a:latin typeface="Century Gothic" panose="020B0502020202020204" pitchFamily="34" charset="0"/>
              </a:defRPr>
            </a:lvl1pPr>
          </a:lstStyle>
          <a:p>
            <a:r>
              <a:rPr lang="fr-FR" dirty="0"/>
              <a:t>Sous titre du Congrès</a:t>
            </a:r>
          </a:p>
        </p:txBody>
      </p:sp>
      <p:sp>
        <p:nvSpPr>
          <p:cNvPr id="9" name="Rectangle 8">
            <a:extLst>
              <a:ext uri="{FF2B5EF4-FFF2-40B4-BE49-F238E27FC236}">
                <a16:creationId xmlns="" xmlns:a16="http://schemas.microsoft.com/office/drawing/2014/main" id="{A8932535-FFA1-0DF5-F581-9FAA2917DAFE}"/>
              </a:ext>
            </a:extLst>
          </p:cNvPr>
          <p:cNvSpPr/>
          <p:nvPr userDrawn="1"/>
        </p:nvSpPr>
        <p:spPr>
          <a:xfrm>
            <a:off x="3050265" y="0"/>
            <a:ext cx="9141734" cy="888908"/>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solidFill>
                <a:srgbClr val="3A3839"/>
              </a:solidFill>
              <a:latin typeface="Calibri" panose="020F0502020204030204"/>
            </a:endParaRPr>
          </a:p>
        </p:txBody>
      </p:sp>
      <p:sp>
        <p:nvSpPr>
          <p:cNvPr id="10" name="ZoneTexte 9">
            <a:extLst>
              <a:ext uri="{FF2B5EF4-FFF2-40B4-BE49-F238E27FC236}">
                <a16:creationId xmlns="" xmlns:a16="http://schemas.microsoft.com/office/drawing/2014/main" id="{83FB68E0-10BC-4EED-9B91-C43EEB670F05}"/>
              </a:ext>
            </a:extLst>
          </p:cNvPr>
          <p:cNvSpPr txBox="1"/>
          <p:nvPr userDrawn="1"/>
        </p:nvSpPr>
        <p:spPr>
          <a:xfrm>
            <a:off x="3205857" y="243294"/>
            <a:ext cx="6861968" cy="400110"/>
          </a:xfrm>
          <a:prstGeom prst="rect">
            <a:avLst/>
          </a:prstGeom>
          <a:noFill/>
        </p:spPr>
        <p:txBody>
          <a:bodyPr wrap="square">
            <a:spAutoFit/>
          </a:bodyPr>
          <a:lstStyle/>
          <a:p>
            <a:pPr algn="r"/>
            <a:r>
              <a:rPr lang="fr-FR" sz="2000" b="1" dirty="0">
                <a:solidFill>
                  <a:srgbClr val="FF7F4D"/>
                </a:solidFill>
                <a:latin typeface="Gordita" pitchFamily="2" charset="77"/>
                <a:cs typeface="Gordita" pitchFamily="2" charset="77"/>
              </a:rPr>
              <a:t>Avis d’expert</a:t>
            </a:r>
            <a:endParaRPr lang="fr-FR" sz="2000" b="1" dirty="0">
              <a:solidFill>
                <a:srgbClr val="FE7E4B">
                  <a:lumMod val="75000"/>
                </a:srgbClr>
              </a:solidFill>
              <a:latin typeface="Gordita" pitchFamily="2" charset="77"/>
              <a:cs typeface="Gordita" pitchFamily="2" charset="77"/>
            </a:endParaRPr>
          </a:p>
        </p:txBody>
      </p:sp>
      <p:pic>
        <p:nvPicPr>
          <p:cNvPr id="11" name="Image 10">
            <a:extLst>
              <a:ext uri="{FF2B5EF4-FFF2-40B4-BE49-F238E27FC236}">
                <a16:creationId xmlns="" xmlns:a16="http://schemas.microsoft.com/office/drawing/2014/main" id="{82876690-0BEF-AB6A-028A-C49472408F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3537" y="86385"/>
            <a:ext cx="2243259" cy="671839"/>
          </a:xfrm>
          <a:prstGeom prst="rect">
            <a:avLst/>
          </a:prstGeom>
        </p:spPr>
      </p:pic>
      <p:sp>
        <p:nvSpPr>
          <p:cNvPr id="12" name="Rectangle 11">
            <a:extLst>
              <a:ext uri="{FF2B5EF4-FFF2-40B4-BE49-F238E27FC236}">
                <a16:creationId xmlns="" xmlns:a16="http://schemas.microsoft.com/office/drawing/2014/main" id="{4E55831D-C24F-8EE6-D28E-96C2DC1CB7B8}"/>
              </a:ext>
            </a:extLst>
          </p:cNvPr>
          <p:cNvSpPr/>
          <p:nvPr userDrawn="1"/>
        </p:nvSpPr>
        <p:spPr>
          <a:xfrm>
            <a:off x="8575058" y="109857"/>
            <a:ext cx="2806702" cy="646331"/>
          </a:xfrm>
          <a:prstGeom prst="rect">
            <a:avLst/>
          </a:prstGeom>
        </p:spPr>
        <p:txBody>
          <a:bodyPr wrap="square" rIns="216000">
            <a:spAutoFit/>
          </a:bodyPr>
          <a:lstStyle/>
          <a:p>
            <a:pPr algn="r"/>
            <a:r>
              <a:rPr lang="fr-FR" sz="3600" b="1" dirty="0">
                <a:solidFill>
                  <a:srgbClr val="737078"/>
                </a:solidFill>
              </a:rPr>
              <a:t>SEIN</a:t>
            </a:r>
          </a:p>
        </p:txBody>
      </p:sp>
      <p:pic>
        <p:nvPicPr>
          <p:cNvPr id="13" name="Image 12">
            <a:extLst>
              <a:ext uri="{FF2B5EF4-FFF2-40B4-BE49-F238E27FC236}">
                <a16:creationId xmlns="" xmlns:a16="http://schemas.microsoft.com/office/drawing/2014/main" id="{4A5A92E1-AFCF-844F-2790-9DDE9DA113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56419" y="43542"/>
            <a:ext cx="774640" cy="798115"/>
          </a:xfrm>
          <a:prstGeom prst="rect">
            <a:avLst/>
          </a:prstGeom>
        </p:spPr>
      </p:pic>
      <p:sp>
        <p:nvSpPr>
          <p:cNvPr id="14" name="ZoneTexte 13">
            <a:extLst>
              <a:ext uri="{FF2B5EF4-FFF2-40B4-BE49-F238E27FC236}">
                <a16:creationId xmlns="" xmlns:a16="http://schemas.microsoft.com/office/drawing/2014/main" id="{61F9AC1B-77FA-780F-DB0C-EACCEF4CB53F}"/>
              </a:ext>
            </a:extLst>
          </p:cNvPr>
          <p:cNvSpPr txBox="1"/>
          <p:nvPr userDrawn="1"/>
        </p:nvSpPr>
        <p:spPr>
          <a:xfrm>
            <a:off x="3205857" y="109986"/>
            <a:ext cx="1502322" cy="430887"/>
          </a:xfrm>
          <a:prstGeom prst="rect">
            <a:avLst/>
          </a:prstGeom>
          <a:noFill/>
        </p:spPr>
        <p:txBody>
          <a:bodyPr wrap="square">
            <a:spAutoFit/>
          </a:bodyPr>
          <a:lstStyle/>
          <a:p>
            <a:r>
              <a:rPr lang="fr-FR" sz="1100" dirty="0">
                <a:solidFill>
                  <a:srgbClr val="FF7F4D"/>
                </a:solidFill>
                <a:cs typeface="Gordita" pitchFamily="2" charset="77"/>
              </a:rPr>
              <a:t>L’actualité</a:t>
            </a:r>
            <a:r>
              <a:rPr lang="fr-FR" sz="1100" dirty="0">
                <a:solidFill>
                  <a:srgbClr val="FFFFFF"/>
                </a:solidFill>
                <a:cs typeface="Gordita" pitchFamily="2" charset="77"/>
              </a:rPr>
              <a:t/>
            </a:r>
            <a:br>
              <a:rPr lang="fr-FR" sz="1100" dirty="0">
                <a:solidFill>
                  <a:srgbClr val="FFFFFF"/>
                </a:solidFill>
                <a:cs typeface="Gordita" pitchFamily="2" charset="77"/>
              </a:rPr>
            </a:br>
            <a:r>
              <a:rPr lang="fr-FR" sz="1100" dirty="0">
                <a:solidFill>
                  <a:srgbClr val="FFFFFF"/>
                </a:solidFill>
                <a:cs typeface="Gordita" pitchFamily="2" charset="77"/>
              </a:rPr>
              <a:t>en oncologie</a:t>
            </a:r>
          </a:p>
        </p:txBody>
      </p:sp>
      <p:sp>
        <p:nvSpPr>
          <p:cNvPr id="22" name="Espace réservé du texte 21">
            <a:extLst>
              <a:ext uri="{FF2B5EF4-FFF2-40B4-BE49-F238E27FC236}">
                <a16:creationId xmlns="" xmlns:a16="http://schemas.microsoft.com/office/drawing/2014/main" id="{1D7125B1-5B5B-B9C6-6DDD-63E06A5B6108}"/>
              </a:ext>
            </a:extLst>
          </p:cNvPr>
          <p:cNvSpPr>
            <a:spLocks noGrp="1"/>
          </p:cNvSpPr>
          <p:nvPr>
            <p:ph type="body" sz="quarter" idx="15" hasCustomPrompt="1"/>
          </p:nvPr>
        </p:nvSpPr>
        <p:spPr>
          <a:xfrm>
            <a:off x="3205857" y="482309"/>
            <a:ext cx="1411407" cy="242888"/>
          </a:xfrm>
          <a:prstGeom prst="rect">
            <a:avLst/>
          </a:prstGeom>
        </p:spPr>
        <p:txBody>
          <a:bodyPr>
            <a:normAutofit/>
          </a:bodyPr>
          <a:lstStyle>
            <a:lvl1pPr marL="0" indent="0">
              <a:buNone/>
              <a:defRPr sz="1050" b="1" i="0">
                <a:solidFill>
                  <a:schemeClr val="bg1"/>
                </a:solidFill>
                <a:latin typeface="Century Gothic" panose="020B0502020202020204" pitchFamily="34" charset="0"/>
              </a:defRPr>
            </a:lvl1pPr>
          </a:lstStyle>
          <a:p>
            <a:pPr lvl="0"/>
            <a:r>
              <a:rPr lang="fr-FR" dirty="0"/>
              <a:t>Date du congrès</a:t>
            </a:r>
          </a:p>
        </p:txBody>
      </p:sp>
      <p:sp>
        <p:nvSpPr>
          <p:cNvPr id="6" name="ZoneTexte 5">
            <a:extLst>
              <a:ext uri="{FF2B5EF4-FFF2-40B4-BE49-F238E27FC236}">
                <a16:creationId xmlns="" xmlns:a16="http://schemas.microsoft.com/office/drawing/2014/main" id="{24B31910-DB0E-F648-D21B-B8985F528716}"/>
              </a:ext>
            </a:extLst>
          </p:cNvPr>
          <p:cNvSpPr txBox="1"/>
          <p:nvPr userDrawn="1"/>
        </p:nvSpPr>
        <p:spPr>
          <a:xfrm>
            <a:off x="120301" y="4596028"/>
            <a:ext cx="7673434" cy="338554"/>
          </a:xfrm>
          <a:prstGeom prst="rect">
            <a:avLst/>
          </a:prstGeom>
          <a:noFill/>
        </p:spPr>
        <p:txBody>
          <a:bodyPr wrap="square">
            <a:spAutoFit/>
          </a:bodyPr>
          <a:lstStyle/>
          <a:p>
            <a:r>
              <a:rPr lang="fr-FR" sz="1600" b="1" dirty="0">
                <a:solidFill>
                  <a:srgbClr val="002D4C"/>
                </a:solidFill>
              </a:rPr>
              <a:t>Un service </a:t>
            </a:r>
            <a:r>
              <a:rPr lang="fr-FR" sz="1600" b="1" dirty="0">
                <a:solidFill>
                  <a:srgbClr val="002C4C"/>
                </a:solidFill>
              </a:rPr>
              <a:t>proposé</a:t>
            </a:r>
            <a:r>
              <a:rPr lang="fr-FR" sz="1600" b="1" dirty="0">
                <a:solidFill>
                  <a:srgbClr val="002D4C"/>
                </a:solidFill>
              </a:rPr>
              <a:t> en toute indépendance par nos experts sur place :</a:t>
            </a:r>
          </a:p>
        </p:txBody>
      </p:sp>
    </p:spTree>
    <p:extLst>
      <p:ext uri="{BB962C8B-B14F-4D97-AF65-F5344CB8AC3E}">
        <p14:creationId xmlns:p14="http://schemas.microsoft.com/office/powerpoint/2010/main" val="16237245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18" name="Espace réservé du texte 17">
            <a:extLst>
              <a:ext uri="{FF2B5EF4-FFF2-40B4-BE49-F238E27FC236}">
                <a16:creationId xmlns="" xmlns:a16="http://schemas.microsoft.com/office/drawing/2014/main" id="{9A6B4D7B-5487-778A-ED36-37AFB3EF6246}"/>
              </a:ext>
            </a:extLst>
          </p:cNvPr>
          <p:cNvSpPr>
            <a:spLocks noGrp="1"/>
          </p:cNvSpPr>
          <p:nvPr>
            <p:ph type="body" sz="quarter" idx="14" hasCustomPrompt="1"/>
          </p:nvPr>
        </p:nvSpPr>
        <p:spPr>
          <a:xfrm>
            <a:off x="2940704" y="944755"/>
            <a:ext cx="9190355" cy="485469"/>
          </a:xfrm>
          <a:prstGeom prst="rect">
            <a:avLst/>
          </a:prstGeom>
        </p:spPr>
        <p:txBody>
          <a:bodyPr/>
          <a:lstStyle>
            <a:lvl1pPr marL="0" indent="0">
              <a:buNone/>
              <a:defRPr sz="3200" b="1" i="0">
                <a:latin typeface="Century Gothic" panose="020B0502020202020204" pitchFamily="34" charset="0"/>
              </a:defRPr>
            </a:lvl1pPr>
            <a:lvl2pPr marL="457200" indent="0">
              <a:buNone/>
              <a:defRPr/>
            </a:lvl2pPr>
          </a:lstStyle>
          <a:p>
            <a:pPr lvl="0"/>
            <a:r>
              <a:rPr lang="fr-FR" dirty="0"/>
              <a:t>Titre du Congrès</a:t>
            </a:r>
          </a:p>
        </p:txBody>
      </p:sp>
      <p:sp>
        <p:nvSpPr>
          <p:cNvPr id="3" name="Espace réservé pour une image  2">
            <a:extLst>
              <a:ext uri="{FF2B5EF4-FFF2-40B4-BE49-F238E27FC236}">
                <a16:creationId xmlns="" xmlns:a16="http://schemas.microsoft.com/office/drawing/2014/main" id="{336828D2-9867-855C-8074-D31F04837A74}"/>
              </a:ext>
            </a:extLst>
          </p:cNvPr>
          <p:cNvSpPr>
            <a:spLocks noGrp="1"/>
          </p:cNvSpPr>
          <p:nvPr>
            <p:ph type="pic" idx="1"/>
          </p:nvPr>
        </p:nvSpPr>
        <p:spPr>
          <a:xfrm>
            <a:off x="0" y="2016419"/>
            <a:ext cx="12192000" cy="1813403"/>
          </a:xfrm>
          <a:prstGeom prst="rect">
            <a:avLst/>
          </a:prstGeom>
          <a:solidFill>
            <a:srgbClr val="005087"/>
          </a:solidFill>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2" name="Titre 1">
            <a:extLst>
              <a:ext uri="{FF2B5EF4-FFF2-40B4-BE49-F238E27FC236}">
                <a16:creationId xmlns="" xmlns:a16="http://schemas.microsoft.com/office/drawing/2014/main" id="{611BC6B7-F7D0-CD8F-504D-C0525FA818EC}"/>
              </a:ext>
            </a:extLst>
          </p:cNvPr>
          <p:cNvSpPr>
            <a:spLocks noGrp="1"/>
          </p:cNvSpPr>
          <p:nvPr>
            <p:ph type="title" hasCustomPrompt="1"/>
          </p:nvPr>
        </p:nvSpPr>
        <p:spPr>
          <a:xfrm>
            <a:off x="2940704" y="1444738"/>
            <a:ext cx="9190355" cy="419056"/>
          </a:xfrm>
        </p:spPr>
        <p:txBody>
          <a:bodyPr anchor="t">
            <a:normAutofit/>
          </a:bodyPr>
          <a:lstStyle>
            <a:lvl1pPr algn="l">
              <a:defRPr sz="2000" b="0">
                <a:solidFill>
                  <a:srgbClr val="005087"/>
                </a:solidFill>
                <a:latin typeface="Century Gothic" panose="020B0502020202020204" pitchFamily="34" charset="0"/>
              </a:defRPr>
            </a:lvl1pPr>
          </a:lstStyle>
          <a:p>
            <a:r>
              <a:rPr lang="fr-FR" dirty="0"/>
              <a:t>Sous titre du Congrès</a:t>
            </a:r>
          </a:p>
        </p:txBody>
      </p:sp>
      <p:sp>
        <p:nvSpPr>
          <p:cNvPr id="9" name="Rectangle 8">
            <a:extLst>
              <a:ext uri="{FF2B5EF4-FFF2-40B4-BE49-F238E27FC236}">
                <a16:creationId xmlns="" xmlns:a16="http://schemas.microsoft.com/office/drawing/2014/main" id="{A8932535-FFA1-0DF5-F581-9FAA2917DAFE}"/>
              </a:ext>
            </a:extLst>
          </p:cNvPr>
          <p:cNvSpPr/>
          <p:nvPr userDrawn="1"/>
        </p:nvSpPr>
        <p:spPr>
          <a:xfrm>
            <a:off x="3050265" y="0"/>
            <a:ext cx="9141734" cy="888908"/>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solidFill>
                <a:srgbClr val="3A3839"/>
              </a:solidFill>
              <a:latin typeface="Calibri" panose="020F0502020204030204"/>
            </a:endParaRPr>
          </a:p>
        </p:txBody>
      </p:sp>
      <p:sp>
        <p:nvSpPr>
          <p:cNvPr id="10" name="ZoneTexte 9">
            <a:extLst>
              <a:ext uri="{FF2B5EF4-FFF2-40B4-BE49-F238E27FC236}">
                <a16:creationId xmlns="" xmlns:a16="http://schemas.microsoft.com/office/drawing/2014/main" id="{83FB68E0-10BC-4EED-9B91-C43EEB670F05}"/>
              </a:ext>
            </a:extLst>
          </p:cNvPr>
          <p:cNvSpPr txBox="1"/>
          <p:nvPr userDrawn="1"/>
        </p:nvSpPr>
        <p:spPr>
          <a:xfrm>
            <a:off x="3205857" y="243294"/>
            <a:ext cx="6861968" cy="400110"/>
          </a:xfrm>
          <a:prstGeom prst="rect">
            <a:avLst/>
          </a:prstGeom>
          <a:noFill/>
        </p:spPr>
        <p:txBody>
          <a:bodyPr wrap="square">
            <a:spAutoFit/>
          </a:bodyPr>
          <a:lstStyle/>
          <a:p>
            <a:pPr algn="r"/>
            <a:r>
              <a:rPr lang="fr-FR" sz="2000" b="1" dirty="0">
                <a:solidFill>
                  <a:srgbClr val="FF7F4D"/>
                </a:solidFill>
                <a:latin typeface="Gordita" pitchFamily="2" charset="77"/>
                <a:cs typeface="Gordita" pitchFamily="2" charset="77"/>
              </a:rPr>
              <a:t>Congrès</a:t>
            </a:r>
            <a:endParaRPr lang="fr-FR" sz="2000" b="1" dirty="0">
              <a:solidFill>
                <a:srgbClr val="FE7E4B">
                  <a:lumMod val="75000"/>
                </a:srgbClr>
              </a:solidFill>
              <a:latin typeface="Gordita" pitchFamily="2" charset="77"/>
              <a:cs typeface="Gordita" pitchFamily="2" charset="77"/>
            </a:endParaRPr>
          </a:p>
        </p:txBody>
      </p:sp>
      <p:pic>
        <p:nvPicPr>
          <p:cNvPr id="11" name="Image 10">
            <a:extLst>
              <a:ext uri="{FF2B5EF4-FFF2-40B4-BE49-F238E27FC236}">
                <a16:creationId xmlns="" xmlns:a16="http://schemas.microsoft.com/office/drawing/2014/main" id="{82876690-0BEF-AB6A-028A-C49472408F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3537" y="86385"/>
            <a:ext cx="2243259" cy="671839"/>
          </a:xfrm>
          <a:prstGeom prst="rect">
            <a:avLst/>
          </a:prstGeom>
        </p:spPr>
      </p:pic>
      <p:sp>
        <p:nvSpPr>
          <p:cNvPr id="12" name="Rectangle 11">
            <a:extLst>
              <a:ext uri="{FF2B5EF4-FFF2-40B4-BE49-F238E27FC236}">
                <a16:creationId xmlns="" xmlns:a16="http://schemas.microsoft.com/office/drawing/2014/main" id="{4E55831D-C24F-8EE6-D28E-96C2DC1CB7B8}"/>
              </a:ext>
            </a:extLst>
          </p:cNvPr>
          <p:cNvSpPr/>
          <p:nvPr userDrawn="1"/>
        </p:nvSpPr>
        <p:spPr>
          <a:xfrm>
            <a:off x="8575058" y="109857"/>
            <a:ext cx="2806702" cy="646331"/>
          </a:xfrm>
          <a:prstGeom prst="rect">
            <a:avLst/>
          </a:prstGeom>
        </p:spPr>
        <p:txBody>
          <a:bodyPr wrap="square" rIns="216000">
            <a:spAutoFit/>
          </a:bodyPr>
          <a:lstStyle/>
          <a:p>
            <a:pPr algn="r"/>
            <a:r>
              <a:rPr lang="fr-FR" sz="3600" b="1" dirty="0">
                <a:solidFill>
                  <a:srgbClr val="737078"/>
                </a:solidFill>
              </a:rPr>
              <a:t>SEIN</a:t>
            </a:r>
          </a:p>
        </p:txBody>
      </p:sp>
      <p:pic>
        <p:nvPicPr>
          <p:cNvPr id="13" name="Image 12">
            <a:extLst>
              <a:ext uri="{FF2B5EF4-FFF2-40B4-BE49-F238E27FC236}">
                <a16:creationId xmlns="" xmlns:a16="http://schemas.microsoft.com/office/drawing/2014/main" id="{4A5A92E1-AFCF-844F-2790-9DDE9DA113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56419" y="43542"/>
            <a:ext cx="774640" cy="798115"/>
          </a:xfrm>
          <a:prstGeom prst="rect">
            <a:avLst/>
          </a:prstGeom>
        </p:spPr>
      </p:pic>
      <p:sp>
        <p:nvSpPr>
          <p:cNvPr id="14" name="ZoneTexte 13">
            <a:extLst>
              <a:ext uri="{FF2B5EF4-FFF2-40B4-BE49-F238E27FC236}">
                <a16:creationId xmlns="" xmlns:a16="http://schemas.microsoft.com/office/drawing/2014/main" id="{61F9AC1B-77FA-780F-DB0C-EACCEF4CB53F}"/>
              </a:ext>
            </a:extLst>
          </p:cNvPr>
          <p:cNvSpPr txBox="1"/>
          <p:nvPr userDrawn="1"/>
        </p:nvSpPr>
        <p:spPr>
          <a:xfrm>
            <a:off x="3205857" y="109986"/>
            <a:ext cx="1502322" cy="430887"/>
          </a:xfrm>
          <a:prstGeom prst="rect">
            <a:avLst/>
          </a:prstGeom>
          <a:noFill/>
        </p:spPr>
        <p:txBody>
          <a:bodyPr wrap="square">
            <a:spAutoFit/>
          </a:bodyPr>
          <a:lstStyle/>
          <a:p>
            <a:r>
              <a:rPr lang="fr-FR" sz="1100" dirty="0">
                <a:solidFill>
                  <a:srgbClr val="FF7F4D"/>
                </a:solidFill>
                <a:cs typeface="Gordita" pitchFamily="2" charset="77"/>
              </a:rPr>
              <a:t>L’actualité</a:t>
            </a:r>
            <a:r>
              <a:rPr lang="fr-FR" sz="1100" dirty="0">
                <a:solidFill>
                  <a:srgbClr val="FFFFFF"/>
                </a:solidFill>
                <a:cs typeface="Gordita" pitchFamily="2" charset="77"/>
              </a:rPr>
              <a:t/>
            </a:r>
            <a:br>
              <a:rPr lang="fr-FR" sz="1100" dirty="0">
                <a:solidFill>
                  <a:srgbClr val="FFFFFF"/>
                </a:solidFill>
                <a:cs typeface="Gordita" pitchFamily="2" charset="77"/>
              </a:rPr>
            </a:br>
            <a:r>
              <a:rPr lang="fr-FR" sz="1100" dirty="0">
                <a:solidFill>
                  <a:srgbClr val="FFFFFF"/>
                </a:solidFill>
                <a:cs typeface="Gordita" pitchFamily="2" charset="77"/>
              </a:rPr>
              <a:t>en oncologie</a:t>
            </a:r>
          </a:p>
        </p:txBody>
      </p:sp>
      <p:sp>
        <p:nvSpPr>
          <p:cNvPr id="22" name="Espace réservé du texte 21">
            <a:extLst>
              <a:ext uri="{FF2B5EF4-FFF2-40B4-BE49-F238E27FC236}">
                <a16:creationId xmlns="" xmlns:a16="http://schemas.microsoft.com/office/drawing/2014/main" id="{1D7125B1-5B5B-B9C6-6DDD-63E06A5B6108}"/>
              </a:ext>
            </a:extLst>
          </p:cNvPr>
          <p:cNvSpPr>
            <a:spLocks noGrp="1"/>
          </p:cNvSpPr>
          <p:nvPr>
            <p:ph type="body" sz="quarter" idx="15" hasCustomPrompt="1"/>
          </p:nvPr>
        </p:nvSpPr>
        <p:spPr>
          <a:xfrm>
            <a:off x="3205857" y="482309"/>
            <a:ext cx="1411407" cy="242888"/>
          </a:xfrm>
          <a:prstGeom prst="rect">
            <a:avLst/>
          </a:prstGeom>
        </p:spPr>
        <p:txBody>
          <a:bodyPr>
            <a:normAutofit/>
          </a:bodyPr>
          <a:lstStyle>
            <a:lvl1pPr marL="0" indent="0">
              <a:buNone/>
              <a:defRPr sz="1050" b="1" i="0">
                <a:solidFill>
                  <a:schemeClr val="bg1"/>
                </a:solidFill>
                <a:latin typeface="Century Gothic" panose="020B0502020202020204" pitchFamily="34" charset="0"/>
              </a:defRPr>
            </a:lvl1pPr>
          </a:lstStyle>
          <a:p>
            <a:pPr lvl="0"/>
            <a:r>
              <a:rPr lang="fr-FR" dirty="0"/>
              <a:t>Date du congrès</a:t>
            </a:r>
          </a:p>
        </p:txBody>
      </p:sp>
      <p:sp>
        <p:nvSpPr>
          <p:cNvPr id="7" name="ZoneTexte 6">
            <a:extLst>
              <a:ext uri="{FF2B5EF4-FFF2-40B4-BE49-F238E27FC236}">
                <a16:creationId xmlns="" xmlns:a16="http://schemas.microsoft.com/office/drawing/2014/main" id="{429AE2BF-B994-B373-A6A1-907A0236A462}"/>
              </a:ext>
            </a:extLst>
          </p:cNvPr>
          <p:cNvSpPr txBox="1"/>
          <p:nvPr userDrawn="1"/>
        </p:nvSpPr>
        <p:spPr>
          <a:xfrm>
            <a:off x="2940704" y="3884984"/>
            <a:ext cx="2162373" cy="461665"/>
          </a:xfrm>
          <a:prstGeom prst="rect">
            <a:avLst/>
          </a:prstGeom>
          <a:noFill/>
        </p:spPr>
        <p:txBody>
          <a:bodyPr wrap="square">
            <a:spAutoFit/>
          </a:bodyPr>
          <a:lstStyle/>
          <a:p>
            <a:r>
              <a:rPr lang="fr-FR" sz="2400" dirty="0">
                <a:solidFill>
                  <a:srgbClr val="002D4C"/>
                </a:solidFill>
              </a:rPr>
              <a:t>Programme :</a:t>
            </a:r>
          </a:p>
        </p:txBody>
      </p:sp>
      <p:sp>
        <p:nvSpPr>
          <p:cNvPr id="15" name="Espace réservé du texte 14">
            <a:extLst>
              <a:ext uri="{FF2B5EF4-FFF2-40B4-BE49-F238E27FC236}">
                <a16:creationId xmlns="" xmlns:a16="http://schemas.microsoft.com/office/drawing/2014/main" id="{C33B4A75-5EF8-DF64-7F8E-52DE7E778377}"/>
              </a:ext>
            </a:extLst>
          </p:cNvPr>
          <p:cNvSpPr>
            <a:spLocks noGrp="1"/>
          </p:cNvSpPr>
          <p:nvPr>
            <p:ph type="body" sz="quarter" idx="16" hasCustomPrompt="1"/>
          </p:nvPr>
        </p:nvSpPr>
        <p:spPr>
          <a:xfrm>
            <a:off x="5103077" y="3982447"/>
            <a:ext cx="5899540" cy="2739487"/>
          </a:xfrm>
          <a:prstGeom prst="rect">
            <a:avLst/>
          </a:prstGeom>
        </p:spPr>
        <p:txBody>
          <a:bodyPr/>
          <a:lstStyle>
            <a:lvl1pPr marL="0" indent="-228600">
              <a:lnSpc>
                <a:spcPct val="90000"/>
              </a:lnSpc>
              <a:spcBef>
                <a:spcPts val="0"/>
              </a:spcBef>
              <a:buClr>
                <a:srgbClr val="FF7F4D"/>
              </a:buClr>
              <a:buFont typeface="Wingdings" pitchFamily="2" charset="2"/>
              <a:buChar char="§"/>
              <a:defRPr sz="2400" b="1" i="0">
                <a:solidFill>
                  <a:srgbClr val="005086"/>
                </a:solidFill>
                <a:latin typeface="Century Gothic" panose="020B0502020202020204" pitchFamily="34" charset="0"/>
              </a:defRPr>
            </a:lvl1pPr>
            <a:lvl2pPr>
              <a:defRPr sz="2400" b="1" i="0">
                <a:latin typeface="Century Gothic" panose="020B0502020202020204" pitchFamily="34" charset="0"/>
              </a:defRPr>
            </a:lvl2pPr>
            <a:lvl3pPr>
              <a:defRPr sz="2400" b="1" i="0">
                <a:latin typeface="Century Gothic" panose="020B0502020202020204" pitchFamily="34" charset="0"/>
              </a:defRPr>
            </a:lvl3pPr>
            <a:lvl4pPr>
              <a:defRPr sz="2400" b="1" i="0">
                <a:latin typeface="Century Gothic" panose="020B0502020202020204" pitchFamily="34" charset="0"/>
              </a:defRPr>
            </a:lvl4pPr>
            <a:lvl5pPr>
              <a:defRPr sz="2400" b="1" i="0">
                <a:latin typeface="Century Gothic" panose="020B0502020202020204" pitchFamily="34" charset="0"/>
              </a:defRPr>
            </a:lvl5pPr>
          </a:lstStyle>
          <a:p>
            <a:pPr lvl="0"/>
            <a:r>
              <a:rPr lang="fr-FR" dirty="0"/>
              <a:t> Item #1</a:t>
            </a:r>
          </a:p>
          <a:p>
            <a:pPr lvl="0"/>
            <a:r>
              <a:rPr lang="fr-FR" dirty="0"/>
              <a:t> Item #2</a:t>
            </a:r>
          </a:p>
          <a:p>
            <a:pPr lvl="0"/>
            <a:r>
              <a:rPr lang="fr-FR" dirty="0"/>
              <a:t> Item #3</a:t>
            </a:r>
          </a:p>
          <a:p>
            <a:pPr lvl="0"/>
            <a:r>
              <a:rPr lang="fr-FR" dirty="0"/>
              <a:t> …</a:t>
            </a:r>
          </a:p>
        </p:txBody>
      </p:sp>
    </p:spTree>
    <p:extLst>
      <p:ext uri="{BB962C8B-B14F-4D97-AF65-F5344CB8AC3E}">
        <p14:creationId xmlns:p14="http://schemas.microsoft.com/office/powerpoint/2010/main" val="33885712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tro Expert">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64D0B334-62B8-E95D-4011-3B1D512B42AD}"/>
              </a:ext>
            </a:extLst>
          </p:cNvPr>
          <p:cNvSpPr/>
          <p:nvPr userDrawn="1"/>
        </p:nvSpPr>
        <p:spPr>
          <a:xfrm>
            <a:off x="0" y="4502597"/>
            <a:ext cx="12191999" cy="2112109"/>
          </a:xfrm>
          <a:prstGeom prst="rect">
            <a:avLst/>
          </a:prstGeom>
          <a:solidFill>
            <a:srgbClr val="FF7F4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tlCol="0" anchor="t"/>
          <a:lstStyle/>
          <a:p>
            <a:endParaRPr lang="fr-FR" sz="1600" b="1" dirty="0">
              <a:solidFill>
                <a:srgbClr val="FF7F4D"/>
              </a:solidFill>
              <a:latin typeface="geneve"/>
            </a:endParaRPr>
          </a:p>
        </p:txBody>
      </p:sp>
      <p:sp>
        <p:nvSpPr>
          <p:cNvPr id="30" name="Espace réservé pour une image  29">
            <a:extLst>
              <a:ext uri="{FF2B5EF4-FFF2-40B4-BE49-F238E27FC236}">
                <a16:creationId xmlns="" xmlns:a16="http://schemas.microsoft.com/office/drawing/2014/main" id="{E8F03D56-581E-FAB7-12E2-724ABC932EE9}"/>
              </a:ext>
            </a:extLst>
          </p:cNvPr>
          <p:cNvSpPr>
            <a:spLocks noGrp="1"/>
          </p:cNvSpPr>
          <p:nvPr>
            <p:ph type="pic" sz="quarter" idx="17" hasCustomPrompt="1"/>
          </p:nvPr>
        </p:nvSpPr>
        <p:spPr>
          <a:xfrm>
            <a:off x="4663359" y="4700665"/>
            <a:ext cx="1796104" cy="1796104"/>
          </a:xfrm>
          <a:prstGeom prst="rect">
            <a:avLst/>
          </a:prstGeom>
        </p:spPr>
        <p:txBody>
          <a:bodyPr>
            <a:normAutofit/>
          </a:bodyPr>
          <a:lstStyle>
            <a:lvl1pPr marL="0" indent="0">
              <a:buNone/>
              <a:defRPr sz="1200"/>
            </a:lvl1pPr>
          </a:lstStyle>
          <a:p>
            <a:r>
              <a:rPr lang="fr-FR" dirty="0"/>
              <a:t>Image expert 1 N&amp;B en cercle</a:t>
            </a:r>
          </a:p>
          <a:p>
            <a:r>
              <a:rPr lang="fr-FR" dirty="0"/>
              <a:t>Trait 2 points bleu foncé</a:t>
            </a:r>
          </a:p>
        </p:txBody>
      </p:sp>
      <p:sp>
        <p:nvSpPr>
          <p:cNvPr id="15" name="Espace réservé du texte 4">
            <a:extLst>
              <a:ext uri="{FF2B5EF4-FFF2-40B4-BE49-F238E27FC236}">
                <a16:creationId xmlns="" xmlns:a16="http://schemas.microsoft.com/office/drawing/2014/main" id="{ECF23FBF-FE34-F1DA-BD90-00F92103CC9F}"/>
              </a:ext>
            </a:extLst>
          </p:cNvPr>
          <p:cNvSpPr>
            <a:spLocks noGrp="1"/>
          </p:cNvSpPr>
          <p:nvPr>
            <p:ph type="body" sz="quarter" idx="26" hasCustomPrompt="1"/>
          </p:nvPr>
        </p:nvSpPr>
        <p:spPr>
          <a:xfrm>
            <a:off x="3021245" y="3899146"/>
            <a:ext cx="9170755" cy="553891"/>
          </a:xfrm>
          <a:prstGeom prst="rect">
            <a:avLst/>
          </a:prstGeom>
        </p:spPr>
        <p:txBody>
          <a:bodyPr tIns="0" bIns="0" anchor="ctr"/>
          <a:lstStyle>
            <a:lvl1pPr marL="0" indent="0">
              <a:lnSpc>
                <a:spcPct val="100000"/>
              </a:lnSpc>
              <a:spcBef>
                <a:spcPts val="0"/>
              </a:spcBef>
              <a:buNone/>
              <a:defRPr sz="4400" b="1" i="0">
                <a:solidFill>
                  <a:srgbClr val="005086"/>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Titre Section</a:t>
            </a:r>
          </a:p>
        </p:txBody>
      </p:sp>
      <p:sp>
        <p:nvSpPr>
          <p:cNvPr id="5" name="Espace réservé du texte 4">
            <a:extLst>
              <a:ext uri="{FF2B5EF4-FFF2-40B4-BE49-F238E27FC236}">
                <a16:creationId xmlns="" xmlns:a16="http://schemas.microsoft.com/office/drawing/2014/main" id="{5F770F35-D21C-8D15-1E0D-13CA86D222C2}"/>
              </a:ext>
            </a:extLst>
          </p:cNvPr>
          <p:cNvSpPr>
            <a:spLocks noGrp="1"/>
          </p:cNvSpPr>
          <p:nvPr>
            <p:ph type="body" sz="quarter" idx="18" hasCustomPrompt="1"/>
          </p:nvPr>
        </p:nvSpPr>
        <p:spPr>
          <a:xfrm>
            <a:off x="6732939" y="4852271"/>
            <a:ext cx="5459059" cy="569913"/>
          </a:xfrm>
          <a:prstGeom prst="rect">
            <a:avLst/>
          </a:prstGeom>
        </p:spPr>
        <p:txBody>
          <a:bodyPr/>
          <a:lstStyle>
            <a:lvl1pPr marL="0" indent="0">
              <a:lnSpc>
                <a:spcPct val="100000"/>
              </a:lnSpc>
              <a:spcBef>
                <a:spcPts val="0"/>
              </a:spcBef>
              <a:buNone/>
              <a:defRPr sz="2800" b="1">
                <a:solidFill>
                  <a:schemeClr val="bg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Pr Prénom NOM</a:t>
            </a:r>
          </a:p>
        </p:txBody>
      </p:sp>
      <p:sp>
        <p:nvSpPr>
          <p:cNvPr id="32" name="Espace réservé du texte 4">
            <a:extLst>
              <a:ext uri="{FF2B5EF4-FFF2-40B4-BE49-F238E27FC236}">
                <a16:creationId xmlns="" xmlns:a16="http://schemas.microsoft.com/office/drawing/2014/main" id="{E53E4662-2047-347B-3E84-27E6569FF9B5}"/>
              </a:ext>
            </a:extLst>
          </p:cNvPr>
          <p:cNvSpPr>
            <a:spLocks noGrp="1"/>
          </p:cNvSpPr>
          <p:nvPr>
            <p:ph type="body" sz="quarter" idx="25" hasCustomPrompt="1"/>
          </p:nvPr>
        </p:nvSpPr>
        <p:spPr>
          <a:xfrm>
            <a:off x="6739678" y="5442393"/>
            <a:ext cx="5459058" cy="987531"/>
          </a:xfrm>
          <a:prstGeom prst="rect">
            <a:avLst/>
          </a:prstGeom>
        </p:spPr>
        <p:txBody>
          <a:bodyPr/>
          <a:lstStyle>
            <a:lvl1pPr marL="0" indent="0">
              <a:lnSpc>
                <a:spcPct val="100000"/>
              </a:lnSpc>
              <a:spcBef>
                <a:spcPts val="0"/>
              </a:spcBef>
              <a:buNone/>
              <a:defRPr sz="1800" b="0" i="1">
                <a:solidFill>
                  <a:schemeClr val="bg1"/>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Nom Institut</a:t>
            </a:r>
          </a:p>
          <a:p>
            <a:pPr lvl="0"/>
            <a:r>
              <a:rPr lang="fr-FR" dirty="0"/>
              <a:t>ou Hôpital</a:t>
            </a:r>
          </a:p>
          <a:p>
            <a:pPr lvl="0"/>
            <a:r>
              <a:rPr lang="fr-FR" dirty="0"/>
              <a:t>Université et Ville</a:t>
            </a:r>
          </a:p>
        </p:txBody>
      </p:sp>
      <p:sp>
        <p:nvSpPr>
          <p:cNvPr id="18" name="Espace réservé du texte 17">
            <a:extLst>
              <a:ext uri="{FF2B5EF4-FFF2-40B4-BE49-F238E27FC236}">
                <a16:creationId xmlns="" xmlns:a16="http://schemas.microsoft.com/office/drawing/2014/main" id="{9A6B4D7B-5487-778A-ED36-37AFB3EF6246}"/>
              </a:ext>
            </a:extLst>
          </p:cNvPr>
          <p:cNvSpPr>
            <a:spLocks noGrp="1"/>
          </p:cNvSpPr>
          <p:nvPr>
            <p:ph type="body" sz="quarter" idx="14" hasCustomPrompt="1"/>
          </p:nvPr>
        </p:nvSpPr>
        <p:spPr>
          <a:xfrm>
            <a:off x="2940704" y="944755"/>
            <a:ext cx="9190355" cy="485469"/>
          </a:xfrm>
          <a:prstGeom prst="rect">
            <a:avLst/>
          </a:prstGeom>
        </p:spPr>
        <p:txBody>
          <a:bodyPr/>
          <a:lstStyle>
            <a:lvl1pPr marL="0" indent="0">
              <a:buNone/>
              <a:defRPr sz="3200" b="1" i="0">
                <a:latin typeface="Century Gothic" panose="020B0502020202020204" pitchFamily="34" charset="0"/>
              </a:defRPr>
            </a:lvl1pPr>
            <a:lvl2pPr marL="457200" indent="0">
              <a:buNone/>
              <a:defRPr/>
            </a:lvl2pPr>
          </a:lstStyle>
          <a:p>
            <a:pPr lvl="0"/>
            <a:r>
              <a:rPr lang="fr-FR" dirty="0"/>
              <a:t>Titre du Congrès</a:t>
            </a:r>
          </a:p>
        </p:txBody>
      </p:sp>
      <p:sp>
        <p:nvSpPr>
          <p:cNvPr id="3" name="Espace réservé pour une image  2">
            <a:extLst>
              <a:ext uri="{FF2B5EF4-FFF2-40B4-BE49-F238E27FC236}">
                <a16:creationId xmlns="" xmlns:a16="http://schemas.microsoft.com/office/drawing/2014/main" id="{336828D2-9867-855C-8074-D31F04837A74}"/>
              </a:ext>
            </a:extLst>
          </p:cNvPr>
          <p:cNvSpPr>
            <a:spLocks noGrp="1"/>
          </p:cNvSpPr>
          <p:nvPr>
            <p:ph type="pic" idx="1"/>
          </p:nvPr>
        </p:nvSpPr>
        <p:spPr>
          <a:xfrm>
            <a:off x="0" y="2016419"/>
            <a:ext cx="12192000" cy="1813403"/>
          </a:xfrm>
          <a:prstGeom prst="rect">
            <a:avLst/>
          </a:prstGeom>
          <a:solidFill>
            <a:srgbClr val="005087"/>
          </a:solidFill>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2" name="Titre 1">
            <a:extLst>
              <a:ext uri="{FF2B5EF4-FFF2-40B4-BE49-F238E27FC236}">
                <a16:creationId xmlns="" xmlns:a16="http://schemas.microsoft.com/office/drawing/2014/main" id="{611BC6B7-F7D0-CD8F-504D-C0525FA818EC}"/>
              </a:ext>
            </a:extLst>
          </p:cNvPr>
          <p:cNvSpPr>
            <a:spLocks noGrp="1"/>
          </p:cNvSpPr>
          <p:nvPr>
            <p:ph type="title" hasCustomPrompt="1"/>
          </p:nvPr>
        </p:nvSpPr>
        <p:spPr>
          <a:xfrm>
            <a:off x="2940704" y="1444738"/>
            <a:ext cx="9190355" cy="419056"/>
          </a:xfrm>
        </p:spPr>
        <p:txBody>
          <a:bodyPr anchor="t">
            <a:normAutofit/>
          </a:bodyPr>
          <a:lstStyle>
            <a:lvl1pPr algn="l">
              <a:defRPr sz="2000" b="0">
                <a:solidFill>
                  <a:srgbClr val="005087"/>
                </a:solidFill>
                <a:latin typeface="Century Gothic" panose="020B0502020202020204" pitchFamily="34" charset="0"/>
              </a:defRPr>
            </a:lvl1pPr>
          </a:lstStyle>
          <a:p>
            <a:r>
              <a:rPr lang="fr-FR" dirty="0"/>
              <a:t>Sous titre du Congrès</a:t>
            </a:r>
          </a:p>
        </p:txBody>
      </p:sp>
      <p:sp>
        <p:nvSpPr>
          <p:cNvPr id="9" name="Rectangle 8">
            <a:extLst>
              <a:ext uri="{FF2B5EF4-FFF2-40B4-BE49-F238E27FC236}">
                <a16:creationId xmlns="" xmlns:a16="http://schemas.microsoft.com/office/drawing/2014/main" id="{A8932535-FFA1-0DF5-F581-9FAA2917DAFE}"/>
              </a:ext>
            </a:extLst>
          </p:cNvPr>
          <p:cNvSpPr/>
          <p:nvPr userDrawn="1"/>
        </p:nvSpPr>
        <p:spPr>
          <a:xfrm>
            <a:off x="3050265" y="0"/>
            <a:ext cx="9141734" cy="888908"/>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solidFill>
                <a:srgbClr val="3A3839"/>
              </a:solidFill>
              <a:latin typeface="Calibri" panose="020F0502020204030204"/>
            </a:endParaRPr>
          </a:p>
        </p:txBody>
      </p:sp>
      <p:sp>
        <p:nvSpPr>
          <p:cNvPr id="10" name="ZoneTexte 9">
            <a:extLst>
              <a:ext uri="{FF2B5EF4-FFF2-40B4-BE49-F238E27FC236}">
                <a16:creationId xmlns="" xmlns:a16="http://schemas.microsoft.com/office/drawing/2014/main" id="{83FB68E0-10BC-4EED-9B91-C43EEB670F05}"/>
              </a:ext>
            </a:extLst>
          </p:cNvPr>
          <p:cNvSpPr txBox="1"/>
          <p:nvPr userDrawn="1"/>
        </p:nvSpPr>
        <p:spPr>
          <a:xfrm>
            <a:off x="3205857" y="243294"/>
            <a:ext cx="6861968" cy="400110"/>
          </a:xfrm>
          <a:prstGeom prst="rect">
            <a:avLst/>
          </a:prstGeom>
          <a:noFill/>
        </p:spPr>
        <p:txBody>
          <a:bodyPr wrap="square">
            <a:spAutoFit/>
          </a:bodyPr>
          <a:lstStyle/>
          <a:p>
            <a:pPr algn="r"/>
            <a:r>
              <a:rPr lang="fr-FR" sz="2000" b="1" dirty="0">
                <a:solidFill>
                  <a:srgbClr val="FF7F4D"/>
                </a:solidFill>
                <a:latin typeface="Gordita" pitchFamily="2" charset="77"/>
                <a:cs typeface="Gordita" pitchFamily="2" charset="77"/>
              </a:rPr>
              <a:t>Congrès</a:t>
            </a:r>
            <a:endParaRPr lang="fr-FR" sz="2000" b="1" dirty="0">
              <a:solidFill>
                <a:srgbClr val="FE7E4B">
                  <a:lumMod val="75000"/>
                </a:srgbClr>
              </a:solidFill>
              <a:latin typeface="Gordita" pitchFamily="2" charset="77"/>
              <a:cs typeface="Gordita" pitchFamily="2" charset="77"/>
            </a:endParaRPr>
          </a:p>
        </p:txBody>
      </p:sp>
      <p:pic>
        <p:nvPicPr>
          <p:cNvPr id="11" name="Image 10">
            <a:extLst>
              <a:ext uri="{FF2B5EF4-FFF2-40B4-BE49-F238E27FC236}">
                <a16:creationId xmlns="" xmlns:a16="http://schemas.microsoft.com/office/drawing/2014/main" id="{82876690-0BEF-AB6A-028A-C49472408F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3537" y="86385"/>
            <a:ext cx="2243259" cy="671839"/>
          </a:xfrm>
          <a:prstGeom prst="rect">
            <a:avLst/>
          </a:prstGeom>
        </p:spPr>
      </p:pic>
      <p:sp>
        <p:nvSpPr>
          <p:cNvPr id="12" name="Rectangle 11">
            <a:extLst>
              <a:ext uri="{FF2B5EF4-FFF2-40B4-BE49-F238E27FC236}">
                <a16:creationId xmlns="" xmlns:a16="http://schemas.microsoft.com/office/drawing/2014/main" id="{4E55831D-C24F-8EE6-D28E-96C2DC1CB7B8}"/>
              </a:ext>
            </a:extLst>
          </p:cNvPr>
          <p:cNvSpPr/>
          <p:nvPr userDrawn="1"/>
        </p:nvSpPr>
        <p:spPr>
          <a:xfrm>
            <a:off x="8575058" y="109857"/>
            <a:ext cx="2806702" cy="646331"/>
          </a:xfrm>
          <a:prstGeom prst="rect">
            <a:avLst/>
          </a:prstGeom>
        </p:spPr>
        <p:txBody>
          <a:bodyPr wrap="square" rIns="216000">
            <a:spAutoFit/>
          </a:bodyPr>
          <a:lstStyle/>
          <a:p>
            <a:pPr algn="r"/>
            <a:r>
              <a:rPr lang="fr-FR" sz="3600" b="1" dirty="0">
                <a:solidFill>
                  <a:srgbClr val="737078"/>
                </a:solidFill>
              </a:rPr>
              <a:t>SEIN</a:t>
            </a:r>
          </a:p>
        </p:txBody>
      </p:sp>
      <p:pic>
        <p:nvPicPr>
          <p:cNvPr id="13" name="Image 12">
            <a:extLst>
              <a:ext uri="{FF2B5EF4-FFF2-40B4-BE49-F238E27FC236}">
                <a16:creationId xmlns="" xmlns:a16="http://schemas.microsoft.com/office/drawing/2014/main" id="{4A5A92E1-AFCF-844F-2790-9DDE9DA113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56419" y="43542"/>
            <a:ext cx="774640" cy="798115"/>
          </a:xfrm>
          <a:prstGeom prst="rect">
            <a:avLst/>
          </a:prstGeom>
        </p:spPr>
      </p:pic>
      <p:sp>
        <p:nvSpPr>
          <p:cNvPr id="14" name="ZoneTexte 13">
            <a:extLst>
              <a:ext uri="{FF2B5EF4-FFF2-40B4-BE49-F238E27FC236}">
                <a16:creationId xmlns="" xmlns:a16="http://schemas.microsoft.com/office/drawing/2014/main" id="{61F9AC1B-77FA-780F-DB0C-EACCEF4CB53F}"/>
              </a:ext>
            </a:extLst>
          </p:cNvPr>
          <p:cNvSpPr txBox="1"/>
          <p:nvPr userDrawn="1"/>
        </p:nvSpPr>
        <p:spPr>
          <a:xfrm>
            <a:off x="3205857" y="109986"/>
            <a:ext cx="1502322" cy="430887"/>
          </a:xfrm>
          <a:prstGeom prst="rect">
            <a:avLst/>
          </a:prstGeom>
          <a:noFill/>
        </p:spPr>
        <p:txBody>
          <a:bodyPr wrap="square">
            <a:spAutoFit/>
          </a:bodyPr>
          <a:lstStyle/>
          <a:p>
            <a:r>
              <a:rPr lang="fr-FR" sz="1100" dirty="0">
                <a:solidFill>
                  <a:srgbClr val="FF7F4D"/>
                </a:solidFill>
                <a:cs typeface="Gordita" pitchFamily="2" charset="77"/>
              </a:rPr>
              <a:t>L’actualité</a:t>
            </a:r>
            <a:r>
              <a:rPr lang="fr-FR" sz="1100" dirty="0">
                <a:solidFill>
                  <a:srgbClr val="FFFFFF"/>
                </a:solidFill>
                <a:cs typeface="Gordita" pitchFamily="2" charset="77"/>
              </a:rPr>
              <a:t/>
            </a:r>
            <a:br>
              <a:rPr lang="fr-FR" sz="1100" dirty="0">
                <a:solidFill>
                  <a:srgbClr val="FFFFFF"/>
                </a:solidFill>
                <a:cs typeface="Gordita" pitchFamily="2" charset="77"/>
              </a:rPr>
            </a:br>
            <a:r>
              <a:rPr lang="fr-FR" sz="1100" dirty="0">
                <a:solidFill>
                  <a:srgbClr val="FFFFFF"/>
                </a:solidFill>
                <a:cs typeface="Gordita" pitchFamily="2" charset="77"/>
              </a:rPr>
              <a:t>en oncologie</a:t>
            </a:r>
          </a:p>
        </p:txBody>
      </p:sp>
      <p:sp>
        <p:nvSpPr>
          <p:cNvPr id="22" name="Espace réservé du texte 21">
            <a:extLst>
              <a:ext uri="{FF2B5EF4-FFF2-40B4-BE49-F238E27FC236}">
                <a16:creationId xmlns="" xmlns:a16="http://schemas.microsoft.com/office/drawing/2014/main" id="{1D7125B1-5B5B-B9C6-6DDD-63E06A5B6108}"/>
              </a:ext>
            </a:extLst>
          </p:cNvPr>
          <p:cNvSpPr>
            <a:spLocks noGrp="1"/>
          </p:cNvSpPr>
          <p:nvPr>
            <p:ph type="body" sz="quarter" idx="15" hasCustomPrompt="1"/>
          </p:nvPr>
        </p:nvSpPr>
        <p:spPr>
          <a:xfrm>
            <a:off x="3205857" y="482309"/>
            <a:ext cx="1411407" cy="242888"/>
          </a:xfrm>
          <a:prstGeom prst="rect">
            <a:avLst/>
          </a:prstGeom>
        </p:spPr>
        <p:txBody>
          <a:bodyPr>
            <a:normAutofit/>
          </a:bodyPr>
          <a:lstStyle>
            <a:lvl1pPr marL="0" indent="0">
              <a:buNone/>
              <a:defRPr sz="1050" b="1" i="0">
                <a:solidFill>
                  <a:schemeClr val="bg1"/>
                </a:solidFill>
                <a:latin typeface="Century Gothic" panose="020B0502020202020204" pitchFamily="34" charset="0"/>
              </a:defRPr>
            </a:lvl1pPr>
          </a:lstStyle>
          <a:p>
            <a:pPr lvl="0"/>
            <a:r>
              <a:rPr lang="fr-FR" dirty="0"/>
              <a:t>Date du congrès</a:t>
            </a:r>
          </a:p>
        </p:txBody>
      </p:sp>
    </p:spTree>
    <p:extLst>
      <p:ext uri="{BB962C8B-B14F-4D97-AF65-F5344CB8AC3E}">
        <p14:creationId xmlns:p14="http://schemas.microsoft.com/office/powerpoint/2010/main" val="22882192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iens d'intérêts">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E173DC7-B4D3-4321-AE79-E30BAB9140F0}"/>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solidFill>
                <a:srgbClr val="FFFFFF"/>
              </a:solidFill>
            </a:endParaRPr>
          </a:p>
        </p:txBody>
      </p:sp>
      <p:pic>
        <p:nvPicPr>
          <p:cNvPr id="8" name="Image 7" descr="Une image contenant texte, clipart&#10;&#10;Description générée automatiquement">
            <a:extLst>
              <a:ext uri="{FF2B5EF4-FFF2-40B4-BE49-F238E27FC236}">
                <a16:creationId xmlns="" xmlns:a16="http://schemas.microsoft.com/office/drawing/2014/main" id="{70A865FB-40C9-5CAF-BAAC-E4ED600992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9" name="Rectangle 8">
            <a:extLst>
              <a:ext uri="{FF2B5EF4-FFF2-40B4-BE49-F238E27FC236}">
                <a16:creationId xmlns="" xmlns:a16="http://schemas.microsoft.com/office/drawing/2014/main" id="{B1592C02-83E5-A5C8-E162-287DE145FD68}"/>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 xmlns:a16="http://schemas.microsoft.com/office/drawing/2014/main" id="{E8032FB2-8A0C-F093-959E-CBF277FEC978}"/>
              </a:ext>
            </a:extLst>
          </p:cNvPr>
          <p:cNvSpPr/>
          <p:nvPr userDrawn="1"/>
        </p:nvSpPr>
        <p:spPr>
          <a:xfrm rot="16200000">
            <a:off x="-1201106" y="3998441"/>
            <a:ext cx="3291213" cy="707886"/>
          </a:xfrm>
          <a:prstGeom prst="rect">
            <a:avLst/>
          </a:prstGeom>
        </p:spPr>
        <p:txBody>
          <a:bodyPr wrap="square">
            <a:spAutoFit/>
          </a:bodyPr>
          <a:lstStyle/>
          <a:p>
            <a:r>
              <a:rPr lang="fr-FR" sz="800" dirty="0">
                <a:solidFill>
                  <a:srgbClr val="FFFFFF"/>
                </a:solidFill>
              </a:rPr>
              <a:t>Ce contenu est un rapport et/ou un résumé des communications d'un congrès dont l'objectif est d'informer </a:t>
            </a:r>
            <a:br>
              <a:rPr lang="fr-FR" sz="800" dirty="0">
                <a:solidFill>
                  <a:srgbClr val="FFFFFF"/>
                </a:solidFill>
              </a:rPr>
            </a:br>
            <a:r>
              <a:rPr lang="fr-FR" sz="800" dirty="0">
                <a:solidFill>
                  <a:srgbClr val="FFFFFF"/>
                </a:solidFill>
              </a:rPr>
              <a:t>sur l'état actuel de la recherche ; les données présentées ici peuvent ne pas être validées par les autorités de santé et, </a:t>
            </a:r>
            <a:br>
              <a:rPr lang="fr-FR" sz="800" dirty="0">
                <a:solidFill>
                  <a:srgbClr val="FFFFFF"/>
                </a:solidFill>
              </a:rPr>
            </a:br>
            <a:r>
              <a:rPr lang="fr-FR" sz="800" dirty="0">
                <a:solidFill>
                  <a:srgbClr val="FFFFFF"/>
                </a:solidFill>
              </a:rPr>
              <a:t>le cas échéant, ne doivent pas être mises en pratique.</a:t>
            </a:r>
          </a:p>
        </p:txBody>
      </p:sp>
      <p:sp>
        <p:nvSpPr>
          <p:cNvPr id="11" name="Rectangle 10">
            <a:extLst>
              <a:ext uri="{FF2B5EF4-FFF2-40B4-BE49-F238E27FC236}">
                <a16:creationId xmlns="" xmlns:a16="http://schemas.microsoft.com/office/drawing/2014/main" id="{8C8C5CF4-FDF8-693F-C82B-BF84330624DC}"/>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rPr>
              <a:t>SEIN</a:t>
            </a:r>
          </a:p>
        </p:txBody>
      </p:sp>
      <p:pic>
        <p:nvPicPr>
          <p:cNvPr id="12" name="Image 11">
            <a:extLst>
              <a:ext uri="{FF2B5EF4-FFF2-40B4-BE49-F238E27FC236}">
                <a16:creationId xmlns="" xmlns:a16="http://schemas.microsoft.com/office/drawing/2014/main" id="{58E6383D-B93E-1A06-B617-E4A9CAC8D3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29" y="6006261"/>
            <a:ext cx="774640" cy="798115"/>
          </a:xfrm>
          <a:prstGeom prst="rect">
            <a:avLst/>
          </a:prstGeom>
        </p:spPr>
      </p:pic>
      <p:sp>
        <p:nvSpPr>
          <p:cNvPr id="13" name="ZoneTexte 12">
            <a:extLst>
              <a:ext uri="{FF2B5EF4-FFF2-40B4-BE49-F238E27FC236}">
                <a16:creationId xmlns="" xmlns:a16="http://schemas.microsoft.com/office/drawing/2014/main" id="{5643CAED-F0F2-0415-6C0D-9BFF9BECD3D0}"/>
              </a:ext>
            </a:extLst>
          </p:cNvPr>
          <p:cNvSpPr txBox="1"/>
          <p:nvPr userDrawn="1"/>
        </p:nvSpPr>
        <p:spPr>
          <a:xfrm>
            <a:off x="8242609" y="6158862"/>
            <a:ext cx="1502322" cy="430887"/>
          </a:xfrm>
          <a:prstGeom prst="rect">
            <a:avLst/>
          </a:prstGeom>
          <a:noFill/>
        </p:spPr>
        <p:txBody>
          <a:bodyPr wrap="square">
            <a:spAutoFit/>
          </a:bodyPr>
          <a:lstStyle/>
          <a:p>
            <a:pPr algn="r"/>
            <a:r>
              <a:rPr lang="fr-FR" sz="1100" dirty="0">
                <a:solidFill>
                  <a:srgbClr val="FF7F4D"/>
                </a:solidFill>
                <a:cs typeface="Gordita" pitchFamily="2" charset="77"/>
              </a:rPr>
              <a:t>L’actualité</a:t>
            </a:r>
            <a:r>
              <a:rPr lang="fr-FR" sz="1100" dirty="0">
                <a:solidFill>
                  <a:srgbClr val="FFFFFF"/>
                </a:solidFill>
                <a:cs typeface="Gordita" pitchFamily="2" charset="77"/>
              </a:rPr>
              <a:t/>
            </a:r>
            <a:br>
              <a:rPr lang="fr-FR" sz="1100" dirty="0">
                <a:solidFill>
                  <a:srgbClr val="FFFFFF"/>
                </a:solidFill>
                <a:cs typeface="Gordita" pitchFamily="2" charset="77"/>
              </a:rPr>
            </a:br>
            <a:r>
              <a:rPr lang="fr-FR" sz="1100" dirty="0">
                <a:solidFill>
                  <a:srgbClr val="FFFFFF"/>
                </a:solidFill>
                <a:cs typeface="Gordita" pitchFamily="2" charset="77"/>
              </a:rPr>
              <a:t>en oncologie</a:t>
            </a:r>
          </a:p>
        </p:txBody>
      </p:sp>
      <p:sp>
        <p:nvSpPr>
          <p:cNvPr id="15" name="Espace réservé du texte 21">
            <a:extLst>
              <a:ext uri="{FF2B5EF4-FFF2-40B4-BE49-F238E27FC236}">
                <a16:creationId xmlns="" xmlns:a16="http://schemas.microsoft.com/office/drawing/2014/main" id="{2AAAAE89-3710-6FC1-6165-7C18910D5ACE}"/>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pPr lvl="0"/>
            <a:r>
              <a:rPr lang="fr-FR" dirty="0"/>
              <a:t>Date du congrès</a:t>
            </a:r>
          </a:p>
        </p:txBody>
      </p:sp>
      <p:sp>
        <p:nvSpPr>
          <p:cNvPr id="17" name="Espace réservé du contenu 16">
            <a:extLst>
              <a:ext uri="{FF2B5EF4-FFF2-40B4-BE49-F238E27FC236}">
                <a16:creationId xmlns="" xmlns:a16="http://schemas.microsoft.com/office/drawing/2014/main" id="{4C09A83B-48CE-BFDD-DC13-A8DC2A1787C0}"/>
              </a:ext>
            </a:extLst>
          </p:cNvPr>
          <p:cNvSpPr>
            <a:spLocks noGrp="1"/>
          </p:cNvSpPr>
          <p:nvPr>
            <p:ph sz="quarter" idx="16" hasCustomPrompt="1"/>
          </p:nvPr>
        </p:nvSpPr>
        <p:spPr>
          <a:xfrm>
            <a:off x="1017816" y="6342603"/>
            <a:ext cx="5159375" cy="247196"/>
          </a:xfrm>
          <a:prstGeom prst="rect">
            <a:avLst/>
          </a:prstGeom>
        </p:spPr>
        <p:txBody>
          <a:bodyPr>
            <a:noAutofit/>
          </a:bodyPr>
          <a:lstStyle>
            <a:lvl1pPr marL="0" indent="0">
              <a:buNone/>
              <a:defRPr sz="1200" i="1">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sp>
        <p:nvSpPr>
          <p:cNvPr id="20" name="Espace réservé du texte 18">
            <a:extLst>
              <a:ext uri="{FF2B5EF4-FFF2-40B4-BE49-F238E27FC236}">
                <a16:creationId xmlns="" xmlns:a16="http://schemas.microsoft.com/office/drawing/2014/main" id="{B19472D2-101B-E0E2-DE33-9218E328BE8C}"/>
              </a:ext>
            </a:extLst>
          </p:cNvPr>
          <p:cNvSpPr>
            <a:spLocks noGrp="1"/>
          </p:cNvSpPr>
          <p:nvPr>
            <p:ph type="body" sz="quarter" idx="18" hasCustomPrompt="1"/>
          </p:nvPr>
        </p:nvSpPr>
        <p:spPr>
          <a:xfrm>
            <a:off x="932775" y="632670"/>
            <a:ext cx="11259224" cy="341085"/>
          </a:xfrm>
          <a:prstGeom prst="rect">
            <a:avLst/>
          </a:prstGeom>
        </p:spPr>
        <p:txBody>
          <a:bodyPr lIns="180000">
            <a:noAutofit/>
          </a:bodyPr>
          <a:lstStyle>
            <a:lvl1pPr marL="0" indent="0">
              <a:buNone/>
              <a:defRPr sz="2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Nom expert…</a:t>
            </a:r>
          </a:p>
        </p:txBody>
      </p:sp>
      <p:sp>
        <p:nvSpPr>
          <p:cNvPr id="6" name="ZoneTexte 5">
            <a:extLst>
              <a:ext uri="{FF2B5EF4-FFF2-40B4-BE49-F238E27FC236}">
                <a16:creationId xmlns="" xmlns:a16="http://schemas.microsoft.com/office/drawing/2014/main" id="{55FE0FD8-3320-5147-8205-8CE4B96CF05A}"/>
              </a:ext>
            </a:extLst>
          </p:cNvPr>
          <p:cNvSpPr txBox="1"/>
          <p:nvPr userDrawn="1"/>
        </p:nvSpPr>
        <p:spPr>
          <a:xfrm>
            <a:off x="926898" y="-13661"/>
            <a:ext cx="4310742" cy="646331"/>
          </a:xfrm>
          <a:prstGeom prst="rect">
            <a:avLst/>
          </a:prstGeom>
          <a:noFill/>
        </p:spPr>
        <p:txBody>
          <a:bodyPr wrap="square" lIns="180000" rtlCol="0">
            <a:spAutoFit/>
          </a:bodyPr>
          <a:lstStyle/>
          <a:p>
            <a:r>
              <a:rPr lang="fr-FR" sz="3600" b="1" dirty="0">
                <a:solidFill>
                  <a:srgbClr val="FF7F4D"/>
                </a:solidFill>
              </a:rPr>
              <a:t>Liens d’intérêts</a:t>
            </a:r>
          </a:p>
        </p:txBody>
      </p:sp>
      <p:sp>
        <p:nvSpPr>
          <p:cNvPr id="21" name="Espace réservé du texte 20">
            <a:extLst>
              <a:ext uri="{FF2B5EF4-FFF2-40B4-BE49-F238E27FC236}">
                <a16:creationId xmlns="" xmlns:a16="http://schemas.microsoft.com/office/drawing/2014/main" id="{75657F91-6C9A-9CEA-5B38-56317D56103C}"/>
              </a:ext>
            </a:extLst>
          </p:cNvPr>
          <p:cNvSpPr>
            <a:spLocks noGrp="1"/>
          </p:cNvSpPr>
          <p:nvPr>
            <p:ph type="body" sz="quarter" idx="19" hasCustomPrompt="1"/>
          </p:nvPr>
        </p:nvSpPr>
        <p:spPr>
          <a:xfrm>
            <a:off x="2816225" y="1583079"/>
            <a:ext cx="5739946" cy="455457"/>
          </a:xfrm>
          <a:prstGeom prst="rect">
            <a:avLst/>
          </a:prstGeom>
        </p:spPr>
        <p:txBody>
          <a:bodyPr/>
          <a:lstStyle>
            <a:lvl1pPr marL="0" indent="0">
              <a:buFont typeface="Wingdings" pitchFamily="2" charset="2"/>
              <a:buNone/>
              <a:defRPr sz="2800">
                <a:solidFill>
                  <a:srgbClr val="FF7F4D"/>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Type de lien #1</a:t>
            </a:r>
          </a:p>
        </p:txBody>
      </p:sp>
      <p:sp>
        <p:nvSpPr>
          <p:cNvPr id="22" name="Espace réservé du texte 20">
            <a:extLst>
              <a:ext uri="{FF2B5EF4-FFF2-40B4-BE49-F238E27FC236}">
                <a16:creationId xmlns="" xmlns:a16="http://schemas.microsoft.com/office/drawing/2014/main" id="{E03A48C8-B74B-6E8A-B342-B3CDCBDFF7CE}"/>
              </a:ext>
            </a:extLst>
          </p:cNvPr>
          <p:cNvSpPr>
            <a:spLocks noGrp="1"/>
          </p:cNvSpPr>
          <p:nvPr>
            <p:ph type="body" sz="quarter" idx="20" hasCustomPrompt="1"/>
          </p:nvPr>
        </p:nvSpPr>
        <p:spPr>
          <a:xfrm>
            <a:off x="2816225" y="2020759"/>
            <a:ext cx="5739946" cy="455457"/>
          </a:xfrm>
          <a:prstGeom prst="rect">
            <a:avLst/>
          </a:prstGeom>
        </p:spPr>
        <p:txBody>
          <a:bodyPr/>
          <a:lstStyle>
            <a:lvl1pPr marL="0" indent="0">
              <a:buFont typeface="Wingdings" pitchFamily="2" charset="2"/>
              <a:buNone/>
              <a:defRPr sz="2000" b="1">
                <a:solidFill>
                  <a:srgbClr val="005086"/>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Labo #1, Labo 2</a:t>
            </a:r>
          </a:p>
        </p:txBody>
      </p:sp>
      <p:sp>
        <p:nvSpPr>
          <p:cNvPr id="24" name="Espace réservé du texte 20">
            <a:extLst>
              <a:ext uri="{FF2B5EF4-FFF2-40B4-BE49-F238E27FC236}">
                <a16:creationId xmlns="" xmlns:a16="http://schemas.microsoft.com/office/drawing/2014/main" id="{159B080C-1F3A-7A59-9F0C-7543F364631F}"/>
              </a:ext>
            </a:extLst>
          </p:cNvPr>
          <p:cNvSpPr>
            <a:spLocks noGrp="1"/>
          </p:cNvSpPr>
          <p:nvPr>
            <p:ph type="body" sz="quarter" idx="21" hasCustomPrompt="1"/>
          </p:nvPr>
        </p:nvSpPr>
        <p:spPr>
          <a:xfrm>
            <a:off x="2816225" y="2566803"/>
            <a:ext cx="5739946" cy="455457"/>
          </a:xfrm>
          <a:prstGeom prst="rect">
            <a:avLst/>
          </a:prstGeom>
        </p:spPr>
        <p:txBody>
          <a:bodyPr/>
          <a:lstStyle>
            <a:lvl1pPr marL="0" indent="0">
              <a:buFont typeface="Wingdings" pitchFamily="2" charset="2"/>
              <a:buNone/>
              <a:defRPr sz="2800">
                <a:solidFill>
                  <a:srgbClr val="FF7F4D"/>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Type de lien #2</a:t>
            </a:r>
          </a:p>
        </p:txBody>
      </p:sp>
      <p:sp>
        <p:nvSpPr>
          <p:cNvPr id="25" name="Espace réservé du texte 20">
            <a:extLst>
              <a:ext uri="{FF2B5EF4-FFF2-40B4-BE49-F238E27FC236}">
                <a16:creationId xmlns="" xmlns:a16="http://schemas.microsoft.com/office/drawing/2014/main" id="{7295987C-94D1-1C53-0E9B-6B1200248A43}"/>
              </a:ext>
            </a:extLst>
          </p:cNvPr>
          <p:cNvSpPr>
            <a:spLocks noGrp="1"/>
          </p:cNvSpPr>
          <p:nvPr>
            <p:ph type="body" sz="quarter" idx="22" hasCustomPrompt="1"/>
          </p:nvPr>
        </p:nvSpPr>
        <p:spPr>
          <a:xfrm>
            <a:off x="2816225" y="3004483"/>
            <a:ext cx="5739946" cy="455457"/>
          </a:xfrm>
          <a:prstGeom prst="rect">
            <a:avLst/>
          </a:prstGeom>
        </p:spPr>
        <p:txBody>
          <a:bodyPr/>
          <a:lstStyle>
            <a:lvl1pPr marL="0" indent="0">
              <a:buFont typeface="Wingdings" pitchFamily="2" charset="2"/>
              <a:buNone/>
              <a:defRPr sz="2000" b="1">
                <a:solidFill>
                  <a:srgbClr val="005086"/>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Labo #1, Labo 2</a:t>
            </a:r>
          </a:p>
        </p:txBody>
      </p:sp>
      <p:sp>
        <p:nvSpPr>
          <p:cNvPr id="26" name="Espace réservé du texte 20">
            <a:extLst>
              <a:ext uri="{FF2B5EF4-FFF2-40B4-BE49-F238E27FC236}">
                <a16:creationId xmlns="" xmlns:a16="http://schemas.microsoft.com/office/drawing/2014/main" id="{C15B2DC2-CFD3-27C2-D5E1-F8115E0C0779}"/>
              </a:ext>
            </a:extLst>
          </p:cNvPr>
          <p:cNvSpPr>
            <a:spLocks noGrp="1"/>
          </p:cNvSpPr>
          <p:nvPr>
            <p:ph type="body" sz="quarter" idx="23" hasCustomPrompt="1"/>
          </p:nvPr>
        </p:nvSpPr>
        <p:spPr>
          <a:xfrm>
            <a:off x="2816225" y="3550527"/>
            <a:ext cx="5739946" cy="455457"/>
          </a:xfrm>
          <a:prstGeom prst="rect">
            <a:avLst/>
          </a:prstGeom>
        </p:spPr>
        <p:txBody>
          <a:bodyPr/>
          <a:lstStyle>
            <a:lvl1pPr marL="0" indent="0">
              <a:buFont typeface="Wingdings" pitchFamily="2" charset="2"/>
              <a:buNone/>
              <a:defRPr sz="2800">
                <a:solidFill>
                  <a:srgbClr val="FF7F4D"/>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Type de lien #3</a:t>
            </a:r>
          </a:p>
        </p:txBody>
      </p:sp>
      <p:sp>
        <p:nvSpPr>
          <p:cNvPr id="27" name="Espace réservé du texte 20">
            <a:extLst>
              <a:ext uri="{FF2B5EF4-FFF2-40B4-BE49-F238E27FC236}">
                <a16:creationId xmlns="" xmlns:a16="http://schemas.microsoft.com/office/drawing/2014/main" id="{2A591045-41BB-1FC8-0305-CC88AA127373}"/>
              </a:ext>
            </a:extLst>
          </p:cNvPr>
          <p:cNvSpPr>
            <a:spLocks noGrp="1"/>
          </p:cNvSpPr>
          <p:nvPr>
            <p:ph type="body" sz="quarter" idx="24" hasCustomPrompt="1"/>
          </p:nvPr>
        </p:nvSpPr>
        <p:spPr>
          <a:xfrm>
            <a:off x="2816225" y="3988207"/>
            <a:ext cx="5739946" cy="455457"/>
          </a:xfrm>
          <a:prstGeom prst="rect">
            <a:avLst/>
          </a:prstGeom>
        </p:spPr>
        <p:txBody>
          <a:bodyPr/>
          <a:lstStyle>
            <a:lvl1pPr marL="0" indent="0">
              <a:buFont typeface="Wingdings" pitchFamily="2" charset="2"/>
              <a:buNone/>
              <a:defRPr sz="2000" b="1">
                <a:solidFill>
                  <a:srgbClr val="005086"/>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Labo #1, Labo 2</a:t>
            </a:r>
          </a:p>
        </p:txBody>
      </p:sp>
      <p:sp>
        <p:nvSpPr>
          <p:cNvPr id="28" name="Espace réservé du texte 20">
            <a:extLst>
              <a:ext uri="{FF2B5EF4-FFF2-40B4-BE49-F238E27FC236}">
                <a16:creationId xmlns="" xmlns:a16="http://schemas.microsoft.com/office/drawing/2014/main" id="{3BBF1EBD-20D4-C4E7-4492-D5CEC75AF0A3}"/>
              </a:ext>
            </a:extLst>
          </p:cNvPr>
          <p:cNvSpPr>
            <a:spLocks noGrp="1"/>
          </p:cNvSpPr>
          <p:nvPr>
            <p:ph type="body" sz="quarter" idx="25" hasCustomPrompt="1"/>
          </p:nvPr>
        </p:nvSpPr>
        <p:spPr>
          <a:xfrm>
            <a:off x="2816225" y="4530119"/>
            <a:ext cx="5739946" cy="455457"/>
          </a:xfrm>
          <a:prstGeom prst="rect">
            <a:avLst/>
          </a:prstGeom>
        </p:spPr>
        <p:txBody>
          <a:bodyPr/>
          <a:lstStyle>
            <a:lvl1pPr marL="0" indent="0">
              <a:buFont typeface="Wingdings" pitchFamily="2" charset="2"/>
              <a:buNone/>
              <a:defRPr sz="2800">
                <a:solidFill>
                  <a:srgbClr val="FF7F4D"/>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Type de lien #4</a:t>
            </a:r>
          </a:p>
        </p:txBody>
      </p:sp>
      <p:sp>
        <p:nvSpPr>
          <p:cNvPr id="30" name="Espace réservé du texte 20">
            <a:extLst>
              <a:ext uri="{FF2B5EF4-FFF2-40B4-BE49-F238E27FC236}">
                <a16:creationId xmlns="" xmlns:a16="http://schemas.microsoft.com/office/drawing/2014/main" id="{731D97DF-157D-4421-0207-3DBD4AF0DEF4}"/>
              </a:ext>
            </a:extLst>
          </p:cNvPr>
          <p:cNvSpPr>
            <a:spLocks noGrp="1"/>
          </p:cNvSpPr>
          <p:nvPr>
            <p:ph type="body" sz="quarter" idx="26" hasCustomPrompt="1"/>
          </p:nvPr>
        </p:nvSpPr>
        <p:spPr>
          <a:xfrm>
            <a:off x="2816225" y="4967799"/>
            <a:ext cx="5739946" cy="455457"/>
          </a:xfrm>
          <a:prstGeom prst="rect">
            <a:avLst/>
          </a:prstGeom>
        </p:spPr>
        <p:txBody>
          <a:bodyPr/>
          <a:lstStyle>
            <a:lvl1pPr marL="0" indent="0">
              <a:buFont typeface="Wingdings" pitchFamily="2" charset="2"/>
              <a:buNone/>
              <a:defRPr sz="2000" b="1">
                <a:solidFill>
                  <a:srgbClr val="005086"/>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Labo #1, Labo 2</a:t>
            </a:r>
          </a:p>
        </p:txBody>
      </p:sp>
      <p:sp>
        <p:nvSpPr>
          <p:cNvPr id="31" name="Rectangle 30">
            <a:extLst>
              <a:ext uri="{FF2B5EF4-FFF2-40B4-BE49-F238E27FC236}">
                <a16:creationId xmlns="" xmlns:a16="http://schemas.microsoft.com/office/drawing/2014/main" id="{F6C66C23-2059-2526-AE85-9D17A1B0921F}"/>
              </a:ext>
            </a:extLst>
          </p:cNvPr>
          <p:cNvSpPr/>
          <p:nvPr userDrawn="1"/>
        </p:nvSpPr>
        <p:spPr>
          <a:xfrm>
            <a:off x="2730678" y="1752557"/>
            <a:ext cx="95733" cy="95733"/>
          </a:xfrm>
          <a:prstGeom prst="rect">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32" name="Rectangle 31">
            <a:extLst>
              <a:ext uri="{FF2B5EF4-FFF2-40B4-BE49-F238E27FC236}">
                <a16:creationId xmlns="" xmlns:a16="http://schemas.microsoft.com/office/drawing/2014/main" id="{E09227F8-A748-584A-DC29-76D3C2FA61C0}"/>
              </a:ext>
            </a:extLst>
          </p:cNvPr>
          <p:cNvSpPr/>
          <p:nvPr userDrawn="1"/>
        </p:nvSpPr>
        <p:spPr>
          <a:xfrm>
            <a:off x="2720492" y="4699597"/>
            <a:ext cx="95733" cy="95733"/>
          </a:xfrm>
          <a:prstGeom prst="rect">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33" name="Rectangle 32">
            <a:extLst>
              <a:ext uri="{FF2B5EF4-FFF2-40B4-BE49-F238E27FC236}">
                <a16:creationId xmlns="" xmlns:a16="http://schemas.microsoft.com/office/drawing/2014/main" id="{2753D50D-EA1A-689A-0786-70E00BEA4053}"/>
              </a:ext>
            </a:extLst>
          </p:cNvPr>
          <p:cNvSpPr/>
          <p:nvPr userDrawn="1"/>
        </p:nvSpPr>
        <p:spPr>
          <a:xfrm>
            <a:off x="2720491" y="3720269"/>
            <a:ext cx="95733" cy="95733"/>
          </a:xfrm>
          <a:prstGeom prst="rect">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34" name="Rectangle 33">
            <a:extLst>
              <a:ext uri="{FF2B5EF4-FFF2-40B4-BE49-F238E27FC236}">
                <a16:creationId xmlns="" xmlns:a16="http://schemas.microsoft.com/office/drawing/2014/main" id="{14AA4265-5D5B-C42A-93AD-9F2B9EE2CEA2}"/>
              </a:ext>
            </a:extLst>
          </p:cNvPr>
          <p:cNvSpPr/>
          <p:nvPr userDrawn="1"/>
        </p:nvSpPr>
        <p:spPr>
          <a:xfrm>
            <a:off x="2732990" y="2740942"/>
            <a:ext cx="95733" cy="95733"/>
          </a:xfrm>
          <a:prstGeom prst="rect">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Tree>
    <p:extLst>
      <p:ext uri="{BB962C8B-B14F-4D97-AF65-F5344CB8AC3E}">
        <p14:creationId xmlns:p14="http://schemas.microsoft.com/office/powerpoint/2010/main" val="33214186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re Abstract">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E173DC7-B4D3-4321-AE79-E30BAB9140F0}"/>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solidFill>
                <a:srgbClr val="FFFFFF"/>
              </a:solidFill>
            </a:endParaRPr>
          </a:p>
        </p:txBody>
      </p:sp>
      <p:pic>
        <p:nvPicPr>
          <p:cNvPr id="8" name="Image 7" descr="Une image contenant texte, clipart&#10;&#10;Description générée automatiquement">
            <a:extLst>
              <a:ext uri="{FF2B5EF4-FFF2-40B4-BE49-F238E27FC236}">
                <a16:creationId xmlns="" xmlns:a16="http://schemas.microsoft.com/office/drawing/2014/main" id="{70A865FB-40C9-5CAF-BAAC-E4ED600992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9" name="Rectangle 8">
            <a:extLst>
              <a:ext uri="{FF2B5EF4-FFF2-40B4-BE49-F238E27FC236}">
                <a16:creationId xmlns="" xmlns:a16="http://schemas.microsoft.com/office/drawing/2014/main" id="{B1592C02-83E5-A5C8-E162-287DE145FD68}"/>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 xmlns:a16="http://schemas.microsoft.com/office/drawing/2014/main" id="{E8032FB2-8A0C-F093-959E-CBF277FEC978}"/>
              </a:ext>
            </a:extLst>
          </p:cNvPr>
          <p:cNvSpPr/>
          <p:nvPr userDrawn="1"/>
        </p:nvSpPr>
        <p:spPr>
          <a:xfrm rot="16200000">
            <a:off x="-1201106" y="3998441"/>
            <a:ext cx="3291213" cy="707886"/>
          </a:xfrm>
          <a:prstGeom prst="rect">
            <a:avLst/>
          </a:prstGeom>
        </p:spPr>
        <p:txBody>
          <a:bodyPr wrap="square">
            <a:spAutoFit/>
          </a:bodyPr>
          <a:lstStyle/>
          <a:p>
            <a:r>
              <a:rPr lang="fr-FR" sz="800" dirty="0">
                <a:solidFill>
                  <a:srgbClr val="FFFFFF"/>
                </a:solidFill>
              </a:rPr>
              <a:t>Ce contenu est un rapport et/ou un résumé des communications d'un congrès dont l'objectif est d'informer </a:t>
            </a:r>
            <a:br>
              <a:rPr lang="fr-FR" sz="800" dirty="0">
                <a:solidFill>
                  <a:srgbClr val="FFFFFF"/>
                </a:solidFill>
              </a:rPr>
            </a:br>
            <a:r>
              <a:rPr lang="fr-FR" sz="800" dirty="0">
                <a:solidFill>
                  <a:srgbClr val="FFFFFF"/>
                </a:solidFill>
              </a:rPr>
              <a:t>sur l'état actuel de la recherche ; les données présentées ici peuvent ne pas être validées par les autorités de santé et, </a:t>
            </a:r>
            <a:br>
              <a:rPr lang="fr-FR" sz="800" dirty="0">
                <a:solidFill>
                  <a:srgbClr val="FFFFFF"/>
                </a:solidFill>
              </a:rPr>
            </a:br>
            <a:r>
              <a:rPr lang="fr-FR" sz="800" dirty="0">
                <a:solidFill>
                  <a:srgbClr val="FFFFFF"/>
                </a:solidFill>
              </a:rPr>
              <a:t>le cas échéant, ne doivent pas être mises en pratique.</a:t>
            </a:r>
          </a:p>
        </p:txBody>
      </p:sp>
      <p:sp>
        <p:nvSpPr>
          <p:cNvPr id="11" name="Rectangle 10">
            <a:extLst>
              <a:ext uri="{FF2B5EF4-FFF2-40B4-BE49-F238E27FC236}">
                <a16:creationId xmlns="" xmlns:a16="http://schemas.microsoft.com/office/drawing/2014/main" id="{8C8C5CF4-FDF8-693F-C82B-BF84330624DC}"/>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rPr>
              <a:t>SEIN</a:t>
            </a:r>
          </a:p>
        </p:txBody>
      </p:sp>
      <p:pic>
        <p:nvPicPr>
          <p:cNvPr id="12" name="Image 11">
            <a:extLst>
              <a:ext uri="{FF2B5EF4-FFF2-40B4-BE49-F238E27FC236}">
                <a16:creationId xmlns="" xmlns:a16="http://schemas.microsoft.com/office/drawing/2014/main" id="{58E6383D-B93E-1A06-B617-E4A9CAC8D3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29" y="6006261"/>
            <a:ext cx="774640" cy="798115"/>
          </a:xfrm>
          <a:prstGeom prst="rect">
            <a:avLst/>
          </a:prstGeom>
        </p:spPr>
      </p:pic>
      <p:sp>
        <p:nvSpPr>
          <p:cNvPr id="13" name="ZoneTexte 12">
            <a:extLst>
              <a:ext uri="{FF2B5EF4-FFF2-40B4-BE49-F238E27FC236}">
                <a16:creationId xmlns="" xmlns:a16="http://schemas.microsoft.com/office/drawing/2014/main" id="{5643CAED-F0F2-0415-6C0D-9BFF9BECD3D0}"/>
              </a:ext>
            </a:extLst>
          </p:cNvPr>
          <p:cNvSpPr txBox="1"/>
          <p:nvPr userDrawn="1"/>
        </p:nvSpPr>
        <p:spPr>
          <a:xfrm>
            <a:off x="8242609" y="6158862"/>
            <a:ext cx="1502322" cy="430887"/>
          </a:xfrm>
          <a:prstGeom prst="rect">
            <a:avLst/>
          </a:prstGeom>
          <a:noFill/>
        </p:spPr>
        <p:txBody>
          <a:bodyPr wrap="square">
            <a:spAutoFit/>
          </a:bodyPr>
          <a:lstStyle/>
          <a:p>
            <a:pPr algn="r"/>
            <a:r>
              <a:rPr lang="fr-FR" sz="1100" dirty="0">
                <a:solidFill>
                  <a:srgbClr val="FF7F4D"/>
                </a:solidFill>
                <a:cs typeface="Gordita" pitchFamily="2" charset="77"/>
              </a:rPr>
              <a:t>L’actualité</a:t>
            </a:r>
            <a:r>
              <a:rPr lang="fr-FR" sz="1100" dirty="0">
                <a:solidFill>
                  <a:srgbClr val="FFFFFF"/>
                </a:solidFill>
                <a:cs typeface="Gordita" pitchFamily="2" charset="77"/>
              </a:rPr>
              <a:t/>
            </a:r>
            <a:br>
              <a:rPr lang="fr-FR" sz="1100" dirty="0">
                <a:solidFill>
                  <a:srgbClr val="FFFFFF"/>
                </a:solidFill>
                <a:cs typeface="Gordita" pitchFamily="2" charset="77"/>
              </a:rPr>
            </a:br>
            <a:r>
              <a:rPr lang="fr-FR" sz="1100" dirty="0">
                <a:solidFill>
                  <a:srgbClr val="FFFFFF"/>
                </a:solidFill>
                <a:cs typeface="Gordita" pitchFamily="2" charset="77"/>
              </a:rPr>
              <a:t>en oncologie</a:t>
            </a:r>
          </a:p>
        </p:txBody>
      </p:sp>
      <p:sp>
        <p:nvSpPr>
          <p:cNvPr id="15" name="Espace réservé du texte 21">
            <a:extLst>
              <a:ext uri="{FF2B5EF4-FFF2-40B4-BE49-F238E27FC236}">
                <a16:creationId xmlns="" xmlns:a16="http://schemas.microsoft.com/office/drawing/2014/main" id="{2AAAAE89-3710-6FC1-6165-7C18910D5ACE}"/>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pPr lvl="0"/>
            <a:r>
              <a:rPr lang="fr-FR" dirty="0"/>
              <a:t>Date du congrès</a:t>
            </a:r>
          </a:p>
        </p:txBody>
      </p:sp>
      <p:sp>
        <p:nvSpPr>
          <p:cNvPr id="17" name="Espace réservé du contenu 16">
            <a:extLst>
              <a:ext uri="{FF2B5EF4-FFF2-40B4-BE49-F238E27FC236}">
                <a16:creationId xmlns="" xmlns:a16="http://schemas.microsoft.com/office/drawing/2014/main" id="{4C09A83B-48CE-BFDD-DC13-A8DC2A1787C0}"/>
              </a:ext>
            </a:extLst>
          </p:cNvPr>
          <p:cNvSpPr>
            <a:spLocks noGrp="1"/>
          </p:cNvSpPr>
          <p:nvPr>
            <p:ph sz="quarter" idx="16" hasCustomPrompt="1"/>
          </p:nvPr>
        </p:nvSpPr>
        <p:spPr>
          <a:xfrm>
            <a:off x="1017816" y="6342603"/>
            <a:ext cx="5159375" cy="247196"/>
          </a:xfrm>
          <a:prstGeom prst="rect">
            <a:avLst/>
          </a:prstGeom>
        </p:spPr>
        <p:txBody>
          <a:bodyPr>
            <a:noAutofit/>
          </a:bodyPr>
          <a:lstStyle>
            <a:lvl1pPr marL="0" indent="0">
              <a:buNone/>
              <a:defRPr sz="1200" i="1">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sp>
        <p:nvSpPr>
          <p:cNvPr id="19" name="Espace réservé du texte 18">
            <a:extLst>
              <a:ext uri="{FF2B5EF4-FFF2-40B4-BE49-F238E27FC236}">
                <a16:creationId xmlns="" xmlns:a16="http://schemas.microsoft.com/office/drawing/2014/main" id="{A6141D7E-6A11-9A05-41CA-2C5C54BC029E}"/>
              </a:ext>
            </a:extLst>
          </p:cNvPr>
          <p:cNvSpPr>
            <a:spLocks noGrp="1"/>
          </p:cNvSpPr>
          <p:nvPr>
            <p:ph type="body" sz="quarter" idx="17" hasCustomPrompt="1"/>
          </p:nvPr>
        </p:nvSpPr>
        <p:spPr>
          <a:xfrm>
            <a:off x="1306583" y="1944913"/>
            <a:ext cx="10370160" cy="1690915"/>
          </a:xfrm>
          <a:prstGeom prst="rect">
            <a:avLst/>
          </a:prstGeom>
        </p:spPr>
        <p:txBody>
          <a:bodyPr>
            <a:noAutofit/>
          </a:bodyPr>
          <a:lstStyle>
            <a:lvl1pPr marL="0" indent="0">
              <a:buNone/>
              <a:defRPr sz="4000" b="1" i="0">
                <a:solidFill>
                  <a:srgbClr val="FF7F4D"/>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Titre abstract…</a:t>
            </a:r>
          </a:p>
        </p:txBody>
      </p:sp>
      <p:sp>
        <p:nvSpPr>
          <p:cNvPr id="20" name="Espace réservé du texte 18">
            <a:extLst>
              <a:ext uri="{FF2B5EF4-FFF2-40B4-BE49-F238E27FC236}">
                <a16:creationId xmlns="" xmlns:a16="http://schemas.microsoft.com/office/drawing/2014/main" id="{B19472D2-101B-E0E2-DE33-9218E328BE8C}"/>
              </a:ext>
            </a:extLst>
          </p:cNvPr>
          <p:cNvSpPr>
            <a:spLocks noGrp="1"/>
          </p:cNvSpPr>
          <p:nvPr>
            <p:ph type="body" sz="quarter" idx="18" hasCustomPrompt="1"/>
          </p:nvPr>
        </p:nvSpPr>
        <p:spPr>
          <a:xfrm>
            <a:off x="1306583" y="3635828"/>
            <a:ext cx="10370160" cy="1690915"/>
          </a:xfrm>
          <a:prstGeom prst="rect">
            <a:avLst/>
          </a:prstGeom>
        </p:spPr>
        <p:txBody>
          <a:bodyPr>
            <a:noAutofit/>
          </a:bodyPr>
          <a:lstStyle>
            <a:lvl1pPr marL="0" indent="0">
              <a:buNone/>
              <a:defRPr sz="4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Sous-titre abstract…</a:t>
            </a:r>
          </a:p>
        </p:txBody>
      </p:sp>
    </p:spTree>
    <p:extLst>
      <p:ext uri="{BB962C8B-B14F-4D97-AF65-F5344CB8AC3E}">
        <p14:creationId xmlns:p14="http://schemas.microsoft.com/office/powerpoint/2010/main" val="42022806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u Abstract 1">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E173DC7-B4D3-4321-AE79-E30BAB9140F0}"/>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solidFill>
                <a:srgbClr val="FFFFFF"/>
              </a:solidFill>
            </a:endParaRPr>
          </a:p>
        </p:txBody>
      </p:sp>
      <p:pic>
        <p:nvPicPr>
          <p:cNvPr id="8" name="Image 7" descr="Une image contenant texte, clipart&#10;&#10;Description générée automatiquement">
            <a:extLst>
              <a:ext uri="{FF2B5EF4-FFF2-40B4-BE49-F238E27FC236}">
                <a16:creationId xmlns="" xmlns:a16="http://schemas.microsoft.com/office/drawing/2014/main" id="{70A865FB-40C9-5CAF-BAAC-E4ED600992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9" name="Rectangle 8">
            <a:extLst>
              <a:ext uri="{FF2B5EF4-FFF2-40B4-BE49-F238E27FC236}">
                <a16:creationId xmlns="" xmlns:a16="http://schemas.microsoft.com/office/drawing/2014/main" id="{B1592C02-83E5-A5C8-E162-287DE145FD68}"/>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 xmlns:a16="http://schemas.microsoft.com/office/drawing/2014/main" id="{E8032FB2-8A0C-F093-959E-CBF277FEC978}"/>
              </a:ext>
            </a:extLst>
          </p:cNvPr>
          <p:cNvSpPr/>
          <p:nvPr userDrawn="1"/>
        </p:nvSpPr>
        <p:spPr>
          <a:xfrm rot="16200000">
            <a:off x="-1201106" y="3998441"/>
            <a:ext cx="3291213" cy="707886"/>
          </a:xfrm>
          <a:prstGeom prst="rect">
            <a:avLst/>
          </a:prstGeom>
        </p:spPr>
        <p:txBody>
          <a:bodyPr wrap="square">
            <a:spAutoFit/>
          </a:bodyPr>
          <a:lstStyle/>
          <a:p>
            <a:r>
              <a:rPr lang="fr-FR" sz="800" dirty="0">
                <a:solidFill>
                  <a:srgbClr val="FFFFFF"/>
                </a:solidFill>
              </a:rPr>
              <a:t>Ce contenu est un rapport et/ou un résumé des communications d'un congrès dont l'objectif est d'informer </a:t>
            </a:r>
            <a:br>
              <a:rPr lang="fr-FR" sz="800" dirty="0">
                <a:solidFill>
                  <a:srgbClr val="FFFFFF"/>
                </a:solidFill>
              </a:rPr>
            </a:br>
            <a:r>
              <a:rPr lang="fr-FR" sz="800" dirty="0">
                <a:solidFill>
                  <a:srgbClr val="FFFFFF"/>
                </a:solidFill>
              </a:rPr>
              <a:t>sur l'état actuel de la recherche ; les données présentées ici peuvent ne pas être validées par les autorités de santé et, </a:t>
            </a:r>
            <a:br>
              <a:rPr lang="fr-FR" sz="800" dirty="0">
                <a:solidFill>
                  <a:srgbClr val="FFFFFF"/>
                </a:solidFill>
              </a:rPr>
            </a:br>
            <a:r>
              <a:rPr lang="fr-FR" sz="800" dirty="0">
                <a:solidFill>
                  <a:srgbClr val="FFFFFF"/>
                </a:solidFill>
              </a:rPr>
              <a:t>le cas échéant, ne doivent pas être mises en pratique.</a:t>
            </a:r>
          </a:p>
        </p:txBody>
      </p:sp>
      <p:sp>
        <p:nvSpPr>
          <p:cNvPr id="11" name="Rectangle 10">
            <a:extLst>
              <a:ext uri="{FF2B5EF4-FFF2-40B4-BE49-F238E27FC236}">
                <a16:creationId xmlns="" xmlns:a16="http://schemas.microsoft.com/office/drawing/2014/main" id="{8C8C5CF4-FDF8-693F-C82B-BF84330624DC}"/>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rPr>
              <a:t>SEIN</a:t>
            </a:r>
          </a:p>
        </p:txBody>
      </p:sp>
      <p:pic>
        <p:nvPicPr>
          <p:cNvPr id="12" name="Image 11">
            <a:extLst>
              <a:ext uri="{FF2B5EF4-FFF2-40B4-BE49-F238E27FC236}">
                <a16:creationId xmlns="" xmlns:a16="http://schemas.microsoft.com/office/drawing/2014/main" id="{58E6383D-B93E-1A06-B617-E4A9CAC8D3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29" y="6006261"/>
            <a:ext cx="774640" cy="798115"/>
          </a:xfrm>
          <a:prstGeom prst="rect">
            <a:avLst/>
          </a:prstGeom>
        </p:spPr>
      </p:pic>
      <p:sp>
        <p:nvSpPr>
          <p:cNvPr id="13" name="ZoneTexte 12">
            <a:extLst>
              <a:ext uri="{FF2B5EF4-FFF2-40B4-BE49-F238E27FC236}">
                <a16:creationId xmlns="" xmlns:a16="http://schemas.microsoft.com/office/drawing/2014/main" id="{5643CAED-F0F2-0415-6C0D-9BFF9BECD3D0}"/>
              </a:ext>
            </a:extLst>
          </p:cNvPr>
          <p:cNvSpPr txBox="1"/>
          <p:nvPr userDrawn="1"/>
        </p:nvSpPr>
        <p:spPr>
          <a:xfrm>
            <a:off x="8242609" y="6158862"/>
            <a:ext cx="1502322" cy="430887"/>
          </a:xfrm>
          <a:prstGeom prst="rect">
            <a:avLst/>
          </a:prstGeom>
          <a:noFill/>
        </p:spPr>
        <p:txBody>
          <a:bodyPr wrap="square">
            <a:spAutoFit/>
          </a:bodyPr>
          <a:lstStyle/>
          <a:p>
            <a:pPr algn="r"/>
            <a:r>
              <a:rPr lang="fr-FR" sz="1100" dirty="0">
                <a:solidFill>
                  <a:srgbClr val="FF7F4D"/>
                </a:solidFill>
                <a:cs typeface="Gordita" pitchFamily="2" charset="77"/>
              </a:rPr>
              <a:t>L’actualité</a:t>
            </a:r>
            <a:r>
              <a:rPr lang="fr-FR" sz="1100" dirty="0">
                <a:solidFill>
                  <a:srgbClr val="FFFFFF"/>
                </a:solidFill>
                <a:cs typeface="Gordita" pitchFamily="2" charset="77"/>
              </a:rPr>
              <a:t/>
            </a:r>
            <a:br>
              <a:rPr lang="fr-FR" sz="1100" dirty="0">
                <a:solidFill>
                  <a:srgbClr val="FFFFFF"/>
                </a:solidFill>
                <a:cs typeface="Gordita" pitchFamily="2" charset="77"/>
              </a:rPr>
            </a:br>
            <a:r>
              <a:rPr lang="fr-FR" sz="1100" dirty="0">
                <a:solidFill>
                  <a:srgbClr val="FFFFFF"/>
                </a:solidFill>
                <a:cs typeface="Gordita" pitchFamily="2" charset="77"/>
              </a:rPr>
              <a:t>en oncologie</a:t>
            </a:r>
          </a:p>
        </p:txBody>
      </p:sp>
      <p:sp>
        <p:nvSpPr>
          <p:cNvPr id="15" name="Espace réservé du texte 21">
            <a:extLst>
              <a:ext uri="{FF2B5EF4-FFF2-40B4-BE49-F238E27FC236}">
                <a16:creationId xmlns="" xmlns:a16="http://schemas.microsoft.com/office/drawing/2014/main" id="{2AAAAE89-3710-6FC1-6165-7C18910D5ACE}"/>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r>
              <a:rPr lang="fr-FR" sz="1050" b="1" dirty="0">
                <a:solidFill>
                  <a:schemeClr val="bg1"/>
                </a:solidFill>
                <a:latin typeface="Century Gothic" panose="020B0502020202020204" pitchFamily="34" charset="0"/>
                <a:cs typeface="Gordita" pitchFamily="2" charset="77"/>
              </a:rPr>
              <a:t>2-6 juin 2023</a:t>
            </a:r>
            <a:r>
              <a:rPr kumimoji="0" lang="fr-FR" sz="1050" b="1" u="none" strike="noStrike" kern="1200" cap="none" spc="0" normalizeH="0" baseline="0" noProof="0" dirty="0">
                <a:ln>
                  <a:noFill/>
                </a:ln>
                <a:solidFill>
                  <a:schemeClr val="bg1"/>
                </a:solidFill>
                <a:effectLst/>
                <a:uLnTx/>
                <a:uFillTx/>
                <a:latin typeface="Century Gothic" panose="020B0502020202020204" pitchFamily="34" charset="0"/>
                <a:cs typeface="Gordita Light" pitchFamily="2" charset="77"/>
              </a:rPr>
              <a:t> </a:t>
            </a:r>
            <a:endParaRPr lang="fr-FR" sz="1050" b="1" dirty="0">
              <a:solidFill>
                <a:schemeClr val="bg1"/>
              </a:solidFill>
              <a:latin typeface="Century Gothic" panose="020B0502020202020204" pitchFamily="34" charset="0"/>
            </a:endParaRPr>
          </a:p>
        </p:txBody>
      </p:sp>
      <p:sp>
        <p:nvSpPr>
          <p:cNvPr id="17" name="Espace réservé du contenu 16">
            <a:extLst>
              <a:ext uri="{FF2B5EF4-FFF2-40B4-BE49-F238E27FC236}">
                <a16:creationId xmlns="" xmlns:a16="http://schemas.microsoft.com/office/drawing/2014/main" id="{4C09A83B-48CE-BFDD-DC13-A8DC2A1787C0}"/>
              </a:ext>
            </a:extLst>
          </p:cNvPr>
          <p:cNvSpPr>
            <a:spLocks noGrp="1"/>
          </p:cNvSpPr>
          <p:nvPr>
            <p:ph sz="quarter" idx="16" hasCustomPrompt="1"/>
          </p:nvPr>
        </p:nvSpPr>
        <p:spPr>
          <a:xfrm>
            <a:off x="1017816" y="6342603"/>
            <a:ext cx="5159375" cy="247196"/>
          </a:xfrm>
          <a:prstGeom prst="rect">
            <a:avLst/>
          </a:prstGeom>
        </p:spPr>
        <p:txBody>
          <a:bodyPr>
            <a:noAutofit/>
          </a:bodyPr>
          <a:lstStyle>
            <a:lvl1pPr marL="0" indent="0">
              <a:buNone/>
              <a:defRPr sz="1200" i="1" baseline="0">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sp>
        <p:nvSpPr>
          <p:cNvPr id="19" name="Espace réservé du texte 18">
            <a:extLst>
              <a:ext uri="{FF2B5EF4-FFF2-40B4-BE49-F238E27FC236}">
                <a16:creationId xmlns="" xmlns:a16="http://schemas.microsoft.com/office/drawing/2014/main" id="{A6141D7E-6A11-9A05-41CA-2C5C54BC029E}"/>
              </a:ext>
            </a:extLst>
          </p:cNvPr>
          <p:cNvSpPr>
            <a:spLocks noGrp="1"/>
          </p:cNvSpPr>
          <p:nvPr>
            <p:ph type="body" sz="quarter" idx="17" hasCustomPrompt="1"/>
          </p:nvPr>
        </p:nvSpPr>
        <p:spPr>
          <a:xfrm>
            <a:off x="932773" y="-4431"/>
            <a:ext cx="11259225" cy="516866"/>
          </a:xfrm>
          <a:prstGeom prst="rect">
            <a:avLst/>
          </a:prstGeom>
        </p:spPr>
        <p:txBody>
          <a:bodyPr lIns="180000">
            <a:noAutofit/>
          </a:bodyPr>
          <a:lstStyle>
            <a:lvl1pPr marL="0" indent="0">
              <a:buNone/>
              <a:defRPr sz="3600" b="1" i="0">
                <a:solidFill>
                  <a:srgbClr val="FF7F4D"/>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Titre abstract…</a:t>
            </a:r>
          </a:p>
        </p:txBody>
      </p:sp>
      <p:sp>
        <p:nvSpPr>
          <p:cNvPr id="20" name="Espace réservé du texte 18">
            <a:extLst>
              <a:ext uri="{FF2B5EF4-FFF2-40B4-BE49-F238E27FC236}">
                <a16:creationId xmlns="" xmlns:a16="http://schemas.microsoft.com/office/drawing/2014/main" id="{B19472D2-101B-E0E2-DE33-9218E328BE8C}"/>
              </a:ext>
            </a:extLst>
          </p:cNvPr>
          <p:cNvSpPr>
            <a:spLocks noGrp="1"/>
          </p:cNvSpPr>
          <p:nvPr>
            <p:ph type="body" sz="quarter" idx="18" hasCustomPrompt="1"/>
          </p:nvPr>
        </p:nvSpPr>
        <p:spPr>
          <a:xfrm>
            <a:off x="932774" y="522517"/>
            <a:ext cx="11259224" cy="341085"/>
          </a:xfrm>
          <a:prstGeom prst="rect">
            <a:avLst/>
          </a:prstGeom>
        </p:spPr>
        <p:txBody>
          <a:bodyPr lIns="180000">
            <a:noAutofit/>
          </a:bodyPr>
          <a:lstStyle>
            <a:lvl1pPr marL="0" indent="0">
              <a:buNone/>
              <a:defRPr sz="2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Sous-titre abstract…</a:t>
            </a:r>
          </a:p>
        </p:txBody>
      </p:sp>
      <p:sp>
        <p:nvSpPr>
          <p:cNvPr id="16" name="Espace réservé du contenu 15">
            <a:extLst>
              <a:ext uri="{FF2B5EF4-FFF2-40B4-BE49-F238E27FC236}">
                <a16:creationId xmlns="" xmlns:a16="http://schemas.microsoft.com/office/drawing/2014/main" id="{088BC814-27A6-30D7-5D87-E900CC14CD39}"/>
              </a:ext>
            </a:extLst>
          </p:cNvPr>
          <p:cNvSpPr>
            <a:spLocks noGrp="1"/>
          </p:cNvSpPr>
          <p:nvPr>
            <p:ph sz="quarter" idx="19" hasCustomPrompt="1"/>
          </p:nvPr>
        </p:nvSpPr>
        <p:spPr>
          <a:xfrm>
            <a:off x="1312995" y="1247430"/>
            <a:ext cx="6553200" cy="4617333"/>
          </a:xfrm>
          <a:prstGeom prst="rect">
            <a:avLst/>
          </a:prstGeom>
          <a:ln w="12700">
            <a:solidFill>
              <a:srgbClr val="005086"/>
            </a:solidFill>
          </a:ln>
        </p:spPr>
        <p:txBody>
          <a:bodyPr anchor="ct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r-FR" dirty="0"/>
              <a:t>Emplacement courbe</a:t>
            </a:r>
          </a:p>
        </p:txBody>
      </p:sp>
      <p:sp>
        <p:nvSpPr>
          <p:cNvPr id="23" name="Espace réservé du texte 22">
            <a:extLst>
              <a:ext uri="{FF2B5EF4-FFF2-40B4-BE49-F238E27FC236}">
                <a16:creationId xmlns="" xmlns:a16="http://schemas.microsoft.com/office/drawing/2014/main" id="{C6B6A4C5-9A2E-050C-3BAA-59D7CD251CA8}"/>
              </a:ext>
            </a:extLst>
          </p:cNvPr>
          <p:cNvSpPr>
            <a:spLocks noGrp="1"/>
          </p:cNvSpPr>
          <p:nvPr>
            <p:ph type="body" sz="quarter" idx="20" hasCustomPrompt="1"/>
          </p:nvPr>
        </p:nvSpPr>
        <p:spPr>
          <a:xfrm>
            <a:off x="1574574" y="1052306"/>
            <a:ext cx="1683883" cy="387350"/>
          </a:xfrm>
          <a:prstGeom prst="rect">
            <a:avLst/>
          </a:prstGeom>
          <a:solidFill>
            <a:schemeClr val="bg1"/>
          </a:solidFill>
        </p:spPr>
        <p:txBody>
          <a:bodyPr/>
          <a:lstStyle>
            <a:lvl1pPr marL="0" indent="0">
              <a:buNone/>
              <a:defRPr sz="2000" b="1">
                <a:solidFill>
                  <a:srgbClr val="737078"/>
                </a:solidFill>
                <a:latin typeface="+mn-lt"/>
              </a:defRPr>
            </a:lvl1pPr>
            <a:lvl2pPr marL="457200" indent="0">
              <a:buNone/>
              <a:defRPr sz="2000" b="1">
                <a:latin typeface="+mn-lt"/>
              </a:defRPr>
            </a:lvl2pPr>
            <a:lvl3pPr marL="914400" indent="0">
              <a:buNone/>
              <a:defRPr sz="2000" b="1">
                <a:latin typeface="+mn-lt"/>
              </a:defRPr>
            </a:lvl3pPr>
            <a:lvl4pPr marL="1371600" indent="0">
              <a:buNone/>
              <a:defRPr sz="2000" b="1">
                <a:latin typeface="+mn-lt"/>
              </a:defRPr>
            </a:lvl4pPr>
            <a:lvl5pPr marL="1828800" indent="0">
              <a:buNone/>
              <a:defRPr sz="2000" b="1">
                <a:latin typeface="+mn-lt"/>
              </a:defRPr>
            </a:lvl5pPr>
          </a:lstStyle>
          <a:p>
            <a:pPr lvl="0"/>
            <a:r>
              <a:rPr lang="fr-FR" dirty="0"/>
              <a:t>Titre courbe</a:t>
            </a:r>
          </a:p>
        </p:txBody>
      </p:sp>
      <p:sp>
        <p:nvSpPr>
          <p:cNvPr id="29" name="Espace réservé du contenu 28">
            <a:extLst>
              <a:ext uri="{FF2B5EF4-FFF2-40B4-BE49-F238E27FC236}">
                <a16:creationId xmlns="" xmlns:a16="http://schemas.microsoft.com/office/drawing/2014/main" id="{41CAED98-AA80-ED1F-37C4-71918665F7BD}"/>
              </a:ext>
            </a:extLst>
          </p:cNvPr>
          <p:cNvSpPr>
            <a:spLocks noGrp="1"/>
          </p:cNvSpPr>
          <p:nvPr>
            <p:ph sz="quarter" idx="21"/>
          </p:nvPr>
        </p:nvSpPr>
        <p:spPr>
          <a:xfrm>
            <a:off x="8178800" y="1246188"/>
            <a:ext cx="3556000" cy="4616450"/>
          </a:xfrm>
          <a:prstGeom prst="rect">
            <a:avLst/>
          </a:prstGeom>
          <a:solidFill>
            <a:srgbClr val="FF7F4D"/>
          </a:solidFill>
        </p:spPr>
        <p:txBody>
          <a:bodyPr/>
          <a:lstStyle>
            <a:lvl1pPr marL="0" indent="0">
              <a:buNone/>
              <a:defRPr sz="1800" b="1">
                <a:solidFill>
                  <a:schemeClr val="bg1"/>
                </a:solidFill>
              </a:defRPr>
            </a:lvl1pPr>
            <a:lvl2pPr marL="685800" indent="-228600">
              <a:buClr>
                <a:schemeClr val="accent1"/>
              </a:buClr>
              <a:buFont typeface="Police système Courant"/>
              <a:buChar char="►"/>
              <a:defRPr sz="1600">
                <a:solidFill>
                  <a:schemeClr val="tx1"/>
                </a:solidFill>
              </a:defRPr>
            </a:lvl2pPr>
            <a:lvl3pPr marL="1143000" indent="-228600">
              <a:buClr>
                <a:schemeClr val="tx1"/>
              </a:buClr>
              <a:buFont typeface="Wingdings" pitchFamily="2" charset="2"/>
              <a:buChar char="§"/>
              <a:defRPr sz="1400" b="1">
                <a:solidFill>
                  <a:schemeClr val="bg1"/>
                </a:solidFill>
              </a:defRPr>
            </a:lvl3pPr>
            <a:lvl4pPr marL="1600200" indent="-228600">
              <a:buClr>
                <a:schemeClr val="tx1"/>
              </a:buClr>
              <a:buFont typeface="Police système Courant"/>
              <a:buChar char="⁃"/>
              <a:defRPr sz="1200">
                <a:solidFill>
                  <a:schemeClr val="bg1"/>
                </a:solidFill>
              </a:defRPr>
            </a:lvl4pPr>
            <a:lvl5pPr marL="1828800" indent="0">
              <a:buNone/>
              <a:defRPr sz="105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186238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4B9186F-4D1E-0A9E-B2F8-EC1F586AA8C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 xmlns:a16="http://schemas.microsoft.com/office/drawing/2014/main" id="{BD011C56-F139-D261-73B0-9A8BBC3332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 xmlns:a16="http://schemas.microsoft.com/office/drawing/2014/main" id="{CBC2B9C1-142D-37C7-7D9E-2B6DBC4D41E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 xmlns:a16="http://schemas.microsoft.com/office/drawing/2014/main" id="{D31A5507-5947-CD3A-4C5B-BE4CED5798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 xmlns:a16="http://schemas.microsoft.com/office/drawing/2014/main" id="{E811D354-3B2A-3DDA-8D89-987D646F1D8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 xmlns:a16="http://schemas.microsoft.com/office/drawing/2014/main" id="{A5B0EF5E-F6F1-46F1-CCAE-A232DB5A11FC}"/>
              </a:ext>
            </a:extLst>
          </p:cNvPr>
          <p:cNvSpPr>
            <a:spLocks noGrp="1"/>
          </p:cNvSpPr>
          <p:nvPr>
            <p:ph type="dt" sz="half" idx="10"/>
          </p:nvPr>
        </p:nvSpPr>
        <p:spPr/>
        <p:txBody>
          <a:bodyPr/>
          <a:lstStyle/>
          <a:p>
            <a:fld id="{5C462964-1937-4530-8E2A-4FF7DF659E3E}" type="datetimeFigureOut">
              <a:rPr lang="fr-FR" smtClean="0"/>
              <a:t>23/01/2024</a:t>
            </a:fld>
            <a:endParaRPr lang="fr-FR"/>
          </a:p>
        </p:txBody>
      </p:sp>
      <p:sp>
        <p:nvSpPr>
          <p:cNvPr id="8" name="Espace réservé du pied de page 7">
            <a:extLst>
              <a:ext uri="{FF2B5EF4-FFF2-40B4-BE49-F238E27FC236}">
                <a16:creationId xmlns="" xmlns:a16="http://schemas.microsoft.com/office/drawing/2014/main" id="{6E477C1F-A185-DDA9-1FEC-648A378FBB0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 xmlns:a16="http://schemas.microsoft.com/office/drawing/2014/main" id="{CD9B0651-B7D3-B51B-F0C9-A93F26E5C6F3}"/>
              </a:ext>
            </a:extLst>
          </p:cNvPr>
          <p:cNvSpPr>
            <a:spLocks noGrp="1"/>
          </p:cNvSpPr>
          <p:nvPr>
            <p:ph type="sldNum" sz="quarter" idx="12"/>
          </p:nvPr>
        </p:nvSpPr>
        <p:spPr/>
        <p:txBody>
          <a:bodyPr/>
          <a:lstStyle/>
          <a:p>
            <a:fld id="{5F2A6A40-CB62-4641-BE33-51B697845566}" type="slidenum">
              <a:rPr lang="fr-FR" smtClean="0"/>
              <a:t>‹N°›</a:t>
            </a:fld>
            <a:endParaRPr lang="fr-FR"/>
          </a:p>
        </p:txBody>
      </p:sp>
    </p:spTree>
    <p:extLst>
      <p:ext uri="{BB962C8B-B14F-4D97-AF65-F5344CB8AC3E}">
        <p14:creationId xmlns:p14="http://schemas.microsoft.com/office/powerpoint/2010/main" val="40839235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ontenu Abstract 1">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E173DC7-B4D3-4321-AE79-E30BAB9140F0}"/>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solidFill>
                <a:srgbClr val="FFFFFF"/>
              </a:solidFill>
            </a:endParaRPr>
          </a:p>
        </p:txBody>
      </p:sp>
      <p:pic>
        <p:nvPicPr>
          <p:cNvPr id="8" name="Image 7" descr="Une image contenant texte, clipart&#10;&#10;Description générée automatiquement">
            <a:extLst>
              <a:ext uri="{FF2B5EF4-FFF2-40B4-BE49-F238E27FC236}">
                <a16:creationId xmlns="" xmlns:a16="http://schemas.microsoft.com/office/drawing/2014/main" id="{70A865FB-40C9-5CAF-BAAC-E4ED600992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9" name="Rectangle 8">
            <a:extLst>
              <a:ext uri="{FF2B5EF4-FFF2-40B4-BE49-F238E27FC236}">
                <a16:creationId xmlns="" xmlns:a16="http://schemas.microsoft.com/office/drawing/2014/main" id="{B1592C02-83E5-A5C8-E162-287DE145FD68}"/>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 xmlns:a16="http://schemas.microsoft.com/office/drawing/2014/main" id="{E8032FB2-8A0C-F093-959E-CBF277FEC978}"/>
              </a:ext>
            </a:extLst>
          </p:cNvPr>
          <p:cNvSpPr/>
          <p:nvPr userDrawn="1"/>
        </p:nvSpPr>
        <p:spPr>
          <a:xfrm rot="16200000">
            <a:off x="-1201106" y="3998441"/>
            <a:ext cx="3291213" cy="707886"/>
          </a:xfrm>
          <a:prstGeom prst="rect">
            <a:avLst/>
          </a:prstGeom>
        </p:spPr>
        <p:txBody>
          <a:bodyPr wrap="square">
            <a:spAutoFit/>
          </a:bodyPr>
          <a:lstStyle/>
          <a:p>
            <a:r>
              <a:rPr lang="fr-FR" sz="800" dirty="0">
                <a:solidFill>
                  <a:srgbClr val="FFFFFF"/>
                </a:solidFill>
              </a:rPr>
              <a:t>Ce contenu est un rapport et/ou un résumé des communications d'un congrès dont l'objectif est d'informer </a:t>
            </a:r>
            <a:br>
              <a:rPr lang="fr-FR" sz="800" dirty="0">
                <a:solidFill>
                  <a:srgbClr val="FFFFFF"/>
                </a:solidFill>
              </a:rPr>
            </a:br>
            <a:r>
              <a:rPr lang="fr-FR" sz="800" dirty="0">
                <a:solidFill>
                  <a:srgbClr val="FFFFFF"/>
                </a:solidFill>
              </a:rPr>
              <a:t>sur l'état actuel de la recherche ; les données présentées ici peuvent ne pas être validées par les autorités de santé et, </a:t>
            </a:r>
            <a:br>
              <a:rPr lang="fr-FR" sz="800" dirty="0">
                <a:solidFill>
                  <a:srgbClr val="FFFFFF"/>
                </a:solidFill>
              </a:rPr>
            </a:br>
            <a:r>
              <a:rPr lang="fr-FR" sz="800" dirty="0">
                <a:solidFill>
                  <a:srgbClr val="FFFFFF"/>
                </a:solidFill>
              </a:rPr>
              <a:t>le cas échéant, ne doivent pas être mises en pratique.</a:t>
            </a:r>
          </a:p>
        </p:txBody>
      </p:sp>
      <p:sp>
        <p:nvSpPr>
          <p:cNvPr id="11" name="Rectangle 10">
            <a:extLst>
              <a:ext uri="{FF2B5EF4-FFF2-40B4-BE49-F238E27FC236}">
                <a16:creationId xmlns="" xmlns:a16="http://schemas.microsoft.com/office/drawing/2014/main" id="{8C8C5CF4-FDF8-693F-C82B-BF84330624DC}"/>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rPr>
              <a:t>SEIN</a:t>
            </a:r>
          </a:p>
        </p:txBody>
      </p:sp>
      <p:pic>
        <p:nvPicPr>
          <p:cNvPr id="12" name="Image 11">
            <a:extLst>
              <a:ext uri="{FF2B5EF4-FFF2-40B4-BE49-F238E27FC236}">
                <a16:creationId xmlns="" xmlns:a16="http://schemas.microsoft.com/office/drawing/2014/main" id="{58E6383D-B93E-1A06-B617-E4A9CAC8D3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29" y="6006261"/>
            <a:ext cx="774640" cy="798115"/>
          </a:xfrm>
          <a:prstGeom prst="rect">
            <a:avLst/>
          </a:prstGeom>
        </p:spPr>
      </p:pic>
      <p:sp>
        <p:nvSpPr>
          <p:cNvPr id="13" name="ZoneTexte 12">
            <a:extLst>
              <a:ext uri="{FF2B5EF4-FFF2-40B4-BE49-F238E27FC236}">
                <a16:creationId xmlns="" xmlns:a16="http://schemas.microsoft.com/office/drawing/2014/main" id="{5643CAED-F0F2-0415-6C0D-9BFF9BECD3D0}"/>
              </a:ext>
            </a:extLst>
          </p:cNvPr>
          <p:cNvSpPr txBox="1"/>
          <p:nvPr userDrawn="1"/>
        </p:nvSpPr>
        <p:spPr>
          <a:xfrm>
            <a:off x="8242609" y="6158862"/>
            <a:ext cx="1502322" cy="430887"/>
          </a:xfrm>
          <a:prstGeom prst="rect">
            <a:avLst/>
          </a:prstGeom>
          <a:noFill/>
        </p:spPr>
        <p:txBody>
          <a:bodyPr wrap="square">
            <a:spAutoFit/>
          </a:bodyPr>
          <a:lstStyle/>
          <a:p>
            <a:pPr algn="r"/>
            <a:r>
              <a:rPr lang="fr-FR" sz="1100" dirty="0">
                <a:solidFill>
                  <a:srgbClr val="FF7F4D"/>
                </a:solidFill>
                <a:cs typeface="Gordita" pitchFamily="2" charset="77"/>
              </a:rPr>
              <a:t>L’actualité</a:t>
            </a:r>
            <a:r>
              <a:rPr lang="fr-FR" sz="1100" dirty="0">
                <a:solidFill>
                  <a:srgbClr val="FFFFFF"/>
                </a:solidFill>
                <a:cs typeface="Gordita" pitchFamily="2" charset="77"/>
              </a:rPr>
              <a:t/>
            </a:r>
            <a:br>
              <a:rPr lang="fr-FR" sz="1100" dirty="0">
                <a:solidFill>
                  <a:srgbClr val="FFFFFF"/>
                </a:solidFill>
                <a:cs typeface="Gordita" pitchFamily="2" charset="77"/>
              </a:rPr>
            </a:br>
            <a:r>
              <a:rPr lang="fr-FR" sz="1100" dirty="0">
                <a:solidFill>
                  <a:srgbClr val="FFFFFF"/>
                </a:solidFill>
                <a:cs typeface="Gordita" pitchFamily="2" charset="77"/>
              </a:rPr>
              <a:t>en oncologie</a:t>
            </a:r>
          </a:p>
        </p:txBody>
      </p:sp>
      <p:sp>
        <p:nvSpPr>
          <p:cNvPr id="15" name="Espace réservé du texte 21">
            <a:extLst>
              <a:ext uri="{FF2B5EF4-FFF2-40B4-BE49-F238E27FC236}">
                <a16:creationId xmlns="" xmlns:a16="http://schemas.microsoft.com/office/drawing/2014/main" id="{2AAAAE89-3710-6FC1-6165-7C18910D5ACE}"/>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r>
              <a:rPr lang="fr-FR" sz="1050" b="1" dirty="0">
                <a:solidFill>
                  <a:schemeClr val="bg1"/>
                </a:solidFill>
                <a:latin typeface="Century Gothic" panose="020B0502020202020204" pitchFamily="34" charset="0"/>
                <a:cs typeface="Gordita" pitchFamily="2" charset="77"/>
              </a:rPr>
              <a:t>2-6 juin 2023</a:t>
            </a:r>
            <a:r>
              <a:rPr kumimoji="0" lang="fr-FR" sz="1050" b="1" u="none" strike="noStrike" kern="1200" cap="none" spc="0" normalizeH="0" baseline="0" noProof="0" dirty="0">
                <a:ln>
                  <a:noFill/>
                </a:ln>
                <a:solidFill>
                  <a:schemeClr val="bg1"/>
                </a:solidFill>
                <a:effectLst/>
                <a:uLnTx/>
                <a:uFillTx/>
                <a:latin typeface="Century Gothic" panose="020B0502020202020204" pitchFamily="34" charset="0"/>
                <a:cs typeface="Gordita Light" pitchFamily="2" charset="77"/>
              </a:rPr>
              <a:t> </a:t>
            </a:r>
            <a:endParaRPr lang="fr-FR" sz="1050" b="1" dirty="0">
              <a:solidFill>
                <a:schemeClr val="bg1"/>
              </a:solidFill>
              <a:latin typeface="Century Gothic" panose="020B0502020202020204" pitchFamily="34" charset="0"/>
            </a:endParaRPr>
          </a:p>
        </p:txBody>
      </p:sp>
      <p:sp>
        <p:nvSpPr>
          <p:cNvPr id="17" name="Espace réservé du contenu 16">
            <a:extLst>
              <a:ext uri="{FF2B5EF4-FFF2-40B4-BE49-F238E27FC236}">
                <a16:creationId xmlns="" xmlns:a16="http://schemas.microsoft.com/office/drawing/2014/main" id="{4C09A83B-48CE-BFDD-DC13-A8DC2A1787C0}"/>
              </a:ext>
            </a:extLst>
          </p:cNvPr>
          <p:cNvSpPr>
            <a:spLocks noGrp="1"/>
          </p:cNvSpPr>
          <p:nvPr>
            <p:ph sz="quarter" idx="16" hasCustomPrompt="1"/>
          </p:nvPr>
        </p:nvSpPr>
        <p:spPr>
          <a:xfrm>
            <a:off x="1017816" y="6342603"/>
            <a:ext cx="5159375" cy="247196"/>
          </a:xfrm>
          <a:prstGeom prst="rect">
            <a:avLst/>
          </a:prstGeom>
        </p:spPr>
        <p:txBody>
          <a:bodyPr>
            <a:noAutofit/>
          </a:bodyPr>
          <a:lstStyle>
            <a:lvl1pPr marL="0" indent="0">
              <a:buNone/>
              <a:defRPr sz="1200" i="1" baseline="0">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sp>
        <p:nvSpPr>
          <p:cNvPr id="19" name="Espace réservé du texte 18">
            <a:extLst>
              <a:ext uri="{FF2B5EF4-FFF2-40B4-BE49-F238E27FC236}">
                <a16:creationId xmlns="" xmlns:a16="http://schemas.microsoft.com/office/drawing/2014/main" id="{A6141D7E-6A11-9A05-41CA-2C5C54BC029E}"/>
              </a:ext>
            </a:extLst>
          </p:cNvPr>
          <p:cNvSpPr>
            <a:spLocks noGrp="1"/>
          </p:cNvSpPr>
          <p:nvPr>
            <p:ph type="body" sz="quarter" idx="17" hasCustomPrompt="1"/>
          </p:nvPr>
        </p:nvSpPr>
        <p:spPr>
          <a:xfrm>
            <a:off x="932773" y="42224"/>
            <a:ext cx="11259225" cy="516866"/>
          </a:xfrm>
          <a:prstGeom prst="rect">
            <a:avLst/>
          </a:prstGeom>
        </p:spPr>
        <p:txBody>
          <a:bodyPr lIns="180000">
            <a:noAutofit/>
          </a:bodyPr>
          <a:lstStyle>
            <a:lvl1pPr marL="0" indent="0">
              <a:buNone/>
              <a:defRPr sz="3600" b="1" i="0">
                <a:solidFill>
                  <a:srgbClr val="FF7F4D"/>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Titre abstract…</a:t>
            </a:r>
          </a:p>
        </p:txBody>
      </p:sp>
      <p:sp>
        <p:nvSpPr>
          <p:cNvPr id="20" name="Espace réservé du texte 18">
            <a:extLst>
              <a:ext uri="{FF2B5EF4-FFF2-40B4-BE49-F238E27FC236}">
                <a16:creationId xmlns="" xmlns:a16="http://schemas.microsoft.com/office/drawing/2014/main" id="{B19472D2-101B-E0E2-DE33-9218E328BE8C}"/>
              </a:ext>
            </a:extLst>
          </p:cNvPr>
          <p:cNvSpPr>
            <a:spLocks noGrp="1"/>
          </p:cNvSpPr>
          <p:nvPr>
            <p:ph type="body" sz="quarter" idx="18" hasCustomPrompt="1"/>
          </p:nvPr>
        </p:nvSpPr>
        <p:spPr>
          <a:xfrm>
            <a:off x="932774" y="522517"/>
            <a:ext cx="11259224" cy="341085"/>
          </a:xfrm>
          <a:prstGeom prst="rect">
            <a:avLst/>
          </a:prstGeom>
        </p:spPr>
        <p:txBody>
          <a:bodyPr lIns="180000">
            <a:noAutofit/>
          </a:bodyPr>
          <a:lstStyle>
            <a:lvl1pPr marL="0" indent="0">
              <a:buNone/>
              <a:defRPr sz="2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Sous-titre abstract…</a:t>
            </a:r>
          </a:p>
        </p:txBody>
      </p:sp>
      <p:sp>
        <p:nvSpPr>
          <p:cNvPr id="2" name="Espace réservé du contenu 28">
            <a:extLst>
              <a:ext uri="{FF2B5EF4-FFF2-40B4-BE49-F238E27FC236}">
                <a16:creationId xmlns="" xmlns:a16="http://schemas.microsoft.com/office/drawing/2014/main" id="{7AFCAD0A-483F-993E-F8FB-82A89A152C66}"/>
              </a:ext>
            </a:extLst>
          </p:cNvPr>
          <p:cNvSpPr>
            <a:spLocks noGrp="1"/>
          </p:cNvSpPr>
          <p:nvPr>
            <p:ph sz="quarter" idx="22" hasCustomPrompt="1"/>
          </p:nvPr>
        </p:nvSpPr>
        <p:spPr>
          <a:xfrm>
            <a:off x="1349388" y="1182936"/>
            <a:ext cx="9678003" cy="2938688"/>
          </a:xfrm>
          <a:prstGeom prst="rect">
            <a:avLst/>
          </a:prstGeom>
          <a:noFill/>
        </p:spPr>
        <p:txBody>
          <a:bodyPr/>
          <a:lstStyle>
            <a:lvl1pPr marL="285750" indent="-285750">
              <a:buClr>
                <a:schemeClr val="bg2"/>
              </a:buClr>
              <a:buSzPct val="80000"/>
              <a:buFont typeface="Century Gothic" panose="020B0502020202020204" pitchFamily="34" charset="0"/>
              <a:buChar char="►"/>
              <a:defRPr sz="1800" b="1">
                <a:solidFill>
                  <a:schemeClr val="tx1"/>
                </a:solidFill>
              </a:defRPr>
            </a:lvl1pPr>
            <a:lvl2pPr marL="536575" indent="-268288">
              <a:buClr>
                <a:schemeClr val="bg2"/>
              </a:buClr>
              <a:buFont typeface="Wingdings" panose="05000000000000000000" pitchFamily="2" charset="2"/>
              <a:buChar char="à"/>
              <a:defRPr sz="1600">
                <a:solidFill>
                  <a:schemeClr val="tx1"/>
                </a:solidFill>
              </a:defRPr>
            </a:lvl2pPr>
            <a:lvl3pPr marL="719138" indent="-182563">
              <a:buClr>
                <a:schemeClr val="bg2"/>
              </a:buClr>
              <a:buFont typeface="Wingdings" pitchFamily="2" charset="2"/>
              <a:buChar char="§"/>
              <a:defRPr sz="1400" b="1">
                <a:solidFill>
                  <a:schemeClr val="tx1"/>
                </a:solidFill>
              </a:defRPr>
            </a:lvl3pPr>
            <a:lvl4pPr marL="1600200" indent="-228600">
              <a:buClr>
                <a:srgbClr val="FF7F4D"/>
              </a:buClr>
              <a:buFont typeface="Police système Courant"/>
              <a:buChar char="⁃"/>
              <a:defRPr sz="1200">
                <a:solidFill>
                  <a:schemeClr val="tx1"/>
                </a:solidFill>
              </a:defRPr>
            </a:lvl4pPr>
            <a:lvl5pPr marL="1828800" indent="0">
              <a:buNone/>
              <a:defRPr sz="105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285768701"/>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u Abstract 1">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E173DC7-B4D3-4321-AE79-E30BAB9140F0}"/>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solidFill>
                <a:srgbClr val="FFFFFF"/>
              </a:solidFill>
            </a:endParaRPr>
          </a:p>
        </p:txBody>
      </p:sp>
      <p:pic>
        <p:nvPicPr>
          <p:cNvPr id="8" name="Image 7" descr="Une image contenant texte, clipart&#10;&#10;Description générée automatiquement">
            <a:extLst>
              <a:ext uri="{FF2B5EF4-FFF2-40B4-BE49-F238E27FC236}">
                <a16:creationId xmlns="" xmlns:a16="http://schemas.microsoft.com/office/drawing/2014/main" id="{70A865FB-40C9-5CAF-BAAC-E4ED600992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9" name="Rectangle 8">
            <a:extLst>
              <a:ext uri="{FF2B5EF4-FFF2-40B4-BE49-F238E27FC236}">
                <a16:creationId xmlns="" xmlns:a16="http://schemas.microsoft.com/office/drawing/2014/main" id="{B1592C02-83E5-A5C8-E162-287DE145FD68}"/>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 xmlns:a16="http://schemas.microsoft.com/office/drawing/2014/main" id="{E8032FB2-8A0C-F093-959E-CBF277FEC978}"/>
              </a:ext>
            </a:extLst>
          </p:cNvPr>
          <p:cNvSpPr/>
          <p:nvPr userDrawn="1"/>
        </p:nvSpPr>
        <p:spPr>
          <a:xfrm rot="16200000">
            <a:off x="-1201106" y="3998441"/>
            <a:ext cx="3291213" cy="707886"/>
          </a:xfrm>
          <a:prstGeom prst="rect">
            <a:avLst/>
          </a:prstGeom>
        </p:spPr>
        <p:txBody>
          <a:bodyPr wrap="square">
            <a:spAutoFit/>
          </a:bodyPr>
          <a:lstStyle/>
          <a:p>
            <a:r>
              <a:rPr lang="fr-FR" sz="800" dirty="0">
                <a:solidFill>
                  <a:srgbClr val="FFFFFF"/>
                </a:solidFill>
              </a:rPr>
              <a:t>Ce contenu est un rapport et/ou un résumé des communications d'un congrès dont l'objectif est d'informer </a:t>
            </a:r>
            <a:br>
              <a:rPr lang="fr-FR" sz="800" dirty="0">
                <a:solidFill>
                  <a:srgbClr val="FFFFFF"/>
                </a:solidFill>
              </a:rPr>
            </a:br>
            <a:r>
              <a:rPr lang="fr-FR" sz="800" dirty="0">
                <a:solidFill>
                  <a:srgbClr val="FFFFFF"/>
                </a:solidFill>
              </a:rPr>
              <a:t>sur l'état actuel de la recherche ; les données présentées ici peuvent ne pas être validées par les autorités de santé et, </a:t>
            </a:r>
            <a:br>
              <a:rPr lang="fr-FR" sz="800" dirty="0">
                <a:solidFill>
                  <a:srgbClr val="FFFFFF"/>
                </a:solidFill>
              </a:rPr>
            </a:br>
            <a:r>
              <a:rPr lang="fr-FR" sz="800" dirty="0">
                <a:solidFill>
                  <a:srgbClr val="FFFFFF"/>
                </a:solidFill>
              </a:rPr>
              <a:t>le cas échéant, ne doivent pas être mises en pratique.</a:t>
            </a:r>
          </a:p>
        </p:txBody>
      </p:sp>
      <p:sp>
        <p:nvSpPr>
          <p:cNvPr id="11" name="Rectangle 10">
            <a:extLst>
              <a:ext uri="{FF2B5EF4-FFF2-40B4-BE49-F238E27FC236}">
                <a16:creationId xmlns="" xmlns:a16="http://schemas.microsoft.com/office/drawing/2014/main" id="{8C8C5CF4-FDF8-693F-C82B-BF84330624DC}"/>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rPr>
              <a:t>SEIN</a:t>
            </a:r>
          </a:p>
        </p:txBody>
      </p:sp>
      <p:pic>
        <p:nvPicPr>
          <p:cNvPr id="12" name="Image 11">
            <a:extLst>
              <a:ext uri="{FF2B5EF4-FFF2-40B4-BE49-F238E27FC236}">
                <a16:creationId xmlns="" xmlns:a16="http://schemas.microsoft.com/office/drawing/2014/main" id="{58E6383D-B93E-1A06-B617-E4A9CAC8D3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29" y="6006261"/>
            <a:ext cx="774640" cy="798115"/>
          </a:xfrm>
          <a:prstGeom prst="rect">
            <a:avLst/>
          </a:prstGeom>
        </p:spPr>
      </p:pic>
      <p:sp>
        <p:nvSpPr>
          <p:cNvPr id="13" name="ZoneTexte 12">
            <a:extLst>
              <a:ext uri="{FF2B5EF4-FFF2-40B4-BE49-F238E27FC236}">
                <a16:creationId xmlns="" xmlns:a16="http://schemas.microsoft.com/office/drawing/2014/main" id="{5643CAED-F0F2-0415-6C0D-9BFF9BECD3D0}"/>
              </a:ext>
            </a:extLst>
          </p:cNvPr>
          <p:cNvSpPr txBox="1"/>
          <p:nvPr userDrawn="1"/>
        </p:nvSpPr>
        <p:spPr>
          <a:xfrm>
            <a:off x="8242609" y="6158862"/>
            <a:ext cx="1502322" cy="430887"/>
          </a:xfrm>
          <a:prstGeom prst="rect">
            <a:avLst/>
          </a:prstGeom>
          <a:noFill/>
        </p:spPr>
        <p:txBody>
          <a:bodyPr wrap="square">
            <a:spAutoFit/>
          </a:bodyPr>
          <a:lstStyle/>
          <a:p>
            <a:pPr algn="r"/>
            <a:r>
              <a:rPr lang="fr-FR" sz="1100" dirty="0">
                <a:solidFill>
                  <a:srgbClr val="FF7F4D"/>
                </a:solidFill>
                <a:cs typeface="Gordita" pitchFamily="2" charset="77"/>
              </a:rPr>
              <a:t>L’actualité</a:t>
            </a:r>
            <a:r>
              <a:rPr lang="fr-FR" sz="1100" dirty="0">
                <a:solidFill>
                  <a:srgbClr val="FFFFFF"/>
                </a:solidFill>
                <a:cs typeface="Gordita" pitchFamily="2" charset="77"/>
              </a:rPr>
              <a:t/>
            </a:r>
            <a:br>
              <a:rPr lang="fr-FR" sz="1100" dirty="0">
                <a:solidFill>
                  <a:srgbClr val="FFFFFF"/>
                </a:solidFill>
                <a:cs typeface="Gordita" pitchFamily="2" charset="77"/>
              </a:rPr>
            </a:br>
            <a:r>
              <a:rPr lang="fr-FR" sz="1100" dirty="0">
                <a:solidFill>
                  <a:srgbClr val="FFFFFF"/>
                </a:solidFill>
                <a:cs typeface="Gordita" pitchFamily="2" charset="77"/>
              </a:rPr>
              <a:t>en oncologie</a:t>
            </a:r>
          </a:p>
        </p:txBody>
      </p:sp>
      <p:sp>
        <p:nvSpPr>
          <p:cNvPr id="15" name="Espace réservé du texte 21">
            <a:extLst>
              <a:ext uri="{FF2B5EF4-FFF2-40B4-BE49-F238E27FC236}">
                <a16:creationId xmlns="" xmlns:a16="http://schemas.microsoft.com/office/drawing/2014/main" id="{2AAAAE89-3710-6FC1-6165-7C18910D5ACE}"/>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r>
              <a:rPr lang="fr-FR" sz="1050" b="1" dirty="0">
                <a:solidFill>
                  <a:schemeClr val="bg1"/>
                </a:solidFill>
                <a:latin typeface="Century Gothic" panose="020B0502020202020204" pitchFamily="34" charset="0"/>
                <a:cs typeface="Gordita" pitchFamily="2" charset="77"/>
              </a:rPr>
              <a:t>2-6 juin 2023</a:t>
            </a:r>
            <a:r>
              <a:rPr kumimoji="0" lang="fr-FR" sz="1050" b="1" u="none" strike="noStrike" kern="1200" cap="none" spc="0" normalizeH="0" baseline="0" noProof="0" dirty="0">
                <a:ln>
                  <a:noFill/>
                </a:ln>
                <a:solidFill>
                  <a:schemeClr val="bg1"/>
                </a:solidFill>
                <a:effectLst/>
                <a:uLnTx/>
                <a:uFillTx/>
                <a:latin typeface="Century Gothic" panose="020B0502020202020204" pitchFamily="34" charset="0"/>
                <a:cs typeface="Gordita Light" pitchFamily="2" charset="77"/>
              </a:rPr>
              <a:t> </a:t>
            </a:r>
            <a:endParaRPr lang="fr-FR" sz="1050" b="1" dirty="0">
              <a:solidFill>
                <a:schemeClr val="bg1"/>
              </a:solidFill>
              <a:latin typeface="Century Gothic" panose="020B0502020202020204" pitchFamily="34" charset="0"/>
            </a:endParaRPr>
          </a:p>
        </p:txBody>
      </p:sp>
      <p:sp>
        <p:nvSpPr>
          <p:cNvPr id="17" name="Espace réservé du contenu 16">
            <a:extLst>
              <a:ext uri="{FF2B5EF4-FFF2-40B4-BE49-F238E27FC236}">
                <a16:creationId xmlns="" xmlns:a16="http://schemas.microsoft.com/office/drawing/2014/main" id="{4C09A83B-48CE-BFDD-DC13-A8DC2A1787C0}"/>
              </a:ext>
            </a:extLst>
          </p:cNvPr>
          <p:cNvSpPr>
            <a:spLocks noGrp="1"/>
          </p:cNvSpPr>
          <p:nvPr>
            <p:ph sz="quarter" idx="16" hasCustomPrompt="1"/>
          </p:nvPr>
        </p:nvSpPr>
        <p:spPr>
          <a:xfrm>
            <a:off x="1017816" y="6342603"/>
            <a:ext cx="5159375" cy="247196"/>
          </a:xfrm>
          <a:prstGeom prst="rect">
            <a:avLst/>
          </a:prstGeom>
        </p:spPr>
        <p:txBody>
          <a:bodyPr>
            <a:noAutofit/>
          </a:bodyPr>
          <a:lstStyle>
            <a:lvl1pPr marL="0" indent="0">
              <a:buNone/>
              <a:defRPr sz="1200" i="1" baseline="0">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sp>
        <p:nvSpPr>
          <p:cNvPr id="19" name="Espace réservé du texte 18">
            <a:extLst>
              <a:ext uri="{FF2B5EF4-FFF2-40B4-BE49-F238E27FC236}">
                <a16:creationId xmlns="" xmlns:a16="http://schemas.microsoft.com/office/drawing/2014/main" id="{A6141D7E-6A11-9A05-41CA-2C5C54BC029E}"/>
              </a:ext>
            </a:extLst>
          </p:cNvPr>
          <p:cNvSpPr>
            <a:spLocks noGrp="1"/>
          </p:cNvSpPr>
          <p:nvPr>
            <p:ph type="body" sz="quarter" idx="17" hasCustomPrompt="1"/>
          </p:nvPr>
        </p:nvSpPr>
        <p:spPr>
          <a:xfrm>
            <a:off x="932773" y="-4431"/>
            <a:ext cx="11259225" cy="516866"/>
          </a:xfrm>
          <a:prstGeom prst="rect">
            <a:avLst/>
          </a:prstGeom>
        </p:spPr>
        <p:txBody>
          <a:bodyPr lIns="180000">
            <a:noAutofit/>
          </a:bodyPr>
          <a:lstStyle>
            <a:lvl1pPr marL="0" indent="0">
              <a:buNone/>
              <a:defRPr sz="3600" b="1" i="0">
                <a:solidFill>
                  <a:srgbClr val="FF7F4D"/>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Titre abstract…</a:t>
            </a:r>
          </a:p>
        </p:txBody>
      </p:sp>
      <p:sp>
        <p:nvSpPr>
          <p:cNvPr id="20" name="Espace réservé du texte 18">
            <a:extLst>
              <a:ext uri="{FF2B5EF4-FFF2-40B4-BE49-F238E27FC236}">
                <a16:creationId xmlns="" xmlns:a16="http://schemas.microsoft.com/office/drawing/2014/main" id="{B19472D2-101B-E0E2-DE33-9218E328BE8C}"/>
              </a:ext>
            </a:extLst>
          </p:cNvPr>
          <p:cNvSpPr>
            <a:spLocks noGrp="1"/>
          </p:cNvSpPr>
          <p:nvPr>
            <p:ph type="body" sz="quarter" idx="18" hasCustomPrompt="1"/>
          </p:nvPr>
        </p:nvSpPr>
        <p:spPr>
          <a:xfrm>
            <a:off x="932774" y="522517"/>
            <a:ext cx="11259224" cy="341085"/>
          </a:xfrm>
          <a:prstGeom prst="rect">
            <a:avLst/>
          </a:prstGeom>
        </p:spPr>
        <p:txBody>
          <a:bodyPr lIns="180000">
            <a:noAutofit/>
          </a:bodyPr>
          <a:lstStyle>
            <a:lvl1pPr marL="0" indent="0">
              <a:buNone/>
              <a:defRPr sz="2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Sous-titre abstract…</a:t>
            </a:r>
          </a:p>
        </p:txBody>
      </p:sp>
      <p:sp>
        <p:nvSpPr>
          <p:cNvPr id="2" name="Espace réservé du contenu 28">
            <a:extLst>
              <a:ext uri="{FF2B5EF4-FFF2-40B4-BE49-F238E27FC236}">
                <a16:creationId xmlns="" xmlns:a16="http://schemas.microsoft.com/office/drawing/2014/main" id="{7AFCAD0A-483F-993E-F8FB-82A89A152C66}"/>
              </a:ext>
            </a:extLst>
          </p:cNvPr>
          <p:cNvSpPr>
            <a:spLocks noGrp="1"/>
          </p:cNvSpPr>
          <p:nvPr>
            <p:ph sz="quarter" idx="22" hasCustomPrompt="1"/>
          </p:nvPr>
        </p:nvSpPr>
        <p:spPr>
          <a:xfrm>
            <a:off x="1349388" y="1182936"/>
            <a:ext cx="9678003" cy="2938688"/>
          </a:xfrm>
          <a:prstGeom prst="rect">
            <a:avLst/>
          </a:prstGeom>
          <a:noFill/>
        </p:spPr>
        <p:txBody>
          <a:bodyPr/>
          <a:lstStyle>
            <a:lvl1pPr marL="285750" indent="-285750">
              <a:buClr>
                <a:schemeClr val="bg2"/>
              </a:buClr>
              <a:buSzPct val="80000"/>
              <a:buFont typeface="Century Gothic" panose="020B0502020202020204" pitchFamily="34" charset="0"/>
              <a:buChar char="►"/>
              <a:defRPr sz="1800" b="1">
                <a:solidFill>
                  <a:schemeClr val="tx1"/>
                </a:solidFill>
              </a:defRPr>
            </a:lvl1pPr>
            <a:lvl2pPr marL="536575" indent="-268288">
              <a:buClr>
                <a:schemeClr val="bg2"/>
              </a:buClr>
              <a:buFont typeface="Wingdings" panose="05000000000000000000" pitchFamily="2" charset="2"/>
              <a:buChar char="à"/>
              <a:defRPr sz="1600">
                <a:solidFill>
                  <a:schemeClr val="tx1"/>
                </a:solidFill>
              </a:defRPr>
            </a:lvl2pPr>
            <a:lvl3pPr marL="719138" indent="-182563">
              <a:buClr>
                <a:schemeClr val="bg2"/>
              </a:buClr>
              <a:buFont typeface="Wingdings" pitchFamily="2" charset="2"/>
              <a:buChar char="§"/>
              <a:defRPr sz="1400" b="1">
                <a:solidFill>
                  <a:schemeClr val="tx1"/>
                </a:solidFill>
              </a:defRPr>
            </a:lvl3pPr>
            <a:lvl4pPr marL="1600200" indent="-228600">
              <a:buClr>
                <a:srgbClr val="FF7F4D"/>
              </a:buClr>
              <a:buFont typeface="Police système Courant"/>
              <a:buChar char="⁃"/>
              <a:defRPr sz="1200">
                <a:solidFill>
                  <a:schemeClr val="tx1"/>
                </a:solidFill>
              </a:defRPr>
            </a:lvl4pPr>
            <a:lvl5pPr marL="1828800" indent="0">
              <a:buNone/>
              <a:defRPr sz="105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26913528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u Abstract 2">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9ACA5099-5717-9D94-0AFA-F4B3037AB1DD}"/>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solidFill>
                <a:srgbClr val="FFFFFF"/>
              </a:solidFill>
            </a:endParaRPr>
          </a:p>
        </p:txBody>
      </p:sp>
      <p:pic>
        <p:nvPicPr>
          <p:cNvPr id="4" name="Image 3" descr="Une image contenant texte, clipart&#10;&#10;Description générée automatiquement">
            <a:extLst>
              <a:ext uri="{FF2B5EF4-FFF2-40B4-BE49-F238E27FC236}">
                <a16:creationId xmlns="" xmlns:a16="http://schemas.microsoft.com/office/drawing/2014/main" id="{F65A5800-6143-1EDE-00DC-C5721A6789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5" name="Rectangle 4">
            <a:extLst>
              <a:ext uri="{FF2B5EF4-FFF2-40B4-BE49-F238E27FC236}">
                <a16:creationId xmlns="" xmlns:a16="http://schemas.microsoft.com/office/drawing/2014/main" id="{7EDFF50F-F04C-F945-CF73-E63D20CD5EA7}"/>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latin typeface="Arial Narrow" panose="020B0604020202020204" pitchFamily="34" charset="0"/>
              <a:cs typeface="Arial Narrow" panose="020B0604020202020204" pitchFamily="34" charset="0"/>
            </a:endParaRPr>
          </a:p>
        </p:txBody>
      </p:sp>
      <p:sp>
        <p:nvSpPr>
          <p:cNvPr id="6" name="Rectangle 5">
            <a:extLst>
              <a:ext uri="{FF2B5EF4-FFF2-40B4-BE49-F238E27FC236}">
                <a16:creationId xmlns="" xmlns:a16="http://schemas.microsoft.com/office/drawing/2014/main" id="{F5F54979-C527-1B80-3222-60EDF75FC0C7}"/>
              </a:ext>
            </a:extLst>
          </p:cNvPr>
          <p:cNvSpPr/>
          <p:nvPr userDrawn="1"/>
        </p:nvSpPr>
        <p:spPr>
          <a:xfrm rot="16200000">
            <a:off x="-1201106" y="3998441"/>
            <a:ext cx="3291213" cy="707886"/>
          </a:xfrm>
          <a:prstGeom prst="rect">
            <a:avLst/>
          </a:prstGeom>
        </p:spPr>
        <p:txBody>
          <a:bodyPr wrap="square">
            <a:spAutoFit/>
          </a:bodyPr>
          <a:lstStyle/>
          <a:p>
            <a:r>
              <a:rPr lang="fr-FR" sz="800" dirty="0">
                <a:solidFill>
                  <a:srgbClr val="FFFFFF"/>
                </a:solidFill>
              </a:rPr>
              <a:t>Ce contenu est un rapport et/ou un résumé des communications d'un congrès dont l'objectif est d'informer </a:t>
            </a:r>
            <a:br>
              <a:rPr lang="fr-FR" sz="800" dirty="0">
                <a:solidFill>
                  <a:srgbClr val="FFFFFF"/>
                </a:solidFill>
              </a:rPr>
            </a:br>
            <a:r>
              <a:rPr lang="fr-FR" sz="800" dirty="0">
                <a:solidFill>
                  <a:srgbClr val="FFFFFF"/>
                </a:solidFill>
              </a:rPr>
              <a:t>sur l'état actuel de la recherche ; les données présentées ici peuvent ne pas être validées par les autorités de santé et, </a:t>
            </a:r>
            <a:br>
              <a:rPr lang="fr-FR" sz="800" dirty="0">
                <a:solidFill>
                  <a:srgbClr val="FFFFFF"/>
                </a:solidFill>
              </a:rPr>
            </a:br>
            <a:r>
              <a:rPr lang="fr-FR" sz="800" dirty="0">
                <a:solidFill>
                  <a:srgbClr val="FFFFFF"/>
                </a:solidFill>
              </a:rPr>
              <a:t>le cas échéant, ne doivent pas être mises en pratique.</a:t>
            </a:r>
          </a:p>
        </p:txBody>
      </p:sp>
      <p:sp>
        <p:nvSpPr>
          <p:cNvPr id="7" name="Rectangle 6">
            <a:extLst>
              <a:ext uri="{FF2B5EF4-FFF2-40B4-BE49-F238E27FC236}">
                <a16:creationId xmlns="" xmlns:a16="http://schemas.microsoft.com/office/drawing/2014/main" id="{3D9B53EC-6306-E139-6F6F-A2409ABD9441}"/>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rPr>
              <a:t>SEIN</a:t>
            </a:r>
          </a:p>
        </p:txBody>
      </p:sp>
      <p:pic>
        <p:nvPicPr>
          <p:cNvPr id="8" name="Image 7">
            <a:extLst>
              <a:ext uri="{FF2B5EF4-FFF2-40B4-BE49-F238E27FC236}">
                <a16:creationId xmlns="" xmlns:a16="http://schemas.microsoft.com/office/drawing/2014/main" id="{E1A8F42F-8C8C-0521-5EDC-29DBC227029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29" y="6006261"/>
            <a:ext cx="774640" cy="798115"/>
          </a:xfrm>
          <a:prstGeom prst="rect">
            <a:avLst/>
          </a:prstGeom>
        </p:spPr>
      </p:pic>
      <p:sp>
        <p:nvSpPr>
          <p:cNvPr id="9" name="ZoneTexte 8">
            <a:extLst>
              <a:ext uri="{FF2B5EF4-FFF2-40B4-BE49-F238E27FC236}">
                <a16:creationId xmlns="" xmlns:a16="http://schemas.microsoft.com/office/drawing/2014/main" id="{08D80DAF-B78A-FB73-597C-392CF9343367}"/>
              </a:ext>
            </a:extLst>
          </p:cNvPr>
          <p:cNvSpPr txBox="1"/>
          <p:nvPr userDrawn="1"/>
        </p:nvSpPr>
        <p:spPr>
          <a:xfrm>
            <a:off x="8242609" y="6158862"/>
            <a:ext cx="1502322" cy="430887"/>
          </a:xfrm>
          <a:prstGeom prst="rect">
            <a:avLst/>
          </a:prstGeom>
          <a:noFill/>
        </p:spPr>
        <p:txBody>
          <a:bodyPr wrap="square">
            <a:spAutoFit/>
          </a:bodyPr>
          <a:lstStyle/>
          <a:p>
            <a:pPr algn="r"/>
            <a:r>
              <a:rPr lang="fr-FR" sz="1100" dirty="0">
                <a:solidFill>
                  <a:srgbClr val="FF7F4D"/>
                </a:solidFill>
                <a:cs typeface="Gordita" pitchFamily="2" charset="77"/>
              </a:rPr>
              <a:t>L’actualité</a:t>
            </a:r>
            <a:r>
              <a:rPr lang="fr-FR" sz="1100" dirty="0">
                <a:solidFill>
                  <a:srgbClr val="FFFFFF"/>
                </a:solidFill>
                <a:cs typeface="Gordita" pitchFamily="2" charset="77"/>
              </a:rPr>
              <a:t/>
            </a:r>
            <a:br>
              <a:rPr lang="fr-FR" sz="1100" dirty="0">
                <a:solidFill>
                  <a:srgbClr val="FFFFFF"/>
                </a:solidFill>
                <a:cs typeface="Gordita" pitchFamily="2" charset="77"/>
              </a:rPr>
            </a:br>
            <a:r>
              <a:rPr lang="fr-FR" sz="1100" dirty="0">
                <a:solidFill>
                  <a:srgbClr val="FFFFFF"/>
                </a:solidFill>
                <a:cs typeface="Gordita" pitchFamily="2" charset="77"/>
              </a:rPr>
              <a:t>en oncologie</a:t>
            </a:r>
          </a:p>
        </p:txBody>
      </p:sp>
      <p:sp>
        <p:nvSpPr>
          <p:cNvPr id="10" name="Espace réservé du texte 21">
            <a:extLst>
              <a:ext uri="{FF2B5EF4-FFF2-40B4-BE49-F238E27FC236}">
                <a16:creationId xmlns="" xmlns:a16="http://schemas.microsoft.com/office/drawing/2014/main" id="{F923B79B-8D9A-F082-EAE0-D0CD86328FBF}"/>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pPr lvl="0"/>
            <a:r>
              <a:rPr lang="fr-FR" dirty="0"/>
              <a:t>Date du congrès</a:t>
            </a:r>
          </a:p>
        </p:txBody>
      </p:sp>
      <p:sp>
        <p:nvSpPr>
          <p:cNvPr id="11" name="Espace réservé du contenu 16">
            <a:extLst>
              <a:ext uri="{FF2B5EF4-FFF2-40B4-BE49-F238E27FC236}">
                <a16:creationId xmlns="" xmlns:a16="http://schemas.microsoft.com/office/drawing/2014/main" id="{652A7E7E-E0CB-227A-021B-44303F1CCBBB}"/>
              </a:ext>
            </a:extLst>
          </p:cNvPr>
          <p:cNvSpPr>
            <a:spLocks noGrp="1"/>
          </p:cNvSpPr>
          <p:nvPr>
            <p:ph sz="quarter" idx="16" hasCustomPrompt="1"/>
          </p:nvPr>
        </p:nvSpPr>
        <p:spPr>
          <a:xfrm>
            <a:off x="1017816" y="6342603"/>
            <a:ext cx="5159375" cy="247196"/>
          </a:xfrm>
          <a:prstGeom prst="rect">
            <a:avLst/>
          </a:prstGeom>
        </p:spPr>
        <p:txBody>
          <a:bodyPr>
            <a:noAutofit/>
          </a:bodyPr>
          <a:lstStyle>
            <a:lvl1pPr marL="0" indent="0">
              <a:buNone/>
              <a:defRPr sz="1200" i="1">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sp>
        <p:nvSpPr>
          <p:cNvPr id="12" name="Espace réservé du texte 18">
            <a:extLst>
              <a:ext uri="{FF2B5EF4-FFF2-40B4-BE49-F238E27FC236}">
                <a16:creationId xmlns="" xmlns:a16="http://schemas.microsoft.com/office/drawing/2014/main" id="{32224335-0BF8-D51F-288B-2DC7D1BD3B40}"/>
              </a:ext>
            </a:extLst>
          </p:cNvPr>
          <p:cNvSpPr>
            <a:spLocks noGrp="1"/>
          </p:cNvSpPr>
          <p:nvPr>
            <p:ph type="body" sz="quarter" idx="17" hasCustomPrompt="1"/>
          </p:nvPr>
        </p:nvSpPr>
        <p:spPr>
          <a:xfrm>
            <a:off x="932773" y="-4431"/>
            <a:ext cx="11259225" cy="516866"/>
          </a:xfrm>
          <a:prstGeom prst="rect">
            <a:avLst/>
          </a:prstGeom>
        </p:spPr>
        <p:txBody>
          <a:bodyPr lIns="180000">
            <a:noAutofit/>
          </a:bodyPr>
          <a:lstStyle>
            <a:lvl1pPr marL="0" indent="0">
              <a:buNone/>
              <a:defRPr sz="3600" b="1" i="0">
                <a:solidFill>
                  <a:srgbClr val="FF7F4D"/>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Titre abstract…</a:t>
            </a:r>
          </a:p>
        </p:txBody>
      </p:sp>
      <p:sp>
        <p:nvSpPr>
          <p:cNvPr id="13" name="Espace réservé du texte 18">
            <a:extLst>
              <a:ext uri="{FF2B5EF4-FFF2-40B4-BE49-F238E27FC236}">
                <a16:creationId xmlns="" xmlns:a16="http://schemas.microsoft.com/office/drawing/2014/main" id="{2B584DC8-4B0C-56BA-CF88-058455BBF87F}"/>
              </a:ext>
            </a:extLst>
          </p:cNvPr>
          <p:cNvSpPr>
            <a:spLocks noGrp="1"/>
          </p:cNvSpPr>
          <p:nvPr>
            <p:ph type="body" sz="quarter" idx="18" hasCustomPrompt="1"/>
          </p:nvPr>
        </p:nvSpPr>
        <p:spPr>
          <a:xfrm>
            <a:off x="932774" y="522517"/>
            <a:ext cx="11259224" cy="341085"/>
          </a:xfrm>
          <a:prstGeom prst="rect">
            <a:avLst/>
          </a:prstGeom>
        </p:spPr>
        <p:txBody>
          <a:bodyPr lIns="180000">
            <a:noAutofit/>
          </a:bodyPr>
          <a:lstStyle>
            <a:lvl1pPr marL="0" indent="0">
              <a:buNone/>
              <a:defRPr sz="2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Sous-titre abstract…</a:t>
            </a:r>
          </a:p>
        </p:txBody>
      </p:sp>
      <p:sp>
        <p:nvSpPr>
          <p:cNvPr id="14" name="Espace réservé du contenu 15">
            <a:extLst>
              <a:ext uri="{FF2B5EF4-FFF2-40B4-BE49-F238E27FC236}">
                <a16:creationId xmlns="" xmlns:a16="http://schemas.microsoft.com/office/drawing/2014/main" id="{B07DD8FB-A895-594B-3A70-A83EACE30E47}"/>
              </a:ext>
            </a:extLst>
          </p:cNvPr>
          <p:cNvSpPr>
            <a:spLocks noGrp="1"/>
          </p:cNvSpPr>
          <p:nvPr>
            <p:ph sz="quarter" idx="19" hasCustomPrompt="1"/>
          </p:nvPr>
        </p:nvSpPr>
        <p:spPr>
          <a:xfrm>
            <a:off x="1312995" y="1247431"/>
            <a:ext cx="6553200" cy="3100752"/>
          </a:xfrm>
          <a:prstGeom prst="rect">
            <a:avLst/>
          </a:prstGeom>
          <a:ln w="12700">
            <a:solidFill>
              <a:srgbClr val="005086"/>
            </a:solidFill>
          </a:ln>
        </p:spPr>
        <p:txBody>
          <a:bodyPr anchor="ct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r-FR" dirty="0"/>
              <a:t>Emplacement courbe</a:t>
            </a:r>
          </a:p>
        </p:txBody>
      </p:sp>
      <p:sp>
        <p:nvSpPr>
          <p:cNvPr id="15" name="Espace réservé du texte 22">
            <a:extLst>
              <a:ext uri="{FF2B5EF4-FFF2-40B4-BE49-F238E27FC236}">
                <a16:creationId xmlns="" xmlns:a16="http://schemas.microsoft.com/office/drawing/2014/main" id="{D3E98C69-E3D6-2691-AFB9-114FB82E4949}"/>
              </a:ext>
            </a:extLst>
          </p:cNvPr>
          <p:cNvSpPr>
            <a:spLocks noGrp="1"/>
          </p:cNvSpPr>
          <p:nvPr>
            <p:ph type="body" sz="quarter" idx="20" hasCustomPrompt="1"/>
          </p:nvPr>
        </p:nvSpPr>
        <p:spPr>
          <a:xfrm>
            <a:off x="1574574" y="1052306"/>
            <a:ext cx="1683883" cy="387350"/>
          </a:xfrm>
          <a:prstGeom prst="rect">
            <a:avLst/>
          </a:prstGeom>
          <a:solidFill>
            <a:schemeClr val="bg1"/>
          </a:solidFill>
        </p:spPr>
        <p:txBody>
          <a:bodyPr/>
          <a:lstStyle>
            <a:lvl1pPr marL="0" indent="0">
              <a:buNone/>
              <a:defRPr sz="2000" b="1">
                <a:solidFill>
                  <a:srgbClr val="737078"/>
                </a:solidFill>
                <a:latin typeface="+mn-lt"/>
              </a:defRPr>
            </a:lvl1pPr>
            <a:lvl2pPr marL="457200" indent="0">
              <a:buNone/>
              <a:defRPr sz="2000" b="1">
                <a:latin typeface="+mn-lt"/>
              </a:defRPr>
            </a:lvl2pPr>
            <a:lvl3pPr marL="914400" indent="0">
              <a:buNone/>
              <a:defRPr sz="2000" b="1">
                <a:latin typeface="+mn-lt"/>
              </a:defRPr>
            </a:lvl3pPr>
            <a:lvl4pPr marL="1371600" indent="0">
              <a:buNone/>
              <a:defRPr sz="2000" b="1">
                <a:latin typeface="+mn-lt"/>
              </a:defRPr>
            </a:lvl4pPr>
            <a:lvl5pPr marL="1828800" indent="0">
              <a:buNone/>
              <a:defRPr sz="2000" b="1">
                <a:latin typeface="+mn-lt"/>
              </a:defRPr>
            </a:lvl5pPr>
          </a:lstStyle>
          <a:p>
            <a:pPr lvl="0"/>
            <a:r>
              <a:rPr lang="fr-FR" dirty="0"/>
              <a:t>Titre courbe</a:t>
            </a:r>
          </a:p>
        </p:txBody>
      </p:sp>
      <p:sp>
        <p:nvSpPr>
          <p:cNvPr id="16" name="Espace réservé du contenu 28">
            <a:extLst>
              <a:ext uri="{FF2B5EF4-FFF2-40B4-BE49-F238E27FC236}">
                <a16:creationId xmlns="" xmlns:a16="http://schemas.microsoft.com/office/drawing/2014/main" id="{BF3DF3E4-1677-37CA-CD8C-AAC7786F38F4}"/>
              </a:ext>
            </a:extLst>
          </p:cNvPr>
          <p:cNvSpPr>
            <a:spLocks noGrp="1"/>
          </p:cNvSpPr>
          <p:nvPr>
            <p:ph sz="quarter" idx="21"/>
          </p:nvPr>
        </p:nvSpPr>
        <p:spPr>
          <a:xfrm>
            <a:off x="8178800" y="1246188"/>
            <a:ext cx="3556000" cy="4616450"/>
          </a:xfrm>
          <a:prstGeom prst="rect">
            <a:avLst/>
          </a:prstGeom>
          <a:solidFill>
            <a:srgbClr val="FF7F4D"/>
          </a:solidFill>
        </p:spPr>
        <p:txBody>
          <a:bodyPr/>
          <a:lstStyle>
            <a:lvl1pPr marL="0" indent="0">
              <a:buNone/>
              <a:defRPr sz="1800" b="1">
                <a:solidFill>
                  <a:schemeClr val="bg1"/>
                </a:solidFill>
              </a:defRPr>
            </a:lvl1pPr>
            <a:lvl2pPr marL="685800" indent="-228600">
              <a:buClr>
                <a:schemeClr val="accent1"/>
              </a:buClr>
              <a:buFont typeface="Police système Courant"/>
              <a:buChar char="►"/>
              <a:defRPr sz="1600">
                <a:solidFill>
                  <a:schemeClr val="tx1"/>
                </a:solidFill>
              </a:defRPr>
            </a:lvl2pPr>
            <a:lvl3pPr marL="1143000" indent="-228600">
              <a:buClr>
                <a:schemeClr val="tx1"/>
              </a:buClr>
              <a:buFont typeface="Wingdings" pitchFamily="2" charset="2"/>
              <a:buChar char="§"/>
              <a:defRPr sz="1400" b="1">
                <a:solidFill>
                  <a:schemeClr val="bg1"/>
                </a:solidFill>
              </a:defRPr>
            </a:lvl3pPr>
            <a:lvl4pPr marL="1600200" indent="-228600">
              <a:buClr>
                <a:schemeClr val="tx1"/>
              </a:buClr>
              <a:buFont typeface="Police système Courant"/>
              <a:buChar char="⁃"/>
              <a:defRPr sz="1200">
                <a:solidFill>
                  <a:schemeClr val="bg1"/>
                </a:solidFill>
              </a:defRPr>
            </a:lvl4pPr>
            <a:lvl5pPr marL="1828800" indent="0">
              <a:buNone/>
              <a:defRPr sz="105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7" name="Espace réservé du contenu 28">
            <a:extLst>
              <a:ext uri="{FF2B5EF4-FFF2-40B4-BE49-F238E27FC236}">
                <a16:creationId xmlns="" xmlns:a16="http://schemas.microsoft.com/office/drawing/2014/main" id="{393EA286-5435-E683-D274-8AAD4E596CD1}"/>
              </a:ext>
            </a:extLst>
          </p:cNvPr>
          <p:cNvSpPr>
            <a:spLocks noGrp="1"/>
          </p:cNvSpPr>
          <p:nvPr>
            <p:ph sz="quarter" idx="22"/>
          </p:nvPr>
        </p:nvSpPr>
        <p:spPr>
          <a:xfrm>
            <a:off x="1312994" y="4460489"/>
            <a:ext cx="6553199" cy="1402150"/>
          </a:xfrm>
          <a:prstGeom prst="rect">
            <a:avLst/>
          </a:prstGeom>
          <a:solidFill>
            <a:srgbClr val="005086"/>
          </a:solidFill>
        </p:spPr>
        <p:txBody>
          <a:bodyPr/>
          <a:lstStyle>
            <a:lvl1pPr marL="0" indent="0">
              <a:buNone/>
              <a:defRPr sz="1800" b="1">
                <a:solidFill>
                  <a:schemeClr val="bg1"/>
                </a:solidFill>
              </a:defRPr>
            </a:lvl1pPr>
            <a:lvl2pPr marL="685800" indent="-228600">
              <a:buClr>
                <a:srgbClr val="FF7F4D"/>
              </a:buClr>
              <a:buFont typeface="Police système Courant"/>
              <a:buChar char="►"/>
              <a:defRPr sz="1600">
                <a:solidFill>
                  <a:schemeClr val="bg1"/>
                </a:solidFill>
              </a:defRPr>
            </a:lvl2pPr>
            <a:lvl3pPr marL="1143000" indent="-228600">
              <a:buClr>
                <a:schemeClr val="bg1"/>
              </a:buClr>
              <a:buFont typeface="Wingdings" pitchFamily="2" charset="2"/>
              <a:buChar char="§"/>
              <a:defRPr sz="1400" b="1">
                <a:solidFill>
                  <a:schemeClr val="bg1"/>
                </a:solidFill>
              </a:defRPr>
            </a:lvl3pPr>
            <a:lvl4pPr marL="1600200" indent="-228600">
              <a:buClr>
                <a:srgbClr val="FF7F4D"/>
              </a:buClr>
              <a:buFont typeface="Police système Courant"/>
              <a:buChar char="⁃"/>
              <a:defRPr sz="1200">
                <a:solidFill>
                  <a:schemeClr val="bg1"/>
                </a:solidFill>
              </a:defRPr>
            </a:lvl4pPr>
            <a:lvl5pPr marL="1828800" indent="0">
              <a:buNone/>
              <a:defRPr sz="105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654063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er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6720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grès et Experts">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64D0B334-62B8-E95D-4011-3B1D512B42AD}"/>
              </a:ext>
            </a:extLst>
          </p:cNvPr>
          <p:cNvSpPr/>
          <p:nvPr userDrawn="1"/>
        </p:nvSpPr>
        <p:spPr>
          <a:xfrm>
            <a:off x="0" y="4521605"/>
            <a:ext cx="12191999" cy="2093101"/>
          </a:xfrm>
          <a:prstGeom prst="rect">
            <a:avLst/>
          </a:prstGeom>
          <a:solidFill>
            <a:srgbClr val="FF7F4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tlCol="0" anchor="t"/>
          <a:lstStyle/>
          <a:p>
            <a:endParaRPr lang="fr-FR" sz="1600" b="1" dirty="0">
              <a:solidFill>
                <a:srgbClr val="FF7F4D"/>
              </a:solidFill>
              <a:latin typeface="geneve"/>
            </a:endParaRPr>
          </a:p>
        </p:txBody>
      </p:sp>
      <p:sp>
        <p:nvSpPr>
          <p:cNvPr id="30" name="Espace réservé pour une image  29">
            <a:extLst>
              <a:ext uri="{FF2B5EF4-FFF2-40B4-BE49-F238E27FC236}">
                <a16:creationId xmlns="" xmlns:a16="http://schemas.microsoft.com/office/drawing/2014/main" id="{E8F03D56-581E-FAB7-12E2-724ABC932EE9}"/>
              </a:ext>
            </a:extLst>
          </p:cNvPr>
          <p:cNvSpPr>
            <a:spLocks noGrp="1"/>
          </p:cNvSpPr>
          <p:nvPr>
            <p:ph type="pic" sz="quarter" idx="17" hasCustomPrompt="1"/>
          </p:nvPr>
        </p:nvSpPr>
        <p:spPr>
          <a:xfrm>
            <a:off x="225480" y="5043323"/>
            <a:ext cx="1152000" cy="1152000"/>
          </a:xfrm>
          <a:prstGeom prst="rect">
            <a:avLst/>
          </a:prstGeom>
        </p:spPr>
        <p:txBody>
          <a:bodyPr>
            <a:normAutofit/>
          </a:bodyPr>
          <a:lstStyle>
            <a:lvl1pPr marL="0" indent="0">
              <a:buNone/>
              <a:defRPr sz="1200"/>
            </a:lvl1pPr>
          </a:lstStyle>
          <a:p>
            <a:r>
              <a:rPr lang="fr-FR" dirty="0"/>
              <a:t>Image expert 1 N&amp;B en cercle</a:t>
            </a:r>
          </a:p>
          <a:p>
            <a:r>
              <a:rPr lang="fr-FR" dirty="0"/>
              <a:t>Trait 2 points bleu foncé</a:t>
            </a:r>
          </a:p>
        </p:txBody>
      </p:sp>
      <p:sp>
        <p:nvSpPr>
          <p:cNvPr id="5" name="Espace réservé du texte 4">
            <a:extLst>
              <a:ext uri="{FF2B5EF4-FFF2-40B4-BE49-F238E27FC236}">
                <a16:creationId xmlns="" xmlns:a16="http://schemas.microsoft.com/office/drawing/2014/main" id="{5F770F35-D21C-8D15-1E0D-13CA86D222C2}"/>
              </a:ext>
            </a:extLst>
          </p:cNvPr>
          <p:cNvSpPr>
            <a:spLocks noGrp="1"/>
          </p:cNvSpPr>
          <p:nvPr>
            <p:ph type="body" sz="quarter" idx="18" hasCustomPrompt="1"/>
          </p:nvPr>
        </p:nvSpPr>
        <p:spPr>
          <a:xfrm>
            <a:off x="1399931" y="5045088"/>
            <a:ext cx="1782524" cy="569913"/>
          </a:xfrm>
          <a:prstGeom prst="rect">
            <a:avLst/>
          </a:prstGeom>
        </p:spPr>
        <p:txBody>
          <a:bodyPr/>
          <a:lstStyle>
            <a:lvl1pPr marL="0" indent="0">
              <a:lnSpc>
                <a:spcPct val="100000"/>
              </a:lnSpc>
              <a:spcBef>
                <a:spcPts val="0"/>
              </a:spcBef>
              <a:buNone/>
              <a:defRPr sz="1400" b="1">
                <a:solidFill>
                  <a:schemeClr val="bg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Pr Prénom</a:t>
            </a:r>
          </a:p>
          <a:p>
            <a:pPr lvl="0"/>
            <a:r>
              <a:rPr lang="fr-FR" dirty="0"/>
              <a:t>NOM</a:t>
            </a:r>
          </a:p>
        </p:txBody>
      </p:sp>
      <p:sp>
        <p:nvSpPr>
          <p:cNvPr id="21" name="Espace réservé pour une image  29">
            <a:extLst>
              <a:ext uri="{FF2B5EF4-FFF2-40B4-BE49-F238E27FC236}">
                <a16:creationId xmlns="" xmlns:a16="http://schemas.microsoft.com/office/drawing/2014/main" id="{C1840AF0-3D9A-2332-E4B7-5400A7BA9038}"/>
              </a:ext>
            </a:extLst>
          </p:cNvPr>
          <p:cNvSpPr>
            <a:spLocks noGrp="1"/>
          </p:cNvSpPr>
          <p:nvPr>
            <p:ph type="pic" sz="quarter" idx="19" hasCustomPrompt="1"/>
          </p:nvPr>
        </p:nvSpPr>
        <p:spPr>
          <a:xfrm>
            <a:off x="9155833" y="5045088"/>
            <a:ext cx="1152000" cy="1152000"/>
          </a:xfrm>
          <a:prstGeom prst="rect">
            <a:avLst/>
          </a:prstGeom>
        </p:spPr>
        <p:txBody>
          <a:bodyPr>
            <a:normAutofit/>
          </a:bodyPr>
          <a:lstStyle>
            <a:lvl1pPr marL="0" indent="0">
              <a:buNone/>
              <a:defRPr sz="1200"/>
            </a:lvl1pPr>
          </a:lstStyle>
          <a:p>
            <a:r>
              <a:rPr lang="fr-FR" dirty="0"/>
              <a:t>Image expert 1 N&amp;B en cercle</a:t>
            </a:r>
          </a:p>
          <a:p>
            <a:r>
              <a:rPr lang="fr-FR" dirty="0"/>
              <a:t>Trait 2 points bleu foncé</a:t>
            </a:r>
          </a:p>
        </p:txBody>
      </p:sp>
      <p:sp>
        <p:nvSpPr>
          <p:cNvPr id="23" name="Espace réservé pour une image  29">
            <a:extLst>
              <a:ext uri="{FF2B5EF4-FFF2-40B4-BE49-F238E27FC236}">
                <a16:creationId xmlns="" xmlns:a16="http://schemas.microsoft.com/office/drawing/2014/main" id="{50B8ACF1-AE03-0097-E996-33378664416B}"/>
              </a:ext>
            </a:extLst>
          </p:cNvPr>
          <p:cNvSpPr>
            <a:spLocks noGrp="1"/>
          </p:cNvSpPr>
          <p:nvPr>
            <p:ph type="pic" sz="quarter" idx="20" hasCustomPrompt="1"/>
          </p:nvPr>
        </p:nvSpPr>
        <p:spPr>
          <a:xfrm>
            <a:off x="3202264" y="5045088"/>
            <a:ext cx="1152000" cy="1152000"/>
          </a:xfrm>
          <a:prstGeom prst="rect">
            <a:avLst/>
          </a:prstGeom>
        </p:spPr>
        <p:txBody>
          <a:bodyPr>
            <a:normAutofit/>
          </a:bodyPr>
          <a:lstStyle>
            <a:lvl1pPr marL="0" indent="0">
              <a:buNone/>
              <a:defRPr sz="1200"/>
            </a:lvl1pPr>
          </a:lstStyle>
          <a:p>
            <a:r>
              <a:rPr lang="fr-FR" dirty="0"/>
              <a:t>Image expert 1 N&amp;B en cercle</a:t>
            </a:r>
          </a:p>
          <a:p>
            <a:r>
              <a:rPr lang="fr-FR" dirty="0"/>
              <a:t>Trait 2 points bleu foncé</a:t>
            </a:r>
          </a:p>
        </p:txBody>
      </p:sp>
      <p:sp>
        <p:nvSpPr>
          <p:cNvPr id="24" name="Espace réservé pour une image  29">
            <a:extLst>
              <a:ext uri="{FF2B5EF4-FFF2-40B4-BE49-F238E27FC236}">
                <a16:creationId xmlns="" xmlns:a16="http://schemas.microsoft.com/office/drawing/2014/main" id="{53F86CC7-16AE-9DA0-3C4A-3F7A9FE7BF1A}"/>
              </a:ext>
            </a:extLst>
          </p:cNvPr>
          <p:cNvSpPr>
            <a:spLocks noGrp="1"/>
          </p:cNvSpPr>
          <p:nvPr>
            <p:ph type="pic" sz="quarter" idx="21" hasCustomPrompt="1"/>
          </p:nvPr>
        </p:nvSpPr>
        <p:spPr>
          <a:xfrm>
            <a:off x="6179048" y="5045088"/>
            <a:ext cx="1152000" cy="1152000"/>
          </a:xfrm>
          <a:prstGeom prst="rect">
            <a:avLst/>
          </a:prstGeom>
        </p:spPr>
        <p:txBody>
          <a:bodyPr>
            <a:normAutofit/>
          </a:bodyPr>
          <a:lstStyle>
            <a:lvl1pPr marL="0" indent="0">
              <a:buNone/>
              <a:defRPr sz="1200"/>
            </a:lvl1pPr>
          </a:lstStyle>
          <a:p>
            <a:r>
              <a:rPr lang="fr-FR" dirty="0"/>
              <a:t>Image expert 1 N&amp;B en cercle</a:t>
            </a:r>
          </a:p>
          <a:p>
            <a:r>
              <a:rPr lang="fr-FR" dirty="0"/>
              <a:t>Trait 2 points bleu foncé</a:t>
            </a:r>
          </a:p>
        </p:txBody>
      </p:sp>
      <p:sp>
        <p:nvSpPr>
          <p:cNvPr id="25" name="Espace réservé du texte 4">
            <a:extLst>
              <a:ext uri="{FF2B5EF4-FFF2-40B4-BE49-F238E27FC236}">
                <a16:creationId xmlns="" xmlns:a16="http://schemas.microsoft.com/office/drawing/2014/main" id="{457ADAF9-1639-EF15-D360-90E1A62FCCF4}"/>
              </a:ext>
            </a:extLst>
          </p:cNvPr>
          <p:cNvSpPr>
            <a:spLocks noGrp="1"/>
          </p:cNvSpPr>
          <p:nvPr>
            <p:ph type="body" sz="quarter" idx="22" hasCustomPrompt="1"/>
          </p:nvPr>
        </p:nvSpPr>
        <p:spPr>
          <a:xfrm>
            <a:off x="4376188" y="5045088"/>
            <a:ext cx="1782524" cy="569913"/>
          </a:xfrm>
          <a:prstGeom prst="rect">
            <a:avLst/>
          </a:prstGeom>
        </p:spPr>
        <p:txBody>
          <a:bodyPr/>
          <a:lstStyle>
            <a:lvl1pPr marL="0" indent="0">
              <a:lnSpc>
                <a:spcPct val="100000"/>
              </a:lnSpc>
              <a:spcBef>
                <a:spcPts val="0"/>
              </a:spcBef>
              <a:buNone/>
              <a:defRPr sz="1400" b="1">
                <a:solidFill>
                  <a:schemeClr val="bg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Pr Prénom</a:t>
            </a:r>
          </a:p>
          <a:p>
            <a:pPr lvl="0"/>
            <a:r>
              <a:rPr lang="fr-FR" dirty="0"/>
              <a:t>NOM</a:t>
            </a:r>
          </a:p>
        </p:txBody>
      </p:sp>
      <p:sp>
        <p:nvSpPr>
          <p:cNvPr id="26" name="Espace réservé du texte 4">
            <a:extLst>
              <a:ext uri="{FF2B5EF4-FFF2-40B4-BE49-F238E27FC236}">
                <a16:creationId xmlns="" xmlns:a16="http://schemas.microsoft.com/office/drawing/2014/main" id="{289E7E1F-AA8B-DC73-656E-035A81CC1424}"/>
              </a:ext>
            </a:extLst>
          </p:cNvPr>
          <p:cNvSpPr>
            <a:spLocks noGrp="1"/>
          </p:cNvSpPr>
          <p:nvPr>
            <p:ph type="body" sz="quarter" idx="23" hasCustomPrompt="1"/>
          </p:nvPr>
        </p:nvSpPr>
        <p:spPr>
          <a:xfrm>
            <a:off x="7352445" y="5045088"/>
            <a:ext cx="1782524" cy="569913"/>
          </a:xfrm>
          <a:prstGeom prst="rect">
            <a:avLst/>
          </a:prstGeom>
        </p:spPr>
        <p:txBody>
          <a:bodyPr/>
          <a:lstStyle>
            <a:lvl1pPr marL="0" indent="0">
              <a:lnSpc>
                <a:spcPct val="100000"/>
              </a:lnSpc>
              <a:spcBef>
                <a:spcPts val="0"/>
              </a:spcBef>
              <a:buNone/>
              <a:defRPr sz="1400" b="1">
                <a:solidFill>
                  <a:schemeClr val="bg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Pr Prénom</a:t>
            </a:r>
          </a:p>
          <a:p>
            <a:pPr lvl="0"/>
            <a:r>
              <a:rPr lang="fr-FR" dirty="0"/>
              <a:t>NOM</a:t>
            </a:r>
          </a:p>
        </p:txBody>
      </p:sp>
      <p:sp>
        <p:nvSpPr>
          <p:cNvPr id="29" name="Espace réservé du texte 4">
            <a:extLst>
              <a:ext uri="{FF2B5EF4-FFF2-40B4-BE49-F238E27FC236}">
                <a16:creationId xmlns="" xmlns:a16="http://schemas.microsoft.com/office/drawing/2014/main" id="{C38D9668-B730-59C9-ACB0-85C591F8DFAC}"/>
              </a:ext>
            </a:extLst>
          </p:cNvPr>
          <p:cNvSpPr>
            <a:spLocks noGrp="1"/>
          </p:cNvSpPr>
          <p:nvPr>
            <p:ph type="body" sz="quarter" idx="24" hasCustomPrompt="1"/>
          </p:nvPr>
        </p:nvSpPr>
        <p:spPr>
          <a:xfrm>
            <a:off x="10328701" y="5045088"/>
            <a:ext cx="1782524" cy="569913"/>
          </a:xfrm>
          <a:prstGeom prst="rect">
            <a:avLst/>
          </a:prstGeom>
        </p:spPr>
        <p:txBody>
          <a:bodyPr/>
          <a:lstStyle>
            <a:lvl1pPr marL="0" indent="0">
              <a:lnSpc>
                <a:spcPct val="100000"/>
              </a:lnSpc>
              <a:spcBef>
                <a:spcPts val="0"/>
              </a:spcBef>
              <a:buNone/>
              <a:defRPr sz="1400" b="1">
                <a:solidFill>
                  <a:schemeClr val="bg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Pr Prénom</a:t>
            </a:r>
          </a:p>
          <a:p>
            <a:pPr lvl="0"/>
            <a:r>
              <a:rPr lang="fr-FR" dirty="0"/>
              <a:t>NOM</a:t>
            </a:r>
          </a:p>
        </p:txBody>
      </p:sp>
      <p:sp>
        <p:nvSpPr>
          <p:cNvPr id="32" name="Espace réservé du texte 4">
            <a:extLst>
              <a:ext uri="{FF2B5EF4-FFF2-40B4-BE49-F238E27FC236}">
                <a16:creationId xmlns="" xmlns:a16="http://schemas.microsoft.com/office/drawing/2014/main" id="{E53E4662-2047-347B-3E84-27E6569FF9B5}"/>
              </a:ext>
            </a:extLst>
          </p:cNvPr>
          <p:cNvSpPr>
            <a:spLocks noGrp="1"/>
          </p:cNvSpPr>
          <p:nvPr>
            <p:ph type="body" sz="quarter" idx="25" hasCustomPrompt="1"/>
          </p:nvPr>
        </p:nvSpPr>
        <p:spPr>
          <a:xfrm>
            <a:off x="1395215" y="5627175"/>
            <a:ext cx="1782524" cy="987531"/>
          </a:xfrm>
          <a:prstGeom prst="rect">
            <a:avLst/>
          </a:prstGeom>
        </p:spPr>
        <p:txBody>
          <a:bodyPr/>
          <a:lstStyle>
            <a:lvl1pPr marL="0" indent="0">
              <a:lnSpc>
                <a:spcPct val="100000"/>
              </a:lnSpc>
              <a:spcBef>
                <a:spcPts val="0"/>
              </a:spcBef>
              <a:buNone/>
              <a:defRPr sz="1100" b="0" i="1">
                <a:solidFill>
                  <a:schemeClr val="bg1"/>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Nom Institut</a:t>
            </a:r>
          </a:p>
          <a:p>
            <a:pPr lvl="0"/>
            <a:r>
              <a:rPr lang="fr-FR" dirty="0"/>
              <a:t>ou Hôpital</a:t>
            </a:r>
          </a:p>
          <a:p>
            <a:pPr lvl="0"/>
            <a:r>
              <a:rPr lang="fr-FR" dirty="0"/>
              <a:t>Université et Ville</a:t>
            </a:r>
          </a:p>
        </p:txBody>
      </p:sp>
      <p:sp>
        <p:nvSpPr>
          <p:cNvPr id="33" name="Espace réservé du texte 4">
            <a:extLst>
              <a:ext uri="{FF2B5EF4-FFF2-40B4-BE49-F238E27FC236}">
                <a16:creationId xmlns="" xmlns:a16="http://schemas.microsoft.com/office/drawing/2014/main" id="{D0952211-D5BA-4E59-914A-C2AC91DFDF6F}"/>
              </a:ext>
            </a:extLst>
          </p:cNvPr>
          <p:cNvSpPr>
            <a:spLocks noGrp="1"/>
          </p:cNvSpPr>
          <p:nvPr>
            <p:ph type="body" sz="quarter" idx="26" hasCustomPrompt="1"/>
          </p:nvPr>
        </p:nvSpPr>
        <p:spPr>
          <a:xfrm>
            <a:off x="4373044" y="5627175"/>
            <a:ext cx="1782524" cy="981032"/>
          </a:xfrm>
          <a:prstGeom prst="rect">
            <a:avLst/>
          </a:prstGeom>
        </p:spPr>
        <p:txBody>
          <a:bodyPr/>
          <a:lstStyle>
            <a:lvl1pPr marL="0" indent="0">
              <a:lnSpc>
                <a:spcPct val="100000"/>
              </a:lnSpc>
              <a:spcBef>
                <a:spcPts val="0"/>
              </a:spcBef>
              <a:buNone/>
              <a:defRPr sz="1100" b="0" i="1">
                <a:solidFill>
                  <a:schemeClr val="bg1"/>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Nom Institut</a:t>
            </a:r>
          </a:p>
          <a:p>
            <a:pPr lvl="0"/>
            <a:r>
              <a:rPr lang="fr-FR" dirty="0"/>
              <a:t>ou Hôpital</a:t>
            </a:r>
          </a:p>
          <a:p>
            <a:pPr lvl="0"/>
            <a:r>
              <a:rPr lang="fr-FR" dirty="0"/>
              <a:t>Université et Ville</a:t>
            </a:r>
          </a:p>
        </p:txBody>
      </p:sp>
      <p:sp>
        <p:nvSpPr>
          <p:cNvPr id="34" name="Espace réservé du texte 4">
            <a:extLst>
              <a:ext uri="{FF2B5EF4-FFF2-40B4-BE49-F238E27FC236}">
                <a16:creationId xmlns="" xmlns:a16="http://schemas.microsoft.com/office/drawing/2014/main" id="{852FA44D-BA91-E543-D4DF-8882BC289B11}"/>
              </a:ext>
            </a:extLst>
          </p:cNvPr>
          <p:cNvSpPr>
            <a:spLocks noGrp="1"/>
          </p:cNvSpPr>
          <p:nvPr>
            <p:ph type="body" sz="quarter" idx="27" hasCustomPrompt="1"/>
          </p:nvPr>
        </p:nvSpPr>
        <p:spPr>
          <a:xfrm>
            <a:off x="7350873" y="5627175"/>
            <a:ext cx="1782524" cy="981032"/>
          </a:xfrm>
          <a:prstGeom prst="rect">
            <a:avLst/>
          </a:prstGeom>
        </p:spPr>
        <p:txBody>
          <a:bodyPr/>
          <a:lstStyle>
            <a:lvl1pPr marL="0" indent="0">
              <a:lnSpc>
                <a:spcPct val="100000"/>
              </a:lnSpc>
              <a:spcBef>
                <a:spcPts val="0"/>
              </a:spcBef>
              <a:buNone/>
              <a:defRPr sz="1100" b="0" i="1">
                <a:solidFill>
                  <a:schemeClr val="bg1"/>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Nom Institut</a:t>
            </a:r>
          </a:p>
          <a:p>
            <a:pPr lvl="0"/>
            <a:r>
              <a:rPr lang="fr-FR" dirty="0"/>
              <a:t>ou Hôpital</a:t>
            </a:r>
          </a:p>
          <a:p>
            <a:pPr lvl="0"/>
            <a:r>
              <a:rPr lang="fr-FR" dirty="0"/>
              <a:t>Université et Ville</a:t>
            </a:r>
          </a:p>
        </p:txBody>
      </p:sp>
      <p:sp>
        <p:nvSpPr>
          <p:cNvPr id="35" name="Espace réservé du texte 4">
            <a:extLst>
              <a:ext uri="{FF2B5EF4-FFF2-40B4-BE49-F238E27FC236}">
                <a16:creationId xmlns="" xmlns:a16="http://schemas.microsoft.com/office/drawing/2014/main" id="{C9D7777E-5AE1-2DB4-7224-A6CF81BAD854}"/>
              </a:ext>
            </a:extLst>
          </p:cNvPr>
          <p:cNvSpPr>
            <a:spLocks noGrp="1"/>
          </p:cNvSpPr>
          <p:nvPr>
            <p:ph type="body" sz="quarter" idx="28" hasCustomPrompt="1"/>
          </p:nvPr>
        </p:nvSpPr>
        <p:spPr>
          <a:xfrm>
            <a:off x="10328701" y="5627175"/>
            <a:ext cx="1782524" cy="981032"/>
          </a:xfrm>
          <a:prstGeom prst="rect">
            <a:avLst/>
          </a:prstGeom>
        </p:spPr>
        <p:txBody>
          <a:bodyPr/>
          <a:lstStyle>
            <a:lvl1pPr marL="0" indent="0">
              <a:lnSpc>
                <a:spcPct val="100000"/>
              </a:lnSpc>
              <a:spcBef>
                <a:spcPts val="0"/>
              </a:spcBef>
              <a:buNone/>
              <a:defRPr sz="1100" b="0" i="1">
                <a:solidFill>
                  <a:schemeClr val="bg1"/>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Nom Institut</a:t>
            </a:r>
          </a:p>
          <a:p>
            <a:pPr lvl="0"/>
            <a:r>
              <a:rPr lang="fr-FR" dirty="0"/>
              <a:t>ou Hôpital</a:t>
            </a:r>
          </a:p>
          <a:p>
            <a:pPr lvl="0"/>
            <a:r>
              <a:rPr lang="fr-FR" dirty="0"/>
              <a:t>Université et Ville</a:t>
            </a:r>
          </a:p>
        </p:txBody>
      </p:sp>
      <p:sp>
        <p:nvSpPr>
          <p:cNvPr id="18" name="Espace réservé du texte 17">
            <a:extLst>
              <a:ext uri="{FF2B5EF4-FFF2-40B4-BE49-F238E27FC236}">
                <a16:creationId xmlns="" xmlns:a16="http://schemas.microsoft.com/office/drawing/2014/main" id="{9A6B4D7B-5487-778A-ED36-37AFB3EF6246}"/>
              </a:ext>
            </a:extLst>
          </p:cNvPr>
          <p:cNvSpPr>
            <a:spLocks noGrp="1"/>
          </p:cNvSpPr>
          <p:nvPr>
            <p:ph type="body" sz="quarter" idx="14" hasCustomPrompt="1"/>
          </p:nvPr>
        </p:nvSpPr>
        <p:spPr>
          <a:xfrm>
            <a:off x="2940704" y="944755"/>
            <a:ext cx="9190355" cy="485469"/>
          </a:xfrm>
          <a:prstGeom prst="rect">
            <a:avLst/>
          </a:prstGeom>
        </p:spPr>
        <p:txBody>
          <a:bodyPr/>
          <a:lstStyle>
            <a:lvl1pPr marL="0" indent="0">
              <a:buNone/>
              <a:defRPr sz="3200" b="1" i="0">
                <a:latin typeface="Century Gothic" panose="020B0502020202020204" pitchFamily="34" charset="0"/>
              </a:defRPr>
            </a:lvl1pPr>
            <a:lvl2pPr marL="457200" indent="0">
              <a:buNone/>
              <a:defRPr/>
            </a:lvl2pPr>
          </a:lstStyle>
          <a:p>
            <a:pPr lvl="0"/>
            <a:r>
              <a:rPr lang="fr-FR" dirty="0"/>
              <a:t>Titre du Congrès</a:t>
            </a:r>
          </a:p>
        </p:txBody>
      </p:sp>
      <p:sp>
        <p:nvSpPr>
          <p:cNvPr id="3" name="Espace réservé pour une image  2">
            <a:extLst>
              <a:ext uri="{FF2B5EF4-FFF2-40B4-BE49-F238E27FC236}">
                <a16:creationId xmlns="" xmlns:a16="http://schemas.microsoft.com/office/drawing/2014/main" id="{336828D2-9867-855C-8074-D31F04837A74}"/>
              </a:ext>
            </a:extLst>
          </p:cNvPr>
          <p:cNvSpPr>
            <a:spLocks noGrp="1"/>
          </p:cNvSpPr>
          <p:nvPr>
            <p:ph type="pic" idx="1"/>
          </p:nvPr>
        </p:nvSpPr>
        <p:spPr>
          <a:xfrm>
            <a:off x="0" y="2016419"/>
            <a:ext cx="12192000" cy="1813403"/>
          </a:xfrm>
          <a:prstGeom prst="rect">
            <a:avLst/>
          </a:prstGeom>
          <a:solidFill>
            <a:srgbClr val="005087"/>
          </a:solidFill>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2" name="Titre 1">
            <a:extLst>
              <a:ext uri="{FF2B5EF4-FFF2-40B4-BE49-F238E27FC236}">
                <a16:creationId xmlns="" xmlns:a16="http://schemas.microsoft.com/office/drawing/2014/main" id="{611BC6B7-F7D0-CD8F-504D-C0525FA818EC}"/>
              </a:ext>
            </a:extLst>
          </p:cNvPr>
          <p:cNvSpPr>
            <a:spLocks noGrp="1"/>
          </p:cNvSpPr>
          <p:nvPr>
            <p:ph type="title" hasCustomPrompt="1"/>
          </p:nvPr>
        </p:nvSpPr>
        <p:spPr>
          <a:xfrm>
            <a:off x="2940704" y="1444738"/>
            <a:ext cx="9190355" cy="419056"/>
          </a:xfrm>
        </p:spPr>
        <p:txBody>
          <a:bodyPr anchor="t">
            <a:normAutofit/>
          </a:bodyPr>
          <a:lstStyle>
            <a:lvl1pPr algn="l">
              <a:defRPr sz="2000" b="0">
                <a:solidFill>
                  <a:srgbClr val="005087"/>
                </a:solidFill>
                <a:latin typeface="Century Gothic" panose="020B0502020202020204" pitchFamily="34" charset="0"/>
              </a:defRPr>
            </a:lvl1pPr>
          </a:lstStyle>
          <a:p>
            <a:r>
              <a:rPr lang="fr-FR" dirty="0"/>
              <a:t>Sous titre du Congrès</a:t>
            </a:r>
          </a:p>
        </p:txBody>
      </p:sp>
      <p:sp>
        <p:nvSpPr>
          <p:cNvPr id="9" name="Rectangle 8">
            <a:extLst>
              <a:ext uri="{FF2B5EF4-FFF2-40B4-BE49-F238E27FC236}">
                <a16:creationId xmlns="" xmlns:a16="http://schemas.microsoft.com/office/drawing/2014/main" id="{A8932535-FFA1-0DF5-F581-9FAA2917DAFE}"/>
              </a:ext>
            </a:extLst>
          </p:cNvPr>
          <p:cNvSpPr/>
          <p:nvPr userDrawn="1"/>
        </p:nvSpPr>
        <p:spPr>
          <a:xfrm>
            <a:off x="3050265" y="0"/>
            <a:ext cx="9141734" cy="888908"/>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solidFill>
                <a:srgbClr val="3A3839"/>
              </a:solidFill>
              <a:latin typeface="Calibri" panose="020F0502020204030204"/>
            </a:endParaRPr>
          </a:p>
        </p:txBody>
      </p:sp>
      <p:pic>
        <p:nvPicPr>
          <p:cNvPr id="11" name="Image 10">
            <a:extLst>
              <a:ext uri="{FF2B5EF4-FFF2-40B4-BE49-F238E27FC236}">
                <a16:creationId xmlns="" xmlns:a16="http://schemas.microsoft.com/office/drawing/2014/main" id="{82876690-0BEF-AB6A-028A-C49472408F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3537" y="86385"/>
            <a:ext cx="2243259" cy="671839"/>
          </a:xfrm>
          <a:prstGeom prst="rect">
            <a:avLst/>
          </a:prstGeom>
        </p:spPr>
      </p:pic>
      <p:sp>
        <p:nvSpPr>
          <p:cNvPr id="14" name="ZoneTexte 13">
            <a:extLst>
              <a:ext uri="{FF2B5EF4-FFF2-40B4-BE49-F238E27FC236}">
                <a16:creationId xmlns="" xmlns:a16="http://schemas.microsoft.com/office/drawing/2014/main" id="{61F9AC1B-77FA-780F-DB0C-EACCEF4CB53F}"/>
              </a:ext>
            </a:extLst>
          </p:cNvPr>
          <p:cNvSpPr txBox="1"/>
          <p:nvPr userDrawn="1"/>
        </p:nvSpPr>
        <p:spPr>
          <a:xfrm>
            <a:off x="3205857" y="109986"/>
            <a:ext cx="1502322" cy="430887"/>
          </a:xfrm>
          <a:prstGeom prst="rect">
            <a:avLst/>
          </a:prstGeom>
          <a:noFill/>
        </p:spPr>
        <p:txBody>
          <a:bodyPr wrap="square">
            <a:spAutoFit/>
          </a:bodyPr>
          <a:lstStyle/>
          <a:p>
            <a:r>
              <a:rPr lang="fr-FR" sz="1100" dirty="0">
                <a:solidFill>
                  <a:srgbClr val="FF7F4D"/>
                </a:solidFill>
                <a:cs typeface="Gordita" pitchFamily="2" charset="77"/>
              </a:rPr>
              <a:t>L’actualité</a:t>
            </a:r>
            <a:r>
              <a:rPr lang="fr-FR" sz="1100" dirty="0">
                <a:solidFill>
                  <a:prstClr val="white"/>
                </a:solidFill>
                <a:cs typeface="Gordita" pitchFamily="2" charset="77"/>
              </a:rPr>
              <a:t/>
            </a:r>
            <a:br>
              <a:rPr lang="fr-FR" sz="1100" dirty="0">
                <a:solidFill>
                  <a:prstClr val="white"/>
                </a:solidFill>
                <a:cs typeface="Gordita" pitchFamily="2" charset="77"/>
              </a:rPr>
            </a:br>
            <a:r>
              <a:rPr lang="fr-FR" sz="1100" dirty="0">
                <a:solidFill>
                  <a:prstClr val="white"/>
                </a:solidFill>
                <a:cs typeface="Gordita" pitchFamily="2" charset="77"/>
              </a:rPr>
              <a:t>en oncologie</a:t>
            </a:r>
          </a:p>
        </p:txBody>
      </p:sp>
      <p:sp>
        <p:nvSpPr>
          <p:cNvPr id="22" name="Espace réservé du texte 21">
            <a:extLst>
              <a:ext uri="{FF2B5EF4-FFF2-40B4-BE49-F238E27FC236}">
                <a16:creationId xmlns="" xmlns:a16="http://schemas.microsoft.com/office/drawing/2014/main" id="{1D7125B1-5B5B-B9C6-6DDD-63E06A5B6108}"/>
              </a:ext>
            </a:extLst>
          </p:cNvPr>
          <p:cNvSpPr>
            <a:spLocks noGrp="1"/>
          </p:cNvSpPr>
          <p:nvPr>
            <p:ph type="body" sz="quarter" idx="15" hasCustomPrompt="1"/>
          </p:nvPr>
        </p:nvSpPr>
        <p:spPr>
          <a:xfrm>
            <a:off x="3205857" y="482309"/>
            <a:ext cx="1411407" cy="242888"/>
          </a:xfrm>
          <a:prstGeom prst="rect">
            <a:avLst/>
          </a:prstGeom>
        </p:spPr>
        <p:txBody>
          <a:bodyPr>
            <a:normAutofit/>
          </a:bodyPr>
          <a:lstStyle>
            <a:lvl1pPr marL="0" indent="0">
              <a:buNone/>
              <a:defRPr sz="1050" b="1" i="0">
                <a:solidFill>
                  <a:schemeClr val="bg1"/>
                </a:solidFill>
                <a:latin typeface="Century Gothic" panose="020B0502020202020204" pitchFamily="34" charset="0"/>
              </a:defRPr>
            </a:lvl1pPr>
          </a:lstStyle>
          <a:p>
            <a:pPr lvl="0"/>
            <a:r>
              <a:rPr lang="fr-FR" dirty="0"/>
              <a:t>Date du congrès</a:t>
            </a:r>
          </a:p>
        </p:txBody>
      </p:sp>
      <p:sp>
        <p:nvSpPr>
          <p:cNvPr id="6" name="ZoneTexte 5">
            <a:extLst>
              <a:ext uri="{FF2B5EF4-FFF2-40B4-BE49-F238E27FC236}">
                <a16:creationId xmlns="" xmlns:a16="http://schemas.microsoft.com/office/drawing/2014/main" id="{24B31910-DB0E-F648-D21B-B8985F528716}"/>
              </a:ext>
            </a:extLst>
          </p:cNvPr>
          <p:cNvSpPr txBox="1"/>
          <p:nvPr userDrawn="1"/>
        </p:nvSpPr>
        <p:spPr>
          <a:xfrm>
            <a:off x="120301" y="4596028"/>
            <a:ext cx="7673434" cy="338554"/>
          </a:xfrm>
          <a:prstGeom prst="rect">
            <a:avLst/>
          </a:prstGeom>
          <a:noFill/>
        </p:spPr>
        <p:txBody>
          <a:bodyPr wrap="square">
            <a:spAutoFit/>
          </a:bodyPr>
          <a:lstStyle/>
          <a:p>
            <a:r>
              <a:rPr lang="fr-FR" sz="1600" b="1" dirty="0">
                <a:solidFill>
                  <a:srgbClr val="002D4C"/>
                </a:solidFill>
              </a:rPr>
              <a:t>Un service </a:t>
            </a:r>
            <a:r>
              <a:rPr lang="fr-FR" sz="1600" b="1" dirty="0">
                <a:solidFill>
                  <a:srgbClr val="002C4C"/>
                </a:solidFill>
              </a:rPr>
              <a:t>proposé</a:t>
            </a:r>
            <a:r>
              <a:rPr lang="fr-FR" sz="1600" b="1" dirty="0">
                <a:solidFill>
                  <a:srgbClr val="002D4C"/>
                </a:solidFill>
              </a:rPr>
              <a:t> en toute indépendance par nos experts sur place :</a:t>
            </a:r>
          </a:p>
        </p:txBody>
      </p:sp>
      <p:sp>
        <p:nvSpPr>
          <p:cNvPr id="27" name="ZoneTexte 26">
            <a:extLst>
              <a:ext uri="{FF2B5EF4-FFF2-40B4-BE49-F238E27FC236}">
                <a16:creationId xmlns="" xmlns:a16="http://schemas.microsoft.com/office/drawing/2014/main" id="{83FB68E0-10BC-4EED-9B91-C43EEB670F05}"/>
              </a:ext>
            </a:extLst>
          </p:cNvPr>
          <p:cNvSpPr txBox="1"/>
          <p:nvPr userDrawn="1"/>
        </p:nvSpPr>
        <p:spPr>
          <a:xfrm>
            <a:off x="1842421" y="205733"/>
            <a:ext cx="6861968" cy="400110"/>
          </a:xfrm>
          <a:prstGeom prst="rect">
            <a:avLst/>
          </a:prstGeom>
          <a:noFill/>
        </p:spPr>
        <p:txBody>
          <a:bodyPr wrap="square">
            <a:spAutoFit/>
          </a:bodyPr>
          <a:lstStyle/>
          <a:p>
            <a:pPr algn="r"/>
            <a:r>
              <a:rPr lang="fr-FR" sz="2000" b="1" dirty="0">
                <a:solidFill>
                  <a:srgbClr val="FF7F4D"/>
                </a:solidFill>
                <a:latin typeface="Gordita" pitchFamily="2" charset="77"/>
                <a:cs typeface="Gordita" pitchFamily="2" charset="77"/>
              </a:rPr>
              <a:t>WebTV</a:t>
            </a:r>
            <a:endParaRPr lang="fr-FR" sz="2000" b="1" dirty="0">
              <a:solidFill>
                <a:srgbClr val="E7E6E6">
                  <a:lumMod val="75000"/>
                </a:srgbClr>
              </a:solidFill>
              <a:latin typeface="Gordita" pitchFamily="2" charset="77"/>
              <a:cs typeface="Gordita" pitchFamily="2" charset="77"/>
            </a:endParaRPr>
          </a:p>
        </p:txBody>
      </p:sp>
      <p:sp>
        <p:nvSpPr>
          <p:cNvPr id="31" name="Rectangle 30">
            <a:extLst>
              <a:ext uri="{FF2B5EF4-FFF2-40B4-BE49-F238E27FC236}">
                <a16:creationId xmlns="" xmlns:a16="http://schemas.microsoft.com/office/drawing/2014/main" id="{4E55831D-C24F-8EE6-D28E-96C2DC1CB7B8}"/>
              </a:ext>
            </a:extLst>
          </p:cNvPr>
          <p:cNvSpPr/>
          <p:nvPr userDrawn="1"/>
        </p:nvSpPr>
        <p:spPr>
          <a:xfrm>
            <a:off x="8575058" y="109857"/>
            <a:ext cx="2806702" cy="646331"/>
          </a:xfrm>
          <a:prstGeom prst="rect">
            <a:avLst/>
          </a:prstGeom>
        </p:spPr>
        <p:txBody>
          <a:bodyPr wrap="square" rIns="216000">
            <a:spAutoFit/>
          </a:bodyPr>
          <a:lstStyle/>
          <a:p>
            <a:pPr algn="r">
              <a:defRPr/>
            </a:pPr>
            <a:r>
              <a:rPr lang="fr-FR" sz="3600" b="1" dirty="0">
                <a:solidFill>
                  <a:srgbClr val="737078"/>
                </a:solidFill>
              </a:rPr>
              <a:t>UROLOGIE</a:t>
            </a:r>
          </a:p>
        </p:txBody>
      </p:sp>
      <p:pic>
        <p:nvPicPr>
          <p:cNvPr id="36" name="Image 35">
            <a:extLst>
              <a:ext uri="{FF2B5EF4-FFF2-40B4-BE49-F238E27FC236}">
                <a16:creationId xmlns="" xmlns:a16="http://schemas.microsoft.com/office/drawing/2014/main" id="{11A8D8C8-DC36-86B3-B616-393A871557C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77303" y="-12174"/>
            <a:ext cx="914696" cy="942415"/>
          </a:xfrm>
          <a:prstGeom prst="rect">
            <a:avLst/>
          </a:prstGeom>
        </p:spPr>
      </p:pic>
    </p:spTree>
    <p:extLst>
      <p:ext uri="{BB962C8B-B14F-4D97-AF65-F5344CB8AC3E}">
        <p14:creationId xmlns:p14="http://schemas.microsoft.com/office/powerpoint/2010/main" val="662489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18" name="Espace réservé du texte 17">
            <a:extLst>
              <a:ext uri="{FF2B5EF4-FFF2-40B4-BE49-F238E27FC236}">
                <a16:creationId xmlns="" xmlns:a16="http://schemas.microsoft.com/office/drawing/2014/main" id="{9A6B4D7B-5487-778A-ED36-37AFB3EF6246}"/>
              </a:ext>
            </a:extLst>
          </p:cNvPr>
          <p:cNvSpPr>
            <a:spLocks noGrp="1"/>
          </p:cNvSpPr>
          <p:nvPr>
            <p:ph type="body" sz="quarter" idx="14" hasCustomPrompt="1"/>
          </p:nvPr>
        </p:nvSpPr>
        <p:spPr>
          <a:xfrm>
            <a:off x="2940704" y="944755"/>
            <a:ext cx="9190355" cy="485469"/>
          </a:xfrm>
          <a:prstGeom prst="rect">
            <a:avLst/>
          </a:prstGeom>
        </p:spPr>
        <p:txBody>
          <a:bodyPr/>
          <a:lstStyle>
            <a:lvl1pPr marL="0" indent="0">
              <a:buNone/>
              <a:defRPr sz="3200" b="1" i="0">
                <a:latin typeface="Century Gothic" panose="020B0502020202020204" pitchFamily="34" charset="0"/>
              </a:defRPr>
            </a:lvl1pPr>
            <a:lvl2pPr marL="457200" indent="0">
              <a:buNone/>
              <a:defRPr/>
            </a:lvl2pPr>
          </a:lstStyle>
          <a:p>
            <a:pPr lvl="0"/>
            <a:r>
              <a:rPr lang="fr-FR" dirty="0"/>
              <a:t>Titre du Congrès</a:t>
            </a:r>
          </a:p>
        </p:txBody>
      </p:sp>
      <p:sp>
        <p:nvSpPr>
          <p:cNvPr id="3" name="Espace réservé pour une image  2">
            <a:extLst>
              <a:ext uri="{FF2B5EF4-FFF2-40B4-BE49-F238E27FC236}">
                <a16:creationId xmlns="" xmlns:a16="http://schemas.microsoft.com/office/drawing/2014/main" id="{336828D2-9867-855C-8074-D31F04837A74}"/>
              </a:ext>
            </a:extLst>
          </p:cNvPr>
          <p:cNvSpPr>
            <a:spLocks noGrp="1"/>
          </p:cNvSpPr>
          <p:nvPr>
            <p:ph type="pic" idx="1"/>
          </p:nvPr>
        </p:nvSpPr>
        <p:spPr>
          <a:xfrm>
            <a:off x="0" y="2016419"/>
            <a:ext cx="12192000" cy="1813403"/>
          </a:xfrm>
          <a:prstGeom prst="rect">
            <a:avLst/>
          </a:prstGeom>
          <a:solidFill>
            <a:srgbClr val="005087"/>
          </a:solidFill>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2" name="Titre 1">
            <a:extLst>
              <a:ext uri="{FF2B5EF4-FFF2-40B4-BE49-F238E27FC236}">
                <a16:creationId xmlns="" xmlns:a16="http://schemas.microsoft.com/office/drawing/2014/main" id="{611BC6B7-F7D0-CD8F-504D-C0525FA818EC}"/>
              </a:ext>
            </a:extLst>
          </p:cNvPr>
          <p:cNvSpPr>
            <a:spLocks noGrp="1"/>
          </p:cNvSpPr>
          <p:nvPr>
            <p:ph type="title" hasCustomPrompt="1"/>
          </p:nvPr>
        </p:nvSpPr>
        <p:spPr>
          <a:xfrm>
            <a:off x="2940704" y="1444738"/>
            <a:ext cx="9190355" cy="419056"/>
          </a:xfrm>
        </p:spPr>
        <p:txBody>
          <a:bodyPr anchor="t">
            <a:normAutofit/>
          </a:bodyPr>
          <a:lstStyle>
            <a:lvl1pPr algn="l">
              <a:defRPr sz="2000" b="0">
                <a:solidFill>
                  <a:srgbClr val="005087"/>
                </a:solidFill>
                <a:latin typeface="Century Gothic" panose="020B0502020202020204" pitchFamily="34" charset="0"/>
              </a:defRPr>
            </a:lvl1pPr>
          </a:lstStyle>
          <a:p>
            <a:r>
              <a:rPr lang="fr-FR" dirty="0"/>
              <a:t>Sous titre du Congrès</a:t>
            </a:r>
          </a:p>
        </p:txBody>
      </p:sp>
      <p:sp>
        <p:nvSpPr>
          <p:cNvPr id="9" name="Rectangle 8">
            <a:extLst>
              <a:ext uri="{FF2B5EF4-FFF2-40B4-BE49-F238E27FC236}">
                <a16:creationId xmlns="" xmlns:a16="http://schemas.microsoft.com/office/drawing/2014/main" id="{A8932535-FFA1-0DF5-F581-9FAA2917DAFE}"/>
              </a:ext>
            </a:extLst>
          </p:cNvPr>
          <p:cNvSpPr/>
          <p:nvPr userDrawn="1"/>
        </p:nvSpPr>
        <p:spPr>
          <a:xfrm>
            <a:off x="3050265" y="0"/>
            <a:ext cx="9141734" cy="888908"/>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solidFill>
                <a:srgbClr val="3A3839"/>
              </a:solidFill>
              <a:latin typeface="Calibri" panose="020F0502020204030204"/>
            </a:endParaRPr>
          </a:p>
        </p:txBody>
      </p:sp>
      <p:sp>
        <p:nvSpPr>
          <p:cNvPr id="10" name="ZoneTexte 9">
            <a:extLst>
              <a:ext uri="{FF2B5EF4-FFF2-40B4-BE49-F238E27FC236}">
                <a16:creationId xmlns="" xmlns:a16="http://schemas.microsoft.com/office/drawing/2014/main" id="{83FB68E0-10BC-4EED-9B91-C43EEB670F05}"/>
              </a:ext>
            </a:extLst>
          </p:cNvPr>
          <p:cNvSpPr txBox="1"/>
          <p:nvPr userDrawn="1"/>
        </p:nvSpPr>
        <p:spPr>
          <a:xfrm>
            <a:off x="2005707" y="243294"/>
            <a:ext cx="6861968" cy="400110"/>
          </a:xfrm>
          <a:prstGeom prst="rect">
            <a:avLst/>
          </a:prstGeom>
          <a:noFill/>
        </p:spPr>
        <p:txBody>
          <a:bodyPr wrap="square">
            <a:spAutoFit/>
          </a:bodyPr>
          <a:lstStyle/>
          <a:p>
            <a:pPr algn="r"/>
            <a:r>
              <a:rPr lang="fr-FR" sz="2000" b="1" dirty="0">
                <a:solidFill>
                  <a:srgbClr val="FF7F4D"/>
                </a:solidFill>
                <a:latin typeface="Gordita" pitchFamily="2" charset="77"/>
                <a:cs typeface="Gordita" pitchFamily="2" charset="77"/>
              </a:rPr>
              <a:t>Congrès</a:t>
            </a:r>
            <a:endParaRPr lang="fr-FR" sz="2000" b="1" dirty="0">
              <a:solidFill>
                <a:srgbClr val="E7E6E6">
                  <a:lumMod val="75000"/>
                </a:srgbClr>
              </a:solidFill>
              <a:latin typeface="Gordita" pitchFamily="2" charset="77"/>
              <a:cs typeface="Gordita" pitchFamily="2" charset="77"/>
            </a:endParaRPr>
          </a:p>
        </p:txBody>
      </p:sp>
      <p:pic>
        <p:nvPicPr>
          <p:cNvPr id="11" name="Image 10">
            <a:extLst>
              <a:ext uri="{FF2B5EF4-FFF2-40B4-BE49-F238E27FC236}">
                <a16:creationId xmlns="" xmlns:a16="http://schemas.microsoft.com/office/drawing/2014/main" id="{82876690-0BEF-AB6A-028A-C49472408F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3537" y="86385"/>
            <a:ext cx="2243259" cy="671839"/>
          </a:xfrm>
          <a:prstGeom prst="rect">
            <a:avLst/>
          </a:prstGeom>
        </p:spPr>
      </p:pic>
      <p:sp>
        <p:nvSpPr>
          <p:cNvPr id="12" name="Rectangle 11">
            <a:extLst>
              <a:ext uri="{FF2B5EF4-FFF2-40B4-BE49-F238E27FC236}">
                <a16:creationId xmlns="" xmlns:a16="http://schemas.microsoft.com/office/drawing/2014/main" id="{4E55831D-C24F-8EE6-D28E-96C2DC1CB7B8}"/>
              </a:ext>
            </a:extLst>
          </p:cNvPr>
          <p:cNvSpPr/>
          <p:nvPr userDrawn="1"/>
        </p:nvSpPr>
        <p:spPr>
          <a:xfrm>
            <a:off x="8575058" y="109857"/>
            <a:ext cx="2806702" cy="646331"/>
          </a:xfrm>
          <a:prstGeom prst="rect">
            <a:avLst/>
          </a:prstGeom>
        </p:spPr>
        <p:txBody>
          <a:bodyPr wrap="square" rIns="216000">
            <a:spAutoFit/>
          </a:bodyPr>
          <a:lstStyle/>
          <a:p>
            <a:pPr algn="r"/>
            <a:r>
              <a:rPr lang="fr-FR" sz="3600" b="1" dirty="0">
                <a:solidFill>
                  <a:srgbClr val="737078"/>
                </a:solidFill>
              </a:rPr>
              <a:t>UROLOGIE</a:t>
            </a:r>
          </a:p>
        </p:txBody>
      </p:sp>
      <p:pic>
        <p:nvPicPr>
          <p:cNvPr id="13" name="Image 12">
            <a:extLst>
              <a:ext uri="{FF2B5EF4-FFF2-40B4-BE49-F238E27FC236}">
                <a16:creationId xmlns="" xmlns:a16="http://schemas.microsoft.com/office/drawing/2014/main" id="{4A5A92E1-AFCF-844F-2790-9DDE9DA113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56419" y="43542"/>
            <a:ext cx="774640" cy="798115"/>
          </a:xfrm>
          <a:prstGeom prst="rect">
            <a:avLst/>
          </a:prstGeom>
        </p:spPr>
      </p:pic>
      <p:sp>
        <p:nvSpPr>
          <p:cNvPr id="14" name="ZoneTexte 13">
            <a:extLst>
              <a:ext uri="{FF2B5EF4-FFF2-40B4-BE49-F238E27FC236}">
                <a16:creationId xmlns="" xmlns:a16="http://schemas.microsoft.com/office/drawing/2014/main" id="{61F9AC1B-77FA-780F-DB0C-EACCEF4CB53F}"/>
              </a:ext>
            </a:extLst>
          </p:cNvPr>
          <p:cNvSpPr txBox="1"/>
          <p:nvPr userDrawn="1"/>
        </p:nvSpPr>
        <p:spPr>
          <a:xfrm>
            <a:off x="3205857" y="109986"/>
            <a:ext cx="1502322" cy="430887"/>
          </a:xfrm>
          <a:prstGeom prst="rect">
            <a:avLst/>
          </a:prstGeom>
          <a:noFill/>
        </p:spPr>
        <p:txBody>
          <a:bodyPr wrap="square">
            <a:spAutoFit/>
          </a:bodyPr>
          <a:lstStyle/>
          <a:p>
            <a:r>
              <a:rPr lang="fr-FR" sz="1100" dirty="0">
                <a:solidFill>
                  <a:srgbClr val="FF7F4D"/>
                </a:solidFill>
                <a:cs typeface="Gordita" pitchFamily="2" charset="77"/>
              </a:rPr>
              <a:t>L’actualité</a:t>
            </a:r>
            <a:r>
              <a:rPr lang="fr-FR" sz="1100" dirty="0">
                <a:solidFill>
                  <a:prstClr val="white"/>
                </a:solidFill>
                <a:cs typeface="Gordita" pitchFamily="2" charset="77"/>
              </a:rPr>
              <a:t/>
            </a:r>
            <a:br>
              <a:rPr lang="fr-FR" sz="1100" dirty="0">
                <a:solidFill>
                  <a:prstClr val="white"/>
                </a:solidFill>
                <a:cs typeface="Gordita" pitchFamily="2" charset="77"/>
              </a:rPr>
            </a:br>
            <a:r>
              <a:rPr lang="fr-FR" sz="1100" dirty="0">
                <a:solidFill>
                  <a:prstClr val="white"/>
                </a:solidFill>
                <a:cs typeface="Gordita" pitchFamily="2" charset="77"/>
              </a:rPr>
              <a:t>en oncologie</a:t>
            </a:r>
          </a:p>
        </p:txBody>
      </p:sp>
      <p:sp>
        <p:nvSpPr>
          <p:cNvPr id="22" name="Espace réservé du texte 21">
            <a:extLst>
              <a:ext uri="{FF2B5EF4-FFF2-40B4-BE49-F238E27FC236}">
                <a16:creationId xmlns="" xmlns:a16="http://schemas.microsoft.com/office/drawing/2014/main" id="{1D7125B1-5B5B-B9C6-6DDD-63E06A5B6108}"/>
              </a:ext>
            </a:extLst>
          </p:cNvPr>
          <p:cNvSpPr>
            <a:spLocks noGrp="1"/>
          </p:cNvSpPr>
          <p:nvPr>
            <p:ph type="body" sz="quarter" idx="15" hasCustomPrompt="1"/>
          </p:nvPr>
        </p:nvSpPr>
        <p:spPr>
          <a:xfrm>
            <a:off x="3205857" y="482309"/>
            <a:ext cx="1411407" cy="242888"/>
          </a:xfrm>
          <a:prstGeom prst="rect">
            <a:avLst/>
          </a:prstGeom>
        </p:spPr>
        <p:txBody>
          <a:bodyPr>
            <a:normAutofit/>
          </a:bodyPr>
          <a:lstStyle>
            <a:lvl1pPr marL="0" indent="0">
              <a:buNone/>
              <a:defRPr sz="1050" b="1" i="0">
                <a:solidFill>
                  <a:schemeClr val="bg1"/>
                </a:solidFill>
                <a:latin typeface="Century Gothic" panose="020B0502020202020204" pitchFamily="34" charset="0"/>
              </a:defRPr>
            </a:lvl1pPr>
          </a:lstStyle>
          <a:p>
            <a:pPr lvl="0"/>
            <a:r>
              <a:rPr lang="fr-FR" dirty="0"/>
              <a:t>Date du congrès</a:t>
            </a:r>
          </a:p>
        </p:txBody>
      </p:sp>
      <p:sp>
        <p:nvSpPr>
          <p:cNvPr id="7" name="ZoneTexte 6">
            <a:extLst>
              <a:ext uri="{FF2B5EF4-FFF2-40B4-BE49-F238E27FC236}">
                <a16:creationId xmlns="" xmlns:a16="http://schemas.microsoft.com/office/drawing/2014/main" id="{429AE2BF-B994-B373-A6A1-907A0236A462}"/>
              </a:ext>
            </a:extLst>
          </p:cNvPr>
          <p:cNvSpPr txBox="1"/>
          <p:nvPr userDrawn="1"/>
        </p:nvSpPr>
        <p:spPr>
          <a:xfrm>
            <a:off x="2940704" y="3884984"/>
            <a:ext cx="2162373" cy="461665"/>
          </a:xfrm>
          <a:prstGeom prst="rect">
            <a:avLst/>
          </a:prstGeom>
          <a:noFill/>
        </p:spPr>
        <p:txBody>
          <a:bodyPr wrap="square">
            <a:spAutoFit/>
          </a:bodyPr>
          <a:lstStyle/>
          <a:p>
            <a:r>
              <a:rPr lang="fr-FR" sz="2400" dirty="0">
                <a:solidFill>
                  <a:prstClr val="black"/>
                </a:solidFill>
              </a:rPr>
              <a:t>Programme :</a:t>
            </a:r>
          </a:p>
        </p:txBody>
      </p:sp>
      <p:sp>
        <p:nvSpPr>
          <p:cNvPr id="15" name="Espace réservé du texte 14">
            <a:extLst>
              <a:ext uri="{FF2B5EF4-FFF2-40B4-BE49-F238E27FC236}">
                <a16:creationId xmlns="" xmlns:a16="http://schemas.microsoft.com/office/drawing/2014/main" id="{C33B4A75-5EF8-DF64-7F8E-52DE7E778377}"/>
              </a:ext>
            </a:extLst>
          </p:cNvPr>
          <p:cNvSpPr>
            <a:spLocks noGrp="1"/>
          </p:cNvSpPr>
          <p:nvPr>
            <p:ph type="body" sz="quarter" idx="16" hasCustomPrompt="1"/>
          </p:nvPr>
        </p:nvSpPr>
        <p:spPr>
          <a:xfrm>
            <a:off x="5103077" y="3982447"/>
            <a:ext cx="5899540" cy="2739487"/>
          </a:xfrm>
          <a:prstGeom prst="rect">
            <a:avLst/>
          </a:prstGeom>
        </p:spPr>
        <p:txBody>
          <a:bodyPr/>
          <a:lstStyle>
            <a:lvl1pPr marL="0" indent="-228600">
              <a:lnSpc>
                <a:spcPct val="90000"/>
              </a:lnSpc>
              <a:spcBef>
                <a:spcPts val="0"/>
              </a:spcBef>
              <a:buClr>
                <a:srgbClr val="FF7F4D"/>
              </a:buClr>
              <a:buFont typeface="Wingdings" pitchFamily="2" charset="2"/>
              <a:buChar char="§"/>
              <a:defRPr sz="2400" b="1" i="0">
                <a:solidFill>
                  <a:srgbClr val="005086"/>
                </a:solidFill>
                <a:latin typeface="Century Gothic" panose="020B0502020202020204" pitchFamily="34" charset="0"/>
              </a:defRPr>
            </a:lvl1pPr>
            <a:lvl2pPr>
              <a:defRPr sz="2400" b="1" i="0">
                <a:latin typeface="Century Gothic" panose="020B0502020202020204" pitchFamily="34" charset="0"/>
              </a:defRPr>
            </a:lvl2pPr>
            <a:lvl3pPr>
              <a:defRPr sz="2400" b="1" i="0">
                <a:latin typeface="Century Gothic" panose="020B0502020202020204" pitchFamily="34" charset="0"/>
              </a:defRPr>
            </a:lvl3pPr>
            <a:lvl4pPr>
              <a:defRPr sz="2400" b="1" i="0">
                <a:latin typeface="Century Gothic" panose="020B0502020202020204" pitchFamily="34" charset="0"/>
              </a:defRPr>
            </a:lvl4pPr>
            <a:lvl5pPr>
              <a:defRPr sz="2400" b="1" i="0">
                <a:latin typeface="Century Gothic" panose="020B0502020202020204" pitchFamily="34" charset="0"/>
              </a:defRPr>
            </a:lvl5pPr>
          </a:lstStyle>
          <a:p>
            <a:pPr lvl="0"/>
            <a:r>
              <a:rPr lang="fr-FR" dirty="0"/>
              <a:t> Item #1</a:t>
            </a:r>
          </a:p>
          <a:p>
            <a:pPr lvl="0"/>
            <a:r>
              <a:rPr lang="fr-FR" dirty="0"/>
              <a:t> Item #2</a:t>
            </a:r>
          </a:p>
          <a:p>
            <a:pPr lvl="0"/>
            <a:r>
              <a:rPr lang="fr-FR" dirty="0"/>
              <a:t> Item #3</a:t>
            </a:r>
          </a:p>
          <a:p>
            <a:pPr lvl="0"/>
            <a:r>
              <a:rPr lang="fr-FR" dirty="0"/>
              <a:t> …</a:t>
            </a:r>
          </a:p>
        </p:txBody>
      </p:sp>
    </p:spTree>
    <p:extLst>
      <p:ext uri="{BB962C8B-B14F-4D97-AF65-F5344CB8AC3E}">
        <p14:creationId xmlns:p14="http://schemas.microsoft.com/office/powerpoint/2010/main" val="8467169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tro Expert">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64D0B334-62B8-E95D-4011-3B1D512B42AD}"/>
              </a:ext>
            </a:extLst>
          </p:cNvPr>
          <p:cNvSpPr/>
          <p:nvPr userDrawn="1"/>
        </p:nvSpPr>
        <p:spPr>
          <a:xfrm>
            <a:off x="0" y="4502597"/>
            <a:ext cx="12191999" cy="2112109"/>
          </a:xfrm>
          <a:prstGeom prst="rect">
            <a:avLst/>
          </a:prstGeom>
          <a:solidFill>
            <a:srgbClr val="FF7F4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tlCol="0" anchor="t"/>
          <a:lstStyle/>
          <a:p>
            <a:endParaRPr lang="fr-FR" sz="1600" b="1" dirty="0">
              <a:solidFill>
                <a:srgbClr val="FF7F4D"/>
              </a:solidFill>
              <a:latin typeface="geneve"/>
            </a:endParaRPr>
          </a:p>
        </p:txBody>
      </p:sp>
      <p:sp>
        <p:nvSpPr>
          <p:cNvPr id="30" name="Espace réservé pour une image  29">
            <a:extLst>
              <a:ext uri="{FF2B5EF4-FFF2-40B4-BE49-F238E27FC236}">
                <a16:creationId xmlns="" xmlns:a16="http://schemas.microsoft.com/office/drawing/2014/main" id="{E8F03D56-581E-FAB7-12E2-724ABC932EE9}"/>
              </a:ext>
            </a:extLst>
          </p:cNvPr>
          <p:cNvSpPr>
            <a:spLocks noGrp="1"/>
          </p:cNvSpPr>
          <p:nvPr>
            <p:ph type="pic" sz="quarter" idx="17" hasCustomPrompt="1"/>
          </p:nvPr>
        </p:nvSpPr>
        <p:spPr>
          <a:xfrm>
            <a:off x="4663359" y="4700665"/>
            <a:ext cx="1796104" cy="1796104"/>
          </a:xfrm>
          <a:prstGeom prst="rect">
            <a:avLst/>
          </a:prstGeom>
        </p:spPr>
        <p:txBody>
          <a:bodyPr>
            <a:normAutofit/>
          </a:bodyPr>
          <a:lstStyle>
            <a:lvl1pPr marL="0" indent="0">
              <a:buNone/>
              <a:defRPr sz="1200"/>
            </a:lvl1pPr>
          </a:lstStyle>
          <a:p>
            <a:r>
              <a:rPr lang="fr-FR" dirty="0"/>
              <a:t>Image expert 1 N&amp;B en cercle</a:t>
            </a:r>
          </a:p>
          <a:p>
            <a:r>
              <a:rPr lang="fr-FR" dirty="0"/>
              <a:t>Trait 2 points bleu foncé</a:t>
            </a:r>
          </a:p>
        </p:txBody>
      </p:sp>
      <p:sp>
        <p:nvSpPr>
          <p:cNvPr id="15" name="Espace réservé du texte 4">
            <a:extLst>
              <a:ext uri="{FF2B5EF4-FFF2-40B4-BE49-F238E27FC236}">
                <a16:creationId xmlns="" xmlns:a16="http://schemas.microsoft.com/office/drawing/2014/main" id="{ECF23FBF-FE34-F1DA-BD90-00F92103CC9F}"/>
              </a:ext>
            </a:extLst>
          </p:cNvPr>
          <p:cNvSpPr>
            <a:spLocks noGrp="1"/>
          </p:cNvSpPr>
          <p:nvPr>
            <p:ph type="body" sz="quarter" idx="26" hasCustomPrompt="1"/>
          </p:nvPr>
        </p:nvSpPr>
        <p:spPr>
          <a:xfrm>
            <a:off x="3021245" y="3899146"/>
            <a:ext cx="9170755" cy="553891"/>
          </a:xfrm>
          <a:prstGeom prst="rect">
            <a:avLst/>
          </a:prstGeom>
        </p:spPr>
        <p:txBody>
          <a:bodyPr tIns="0" bIns="0" anchor="ctr"/>
          <a:lstStyle>
            <a:lvl1pPr marL="0" indent="0">
              <a:lnSpc>
                <a:spcPct val="100000"/>
              </a:lnSpc>
              <a:spcBef>
                <a:spcPts val="0"/>
              </a:spcBef>
              <a:buNone/>
              <a:defRPr sz="4400" b="1" i="0">
                <a:solidFill>
                  <a:srgbClr val="005086"/>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Titre Section</a:t>
            </a:r>
          </a:p>
        </p:txBody>
      </p:sp>
      <p:sp>
        <p:nvSpPr>
          <p:cNvPr id="5" name="Espace réservé du texte 4">
            <a:extLst>
              <a:ext uri="{FF2B5EF4-FFF2-40B4-BE49-F238E27FC236}">
                <a16:creationId xmlns="" xmlns:a16="http://schemas.microsoft.com/office/drawing/2014/main" id="{5F770F35-D21C-8D15-1E0D-13CA86D222C2}"/>
              </a:ext>
            </a:extLst>
          </p:cNvPr>
          <p:cNvSpPr>
            <a:spLocks noGrp="1"/>
          </p:cNvSpPr>
          <p:nvPr>
            <p:ph type="body" sz="quarter" idx="18" hasCustomPrompt="1"/>
          </p:nvPr>
        </p:nvSpPr>
        <p:spPr>
          <a:xfrm>
            <a:off x="6732939" y="4852271"/>
            <a:ext cx="5459059" cy="569913"/>
          </a:xfrm>
          <a:prstGeom prst="rect">
            <a:avLst/>
          </a:prstGeom>
        </p:spPr>
        <p:txBody>
          <a:bodyPr/>
          <a:lstStyle>
            <a:lvl1pPr marL="0" indent="0">
              <a:lnSpc>
                <a:spcPct val="100000"/>
              </a:lnSpc>
              <a:spcBef>
                <a:spcPts val="0"/>
              </a:spcBef>
              <a:buNone/>
              <a:defRPr sz="2800" b="1">
                <a:solidFill>
                  <a:schemeClr val="bg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Pr Prénom NOM</a:t>
            </a:r>
          </a:p>
        </p:txBody>
      </p:sp>
      <p:sp>
        <p:nvSpPr>
          <p:cNvPr id="32" name="Espace réservé du texte 4">
            <a:extLst>
              <a:ext uri="{FF2B5EF4-FFF2-40B4-BE49-F238E27FC236}">
                <a16:creationId xmlns="" xmlns:a16="http://schemas.microsoft.com/office/drawing/2014/main" id="{E53E4662-2047-347B-3E84-27E6569FF9B5}"/>
              </a:ext>
            </a:extLst>
          </p:cNvPr>
          <p:cNvSpPr>
            <a:spLocks noGrp="1"/>
          </p:cNvSpPr>
          <p:nvPr>
            <p:ph type="body" sz="quarter" idx="25" hasCustomPrompt="1"/>
          </p:nvPr>
        </p:nvSpPr>
        <p:spPr>
          <a:xfrm>
            <a:off x="6739678" y="5442393"/>
            <a:ext cx="5459058" cy="987531"/>
          </a:xfrm>
          <a:prstGeom prst="rect">
            <a:avLst/>
          </a:prstGeom>
        </p:spPr>
        <p:txBody>
          <a:bodyPr/>
          <a:lstStyle>
            <a:lvl1pPr marL="0" indent="0">
              <a:lnSpc>
                <a:spcPct val="100000"/>
              </a:lnSpc>
              <a:spcBef>
                <a:spcPts val="0"/>
              </a:spcBef>
              <a:buNone/>
              <a:defRPr sz="1800" b="0" i="1">
                <a:solidFill>
                  <a:schemeClr val="bg1"/>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Nom Institut</a:t>
            </a:r>
          </a:p>
          <a:p>
            <a:pPr lvl="0"/>
            <a:r>
              <a:rPr lang="fr-FR" dirty="0"/>
              <a:t>ou Hôpital</a:t>
            </a:r>
          </a:p>
          <a:p>
            <a:pPr lvl="0"/>
            <a:r>
              <a:rPr lang="fr-FR" dirty="0"/>
              <a:t>Université et Ville</a:t>
            </a:r>
          </a:p>
        </p:txBody>
      </p:sp>
      <p:sp>
        <p:nvSpPr>
          <p:cNvPr id="18" name="Espace réservé du texte 17">
            <a:extLst>
              <a:ext uri="{FF2B5EF4-FFF2-40B4-BE49-F238E27FC236}">
                <a16:creationId xmlns="" xmlns:a16="http://schemas.microsoft.com/office/drawing/2014/main" id="{9A6B4D7B-5487-778A-ED36-37AFB3EF6246}"/>
              </a:ext>
            </a:extLst>
          </p:cNvPr>
          <p:cNvSpPr>
            <a:spLocks noGrp="1"/>
          </p:cNvSpPr>
          <p:nvPr>
            <p:ph type="body" sz="quarter" idx="14" hasCustomPrompt="1"/>
          </p:nvPr>
        </p:nvSpPr>
        <p:spPr>
          <a:xfrm>
            <a:off x="2940704" y="944755"/>
            <a:ext cx="9190355" cy="485469"/>
          </a:xfrm>
          <a:prstGeom prst="rect">
            <a:avLst/>
          </a:prstGeom>
        </p:spPr>
        <p:txBody>
          <a:bodyPr/>
          <a:lstStyle>
            <a:lvl1pPr marL="0" indent="0">
              <a:buNone/>
              <a:defRPr sz="3200" b="1" i="0">
                <a:latin typeface="Century Gothic" panose="020B0502020202020204" pitchFamily="34" charset="0"/>
              </a:defRPr>
            </a:lvl1pPr>
            <a:lvl2pPr marL="457200" indent="0">
              <a:buNone/>
              <a:defRPr/>
            </a:lvl2pPr>
          </a:lstStyle>
          <a:p>
            <a:pPr lvl="0"/>
            <a:r>
              <a:rPr lang="fr-FR" dirty="0"/>
              <a:t>Titre du Congrès</a:t>
            </a:r>
          </a:p>
        </p:txBody>
      </p:sp>
      <p:sp>
        <p:nvSpPr>
          <p:cNvPr id="3" name="Espace réservé pour une image  2">
            <a:extLst>
              <a:ext uri="{FF2B5EF4-FFF2-40B4-BE49-F238E27FC236}">
                <a16:creationId xmlns="" xmlns:a16="http://schemas.microsoft.com/office/drawing/2014/main" id="{336828D2-9867-855C-8074-D31F04837A74}"/>
              </a:ext>
            </a:extLst>
          </p:cNvPr>
          <p:cNvSpPr>
            <a:spLocks noGrp="1"/>
          </p:cNvSpPr>
          <p:nvPr>
            <p:ph type="pic" idx="1"/>
          </p:nvPr>
        </p:nvSpPr>
        <p:spPr>
          <a:xfrm>
            <a:off x="0" y="2016419"/>
            <a:ext cx="12192000" cy="1813403"/>
          </a:xfrm>
          <a:prstGeom prst="rect">
            <a:avLst/>
          </a:prstGeom>
          <a:solidFill>
            <a:srgbClr val="005087"/>
          </a:solidFill>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2" name="Titre 1">
            <a:extLst>
              <a:ext uri="{FF2B5EF4-FFF2-40B4-BE49-F238E27FC236}">
                <a16:creationId xmlns="" xmlns:a16="http://schemas.microsoft.com/office/drawing/2014/main" id="{611BC6B7-F7D0-CD8F-504D-C0525FA818EC}"/>
              </a:ext>
            </a:extLst>
          </p:cNvPr>
          <p:cNvSpPr>
            <a:spLocks noGrp="1"/>
          </p:cNvSpPr>
          <p:nvPr>
            <p:ph type="title" hasCustomPrompt="1"/>
          </p:nvPr>
        </p:nvSpPr>
        <p:spPr>
          <a:xfrm>
            <a:off x="2940704" y="1444738"/>
            <a:ext cx="9190355" cy="419056"/>
          </a:xfrm>
        </p:spPr>
        <p:txBody>
          <a:bodyPr anchor="t">
            <a:normAutofit/>
          </a:bodyPr>
          <a:lstStyle>
            <a:lvl1pPr algn="l">
              <a:defRPr sz="2000" b="0">
                <a:solidFill>
                  <a:srgbClr val="005087"/>
                </a:solidFill>
                <a:latin typeface="Century Gothic" panose="020B0502020202020204" pitchFamily="34" charset="0"/>
              </a:defRPr>
            </a:lvl1pPr>
          </a:lstStyle>
          <a:p>
            <a:r>
              <a:rPr lang="fr-FR" dirty="0"/>
              <a:t>Sous titre du Congrès</a:t>
            </a:r>
          </a:p>
        </p:txBody>
      </p:sp>
      <p:sp>
        <p:nvSpPr>
          <p:cNvPr id="9" name="Rectangle 8">
            <a:extLst>
              <a:ext uri="{FF2B5EF4-FFF2-40B4-BE49-F238E27FC236}">
                <a16:creationId xmlns="" xmlns:a16="http://schemas.microsoft.com/office/drawing/2014/main" id="{A8932535-FFA1-0DF5-F581-9FAA2917DAFE}"/>
              </a:ext>
            </a:extLst>
          </p:cNvPr>
          <p:cNvSpPr/>
          <p:nvPr userDrawn="1"/>
        </p:nvSpPr>
        <p:spPr>
          <a:xfrm>
            <a:off x="3050265" y="0"/>
            <a:ext cx="9141734" cy="888908"/>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solidFill>
                <a:srgbClr val="3A3839"/>
              </a:solidFill>
              <a:latin typeface="Calibri" panose="020F0502020204030204"/>
            </a:endParaRPr>
          </a:p>
        </p:txBody>
      </p:sp>
      <p:pic>
        <p:nvPicPr>
          <p:cNvPr id="11" name="Image 10">
            <a:extLst>
              <a:ext uri="{FF2B5EF4-FFF2-40B4-BE49-F238E27FC236}">
                <a16:creationId xmlns="" xmlns:a16="http://schemas.microsoft.com/office/drawing/2014/main" id="{82876690-0BEF-AB6A-028A-C49472408F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3537" y="86385"/>
            <a:ext cx="2243259" cy="671839"/>
          </a:xfrm>
          <a:prstGeom prst="rect">
            <a:avLst/>
          </a:prstGeom>
        </p:spPr>
      </p:pic>
      <p:sp>
        <p:nvSpPr>
          <p:cNvPr id="14" name="ZoneTexte 13">
            <a:extLst>
              <a:ext uri="{FF2B5EF4-FFF2-40B4-BE49-F238E27FC236}">
                <a16:creationId xmlns="" xmlns:a16="http://schemas.microsoft.com/office/drawing/2014/main" id="{61F9AC1B-77FA-780F-DB0C-EACCEF4CB53F}"/>
              </a:ext>
            </a:extLst>
          </p:cNvPr>
          <p:cNvSpPr txBox="1"/>
          <p:nvPr userDrawn="1"/>
        </p:nvSpPr>
        <p:spPr>
          <a:xfrm>
            <a:off x="3205857" y="109986"/>
            <a:ext cx="1502322" cy="430887"/>
          </a:xfrm>
          <a:prstGeom prst="rect">
            <a:avLst/>
          </a:prstGeom>
          <a:noFill/>
        </p:spPr>
        <p:txBody>
          <a:bodyPr wrap="square">
            <a:spAutoFit/>
          </a:bodyPr>
          <a:lstStyle/>
          <a:p>
            <a:r>
              <a:rPr lang="fr-FR" sz="1100" dirty="0">
                <a:solidFill>
                  <a:srgbClr val="FF7F4D"/>
                </a:solidFill>
                <a:cs typeface="Gordita" pitchFamily="2" charset="77"/>
              </a:rPr>
              <a:t>L’actualité</a:t>
            </a:r>
            <a:r>
              <a:rPr lang="fr-FR" sz="1100" dirty="0">
                <a:solidFill>
                  <a:prstClr val="white"/>
                </a:solidFill>
                <a:cs typeface="Gordita" pitchFamily="2" charset="77"/>
              </a:rPr>
              <a:t/>
            </a:r>
            <a:br>
              <a:rPr lang="fr-FR" sz="1100" dirty="0">
                <a:solidFill>
                  <a:prstClr val="white"/>
                </a:solidFill>
                <a:cs typeface="Gordita" pitchFamily="2" charset="77"/>
              </a:rPr>
            </a:br>
            <a:r>
              <a:rPr lang="fr-FR" sz="1100" dirty="0">
                <a:solidFill>
                  <a:prstClr val="white"/>
                </a:solidFill>
                <a:cs typeface="Gordita" pitchFamily="2" charset="77"/>
              </a:rPr>
              <a:t>en oncologie</a:t>
            </a:r>
          </a:p>
        </p:txBody>
      </p:sp>
      <p:sp>
        <p:nvSpPr>
          <p:cNvPr id="22" name="Espace réservé du texte 21">
            <a:extLst>
              <a:ext uri="{FF2B5EF4-FFF2-40B4-BE49-F238E27FC236}">
                <a16:creationId xmlns="" xmlns:a16="http://schemas.microsoft.com/office/drawing/2014/main" id="{1D7125B1-5B5B-B9C6-6DDD-63E06A5B6108}"/>
              </a:ext>
            </a:extLst>
          </p:cNvPr>
          <p:cNvSpPr>
            <a:spLocks noGrp="1"/>
          </p:cNvSpPr>
          <p:nvPr>
            <p:ph type="body" sz="quarter" idx="15" hasCustomPrompt="1"/>
          </p:nvPr>
        </p:nvSpPr>
        <p:spPr>
          <a:xfrm>
            <a:off x="3205857" y="482309"/>
            <a:ext cx="1411407" cy="242888"/>
          </a:xfrm>
          <a:prstGeom prst="rect">
            <a:avLst/>
          </a:prstGeom>
        </p:spPr>
        <p:txBody>
          <a:bodyPr>
            <a:normAutofit/>
          </a:bodyPr>
          <a:lstStyle>
            <a:lvl1pPr marL="0" indent="0">
              <a:buNone/>
              <a:defRPr sz="1050" b="1" i="0">
                <a:solidFill>
                  <a:schemeClr val="bg1"/>
                </a:solidFill>
                <a:latin typeface="Century Gothic" panose="020B0502020202020204" pitchFamily="34" charset="0"/>
              </a:defRPr>
            </a:lvl1pPr>
          </a:lstStyle>
          <a:p>
            <a:pPr lvl="0"/>
            <a:r>
              <a:rPr lang="fr-FR" dirty="0"/>
              <a:t>Date du congrès</a:t>
            </a:r>
          </a:p>
        </p:txBody>
      </p:sp>
      <p:pic>
        <p:nvPicPr>
          <p:cNvPr id="19" name="Image 18">
            <a:extLst>
              <a:ext uri="{FF2B5EF4-FFF2-40B4-BE49-F238E27FC236}">
                <a16:creationId xmlns="" xmlns:a16="http://schemas.microsoft.com/office/drawing/2014/main" id="{11A8D8C8-DC36-86B3-B616-393A871557C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277302" y="0"/>
            <a:ext cx="914696" cy="942415"/>
          </a:xfrm>
          <a:prstGeom prst="rect">
            <a:avLst/>
          </a:prstGeom>
        </p:spPr>
      </p:pic>
      <p:sp>
        <p:nvSpPr>
          <p:cNvPr id="23" name="ZoneTexte 22">
            <a:extLst>
              <a:ext uri="{FF2B5EF4-FFF2-40B4-BE49-F238E27FC236}">
                <a16:creationId xmlns="" xmlns:a16="http://schemas.microsoft.com/office/drawing/2014/main" id="{83FB68E0-10BC-4EED-9B91-C43EEB670F05}"/>
              </a:ext>
            </a:extLst>
          </p:cNvPr>
          <p:cNvSpPr txBox="1"/>
          <p:nvPr userDrawn="1"/>
        </p:nvSpPr>
        <p:spPr>
          <a:xfrm>
            <a:off x="1842421" y="205733"/>
            <a:ext cx="6861968" cy="400110"/>
          </a:xfrm>
          <a:prstGeom prst="rect">
            <a:avLst/>
          </a:prstGeom>
          <a:noFill/>
        </p:spPr>
        <p:txBody>
          <a:bodyPr wrap="square">
            <a:spAutoFit/>
          </a:bodyPr>
          <a:lstStyle/>
          <a:p>
            <a:pPr algn="r"/>
            <a:r>
              <a:rPr lang="fr-FR" sz="2000" b="1" dirty="0">
                <a:solidFill>
                  <a:srgbClr val="FF7F4D"/>
                </a:solidFill>
                <a:latin typeface="Gordita" pitchFamily="2" charset="77"/>
                <a:cs typeface="Gordita" pitchFamily="2" charset="77"/>
              </a:rPr>
              <a:t>WebTV</a:t>
            </a:r>
            <a:endParaRPr lang="fr-FR" sz="2000" b="1" dirty="0">
              <a:solidFill>
                <a:srgbClr val="E7E6E6">
                  <a:lumMod val="75000"/>
                </a:srgbClr>
              </a:solidFill>
              <a:latin typeface="Gordita" pitchFamily="2" charset="77"/>
              <a:cs typeface="Gordita" pitchFamily="2" charset="77"/>
            </a:endParaRPr>
          </a:p>
        </p:txBody>
      </p:sp>
      <p:sp>
        <p:nvSpPr>
          <p:cNvPr id="24" name="Rectangle 23">
            <a:extLst>
              <a:ext uri="{FF2B5EF4-FFF2-40B4-BE49-F238E27FC236}">
                <a16:creationId xmlns="" xmlns:a16="http://schemas.microsoft.com/office/drawing/2014/main" id="{4E55831D-C24F-8EE6-D28E-96C2DC1CB7B8}"/>
              </a:ext>
            </a:extLst>
          </p:cNvPr>
          <p:cNvSpPr/>
          <p:nvPr userDrawn="1"/>
        </p:nvSpPr>
        <p:spPr>
          <a:xfrm>
            <a:off x="8575058" y="109857"/>
            <a:ext cx="2806702" cy="646331"/>
          </a:xfrm>
          <a:prstGeom prst="rect">
            <a:avLst/>
          </a:prstGeom>
        </p:spPr>
        <p:txBody>
          <a:bodyPr wrap="square" rIns="216000">
            <a:spAutoFit/>
          </a:bodyPr>
          <a:lstStyle/>
          <a:p>
            <a:pPr algn="r">
              <a:defRPr/>
            </a:pPr>
            <a:r>
              <a:rPr lang="fr-FR" sz="3600" b="1" dirty="0">
                <a:solidFill>
                  <a:srgbClr val="737078"/>
                </a:solidFill>
              </a:rPr>
              <a:t>UROLOGIE</a:t>
            </a:r>
          </a:p>
        </p:txBody>
      </p:sp>
    </p:spTree>
    <p:extLst>
      <p:ext uri="{BB962C8B-B14F-4D97-AF65-F5344CB8AC3E}">
        <p14:creationId xmlns:p14="http://schemas.microsoft.com/office/powerpoint/2010/main" val="16569810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iens d'intérêts">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E173DC7-B4D3-4321-AE79-E30BAB9140F0}"/>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solidFill>
                <a:prstClr val="white"/>
              </a:solidFill>
            </a:endParaRPr>
          </a:p>
        </p:txBody>
      </p:sp>
      <p:pic>
        <p:nvPicPr>
          <p:cNvPr id="8" name="Image 7" descr="Une image contenant texte, clipart&#10;&#10;Description générée automatiquement">
            <a:extLst>
              <a:ext uri="{FF2B5EF4-FFF2-40B4-BE49-F238E27FC236}">
                <a16:creationId xmlns="" xmlns:a16="http://schemas.microsoft.com/office/drawing/2014/main" id="{70A865FB-40C9-5CAF-BAAC-E4ED600992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9" name="Rectangle 8">
            <a:extLst>
              <a:ext uri="{FF2B5EF4-FFF2-40B4-BE49-F238E27FC236}">
                <a16:creationId xmlns="" xmlns:a16="http://schemas.microsoft.com/office/drawing/2014/main" id="{B1592C02-83E5-A5C8-E162-287DE145FD68}"/>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 xmlns:a16="http://schemas.microsoft.com/office/drawing/2014/main" id="{E8032FB2-8A0C-F093-959E-CBF277FEC978}"/>
              </a:ext>
            </a:extLst>
          </p:cNvPr>
          <p:cNvSpPr/>
          <p:nvPr userDrawn="1"/>
        </p:nvSpPr>
        <p:spPr>
          <a:xfrm rot="16200000">
            <a:off x="-1201106" y="3998441"/>
            <a:ext cx="3291213" cy="707886"/>
          </a:xfrm>
          <a:prstGeom prst="rect">
            <a:avLst/>
          </a:prstGeom>
        </p:spPr>
        <p:txBody>
          <a:bodyPr wrap="square">
            <a:spAutoFit/>
          </a:bodyPr>
          <a:lstStyle/>
          <a:p>
            <a:r>
              <a:rPr lang="fr-FR" sz="800" dirty="0">
                <a:solidFill>
                  <a:prstClr val="white"/>
                </a:solidFill>
              </a:rPr>
              <a:t>Ce contenu est un rapport et/ou un résumé des communications d'un congrès dont l'objectif est d'informer </a:t>
            </a:r>
            <a:br>
              <a:rPr lang="fr-FR" sz="800" dirty="0">
                <a:solidFill>
                  <a:prstClr val="white"/>
                </a:solidFill>
              </a:rPr>
            </a:br>
            <a:r>
              <a:rPr lang="fr-FR" sz="800" dirty="0">
                <a:solidFill>
                  <a:prstClr val="white"/>
                </a:solidFill>
              </a:rPr>
              <a:t>sur l'état actuel de la recherche ; les données présentées ici peuvent ne pas être validées par les autorités de santé et, </a:t>
            </a:r>
            <a:br>
              <a:rPr lang="fr-FR" sz="800" dirty="0">
                <a:solidFill>
                  <a:prstClr val="white"/>
                </a:solidFill>
              </a:rPr>
            </a:br>
            <a:r>
              <a:rPr lang="fr-FR" sz="800" dirty="0">
                <a:solidFill>
                  <a:prstClr val="white"/>
                </a:solidFill>
              </a:rPr>
              <a:t>le cas échéant, ne doivent pas être mises en pratique.</a:t>
            </a:r>
          </a:p>
        </p:txBody>
      </p:sp>
      <p:sp>
        <p:nvSpPr>
          <p:cNvPr id="11" name="Rectangle 10">
            <a:extLst>
              <a:ext uri="{FF2B5EF4-FFF2-40B4-BE49-F238E27FC236}">
                <a16:creationId xmlns="" xmlns:a16="http://schemas.microsoft.com/office/drawing/2014/main" id="{8C8C5CF4-FDF8-693F-C82B-BF84330624DC}"/>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rPr>
              <a:t>UROLOGIE</a:t>
            </a:r>
          </a:p>
        </p:txBody>
      </p:sp>
      <p:sp>
        <p:nvSpPr>
          <p:cNvPr id="13" name="ZoneTexte 12">
            <a:extLst>
              <a:ext uri="{FF2B5EF4-FFF2-40B4-BE49-F238E27FC236}">
                <a16:creationId xmlns="" xmlns:a16="http://schemas.microsoft.com/office/drawing/2014/main" id="{5643CAED-F0F2-0415-6C0D-9BFF9BECD3D0}"/>
              </a:ext>
            </a:extLst>
          </p:cNvPr>
          <p:cNvSpPr txBox="1"/>
          <p:nvPr userDrawn="1"/>
        </p:nvSpPr>
        <p:spPr>
          <a:xfrm>
            <a:off x="8242609" y="6158862"/>
            <a:ext cx="1502322" cy="430887"/>
          </a:xfrm>
          <a:prstGeom prst="rect">
            <a:avLst/>
          </a:prstGeom>
          <a:noFill/>
        </p:spPr>
        <p:txBody>
          <a:bodyPr wrap="square">
            <a:spAutoFit/>
          </a:bodyPr>
          <a:lstStyle/>
          <a:p>
            <a:pPr algn="r"/>
            <a:r>
              <a:rPr lang="fr-FR" sz="1100" dirty="0">
                <a:solidFill>
                  <a:srgbClr val="FF7F4D"/>
                </a:solidFill>
                <a:cs typeface="Gordita" pitchFamily="2" charset="77"/>
              </a:rPr>
              <a:t>L’actualité</a:t>
            </a:r>
            <a:r>
              <a:rPr lang="fr-FR" sz="1100" dirty="0">
                <a:solidFill>
                  <a:prstClr val="white"/>
                </a:solidFill>
                <a:cs typeface="Gordita" pitchFamily="2" charset="77"/>
              </a:rPr>
              <a:t/>
            </a:r>
            <a:br>
              <a:rPr lang="fr-FR" sz="1100" dirty="0">
                <a:solidFill>
                  <a:prstClr val="white"/>
                </a:solidFill>
                <a:cs typeface="Gordita" pitchFamily="2" charset="77"/>
              </a:rPr>
            </a:br>
            <a:r>
              <a:rPr lang="fr-FR" sz="1100" dirty="0">
                <a:solidFill>
                  <a:prstClr val="white"/>
                </a:solidFill>
                <a:cs typeface="Gordita" pitchFamily="2" charset="77"/>
              </a:rPr>
              <a:t>en oncologie</a:t>
            </a:r>
          </a:p>
        </p:txBody>
      </p:sp>
      <p:sp>
        <p:nvSpPr>
          <p:cNvPr id="15" name="Espace réservé du texte 21">
            <a:extLst>
              <a:ext uri="{FF2B5EF4-FFF2-40B4-BE49-F238E27FC236}">
                <a16:creationId xmlns="" xmlns:a16="http://schemas.microsoft.com/office/drawing/2014/main" id="{2AAAAE89-3710-6FC1-6165-7C18910D5ACE}"/>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pPr lvl="0"/>
            <a:r>
              <a:rPr lang="fr-FR" dirty="0"/>
              <a:t>Date du congrès</a:t>
            </a:r>
          </a:p>
        </p:txBody>
      </p:sp>
      <p:sp>
        <p:nvSpPr>
          <p:cNvPr id="20" name="Espace réservé du texte 18">
            <a:extLst>
              <a:ext uri="{FF2B5EF4-FFF2-40B4-BE49-F238E27FC236}">
                <a16:creationId xmlns="" xmlns:a16="http://schemas.microsoft.com/office/drawing/2014/main" id="{B19472D2-101B-E0E2-DE33-9218E328BE8C}"/>
              </a:ext>
            </a:extLst>
          </p:cNvPr>
          <p:cNvSpPr>
            <a:spLocks noGrp="1"/>
          </p:cNvSpPr>
          <p:nvPr>
            <p:ph type="body" sz="quarter" idx="18" hasCustomPrompt="1"/>
          </p:nvPr>
        </p:nvSpPr>
        <p:spPr>
          <a:xfrm>
            <a:off x="932775" y="632670"/>
            <a:ext cx="11259224" cy="341085"/>
          </a:xfrm>
          <a:prstGeom prst="rect">
            <a:avLst/>
          </a:prstGeom>
        </p:spPr>
        <p:txBody>
          <a:bodyPr lIns="180000">
            <a:noAutofit/>
          </a:bodyPr>
          <a:lstStyle>
            <a:lvl1pPr marL="0" indent="0">
              <a:buNone/>
              <a:defRPr sz="2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Nom expert…</a:t>
            </a:r>
          </a:p>
        </p:txBody>
      </p:sp>
      <p:sp>
        <p:nvSpPr>
          <p:cNvPr id="6" name="ZoneTexte 5">
            <a:extLst>
              <a:ext uri="{FF2B5EF4-FFF2-40B4-BE49-F238E27FC236}">
                <a16:creationId xmlns="" xmlns:a16="http://schemas.microsoft.com/office/drawing/2014/main" id="{55FE0FD8-3320-5147-8205-8CE4B96CF05A}"/>
              </a:ext>
            </a:extLst>
          </p:cNvPr>
          <p:cNvSpPr txBox="1"/>
          <p:nvPr userDrawn="1"/>
        </p:nvSpPr>
        <p:spPr>
          <a:xfrm>
            <a:off x="926898" y="-13661"/>
            <a:ext cx="4310742" cy="646331"/>
          </a:xfrm>
          <a:prstGeom prst="rect">
            <a:avLst/>
          </a:prstGeom>
          <a:noFill/>
        </p:spPr>
        <p:txBody>
          <a:bodyPr wrap="square" lIns="180000" rtlCol="0">
            <a:spAutoFit/>
          </a:bodyPr>
          <a:lstStyle/>
          <a:p>
            <a:r>
              <a:rPr lang="fr-FR" sz="3600" b="1" dirty="0">
                <a:solidFill>
                  <a:srgbClr val="FF7F4D"/>
                </a:solidFill>
              </a:rPr>
              <a:t>Liens d’intérêts</a:t>
            </a:r>
          </a:p>
        </p:txBody>
      </p:sp>
      <p:sp>
        <p:nvSpPr>
          <p:cNvPr id="21" name="Espace réservé du texte 20">
            <a:extLst>
              <a:ext uri="{FF2B5EF4-FFF2-40B4-BE49-F238E27FC236}">
                <a16:creationId xmlns="" xmlns:a16="http://schemas.microsoft.com/office/drawing/2014/main" id="{75657F91-6C9A-9CEA-5B38-56317D56103C}"/>
              </a:ext>
            </a:extLst>
          </p:cNvPr>
          <p:cNvSpPr>
            <a:spLocks noGrp="1"/>
          </p:cNvSpPr>
          <p:nvPr>
            <p:ph type="body" sz="quarter" idx="19" hasCustomPrompt="1"/>
          </p:nvPr>
        </p:nvSpPr>
        <p:spPr>
          <a:xfrm>
            <a:off x="2816225" y="1583079"/>
            <a:ext cx="5739946" cy="455457"/>
          </a:xfrm>
          <a:prstGeom prst="rect">
            <a:avLst/>
          </a:prstGeom>
        </p:spPr>
        <p:txBody>
          <a:bodyPr/>
          <a:lstStyle>
            <a:lvl1pPr marL="0" indent="0">
              <a:buFont typeface="Wingdings" pitchFamily="2" charset="2"/>
              <a:buNone/>
              <a:defRPr sz="2800">
                <a:solidFill>
                  <a:srgbClr val="FF7F4D"/>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Type de lien #1</a:t>
            </a:r>
          </a:p>
        </p:txBody>
      </p:sp>
      <p:sp>
        <p:nvSpPr>
          <p:cNvPr id="22" name="Espace réservé du texte 20">
            <a:extLst>
              <a:ext uri="{FF2B5EF4-FFF2-40B4-BE49-F238E27FC236}">
                <a16:creationId xmlns="" xmlns:a16="http://schemas.microsoft.com/office/drawing/2014/main" id="{E03A48C8-B74B-6E8A-B342-B3CDCBDFF7CE}"/>
              </a:ext>
            </a:extLst>
          </p:cNvPr>
          <p:cNvSpPr>
            <a:spLocks noGrp="1"/>
          </p:cNvSpPr>
          <p:nvPr>
            <p:ph type="body" sz="quarter" idx="20" hasCustomPrompt="1"/>
          </p:nvPr>
        </p:nvSpPr>
        <p:spPr>
          <a:xfrm>
            <a:off x="2816225" y="2020759"/>
            <a:ext cx="5739946" cy="455457"/>
          </a:xfrm>
          <a:prstGeom prst="rect">
            <a:avLst/>
          </a:prstGeom>
        </p:spPr>
        <p:txBody>
          <a:bodyPr/>
          <a:lstStyle>
            <a:lvl1pPr marL="0" indent="0">
              <a:buFont typeface="Wingdings" pitchFamily="2" charset="2"/>
              <a:buNone/>
              <a:defRPr sz="2000" b="1">
                <a:solidFill>
                  <a:srgbClr val="005086"/>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Labo #1, Labo 2</a:t>
            </a:r>
          </a:p>
        </p:txBody>
      </p:sp>
      <p:sp>
        <p:nvSpPr>
          <p:cNvPr id="24" name="Espace réservé du texte 20">
            <a:extLst>
              <a:ext uri="{FF2B5EF4-FFF2-40B4-BE49-F238E27FC236}">
                <a16:creationId xmlns="" xmlns:a16="http://schemas.microsoft.com/office/drawing/2014/main" id="{159B080C-1F3A-7A59-9F0C-7543F364631F}"/>
              </a:ext>
            </a:extLst>
          </p:cNvPr>
          <p:cNvSpPr>
            <a:spLocks noGrp="1"/>
          </p:cNvSpPr>
          <p:nvPr>
            <p:ph type="body" sz="quarter" idx="21" hasCustomPrompt="1"/>
          </p:nvPr>
        </p:nvSpPr>
        <p:spPr>
          <a:xfrm>
            <a:off x="2816225" y="2566803"/>
            <a:ext cx="5739946" cy="455457"/>
          </a:xfrm>
          <a:prstGeom prst="rect">
            <a:avLst/>
          </a:prstGeom>
        </p:spPr>
        <p:txBody>
          <a:bodyPr/>
          <a:lstStyle>
            <a:lvl1pPr marL="0" indent="0">
              <a:buFont typeface="Wingdings" pitchFamily="2" charset="2"/>
              <a:buNone/>
              <a:defRPr sz="2800">
                <a:solidFill>
                  <a:srgbClr val="FF7F4D"/>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Type de lien #2</a:t>
            </a:r>
          </a:p>
        </p:txBody>
      </p:sp>
      <p:sp>
        <p:nvSpPr>
          <p:cNvPr id="25" name="Espace réservé du texte 20">
            <a:extLst>
              <a:ext uri="{FF2B5EF4-FFF2-40B4-BE49-F238E27FC236}">
                <a16:creationId xmlns="" xmlns:a16="http://schemas.microsoft.com/office/drawing/2014/main" id="{7295987C-94D1-1C53-0E9B-6B1200248A43}"/>
              </a:ext>
            </a:extLst>
          </p:cNvPr>
          <p:cNvSpPr>
            <a:spLocks noGrp="1"/>
          </p:cNvSpPr>
          <p:nvPr>
            <p:ph type="body" sz="quarter" idx="22" hasCustomPrompt="1"/>
          </p:nvPr>
        </p:nvSpPr>
        <p:spPr>
          <a:xfrm>
            <a:off x="2816225" y="3004483"/>
            <a:ext cx="5739946" cy="455457"/>
          </a:xfrm>
          <a:prstGeom prst="rect">
            <a:avLst/>
          </a:prstGeom>
        </p:spPr>
        <p:txBody>
          <a:bodyPr/>
          <a:lstStyle>
            <a:lvl1pPr marL="0" indent="0">
              <a:buFont typeface="Wingdings" pitchFamily="2" charset="2"/>
              <a:buNone/>
              <a:defRPr sz="2000" b="1">
                <a:solidFill>
                  <a:srgbClr val="005086"/>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Labo #1, Labo 2</a:t>
            </a:r>
          </a:p>
        </p:txBody>
      </p:sp>
      <p:sp>
        <p:nvSpPr>
          <p:cNvPr id="26" name="Espace réservé du texte 20">
            <a:extLst>
              <a:ext uri="{FF2B5EF4-FFF2-40B4-BE49-F238E27FC236}">
                <a16:creationId xmlns="" xmlns:a16="http://schemas.microsoft.com/office/drawing/2014/main" id="{C15B2DC2-CFD3-27C2-D5E1-F8115E0C0779}"/>
              </a:ext>
            </a:extLst>
          </p:cNvPr>
          <p:cNvSpPr>
            <a:spLocks noGrp="1"/>
          </p:cNvSpPr>
          <p:nvPr>
            <p:ph type="body" sz="quarter" idx="23" hasCustomPrompt="1"/>
          </p:nvPr>
        </p:nvSpPr>
        <p:spPr>
          <a:xfrm>
            <a:off x="2816225" y="3550527"/>
            <a:ext cx="5739946" cy="455457"/>
          </a:xfrm>
          <a:prstGeom prst="rect">
            <a:avLst/>
          </a:prstGeom>
        </p:spPr>
        <p:txBody>
          <a:bodyPr/>
          <a:lstStyle>
            <a:lvl1pPr marL="0" indent="0">
              <a:buFont typeface="Wingdings" pitchFamily="2" charset="2"/>
              <a:buNone/>
              <a:defRPr sz="2800">
                <a:solidFill>
                  <a:srgbClr val="FF7F4D"/>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Type de lien #3</a:t>
            </a:r>
          </a:p>
        </p:txBody>
      </p:sp>
      <p:sp>
        <p:nvSpPr>
          <p:cNvPr id="27" name="Espace réservé du texte 20">
            <a:extLst>
              <a:ext uri="{FF2B5EF4-FFF2-40B4-BE49-F238E27FC236}">
                <a16:creationId xmlns="" xmlns:a16="http://schemas.microsoft.com/office/drawing/2014/main" id="{2A591045-41BB-1FC8-0305-CC88AA127373}"/>
              </a:ext>
            </a:extLst>
          </p:cNvPr>
          <p:cNvSpPr>
            <a:spLocks noGrp="1"/>
          </p:cNvSpPr>
          <p:nvPr>
            <p:ph type="body" sz="quarter" idx="24" hasCustomPrompt="1"/>
          </p:nvPr>
        </p:nvSpPr>
        <p:spPr>
          <a:xfrm>
            <a:off x="2816225" y="3988207"/>
            <a:ext cx="5739946" cy="455457"/>
          </a:xfrm>
          <a:prstGeom prst="rect">
            <a:avLst/>
          </a:prstGeom>
        </p:spPr>
        <p:txBody>
          <a:bodyPr/>
          <a:lstStyle>
            <a:lvl1pPr marL="0" indent="0">
              <a:buFont typeface="Wingdings" pitchFamily="2" charset="2"/>
              <a:buNone/>
              <a:defRPr sz="2000" b="1">
                <a:solidFill>
                  <a:srgbClr val="005086"/>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Labo #1, Labo 2</a:t>
            </a:r>
          </a:p>
        </p:txBody>
      </p:sp>
      <p:sp>
        <p:nvSpPr>
          <p:cNvPr id="28" name="Espace réservé du texte 20">
            <a:extLst>
              <a:ext uri="{FF2B5EF4-FFF2-40B4-BE49-F238E27FC236}">
                <a16:creationId xmlns="" xmlns:a16="http://schemas.microsoft.com/office/drawing/2014/main" id="{3BBF1EBD-20D4-C4E7-4492-D5CEC75AF0A3}"/>
              </a:ext>
            </a:extLst>
          </p:cNvPr>
          <p:cNvSpPr>
            <a:spLocks noGrp="1"/>
          </p:cNvSpPr>
          <p:nvPr>
            <p:ph type="body" sz="quarter" idx="25" hasCustomPrompt="1"/>
          </p:nvPr>
        </p:nvSpPr>
        <p:spPr>
          <a:xfrm>
            <a:off x="2816225" y="4530119"/>
            <a:ext cx="5739946" cy="455457"/>
          </a:xfrm>
          <a:prstGeom prst="rect">
            <a:avLst/>
          </a:prstGeom>
        </p:spPr>
        <p:txBody>
          <a:bodyPr/>
          <a:lstStyle>
            <a:lvl1pPr marL="0" indent="0">
              <a:buFont typeface="Wingdings" pitchFamily="2" charset="2"/>
              <a:buNone/>
              <a:defRPr sz="2800">
                <a:solidFill>
                  <a:srgbClr val="FF7F4D"/>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Type de lien #4</a:t>
            </a:r>
          </a:p>
        </p:txBody>
      </p:sp>
      <p:sp>
        <p:nvSpPr>
          <p:cNvPr id="30" name="Espace réservé du texte 20">
            <a:extLst>
              <a:ext uri="{FF2B5EF4-FFF2-40B4-BE49-F238E27FC236}">
                <a16:creationId xmlns="" xmlns:a16="http://schemas.microsoft.com/office/drawing/2014/main" id="{731D97DF-157D-4421-0207-3DBD4AF0DEF4}"/>
              </a:ext>
            </a:extLst>
          </p:cNvPr>
          <p:cNvSpPr>
            <a:spLocks noGrp="1"/>
          </p:cNvSpPr>
          <p:nvPr>
            <p:ph type="body" sz="quarter" idx="26" hasCustomPrompt="1"/>
          </p:nvPr>
        </p:nvSpPr>
        <p:spPr>
          <a:xfrm>
            <a:off x="2816225" y="4967799"/>
            <a:ext cx="5739946" cy="455457"/>
          </a:xfrm>
          <a:prstGeom prst="rect">
            <a:avLst/>
          </a:prstGeom>
        </p:spPr>
        <p:txBody>
          <a:bodyPr/>
          <a:lstStyle>
            <a:lvl1pPr marL="0" indent="0">
              <a:buFont typeface="Wingdings" pitchFamily="2" charset="2"/>
              <a:buNone/>
              <a:defRPr sz="2000" b="1">
                <a:solidFill>
                  <a:srgbClr val="005086"/>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Labo #1, Labo 2</a:t>
            </a:r>
          </a:p>
        </p:txBody>
      </p:sp>
      <p:sp>
        <p:nvSpPr>
          <p:cNvPr id="31" name="Rectangle 30">
            <a:extLst>
              <a:ext uri="{FF2B5EF4-FFF2-40B4-BE49-F238E27FC236}">
                <a16:creationId xmlns="" xmlns:a16="http://schemas.microsoft.com/office/drawing/2014/main" id="{F6C66C23-2059-2526-AE85-9D17A1B0921F}"/>
              </a:ext>
            </a:extLst>
          </p:cNvPr>
          <p:cNvSpPr/>
          <p:nvPr userDrawn="1"/>
        </p:nvSpPr>
        <p:spPr>
          <a:xfrm>
            <a:off x="2730678" y="1752557"/>
            <a:ext cx="95733" cy="95733"/>
          </a:xfrm>
          <a:prstGeom prst="rect">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2" name="Rectangle 31">
            <a:extLst>
              <a:ext uri="{FF2B5EF4-FFF2-40B4-BE49-F238E27FC236}">
                <a16:creationId xmlns="" xmlns:a16="http://schemas.microsoft.com/office/drawing/2014/main" id="{E09227F8-A748-584A-DC29-76D3C2FA61C0}"/>
              </a:ext>
            </a:extLst>
          </p:cNvPr>
          <p:cNvSpPr/>
          <p:nvPr userDrawn="1"/>
        </p:nvSpPr>
        <p:spPr>
          <a:xfrm>
            <a:off x="2720492" y="4699597"/>
            <a:ext cx="95733" cy="95733"/>
          </a:xfrm>
          <a:prstGeom prst="rect">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3" name="Rectangle 32">
            <a:extLst>
              <a:ext uri="{FF2B5EF4-FFF2-40B4-BE49-F238E27FC236}">
                <a16:creationId xmlns="" xmlns:a16="http://schemas.microsoft.com/office/drawing/2014/main" id="{2753D50D-EA1A-689A-0786-70E00BEA4053}"/>
              </a:ext>
            </a:extLst>
          </p:cNvPr>
          <p:cNvSpPr/>
          <p:nvPr userDrawn="1"/>
        </p:nvSpPr>
        <p:spPr>
          <a:xfrm>
            <a:off x="2720491" y="3720269"/>
            <a:ext cx="95733" cy="95733"/>
          </a:xfrm>
          <a:prstGeom prst="rect">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4" name="Rectangle 33">
            <a:extLst>
              <a:ext uri="{FF2B5EF4-FFF2-40B4-BE49-F238E27FC236}">
                <a16:creationId xmlns="" xmlns:a16="http://schemas.microsoft.com/office/drawing/2014/main" id="{14AA4265-5D5B-C42A-93AD-9F2B9EE2CEA2}"/>
              </a:ext>
            </a:extLst>
          </p:cNvPr>
          <p:cNvSpPr/>
          <p:nvPr userDrawn="1"/>
        </p:nvSpPr>
        <p:spPr>
          <a:xfrm>
            <a:off x="2732990" y="2740942"/>
            <a:ext cx="95733" cy="95733"/>
          </a:xfrm>
          <a:prstGeom prst="rect">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 name="Espace réservé du contenu 16">
            <a:extLst>
              <a:ext uri="{FF2B5EF4-FFF2-40B4-BE49-F238E27FC236}">
                <a16:creationId xmlns="" xmlns:a16="http://schemas.microsoft.com/office/drawing/2014/main" id="{FA77F9A6-B0BA-9753-F708-F87F4F049787}"/>
              </a:ext>
            </a:extLst>
          </p:cNvPr>
          <p:cNvSpPr>
            <a:spLocks noGrp="1"/>
          </p:cNvSpPr>
          <p:nvPr>
            <p:ph sz="quarter" idx="16" hasCustomPrompt="1"/>
          </p:nvPr>
        </p:nvSpPr>
        <p:spPr>
          <a:xfrm>
            <a:off x="1017816" y="6059886"/>
            <a:ext cx="5159375" cy="798113"/>
          </a:xfrm>
          <a:prstGeom prst="rect">
            <a:avLst/>
          </a:prstGeom>
        </p:spPr>
        <p:txBody>
          <a:bodyPr anchor="ctr">
            <a:noAutofit/>
          </a:bodyPr>
          <a:lstStyle>
            <a:lvl1pPr marL="0" indent="0">
              <a:spcBef>
                <a:spcPts val="0"/>
              </a:spcBef>
              <a:buNone/>
              <a:defRPr sz="1200" i="1" baseline="0">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pic>
        <p:nvPicPr>
          <p:cNvPr id="29" name="Image 28">
            <a:extLst>
              <a:ext uri="{FF2B5EF4-FFF2-40B4-BE49-F238E27FC236}">
                <a16:creationId xmlns="" xmlns:a16="http://schemas.microsoft.com/office/drawing/2014/main" id="{F1825CA0-D46F-EFB8-28C6-9E30946EC2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092" y="5997991"/>
            <a:ext cx="834714" cy="860009"/>
          </a:xfrm>
          <a:prstGeom prst="rect">
            <a:avLst/>
          </a:prstGeom>
        </p:spPr>
      </p:pic>
    </p:spTree>
    <p:extLst>
      <p:ext uri="{BB962C8B-B14F-4D97-AF65-F5344CB8AC3E}">
        <p14:creationId xmlns:p14="http://schemas.microsoft.com/office/powerpoint/2010/main" val="10596249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F56B870-CF3E-4321-B34D-0623D82BC5B9}"/>
              </a:ext>
            </a:extLst>
          </p:cNvPr>
          <p:cNvSpPr>
            <a:spLocks noGrp="1"/>
          </p:cNvSpPr>
          <p:nvPr>
            <p:ph type="title"/>
          </p:nvPr>
        </p:nvSpPr>
        <p:spPr>
          <a:xfrm>
            <a:off x="926897" y="154110"/>
            <a:ext cx="11124817" cy="505109"/>
          </a:xfrm>
          <a:prstGeom prst="rect">
            <a:avLst/>
          </a:prstGeom>
        </p:spPr>
        <p:txBody>
          <a:bodyPr/>
          <a:lstStyle/>
          <a:p>
            <a:r>
              <a:rPr lang="fr-FR" dirty="0"/>
              <a:t>Modifiez le style du titre</a:t>
            </a:r>
          </a:p>
        </p:txBody>
      </p:sp>
      <p:sp>
        <p:nvSpPr>
          <p:cNvPr id="4" name="Espace réservé du texte 3">
            <a:extLst>
              <a:ext uri="{FF2B5EF4-FFF2-40B4-BE49-F238E27FC236}">
                <a16:creationId xmlns="" xmlns:a16="http://schemas.microsoft.com/office/drawing/2014/main" id="{121CFB73-FEE3-BF6D-A3CA-D4B724AD75CB}"/>
              </a:ext>
            </a:extLst>
          </p:cNvPr>
          <p:cNvSpPr>
            <a:spLocks noGrp="1"/>
          </p:cNvSpPr>
          <p:nvPr>
            <p:ph type="body" sz="quarter" idx="10"/>
          </p:nvPr>
        </p:nvSpPr>
        <p:spPr>
          <a:xfrm>
            <a:off x="1158617" y="1499191"/>
            <a:ext cx="10622257" cy="4082902"/>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p:txBody>
      </p:sp>
      <p:sp>
        <p:nvSpPr>
          <p:cNvPr id="3" name="Espace réservé du texte 10">
            <a:extLst>
              <a:ext uri="{FF2B5EF4-FFF2-40B4-BE49-F238E27FC236}">
                <a16:creationId xmlns="" xmlns:a16="http://schemas.microsoft.com/office/drawing/2014/main" id="{EF0C19FB-1B02-8D45-014F-B80A7685FAD3}"/>
              </a:ext>
            </a:extLst>
          </p:cNvPr>
          <p:cNvSpPr>
            <a:spLocks noGrp="1"/>
          </p:cNvSpPr>
          <p:nvPr>
            <p:ph type="body" sz="quarter" idx="13" hasCustomPrompt="1"/>
          </p:nvPr>
        </p:nvSpPr>
        <p:spPr>
          <a:xfrm>
            <a:off x="1077108" y="6088284"/>
            <a:ext cx="6875381" cy="769715"/>
          </a:xfrm>
          <a:prstGeom prst="rect">
            <a:avLst/>
          </a:prstGeom>
        </p:spPr>
        <p:txBody>
          <a:bodyPr anchor="ctr"/>
          <a:lstStyle>
            <a:lvl1pPr marL="0" indent="0">
              <a:buFontTx/>
              <a:buNone/>
              <a:defRPr lang="fr-FR" sz="1200" i="1" kern="1200" dirty="0" smtClean="0">
                <a:solidFill>
                  <a:schemeClr val="bg1"/>
                </a:solidFill>
                <a:latin typeface="Century Gothic" panose="020B0502020202020204" pitchFamily="34" charset="0"/>
                <a:ea typeface="+mn-ea"/>
                <a:cs typeface="+mn-cs"/>
              </a:defRPr>
            </a:lvl1pPr>
            <a:lvl2pPr marL="358775" indent="0">
              <a:buFontTx/>
              <a:buNone/>
              <a:defRPr lang="fr-FR" sz="1200" i="1" kern="1200" dirty="0" smtClean="0">
                <a:solidFill>
                  <a:schemeClr val="bg1"/>
                </a:solidFill>
                <a:latin typeface="Century Gothic" panose="020B0502020202020204" pitchFamily="34" charset="0"/>
                <a:ea typeface="+mn-ea"/>
                <a:cs typeface="+mn-cs"/>
              </a:defRPr>
            </a:lvl2pPr>
            <a:lvl3pPr marL="676275" indent="0">
              <a:buFontTx/>
              <a:buNone/>
              <a:defRPr lang="fr-FR" sz="1200" i="1" kern="1200" dirty="0" smtClean="0">
                <a:solidFill>
                  <a:schemeClr val="bg1"/>
                </a:solidFill>
                <a:latin typeface="Century Gothic" panose="020B0502020202020204" pitchFamily="34" charset="0"/>
                <a:ea typeface="+mn-ea"/>
                <a:cs typeface="+mn-cs"/>
              </a:defRPr>
            </a:lvl3pPr>
            <a:lvl4pPr marL="1371600" indent="0">
              <a:buFontTx/>
              <a:buNone/>
              <a:defRPr lang="fr-FR" sz="1200" i="1" kern="1200" dirty="0" smtClean="0">
                <a:solidFill>
                  <a:schemeClr val="bg1"/>
                </a:solidFill>
                <a:latin typeface="Century Gothic" panose="020B0502020202020204" pitchFamily="34" charset="0"/>
                <a:ea typeface="+mn-ea"/>
                <a:cs typeface="+mn-cs"/>
              </a:defRPr>
            </a:lvl4pPr>
            <a:lvl5pPr marL="1828800" indent="0">
              <a:buFontTx/>
              <a:buNone/>
              <a:defRPr lang="fr-FR" sz="1200" i="1" kern="1200" dirty="0">
                <a:solidFill>
                  <a:schemeClr val="bg1"/>
                </a:solidFill>
                <a:latin typeface="Century Gothic" panose="020B0502020202020204" pitchFamily="34" charset="0"/>
                <a:ea typeface="+mn-ea"/>
                <a:cs typeface="+mn-cs"/>
              </a:defRPr>
            </a:lvl5pPr>
          </a:lstStyle>
          <a:p>
            <a:pPr lvl="0"/>
            <a:r>
              <a:rPr lang="fr-FR" sz="1200" i="1" dirty="0">
                <a:solidFill>
                  <a:schemeClr val="bg1"/>
                </a:solidFill>
                <a:latin typeface="Century Gothic" panose="020B0502020202020204" pitchFamily="34" charset="0"/>
              </a:rPr>
              <a:t>Xx. XXXXXX et al., ESMO</a:t>
            </a:r>
            <a:r>
              <a:rPr lang="fr-FR" sz="1200" i="1" baseline="30000" dirty="0">
                <a:solidFill>
                  <a:schemeClr val="bg1"/>
                </a:solidFill>
                <a:latin typeface="Century Gothic" panose="020B0502020202020204" pitchFamily="34" charset="0"/>
              </a:rPr>
              <a:t>® </a:t>
            </a:r>
            <a:r>
              <a:rPr lang="fr-FR" sz="1200" i="1" dirty="0">
                <a:solidFill>
                  <a:schemeClr val="bg1"/>
                </a:solidFill>
                <a:latin typeface="Century Gothic" panose="020B0502020202020204" pitchFamily="34" charset="0"/>
              </a:rPr>
              <a:t>2023, Abs #???</a:t>
            </a:r>
            <a:endParaRPr lang="fr-FR" dirty="0"/>
          </a:p>
        </p:txBody>
      </p:sp>
    </p:spTree>
    <p:extLst>
      <p:ext uri="{BB962C8B-B14F-4D97-AF65-F5344CB8AC3E}">
        <p14:creationId xmlns:p14="http://schemas.microsoft.com/office/powerpoint/2010/main" val="11891426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re Abstract">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E173DC7-B4D3-4321-AE79-E30BAB9140F0}"/>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solidFill>
                <a:prstClr val="white"/>
              </a:solidFill>
            </a:endParaRPr>
          </a:p>
        </p:txBody>
      </p:sp>
      <p:pic>
        <p:nvPicPr>
          <p:cNvPr id="8" name="Image 7" descr="Une image contenant texte, clipart&#10;&#10;Description générée automatiquement">
            <a:extLst>
              <a:ext uri="{FF2B5EF4-FFF2-40B4-BE49-F238E27FC236}">
                <a16:creationId xmlns="" xmlns:a16="http://schemas.microsoft.com/office/drawing/2014/main" id="{70A865FB-40C9-5CAF-BAAC-E4ED600992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9" name="Rectangle 8">
            <a:extLst>
              <a:ext uri="{FF2B5EF4-FFF2-40B4-BE49-F238E27FC236}">
                <a16:creationId xmlns="" xmlns:a16="http://schemas.microsoft.com/office/drawing/2014/main" id="{B1592C02-83E5-A5C8-E162-287DE145FD68}"/>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 xmlns:a16="http://schemas.microsoft.com/office/drawing/2014/main" id="{E8032FB2-8A0C-F093-959E-CBF277FEC978}"/>
              </a:ext>
            </a:extLst>
          </p:cNvPr>
          <p:cNvSpPr/>
          <p:nvPr userDrawn="1"/>
        </p:nvSpPr>
        <p:spPr>
          <a:xfrm rot="16200000">
            <a:off x="-1201106" y="3998441"/>
            <a:ext cx="3291213" cy="707886"/>
          </a:xfrm>
          <a:prstGeom prst="rect">
            <a:avLst/>
          </a:prstGeom>
        </p:spPr>
        <p:txBody>
          <a:bodyPr wrap="square">
            <a:spAutoFit/>
          </a:bodyPr>
          <a:lstStyle/>
          <a:p>
            <a:r>
              <a:rPr lang="fr-FR" sz="800" dirty="0">
                <a:solidFill>
                  <a:prstClr val="white"/>
                </a:solidFill>
              </a:rPr>
              <a:t>Ce contenu est un rapport et/ou un résumé des communications d'un congrès dont l'objectif est d'informer </a:t>
            </a:r>
            <a:br>
              <a:rPr lang="fr-FR" sz="800" dirty="0">
                <a:solidFill>
                  <a:prstClr val="white"/>
                </a:solidFill>
              </a:rPr>
            </a:br>
            <a:r>
              <a:rPr lang="fr-FR" sz="800" dirty="0">
                <a:solidFill>
                  <a:prstClr val="white"/>
                </a:solidFill>
              </a:rPr>
              <a:t>sur l'état actuel de la recherche ; les données présentées ici peuvent ne pas être validées par les autorités de santé et, </a:t>
            </a:r>
            <a:br>
              <a:rPr lang="fr-FR" sz="800" dirty="0">
                <a:solidFill>
                  <a:prstClr val="white"/>
                </a:solidFill>
              </a:rPr>
            </a:br>
            <a:r>
              <a:rPr lang="fr-FR" sz="800" dirty="0">
                <a:solidFill>
                  <a:prstClr val="white"/>
                </a:solidFill>
              </a:rPr>
              <a:t>le cas échéant, ne doivent pas être mises en pratique.</a:t>
            </a:r>
          </a:p>
        </p:txBody>
      </p:sp>
      <p:sp>
        <p:nvSpPr>
          <p:cNvPr id="11" name="Rectangle 10">
            <a:extLst>
              <a:ext uri="{FF2B5EF4-FFF2-40B4-BE49-F238E27FC236}">
                <a16:creationId xmlns="" xmlns:a16="http://schemas.microsoft.com/office/drawing/2014/main" id="{8C8C5CF4-FDF8-693F-C82B-BF84330624DC}"/>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rPr>
              <a:t>UROLOGIE</a:t>
            </a:r>
          </a:p>
        </p:txBody>
      </p:sp>
      <p:sp>
        <p:nvSpPr>
          <p:cNvPr id="13" name="ZoneTexte 12">
            <a:extLst>
              <a:ext uri="{FF2B5EF4-FFF2-40B4-BE49-F238E27FC236}">
                <a16:creationId xmlns="" xmlns:a16="http://schemas.microsoft.com/office/drawing/2014/main" id="{5643CAED-F0F2-0415-6C0D-9BFF9BECD3D0}"/>
              </a:ext>
            </a:extLst>
          </p:cNvPr>
          <p:cNvSpPr txBox="1"/>
          <p:nvPr userDrawn="1"/>
        </p:nvSpPr>
        <p:spPr>
          <a:xfrm>
            <a:off x="8242609" y="6158862"/>
            <a:ext cx="1502322" cy="430887"/>
          </a:xfrm>
          <a:prstGeom prst="rect">
            <a:avLst/>
          </a:prstGeom>
          <a:noFill/>
        </p:spPr>
        <p:txBody>
          <a:bodyPr wrap="square">
            <a:spAutoFit/>
          </a:bodyPr>
          <a:lstStyle/>
          <a:p>
            <a:pPr algn="r"/>
            <a:r>
              <a:rPr lang="fr-FR" sz="1100" dirty="0">
                <a:solidFill>
                  <a:srgbClr val="FF7F4D"/>
                </a:solidFill>
                <a:cs typeface="Gordita" pitchFamily="2" charset="77"/>
              </a:rPr>
              <a:t>L’actualité</a:t>
            </a:r>
            <a:r>
              <a:rPr lang="fr-FR" sz="1100" dirty="0">
                <a:solidFill>
                  <a:prstClr val="white"/>
                </a:solidFill>
                <a:cs typeface="Gordita" pitchFamily="2" charset="77"/>
              </a:rPr>
              <a:t/>
            </a:r>
            <a:br>
              <a:rPr lang="fr-FR" sz="1100" dirty="0">
                <a:solidFill>
                  <a:prstClr val="white"/>
                </a:solidFill>
                <a:cs typeface="Gordita" pitchFamily="2" charset="77"/>
              </a:rPr>
            </a:br>
            <a:r>
              <a:rPr lang="fr-FR" sz="1100" dirty="0">
                <a:solidFill>
                  <a:prstClr val="white"/>
                </a:solidFill>
                <a:cs typeface="Gordita" pitchFamily="2" charset="77"/>
              </a:rPr>
              <a:t>en oncologie</a:t>
            </a:r>
          </a:p>
        </p:txBody>
      </p:sp>
      <p:sp>
        <p:nvSpPr>
          <p:cNvPr id="15" name="Espace réservé du texte 21">
            <a:extLst>
              <a:ext uri="{FF2B5EF4-FFF2-40B4-BE49-F238E27FC236}">
                <a16:creationId xmlns="" xmlns:a16="http://schemas.microsoft.com/office/drawing/2014/main" id="{2AAAAE89-3710-6FC1-6165-7C18910D5ACE}"/>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pPr lvl="0"/>
            <a:r>
              <a:rPr lang="fr-FR" dirty="0"/>
              <a:t>Date du congrès</a:t>
            </a:r>
          </a:p>
        </p:txBody>
      </p:sp>
      <p:sp>
        <p:nvSpPr>
          <p:cNvPr id="19" name="Espace réservé du texte 18">
            <a:extLst>
              <a:ext uri="{FF2B5EF4-FFF2-40B4-BE49-F238E27FC236}">
                <a16:creationId xmlns="" xmlns:a16="http://schemas.microsoft.com/office/drawing/2014/main" id="{A6141D7E-6A11-9A05-41CA-2C5C54BC029E}"/>
              </a:ext>
            </a:extLst>
          </p:cNvPr>
          <p:cNvSpPr>
            <a:spLocks noGrp="1"/>
          </p:cNvSpPr>
          <p:nvPr>
            <p:ph type="body" sz="quarter" idx="17" hasCustomPrompt="1"/>
          </p:nvPr>
        </p:nvSpPr>
        <p:spPr>
          <a:xfrm>
            <a:off x="1306583" y="1944913"/>
            <a:ext cx="10370160" cy="1690915"/>
          </a:xfrm>
          <a:prstGeom prst="rect">
            <a:avLst/>
          </a:prstGeom>
        </p:spPr>
        <p:txBody>
          <a:bodyPr>
            <a:noAutofit/>
          </a:bodyPr>
          <a:lstStyle>
            <a:lvl1pPr marL="0" indent="0">
              <a:buNone/>
              <a:defRPr sz="4000" b="1" i="0">
                <a:solidFill>
                  <a:srgbClr val="FF7F4D"/>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Titre abstract…</a:t>
            </a:r>
          </a:p>
        </p:txBody>
      </p:sp>
      <p:sp>
        <p:nvSpPr>
          <p:cNvPr id="20" name="Espace réservé du texte 18">
            <a:extLst>
              <a:ext uri="{FF2B5EF4-FFF2-40B4-BE49-F238E27FC236}">
                <a16:creationId xmlns="" xmlns:a16="http://schemas.microsoft.com/office/drawing/2014/main" id="{B19472D2-101B-E0E2-DE33-9218E328BE8C}"/>
              </a:ext>
            </a:extLst>
          </p:cNvPr>
          <p:cNvSpPr>
            <a:spLocks noGrp="1"/>
          </p:cNvSpPr>
          <p:nvPr>
            <p:ph type="body" sz="quarter" idx="18" hasCustomPrompt="1"/>
          </p:nvPr>
        </p:nvSpPr>
        <p:spPr>
          <a:xfrm>
            <a:off x="1306583" y="3635828"/>
            <a:ext cx="10370160" cy="1690915"/>
          </a:xfrm>
          <a:prstGeom prst="rect">
            <a:avLst/>
          </a:prstGeom>
        </p:spPr>
        <p:txBody>
          <a:bodyPr>
            <a:noAutofit/>
          </a:bodyPr>
          <a:lstStyle>
            <a:lvl1pPr marL="0" indent="0">
              <a:buNone/>
              <a:defRPr sz="4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Sous-titre abstract…</a:t>
            </a:r>
          </a:p>
        </p:txBody>
      </p:sp>
      <p:sp>
        <p:nvSpPr>
          <p:cNvPr id="2" name="Espace réservé du contenu 16">
            <a:extLst>
              <a:ext uri="{FF2B5EF4-FFF2-40B4-BE49-F238E27FC236}">
                <a16:creationId xmlns="" xmlns:a16="http://schemas.microsoft.com/office/drawing/2014/main" id="{A1F1CE14-8D01-9AEB-99D6-AF4A9D45F4CA}"/>
              </a:ext>
            </a:extLst>
          </p:cNvPr>
          <p:cNvSpPr>
            <a:spLocks noGrp="1"/>
          </p:cNvSpPr>
          <p:nvPr>
            <p:ph sz="quarter" idx="16" hasCustomPrompt="1"/>
          </p:nvPr>
        </p:nvSpPr>
        <p:spPr>
          <a:xfrm>
            <a:off x="1017816" y="6059886"/>
            <a:ext cx="5159375" cy="798113"/>
          </a:xfrm>
          <a:prstGeom prst="rect">
            <a:avLst/>
          </a:prstGeom>
        </p:spPr>
        <p:txBody>
          <a:bodyPr anchor="ctr">
            <a:noAutofit/>
          </a:bodyPr>
          <a:lstStyle>
            <a:lvl1pPr marL="0" indent="0">
              <a:spcBef>
                <a:spcPts val="0"/>
              </a:spcBef>
              <a:buNone/>
              <a:defRPr sz="1200" i="1" baseline="0">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pic>
        <p:nvPicPr>
          <p:cNvPr id="14" name="Image 13">
            <a:extLst>
              <a:ext uri="{FF2B5EF4-FFF2-40B4-BE49-F238E27FC236}">
                <a16:creationId xmlns="" xmlns:a16="http://schemas.microsoft.com/office/drawing/2014/main" id="{F1825CA0-D46F-EFB8-28C6-9E30946EC2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092" y="5997991"/>
            <a:ext cx="834714" cy="860009"/>
          </a:xfrm>
          <a:prstGeom prst="rect">
            <a:avLst/>
          </a:prstGeom>
        </p:spPr>
      </p:pic>
    </p:spTree>
    <p:extLst>
      <p:ext uri="{BB962C8B-B14F-4D97-AF65-F5344CB8AC3E}">
        <p14:creationId xmlns:p14="http://schemas.microsoft.com/office/powerpoint/2010/main" val="2369840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6AC6E32-0EF4-21C7-230E-AFA85CF49F9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 xmlns:a16="http://schemas.microsoft.com/office/drawing/2014/main" id="{FB84006D-810E-43E1-57C2-D7E507234E18}"/>
              </a:ext>
            </a:extLst>
          </p:cNvPr>
          <p:cNvSpPr>
            <a:spLocks noGrp="1"/>
          </p:cNvSpPr>
          <p:nvPr>
            <p:ph type="dt" sz="half" idx="10"/>
          </p:nvPr>
        </p:nvSpPr>
        <p:spPr/>
        <p:txBody>
          <a:bodyPr/>
          <a:lstStyle/>
          <a:p>
            <a:fld id="{5C462964-1937-4530-8E2A-4FF7DF659E3E}" type="datetimeFigureOut">
              <a:rPr lang="fr-FR" smtClean="0"/>
              <a:t>23/01/2024</a:t>
            </a:fld>
            <a:endParaRPr lang="fr-FR"/>
          </a:p>
        </p:txBody>
      </p:sp>
      <p:sp>
        <p:nvSpPr>
          <p:cNvPr id="4" name="Espace réservé du pied de page 3">
            <a:extLst>
              <a:ext uri="{FF2B5EF4-FFF2-40B4-BE49-F238E27FC236}">
                <a16:creationId xmlns="" xmlns:a16="http://schemas.microsoft.com/office/drawing/2014/main" id="{B95E3A31-83D6-227F-3CBF-A7FF036D893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 xmlns:a16="http://schemas.microsoft.com/office/drawing/2014/main" id="{2C47DB19-DF13-BAF9-3177-35C6CBFCDBF5}"/>
              </a:ext>
            </a:extLst>
          </p:cNvPr>
          <p:cNvSpPr>
            <a:spLocks noGrp="1"/>
          </p:cNvSpPr>
          <p:nvPr>
            <p:ph type="sldNum" sz="quarter" idx="12"/>
          </p:nvPr>
        </p:nvSpPr>
        <p:spPr/>
        <p:txBody>
          <a:bodyPr/>
          <a:lstStyle/>
          <a:p>
            <a:fld id="{5F2A6A40-CB62-4641-BE33-51B697845566}" type="slidenum">
              <a:rPr lang="fr-FR" smtClean="0"/>
              <a:t>‹N°›</a:t>
            </a:fld>
            <a:endParaRPr lang="fr-FR"/>
          </a:p>
        </p:txBody>
      </p:sp>
    </p:spTree>
    <p:extLst>
      <p:ext uri="{BB962C8B-B14F-4D97-AF65-F5344CB8AC3E}">
        <p14:creationId xmlns:p14="http://schemas.microsoft.com/office/powerpoint/2010/main" val="42943821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u Abstract 1">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E173DC7-B4D3-4321-AE79-E30BAB9140F0}"/>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solidFill>
                <a:prstClr val="white"/>
              </a:solidFill>
            </a:endParaRPr>
          </a:p>
        </p:txBody>
      </p:sp>
      <p:pic>
        <p:nvPicPr>
          <p:cNvPr id="8" name="Image 7" descr="Une image contenant texte, clipart&#10;&#10;Description générée automatiquement">
            <a:extLst>
              <a:ext uri="{FF2B5EF4-FFF2-40B4-BE49-F238E27FC236}">
                <a16:creationId xmlns="" xmlns:a16="http://schemas.microsoft.com/office/drawing/2014/main" id="{70A865FB-40C9-5CAF-BAAC-E4ED600992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9" name="Rectangle 8">
            <a:extLst>
              <a:ext uri="{FF2B5EF4-FFF2-40B4-BE49-F238E27FC236}">
                <a16:creationId xmlns="" xmlns:a16="http://schemas.microsoft.com/office/drawing/2014/main" id="{B1592C02-83E5-A5C8-E162-287DE145FD68}"/>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 xmlns:a16="http://schemas.microsoft.com/office/drawing/2014/main" id="{E8032FB2-8A0C-F093-959E-CBF277FEC978}"/>
              </a:ext>
            </a:extLst>
          </p:cNvPr>
          <p:cNvSpPr/>
          <p:nvPr userDrawn="1"/>
        </p:nvSpPr>
        <p:spPr>
          <a:xfrm rot="16200000">
            <a:off x="-1201106" y="3998441"/>
            <a:ext cx="3291213" cy="707886"/>
          </a:xfrm>
          <a:prstGeom prst="rect">
            <a:avLst/>
          </a:prstGeom>
        </p:spPr>
        <p:txBody>
          <a:bodyPr wrap="square">
            <a:spAutoFit/>
          </a:bodyPr>
          <a:lstStyle/>
          <a:p>
            <a:r>
              <a:rPr lang="fr-FR" sz="800" dirty="0">
                <a:solidFill>
                  <a:prstClr val="white"/>
                </a:solidFill>
              </a:rPr>
              <a:t>Ce contenu est un rapport et/ou un résumé des communications d'un congrès dont l'objectif est d'informer </a:t>
            </a:r>
            <a:br>
              <a:rPr lang="fr-FR" sz="800" dirty="0">
                <a:solidFill>
                  <a:prstClr val="white"/>
                </a:solidFill>
              </a:rPr>
            </a:br>
            <a:r>
              <a:rPr lang="fr-FR" sz="800" dirty="0">
                <a:solidFill>
                  <a:prstClr val="white"/>
                </a:solidFill>
              </a:rPr>
              <a:t>sur l'état actuel de la recherche ; les données présentées ici peuvent ne pas être validées par les autorités de santé et, </a:t>
            </a:r>
            <a:br>
              <a:rPr lang="fr-FR" sz="800" dirty="0">
                <a:solidFill>
                  <a:prstClr val="white"/>
                </a:solidFill>
              </a:rPr>
            </a:br>
            <a:r>
              <a:rPr lang="fr-FR" sz="800" dirty="0">
                <a:solidFill>
                  <a:prstClr val="white"/>
                </a:solidFill>
              </a:rPr>
              <a:t>le cas échéant, ne doivent pas être mises en pratique.</a:t>
            </a:r>
          </a:p>
        </p:txBody>
      </p:sp>
      <p:sp>
        <p:nvSpPr>
          <p:cNvPr id="11" name="Rectangle 10">
            <a:extLst>
              <a:ext uri="{FF2B5EF4-FFF2-40B4-BE49-F238E27FC236}">
                <a16:creationId xmlns="" xmlns:a16="http://schemas.microsoft.com/office/drawing/2014/main" id="{8C8C5CF4-FDF8-693F-C82B-BF84330624DC}"/>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rPr>
              <a:t>UROLOGIE</a:t>
            </a:r>
          </a:p>
        </p:txBody>
      </p:sp>
      <p:sp>
        <p:nvSpPr>
          <p:cNvPr id="13" name="ZoneTexte 12">
            <a:extLst>
              <a:ext uri="{FF2B5EF4-FFF2-40B4-BE49-F238E27FC236}">
                <a16:creationId xmlns="" xmlns:a16="http://schemas.microsoft.com/office/drawing/2014/main" id="{5643CAED-F0F2-0415-6C0D-9BFF9BECD3D0}"/>
              </a:ext>
            </a:extLst>
          </p:cNvPr>
          <p:cNvSpPr txBox="1"/>
          <p:nvPr userDrawn="1"/>
        </p:nvSpPr>
        <p:spPr>
          <a:xfrm>
            <a:off x="8242609" y="6158862"/>
            <a:ext cx="1502322" cy="430887"/>
          </a:xfrm>
          <a:prstGeom prst="rect">
            <a:avLst/>
          </a:prstGeom>
          <a:noFill/>
        </p:spPr>
        <p:txBody>
          <a:bodyPr wrap="square">
            <a:spAutoFit/>
          </a:bodyPr>
          <a:lstStyle/>
          <a:p>
            <a:pPr algn="r"/>
            <a:r>
              <a:rPr lang="fr-FR" sz="1100" dirty="0">
                <a:solidFill>
                  <a:srgbClr val="FF7F4D"/>
                </a:solidFill>
                <a:cs typeface="Gordita" pitchFamily="2" charset="77"/>
              </a:rPr>
              <a:t>L’actualité</a:t>
            </a:r>
            <a:r>
              <a:rPr lang="fr-FR" sz="1100" dirty="0">
                <a:solidFill>
                  <a:prstClr val="white"/>
                </a:solidFill>
                <a:cs typeface="Gordita" pitchFamily="2" charset="77"/>
              </a:rPr>
              <a:t/>
            </a:r>
            <a:br>
              <a:rPr lang="fr-FR" sz="1100" dirty="0">
                <a:solidFill>
                  <a:prstClr val="white"/>
                </a:solidFill>
                <a:cs typeface="Gordita" pitchFamily="2" charset="77"/>
              </a:rPr>
            </a:br>
            <a:r>
              <a:rPr lang="fr-FR" sz="1100" dirty="0">
                <a:solidFill>
                  <a:prstClr val="white"/>
                </a:solidFill>
                <a:cs typeface="Gordita" pitchFamily="2" charset="77"/>
              </a:rPr>
              <a:t>en oncologie</a:t>
            </a:r>
          </a:p>
        </p:txBody>
      </p:sp>
      <p:sp>
        <p:nvSpPr>
          <p:cNvPr id="15" name="Espace réservé du texte 21">
            <a:extLst>
              <a:ext uri="{FF2B5EF4-FFF2-40B4-BE49-F238E27FC236}">
                <a16:creationId xmlns="" xmlns:a16="http://schemas.microsoft.com/office/drawing/2014/main" id="{2AAAAE89-3710-6FC1-6165-7C18910D5ACE}"/>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pPr lvl="0"/>
            <a:r>
              <a:rPr lang="fr-FR" dirty="0"/>
              <a:t>Date du congrès</a:t>
            </a:r>
          </a:p>
        </p:txBody>
      </p:sp>
      <p:sp>
        <p:nvSpPr>
          <p:cNvPr id="19" name="Espace réservé du texte 18">
            <a:extLst>
              <a:ext uri="{FF2B5EF4-FFF2-40B4-BE49-F238E27FC236}">
                <a16:creationId xmlns="" xmlns:a16="http://schemas.microsoft.com/office/drawing/2014/main" id="{A6141D7E-6A11-9A05-41CA-2C5C54BC029E}"/>
              </a:ext>
            </a:extLst>
          </p:cNvPr>
          <p:cNvSpPr>
            <a:spLocks noGrp="1"/>
          </p:cNvSpPr>
          <p:nvPr>
            <p:ph type="body" sz="quarter" idx="17" hasCustomPrompt="1"/>
          </p:nvPr>
        </p:nvSpPr>
        <p:spPr>
          <a:xfrm>
            <a:off x="932773" y="-4431"/>
            <a:ext cx="11259225" cy="516866"/>
          </a:xfrm>
          <a:prstGeom prst="rect">
            <a:avLst/>
          </a:prstGeom>
        </p:spPr>
        <p:txBody>
          <a:bodyPr lIns="180000">
            <a:noAutofit/>
          </a:bodyPr>
          <a:lstStyle>
            <a:lvl1pPr marL="0" indent="0">
              <a:buNone/>
              <a:defRPr sz="3600" b="1" i="0">
                <a:solidFill>
                  <a:srgbClr val="FF7F4D"/>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Titre abstract…</a:t>
            </a:r>
          </a:p>
        </p:txBody>
      </p:sp>
      <p:sp>
        <p:nvSpPr>
          <p:cNvPr id="20" name="Espace réservé du texte 18">
            <a:extLst>
              <a:ext uri="{FF2B5EF4-FFF2-40B4-BE49-F238E27FC236}">
                <a16:creationId xmlns="" xmlns:a16="http://schemas.microsoft.com/office/drawing/2014/main" id="{B19472D2-101B-E0E2-DE33-9218E328BE8C}"/>
              </a:ext>
            </a:extLst>
          </p:cNvPr>
          <p:cNvSpPr>
            <a:spLocks noGrp="1"/>
          </p:cNvSpPr>
          <p:nvPr>
            <p:ph type="body" sz="quarter" idx="18" hasCustomPrompt="1"/>
          </p:nvPr>
        </p:nvSpPr>
        <p:spPr>
          <a:xfrm>
            <a:off x="932774" y="522517"/>
            <a:ext cx="11259224" cy="341085"/>
          </a:xfrm>
          <a:prstGeom prst="rect">
            <a:avLst/>
          </a:prstGeom>
        </p:spPr>
        <p:txBody>
          <a:bodyPr lIns="180000">
            <a:noAutofit/>
          </a:bodyPr>
          <a:lstStyle>
            <a:lvl1pPr marL="0" indent="0">
              <a:buNone/>
              <a:defRPr sz="2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Sous-titre abstract…</a:t>
            </a:r>
          </a:p>
        </p:txBody>
      </p:sp>
      <p:sp>
        <p:nvSpPr>
          <p:cNvPr id="16" name="Espace réservé du contenu 15">
            <a:extLst>
              <a:ext uri="{FF2B5EF4-FFF2-40B4-BE49-F238E27FC236}">
                <a16:creationId xmlns="" xmlns:a16="http://schemas.microsoft.com/office/drawing/2014/main" id="{088BC814-27A6-30D7-5D87-E900CC14CD39}"/>
              </a:ext>
            </a:extLst>
          </p:cNvPr>
          <p:cNvSpPr>
            <a:spLocks noGrp="1"/>
          </p:cNvSpPr>
          <p:nvPr>
            <p:ph sz="quarter" idx="19" hasCustomPrompt="1"/>
          </p:nvPr>
        </p:nvSpPr>
        <p:spPr>
          <a:xfrm>
            <a:off x="1312995" y="1247430"/>
            <a:ext cx="6553200" cy="4617333"/>
          </a:xfrm>
          <a:prstGeom prst="rect">
            <a:avLst/>
          </a:prstGeom>
          <a:ln w="12700">
            <a:solidFill>
              <a:srgbClr val="005086"/>
            </a:solidFill>
          </a:ln>
        </p:spPr>
        <p:txBody>
          <a:bodyPr anchor="ct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r-FR" dirty="0"/>
              <a:t>Emplacement courbe</a:t>
            </a:r>
          </a:p>
        </p:txBody>
      </p:sp>
      <p:sp>
        <p:nvSpPr>
          <p:cNvPr id="23" name="Espace réservé du texte 22">
            <a:extLst>
              <a:ext uri="{FF2B5EF4-FFF2-40B4-BE49-F238E27FC236}">
                <a16:creationId xmlns="" xmlns:a16="http://schemas.microsoft.com/office/drawing/2014/main" id="{C6B6A4C5-9A2E-050C-3BAA-59D7CD251CA8}"/>
              </a:ext>
            </a:extLst>
          </p:cNvPr>
          <p:cNvSpPr>
            <a:spLocks noGrp="1"/>
          </p:cNvSpPr>
          <p:nvPr>
            <p:ph type="body" sz="quarter" idx="20" hasCustomPrompt="1"/>
          </p:nvPr>
        </p:nvSpPr>
        <p:spPr>
          <a:xfrm>
            <a:off x="1574574" y="1052306"/>
            <a:ext cx="1683883" cy="387350"/>
          </a:xfrm>
          <a:prstGeom prst="rect">
            <a:avLst/>
          </a:prstGeom>
          <a:solidFill>
            <a:schemeClr val="bg1"/>
          </a:solidFill>
        </p:spPr>
        <p:txBody>
          <a:bodyPr/>
          <a:lstStyle>
            <a:lvl1pPr marL="0" indent="0">
              <a:buNone/>
              <a:defRPr sz="2000" b="1">
                <a:solidFill>
                  <a:srgbClr val="737078"/>
                </a:solidFill>
                <a:latin typeface="+mn-lt"/>
              </a:defRPr>
            </a:lvl1pPr>
            <a:lvl2pPr marL="457200" indent="0">
              <a:buNone/>
              <a:defRPr sz="2000" b="1">
                <a:latin typeface="+mn-lt"/>
              </a:defRPr>
            </a:lvl2pPr>
            <a:lvl3pPr marL="914400" indent="0">
              <a:buNone/>
              <a:defRPr sz="2000" b="1">
                <a:latin typeface="+mn-lt"/>
              </a:defRPr>
            </a:lvl3pPr>
            <a:lvl4pPr marL="1371600" indent="0">
              <a:buNone/>
              <a:defRPr sz="2000" b="1">
                <a:latin typeface="+mn-lt"/>
              </a:defRPr>
            </a:lvl4pPr>
            <a:lvl5pPr marL="1828800" indent="0">
              <a:buNone/>
              <a:defRPr sz="2000" b="1">
                <a:latin typeface="+mn-lt"/>
              </a:defRPr>
            </a:lvl5pPr>
          </a:lstStyle>
          <a:p>
            <a:pPr lvl="0"/>
            <a:r>
              <a:rPr lang="fr-FR" dirty="0"/>
              <a:t>Titre courbe</a:t>
            </a:r>
          </a:p>
        </p:txBody>
      </p:sp>
      <p:sp>
        <p:nvSpPr>
          <p:cNvPr id="29" name="Espace réservé du contenu 28">
            <a:extLst>
              <a:ext uri="{FF2B5EF4-FFF2-40B4-BE49-F238E27FC236}">
                <a16:creationId xmlns="" xmlns:a16="http://schemas.microsoft.com/office/drawing/2014/main" id="{41CAED98-AA80-ED1F-37C4-71918665F7BD}"/>
              </a:ext>
            </a:extLst>
          </p:cNvPr>
          <p:cNvSpPr>
            <a:spLocks noGrp="1"/>
          </p:cNvSpPr>
          <p:nvPr>
            <p:ph sz="quarter" idx="21"/>
          </p:nvPr>
        </p:nvSpPr>
        <p:spPr>
          <a:xfrm>
            <a:off x="8178800" y="1246188"/>
            <a:ext cx="3556000" cy="4616450"/>
          </a:xfrm>
          <a:prstGeom prst="rect">
            <a:avLst/>
          </a:prstGeom>
          <a:solidFill>
            <a:srgbClr val="FF7F4D"/>
          </a:solidFill>
        </p:spPr>
        <p:txBody>
          <a:bodyPr/>
          <a:lstStyle>
            <a:lvl1pPr marL="0" indent="0">
              <a:buNone/>
              <a:defRPr sz="1800" b="1">
                <a:solidFill>
                  <a:schemeClr val="bg1"/>
                </a:solidFill>
              </a:defRPr>
            </a:lvl1pPr>
            <a:lvl2pPr marL="685800" indent="-228600">
              <a:buClr>
                <a:schemeClr val="accent1"/>
              </a:buClr>
              <a:buFont typeface="Police système Courant"/>
              <a:buChar char="►"/>
              <a:defRPr sz="1600">
                <a:solidFill>
                  <a:schemeClr val="tx1"/>
                </a:solidFill>
              </a:defRPr>
            </a:lvl2pPr>
            <a:lvl3pPr marL="1143000" indent="-228600">
              <a:buClr>
                <a:schemeClr val="tx1"/>
              </a:buClr>
              <a:buFont typeface="Wingdings" pitchFamily="2" charset="2"/>
              <a:buChar char="§"/>
              <a:defRPr sz="1400" b="1">
                <a:solidFill>
                  <a:schemeClr val="bg1"/>
                </a:solidFill>
              </a:defRPr>
            </a:lvl3pPr>
            <a:lvl4pPr marL="1600200" indent="-228600">
              <a:buClr>
                <a:schemeClr val="tx1"/>
              </a:buClr>
              <a:buFont typeface="Police système Courant"/>
              <a:buChar char="⁃"/>
              <a:defRPr sz="1200">
                <a:solidFill>
                  <a:schemeClr val="bg1"/>
                </a:solidFill>
              </a:defRPr>
            </a:lvl4pPr>
            <a:lvl5pPr marL="1828800" indent="0">
              <a:buNone/>
              <a:defRPr sz="105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Espace réservé du contenu 16">
            <a:extLst>
              <a:ext uri="{FF2B5EF4-FFF2-40B4-BE49-F238E27FC236}">
                <a16:creationId xmlns="" xmlns:a16="http://schemas.microsoft.com/office/drawing/2014/main" id="{7702B9E2-8F57-949D-1E5B-4D8462899BD8}"/>
              </a:ext>
            </a:extLst>
          </p:cNvPr>
          <p:cNvSpPr>
            <a:spLocks noGrp="1"/>
          </p:cNvSpPr>
          <p:nvPr>
            <p:ph sz="quarter" idx="16" hasCustomPrompt="1"/>
          </p:nvPr>
        </p:nvSpPr>
        <p:spPr>
          <a:xfrm>
            <a:off x="1017816" y="6059886"/>
            <a:ext cx="5159375" cy="798113"/>
          </a:xfrm>
          <a:prstGeom prst="rect">
            <a:avLst/>
          </a:prstGeom>
        </p:spPr>
        <p:txBody>
          <a:bodyPr anchor="ctr">
            <a:noAutofit/>
          </a:bodyPr>
          <a:lstStyle>
            <a:lvl1pPr marL="0" indent="0">
              <a:spcBef>
                <a:spcPts val="0"/>
              </a:spcBef>
              <a:buNone/>
              <a:defRPr sz="1200" i="1" baseline="0">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pic>
        <p:nvPicPr>
          <p:cNvPr id="17" name="Image 16">
            <a:extLst>
              <a:ext uri="{FF2B5EF4-FFF2-40B4-BE49-F238E27FC236}">
                <a16:creationId xmlns="" xmlns:a16="http://schemas.microsoft.com/office/drawing/2014/main" id="{F1825CA0-D46F-EFB8-28C6-9E30946EC2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092" y="5997991"/>
            <a:ext cx="834714" cy="860009"/>
          </a:xfrm>
          <a:prstGeom prst="rect">
            <a:avLst/>
          </a:prstGeom>
        </p:spPr>
      </p:pic>
    </p:spTree>
    <p:extLst>
      <p:ext uri="{BB962C8B-B14F-4D97-AF65-F5344CB8AC3E}">
        <p14:creationId xmlns:p14="http://schemas.microsoft.com/office/powerpoint/2010/main" val="38201495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u Abstract 2">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9ACA5099-5717-9D94-0AFA-F4B3037AB1DD}"/>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solidFill>
                <a:prstClr val="white"/>
              </a:solidFill>
            </a:endParaRPr>
          </a:p>
        </p:txBody>
      </p:sp>
      <p:pic>
        <p:nvPicPr>
          <p:cNvPr id="4" name="Image 3" descr="Une image contenant texte, clipart&#10;&#10;Description générée automatiquement">
            <a:extLst>
              <a:ext uri="{FF2B5EF4-FFF2-40B4-BE49-F238E27FC236}">
                <a16:creationId xmlns="" xmlns:a16="http://schemas.microsoft.com/office/drawing/2014/main" id="{F65A5800-6143-1EDE-00DC-C5721A6789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5" name="Rectangle 4">
            <a:extLst>
              <a:ext uri="{FF2B5EF4-FFF2-40B4-BE49-F238E27FC236}">
                <a16:creationId xmlns="" xmlns:a16="http://schemas.microsoft.com/office/drawing/2014/main" id="{7EDFF50F-F04C-F945-CF73-E63D20CD5EA7}"/>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latin typeface="Arial Narrow" panose="020B0604020202020204" pitchFamily="34" charset="0"/>
              <a:cs typeface="Arial Narrow" panose="020B0604020202020204" pitchFamily="34" charset="0"/>
            </a:endParaRPr>
          </a:p>
        </p:txBody>
      </p:sp>
      <p:sp>
        <p:nvSpPr>
          <p:cNvPr id="6" name="Rectangle 5">
            <a:extLst>
              <a:ext uri="{FF2B5EF4-FFF2-40B4-BE49-F238E27FC236}">
                <a16:creationId xmlns="" xmlns:a16="http://schemas.microsoft.com/office/drawing/2014/main" id="{F5F54979-C527-1B80-3222-60EDF75FC0C7}"/>
              </a:ext>
            </a:extLst>
          </p:cNvPr>
          <p:cNvSpPr/>
          <p:nvPr userDrawn="1"/>
        </p:nvSpPr>
        <p:spPr>
          <a:xfrm rot="16200000">
            <a:off x="-1201106" y="3998441"/>
            <a:ext cx="3291213" cy="707886"/>
          </a:xfrm>
          <a:prstGeom prst="rect">
            <a:avLst/>
          </a:prstGeom>
        </p:spPr>
        <p:txBody>
          <a:bodyPr wrap="square">
            <a:spAutoFit/>
          </a:bodyPr>
          <a:lstStyle/>
          <a:p>
            <a:r>
              <a:rPr lang="fr-FR" sz="800" dirty="0">
                <a:solidFill>
                  <a:prstClr val="white"/>
                </a:solidFill>
              </a:rPr>
              <a:t>Ce contenu est un rapport et/ou un résumé des communications d'un congrès dont l'objectif est d'informer </a:t>
            </a:r>
            <a:br>
              <a:rPr lang="fr-FR" sz="800" dirty="0">
                <a:solidFill>
                  <a:prstClr val="white"/>
                </a:solidFill>
              </a:rPr>
            </a:br>
            <a:r>
              <a:rPr lang="fr-FR" sz="800" dirty="0">
                <a:solidFill>
                  <a:prstClr val="white"/>
                </a:solidFill>
              </a:rPr>
              <a:t>sur l'état actuel de la recherche ; les données présentées ici peuvent ne pas être validées par les autorités de santé et, </a:t>
            </a:r>
            <a:br>
              <a:rPr lang="fr-FR" sz="800" dirty="0">
                <a:solidFill>
                  <a:prstClr val="white"/>
                </a:solidFill>
              </a:rPr>
            </a:br>
            <a:r>
              <a:rPr lang="fr-FR" sz="800" dirty="0">
                <a:solidFill>
                  <a:prstClr val="white"/>
                </a:solidFill>
              </a:rPr>
              <a:t>le cas échéant, ne doivent pas être mises en pratique.</a:t>
            </a:r>
          </a:p>
        </p:txBody>
      </p:sp>
      <p:sp>
        <p:nvSpPr>
          <p:cNvPr id="7" name="Rectangle 6">
            <a:extLst>
              <a:ext uri="{FF2B5EF4-FFF2-40B4-BE49-F238E27FC236}">
                <a16:creationId xmlns="" xmlns:a16="http://schemas.microsoft.com/office/drawing/2014/main" id="{3D9B53EC-6306-E139-6F6F-A2409ABD9441}"/>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rPr>
              <a:t>UROLOGIE</a:t>
            </a:r>
          </a:p>
        </p:txBody>
      </p:sp>
      <p:sp>
        <p:nvSpPr>
          <p:cNvPr id="9" name="ZoneTexte 8">
            <a:extLst>
              <a:ext uri="{FF2B5EF4-FFF2-40B4-BE49-F238E27FC236}">
                <a16:creationId xmlns="" xmlns:a16="http://schemas.microsoft.com/office/drawing/2014/main" id="{08D80DAF-B78A-FB73-597C-392CF9343367}"/>
              </a:ext>
            </a:extLst>
          </p:cNvPr>
          <p:cNvSpPr txBox="1"/>
          <p:nvPr userDrawn="1"/>
        </p:nvSpPr>
        <p:spPr>
          <a:xfrm>
            <a:off x="8242609" y="6158862"/>
            <a:ext cx="1502322" cy="430887"/>
          </a:xfrm>
          <a:prstGeom prst="rect">
            <a:avLst/>
          </a:prstGeom>
          <a:noFill/>
        </p:spPr>
        <p:txBody>
          <a:bodyPr wrap="square">
            <a:spAutoFit/>
          </a:bodyPr>
          <a:lstStyle/>
          <a:p>
            <a:pPr algn="r"/>
            <a:r>
              <a:rPr lang="fr-FR" sz="1100" dirty="0">
                <a:solidFill>
                  <a:srgbClr val="FF7F4D"/>
                </a:solidFill>
                <a:cs typeface="Gordita" pitchFamily="2" charset="77"/>
              </a:rPr>
              <a:t>L’actualité</a:t>
            </a:r>
            <a:r>
              <a:rPr lang="fr-FR" sz="1100" dirty="0">
                <a:solidFill>
                  <a:prstClr val="white"/>
                </a:solidFill>
                <a:cs typeface="Gordita" pitchFamily="2" charset="77"/>
              </a:rPr>
              <a:t/>
            </a:r>
            <a:br>
              <a:rPr lang="fr-FR" sz="1100" dirty="0">
                <a:solidFill>
                  <a:prstClr val="white"/>
                </a:solidFill>
                <a:cs typeface="Gordita" pitchFamily="2" charset="77"/>
              </a:rPr>
            </a:br>
            <a:r>
              <a:rPr lang="fr-FR" sz="1100" dirty="0">
                <a:solidFill>
                  <a:prstClr val="white"/>
                </a:solidFill>
                <a:cs typeface="Gordita" pitchFamily="2" charset="77"/>
              </a:rPr>
              <a:t>en oncologie</a:t>
            </a:r>
          </a:p>
        </p:txBody>
      </p:sp>
      <p:sp>
        <p:nvSpPr>
          <p:cNvPr id="10" name="Espace réservé du texte 21">
            <a:extLst>
              <a:ext uri="{FF2B5EF4-FFF2-40B4-BE49-F238E27FC236}">
                <a16:creationId xmlns="" xmlns:a16="http://schemas.microsoft.com/office/drawing/2014/main" id="{F923B79B-8D9A-F082-EAE0-D0CD86328FBF}"/>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pPr lvl="0"/>
            <a:r>
              <a:rPr lang="fr-FR" dirty="0"/>
              <a:t>Date du congrès</a:t>
            </a:r>
          </a:p>
        </p:txBody>
      </p:sp>
      <p:sp>
        <p:nvSpPr>
          <p:cNvPr id="12" name="Espace réservé du texte 18">
            <a:extLst>
              <a:ext uri="{FF2B5EF4-FFF2-40B4-BE49-F238E27FC236}">
                <a16:creationId xmlns="" xmlns:a16="http://schemas.microsoft.com/office/drawing/2014/main" id="{32224335-0BF8-D51F-288B-2DC7D1BD3B40}"/>
              </a:ext>
            </a:extLst>
          </p:cNvPr>
          <p:cNvSpPr>
            <a:spLocks noGrp="1"/>
          </p:cNvSpPr>
          <p:nvPr>
            <p:ph type="body" sz="quarter" idx="17" hasCustomPrompt="1"/>
          </p:nvPr>
        </p:nvSpPr>
        <p:spPr>
          <a:xfrm>
            <a:off x="932773" y="-4431"/>
            <a:ext cx="11259225" cy="516866"/>
          </a:xfrm>
          <a:prstGeom prst="rect">
            <a:avLst/>
          </a:prstGeom>
        </p:spPr>
        <p:txBody>
          <a:bodyPr lIns="180000">
            <a:noAutofit/>
          </a:bodyPr>
          <a:lstStyle>
            <a:lvl1pPr marL="0" indent="0">
              <a:buNone/>
              <a:defRPr sz="3600" b="1" i="0">
                <a:solidFill>
                  <a:srgbClr val="FF7F4D"/>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Titre abstract…</a:t>
            </a:r>
          </a:p>
        </p:txBody>
      </p:sp>
      <p:sp>
        <p:nvSpPr>
          <p:cNvPr id="13" name="Espace réservé du texte 18">
            <a:extLst>
              <a:ext uri="{FF2B5EF4-FFF2-40B4-BE49-F238E27FC236}">
                <a16:creationId xmlns="" xmlns:a16="http://schemas.microsoft.com/office/drawing/2014/main" id="{2B584DC8-4B0C-56BA-CF88-058455BBF87F}"/>
              </a:ext>
            </a:extLst>
          </p:cNvPr>
          <p:cNvSpPr>
            <a:spLocks noGrp="1"/>
          </p:cNvSpPr>
          <p:nvPr>
            <p:ph type="body" sz="quarter" idx="18" hasCustomPrompt="1"/>
          </p:nvPr>
        </p:nvSpPr>
        <p:spPr>
          <a:xfrm>
            <a:off x="932774" y="522517"/>
            <a:ext cx="11259224" cy="341085"/>
          </a:xfrm>
          <a:prstGeom prst="rect">
            <a:avLst/>
          </a:prstGeom>
        </p:spPr>
        <p:txBody>
          <a:bodyPr lIns="180000">
            <a:noAutofit/>
          </a:bodyPr>
          <a:lstStyle>
            <a:lvl1pPr marL="0" indent="0">
              <a:buNone/>
              <a:defRPr sz="2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Sous-titre abstract…</a:t>
            </a:r>
          </a:p>
        </p:txBody>
      </p:sp>
      <p:sp>
        <p:nvSpPr>
          <p:cNvPr id="14" name="Espace réservé du contenu 15">
            <a:extLst>
              <a:ext uri="{FF2B5EF4-FFF2-40B4-BE49-F238E27FC236}">
                <a16:creationId xmlns="" xmlns:a16="http://schemas.microsoft.com/office/drawing/2014/main" id="{B07DD8FB-A895-594B-3A70-A83EACE30E47}"/>
              </a:ext>
            </a:extLst>
          </p:cNvPr>
          <p:cNvSpPr>
            <a:spLocks noGrp="1"/>
          </p:cNvSpPr>
          <p:nvPr>
            <p:ph sz="quarter" idx="19" hasCustomPrompt="1"/>
          </p:nvPr>
        </p:nvSpPr>
        <p:spPr>
          <a:xfrm>
            <a:off x="1312995" y="1247431"/>
            <a:ext cx="6553200" cy="3100752"/>
          </a:xfrm>
          <a:prstGeom prst="rect">
            <a:avLst/>
          </a:prstGeom>
          <a:ln w="12700">
            <a:solidFill>
              <a:srgbClr val="005086"/>
            </a:solidFill>
          </a:ln>
        </p:spPr>
        <p:txBody>
          <a:bodyPr anchor="ct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r-FR" dirty="0"/>
              <a:t>Emplacement courbe</a:t>
            </a:r>
          </a:p>
        </p:txBody>
      </p:sp>
      <p:sp>
        <p:nvSpPr>
          <p:cNvPr id="15" name="Espace réservé du texte 22">
            <a:extLst>
              <a:ext uri="{FF2B5EF4-FFF2-40B4-BE49-F238E27FC236}">
                <a16:creationId xmlns="" xmlns:a16="http://schemas.microsoft.com/office/drawing/2014/main" id="{D3E98C69-E3D6-2691-AFB9-114FB82E4949}"/>
              </a:ext>
            </a:extLst>
          </p:cNvPr>
          <p:cNvSpPr>
            <a:spLocks noGrp="1"/>
          </p:cNvSpPr>
          <p:nvPr>
            <p:ph type="body" sz="quarter" idx="20" hasCustomPrompt="1"/>
          </p:nvPr>
        </p:nvSpPr>
        <p:spPr>
          <a:xfrm>
            <a:off x="1574574" y="1052306"/>
            <a:ext cx="1683883" cy="387350"/>
          </a:xfrm>
          <a:prstGeom prst="rect">
            <a:avLst/>
          </a:prstGeom>
          <a:solidFill>
            <a:schemeClr val="bg1"/>
          </a:solidFill>
        </p:spPr>
        <p:txBody>
          <a:bodyPr/>
          <a:lstStyle>
            <a:lvl1pPr marL="0" indent="0">
              <a:buNone/>
              <a:defRPr sz="2000" b="1">
                <a:solidFill>
                  <a:srgbClr val="737078"/>
                </a:solidFill>
                <a:latin typeface="+mn-lt"/>
              </a:defRPr>
            </a:lvl1pPr>
            <a:lvl2pPr marL="457200" indent="0">
              <a:buNone/>
              <a:defRPr sz="2000" b="1">
                <a:latin typeface="+mn-lt"/>
              </a:defRPr>
            </a:lvl2pPr>
            <a:lvl3pPr marL="914400" indent="0">
              <a:buNone/>
              <a:defRPr sz="2000" b="1">
                <a:latin typeface="+mn-lt"/>
              </a:defRPr>
            </a:lvl3pPr>
            <a:lvl4pPr marL="1371600" indent="0">
              <a:buNone/>
              <a:defRPr sz="2000" b="1">
                <a:latin typeface="+mn-lt"/>
              </a:defRPr>
            </a:lvl4pPr>
            <a:lvl5pPr marL="1828800" indent="0">
              <a:buNone/>
              <a:defRPr sz="2000" b="1">
                <a:latin typeface="+mn-lt"/>
              </a:defRPr>
            </a:lvl5pPr>
          </a:lstStyle>
          <a:p>
            <a:pPr lvl="0"/>
            <a:r>
              <a:rPr lang="fr-FR" dirty="0"/>
              <a:t>Titre courbe</a:t>
            </a:r>
          </a:p>
        </p:txBody>
      </p:sp>
      <p:sp>
        <p:nvSpPr>
          <p:cNvPr id="17" name="Espace réservé du contenu 28">
            <a:extLst>
              <a:ext uri="{FF2B5EF4-FFF2-40B4-BE49-F238E27FC236}">
                <a16:creationId xmlns="" xmlns:a16="http://schemas.microsoft.com/office/drawing/2014/main" id="{393EA286-5435-E683-D274-8AAD4E596CD1}"/>
              </a:ext>
            </a:extLst>
          </p:cNvPr>
          <p:cNvSpPr>
            <a:spLocks noGrp="1"/>
          </p:cNvSpPr>
          <p:nvPr>
            <p:ph sz="quarter" idx="22"/>
          </p:nvPr>
        </p:nvSpPr>
        <p:spPr>
          <a:xfrm>
            <a:off x="1312994" y="4460489"/>
            <a:ext cx="6553199" cy="1402150"/>
          </a:xfrm>
          <a:prstGeom prst="rect">
            <a:avLst/>
          </a:prstGeom>
          <a:solidFill>
            <a:srgbClr val="005086"/>
          </a:solidFill>
        </p:spPr>
        <p:txBody>
          <a:bodyPr/>
          <a:lstStyle>
            <a:lvl1pPr marL="0" indent="0">
              <a:buNone/>
              <a:defRPr sz="1800" b="1">
                <a:solidFill>
                  <a:schemeClr val="bg1"/>
                </a:solidFill>
              </a:defRPr>
            </a:lvl1pPr>
            <a:lvl2pPr marL="685800" indent="-228600">
              <a:buClr>
                <a:srgbClr val="FF7F4D"/>
              </a:buClr>
              <a:buFont typeface="Police système Courant"/>
              <a:buChar char="►"/>
              <a:defRPr sz="1600">
                <a:solidFill>
                  <a:schemeClr val="bg1"/>
                </a:solidFill>
              </a:defRPr>
            </a:lvl2pPr>
            <a:lvl3pPr marL="1143000" indent="-228600">
              <a:buClr>
                <a:schemeClr val="bg1"/>
              </a:buClr>
              <a:buFont typeface="Wingdings" pitchFamily="2" charset="2"/>
              <a:buChar char="§"/>
              <a:defRPr sz="1400" b="1">
                <a:solidFill>
                  <a:schemeClr val="bg1"/>
                </a:solidFill>
              </a:defRPr>
            </a:lvl3pPr>
            <a:lvl4pPr marL="1600200" indent="-228600">
              <a:buClr>
                <a:srgbClr val="FF7F4D"/>
              </a:buClr>
              <a:buFont typeface="Police système Courant"/>
              <a:buChar char="⁃"/>
              <a:defRPr sz="1200">
                <a:solidFill>
                  <a:schemeClr val="bg1"/>
                </a:solidFill>
              </a:defRPr>
            </a:lvl4pPr>
            <a:lvl5pPr marL="1828800" indent="0">
              <a:buNone/>
              <a:defRPr sz="105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Espace réservé du contenu 16">
            <a:extLst>
              <a:ext uri="{FF2B5EF4-FFF2-40B4-BE49-F238E27FC236}">
                <a16:creationId xmlns="" xmlns:a16="http://schemas.microsoft.com/office/drawing/2014/main" id="{8D75F08D-0509-78CF-5809-0046EFD902C5}"/>
              </a:ext>
            </a:extLst>
          </p:cNvPr>
          <p:cNvSpPr>
            <a:spLocks noGrp="1"/>
          </p:cNvSpPr>
          <p:nvPr>
            <p:ph sz="quarter" idx="16" hasCustomPrompt="1"/>
          </p:nvPr>
        </p:nvSpPr>
        <p:spPr>
          <a:xfrm>
            <a:off x="1017816" y="6059886"/>
            <a:ext cx="5159375" cy="798113"/>
          </a:xfrm>
          <a:prstGeom prst="rect">
            <a:avLst/>
          </a:prstGeom>
        </p:spPr>
        <p:txBody>
          <a:bodyPr anchor="ctr">
            <a:noAutofit/>
          </a:bodyPr>
          <a:lstStyle>
            <a:lvl1pPr marL="0" indent="0">
              <a:spcBef>
                <a:spcPts val="0"/>
              </a:spcBef>
              <a:buNone/>
              <a:defRPr sz="1200" i="1" baseline="0">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pic>
        <p:nvPicPr>
          <p:cNvPr id="18" name="Image 17">
            <a:extLst>
              <a:ext uri="{FF2B5EF4-FFF2-40B4-BE49-F238E27FC236}">
                <a16:creationId xmlns="" xmlns:a16="http://schemas.microsoft.com/office/drawing/2014/main" id="{F1825CA0-D46F-EFB8-28C6-9E30946EC2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092" y="5997991"/>
            <a:ext cx="834714" cy="860009"/>
          </a:xfrm>
          <a:prstGeom prst="rect">
            <a:avLst/>
          </a:prstGeom>
        </p:spPr>
      </p:pic>
      <p:sp>
        <p:nvSpPr>
          <p:cNvPr id="20" name="Espace réservé du contenu 3">
            <a:extLst>
              <a:ext uri="{FF2B5EF4-FFF2-40B4-BE49-F238E27FC236}">
                <a16:creationId xmlns="" xmlns:a16="http://schemas.microsoft.com/office/drawing/2014/main" id="{C65CA8C7-20DC-9C9A-6539-1FE39F07FD0A}"/>
              </a:ext>
            </a:extLst>
          </p:cNvPr>
          <p:cNvSpPr txBox="1">
            <a:spLocks/>
          </p:cNvSpPr>
          <p:nvPr userDrawn="1"/>
        </p:nvSpPr>
        <p:spPr>
          <a:xfrm>
            <a:off x="8176315" y="1164613"/>
            <a:ext cx="3661900" cy="4441492"/>
          </a:xfrm>
          <a:prstGeom prst="rect">
            <a:avLst/>
          </a:prstGeom>
        </p:spPr>
        <p:txBody>
          <a:bodyPr vert="horz" lIns="91440" tIns="45720" rIns="91440" bIns="45720" rtlCol="0">
            <a:noAutofit/>
          </a:bodyPr>
          <a:lstStyle>
            <a:lvl1pPr marL="317500" indent="-317500" algn="l" defTabSz="914400" rtl="0" eaLnBrk="1" latinLnBrk="0" hangingPunct="1">
              <a:lnSpc>
                <a:spcPct val="100000"/>
              </a:lnSpc>
              <a:spcBef>
                <a:spcPts val="0"/>
              </a:spcBef>
              <a:buClr>
                <a:schemeClr val="bg2"/>
              </a:buClr>
              <a:buSzPct val="85000"/>
              <a:buFont typeface="Apple SD Gothic Neo Thin" panose="02000300000000000000" pitchFamily="2" charset="-127"/>
              <a:buChar char="◼"/>
              <a:tabLst/>
              <a:defRPr sz="2200" kern="1200">
                <a:solidFill>
                  <a:schemeClr val="tx1"/>
                </a:solidFill>
                <a:latin typeface="+mn-lt"/>
                <a:ea typeface="+mn-ea"/>
                <a:cs typeface="+mn-cs"/>
              </a:defRPr>
            </a:lvl1pPr>
            <a:lvl2pPr marL="644525" indent="-285750" algn="l" defTabSz="914400" rtl="0" eaLnBrk="1" latinLnBrk="0" hangingPunct="1">
              <a:lnSpc>
                <a:spcPct val="90000"/>
              </a:lnSpc>
              <a:spcBef>
                <a:spcPts val="0"/>
              </a:spcBef>
              <a:buClr>
                <a:schemeClr val="accent3"/>
              </a:buClr>
              <a:buSzPct val="80000"/>
              <a:buFont typeface=".Lucida Grande UI Regular"/>
              <a:buChar char="►"/>
              <a:tabLst/>
              <a:defRPr sz="2000" kern="1200">
                <a:solidFill>
                  <a:schemeClr val="accent3"/>
                </a:solidFill>
                <a:latin typeface="+mn-lt"/>
                <a:ea typeface="+mn-ea"/>
                <a:cs typeface="+mn-cs"/>
              </a:defRPr>
            </a:lvl2pPr>
            <a:lvl3pPr marL="941388" indent="-265113" algn="l" defTabSz="914400" rtl="0" eaLnBrk="1" latinLnBrk="0" hangingPunct="1">
              <a:lnSpc>
                <a:spcPct val="90000"/>
              </a:lnSpc>
              <a:spcBef>
                <a:spcPts val="0"/>
              </a:spcBef>
              <a:buFont typeface="Wingdings" pitchFamily="2" charset="2"/>
              <a:buChar char="§"/>
              <a:tabLst/>
              <a:defRPr sz="18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7F4D"/>
              </a:buClr>
              <a:defRPr/>
            </a:pPr>
            <a:r>
              <a:rPr lang="fr-FR" dirty="0">
                <a:solidFill>
                  <a:srgbClr val="000000"/>
                </a:solidFill>
              </a:rPr>
              <a:t>Cliquez pour modifier les styles du texte du masque</a:t>
            </a:r>
          </a:p>
          <a:p>
            <a:pPr lvl="1">
              <a:buClr>
                <a:srgbClr val="005086"/>
              </a:buClr>
              <a:defRPr/>
            </a:pPr>
            <a:r>
              <a:rPr lang="fr-FR" dirty="0">
                <a:solidFill>
                  <a:srgbClr val="005086"/>
                </a:solidFill>
              </a:rPr>
              <a:t>Deuxième niveau</a:t>
            </a:r>
          </a:p>
          <a:p>
            <a:pPr lvl="2">
              <a:defRPr/>
            </a:pPr>
            <a:r>
              <a:rPr lang="fr-FR" dirty="0">
                <a:solidFill>
                  <a:srgbClr val="000000">
                    <a:lumMod val="50000"/>
                    <a:lumOff val="50000"/>
                  </a:srgbClr>
                </a:solidFill>
              </a:rPr>
              <a:t>Troisième niveau</a:t>
            </a:r>
          </a:p>
        </p:txBody>
      </p:sp>
    </p:spTree>
    <p:extLst>
      <p:ext uri="{BB962C8B-B14F-4D97-AF65-F5344CB8AC3E}">
        <p14:creationId xmlns:p14="http://schemas.microsoft.com/office/powerpoint/2010/main" val="28484680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u Abstract 1">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E173DC7-B4D3-4321-AE79-E30BAB9140F0}"/>
              </a:ext>
            </a:extLst>
          </p:cNvPr>
          <p:cNvSpPr/>
          <p:nvPr userDrawn="1"/>
        </p:nvSpPr>
        <p:spPr>
          <a:xfrm>
            <a:off x="775576"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solidFill>
                <a:prstClr val="white"/>
              </a:solidFill>
            </a:endParaRPr>
          </a:p>
        </p:txBody>
      </p:sp>
      <p:pic>
        <p:nvPicPr>
          <p:cNvPr id="8" name="Image 7" descr="Une image contenant texte, clipart&#10;&#10;Description générée automatiquement">
            <a:extLst>
              <a:ext uri="{FF2B5EF4-FFF2-40B4-BE49-F238E27FC236}">
                <a16:creationId xmlns="" xmlns:a16="http://schemas.microsoft.com/office/drawing/2014/main" id="{70A865FB-40C9-5CAF-BAAC-E4ED600992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9" name="Rectangle 8">
            <a:extLst>
              <a:ext uri="{FF2B5EF4-FFF2-40B4-BE49-F238E27FC236}">
                <a16:creationId xmlns="" xmlns:a16="http://schemas.microsoft.com/office/drawing/2014/main" id="{B1592C02-83E5-A5C8-E162-287DE145FD68}"/>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 xmlns:a16="http://schemas.microsoft.com/office/drawing/2014/main" id="{E8032FB2-8A0C-F093-959E-CBF277FEC978}"/>
              </a:ext>
            </a:extLst>
          </p:cNvPr>
          <p:cNvSpPr/>
          <p:nvPr userDrawn="1"/>
        </p:nvSpPr>
        <p:spPr>
          <a:xfrm rot="16200000">
            <a:off x="-1201106" y="3998441"/>
            <a:ext cx="3291213" cy="707886"/>
          </a:xfrm>
          <a:prstGeom prst="rect">
            <a:avLst/>
          </a:prstGeom>
        </p:spPr>
        <p:txBody>
          <a:bodyPr wrap="square">
            <a:spAutoFit/>
          </a:bodyPr>
          <a:lstStyle/>
          <a:p>
            <a:r>
              <a:rPr lang="fr-FR" sz="800" dirty="0">
                <a:solidFill>
                  <a:prstClr val="white"/>
                </a:solidFill>
              </a:rPr>
              <a:t>Ce contenu est un rapport et/ou un résumé des communications d'un congrès dont l'objectif est d'informer </a:t>
            </a:r>
            <a:br>
              <a:rPr lang="fr-FR" sz="800" dirty="0">
                <a:solidFill>
                  <a:prstClr val="white"/>
                </a:solidFill>
              </a:rPr>
            </a:br>
            <a:r>
              <a:rPr lang="fr-FR" sz="800" dirty="0">
                <a:solidFill>
                  <a:prstClr val="white"/>
                </a:solidFill>
              </a:rPr>
              <a:t>sur l'état actuel de la recherche ; les données présentées ici peuvent ne pas être validées par les autorités de santé et, </a:t>
            </a:r>
            <a:br>
              <a:rPr lang="fr-FR" sz="800" dirty="0">
                <a:solidFill>
                  <a:prstClr val="white"/>
                </a:solidFill>
              </a:rPr>
            </a:br>
            <a:r>
              <a:rPr lang="fr-FR" sz="800" dirty="0">
                <a:solidFill>
                  <a:prstClr val="white"/>
                </a:solidFill>
              </a:rPr>
              <a:t>le cas échéant, ne doivent pas être mises en pratique.</a:t>
            </a:r>
          </a:p>
        </p:txBody>
      </p:sp>
      <p:sp>
        <p:nvSpPr>
          <p:cNvPr id="11" name="Rectangle 10">
            <a:extLst>
              <a:ext uri="{FF2B5EF4-FFF2-40B4-BE49-F238E27FC236}">
                <a16:creationId xmlns="" xmlns:a16="http://schemas.microsoft.com/office/drawing/2014/main" id="{8C8C5CF4-FDF8-693F-C82B-BF84330624DC}"/>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rPr>
              <a:t>UROLOGIE</a:t>
            </a:r>
          </a:p>
        </p:txBody>
      </p:sp>
      <p:sp>
        <p:nvSpPr>
          <p:cNvPr id="13" name="ZoneTexte 12">
            <a:extLst>
              <a:ext uri="{FF2B5EF4-FFF2-40B4-BE49-F238E27FC236}">
                <a16:creationId xmlns="" xmlns:a16="http://schemas.microsoft.com/office/drawing/2014/main" id="{5643CAED-F0F2-0415-6C0D-9BFF9BECD3D0}"/>
              </a:ext>
            </a:extLst>
          </p:cNvPr>
          <p:cNvSpPr txBox="1"/>
          <p:nvPr userDrawn="1"/>
        </p:nvSpPr>
        <p:spPr>
          <a:xfrm>
            <a:off x="8242609" y="6158862"/>
            <a:ext cx="1502322" cy="430887"/>
          </a:xfrm>
          <a:prstGeom prst="rect">
            <a:avLst/>
          </a:prstGeom>
          <a:noFill/>
        </p:spPr>
        <p:txBody>
          <a:bodyPr wrap="square">
            <a:spAutoFit/>
          </a:bodyPr>
          <a:lstStyle/>
          <a:p>
            <a:pPr algn="r"/>
            <a:r>
              <a:rPr lang="fr-FR" sz="1100" dirty="0">
                <a:solidFill>
                  <a:srgbClr val="FF7F4D"/>
                </a:solidFill>
                <a:cs typeface="Gordita" pitchFamily="2" charset="77"/>
              </a:rPr>
              <a:t>L’actualité</a:t>
            </a:r>
            <a:r>
              <a:rPr lang="fr-FR" sz="1100" dirty="0">
                <a:solidFill>
                  <a:prstClr val="white"/>
                </a:solidFill>
                <a:cs typeface="Gordita" pitchFamily="2" charset="77"/>
              </a:rPr>
              <a:t/>
            </a:r>
            <a:br>
              <a:rPr lang="fr-FR" sz="1100" dirty="0">
                <a:solidFill>
                  <a:prstClr val="white"/>
                </a:solidFill>
                <a:cs typeface="Gordita" pitchFamily="2" charset="77"/>
              </a:rPr>
            </a:br>
            <a:r>
              <a:rPr lang="fr-FR" sz="1100" dirty="0">
                <a:solidFill>
                  <a:prstClr val="white"/>
                </a:solidFill>
                <a:cs typeface="Gordita" pitchFamily="2" charset="77"/>
              </a:rPr>
              <a:t>en oncologie</a:t>
            </a:r>
          </a:p>
        </p:txBody>
      </p:sp>
      <p:sp>
        <p:nvSpPr>
          <p:cNvPr id="15" name="Espace réservé du texte 21">
            <a:extLst>
              <a:ext uri="{FF2B5EF4-FFF2-40B4-BE49-F238E27FC236}">
                <a16:creationId xmlns="" xmlns:a16="http://schemas.microsoft.com/office/drawing/2014/main" id="{2AAAAE89-3710-6FC1-6165-7C18910D5ACE}"/>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r>
              <a:rPr lang="fr-FR" sz="1050" b="1" dirty="0">
                <a:solidFill>
                  <a:schemeClr val="bg1"/>
                </a:solidFill>
                <a:latin typeface="Century Gothic" panose="020B0502020202020204" pitchFamily="34" charset="0"/>
                <a:cs typeface="Gordita" pitchFamily="2" charset="77"/>
              </a:rPr>
              <a:t>2-6 juin 2023</a:t>
            </a:r>
            <a:r>
              <a:rPr kumimoji="0" lang="fr-FR" sz="1050" b="1" u="none" strike="noStrike" kern="1200" cap="none" spc="0" normalizeH="0" baseline="0" noProof="0" dirty="0">
                <a:ln>
                  <a:noFill/>
                </a:ln>
                <a:solidFill>
                  <a:schemeClr val="bg1"/>
                </a:solidFill>
                <a:effectLst/>
                <a:uLnTx/>
                <a:uFillTx/>
                <a:latin typeface="Century Gothic" panose="020B0502020202020204" pitchFamily="34" charset="0"/>
                <a:cs typeface="Gordita Light" pitchFamily="2" charset="77"/>
              </a:rPr>
              <a:t> </a:t>
            </a:r>
            <a:endParaRPr lang="fr-FR" sz="1050" b="1" dirty="0">
              <a:solidFill>
                <a:schemeClr val="bg1"/>
              </a:solidFill>
              <a:latin typeface="Century Gothic" panose="020B0502020202020204" pitchFamily="34" charset="0"/>
            </a:endParaRPr>
          </a:p>
        </p:txBody>
      </p:sp>
      <p:sp>
        <p:nvSpPr>
          <p:cNvPr id="2" name="Espace réservé du contenu 28">
            <a:extLst>
              <a:ext uri="{FF2B5EF4-FFF2-40B4-BE49-F238E27FC236}">
                <a16:creationId xmlns="" xmlns:a16="http://schemas.microsoft.com/office/drawing/2014/main" id="{7AFCAD0A-483F-993E-F8FB-82A89A152C66}"/>
              </a:ext>
            </a:extLst>
          </p:cNvPr>
          <p:cNvSpPr>
            <a:spLocks noGrp="1"/>
          </p:cNvSpPr>
          <p:nvPr>
            <p:ph sz="quarter" idx="22"/>
          </p:nvPr>
        </p:nvSpPr>
        <p:spPr>
          <a:xfrm>
            <a:off x="1349388" y="1182936"/>
            <a:ext cx="9678003" cy="2938688"/>
          </a:xfrm>
          <a:prstGeom prst="rect">
            <a:avLst/>
          </a:prstGeom>
          <a:noFill/>
        </p:spPr>
        <p:txBody>
          <a:bodyPr/>
          <a:lstStyle>
            <a:lvl1pPr marL="285750" indent="-285750">
              <a:buClr>
                <a:srgbClr val="FF7F4D"/>
              </a:buClr>
              <a:buSzPct val="80000"/>
              <a:buFont typeface="Century Gothic" panose="020B0502020202020204" pitchFamily="34" charset="0"/>
              <a:buChar char="►"/>
              <a:defRPr sz="1800" b="1">
                <a:solidFill>
                  <a:schemeClr val="tx1"/>
                </a:solidFill>
              </a:defRPr>
            </a:lvl1pPr>
            <a:lvl2pPr marL="536575" indent="-268288">
              <a:buClr>
                <a:srgbClr val="FF7F4D"/>
              </a:buClr>
              <a:buFont typeface="Wingdings" panose="05000000000000000000" pitchFamily="2" charset="2"/>
              <a:buChar char="à"/>
              <a:defRPr sz="1600">
                <a:solidFill>
                  <a:schemeClr val="tx1"/>
                </a:solidFill>
              </a:defRPr>
            </a:lvl2pPr>
            <a:lvl3pPr marL="719138" indent="-182563">
              <a:buClr>
                <a:srgbClr val="FF7F4D"/>
              </a:buClr>
              <a:buFont typeface="Wingdings" pitchFamily="2" charset="2"/>
              <a:buChar char="§"/>
              <a:defRPr sz="1400" b="1">
                <a:solidFill>
                  <a:schemeClr val="tx1"/>
                </a:solidFill>
              </a:defRPr>
            </a:lvl3pPr>
            <a:lvl4pPr marL="1600200" indent="-228600">
              <a:buClr>
                <a:srgbClr val="FF7F4D"/>
              </a:buClr>
              <a:buFont typeface="Police système Courant"/>
              <a:buChar char="⁃"/>
              <a:defRPr sz="1200">
                <a:solidFill>
                  <a:schemeClr val="tx1"/>
                </a:solidFill>
              </a:defRPr>
            </a:lvl4pPr>
            <a:lvl5pPr marL="1828800" indent="0">
              <a:buNone/>
              <a:defRPr sz="105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p:txBody>
      </p:sp>
      <p:sp>
        <p:nvSpPr>
          <p:cNvPr id="3" name="Espace réservé du contenu 16">
            <a:extLst>
              <a:ext uri="{FF2B5EF4-FFF2-40B4-BE49-F238E27FC236}">
                <a16:creationId xmlns="" xmlns:a16="http://schemas.microsoft.com/office/drawing/2014/main" id="{4622768F-C229-7BA3-37C9-0907FE0DD7EE}"/>
              </a:ext>
            </a:extLst>
          </p:cNvPr>
          <p:cNvSpPr>
            <a:spLocks noGrp="1"/>
          </p:cNvSpPr>
          <p:nvPr>
            <p:ph sz="quarter" idx="16" hasCustomPrompt="1"/>
          </p:nvPr>
        </p:nvSpPr>
        <p:spPr>
          <a:xfrm>
            <a:off x="1017816" y="6059886"/>
            <a:ext cx="5159375" cy="798113"/>
          </a:xfrm>
          <a:prstGeom prst="rect">
            <a:avLst/>
          </a:prstGeom>
        </p:spPr>
        <p:txBody>
          <a:bodyPr anchor="ctr">
            <a:noAutofit/>
          </a:bodyPr>
          <a:lstStyle>
            <a:lvl1pPr marL="0" indent="0">
              <a:spcBef>
                <a:spcPts val="0"/>
              </a:spcBef>
              <a:buNone/>
              <a:defRPr sz="1200" i="1" baseline="0">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sp>
        <p:nvSpPr>
          <p:cNvPr id="4" name="Espace réservé du texte 18">
            <a:extLst>
              <a:ext uri="{FF2B5EF4-FFF2-40B4-BE49-F238E27FC236}">
                <a16:creationId xmlns="" xmlns:a16="http://schemas.microsoft.com/office/drawing/2014/main" id="{2FE8EAA3-C5EE-7F26-A57D-DD76D00F52D9}"/>
              </a:ext>
            </a:extLst>
          </p:cNvPr>
          <p:cNvSpPr>
            <a:spLocks noGrp="1"/>
          </p:cNvSpPr>
          <p:nvPr>
            <p:ph type="body" sz="quarter" idx="17" hasCustomPrompt="1"/>
          </p:nvPr>
        </p:nvSpPr>
        <p:spPr>
          <a:xfrm>
            <a:off x="932773" y="-4431"/>
            <a:ext cx="11259225" cy="516866"/>
          </a:xfrm>
          <a:prstGeom prst="rect">
            <a:avLst/>
          </a:prstGeom>
        </p:spPr>
        <p:txBody>
          <a:bodyPr lIns="180000">
            <a:noAutofit/>
          </a:bodyPr>
          <a:lstStyle>
            <a:lvl1pPr marL="0" indent="0">
              <a:buNone/>
              <a:defRPr sz="3600" b="1" i="0">
                <a:solidFill>
                  <a:srgbClr val="FF7F4D"/>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Titre abstract…</a:t>
            </a:r>
          </a:p>
        </p:txBody>
      </p:sp>
      <p:sp>
        <p:nvSpPr>
          <p:cNvPr id="5" name="Espace réservé du texte 18">
            <a:extLst>
              <a:ext uri="{FF2B5EF4-FFF2-40B4-BE49-F238E27FC236}">
                <a16:creationId xmlns="" xmlns:a16="http://schemas.microsoft.com/office/drawing/2014/main" id="{9EB53335-3C8E-3166-B9D2-48193449FBC5}"/>
              </a:ext>
            </a:extLst>
          </p:cNvPr>
          <p:cNvSpPr>
            <a:spLocks noGrp="1"/>
          </p:cNvSpPr>
          <p:nvPr>
            <p:ph type="body" sz="quarter" idx="18" hasCustomPrompt="1"/>
          </p:nvPr>
        </p:nvSpPr>
        <p:spPr>
          <a:xfrm>
            <a:off x="932774" y="522517"/>
            <a:ext cx="11259224" cy="341085"/>
          </a:xfrm>
          <a:prstGeom prst="rect">
            <a:avLst/>
          </a:prstGeom>
        </p:spPr>
        <p:txBody>
          <a:bodyPr lIns="180000">
            <a:noAutofit/>
          </a:bodyPr>
          <a:lstStyle>
            <a:lvl1pPr marL="0" indent="0">
              <a:buNone/>
              <a:defRPr sz="2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Sous-titre abstract…</a:t>
            </a:r>
          </a:p>
        </p:txBody>
      </p:sp>
      <p:pic>
        <p:nvPicPr>
          <p:cNvPr id="14" name="Image 13">
            <a:extLst>
              <a:ext uri="{FF2B5EF4-FFF2-40B4-BE49-F238E27FC236}">
                <a16:creationId xmlns="" xmlns:a16="http://schemas.microsoft.com/office/drawing/2014/main" id="{F1825CA0-D46F-EFB8-28C6-9E30946EC2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092" y="5997991"/>
            <a:ext cx="834714" cy="860009"/>
          </a:xfrm>
          <a:prstGeom prst="rect">
            <a:avLst/>
          </a:prstGeom>
        </p:spPr>
      </p:pic>
    </p:spTree>
    <p:extLst>
      <p:ext uri="{BB962C8B-B14F-4D97-AF65-F5344CB8AC3E}">
        <p14:creationId xmlns:p14="http://schemas.microsoft.com/office/powerpoint/2010/main" val="2277758326"/>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E173DC7-B4D3-4321-AE79-E30BAB9140F0}"/>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solidFill>
                <a:prstClr val="white"/>
              </a:solidFill>
            </a:endParaRPr>
          </a:p>
        </p:txBody>
      </p:sp>
      <p:pic>
        <p:nvPicPr>
          <p:cNvPr id="8" name="Image 7" descr="Une image contenant texte, clipart&#10;&#10;Description générée automatiquement">
            <a:extLst>
              <a:ext uri="{FF2B5EF4-FFF2-40B4-BE49-F238E27FC236}">
                <a16:creationId xmlns="" xmlns:a16="http://schemas.microsoft.com/office/drawing/2014/main" id="{70A865FB-40C9-5CAF-BAAC-E4ED600992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9" name="Rectangle 8">
            <a:extLst>
              <a:ext uri="{FF2B5EF4-FFF2-40B4-BE49-F238E27FC236}">
                <a16:creationId xmlns="" xmlns:a16="http://schemas.microsoft.com/office/drawing/2014/main" id="{B1592C02-83E5-A5C8-E162-287DE145FD68}"/>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 xmlns:a16="http://schemas.microsoft.com/office/drawing/2014/main" id="{E8032FB2-8A0C-F093-959E-CBF277FEC978}"/>
              </a:ext>
            </a:extLst>
          </p:cNvPr>
          <p:cNvSpPr/>
          <p:nvPr userDrawn="1"/>
        </p:nvSpPr>
        <p:spPr>
          <a:xfrm rot="16200000">
            <a:off x="-1201106" y="3998441"/>
            <a:ext cx="3291213" cy="707886"/>
          </a:xfrm>
          <a:prstGeom prst="rect">
            <a:avLst/>
          </a:prstGeom>
        </p:spPr>
        <p:txBody>
          <a:bodyPr wrap="square">
            <a:spAutoFit/>
          </a:bodyPr>
          <a:lstStyle/>
          <a:p>
            <a:r>
              <a:rPr lang="fr-FR" sz="800" dirty="0">
                <a:solidFill>
                  <a:prstClr val="white"/>
                </a:solidFill>
              </a:rPr>
              <a:t>Ce contenu est un rapport et/ou un résumé des communications d'un congrès dont l'objectif est d'informer </a:t>
            </a:r>
            <a:br>
              <a:rPr lang="fr-FR" sz="800" dirty="0">
                <a:solidFill>
                  <a:prstClr val="white"/>
                </a:solidFill>
              </a:rPr>
            </a:br>
            <a:r>
              <a:rPr lang="fr-FR" sz="800" dirty="0">
                <a:solidFill>
                  <a:prstClr val="white"/>
                </a:solidFill>
              </a:rPr>
              <a:t>sur l'état actuel de la recherche ; les données présentées ici peuvent ne pas être validées par les autorités de santé et, </a:t>
            </a:r>
            <a:br>
              <a:rPr lang="fr-FR" sz="800" dirty="0">
                <a:solidFill>
                  <a:prstClr val="white"/>
                </a:solidFill>
              </a:rPr>
            </a:br>
            <a:r>
              <a:rPr lang="fr-FR" sz="800" dirty="0">
                <a:solidFill>
                  <a:prstClr val="white"/>
                </a:solidFill>
              </a:rPr>
              <a:t>le cas échéant, ne doivent pas être mises en pratique.</a:t>
            </a:r>
          </a:p>
        </p:txBody>
      </p:sp>
      <p:sp>
        <p:nvSpPr>
          <p:cNvPr id="11" name="Rectangle 10">
            <a:extLst>
              <a:ext uri="{FF2B5EF4-FFF2-40B4-BE49-F238E27FC236}">
                <a16:creationId xmlns="" xmlns:a16="http://schemas.microsoft.com/office/drawing/2014/main" id="{8C8C5CF4-FDF8-693F-C82B-BF84330624DC}"/>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rPr>
              <a:t>UROLOGIE</a:t>
            </a:r>
          </a:p>
        </p:txBody>
      </p:sp>
      <p:sp>
        <p:nvSpPr>
          <p:cNvPr id="13" name="ZoneTexte 12">
            <a:extLst>
              <a:ext uri="{FF2B5EF4-FFF2-40B4-BE49-F238E27FC236}">
                <a16:creationId xmlns="" xmlns:a16="http://schemas.microsoft.com/office/drawing/2014/main" id="{5643CAED-F0F2-0415-6C0D-9BFF9BECD3D0}"/>
              </a:ext>
            </a:extLst>
          </p:cNvPr>
          <p:cNvSpPr txBox="1"/>
          <p:nvPr userDrawn="1"/>
        </p:nvSpPr>
        <p:spPr>
          <a:xfrm>
            <a:off x="8242609" y="6158862"/>
            <a:ext cx="1502322" cy="430887"/>
          </a:xfrm>
          <a:prstGeom prst="rect">
            <a:avLst/>
          </a:prstGeom>
          <a:noFill/>
        </p:spPr>
        <p:txBody>
          <a:bodyPr wrap="square">
            <a:spAutoFit/>
          </a:bodyPr>
          <a:lstStyle/>
          <a:p>
            <a:pPr algn="r"/>
            <a:r>
              <a:rPr lang="fr-FR" sz="1100" dirty="0">
                <a:solidFill>
                  <a:srgbClr val="FF7F4D"/>
                </a:solidFill>
                <a:cs typeface="Gordita" pitchFamily="2" charset="77"/>
              </a:rPr>
              <a:t>L’actualité</a:t>
            </a:r>
            <a:r>
              <a:rPr lang="fr-FR" sz="1100" dirty="0">
                <a:solidFill>
                  <a:prstClr val="white"/>
                </a:solidFill>
                <a:cs typeface="Gordita" pitchFamily="2" charset="77"/>
              </a:rPr>
              <a:t/>
            </a:r>
            <a:br>
              <a:rPr lang="fr-FR" sz="1100" dirty="0">
                <a:solidFill>
                  <a:prstClr val="white"/>
                </a:solidFill>
                <a:cs typeface="Gordita" pitchFamily="2" charset="77"/>
              </a:rPr>
            </a:br>
            <a:r>
              <a:rPr lang="fr-FR" sz="1100" dirty="0">
                <a:solidFill>
                  <a:prstClr val="white"/>
                </a:solidFill>
                <a:cs typeface="Gordita" pitchFamily="2" charset="77"/>
              </a:rPr>
              <a:t>en oncologie</a:t>
            </a:r>
          </a:p>
        </p:txBody>
      </p:sp>
      <p:sp>
        <p:nvSpPr>
          <p:cNvPr id="15" name="Espace réservé du texte 21">
            <a:extLst>
              <a:ext uri="{FF2B5EF4-FFF2-40B4-BE49-F238E27FC236}">
                <a16:creationId xmlns="" xmlns:a16="http://schemas.microsoft.com/office/drawing/2014/main" id="{2AAAAE89-3710-6FC1-6165-7C18910D5ACE}"/>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r>
              <a:rPr lang="fr-FR" sz="1050" b="1" dirty="0">
                <a:solidFill>
                  <a:schemeClr val="bg1"/>
                </a:solidFill>
                <a:latin typeface="Century Gothic" panose="020B0502020202020204" pitchFamily="34" charset="0"/>
                <a:cs typeface="Gordita" pitchFamily="2" charset="77"/>
              </a:rPr>
              <a:t>2-6 juin 2023</a:t>
            </a:r>
            <a:r>
              <a:rPr kumimoji="0" lang="fr-FR" sz="1050" b="1" u="none" strike="noStrike" kern="1200" cap="none" spc="0" normalizeH="0" baseline="0" noProof="0" dirty="0">
                <a:ln>
                  <a:noFill/>
                </a:ln>
                <a:solidFill>
                  <a:schemeClr val="bg1"/>
                </a:solidFill>
                <a:effectLst/>
                <a:uLnTx/>
                <a:uFillTx/>
                <a:latin typeface="Century Gothic" panose="020B0502020202020204" pitchFamily="34" charset="0"/>
                <a:cs typeface="Gordita Light" pitchFamily="2" charset="77"/>
              </a:rPr>
              <a:t> </a:t>
            </a:r>
            <a:endParaRPr lang="fr-FR" sz="1050" b="1" dirty="0">
              <a:solidFill>
                <a:schemeClr val="bg1"/>
              </a:solidFill>
              <a:latin typeface="Century Gothic" panose="020B0502020202020204" pitchFamily="34" charset="0"/>
            </a:endParaRPr>
          </a:p>
        </p:txBody>
      </p:sp>
      <p:sp>
        <p:nvSpPr>
          <p:cNvPr id="3" name="Espace réservé du contenu 16">
            <a:extLst>
              <a:ext uri="{FF2B5EF4-FFF2-40B4-BE49-F238E27FC236}">
                <a16:creationId xmlns="" xmlns:a16="http://schemas.microsoft.com/office/drawing/2014/main" id="{4622768F-C229-7BA3-37C9-0907FE0DD7EE}"/>
              </a:ext>
            </a:extLst>
          </p:cNvPr>
          <p:cNvSpPr>
            <a:spLocks noGrp="1"/>
          </p:cNvSpPr>
          <p:nvPr>
            <p:ph sz="quarter" idx="16" hasCustomPrompt="1"/>
          </p:nvPr>
        </p:nvSpPr>
        <p:spPr>
          <a:xfrm>
            <a:off x="1017816" y="6059886"/>
            <a:ext cx="5159375" cy="798113"/>
          </a:xfrm>
          <a:prstGeom prst="rect">
            <a:avLst/>
          </a:prstGeom>
        </p:spPr>
        <p:txBody>
          <a:bodyPr anchor="ctr">
            <a:noAutofit/>
          </a:bodyPr>
          <a:lstStyle>
            <a:lvl1pPr marL="0" indent="0">
              <a:spcBef>
                <a:spcPts val="0"/>
              </a:spcBef>
              <a:buNone/>
              <a:defRPr sz="1200" i="1" baseline="0">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sp>
        <p:nvSpPr>
          <p:cNvPr id="4" name="Espace réservé du texte 18">
            <a:extLst>
              <a:ext uri="{FF2B5EF4-FFF2-40B4-BE49-F238E27FC236}">
                <a16:creationId xmlns="" xmlns:a16="http://schemas.microsoft.com/office/drawing/2014/main" id="{2FE8EAA3-C5EE-7F26-A57D-DD76D00F52D9}"/>
              </a:ext>
            </a:extLst>
          </p:cNvPr>
          <p:cNvSpPr>
            <a:spLocks noGrp="1"/>
          </p:cNvSpPr>
          <p:nvPr>
            <p:ph type="body" sz="quarter" idx="17" hasCustomPrompt="1"/>
          </p:nvPr>
        </p:nvSpPr>
        <p:spPr>
          <a:xfrm>
            <a:off x="932773" y="-4431"/>
            <a:ext cx="11259225" cy="516866"/>
          </a:xfrm>
          <a:prstGeom prst="rect">
            <a:avLst/>
          </a:prstGeom>
        </p:spPr>
        <p:txBody>
          <a:bodyPr lIns="180000">
            <a:noAutofit/>
          </a:bodyPr>
          <a:lstStyle>
            <a:lvl1pPr marL="0" indent="0">
              <a:buNone/>
              <a:defRPr sz="3600" b="1" i="0">
                <a:solidFill>
                  <a:srgbClr val="FF7F4D"/>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Titre abstract…</a:t>
            </a:r>
          </a:p>
        </p:txBody>
      </p:sp>
      <p:sp>
        <p:nvSpPr>
          <p:cNvPr id="5" name="Espace réservé du texte 18">
            <a:extLst>
              <a:ext uri="{FF2B5EF4-FFF2-40B4-BE49-F238E27FC236}">
                <a16:creationId xmlns="" xmlns:a16="http://schemas.microsoft.com/office/drawing/2014/main" id="{9EB53335-3C8E-3166-B9D2-48193449FBC5}"/>
              </a:ext>
            </a:extLst>
          </p:cNvPr>
          <p:cNvSpPr>
            <a:spLocks noGrp="1"/>
          </p:cNvSpPr>
          <p:nvPr>
            <p:ph type="body" sz="quarter" idx="18" hasCustomPrompt="1"/>
          </p:nvPr>
        </p:nvSpPr>
        <p:spPr>
          <a:xfrm>
            <a:off x="932774" y="522517"/>
            <a:ext cx="11259224" cy="341085"/>
          </a:xfrm>
          <a:prstGeom prst="rect">
            <a:avLst/>
          </a:prstGeom>
        </p:spPr>
        <p:txBody>
          <a:bodyPr lIns="180000">
            <a:noAutofit/>
          </a:bodyPr>
          <a:lstStyle>
            <a:lvl1pPr marL="0" indent="0">
              <a:buNone/>
              <a:defRPr sz="2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Sous-titre abstract…</a:t>
            </a:r>
          </a:p>
        </p:txBody>
      </p:sp>
      <p:pic>
        <p:nvPicPr>
          <p:cNvPr id="14" name="Image 13">
            <a:extLst>
              <a:ext uri="{FF2B5EF4-FFF2-40B4-BE49-F238E27FC236}">
                <a16:creationId xmlns="" xmlns:a16="http://schemas.microsoft.com/office/drawing/2014/main" id="{F1825CA0-D46F-EFB8-28C6-9E30946EC2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092" y="5997991"/>
            <a:ext cx="834714" cy="860009"/>
          </a:xfrm>
          <a:prstGeom prst="rect">
            <a:avLst/>
          </a:prstGeom>
        </p:spPr>
      </p:pic>
    </p:spTree>
    <p:extLst>
      <p:ext uri="{BB962C8B-B14F-4D97-AF65-F5344CB8AC3E}">
        <p14:creationId xmlns:p14="http://schemas.microsoft.com/office/powerpoint/2010/main" val="597505016"/>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ier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4614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grès et Experts">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64D0B334-62B8-E95D-4011-3B1D512B42AD}"/>
              </a:ext>
            </a:extLst>
          </p:cNvPr>
          <p:cNvSpPr/>
          <p:nvPr userDrawn="1"/>
        </p:nvSpPr>
        <p:spPr>
          <a:xfrm>
            <a:off x="1" y="4426967"/>
            <a:ext cx="12191999" cy="2093101"/>
          </a:xfrm>
          <a:prstGeom prst="rect">
            <a:avLst/>
          </a:prstGeom>
          <a:solidFill>
            <a:srgbClr val="FF7F4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tlCol="0" anchor="t"/>
          <a:lstStyle/>
          <a:p>
            <a:endParaRPr lang="fr-FR" sz="1600" b="1" dirty="0">
              <a:solidFill>
                <a:srgbClr val="FF7F4D"/>
              </a:solidFill>
              <a:latin typeface="geneve"/>
            </a:endParaRPr>
          </a:p>
        </p:txBody>
      </p:sp>
      <p:sp>
        <p:nvSpPr>
          <p:cNvPr id="30" name="Espace réservé pour une image  29">
            <a:extLst>
              <a:ext uri="{FF2B5EF4-FFF2-40B4-BE49-F238E27FC236}">
                <a16:creationId xmlns="" xmlns:a16="http://schemas.microsoft.com/office/drawing/2014/main" id="{E8F03D56-581E-FAB7-12E2-724ABC932EE9}"/>
              </a:ext>
            </a:extLst>
          </p:cNvPr>
          <p:cNvSpPr>
            <a:spLocks noGrp="1"/>
          </p:cNvSpPr>
          <p:nvPr>
            <p:ph type="pic" sz="quarter" idx="17" hasCustomPrompt="1"/>
          </p:nvPr>
        </p:nvSpPr>
        <p:spPr>
          <a:xfrm>
            <a:off x="98006" y="5031149"/>
            <a:ext cx="1152000" cy="1152000"/>
          </a:xfrm>
          <a:prstGeom prst="rect">
            <a:avLst/>
          </a:prstGeom>
        </p:spPr>
        <p:txBody>
          <a:bodyPr>
            <a:normAutofit/>
          </a:bodyPr>
          <a:lstStyle>
            <a:lvl1pPr marL="0" indent="0">
              <a:buNone/>
              <a:defRPr sz="1200"/>
            </a:lvl1pPr>
          </a:lstStyle>
          <a:p>
            <a:r>
              <a:rPr lang="fr-FR" dirty="0"/>
              <a:t>Image expert 1 N&amp;B en cercle</a:t>
            </a:r>
          </a:p>
          <a:p>
            <a:r>
              <a:rPr lang="fr-FR" dirty="0"/>
              <a:t>Trait 2 points bleu foncé</a:t>
            </a:r>
          </a:p>
        </p:txBody>
      </p:sp>
      <p:sp>
        <p:nvSpPr>
          <p:cNvPr id="5" name="Espace réservé du texte 4">
            <a:extLst>
              <a:ext uri="{FF2B5EF4-FFF2-40B4-BE49-F238E27FC236}">
                <a16:creationId xmlns="" xmlns:a16="http://schemas.microsoft.com/office/drawing/2014/main" id="{5F770F35-D21C-8D15-1E0D-13CA86D222C2}"/>
              </a:ext>
            </a:extLst>
          </p:cNvPr>
          <p:cNvSpPr>
            <a:spLocks noGrp="1"/>
          </p:cNvSpPr>
          <p:nvPr>
            <p:ph type="body" sz="quarter" idx="18" hasCustomPrompt="1"/>
          </p:nvPr>
        </p:nvSpPr>
        <p:spPr>
          <a:xfrm>
            <a:off x="1272458" y="5032914"/>
            <a:ext cx="1587472" cy="569913"/>
          </a:xfrm>
          <a:prstGeom prst="rect">
            <a:avLst/>
          </a:prstGeom>
        </p:spPr>
        <p:txBody>
          <a:bodyPr/>
          <a:lstStyle>
            <a:lvl1pPr marL="0" indent="0">
              <a:lnSpc>
                <a:spcPct val="100000"/>
              </a:lnSpc>
              <a:spcBef>
                <a:spcPts val="0"/>
              </a:spcBef>
              <a:buNone/>
              <a:defRPr sz="1400" b="1">
                <a:solidFill>
                  <a:schemeClr val="bg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Pr Prénom</a:t>
            </a:r>
          </a:p>
          <a:p>
            <a:pPr lvl="0"/>
            <a:r>
              <a:rPr lang="fr-FR" dirty="0"/>
              <a:t>NOM</a:t>
            </a:r>
          </a:p>
        </p:txBody>
      </p:sp>
      <p:sp>
        <p:nvSpPr>
          <p:cNvPr id="21" name="Espace réservé pour une image  29">
            <a:extLst>
              <a:ext uri="{FF2B5EF4-FFF2-40B4-BE49-F238E27FC236}">
                <a16:creationId xmlns="" xmlns:a16="http://schemas.microsoft.com/office/drawing/2014/main" id="{C1840AF0-3D9A-2332-E4B7-5400A7BA9038}"/>
              </a:ext>
            </a:extLst>
          </p:cNvPr>
          <p:cNvSpPr>
            <a:spLocks noGrp="1"/>
          </p:cNvSpPr>
          <p:nvPr>
            <p:ph type="pic" sz="quarter" idx="19" hasCustomPrompt="1"/>
          </p:nvPr>
        </p:nvSpPr>
        <p:spPr>
          <a:xfrm>
            <a:off x="8506839" y="5051587"/>
            <a:ext cx="1152000" cy="1152000"/>
          </a:xfrm>
          <a:prstGeom prst="rect">
            <a:avLst/>
          </a:prstGeom>
        </p:spPr>
        <p:txBody>
          <a:bodyPr>
            <a:normAutofit/>
          </a:bodyPr>
          <a:lstStyle>
            <a:lvl1pPr marL="0" indent="0">
              <a:buNone/>
              <a:defRPr sz="1200"/>
            </a:lvl1pPr>
          </a:lstStyle>
          <a:p>
            <a:r>
              <a:rPr lang="fr-FR" dirty="0"/>
              <a:t>Image expert 1 N&amp;B en cercle</a:t>
            </a:r>
          </a:p>
          <a:p>
            <a:r>
              <a:rPr lang="fr-FR" dirty="0"/>
              <a:t>Trait 2 points bleu foncé</a:t>
            </a:r>
          </a:p>
        </p:txBody>
      </p:sp>
      <p:sp>
        <p:nvSpPr>
          <p:cNvPr id="23" name="Espace réservé pour une image  29">
            <a:extLst>
              <a:ext uri="{FF2B5EF4-FFF2-40B4-BE49-F238E27FC236}">
                <a16:creationId xmlns="" xmlns:a16="http://schemas.microsoft.com/office/drawing/2014/main" id="{50B8ACF1-AE03-0097-E996-33378664416B}"/>
              </a:ext>
            </a:extLst>
          </p:cNvPr>
          <p:cNvSpPr>
            <a:spLocks noGrp="1"/>
          </p:cNvSpPr>
          <p:nvPr>
            <p:ph type="pic" sz="quarter" idx="20" hasCustomPrompt="1"/>
          </p:nvPr>
        </p:nvSpPr>
        <p:spPr>
          <a:xfrm>
            <a:off x="2940704" y="5045088"/>
            <a:ext cx="1152000" cy="1152000"/>
          </a:xfrm>
          <a:prstGeom prst="rect">
            <a:avLst/>
          </a:prstGeom>
        </p:spPr>
        <p:txBody>
          <a:bodyPr>
            <a:normAutofit/>
          </a:bodyPr>
          <a:lstStyle>
            <a:lvl1pPr marL="0" indent="0">
              <a:buNone/>
              <a:defRPr sz="1200"/>
            </a:lvl1pPr>
          </a:lstStyle>
          <a:p>
            <a:r>
              <a:rPr lang="fr-FR" dirty="0"/>
              <a:t>Image expert 1 N&amp;B en cercle</a:t>
            </a:r>
          </a:p>
          <a:p>
            <a:r>
              <a:rPr lang="fr-FR" dirty="0"/>
              <a:t>Trait 2 points bleu foncé</a:t>
            </a:r>
          </a:p>
        </p:txBody>
      </p:sp>
      <p:sp>
        <p:nvSpPr>
          <p:cNvPr id="24" name="Espace réservé pour une image  29">
            <a:extLst>
              <a:ext uri="{FF2B5EF4-FFF2-40B4-BE49-F238E27FC236}">
                <a16:creationId xmlns="" xmlns:a16="http://schemas.microsoft.com/office/drawing/2014/main" id="{53F86CC7-16AE-9DA0-3C4A-3F7A9FE7BF1A}"/>
              </a:ext>
            </a:extLst>
          </p:cNvPr>
          <p:cNvSpPr>
            <a:spLocks noGrp="1"/>
          </p:cNvSpPr>
          <p:nvPr>
            <p:ph type="pic" sz="quarter" idx="21" hasCustomPrompt="1"/>
          </p:nvPr>
        </p:nvSpPr>
        <p:spPr>
          <a:xfrm>
            <a:off x="5649139" y="5045088"/>
            <a:ext cx="1152000" cy="1152000"/>
          </a:xfrm>
          <a:prstGeom prst="rect">
            <a:avLst/>
          </a:prstGeom>
        </p:spPr>
        <p:txBody>
          <a:bodyPr>
            <a:normAutofit/>
          </a:bodyPr>
          <a:lstStyle>
            <a:lvl1pPr marL="0" indent="0">
              <a:buNone/>
              <a:defRPr sz="1200"/>
            </a:lvl1pPr>
          </a:lstStyle>
          <a:p>
            <a:r>
              <a:rPr lang="fr-FR" dirty="0"/>
              <a:t>Image expert 1 N&amp;B en cercle</a:t>
            </a:r>
          </a:p>
          <a:p>
            <a:r>
              <a:rPr lang="fr-FR" dirty="0"/>
              <a:t>Trait 2 points bleu foncé</a:t>
            </a:r>
          </a:p>
        </p:txBody>
      </p:sp>
      <p:sp>
        <p:nvSpPr>
          <p:cNvPr id="25" name="Espace réservé du texte 4">
            <a:extLst>
              <a:ext uri="{FF2B5EF4-FFF2-40B4-BE49-F238E27FC236}">
                <a16:creationId xmlns="" xmlns:a16="http://schemas.microsoft.com/office/drawing/2014/main" id="{457ADAF9-1639-EF15-D360-90E1A62FCCF4}"/>
              </a:ext>
            </a:extLst>
          </p:cNvPr>
          <p:cNvSpPr>
            <a:spLocks noGrp="1"/>
          </p:cNvSpPr>
          <p:nvPr>
            <p:ph type="body" sz="quarter" idx="22" hasCustomPrompt="1"/>
          </p:nvPr>
        </p:nvSpPr>
        <p:spPr>
          <a:xfrm>
            <a:off x="4114628" y="5045088"/>
            <a:ext cx="1515731" cy="569913"/>
          </a:xfrm>
          <a:prstGeom prst="rect">
            <a:avLst/>
          </a:prstGeom>
        </p:spPr>
        <p:txBody>
          <a:bodyPr/>
          <a:lstStyle>
            <a:lvl1pPr marL="0" indent="0">
              <a:lnSpc>
                <a:spcPct val="100000"/>
              </a:lnSpc>
              <a:spcBef>
                <a:spcPts val="0"/>
              </a:spcBef>
              <a:buNone/>
              <a:defRPr sz="1400" b="1">
                <a:solidFill>
                  <a:schemeClr val="bg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Pr Prénom</a:t>
            </a:r>
          </a:p>
          <a:p>
            <a:pPr lvl="0"/>
            <a:r>
              <a:rPr lang="fr-FR" dirty="0"/>
              <a:t>NOM</a:t>
            </a:r>
          </a:p>
        </p:txBody>
      </p:sp>
      <p:sp>
        <p:nvSpPr>
          <p:cNvPr id="26" name="Espace réservé du texte 4">
            <a:extLst>
              <a:ext uri="{FF2B5EF4-FFF2-40B4-BE49-F238E27FC236}">
                <a16:creationId xmlns="" xmlns:a16="http://schemas.microsoft.com/office/drawing/2014/main" id="{289E7E1F-AA8B-DC73-656E-035A81CC1424}"/>
              </a:ext>
            </a:extLst>
          </p:cNvPr>
          <p:cNvSpPr>
            <a:spLocks noGrp="1"/>
          </p:cNvSpPr>
          <p:nvPr>
            <p:ph type="body" sz="quarter" idx="23" hasCustomPrompt="1"/>
          </p:nvPr>
        </p:nvSpPr>
        <p:spPr>
          <a:xfrm>
            <a:off x="6827300" y="5035692"/>
            <a:ext cx="1679539" cy="569913"/>
          </a:xfrm>
          <a:prstGeom prst="rect">
            <a:avLst/>
          </a:prstGeom>
        </p:spPr>
        <p:txBody>
          <a:bodyPr/>
          <a:lstStyle>
            <a:lvl1pPr marL="0" indent="0">
              <a:lnSpc>
                <a:spcPct val="100000"/>
              </a:lnSpc>
              <a:spcBef>
                <a:spcPts val="0"/>
              </a:spcBef>
              <a:buNone/>
              <a:defRPr sz="1400" b="1">
                <a:solidFill>
                  <a:schemeClr val="bg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Pr Prénom</a:t>
            </a:r>
          </a:p>
          <a:p>
            <a:pPr lvl="0"/>
            <a:r>
              <a:rPr lang="fr-FR" dirty="0"/>
              <a:t>NOM</a:t>
            </a:r>
          </a:p>
        </p:txBody>
      </p:sp>
      <p:sp>
        <p:nvSpPr>
          <p:cNvPr id="29" name="Espace réservé du texte 4">
            <a:extLst>
              <a:ext uri="{FF2B5EF4-FFF2-40B4-BE49-F238E27FC236}">
                <a16:creationId xmlns="" xmlns:a16="http://schemas.microsoft.com/office/drawing/2014/main" id="{C38D9668-B730-59C9-ACB0-85C591F8DFAC}"/>
              </a:ext>
            </a:extLst>
          </p:cNvPr>
          <p:cNvSpPr>
            <a:spLocks noGrp="1"/>
          </p:cNvSpPr>
          <p:nvPr>
            <p:ph type="body" sz="quarter" idx="24" hasCustomPrompt="1"/>
          </p:nvPr>
        </p:nvSpPr>
        <p:spPr>
          <a:xfrm>
            <a:off x="9698177" y="5057262"/>
            <a:ext cx="1782524" cy="569913"/>
          </a:xfrm>
          <a:prstGeom prst="rect">
            <a:avLst/>
          </a:prstGeom>
        </p:spPr>
        <p:txBody>
          <a:bodyPr/>
          <a:lstStyle>
            <a:lvl1pPr marL="0" indent="0">
              <a:lnSpc>
                <a:spcPct val="100000"/>
              </a:lnSpc>
              <a:spcBef>
                <a:spcPts val="0"/>
              </a:spcBef>
              <a:buNone/>
              <a:defRPr sz="1400" b="1">
                <a:solidFill>
                  <a:schemeClr val="bg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Pr Prénom</a:t>
            </a:r>
          </a:p>
          <a:p>
            <a:pPr lvl="0"/>
            <a:r>
              <a:rPr lang="fr-FR" dirty="0"/>
              <a:t>NOM</a:t>
            </a:r>
          </a:p>
        </p:txBody>
      </p:sp>
      <p:sp>
        <p:nvSpPr>
          <p:cNvPr id="32" name="Espace réservé du texte 4">
            <a:extLst>
              <a:ext uri="{FF2B5EF4-FFF2-40B4-BE49-F238E27FC236}">
                <a16:creationId xmlns="" xmlns:a16="http://schemas.microsoft.com/office/drawing/2014/main" id="{E53E4662-2047-347B-3E84-27E6569FF9B5}"/>
              </a:ext>
            </a:extLst>
          </p:cNvPr>
          <p:cNvSpPr>
            <a:spLocks noGrp="1"/>
          </p:cNvSpPr>
          <p:nvPr>
            <p:ph type="body" sz="quarter" idx="25" hasCustomPrompt="1"/>
          </p:nvPr>
        </p:nvSpPr>
        <p:spPr>
          <a:xfrm>
            <a:off x="1267742" y="5615001"/>
            <a:ext cx="1592188" cy="905067"/>
          </a:xfrm>
          <a:prstGeom prst="rect">
            <a:avLst/>
          </a:prstGeom>
        </p:spPr>
        <p:txBody>
          <a:bodyPr/>
          <a:lstStyle>
            <a:lvl1pPr marL="0" indent="0">
              <a:lnSpc>
                <a:spcPct val="100000"/>
              </a:lnSpc>
              <a:spcBef>
                <a:spcPts val="0"/>
              </a:spcBef>
              <a:buNone/>
              <a:defRPr sz="1100" b="0" i="1">
                <a:solidFill>
                  <a:schemeClr val="bg1"/>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Nom Institut</a:t>
            </a:r>
          </a:p>
          <a:p>
            <a:pPr lvl="0"/>
            <a:r>
              <a:rPr lang="fr-FR" dirty="0"/>
              <a:t>ou Hôpital</a:t>
            </a:r>
          </a:p>
          <a:p>
            <a:pPr lvl="0"/>
            <a:r>
              <a:rPr lang="fr-FR" dirty="0"/>
              <a:t>Université et Ville</a:t>
            </a:r>
          </a:p>
        </p:txBody>
      </p:sp>
      <p:sp>
        <p:nvSpPr>
          <p:cNvPr id="33" name="Espace réservé du texte 4">
            <a:extLst>
              <a:ext uri="{FF2B5EF4-FFF2-40B4-BE49-F238E27FC236}">
                <a16:creationId xmlns="" xmlns:a16="http://schemas.microsoft.com/office/drawing/2014/main" id="{D0952211-D5BA-4E59-914A-C2AC91DFDF6F}"/>
              </a:ext>
            </a:extLst>
          </p:cNvPr>
          <p:cNvSpPr>
            <a:spLocks noGrp="1"/>
          </p:cNvSpPr>
          <p:nvPr>
            <p:ph type="body" sz="quarter" idx="26" hasCustomPrompt="1"/>
          </p:nvPr>
        </p:nvSpPr>
        <p:spPr>
          <a:xfrm>
            <a:off x="4111484" y="5602827"/>
            <a:ext cx="1518875" cy="917241"/>
          </a:xfrm>
          <a:prstGeom prst="rect">
            <a:avLst/>
          </a:prstGeom>
        </p:spPr>
        <p:txBody>
          <a:bodyPr/>
          <a:lstStyle>
            <a:lvl1pPr marL="0" indent="0">
              <a:lnSpc>
                <a:spcPct val="100000"/>
              </a:lnSpc>
              <a:spcBef>
                <a:spcPts val="0"/>
              </a:spcBef>
              <a:buNone/>
              <a:defRPr sz="1100" b="0" i="1">
                <a:solidFill>
                  <a:schemeClr val="bg1"/>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Nom Institut</a:t>
            </a:r>
          </a:p>
          <a:p>
            <a:pPr lvl="0"/>
            <a:r>
              <a:rPr lang="fr-FR" dirty="0"/>
              <a:t>ou Hôpital</a:t>
            </a:r>
          </a:p>
          <a:p>
            <a:pPr lvl="0"/>
            <a:r>
              <a:rPr lang="fr-FR" dirty="0"/>
              <a:t>Université et Ville</a:t>
            </a:r>
          </a:p>
        </p:txBody>
      </p:sp>
      <p:sp>
        <p:nvSpPr>
          <p:cNvPr id="34" name="Espace réservé du texte 4">
            <a:extLst>
              <a:ext uri="{FF2B5EF4-FFF2-40B4-BE49-F238E27FC236}">
                <a16:creationId xmlns="" xmlns:a16="http://schemas.microsoft.com/office/drawing/2014/main" id="{852FA44D-BA91-E543-D4DF-8882BC289B11}"/>
              </a:ext>
            </a:extLst>
          </p:cNvPr>
          <p:cNvSpPr>
            <a:spLocks noGrp="1"/>
          </p:cNvSpPr>
          <p:nvPr>
            <p:ph type="body" sz="quarter" idx="27" hasCustomPrompt="1"/>
          </p:nvPr>
        </p:nvSpPr>
        <p:spPr>
          <a:xfrm>
            <a:off x="6836690" y="5602827"/>
            <a:ext cx="1670149" cy="981032"/>
          </a:xfrm>
          <a:prstGeom prst="rect">
            <a:avLst/>
          </a:prstGeom>
        </p:spPr>
        <p:txBody>
          <a:bodyPr/>
          <a:lstStyle>
            <a:lvl1pPr marL="0" indent="0">
              <a:lnSpc>
                <a:spcPct val="100000"/>
              </a:lnSpc>
              <a:spcBef>
                <a:spcPts val="0"/>
              </a:spcBef>
              <a:buNone/>
              <a:defRPr sz="1100" b="0" i="1">
                <a:solidFill>
                  <a:schemeClr val="bg1"/>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Nom Institut</a:t>
            </a:r>
          </a:p>
          <a:p>
            <a:pPr lvl="0"/>
            <a:r>
              <a:rPr lang="fr-FR" dirty="0"/>
              <a:t>ou Hôpital</a:t>
            </a:r>
          </a:p>
          <a:p>
            <a:pPr lvl="0"/>
            <a:r>
              <a:rPr lang="fr-FR" dirty="0"/>
              <a:t>Université et Ville</a:t>
            </a:r>
          </a:p>
        </p:txBody>
      </p:sp>
      <p:sp>
        <p:nvSpPr>
          <p:cNvPr id="35" name="Espace réservé du texte 4">
            <a:extLst>
              <a:ext uri="{FF2B5EF4-FFF2-40B4-BE49-F238E27FC236}">
                <a16:creationId xmlns="" xmlns:a16="http://schemas.microsoft.com/office/drawing/2014/main" id="{C9D7777E-5AE1-2DB4-7224-A6CF81BAD854}"/>
              </a:ext>
            </a:extLst>
          </p:cNvPr>
          <p:cNvSpPr>
            <a:spLocks noGrp="1"/>
          </p:cNvSpPr>
          <p:nvPr>
            <p:ph type="body" sz="quarter" idx="28" hasCustomPrompt="1"/>
          </p:nvPr>
        </p:nvSpPr>
        <p:spPr>
          <a:xfrm>
            <a:off x="10328701" y="5627175"/>
            <a:ext cx="1782524" cy="981032"/>
          </a:xfrm>
          <a:prstGeom prst="rect">
            <a:avLst/>
          </a:prstGeom>
        </p:spPr>
        <p:txBody>
          <a:bodyPr/>
          <a:lstStyle>
            <a:lvl1pPr marL="0" indent="0">
              <a:lnSpc>
                <a:spcPct val="100000"/>
              </a:lnSpc>
              <a:spcBef>
                <a:spcPts val="0"/>
              </a:spcBef>
              <a:buNone/>
              <a:defRPr sz="1100" b="0" i="1">
                <a:solidFill>
                  <a:schemeClr val="bg1"/>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Nom Institut</a:t>
            </a:r>
          </a:p>
          <a:p>
            <a:pPr lvl="0"/>
            <a:r>
              <a:rPr lang="fr-FR" dirty="0"/>
              <a:t>ou Hôpital</a:t>
            </a:r>
          </a:p>
          <a:p>
            <a:pPr lvl="0"/>
            <a:r>
              <a:rPr lang="fr-FR" dirty="0"/>
              <a:t>Université et Ville</a:t>
            </a:r>
          </a:p>
        </p:txBody>
      </p:sp>
      <p:sp>
        <p:nvSpPr>
          <p:cNvPr id="18" name="Espace réservé du texte 17">
            <a:extLst>
              <a:ext uri="{FF2B5EF4-FFF2-40B4-BE49-F238E27FC236}">
                <a16:creationId xmlns="" xmlns:a16="http://schemas.microsoft.com/office/drawing/2014/main" id="{9A6B4D7B-5487-778A-ED36-37AFB3EF6246}"/>
              </a:ext>
            </a:extLst>
          </p:cNvPr>
          <p:cNvSpPr>
            <a:spLocks noGrp="1"/>
          </p:cNvSpPr>
          <p:nvPr>
            <p:ph type="body" sz="quarter" idx="14" hasCustomPrompt="1"/>
          </p:nvPr>
        </p:nvSpPr>
        <p:spPr>
          <a:xfrm>
            <a:off x="2940704" y="944755"/>
            <a:ext cx="9190355" cy="485469"/>
          </a:xfrm>
          <a:prstGeom prst="rect">
            <a:avLst/>
          </a:prstGeom>
        </p:spPr>
        <p:txBody>
          <a:bodyPr/>
          <a:lstStyle>
            <a:lvl1pPr marL="0" indent="0">
              <a:buNone/>
              <a:defRPr sz="3200" b="1" i="0">
                <a:latin typeface="Century Gothic" panose="020B0502020202020204" pitchFamily="34" charset="0"/>
              </a:defRPr>
            </a:lvl1pPr>
            <a:lvl2pPr marL="457200" indent="0">
              <a:buNone/>
              <a:defRPr/>
            </a:lvl2pPr>
          </a:lstStyle>
          <a:p>
            <a:pPr lvl="0"/>
            <a:r>
              <a:rPr lang="fr-FR" dirty="0"/>
              <a:t>Titre du Congrès</a:t>
            </a:r>
          </a:p>
        </p:txBody>
      </p:sp>
      <p:sp>
        <p:nvSpPr>
          <p:cNvPr id="3" name="Espace réservé pour une image  2">
            <a:extLst>
              <a:ext uri="{FF2B5EF4-FFF2-40B4-BE49-F238E27FC236}">
                <a16:creationId xmlns="" xmlns:a16="http://schemas.microsoft.com/office/drawing/2014/main" id="{336828D2-9867-855C-8074-D31F04837A74}"/>
              </a:ext>
            </a:extLst>
          </p:cNvPr>
          <p:cNvSpPr>
            <a:spLocks noGrp="1"/>
          </p:cNvSpPr>
          <p:nvPr>
            <p:ph type="pic" idx="1"/>
          </p:nvPr>
        </p:nvSpPr>
        <p:spPr>
          <a:xfrm>
            <a:off x="0" y="2016419"/>
            <a:ext cx="12192000" cy="1813403"/>
          </a:xfrm>
          <a:prstGeom prst="rect">
            <a:avLst/>
          </a:prstGeom>
          <a:solidFill>
            <a:srgbClr val="005087"/>
          </a:solidFill>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2" name="Titre 1">
            <a:extLst>
              <a:ext uri="{FF2B5EF4-FFF2-40B4-BE49-F238E27FC236}">
                <a16:creationId xmlns="" xmlns:a16="http://schemas.microsoft.com/office/drawing/2014/main" id="{611BC6B7-F7D0-CD8F-504D-C0525FA818EC}"/>
              </a:ext>
            </a:extLst>
          </p:cNvPr>
          <p:cNvSpPr>
            <a:spLocks noGrp="1"/>
          </p:cNvSpPr>
          <p:nvPr>
            <p:ph type="title" hasCustomPrompt="1"/>
          </p:nvPr>
        </p:nvSpPr>
        <p:spPr>
          <a:xfrm>
            <a:off x="2940704" y="1444738"/>
            <a:ext cx="9190355" cy="419056"/>
          </a:xfrm>
        </p:spPr>
        <p:txBody>
          <a:bodyPr anchor="t">
            <a:normAutofit/>
          </a:bodyPr>
          <a:lstStyle>
            <a:lvl1pPr algn="l">
              <a:defRPr sz="2000" b="0">
                <a:solidFill>
                  <a:srgbClr val="005087"/>
                </a:solidFill>
                <a:latin typeface="Century Gothic" panose="020B0502020202020204" pitchFamily="34" charset="0"/>
              </a:defRPr>
            </a:lvl1pPr>
          </a:lstStyle>
          <a:p>
            <a:r>
              <a:rPr lang="fr-FR" dirty="0"/>
              <a:t>Sous titre du Congrès</a:t>
            </a:r>
          </a:p>
        </p:txBody>
      </p:sp>
      <p:sp>
        <p:nvSpPr>
          <p:cNvPr id="9" name="Rectangle 8">
            <a:extLst>
              <a:ext uri="{FF2B5EF4-FFF2-40B4-BE49-F238E27FC236}">
                <a16:creationId xmlns="" xmlns:a16="http://schemas.microsoft.com/office/drawing/2014/main" id="{A8932535-FFA1-0DF5-F581-9FAA2917DAFE}"/>
              </a:ext>
            </a:extLst>
          </p:cNvPr>
          <p:cNvSpPr/>
          <p:nvPr userDrawn="1"/>
        </p:nvSpPr>
        <p:spPr>
          <a:xfrm>
            <a:off x="3050265" y="0"/>
            <a:ext cx="9141734" cy="888908"/>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solidFill>
                <a:srgbClr val="3A3839"/>
              </a:solidFill>
              <a:latin typeface="Calibri" panose="020F0502020204030204"/>
            </a:endParaRPr>
          </a:p>
        </p:txBody>
      </p:sp>
      <p:sp>
        <p:nvSpPr>
          <p:cNvPr id="10" name="ZoneTexte 9">
            <a:extLst>
              <a:ext uri="{FF2B5EF4-FFF2-40B4-BE49-F238E27FC236}">
                <a16:creationId xmlns="" xmlns:a16="http://schemas.microsoft.com/office/drawing/2014/main" id="{83FB68E0-10BC-4EED-9B91-C43EEB670F05}"/>
              </a:ext>
            </a:extLst>
          </p:cNvPr>
          <p:cNvSpPr txBox="1"/>
          <p:nvPr userDrawn="1"/>
        </p:nvSpPr>
        <p:spPr>
          <a:xfrm>
            <a:off x="3205857" y="243294"/>
            <a:ext cx="6861968" cy="400110"/>
          </a:xfrm>
          <a:prstGeom prst="rect">
            <a:avLst/>
          </a:prstGeom>
          <a:noFill/>
        </p:spPr>
        <p:txBody>
          <a:bodyPr wrap="square">
            <a:spAutoFit/>
          </a:bodyPr>
          <a:lstStyle/>
          <a:p>
            <a:pPr algn="r"/>
            <a:r>
              <a:rPr lang="fr-FR" sz="2000" b="1" dirty="0">
                <a:solidFill>
                  <a:srgbClr val="FF7F4D"/>
                </a:solidFill>
                <a:latin typeface="Gordita" pitchFamily="2" charset="77"/>
                <a:cs typeface="Gordita" pitchFamily="2" charset="77"/>
              </a:rPr>
              <a:t>Avis d’expert</a:t>
            </a:r>
            <a:endParaRPr lang="fr-FR" sz="2000" b="1" dirty="0">
              <a:solidFill>
                <a:srgbClr val="FE7E4B">
                  <a:lumMod val="75000"/>
                </a:srgbClr>
              </a:solidFill>
              <a:latin typeface="Gordita" pitchFamily="2" charset="77"/>
              <a:cs typeface="Gordita" pitchFamily="2" charset="77"/>
            </a:endParaRPr>
          </a:p>
        </p:txBody>
      </p:sp>
      <p:pic>
        <p:nvPicPr>
          <p:cNvPr id="11" name="Image 10">
            <a:extLst>
              <a:ext uri="{FF2B5EF4-FFF2-40B4-BE49-F238E27FC236}">
                <a16:creationId xmlns="" xmlns:a16="http://schemas.microsoft.com/office/drawing/2014/main" id="{82876690-0BEF-AB6A-028A-C49472408F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3537" y="86385"/>
            <a:ext cx="2243259" cy="671839"/>
          </a:xfrm>
          <a:prstGeom prst="rect">
            <a:avLst/>
          </a:prstGeom>
        </p:spPr>
      </p:pic>
      <p:sp>
        <p:nvSpPr>
          <p:cNvPr id="12" name="Rectangle 11">
            <a:extLst>
              <a:ext uri="{FF2B5EF4-FFF2-40B4-BE49-F238E27FC236}">
                <a16:creationId xmlns="" xmlns:a16="http://schemas.microsoft.com/office/drawing/2014/main" id="{4E55831D-C24F-8EE6-D28E-96C2DC1CB7B8}"/>
              </a:ext>
            </a:extLst>
          </p:cNvPr>
          <p:cNvSpPr/>
          <p:nvPr userDrawn="1"/>
        </p:nvSpPr>
        <p:spPr>
          <a:xfrm>
            <a:off x="8575058" y="109857"/>
            <a:ext cx="2806702" cy="646331"/>
          </a:xfrm>
          <a:prstGeom prst="rect">
            <a:avLst/>
          </a:prstGeom>
        </p:spPr>
        <p:txBody>
          <a:bodyPr wrap="square" rIns="216000">
            <a:spAutoFit/>
          </a:bodyPr>
          <a:lstStyle/>
          <a:p>
            <a:pPr algn="r"/>
            <a:r>
              <a:rPr lang="fr-FR" sz="3600" b="1" dirty="0">
                <a:solidFill>
                  <a:srgbClr val="737078"/>
                </a:solidFill>
              </a:rPr>
              <a:t>SEIN</a:t>
            </a:r>
          </a:p>
        </p:txBody>
      </p:sp>
      <p:pic>
        <p:nvPicPr>
          <p:cNvPr id="13" name="Image 12">
            <a:extLst>
              <a:ext uri="{FF2B5EF4-FFF2-40B4-BE49-F238E27FC236}">
                <a16:creationId xmlns="" xmlns:a16="http://schemas.microsoft.com/office/drawing/2014/main" id="{4A5A92E1-AFCF-844F-2790-9DDE9DA113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56419" y="43542"/>
            <a:ext cx="774640" cy="798115"/>
          </a:xfrm>
          <a:prstGeom prst="rect">
            <a:avLst/>
          </a:prstGeom>
        </p:spPr>
      </p:pic>
      <p:sp>
        <p:nvSpPr>
          <p:cNvPr id="14" name="ZoneTexte 13">
            <a:extLst>
              <a:ext uri="{FF2B5EF4-FFF2-40B4-BE49-F238E27FC236}">
                <a16:creationId xmlns="" xmlns:a16="http://schemas.microsoft.com/office/drawing/2014/main" id="{61F9AC1B-77FA-780F-DB0C-EACCEF4CB53F}"/>
              </a:ext>
            </a:extLst>
          </p:cNvPr>
          <p:cNvSpPr txBox="1"/>
          <p:nvPr userDrawn="1"/>
        </p:nvSpPr>
        <p:spPr>
          <a:xfrm>
            <a:off x="3205857" y="109986"/>
            <a:ext cx="1502322" cy="430887"/>
          </a:xfrm>
          <a:prstGeom prst="rect">
            <a:avLst/>
          </a:prstGeom>
          <a:noFill/>
        </p:spPr>
        <p:txBody>
          <a:bodyPr wrap="square">
            <a:spAutoFit/>
          </a:bodyPr>
          <a:lstStyle/>
          <a:p>
            <a:r>
              <a:rPr lang="fr-FR" sz="1100" dirty="0">
                <a:solidFill>
                  <a:srgbClr val="FF7F4D"/>
                </a:solidFill>
                <a:cs typeface="Gordita" pitchFamily="2" charset="77"/>
              </a:rPr>
              <a:t>L’actualité</a:t>
            </a:r>
            <a:r>
              <a:rPr lang="fr-FR" sz="1100" dirty="0">
                <a:solidFill>
                  <a:srgbClr val="FFFFFF"/>
                </a:solidFill>
                <a:cs typeface="Gordita" pitchFamily="2" charset="77"/>
              </a:rPr>
              <a:t/>
            </a:r>
            <a:br>
              <a:rPr lang="fr-FR" sz="1100" dirty="0">
                <a:solidFill>
                  <a:srgbClr val="FFFFFF"/>
                </a:solidFill>
                <a:cs typeface="Gordita" pitchFamily="2" charset="77"/>
              </a:rPr>
            </a:br>
            <a:r>
              <a:rPr lang="fr-FR" sz="1100" dirty="0">
                <a:solidFill>
                  <a:srgbClr val="FFFFFF"/>
                </a:solidFill>
                <a:cs typeface="Gordita" pitchFamily="2" charset="77"/>
              </a:rPr>
              <a:t>en oncologie</a:t>
            </a:r>
          </a:p>
        </p:txBody>
      </p:sp>
      <p:sp>
        <p:nvSpPr>
          <p:cNvPr id="22" name="Espace réservé du texte 21">
            <a:extLst>
              <a:ext uri="{FF2B5EF4-FFF2-40B4-BE49-F238E27FC236}">
                <a16:creationId xmlns="" xmlns:a16="http://schemas.microsoft.com/office/drawing/2014/main" id="{1D7125B1-5B5B-B9C6-6DDD-63E06A5B6108}"/>
              </a:ext>
            </a:extLst>
          </p:cNvPr>
          <p:cNvSpPr>
            <a:spLocks noGrp="1"/>
          </p:cNvSpPr>
          <p:nvPr>
            <p:ph type="body" sz="quarter" idx="15" hasCustomPrompt="1"/>
          </p:nvPr>
        </p:nvSpPr>
        <p:spPr>
          <a:xfrm>
            <a:off x="3205857" y="482309"/>
            <a:ext cx="1411407" cy="242888"/>
          </a:xfrm>
          <a:prstGeom prst="rect">
            <a:avLst/>
          </a:prstGeom>
        </p:spPr>
        <p:txBody>
          <a:bodyPr>
            <a:normAutofit/>
          </a:bodyPr>
          <a:lstStyle>
            <a:lvl1pPr marL="0" indent="0">
              <a:buNone/>
              <a:defRPr sz="1050" b="1" i="0">
                <a:solidFill>
                  <a:schemeClr val="bg1"/>
                </a:solidFill>
                <a:latin typeface="Century Gothic" panose="020B0502020202020204" pitchFamily="34" charset="0"/>
              </a:defRPr>
            </a:lvl1pPr>
          </a:lstStyle>
          <a:p>
            <a:pPr lvl="0"/>
            <a:r>
              <a:rPr lang="fr-FR" dirty="0"/>
              <a:t>Date du congrès</a:t>
            </a:r>
          </a:p>
        </p:txBody>
      </p:sp>
      <p:sp>
        <p:nvSpPr>
          <p:cNvPr id="6" name="ZoneTexte 5">
            <a:extLst>
              <a:ext uri="{FF2B5EF4-FFF2-40B4-BE49-F238E27FC236}">
                <a16:creationId xmlns="" xmlns:a16="http://schemas.microsoft.com/office/drawing/2014/main" id="{24B31910-DB0E-F648-D21B-B8985F528716}"/>
              </a:ext>
            </a:extLst>
          </p:cNvPr>
          <p:cNvSpPr txBox="1"/>
          <p:nvPr userDrawn="1"/>
        </p:nvSpPr>
        <p:spPr>
          <a:xfrm>
            <a:off x="120301" y="4596028"/>
            <a:ext cx="7673434" cy="338554"/>
          </a:xfrm>
          <a:prstGeom prst="rect">
            <a:avLst/>
          </a:prstGeom>
          <a:noFill/>
        </p:spPr>
        <p:txBody>
          <a:bodyPr wrap="square">
            <a:spAutoFit/>
          </a:bodyPr>
          <a:lstStyle/>
          <a:p>
            <a:r>
              <a:rPr lang="fr-FR" sz="1600" b="1" dirty="0">
                <a:solidFill>
                  <a:srgbClr val="002D4C"/>
                </a:solidFill>
              </a:rPr>
              <a:t>Un service </a:t>
            </a:r>
            <a:r>
              <a:rPr lang="fr-FR" sz="1600" b="1" dirty="0">
                <a:solidFill>
                  <a:srgbClr val="002C4C"/>
                </a:solidFill>
              </a:rPr>
              <a:t>proposé</a:t>
            </a:r>
            <a:r>
              <a:rPr lang="fr-FR" sz="1600" b="1" dirty="0">
                <a:solidFill>
                  <a:srgbClr val="002D4C"/>
                </a:solidFill>
              </a:rPr>
              <a:t> en toute indépendance par nos experts sur place :</a:t>
            </a:r>
          </a:p>
        </p:txBody>
      </p:sp>
    </p:spTree>
    <p:extLst>
      <p:ext uri="{BB962C8B-B14F-4D97-AF65-F5344CB8AC3E}">
        <p14:creationId xmlns:p14="http://schemas.microsoft.com/office/powerpoint/2010/main" val="4009329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18" name="Espace réservé du texte 17">
            <a:extLst>
              <a:ext uri="{FF2B5EF4-FFF2-40B4-BE49-F238E27FC236}">
                <a16:creationId xmlns="" xmlns:a16="http://schemas.microsoft.com/office/drawing/2014/main" id="{9A6B4D7B-5487-778A-ED36-37AFB3EF6246}"/>
              </a:ext>
            </a:extLst>
          </p:cNvPr>
          <p:cNvSpPr>
            <a:spLocks noGrp="1"/>
          </p:cNvSpPr>
          <p:nvPr>
            <p:ph type="body" sz="quarter" idx="14" hasCustomPrompt="1"/>
          </p:nvPr>
        </p:nvSpPr>
        <p:spPr>
          <a:xfrm>
            <a:off x="2940704" y="944755"/>
            <a:ext cx="9190355" cy="485469"/>
          </a:xfrm>
          <a:prstGeom prst="rect">
            <a:avLst/>
          </a:prstGeom>
        </p:spPr>
        <p:txBody>
          <a:bodyPr/>
          <a:lstStyle>
            <a:lvl1pPr marL="0" indent="0">
              <a:buNone/>
              <a:defRPr sz="3200" b="1" i="0">
                <a:latin typeface="Century Gothic" panose="020B0502020202020204" pitchFamily="34" charset="0"/>
              </a:defRPr>
            </a:lvl1pPr>
            <a:lvl2pPr marL="457200" indent="0">
              <a:buNone/>
              <a:defRPr/>
            </a:lvl2pPr>
          </a:lstStyle>
          <a:p>
            <a:pPr lvl="0"/>
            <a:r>
              <a:rPr lang="fr-FR" dirty="0"/>
              <a:t>Titre du Congrès</a:t>
            </a:r>
          </a:p>
        </p:txBody>
      </p:sp>
      <p:sp>
        <p:nvSpPr>
          <p:cNvPr id="3" name="Espace réservé pour une image  2">
            <a:extLst>
              <a:ext uri="{FF2B5EF4-FFF2-40B4-BE49-F238E27FC236}">
                <a16:creationId xmlns="" xmlns:a16="http://schemas.microsoft.com/office/drawing/2014/main" id="{336828D2-9867-855C-8074-D31F04837A74}"/>
              </a:ext>
            </a:extLst>
          </p:cNvPr>
          <p:cNvSpPr>
            <a:spLocks noGrp="1"/>
          </p:cNvSpPr>
          <p:nvPr>
            <p:ph type="pic" idx="1"/>
          </p:nvPr>
        </p:nvSpPr>
        <p:spPr>
          <a:xfrm>
            <a:off x="0" y="2016419"/>
            <a:ext cx="12192000" cy="1813403"/>
          </a:xfrm>
          <a:prstGeom prst="rect">
            <a:avLst/>
          </a:prstGeom>
          <a:solidFill>
            <a:srgbClr val="005087"/>
          </a:solidFill>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2" name="Titre 1">
            <a:extLst>
              <a:ext uri="{FF2B5EF4-FFF2-40B4-BE49-F238E27FC236}">
                <a16:creationId xmlns="" xmlns:a16="http://schemas.microsoft.com/office/drawing/2014/main" id="{611BC6B7-F7D0-CD8F-504D-C0525FA818EC}"/>
              </a:ext>
            </a:extLst>
          </p:cNvPr>
          <p:cNvSpPr>
            <a:spLocks noGrp="1"/>
          </p:cNvSpPr>
          <p:nvPr>
            <p:ph type="title" hasCustomPrompt="1"/>
          </p:nvPr>
        </p:nvSpPr>
        <p:spPr>
          <a:xfrm>
            <a:off x="2940704" y="1444738"/>
            <a:ext cx="9190355" cy="419056"/>
          </a:xfrm>
        </p:spPr>
        <p:txBody>
          <a:bodyPr anchor="t">
            <a:normAutofit/>
          </a:bodyPr>
          <a:lstStyle>
            <a:lvl1pPr algn="l">
              <a:defRPr sz="2000" b="0">
                <a:solidFill>
                  <a:srgbClr val="005087"/>
                </a:solidFill>
                <a:latin typeface="Century Gothic" panose="020B0502020202020204" pitchFamily="34" charset="0"/>
              </a:defRPr>
            </a:lvl1pPr>
          </a:lstStyle>
          <a:p>
            <a:r>
              <a:rPr lang="fr-FR" dirty="0"/>
              <a:t>Sous titre du Congrès</a:t>
            </a:r>
          </a:p>
        </p:txBody>
      </p:sp>
      <p:sp>
        <p:nvSpPr>
          <p:cNvPr id="9" name="Rectangle 8">
            <a:extLst>
              <a:ext uri="{FF2B5EF4-FFF2-40B4-BE49-F238E27FC236}">
                <a16:creationId xmlns="" xmlns:a16="http://schemas.microsoft.com/office/drawing/2014/main" id="{A8932535-FFA1-0DF5-F581-9FAA2917DAFE}"/>
              </a:ext>
            </a:extLst>
          </p:cNvPr>
          <p:cNvSpPr/>
          <p:nvPr userDrawn="1"/>
        </p:nvSpPr>
        <p:spPr>
          <a:xfrm>
            <a:off x="3050265" y="0"/>
            <a:ext cx="9141734" cy="888908"/>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solidFill>
                <a:srgbClr val="3A3839"/>
              </a:solidFill>
              <a:latin typeface="Calibri" panose="020F0502020204030204"/>
            </a:endParaRPr>
          </a:p>
        </p:txBody>
      </p:sp>
      <p:sp>
        <p:nvSpPr>
          <p:cNvPr id="10" name="ZoneTexte 9">
            <a:extLst>
              <a:ext uri="{FF2B5EF4-FFF2-40B4-BE49-F238E27FC236}">
                <a16:creationId xmlns="" xmlns:a16="http://schemas.microsoft.com/office/drawing/2014/main" id="{83FB68E0-10BC-4EED-9B91-C43EEB670F05}"/>
              </a:ext>
            </a:extLst>
          </p:cNvPr>
          <p:cNvSpPr txBox="1"/>
          <p:nvPr userDrawn="1"/>
        </p:nvSpPr>
        <p:spPr>
          <a:xfrm>
            <a:off x="3205857" y="243294"/>
            <a:ext cx="6861968" cy="400110"/>
          </a:xfrm>
          <a:prstGeom prst="rect">
            <a:avLst/>
          </a:prstGeom>
          <a:noFill/>
        </p:spPr>
        <p:txBody>
          <a:bodyPr wrap="square">
            <a:spAutoFit/>
          </a:bodyPr>
          <a:lstStyle/>
          <a:p>
            <a:pPr algn="r"/>
            <a:r>
              <a:rPr lang="fr-FR" sz="2000" b="1" dirty="0">
                <a:solidFill>
                  <a:srgbClr val="FF7F4D"/>
                </a:solidFill>
                <a:latin typeface="Gordita" pitchFamily="2" charset="77"/>
                <a:cs typeface="Gordita" pitchFamily="2" charset="77"/>
              </a:rPr>
              <a:t>Congrès</a:t>
            </a:r>
            <a:endParaRPr lang="fr-FR" sz="2000" b="1" dirty="0">
              <a:solidFill>
                <a:srgbClr val="FE7E4B">
                  <a:lumMod val="75000"/>
                </a:srgbClr>
              </a:solidFill>
              <a:latin typeface="Gordita" pitchFamily="2" charset="77"/>
              <a:cs typeface="Gordita" pitchFamily="2" charset="77"/>
            </a:endParaRPr>
          </a:p>
        </p:txBody>
      </p:sp>
      <p:pic>
        <p:nvPicPr>
          <p:cNvPr id="11" name="Image 10">
            <a:extLst>
              <a:ext uri="{FF2B5EF4-FFF2-40B4-BE49-F238E27FC236}">
                <a16:creationId xmlns="" xmlns:a16="http://schemas.microsoft.com/office/drawing/2014/main" id="{82876690-0BEF-AB6A-028A-C49472408F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3537" y="86385"/>
            <a:ext cx="2243259" cy="671839"/>
          </a:xfrm>
          <a:prstGeom prst="rect">
            <a:avLst/>
          </a:prstGeom>
        </p:spPr>
      </p:pic>
      <p:sp>
        <p:nvSpPr>
          <p:cNvPr id="12" name="Rectangle 11">
            <a:extLst>
              <a:ext uri="{FF2B5EF4-FFF2-40B4-BE49-F238E27FC236}">
                <a16:creationId xmlns="" xmlns:a16="http://schemas.microsoft.com/office/drawing/2014/main" id="{4E55831D-C24F-8EE6-D28E-96C2DC1CB7B8}"/>
              </a:ext>
            </a:extLst>
          </p:cNvPr>
          <p:cNvSpPr/>
          <p:nvPr userDrawn="1"/>
        </p:nvSpPr>
        <p:spPr>
          <a:xfrm>
            <a:off x="8575058" y="109857"/>
            <a:ext cx="2806702" cy="646331"/>
          </a:xfrm>
          <a:prstGeom prst="rect">
            <a:avLst/>
          </a:prstGeom>
        </p:spPr>
        <p:txBody>
          <a:bodyPr wrap="square" rIns="216000">
            <a:spAutoFit/>
          </a:bodyPr>
          <a:lstStyle/>
          <a:p>
            <a:pPr algn="r"/>
            <a:r>
              <a:rPr lang="fr-FR" sz="3600" b="1" dirty="0">
                <a:solidFill>
                  <a:srgbClr val="737078"/>
                </a:solidFill>
              </a:rPr>
              <a:t>SEIN</a:t>
            </a:r>
          </a:p>
        </p:txBody>
      </p:sp>
      <p:pic>
        <p:nvPicPr>
          <p:cNvPr id="13" name="Image 12">
            <a:extLst>
              <a:ext uri="{FF2B5EF4-FFF2-40B4-BE49-F238E27FC236}">
                <a16:creationId xmlns="" xmlns:a16="http://schemas.microsoft.com/office/drawing/2014/main" id="{4A5A92E1-AFCF-844F-2790-9DDE9DA113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56419" y="43542"/>
            <a:ext cx="774640" cy="798115"/>
          </a:xfrm>
          <a:prstGeom prst="rect">
            <a:avLst/>
          </a:prstGeom>
        </p:spPr>
      </p:pic>
      <p:sp>
        <p:nvSpPr>
          <p:cNvPr id="14" name="ZoneTexte 13">
            <a:extLst>
              <a:ext uri="{FF2B5EF4-FFF2-40B4-BE49-F238E27FC236}">
                <a16:creationId xmlns="" xmlns:a16="http://schemas.microsoft.com/office/drawing/2014/main" id="{61F9AC1B-77FA-780F-DB0C-EACCEF4CB53F}"/>
              </a:ext>
            </a:extLst>
          </p:cNvPr>
          <p:cNvSpPr txBox="1"/>
          <p:nvPr userDrawn="1"/>
        </p:nvSpPr>
        <p:spPr>
          <a:xfrm>
            <a:off x="3205857" y="109986"/>
            <a:ext cx="1502322" cy="430887"/>
          </a:xfrm>
          <a:prstGeom prst="rect">
            <a:avLst/>
          </a:prstGeom>
          <a:noFill/>
        </p:spPr>
        <p:txBody>
          <a:bodyPr wrap="square">
            <a:spAutoFit/>
          </a:bodyPr>
          <a:lstStyle/>
          <a:p>
            <a:r>
              <a:rPr lang="fr-FR" sz="1100" dirty="0">
                <a:solidFill>
                  <a:srgbClr val="FF7F4D"/>
                </a:solidFill>
                <a:cs typeface="Gordita" pitchFamily="2" charset="77"/>
              </a:rPr>
              <a:t>L’actualité</a:t>
            </a:r>
            <a:r>
              <a:rPr lang="fr-FR" sz="1100" dirty="0">
                <a:solidFill>
                  <a:srgbClr val="FFFFFF"/>
                </a:solidFill>
                <a:cs typeface="Gordita" pitchFamily="2" charset="77"/>
              </a:rPr>
              <a:t/>
            </a:r>
            <a:br>
              <a:rPr lang="fr-FR" sz="1100" dirty="0">
                <a:solidFill>
                  <a:srgbClr val="FFFFFF"/>
                </a:solidFill>
                <a:cs typeface="Gordita" pitchFamily="2" charset="77"/>
              </a:rPr>
            </a:br>
            <a:r>
              <a:rPr lang="fr-FR" sz="1100" dirty="0">
                <a:solidFill>
                  <a:srgbClr val="FFFFFF"/>
                </a:solidFill>
                <a:cs typeface="Gordita" pitchFamily="2" charset="77"/>
              </a:rPr>
              <a:t>en oncologie</a:t>
            </a:r>
          </a:p>
        </p:txBody>
      </p:sp>
      <p:sp>
        <p:nvSpPr>
          <p:cNvPr id="22" name="Espace réservé du texte 21">
            <a:extLst>
              <a:ext uri="{FF2B5EF4-FFF2-40B4-BE49-F238E27FC236}">
                <a16:creationId xmlns="" xmlns:a16="http://schemas.microsoft.com/office/drawing/2014/main" id="{1D7125B1-5B5B-B9C6-6DDD-63E06A5B6108}"/>
              </a:ext>
            </a:extLst>
          </p:cNvPr>
          <p:cNvSpPr>
            <a:spLocks noGrp="1"/>
          </p:cNvSpPr>
          <p:nvPr>
            <p:ph type="body" sz="quarter" idx="15" hasCustomPrompt="1"/>
          </p:nvPr>
        </p:nvSpPr>
        <p:spPr>
          <a:xfrm>
            <a:off x="3205857" y="482309"/>
            <a:ext cx="1411407" cy="242888"/>
          </a:xfrm>
          <a:prstGeom prst="rect">
            <a:avLst/>
          </a:prstGeom>
        </p:spPr>
        <p:txBody>
          <a:bodyPr>
            <a:normAutofit/>
          </a:bodyPr>
          <a:lstStyle>
            <a:lvl1pPr marL="0" indent="0">
              <a:buNone/>
              <a:defRPr sz="1050" b="1" i="0">
                <a:solidFill>
                  <a:schemeClr val="bg1"/>
                </a:solidFill>
                <a:latin typeface="Century Gothic" panose="020B0502020202020204" pitchFamily="34" charset="0"/>
              </a:defRPr>
            </a:lvl1pPr>
          </a:lstStyle>
          <a:p>
            <a:pPr lvl="0"/>
            <a:r>
              <a:rPr lang="fr-FR" dirty="0"/>
              <a:t>Date du congrès</a:t>
            </a:r>
          </a:p>
        </p:txBody>
      </p:sp>
      <p:sp>
        <p:nvSpPr>
          <p:cNvPr id="7" name="ZoneTexte 6">
            <a:extLst>
              <a:ext uri="{FF2B5EF4-FFF2-40B4-BE49-F238E27FC236}">
                <a16:creationId xmlns="" xmlns:a16="http://schemas.microsoft.com/office/drawing/2014/main" id="{429AE2BF-B994-B373-A6A1-907A0236A462}"/>
              </a:ext>
            </a:extLst>
          </p:cNvPr>
          <p:cNvSpPr txBox="1"/>
          <p:nvPr userDrawn="1"/>
        </p:nvSpPr>
        <p:spPr>
          <a:xfrm>
            <a:off x="2940704" y="3884984"/>
            <a:ext cx="2162373" cy="461665"/>
          </a:xfrm>
          <a:prstGeom prst="rect">
            <a:avLst/>
          </a:prstGeom>
          <a:noFill/>
        </p:spPr>
        <p:txBody>
          <a:bodyPr wrap="square">
            <a:spAutoFit/>
          </a:bodyPr>
          <a:lstStyle/>
          <a:p>
            <a:r>
              <a:rPr lang="fr-FR" sz="2400" dirty="0">
                <a:solidFill>
                  <a:srgbClr val="002D4C"/>
                </a:solidFill>
              </a:rPr>
              <a:t>Programme :</a:t>
            </a:r>
          </a:p>
        </p:txBody>
      </p:sp>
      <p:sp>
        <p:nvSpPr>
          <p:cNvPr id="15" name="Espace réservé du texte 14">
            <a:extLst>
              <a:ext uri="{FF2B5EF4-FFF2-40B4-BE49-F238E27FC236}">
                <a16:creationId xmlns="" xmlns:a16="http://schemas.microsoft.com/office/drawing/2014/main" id="{C33B4A75-5EF8-DF64-7F8E-52DE7E778377}"/>
              </a:ext>
            </a:extLst>
          </p:cNvPr>
          <p:cNvSpPr>
            <a:spLocks noGrp="1"/>
          </p:cNvSpPr>
          <p:nvPr>
            <p:ph type="body" sz="quarter" idx="16" hasCustomPrompt="1"/>
          </p:nvPr>
        </p:nvSpPr>
        <p:spPr>
          <a:xfrm>
            <a:off x="5103077" y="3982447"/>
            <a:ext cx="5899540" cy="2739487"/>
          </a:xfrm>
          <a:prstGeom prst="rect">
            <a:avLst/>
          </a:prstGeom>
        </p:spPr>
        <p:txBody>
          <a:bodyPr/>
          <a:lstStyle>
            <a:lvl1pPr marL="0" indent="-228600">
              <a:lnSpc>
                <a:spcPct val="90000"/>
              </a:lnSpc>
              <a:spcBef>
                <a:spcPts val="0"/>
              </a:spcBef>
              <a:buClr>
                <a:srgbClr val="FF7F4D"/>
              </a:buClr>
              <a:buFont typeface="Wingdings" pitchFamily="2" charset="2"/>
              <a:buChar char="§"/>
              <a:defRPr sz="2400" b="1" i="0">
                <a:solidFill>
                  <a:srgbClr val="005086"/>
                </a:solidFill>
                <a:latin typeface="Century Gothic" panose="020B0502020202020204" pitchFamily="34" charset="0"/>
              </a:defRPr>
            </a:lvl1pPr>
            <a:lvl2pPr>
              <a:defRPr sz="2400" b="1" i="0">
                <a:latin typeface="Century Gothic" panose="020B0502020202020204" pitchFamily="34" charset="0"/>
              </a:defRPr>
            </a:lvl2pPr>
            <a:lvl3pPr>
              <a:defRPr sz="2400" b="1" i="0">
                <a:latin typeface="Century Gothic" panose="020B0502020202020204" pitchFamily="34" charset="0"/>
              </a:defRPr>
            </a:lvl3pPr>
            <a:lvl4pPr>
              <a:defRPr sz="2400" b="1" i="0">
                <a:latin typeface="Century Gothic" panose="020B0502020202020204" pitchFamily="34" charset="0"/>
              </a:defRPr>
            </a:lvl4pPr>
            <a:lvl5pPr>
              <a:defRPr sz="2400" b="1" i="0">
                <a:latin typeface="Century Gothic" panose="020B0502020202020204" pitchFamily="34" charset="0"/>
              </a:defRPr>
            </a:lvl5pPr>
          </a:lstStyle>
          <a:p>
            <a:pPr lvl="0"/>
            <a:r>
              <a:rPr lang="fr-FR" dirty="0"/>
              <a:t> Item #1</a:t>
            </a:r>
          </a:p>
          <a:p>
            <a:pPr lvl="0"/>
            <a:r>
              <a:rPr lang="fr-FR" dirty="0"/>
              <a:t> Item #2</a:t>
            </a:r>
          </a:p>
          <a:p>
            <a:pPr lvl="0"/>
            <a:r>
              <a:rPr lang="fr-FR" dirty="0"/>
              <a:t> Item #3</a:t>
            </a:r>
          </a:p>
          <a:p>
            <a:pPr lvl="0"/>
            <a:r>
              <a:rPr lang="fr-FR" dirty="0"/>
              <a:t> …</a:t>
            </a:r>
          </a:p>
        </p:txBody>
      </p:sp>
    </p:spTree>
    <p:extLst>
      <p:ext uri="{BB962C8B-B14F-4D97-AF65-F5344CB8AC3E}">
        <p14:creationId xmlns:p14="http://schemas.microsoft.com/office/powerpoint/2010/main" val="13159376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tro Expert">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64D0B334-62B8-E95D-4011-3B1D512B42AD}"/>
              </a:ext>
            </a:extLst>
          </p:cNvPr>
          <p:cNvSpPr/>
          <p:nvPr userDrawn="1"/>
        </p:nvSpPr>
        <p:spPr>
          <a:xfrm>
            <a:off x="0" y="4502597"/>
            <a:ext cx="12191999" cy="2112109"/>
          </a:xfrm>
          <a:prstGeom prst="rect">
            <a:avLst/>
          </a:prstGeom>
          <a:solidFill>
            <a:srgbClr val="FF7F4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tlCol="0" anchor="t"/>
          <a:lstStyle/>
          <a:p>
            <a:endParaRPr lang="fr-FR" sz="1600" b="1" dirty="0">
              <a:solidFill>
                <a:srgbClr val="FF7F4D"/>
              </a:solidFill>
              <a:latin typeface="geneve"/>
            </a:endParaRPr>
          </a:p>
        </p:txBody>
      </p:sp>
      <p:sp>
        <p:nvSpPr>
          <p:cNvPr id="30" name="Espace réservé pour une image  29">
            <a:extLst>
              <a:ext uri="{FF2B5EF4-FFF2-40B4-BE49-F238E27FC236}">
                <a16:creationId xmlns="" xmlns:a16="http://schemas.microsoft.com/office/drawing/2014/main" id="{E8F03D56-581E-FAB7-12E2-724ABC932EE9}"/>
              </a:ext>
            </a:extLst>
          </p:cNvPr>
          <p:cNvSpPr>
            <a:spLocks noGrp="1"/>
          </p:cNvSpPr>
          <p:nvPr>
            <p:ph type="pic" sz="quarter" idx="17" hasCustomPrompt="1"/>
          </p:nvPr>
        </p:nvSpPr>
        <p:spPr>
          <a:xfrm>
            <a:off x="4663359" y="4700665"/>
            <a:ext cx="1796104" cy="1796104"/>
          </a:xfrm>
          <a:prstGeom prst="rect">
            <a:avLst/>
          </a:prstGeom>
        </p:spPr>
        <p:txBody>
          <a:bodyPr>
            <a:normAutofit/>
          </a:bodyPr>
          <a:lstStyle>
            <a:lvl1pPr marL="0" indent="0">
              <a:buNone/>
              <a:defRPr sz="1200"/>
            </a:lvl1pPr>
          </a:lstStyle>
          <a:p>
            <a:r>
              <a:rPr lang="fr-FR" dirty="0"/>
              <a:t>Image expert 1 N&amp;B en cercle</a:t>
            </a:r>
          </a:p>
          <a:p>
            <a:r>
              <a:rPr lang="fr-FR" dirty="0"/>
              <a:t>Trait 2 points bleu foncé</a:t>
            </a:r>
          </a:p>
        </p:txBody>
      </p:sp>
      <p:sp>
        <p:nvSpPr>
          <p:cNvPr id="15" name="Espace réservé du texte 4">
            <a:extLst>
              <a:ext uri="{FF2B5EF4-FFF2-40B4-BE49-F238E27FC236}">
                <a16:creationId xmlns="" xmlns:a16="http://schemas.microsoft.com/office/drawing/2014/main" id="{ECF23FBF-FE34-F1DA-BD90-00F92103CC9F}"/>
              </a:ext>
            </a:extLst>
          </p:cNvPr>
          <p:cNvSpPr>
            <a:spLocks noGrp="1"/>
          </p:cNvSpPr>
          <p:nvPr>
            <p:ph type="body" sz="quarter" idx="26" hasCustomPrompt="1"/>
          </p:nvPr>
        </p:nvSpPr>
        <p:spPr>
          <a:xfrm>
            <a:off x="3021245" y="3899146"/>
            <a:ext cx="9170755" cy="553891"/>
          </a:xfrm>
          <a:prstGeom prst="rect">
            <a:avLst/>
          </a:prstGeom>
        </p:spPr>
        <p:txBody>
          <a:bodyPr tIns="0" bIns="0" anchor="ctr"/>
          <a:lstStyle>
            <a:lvl1pPr marL="0" indent="0">
              <a:lnSpc>
                <a:spcPct val="100000"/>
              </a:lnSpc>
              <a:spcBef>
                <a:spcPts val="0"/>
              </a:spcBef>
              <a:buNone/>
              <a:defRPr sz="4400" b="1" i="0">
                <a:solidFill>
                  <a:srgbClr val="005086"/>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Titre Section</a:t>
            </a:r>
          </a:p>
        </p:txBody>
      </p:sp>
      <p:sp>
        <p:nvSpPr>
          <p:cNvPr id="5" name="Espace réservé du texte 4">
            <a:extLst>
              <a:ext uri="{FF2B5EF4-FFF2-40B4-BE49-F238E27FC236}">
                <a16:creationId xmlns="" xmlns:a16="http://schemas.microsoft.com/office/drawing/2014/main" id="{5F770F35-D21C-8D15-1E0D-13CA86D222C2}"/>
              </a:ext>
            </a:extLst>
          </p:cNvPr>
          <p:cNvSpPr>
            <a:spLocks noGrp="1"/>
          </p:cNvSpPr>
          <p:nvPr>
            <p:ph type="body" sz="quarter" idx="18" hasCustomPrompt="1"/>
          </p:nvPr>
        </p:nvSpPr>
        <p:spPr>
          <a:xfrm>
            <a:off x="6732939" y="4852271"/>
            <a:ext cx="5459059" cy="569913"/>
          </a:xfrm>
          <a:prstGeom prst="rect">
            <a:avLst/>
          </a:prstGeom>
        </p:spPr>
        <p:txBody>
          <a:bodyPr/>
          <a:lstStyle>
            <a:lvl1pPr marL="0" indent="0">
              <a:lnSpc>
                <a:spcPct val="100000"/>
              </a:lnSpc>
              <a:spcBef>
                <a:spcPts val="0"/>
              </a:spcBef>
              <a:buNone/>
              <a:defRPr sz="2800" b="1">
                <a:solidFill>
                  <a:schemeClr val="bg1"/>
                </a:solidFill>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Pr Prénom NOM</a:t>
            </a:r>
          </a:p>
        </p:txBody>
      </p:sp>
      <p:sp>
        <p:nvSpPr>
          <p:cNvPr id="32" name="Espace réservé du texte 4">
            <a:extLst>
              <a:ext uri="{FF2B5EF4-FFF2-40B4-BE49-F238E27FC236}">
                <a16:creationId xmlns="" xmlns:a16="http://schemas.microsoft.com/office/drawing/2014/main" id="{E53E4662-2047-347B-3E84-27E6569FF9B5}"/>
              </a:ext>
            </a:extLst>
          </p:cNvPr>
          <p:cNvSpPr>
            <a:spLocks noGrp="1"/>
          </p:cNvSpPr>
          <p:nvPr>
            <p:ph type="body" sz="quarter" idx="25" hasCustomPrompt="1"/>
          </p:nvPr>
        </p:nvSpPr>
        <p:spPr>
          <a:xfrm>
            <a:off x="6739678" y="5442393"/>
            <a:ext cx="5459058" cy="987531"/>
          </a:xfrm>
          <a:prstGeom prst="rect">
            <a:avLst/>
          </a:prstGeom>
        </p:spPr>
        <p:txBody>
          <a:bodyPr/>
          <a:lstStyle>
            <a:lvl1pPr marL="0" indent="0">
              <a:lnSpc>
                <a:spcPct val="100000"/>
              </a:lnSpc>
              <a:spcBef>
                <a:spcPts val="0"/>
              </a:spcBef>
              <a:buNone/>
              <a:defRPr sz="1800" b="0" i="1">
                <a:solidFill>
                  <a:schemeClr val="bg1"/>
                </a:solidFill>
                <a:latin typeface="Century Gothic" panose="020B0502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stStyle>
          <a:p>
            <a:pPr lvl="0"/>
            <a:r>
              <a:rPr lang="fr-FR" dirty="0"/>
              <a:t>Nom Institut</a:t>
            </a:r>
          </a:p>
          <a:p>
            <a:pPr lvl="0"/>
            <a:r>
              <a:rPr lang="fr-FR" dirty="0"/>
              <a:t>ou Hôpital</a:t>
            </a:r>
          </a:p>
          <a:p>
            <a:pPr lvl="0"/>
            <a:r>
              <a:rPr lang="fr-FR" dirty="0"/>
              <a:t>Université et Ville</a:t>
            </a:r>
          </a:p>
        </p:txBody>
      </p:sp>
      <p:sp>
        <p:nvSpPr>
          <p:cNvPr id="18" name="Espace réservé du texte 17">
            <a:extLst>
              <a:ext uri="{FF2B5EF4-FFF2-40B4-BE49-F238E27FC236}">
                <a16:creationId xmlns="" xmlns:a16="http://schemas.microsoft.com/office/drawing/2014/main" id="{9A6B4D7B-5487-778A-ED36-37AFB3EF6246}"/>
              </a:ext>
            </a:extLst>
          </p:cNvPr>
          <p:cNvSpPr>
            <a:spLocks noGrp="1"/>
          </p:cNvSpPr>
          <p:nvPr>
            <p:ph type="body" sz="quarter" idx="14" hasCustomPrompt="1"/>
          </p:nvPr>
        </p:nvSpPr>
        <p:spPr>
          <a:xfrm>
            <a:off x="2940704" y="944755"/>
            <a:ext cx="9190355" cy="485469"/>
          </a:xfrm>
          <a:prstGeom prst="rect">
            <a:avLst/>
          </a:prstGeom>
        </p:spPr>
        <p:txBody>
          <a:bodyPr/>
          <a:lstStyle>
            <a:lvl1pPr marL="0" indent="0">
              <a:buNone/>
              <a:defRPr sz="3200" b="1" i="0">
                <a:latin typeface="Century Gothic" panose="020B0502020202020204" pitchFamily="34" charset="0"/>
              </a:defRPr>
            </a:lvl1pPr>
            <a:lvl2pPr marL="457200" indent="0">
              <a:buNone/>
              <a:defRPr/>
            </a:lvl2pPr>
          </a:lstStyle>
          <a:p>
            <a:pPr lvl="0"/>
            <a:r>
              <a:rPr lang="fr-FR" dirty="0"/>
              <a:t>Titre du Congrès</a:t>
            </a:r>
          </a:p>
        </p:txBody>
      </p:sp>
      <p:sp>
        <p:nvSpPr>
          <p:cNvPr id="3" name="Espace réservé pour une image  2">
            <a:extLst>
              <a:ext uri="{FF2B5EF4-FFF2-40B4-BE49-F238E27FC236}">
                <a16:creationId xmlns="" xmlns:a16="http://schemas.microsoft.com/office/drawing/2014/main" id="{336828D2-9867-855C-8074-D31F04837A74}"/>
              </a:ext>
            </a:extLst>
          </p:cNvPr>
          <p:cNvSpPr>
            <a:spLocks noGrp="1"/>
          </p:cNvSpPr>
          <p:nvPr>
            <p:ph type="pic" idx="1"/>
          </p:nvPr>
        </p:nvSpPr>
        <p:spPr>
          <a:xfrm>
            <a:off x="0" y="2016419"/>
            <a:ext cx="12192000" cy="1813403"/>
          </a:xfrm>
          <a:prstGeom prst="rect">
            <a:avLst/>
          </a:prstGeom>
          <a:solidFill>
            <a:srgbClr val="005087"/>
          </a:solidFill>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2" name="Titre 1">
            <a:extLst>
              <a:ext uri="{FF2B5EF4-FFF2-40B4-BE49-F238E27FC236}">
                <a16:creationId xmlns="" xmlns:a16="http://schemas.microsoft.com/office/drawing/2014/main" id="{611BC6B7-F7D0-CD8F-504D-C0525FA818EC}"/>
              </a:ext>
            </a:extLst>
          </p:cNvPr>
          <p:cNvSpPr>
            <a:spLocks noGrp="1"/>
          </p:cNvSpPr>
          <p:nvPr>
            <p:ph type="title" hasCustomPrompt="1"/>
          </p:nvPr>
        </p:nvSpPr>
        <p:spPr>
          <a:xfrm>
            <a:off x="2940704" y="1444738"/>
            <a:ext cx="9190355" cy="419056"/>
          </a:xfrm>
        </p:spPr>
        <p:txBody>
          <a:bodyPr anchor="t">
            <a:normAutofit/>
          </a:bodyPr>
          <a:lstStyle>
            <a:lvl1pPr algn="l">
              <a:defRPr sz="2000" b="0">
                <a:solidFill>
                  <a:srgbClr val="005087"/>
                </a:solidFill>
                <a:latin typeface="Century Gothic" panose="020B0502020202020204" pitchFamily="34" charset="0"/>
              </a:defRPr>
            </a:lvl1pPr>
          </a:lstStyle>
          <a:p>
            <a:r>
              <a:rPr lang="fr-FR" dirty="0"/>
              <a:t>Sous titre du Congrès</a:t>
            </a:r>
          </a:p>
        </p:txBody>
      </p:sp>
      <p:sp>
        <p:nvSpPr>
          <p:cNvPr id="9" name="Rectangle 8">
            <a:extLst>
              <a:ext uri="{FF2B5EF4-FFF2-40B4-BE49-F238E27FC236}">
                <a16:creationId xmlns="" xmlns:a16="http://schemas.microsoft.com/office/drawing/2014/main" id="{A8932535-FFA1-0DF5-F581-9FAA2917DAFE}"/>
              </a:ext>
            </a:extLst>
          </p:cNvPr>
          <p:cNvSpPr/>
          <p:nvPr userDrawn="1"/>
        </p:nvSpPr>
        <p:spPr>
          <a:xfrm>
            <a:off x="3050265" y="0"/>
            <a:ext cx="9141734" cy="888908"/>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dirty="0">
              <a:solidFill>
                <a:srgbClr val="3A3839"/>
              </a:solidFill>
              <a:latin typeface="Calibri" panose="020F0502020204030204"/>
            </a:endParaRPr>
          </a:p>
        </p:txBody>
      </p:sp>
      <p:sp>
        <p:nvSpPr>
          <p:cNvPr id="10" name="ZoneTexte 9">
            <a:extLst>
              <a:ext uri="{FF2B5EF4-FFF2-40B4-BE49-F238E27FC236}">
                <a16:creationId xmlns="" xmlns:a16="http://schemas.microsoft.com/office/drawing/2014/main" id="{83FB68E0-10BC-4EED-9B91-C43EEB670F05}"/>
              </a:ext>
            </a:extLst>
          </p:cNvPr>
          <p:cNvSpPr txBox="1"/>
          <p:nvPr userDrawn="1"/>
        </p:nvSpPr>
        <p:spPr>
          <a:xfrm>
            <a:off x="3205857" y="243294"/>
            <a:ext cx="6861968" cy="400110"/>
          </a:xfrm>
          <a:prstGeom prst="rect">
            <a:avLst/>
          </a:prstGeom>
          <a:noFill/>
        </p:spPr>
        <p:txBody>
          <a:bodyPr wrap="square">
            <a:spAutoFit/>
          </a:bodyPr>
          <a:lstStyle/>
          <a:p>
            <a:pPr algn="r"/>
            <a:r>
              <a:rPr lang="fr-FR" sz="2000" b="1" dirty="0" smtClean="0">
                <a:solidFill>
                  <a:srgbClr val="FF7F4D"/>
                </a:solidFill>
                <a:latin typeface="Gordita" pitchFamily="2" charset="77"/>
                <a:cs typeface="Gordita" pitchFamily="2" charset="77"/>
              </a:rPr>
              <a:t>WebTV</a:t>
            </a:r>
            <a:endParaRPr lang="fr-FR" sz="2000" b="1" dirty="0">
              <a:solidFill>
                <a:srgbClr val="FE7E4B">
                  <a:lumMod val="75000"/>
                </a:srgbClr>
              </a:solidFill>
              <a:latin typeface="Gordita" pitchFamily="2" charset="77"/>
              <a:cs typeface="Gordita" pitchFamily="2" charset="77"/>
            </a:endParaRPr>
          </a:p>
        </p:txBody>
      </p:sp>
      <p:pic>
        <p:nvPicPr>
          <p:cNvPr id="11" name="Image 10">
            <a:extLst>
              <a:ext uri="{FF2B5EF4-FFF2-40B4-BE49-F238E27FC236}">
                <a16:creationId xmlns="" xmlns:a16="http://schemas.microsoft.com/office/drawing/2014/main" id="{82876690-0BEF-AB6A-028A-C49472408F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3537" y="86385"/>
            <a:ext cx="2243259" cy="671839"/>
          </a:xfrm>
          <a:prstGeom prst="rect">
            <a:avLst/>
          </a:prstGeom>
        </p:spPr>
      </p:pic>
      <p:sp>
        <p:nvSpPr>
          <p:cNvPr id="12" name="Rectangle 11">
            <a:extLst>
              <a:ext uri="{FF2B5EF4-FFF2-40B4-BE49-F238E27FC236}">
                <a16:creationId xmlns="" xmlns:a16="http://schemas.microsoft.com/office/drawing/2014/main" id="{4E55831D-C24F-8EE6-D28E-96C2DC1CB7B8}"/>
              </a:ext>
            </a:extLst>
          </p:cNvPr>
          <p:cNvSpPr/>
          <p:nvPr userDrawn="1"/>
        </p:nvSpPr>
        <p:spPr>
          <a:xfrm>
            <a:off x="8575058" y="109857"/>
            <a:ext cx="2806702" cy="646331"/>
          </a:xfrm>
          <a:prstGeom prst="rect">
            <a:avLst/>
          </a:prstGeom>
        </p:spPr>
        <p:txBody>
          <a:bodyPr wrap="square" rIns="216000">
            <a:spAutoFit/>
          </a:bodyPr>
          <a:lstStyle/>
          <a:p>
            <a:pPr algn="r"/>
            <a:r>
              <a:rPr lang="fr-FR" sz="3600" b="1" dirty="0">
                <a:solidFill>
                  <a:srgbClr val="737078"/>
                </a:solidFill>
              </a:rPr>
              <a:t>SEIN</a:t>
            </a:r>
          </a:p>
        </p:txBody>
      </p:sp>
      <p:pic>
        <p:nvPicPr>
          <p:cNvPr id="13" name="Image 12">
            <a:extLst>
              <a:ext uri="{FF2B5EF4-FFF2-40B4-BE49-F238E27FC236}">
                <a16:creationId xmlns="" xmlns:a16="http://schemas.microsoft.com/office/drawing/2014/main" id="{4A5A92E1-AFCF-844F-2790-9DDE9DA113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356419" y="43542"/>
            <a:ext cx="774640" cy="798115"/>
          </a:xfrm>
          <a:prstGeom prst="rect">
            <a:avLst/>
          </a:prstGeom>
        </p:spPr>
      </p:pic>
      <p:sp>
        <p:nvSpPr>
          <p:cNvPr id="14" name="ZoneTexte 13">
            <a:extLst>
              <a:ext uri="{FF2B5EF4-FFF2-40B4-BE49-F238E27FC236}">
                <a16:creationId xmlns="" xmlns:a16="http://schemas.microsoft.com/office/drawing/2014/main" id="{61F9AC1B-77FA-780F-DB0C-EACCEF4CB53F}"/>
              </a:ext>
            </a:extLst>
          </p:cNvPr>
          <p:cNvSpPr txBox="1"/>
          <p:nvPr userDrawn="1"/>
        </p:nvSpPr>
        <p:spPr>
          <a:xfrm>
            <a:off x="3205857" y="109986"/>
            <a:ext cx="1502322" cy="430887"/>
          </a:xfrm>
          <a:prstGeom prst="rect">
            <a:avLst/>
          </a:prstGeom>
          <a:noFill/>
        </p:spPr>
        <p:txBody>
          <a:bodyPr wrap="square">
            <a:spAutoFit/>
          </a:bodyPr>
          <a:lstStyle/>
          <a:p>
            <a:r>
              <a:rPr lang="fr-FR" sz="1100" dirty="0">
                <a:solidFill>
                  <a:srgbClr val="FF7F4D"/>
                </a:solidFill>
                <a:cs typeface="Gordita" pitchFamily="2" charset="77"/>
              </a:rPr>
              <a:t>L’actualité</a:t>
            </a:r>
            <a:r>
              <a:rPr lang="fr-FR" sz="1100" dirty="0">
                <a:solidFill>
                  <a:srgbClr val="FFFFFF"/>
                </a:solidFill>
                <a:cs typeface="Gordita" pitchFamily="2" charset="77"/>
              </a:rPr>
              <a:t/>
            </a:r>
            <a:br>
              <a:rPr lang="fr-FR" sz="1100" dirty="0">
                <a:solidFill>
                  <a:srgbClr val="FFFFFF"/>
                </a:solidFill>
                <a:cs typeface="Gordita" pitchFamily="2" charset="77"/>
              </a:rPr>
            </a:br>
            <a:r>
              <a:rPr lang="fr-FR" sz="1100" dirty="0">
                <a:solidFill>
                  <a:srgbClr val="FFFFFF"/>
                </a:solidFill>
                <a:cs typeface="Gordita" pitchFamily="2" charset="77"/>
              </a:rPr>
              <a:t>en oncologie</a:t>
            </a:r>
          </a:p>
        </p:txBody>
      </p:sp>
      <p:sp>
        <p:nvSpPr>
          <p:cNvPr id="22" name="Espace réservé du texte 21">
            <a:extLst>
              <a:ext uri="{FF2B5EF4-FFF2-40B4-BE49-F238E27FC236}">
                <a16:creationId xmlns="" xmlns:a16="http://schemas.microsoft.com/office/drawing/2014/main" id="{1D7125B1-5B5B-B9C6-6DDD-63E06A5B6108}"/>
              </a:ext>
            </a:extLst>
          </p:cNvPr>
          <p:cNvSpPr>
            <a:spLocks noGrp="1"/>
          </p:cNvSpPr>
          <p:nvPr>
            <p:ph type="body" sz="quarter" idx="15" hasCustomPrompt="1"/>
          </p:nvPr>
        </p:nvSpPr>
        <p:spPr>
          <a:xfrm>
            <a:off x="3205857" y="482309"/>
            <a:ext cx="1411407" cy="242888"/>
          </a:xfrm>
          <a:prstGeom prst="rect">
            <a:avLst/>
          </a:prstGeom>
        </p:spPr>
        <p:txBody>
          <a:bodyPr>
            <a:normAutofit/>
          </a:bodyPr>
          <a:lstStyle>
            <a:lvl1pPr marL="0" indent="0">
              <a:buNone/>
              <a:defRPr sz="1050" b="1" i="0">
                <a:solidFill>
                  <a:schemeClr val="bg1"/>
                </a:solidFill>
                <a:latin typeface="Century Gothic" panose="020B0502020202020204" pitchFamily="34" charset="0"/>
              </a:defRPr>
            </a:lvl1pPr>
          </a:lstStyle>
          <a:p>
            <a:pPr lvl="0"/>
            <a:r>
              <a:rPr lang="fr-FR" dirty="0"/>
              <a:t>Date du congrès</a:t>
            </a:r>
          </a:p>
        </p:txBody>
      </p:sp>
    </p:spTree>
    <p:extLst>
      <p:ext uri="{BB962C8B-B14F-4D97-AF65-F5344CB8AC3E}">
        <p14:creationId xmlns:p14="http://schemas.microsoft.com/office/powerpoint/2010/main" val="15316214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iens d'intérêts">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E173DC7-B4D3-4321-AE79-E30BAB9140F0}"/>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solidFill>
                <a:srgbClr val="FFFFFF"/>
              </a:solidFill>
            </a:endParaRPr>
          </a:p>
        </p:txBody>
      </p:sp>
      <p:pic>
        <p:nvPicPr>
          <p:cNvPr id="8" name="Image 7" descr="Une image contenant texte, clipart&#10;&#10;Description générée automatiquement">
            <a:extLst>
              <a:ext uri="{FF2B5EF4-FFF2-40B4-BE49-F238E27FC236}">
                <a16:creationId xmlns="" xmlns:a16="http://schemas.microsoft.com/office/drawing/2014/main" id="{70A865FB-40C9-5CAF-BAAC-E4ED600992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9" name="Rectangle 8">
            <a:extLst>
              <a:ext uri="{FF2B5EF4-FFF2-40B4-BE49-F238E27FC236}">
                <a16:creationId xmlns="" xmlns:a16="http://schemas.microsoft.com/office/drawing/2014/main" id="{B1592C02-83E5-A5C8-E162-287DE145FD68}"/>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 xmlns:a16="http://schemas.microsoft.com/office/drawing/2014/main" id="{E8032FB2-8A0C-F093-959E-CBF277FEC978}"/>
              </a:ext>
            </a:extLst>
          </p:cNvPr>
          <p:cNvSpPr/>
          <p:nvPr userDrawn="1"/>
        </p:nvSpPr>
        <p:spPr>
          <a:xfrm rot="16200000">
            <a:off x="-1201106" y="3998441"/>
            <a:ext cx="3291213" cy="707886"/>
          </a:xfrm>
          <a:prstGeom prst="rect">
            <a:avLst/>
          </a:prstGeom>
        </p:spPr>
        <p:txBody>
          <a:bodyPr wrap="square">
            <a:spAutoFit/>
          </a:bodyPr>
          <a:lstStyle/>
          <a:p>
            <a:r>
              <a:rPr lang="fr-FR" sz="800" dirty="0">
                <a:solidFill>
                  <a:srgbClr val="FFFFFF"/>
                </a:solidFill>
              </a:rPr>
              <a:t>Ce contenu est un rapport et/ou un résumé des communications d'un congrès dont l'objectif est d'informer </a:t>
            </a:r>
            <a:br>
              <a:rPr lang="fr-FR" sz="800" dirty="0">
                <a:solidFill>
                  <a:srgbClr val="FFFFFF"/>
                </a:solidFill>
              </a:rPr>
            </a:br>
            <a:r>
              <a:rPr lang="fr-FR" sz="800" dirty="0">
                <a:solidFill>
                  <a:srgbClr val="FFFFFF"/>
                </a:solidFill>
              </a:rPr>
              <a:t>sur l'état actuel de la recherche ; les données présentées ici peuvent ne pas être validées par les autorités de santé et, </a:t>
            </a:r>
            <a:br>
              <a:rPr lang="fr-FR" sz="800" dirty="0">
                <a:solidFill>
                  <a:srgbClr val="FFFFFF"/>
                </a:solidFill>
              </a:rPr>
            </a:br>
            <a:r>
              <a:rPr lang="fr-FR" sz="800" dirty="0">
                <a:solidFill>
                  <a:srgbClr val="FFFFFF"/>
                </a:solidFill>
              </a:rPr>
              <a:t>le cas échéant, ne doivent pas être mises en pratique.</a:t>
            </a:r>
          </a:p>
        </p:txBody>
      </p:sp>
      <p:sp>
        <p:nvSpPr>
          <p:cNvPr id="11" name="Rectangle 10">
            <a:extLst>
              <a:ext uri="{FF2B5EF4-FFF2-40B4-BE49-F238E27FC236}">
                <a16:creationId xmlns="" xmlns:a16="http://schemas.microsoft.com/office/drawing/2014/main" id="{8C8C5CF4-FDF8-693F-C82B-BF84330624DC}"/>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rPr>
              <a:t>SEIN</a:t>
            </a:r>
          </a:p>
        </p:txBody>
      </p:sp>
      <p:pic>
        <p:nvPicPr>
          <p:cNvPr id="12" name="Image 11">
            <a:extLst>
              <a:ext uri="{FF2B5EF4-FFF2-40B4-BE49-F238E27FC236}">
                <a16:creationId xmlns="" xmlns:a16="http://schemas.microsoft.com/office/drawing/2014/main" id="{58E6383D-B93E-1A06-B617-E4A9CAC8D3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29" y="6006261"/>
            <a:ext cx="774640" cy="798115"/>
          </a:xfrm>
          <a:prstGeom prst="rect">
            <a:avLst/>
          </a:prstGeom>
        </p:spPr>
      </p:pic>
      <p:sp>
        <p:nvSpPr>
          <p:cNvPr id="13" name="ZoneTexte 12">
            <a:extLst>
              <a:ext uri="{FF2B5EF4-FFF2-40B4-BE49-F238E27FC236}">
                <a16:creationId xmlns="" xmlns:a16="http://schemas.microsoft.com/office/drawing/2014/main" id="{5643CAED-F0F2-0415-6C0D-9BFF9BECD3D0}"/>
              </a:ext>
            </a:extLst>
          </p:cNvPr>
          <p:cNvSpPr txBox="1"/>
          <p:nvPr userDrawn="1"/>
        </p:nvSpPr>
        <p:spPr>
          <a:xfrm>
            <a:off x="8242609" y="6158862"/>
            <a:ext cx="1502322" cy="430887"/>
          </a:xfrm>
          <a:prstGeom prst="rect">
            <a:avLst/>
          </a:prstGeom>
          <a:noFill/>
        </p:spPr>
        <p:txBody>
          <a:bodyPr wrap="square">
            <a:spAutoFit/>
          </a:bodyPr>
          <a:lstStyle/>
          <a:p>
            <a:pPr algn="r"/>
            <a:r>
              <a:rPr lang="fr-FR" sz="1100" dirty="0">
                <a:solidFill>
                  <a:srgbClr val="FF7F4D"/>
                </a:solidFill>
                <a:cs typeface="Gordita" pitchFamily="2" charset="77"/>
              </a:rPr>
              <a:t>L’actualité</a:t>
            </a:r>
            <a:r>
              <a:rPr lang="fr-FR" sz="1100" dirty="0">
                <a:solidFill>
                  <a:srgbClr val="FFFFFF"/>
                </a:solidFill>
                <a:cs typeface="Gordita" pitchFamily="2" charset="77"/>
              </a:rPr>
              <a:t/>
            </a:r>
            <a:br>
              <a:rPr lang="fr-FR" sz="1100" dirty="0">
                <a:solidFill>
                  <a:srgbClr val="FFFFFF"/>
                </a:solidFill>
                <a:cs typeface="Gordita" pitchFamily="2" charset="77"/>
              </a:rPr>
            </a:br>
            <a:r>
              <a:rPr lang="fr-FR" sz="1100" dirty="0">
                <a:solidFill>
                  <a:srgbClr val="FFFFFF"/>
                </a:solidFill>
                <a:cs typeface="Gordita" pitchFamily="2" charset="77"/>
              </a:rPr>
              <a:t>en oncologie</a:t>
            </a:r>
          </a:p>
        </p:txBody>
      </p:sp>
      <p:sp>
        <p:nvSpPr>
          <p:cNvPr id="15" name="Espace réservé du texte 21">
            <a:extLst>
              <a:ext uri="{FF2B5EF4-FFF2-40B4-BE49-F238E27FC236}">
                <a16:creationId xmlns="" xmlns:a16="http://schemas.microsoft.com/office/drawing/2014/main" id="{2AAAAE89-3710-6FC1-6165-7C18910D5ACE}"/>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pPr lvl="0"/>
            <a:r>
              <a:rPr lang="fr-FR" dirty="0"/>
              <a:t>Date du congrès</a:t>
            </a:r>
          </a:p>
        </p:txBody>
      </p:sp>
      <p:sp>
        <p:nvSpPr>
          <p:cNvPr id="17" name="Espace réservé du contenu 16">
            <a:extLst>
              <a:ext uri="{FF2B5EF4-FFF2-40B4-BE49-F238E27FC236}">
                <a16:creationId xmlns="" xmlns:a16="http://schemas.microsoft.com/office/drawing/2014/main" id="{4C09A83B-48CE-BFDD-DC13-A8DC2A1787C0}"/>
              </a:ext>
            </a:extLst>
          </p:cNvPr>
          <p:cNvSpPr>
            <a:spLocks noGrp="1"/>
          </p:cNvSpPr>
          <p:nvPr>
            <p:ph sz="quarter" idx="16" hasCustomPrompt="1"/>
          </p:nvPr>
        </p:nvSpPr>
        <p:spPr>
          <a:xfrm>
            <a:off x="1017816" y="6342603"/>
            <a:ext cx="5159375" cy="247196"/>
          </a:xfrm>
          <a:prstGeom prst="rect">
            <a:avLst/>
          </a:prstGeom>
        </p:spPr>
        <p:txBody>
          <a:bodyPr>
            <a:noAutofit/>
          </a:bodyPr>
          <a:lstStyle>
            <a:lvl1pPr marL="0" indent="0">
              <a:buNone/>
              <a:defRPr sz="1200" i="1">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sp>
        <p:nvSpPr>
          <p:cNvPr id="20" name="Espace réservé du texte 18">
            <a:extLst>
              <a:ext uri="{FF2B5EF4-FFF2-40B4-BE49-F238E27FC236}">
                <a16:creationId xmlns="" xmlns:a16="http://schemas.microsoft.com/office/drawing/2014/main" id="{B19472D2-101B-E0E2-DE33-9218E328BE8C}"/>
              </a:ext>
            </a:extLst>
          </p:cNvPr>
          <p:cNvSpPr>
            <a:spLocks noGrp="1"/>
          </p:cNvSpPr>
          <p:nvPr>
            <p:ph type="body" sz="quarter" idx="18" hasCustomPrompt="1"/>
          </p:nvPr>
        </p:nvSpPr>
        <p:spPr>
          <a:xfrm>
            <a:off x="932775" y="632670"/>
            <a:ext cx="11259224" cy="341085"/>
          </a:xfrm>
          <a:prstGeom prst="rect">
            <a:avLst/>
          </a:prstGeom>
        </p:spPr>
        <p:txBody>
          <a:bodyPr lIns="180000">
            <a:noAutofit/>
          </a:bodyPr>
          <a:lstStyle>
            <a:lvl1pPr marL="0" indent="0">
              <a:buNone/>
              <a:defRPr sz="2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Nom expert…</a:t>
            </a:r>
          </a:p>
        </p:txBody>
      </p:sp>
      <p:sp>
        <p:nvSpPr>
          <p:cNvPr id="6" name="ZoneTexte 5">
            <a:extLst>
              <a:ext uri="{FF2B5EF4-FFF2-40B4-BE49-F238E27FC236}">
                <a16:creationId xmlns="" xmlns:a16="http://schemas.microsoft.com/office/drawing/2014/main" id="{55FE0FD8-3320-5147-8205-8CE4B96CF05A}"/>
              </a:ext>
            </a:extLst>
          </p:cNvPr>
          <p:cNvSpPr txBox="1"/>
          <p:nvPr userDrawn="1"/>
        </p:nvSpPr>
        <p:spPr>
          <a:xfrm>
            <a:off x="926898" y="-13661"/>
            <a:ext cx="4310742" cy="646331"/>
          </a:xfrm>
          <a:prstGeom prst="rect">
            <a:avLst/>
          </a:prstGeom>
          <a:noFill/>
        </p:spPr>
        <p:txBody>
          <a:bodyPr wrap="square" lIns="180000" rtlCol="0">
            <a:spAutoFit/>
          </a:bodyPr>
          <a:lstStyle/>
          <a:p>
            <a:r>
              <a:rPr lang="fr-FR" sz="3600" b="1" dirty="0">
                <a:solidFill>
                  <a:srgbClr val="FF7F4D"/>
                </a:solidFill>
              </a:rPr>
              <a:t>Liens d’intérêts</a:t>
            </a:r>
          </a:p>
        </p:txBody>
      </p:sp>
      <p:sp>
        <p:nvSpPr>
          <p:cNvPr id="21" name="Espace réservé du texte 20">
            <a:extLst>
              <a:ext uri="{FF2B5EF4-FFF2-40B4-BE49-F238E27FC236}">
                <a16:creationId xmlns="" xmlns:a16="http://schemas.microsoft.com/office/drawing/2014/main" id="{75657F91-6C9A-9CEA-5B38-56317D56103C}"/>
              </a:ext>
            </a:extLst>
          </p:cNvPr>
          <p:cNvSpPr>
            <a:spLocks noGrp="1"/>
          </p:cNvSpPr>
          <p:nvPr>
            <p:ph type="body" sz="quarter" idx="19" hasCustomPrompt="1"/>
          </p:nvPr>
        </p:nvSpPr>
        <p:spPr>
          <a:xfrm>
            <a:off x="2816225" y="1583079"/>
            <a:ext cx="5739946" cy="455457"/>
          </a:xfrm>
          <a:prstGeom prst="rect">
            <a:avLst/>
          </a:prstGeom>
        </p:spPr>
        <p:txBody>
          <a:bodyPr/>
          <a:lstStyle>
            <a:lvl1pPr marL="0" indent="0">
              <a:buFont typeface="Wingdings" pitchFamily="2" charset="2"/>
              <a:buNone/>
              <a:defRPr sz="2800">
                <a:solidFill>
                  <a:srgbClr val="FF7F4D"/>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Type de lien #1</a:t>
            </a:r>
          </a:p>
        </p:txBody>
      </p:sp>
      <p:sp>
        <p:nvSpPr>
          <p:cNvPr id="22" name="Espace réservé du texte 20">
            <a:extLst>
              <a:ext uri="{FF2B5EF4-FFF2-40B4-BE49-F238E27FC236}">
                <a16:creationId xmlns="" xmlns:a16="http://schemas.microsoft.com/office/drawing/2014/main" id="{E03A48C8-B74B-6E8A-B342-B3CDCBDFF7CE}"/>
              </a:ext>
            </a:extLst>
          </p:cNvPr>
          <p:cNvSpPr>
            <a:spLocks noGrp="1"/>
          </p:cNvSpPr>
          <p:nvPr>
            <p:ph type="body" sz="quarter" idx="20" hasCustomPrompt="1"/>
          </p:nvPr>
        </p:nvSpPr>
        <p:spPr>
          <a:xfrm>
            <a:off x="2816225" y="2020759"/>
            <a:ext cx="5739946" cy="455457"/>
          </a:xfrm>
          <a:prstGeom prst="rect">
            <a:avLst/>
          </a:prstGeom>
        </p:spPr>
        <p:txBody>
          <a:bodyPr/>
          <a:lstStyle>
            <a:lvl1pPr marL="0" indent="0">
              <a:buFont typeface="Wingdings" pitchFamily="2" charset="2"/>
              <a:buNone/>
              <a:defRPr sz="2000" b="1">
                <a:solidFill>
                  <a:srgbClr val="005086"/>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Labo #1, Labo 2</a:t>
            </a:r>
          </a:p>
        </p:txBody>
      </p:sp>
      <p:sp>
        <p:nvSpPr>
          <p:cNvPr id="24" name="Espace réservé du texte 20">
            <a:extLst>
              <a:ext uri="{FF2B5EF4-FFF2-40B4-BE49-F238E27FC236}">
                <a16:creationId xmlns="" xmlns:a16="http://schemas.microsoft.com/office/drawing/2014/main" id="{159B080C-1F3A-7A59-9F0C-7543F364631F}"/>
              </a:ext>
            </a:extLst>
          </p:cNvPr>
          <p:cNvSpPr>
            <a:spLocks noGrp="1"/>
          </p:cNvSpPr>
          <p:nvPr>
            <p:ph type="body" sz="quarter" idx="21" hasCustomPrompt="1"/>
          </p:nvPr>
        </p:nvSpPr>
        <p:spPr>
          <a:xfrm>
            <a:off x="2816225" y="2566803"/>
            <a:ext cx="5739946" cy="455457"/>
          </a:xfrm>
          <a:prstGeom prst="rect">
            <a:avLst/>
          </a:prstGeom>
        </p:spPr>
        <p:txBody>
          <a:bodyPr/>
          <a:lstStyle>
            <a:lvl1pPr marL="0" indent="0">
              <a:buFont typeface="Wingdings" pitchFamily="2" charset="2"/>
              <a:buNone/>
              <a:defRPr sz="2800">
                <a:solidFill>
                  <a:srgbClr val="FF7F4D"/>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Type de lien #2</a:t>
            </a:r>
          </a:p>
        </p:txBody>
      </p:sp>
      <p:sp>
        <p:nvSpPr>
          <p:cNvPr id="25" name="Espace réservé du texte 20">
            <a:extLst>
              <a:ext uri="{FF2B5EF4-FFF2-40B4-BE49-F238E27FC236}">
                <a16:creationId xmlns="" xmlns:a16="http://schemas.microsoft.com/office/drawing/2014/main" id="{7295987C-94D1-1C53-0E9B-6B1200248A43}"/>
              </a:ext>
            </a:extLst>
          </p:cNvPr>
          <p:cNvSpPr>
            <a:spLocks noGrp="1"/>
          </p:cNvSpPr>
          <p:nvPr>
            <p:ph type="body" sz="quarter" idx="22" hasCustomPrompt="1"/>
          </p:nvPr>
        </p:nvSpPr>
        <p:spPr>
          <a:xfrm>
            <a:off x="2816225" y="3004483"/>
            <a:ext cx="5739946" cy="455457"/>
          </a:xfrm>
          <a:prstGeom prst="rect">
            <a:avLst/>
          </a:prstGeom>
        </p:spPr>
        <p:txBody>
          <a:bodyPr/>
          <a:lstStyle>
            <a:lvl1pPr marL="0" indent="0">
              <a:buFont typeface="Wingdings" pitchFamily="2" charset="2"/>
              <a:buNone/>
              <a:defRPr sz="2000" b="1">
                <a:solidFill>
                  <a:srgbClr val="005086"/>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Labo #1, Labo 2</a:t>
            </a:r>
          </a:p>
        </p:txBody>
      </p:sp>
      <p:sp>
        <p:nvSpPr>
          <p:cNvPr id="26" name="Espace réservé du texte 20">
            <a:extLst>
              <a:ext uri="{FF2B5EF4-FFF2-40B4-BE49-F238E27FC236}">
                <a16:creationId xmlns="" xmlns:a16="http://schemas.microsoft.com/office/drawing/2014/main" id="{C15B2DC2-CFD3-27C2-D5E1-F8115E0C0779}"/>
              </a:ext>
            </a:extLst>
          </p:cNvPr>
          <p:cNvSpPr>
            <a:spLocks noGrp="1"/>
          </p:cNvSpPr>
          <p:nvPr>
            <p:ph type="body" sz="quarter" idx="23" hasCustomPrompt="1"/>
          </p:nvPr>
        </p:nvSpPr>
        <p:spPr>
          <a:xfrm>
            <a:off x="2816225" y="3550527"/>
            <a:ext cx="5739946" cy="455457"/>
          </a:xfrm>
          <a:prstGeom prst="rect">
            <a:avLst/>
          </a:prstGeom>
        </p:spPr>
        <p:txBody>
          <a:bodyPr/>
          <a:lstStyle>
            <a:lvl1pPr marL="0" indent="0">
              <a:buFont typeface="Wingdings" pitchFamily="2" charset="2"/>
              <a:buNone/>
              <a:defRPr sz="2800">
                <a:solidFill>
                  <a:srgbClr val="FF7F4D"/>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Type de lien #3</a:t>
            </a:r>
          </a:p>
        </p:txBody>
      </p:sp>
      <p:sp>
        <p:nvSpPr>
          <p:cNvPr id="27" name="Espace réservé du texte 20">
            <a:extLst>
              <a:ext uri="{FF2B5EF4-FFF2-40B4-BE49-F238E27FC236}">
                <a16:creationId xmlns="" xmlns:a16="http://schemas.microsoft.com/office/drawing/2014/main" id="{2A591045-41BB-1FC8-0305-CC88AA127373}"/>
              </a:ext>
            </a:extLst>
          </p:cNvPr>
          <p:cNvSpPr>
            <a:spLocks noGrp="1"/>
          </p:cNvSpPr>
          <p:nvPr>
            <p:ph type="body" sz="quarter" idx="24" hasCustomPrompt="1"/>
          </p:nvPr>
        </p:nvSpPr>
        <p:spPr>
          <a:xfrm>
            <a:off x="2816225" y="3988207"/>
            <a:ext cx="5739946" cy="455457"/>
          </a:xfrm>
          <a:prstGeom prst="rect">
            <a:avLst/>
          </a:prstGeom>
        </p:spPr>
        <p:txBody>
          <a:bodyPr/>
          <a:lstStyle>
            <a:lvl1pPr marL="0" indent="0">
              <a:buFont typeface="Wingdings" pitchFamily="2" charset="2"/>
              <a:buNone/>
              <a:defRPr sz="2000" b="1">
                <a:solidFill>
                  <a:srgbClr val="005086"/>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Labo #1, Labo 2</a:t>
            </a:r>
          </a:p>
        </p:txBody>
      </p:sp>
      <p:sp>
        <p:nvSpPr>
          <p:cNvPr id="28" name="Espace réservé du texte 20">
            <a:extLst>
              <a:ext uri="{FF2B5EF4-FFF2-40B4-BE49-F238E27FC236}">
                <a16:creationId xmlns="" xmlns:a16="http://schemas.microsoft.com/office/drawing/2014/main" id="{3BBF1EBD-20D4-C4E7-4492-D5CEC75AF0A3}"/>
              </a:ext>
            </a:extLst>
          </p:cNvPr>
          <p:cNvSpPr>
            <a:spLocks noGrp="1"/>
          </p:cNvSpPr>
          <p:nvPr>
            <p:ph type="body" sz="quarter" idx="25" hasCustomPrompt="1"/>
          </p:nvPr>
        </p:nvSpPr>
        <p:spPr>
          <a:xfrm>
            <a:off x="2816225" y="4530119"/>
            <a:ext cx="5739946" cy="455457"/>
          </a:xfrm>
          <a:prstGeom prst="rect">
            <a:avLst/>
          </a:prstGeom>
        </p:spPr>
        <p:txBody>
          <a:bodyPr/>
          <a:lstStyle>
            <a:lvl1pPr marL="0" indent="0">
              <a:buFont typeface="Wingdings" pitchFamily="2" charset="2"/>
              <a:buNone/>
              <a:defRPr sz="2800">
                <a:solidFill>
                  <a:srgbClr val="FF7F4D"/>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Type de lien #4</a:t>
            </a:r>
          </a:p>
        </p:txBody>
      </p:sp>
      <p:sp>
        <p:nvSpPr>
          <p:cNvPr id="30" name="Espace réservé du texte 20">
            <a:extLst>
              <a:ext uri="{FF2B5EF4-FFF2-40B4-BE49-F238E27FC236}">
                <a16:creationId xmlns="" xmlns:a16="http://schemas.microsoft.com/office/drawing/2014/main" id="{731D97DF-157D-4421-0207-3DBD4AF0DEF4}"/>
              </a:ext>
            </a:extLst>
          </p:cNvPr>
          <p:cNvSpPr>
            <a:spLocks noGrp="1"/>
          </p:cNvSpPr>
          <p:nvPr>
            <p:ph type="body" sz="quarter" idx="26" hasCustomPrompt="1"/>
          </p:nvPr>
        </p:nvSpPr>
        <p:spPr>
          <a:xfrm>
            <a:off x="2816225" y="4967799"/>
            <a:ext cx="5739946" cy="455457"/>
          </a:xfrm>
          <a:prstGeom prst="rect">
            <a:avLst/>
          </a:prstGeom>
        </p:spPr>
        <p:txBody>
          <a:bodyPr/>
          <a:lstStyle>
            <a:lvl1pPr marL="0" indent="0">
              <a:buFont typeface="Wingdings" pitchFamily="2" charset="2"/>
              <a:buNone/>
              <a:defRPr sz="2000" b="1">
                <a:solidFill>
                  <a:srgbClr val="005086"/>
                </a:solidFill>
              </a:defRPr>
            </a:lvl1pPr>
            <a:lvl2pPr>
              <a:defRPr sz="2800">
                <a:solidFill>
                  <a:srgbClr val="FF7F4D"/>
                </a:solidFill>
              </a:defRPr>
            </a:lvl2pPr>
            <a:lvl3pPr>
              <a:defRPr sz="2800">
                <a:solidFill>
                  <a:srgbClr val="FF7F4D"/>
                </a:solidFill>
              </a:defRPr>
            </a:lvl3pPr>
            <a:lvl4pPr>
              <a:defRPr sz="2800">
                <a:solidFill>
                  <a:srgbClr val="FF7F4D"/>
                </a:solidFill>
              </a:defRPr>
            </a:lvl4pPr>
            <a:lvl5pPr>
              <a:defRPr sz="2800">
                <a:solidFill>
                  <a:srgbClr val="FF7F4D"/>
                </a:solidFill>
              </a:defRPr>
            </a:lvl5pPr>
          </a:lstStyle>
          <a:p>
            <a:pPr lvl="0"/>
            <a:r>
              <a:rPr lang="fr-FR" dirty="0"/>
              <a:t>Labo #1, Labo 2</a:t>
            </a:r>
          </a:p>
        </p:txBody>
      </p:sp>
      <p:sp>
        <p:nvSpPr>
          <p:cNvPr id="31" name="Rectangle 30">
            <a:extLst>
              <a:ext uri="{FF2B5EF4-FFF2-40B4-BE49-F238E27FC236}">
                <a16:creationId xmlns="" xmlns:a16="http://schemas.microsoft.com/office/drawing/2014/main" id="{F6C66C23-2059-2526-AE85-9D17A1B0921F}"/>
              </a:ext>
            </a:extLst>
          </p:cNvPr>
          <p:cNvSpPr/>
          <p:nvPr userDrawn="1"/>
        </p:nvSpPr>
        <p:spPr>
          <a:xfrm>
            <a:off x="2730678" y="1752557"/>
            <a:ext cx="95733" cy="95733"/>
          </a:xfrm>
          <a:prstGeom prst="rect">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32" name="Rectangle 31">
            <a:extLst>
              <a:ext uri="{FF2B5EF4-FFF2-40B4-BE49-F238E27FC236}">
                <a16:creationId xmlns="" xmlns:a16="http://schemas.microsoft.com/office/drawing/2014/main" id="{E09227F8-A748-584A-DC29-76D3C2FA61C0}"/>
              </a:ext>
            </a:extLst>
          </p:cNvPr>
          <p:cNvSpPr/>
          <p:nvPr userDrawn="1"/>
        </p:nvSpPr>
        <p:spPr>
          <a:xfrm>
            <a:off x="2720492" y="4699597"/>
            <a:ext cx="95733" cy="95733"/>
          </a:xfrm>
          <a:prstGeom prst="rect">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33" name="Rectangle 32">
            <a:extLst>
              <a:ext uri="{FF2B5EF4-FFF2-40B4-BE49-F238E27FC236}">
                <a16:creationId xmlns="" xmlns:a16="http://schemas.microsoft.com/office/drawing/2014/main" id="{2753D50D-EA1A-689A-0786-70E00BEA4053}"/>
              </a:ext>
            </a:extLst>
          </p:cNvPr>
          <p:cNvSpPr/>
          <p:nvPr userDrawn="1"/>
        </p:nvSpPr>
        <p:spPr>
          <a:xfrm>
            <a:off x="2720491" y="3720269"/>
            <a:ext cx="95733" cy="95733"/>
          </a:xfrm>
          <a:prstGeom prst="rect">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34" name="Rectangle 33">
            <a:extLst>
              <a:ext uri="{FF2B5EF4-FFF2-40B4-BE49-F238E27FC236}">
                <a16:creationId xmlns="" xmlns:a16="http://schemas.microsoft.com/office/drawing/2014/main" id="{14AA4265-5D5B-C42A-93AD-9F2B9EE2CEA2}"/>
              </a:ext>
            </a:extLst>
          </p:cNvPr>
          <p:cNvSpPr/>
          <p:nvPr userDrawn="1"/>
        </p:nvSpPr>
        <p:spPr>
          <a:xfrm>
            <a:off x="2732990" y="2740942"/>
            <a:ext cx="95733" cy="95733"/>
          </a:xfrm>
          <a:prstGeom prst="rect">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Tree>
    <p:extLst>
      <p:ext uri="{BB962C8B-B14F-4D97-AF65-F5344CB8AC3E}">
        <p14:creationId xmlns:p14="http://schemas.microsoft.com/office/powerpoint/2010/main" val="12541719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re Abstract">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E173DC7-B4D3-4321-AE79-E30BAB9140F0}"/>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solidFill>
                <a:srgbClr val="FFFFFF"/>
              </a:solidFill>
            </a:endParaRPr>
          </a:p>
        </p:txBody>
      </p:sp>
      <p:pic>
        <p:nvPicPr>
          <p:cNvPr id="8" name="Image 7" descr="Une image contenant texte, clipart&#10;&#10;Description générée automatiquement">
            <a:extLst>
              <a:ext uri="{FF2B5EF4-FFF2-40B4-BE49-F238E27FC236}">
                <a16:creationId xmlns="" xmlns:a16="http://schemas.microsoft.com/office/drawing/2014/main" id="{70A865FB-40C9-5CAF-BAAC-E4ED600992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9" name="Rectangle 8">
            <a:extLst>
              <a:ext uri="{FF2B5EF4-FFF2-40B4-BE49-F238E27FC236}">
                <a16:creationId xmlns="" xmlns:a16="http://schemas.microsoft.com/office/drawing/2014/main" id="{B1592C02-83E5-A5C8-E162-287DE145FD68}"/>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 xmlns:a16="http://schemas.microsoft.com/office/drawing/2014/main" id="{E8032FB2-8A0C-F093-959E-CBF277FEC978}"/>
              </a:ext>
            </a:extLst>
          </p:cNvPr>
          <p:cNvSpPr/>
          <p:nvPr userDrawn="1"/>
        </p:nvSpPr>
        <p:spPr>
          <a:xfrm rot="16200000">
            <a:off x="-1201106" y="3998441"/>
            <a:ext cx="3291213" cy="707886"/>
          </a:xfrm>
          <a:prstGeom prst="rect">
            <a:avLst/>
          </a:prstGeom>
        </p:spPr>
        <p:txBody>
          <a:bodyPr wrap="square">
            <a:spAutoFit/>
          </a:bodyPr>
          <a:lstStyle/>
          <a:p>
            <a:r>
              <a:rPr lang="fr-FR" sz="800" dirty="0">
                <a:solidFill>
                  <a:srgbClr val="FFFFFF"/>
                </a:solidFill>
              </a:rPr>
              <a:t>Ce contenu est un rapport et/ou un résumé des communications d'un congrès dont l'objectif est d'informer </a:t>
            </a:r>
            <a:br>
              <a:rPr lang="fr-FR" sz="800" dirty="0">
                <a:solidFill>
                  <a:srgbClr val="FFFFFF"/>
                </a:solidFill>
              </a:rPr>
            </a:br>
            <a:r>
              <a:rPr lang="fr-FR" sz="800" dirty="0">
                <a:solidFill>
                  <a:srgbClr val="FFFFFF"/>
                </a:solidFill>
              </a:rPr>
              <a:t>sur l'état actuel de la recherche ; les données présentées ici peuvent ne pas être validées par les autorités de santé et, </a:t>
            </a:r>
            <a:br>
              <a:rPr lang="fr-FR" sz="800" dirty="0">
                <a:solidFill>
                  <a:srgbClr val="FFFFFF"/>
                </a:solidFill>
              </a:rPr>
            </a:br>
            <a:r>
              <a:rPr lang="fr-FR" sz="800" dirty="0">
                <a:solidFill>
                  <a:srgbClr val="FFFFFF"/>
                </a:solidFill>
              </a:rPr>
              <a:t>le cas échéant, ne doivent pas être mises en pratique.</a:t>
            </a:r>
          </a:p>
        </p:txBody>
      </p:sp>
      <p:sp>
        <p:nvSpPr>
          <p:cNvPr id="11" name="Rectangle 10">
            <a:extLst>
              <a:ext uri="{FF2B5EF4-FFF2-40B4-BE49-F238E27FC236}">
                <a16:creationId xmlns="" xmlns:a16="http://schemas.microsoft.com/office/drawing/2014/main" id="{8C8C5CF4-FDF8-693F-C82B-BF84330624DC}"/>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rPr>
              <a:t>SEIN</a:t>
            </a:r>
          </a:p>
        </p:txBody>
      </p:sp>
      <p:pic>
        <p:nvPicPr>
          <p:cNvPr id="12" name="Image 11">
            <a:extLst>
              <a:ext uri="{FF2B5EF4-FFF2-40B4-BE49-F238E27FC236}">
                <a16:creationId xmlns="" xmlns:a16="http://schemas.microsoft.com/office/drawing/2014/main" id="{58E6383D-B93E-1A06-B617-E4A9CAC8D3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29" y="6006261"/>
            <a:ext cx="774640" cy="798115"/>
          </a:xfrm>
          <a:prstGeom prst="rect">
            <a:avLst/>
          </a:prstGeom>
        </p:spPr>
      </p:pic>
      <p:sp>
        <p:nvSpPr>
          <p:cNvPr id="13" name="ZoneTexte 12">
            <a:extLst>
              <a:ext uri="{FF2B5EF4-FFF2-40B4-BE49-F238E27FC236}">
                <a16:creationId xmlns="" xmlns:a16="http://schemas.microsoft.com/office/drawing/2014/main" id="{5643CAED-F0F2-0415-6C0D-9BFF9BECD3D0}"/>
              </a:ext>
            </a:extLst>
          </p:cNvPr>
          <p:cNvSpPr txBox="1"/>
          <p:nvPr userDrawn="1"/>
        </p:nvSpPr>
        <p:spPr>
          <a:xfrm>
            <a:off x="8242609" y="6158862"/>
            <a:ext cx="1502322" cy="430887"/>
          </a:xfrm>
          <a:prstGeom prst="rect">
            <a:avLst/>
          </a:prstGeom>
          <a:noFill/>
        </p:spPr>
        <p:txBody>
          <a:bodyPr wrap="square">
            <a:spAutoFit/>
          </a:bodyPr>
          <a:lstStyle/>
          <a:p>
            <a:pPr algn="r"/>
            <a:r>
              <a:rPr lang="fr-FR" sz="1100" dirty="0">
                <a:solidFill>
                  <a:srgbClr val="FF7F4D"/>
                </a:solidFill>
                <a:cs typeface="Gordita" pitchFamily="2" charset="77"/>
              </a:rPr>
              <a:t>L’actualité</a:t>
            </a:r>
            <a:r>
              <a:rPr lang="fr-FR" sz="1100" dirty="0">
                <a:solidFill>
                  <a:srgbClr val="FFFFFF"/>
                </a:solidFill>
                <a:cs typeface="Gordita" pitchFamily="2" charset="77"/>
              </a:rPr>
              <a:t/>
            </a:r>
            <a:br>
              <a:rPr lang="fr-FR" sz="1100" dirty="0">
                <a:solidFill>
                  <a:srgbClr val="FFFFFF"/>
                </a:solidFill>
                <a:cs typeface="Gordita" pitchFamily="2" charset="77"/>
              </a:rPr>
            </a:br>
            <a:r>
              <a:rPr lang="fr-FR" sz="1100" dirty="0">
                <a:solidFill>
                  <a:srgbClr val="FFFFFF"/>
                </a:solidFill>
                <a:cs typeface="Gordita" pitchFamily="2" charset="77"/>
              </a:rPr>
              <a:t>en oncologie</a:t>
            </a:r>
          </a:p>
        </p:txBody>
      </p:sp>
      <p:sp>
        <p:nvSpPr>
          <p:cNvPr id="15" name="Espace réservé du texte 21">
            <a:extLst>
              <a:ext uri="{FF2B5EF4-FFF2-40B4-BE49-F238E27FC236}">
                <a16:creationId xmlns="" xmlns:a16="http://schemas.microsoft.com/office/drawing/2014/main" id="{2AAAAE89-3710-6FC1-6165-7C18910D5ACE}"/>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pPr lvl="0"/>
            <a:r>
              <a:rPr lang="fr-FR" dirty="0"/>
              <a:t>Date du congrès</a:t>
            </a:r>
          </a:p>
        </p:txBody>
      </p:sp>
      <p:sp>
        <p:nvSpPr>
          <p:cNvPr id="17" name="Espace réservé du contenu 16">
            <a:extLst>
              <a:ext uri="{FF2B5EF4-FFF2-40B4-BE49-F238E27FC236}">
                <a16:creationId xmlns="" xmlns:a16="http://schemas.microsoft.com/office/drawing/2014/main" id="{4C09A83B-48CE-BFDD-DC13-A8DC2A1787C0}"/>
              </a:ext>
            </a:extLst>
          </p:cNvPr>
          <p:cNvSpPr>
            <a:spLocks noGrp="1"/>
          </p:cNvSpPr>
          <p:nvPr>
            <p:ph sz="quarter" idx="16" hasCustomPrompt="1"/>
          </p:nvPr>
        </p:nvSpPr>
        <p:spPr>
          <a:xfrm>
            <a:off x="1017816" y="6342603"/>
            <a:ext cx="5159375" cy="247196"/>
          </a:xfrm>
          <a:prstGeom prst="rect">
            <a:avLst/>
          </a:prstGeom>
        </p:spPr>
        <p:txBody>
          <a:bodyPr>
            <a:noAutofit/>
          </a:bodyPr>
          <a:lstStyle>
            <a:lvl1pPr marL="0" indent="0">
              <a:buNone/>
              <a:defRPr sz="1200" i="1">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sp>
        <p:nvSpPr>
          <p:cNvPr id="19" name="Espace réservé du texte 18">
            <a:extLst>
              <a:ext uri="{FF2B5EF4-FFF2-40B4-BE49-F238E27FC236}">
                <a16:creationId xmlns="" xmlns:a16="http://schemas.microsoft.com/office/drawing/2014/main" id="{A6141D7E-6A11-9A05-41CA-2C5C54BC029E}"/>
              </a:ext>
            </a:extLst>
          </p:cNvPr>
          <p:cNvSpPr>
            <a:spLocks noGrp="1"/>
          </p:cNvSpPr>
          <p:nvPr>
            <p:ph type="body" sz="quarter" idx="17" hasCustomPrompt="1"/>
          </p:nvPr>
        </p:nvSpPr>
        <p:spPr>
          <a:xfrm>
            <a:off x="1306583" y="1944913"/>
            <a:ext cx="10370160" cy="1690915"/>
          </a:xfrm>
          <a:prstGeom prst="rect">
            <a:avLst/>
          </a:prstGeom>
        </p:spPr>
        <p:txBody>
          <a:bodyPr>
            <a:noAutofit/>
          </a:bodyPr>
          <a:lstStyle>
            <a:lvl1pPr marL="0" indent="0">
              <a:buNone/>
              <a:defRPr sz="4000" b="1" i="0">
                <a:solidFill>
                  <a:srgbClr val="FF7F4D"/>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Titre abstract…</a:t>
            </a:r>
          </a:p>
        </p:txBody>
      </p:sp>
      <p:sp>
        <p:nvSpPr>
          <p:cNvPr id="20" name="Espace réservé du texte 18">
            <a:extLst>
              <a:ext uri="{FF2B5EF4-FFF2-40B4-BE49-F238E27FC236}">
                <a16:creationId xmlns="" xmlns:a16="http://schemas.microsoft.com/office/drawing/2014/main" id="{B19472D2-101B-E0E2-DE33-9218E328BE8C}"/>
              </a:ext>
            </a:extLst>
          </p:cNvPr>
          <p:cNvSpPr>
            <a:spLocks noGrp="1"/>
          </p:cNvSpPr>
          <p:nvPr>
            <p:ph type="body" sz="quarter" idx="18" hasCustomPrompt="1"/>
          </p:nvPr>
        </p:nvSpPr>
        <p:spPr>
          <a:xfrm>
            <a:off x="1306583" y="3635828"/>
            <a:ext cx="10370160" cy="1690915"/>
          </a:xfrm>
          <a:prstGeom prst="rect">
            <a:avLst/>
          </a:prstGeom>
        </p:spPr>
        <p:txBody>
          <a:bodyPr>
            <a:noAutofit/>
          </a:bodyPr>
          <a:lstStyle>
            <a:lvl1pPr marL="0" indent="0">
              <a:buNone/>
              <a:defRPr sz="4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Sous-titre abstract…</a:t>
            </a:r>
          </a:p>
        </p:txBody>
      </p:sp>
    </p:spTree>
    <p:extLst>
      <p:ext uri="{BB962C8B-B14F-4D97-AF65-F5344CB8AC3E}">
        <p14:creationId xmlns:p14="http://schemas.microsoft.com/office/powerpoint/2010/main" val="229654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3BCCC9BF-793F-402A-8C72-026FE3AB7C91}"/>
              </a:ext>
            </a:extLst>
          </p:cNvPr>
          <p:cNvSpPr>
            <a:spLocks noGrp="1"/>
          </p:cNvSpPr>
          <p:nvPr>
            <p:ph type="dt" sz="half" idx="10"/>
          </p:nvPr>
        </p:nvSpPr>
        <p:spPr/>
        <p:txBody>
          <a:bodyPr/>
          <a:lstStyle/>
          <a:p>
            <a:fld id="{5C462964-1937-4530-8E2A-4FF7DF659E3E}" type="datetimeFigureOut">
              <a:rPr lang="fr-FR" smtClean="0"/>
              <a:t>23/01/2024</a:t>
            </a:fld>
            <a:endParaRPr lang="fr-FR"/>
          </a:p>
        </p:txBody>
      </p:sp>
      <p:sp>
        <p:nvSpPr>
          <p:cNvPr id="3" name="Espace réservé du pied de page 2">
            <a:extLst>
              <a:ext uri="{FF2B5EF4-FFF2-40B4-BE49-F238E27FC236}">
                <a16:creationId xmlns="" xmlns:a16="http://schemas.microsoft.com/office/drawing/2014/main" id="{75CFAA32-FE3B-671D-ABBE-A6D615B157F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 xmlns:a16="http://schemas.microsoft.com/office/drawing/2014/main" id="{85540D21-C01D-3A29-415C-5B539F668BA9}"/>
              </a:ext>
            </a:extLst>
          </p:cNvPr>
          <p:cNvSpPr>
            <a:spLocks noGrp="1"/>
          </p:cNvSpPr>
          <p:nvPr>
            <p:ph type="sldNum" sz="quarter" idx="12"/>
          </p:nvPr>
        </p:nvSpPr>
        <p:spPr/>
        <p:txBody>
          <a:bodyPr/>
          <a:lstStyle/>
          <a:p>
            <a:fld id="{5F2A6A40-CB62-4641-BE33-51B697845566}" type="slidenum">
              <a:rPr lang="fr-FR" smtClean="0"/>
              <a:t>‹N°›</a:t>
            </a:fld>
            <a:endParaRPr lang="fr-FR"/>
          </a:p>
        </p:txBody>
      </p:sp>
    </p:spTree>
    <p:extLst>
      <p:ext uri="{BB962C8B-B14F-4D97-AF65-F5344CB8AC3E}">
        <p14:creationId xmlns:p14="http://schemas.microsoft.com/office/powerpoint/2010/main" val="7610776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u Abstract 1">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E173DC7-B4D3-4321-AE79-E30BAB9140F0}"/>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solidFill>
                <a:srgbClr val="FFFFFF"/>
              </a:solidFill>
            </a:endParaRPr>
          </a:p>
        </p:txBody>
      </p:sp>
      <p:pic>
        <p:nvPicPr>
          <p:cNvPr id="8" name="Image 7" descr="Une image contenant texte, clipart&#10;&#10;Description générée automatiquement">
            <a:extLst>
              <a:ext uri="{FF2B5EF4-FFF2-40B4-BE49-F238E27FC236}">
                <a16:creationId xmlns="" xmlns:a16="http://schemas.microsoft.com/office/drawing/2014/main" id="{70A865FB-40C9-5CAF-BAAC-E4ED600992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9" name="Rectangle 8">
            <a:extLst>
              <a:ext uri="{FF2B5EF4-FFF2-40B4-BE49-F238E27FC236}">
                <a16:creationId xmlns="" xmlns:a16="http://schemas.microsoft.com/office/drawing/2014/main" id="{B1592C02-83E5-A5C8-E162-287DE145FD68}"/>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 xmlns:a16="http://schemas.microsoft.com/office/drawing/2014/main" id="{E8032FB2-8A0C-F093-959E-CBF277FEC978}"/>
              </a:ext>
            </a:extLst>
          </p:cNvPr>
          <p:cNvSpPr/>
          <p:nvPr userDrawn="1"/>
        </p:nvSpPr>
        <p:spPr>
          <a:xfrm rot="16200000">
            <a:off x="-1201106" y="3998441"/>
            <a:ext cx="3291213" cy="707886"/>
          </a:xfrm>
          <a:prstGeom prst="rect">
            <a:avLst/>
          </a:prstGeom>
        </p:spPr>
        <p:txBody>
          <a:bodyPr wrap="square">
            <a:spAutoFit/>
          </a:bodyPr>
          <a:lstStyle/>
          <a:p>
            <a:r>
              <a:rPr lang="fr-FR" sz="800" dirty="0">
                <a:solidFill>
                  <a:srgbClr val="FFFFFF"/>
                </a:solidFill>
              </a:rPr>
              <a:t>Ce contenu est un rapport et/ou un résumé des communications d'un congrès dont l'objectif est d'informer </a:t>
            </a:r>
            <a:br>
              <a:rPr lang="fr-FR" sz="800" dirty="0">
                <a:solidFill>
                  <a:srgbClr val="FFFFFF"/>
                </a:solidFill>
              </a:rPr>
            </a:br>
            <a:r>
              <a:rPr lang="fr-FR" sz="800" dirty="0">
                <a:solidFill>
                  <a:srgbClr val="FFFFFF"/>
                </a:solidFill>
              </a:rPr>
              <a:t>sur l'état actuel de la recherche ; les données présentées ici peuvent ne pas être validées par les autorités de santé et, </a:t>
            </a:r>
            <a:br>
              <a:rPr lang="fr-FR" sz="800" dirty="0">
                <a:solidFill>
                  <a:srgbClr val="FFFFFF"/>
                </a:solidFill>
              </a:rPr>
            </a:br>
            <a:r>
              <a:rPr lang="fr-FR" sz="800" dirty="0">
                <a:solidFill>
                  <a:srgbClr val="FFFFFF"/>
                </a:solidFill>
              </a:rPr>
              <a:t>le cas échéant, ne doivent pas être mises en pratique.</a:t>
            </a:r>
          </a:p>
        </p:txBody>
      </p:sp>
      <p:sp>
        <p:nvSpPr>
          <p:cNvPr id="11" name="Rectangle 10">
            <a:extLst>
              <a:ext uri="{FF2B5EF4-FFF2-40B4-BE49-F238E27FC236}">
                <a16:creationId xmlns="" xmlns:a16="http://schemas.microsoft.com/office/drawing/2014/main" id="{8C8C5CF4-FDF8-693F-C82B-BF84330624DC}"/>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rPr>
              <a:t>SEIN</a:t>
            </a:r>
          </a:p>
        </p:txBody>
      </p:sp>
      <p:pic>
        <p:nvPicPr>
          <p:cNvPr id="12" name="Image 11">
            <a:extLst>
              <a:ext uri="{FF2B5EF4-FFF2-40B4-BE49-F238E27FC236}">
                <a16:creationId xmlns="" xmlns:a16="http://schemas.microsoft.com/office/drawing/2014/main" id="{58E6383D-B93E-1A06-B617-E4A9CAC8D3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29" y="6006261"/>
            <a:ext cx="774640" cy="798115"/>
          </a:xfrm>
          <a:prstGeom prst="rect">
            <a:avLst/>
          </a:prstGeom>
        </p:spPr>
      </p:pic>
      <p:sp>
        <p:nvSpPr>
          <p:cNvPr id="13" name="ZoneTexte 12">
            <a:extLst>
              <a:ext uri="{FF2B5EF4-FFF2-40B4-BE49-F238E27FC236}">
                <a16:creationId xmlns="" xmlns:a16="http://schemas.microsoft.com/office/drawing/2014/main" id="{5643CAED-F0F2-0415-6C0D-9BFF9BECD3D0}"/>
              </a:ext>
            </a:extLst>
          </p:cNvPr>
          <p:cNvSpPr txBox="1"/>
          <p:nvPr userDrawn="1"/>
        </p:nvSpPr>
        <p:spPr>
          <a:xfrm>
            <a:off x="8242609" y="6158862"/>
            <a:ext cx="1502322" cy="430887"/>
          </a:xfrm>
          <a:prstGeom prst="rect">
            <a:avLst/>
          </a:prstGeom>
          <a:noFill/>
        </p:spPr>
        <p:txBody>
          <a:bodyPr wrap="square">
            <a:spAutoFit/>
          </a:bodyPr>
          <a:lstStyle/>
          <a:p>
            <a:pPr algn="r"/>
            <a:r>
              <a:rPr lang="fr-FR" sz="1100" dirty="0">
                <a:solidFill>
                  <a:srgbClr val="FF7F4D"/>
                </a:solidFill>
                <a:cs typeface="Gordita" pitchFamily="2" charset="77"/>
              </a:rPr>
              <a:t>L’actualité</a:t>
            </a:r>
            <a:r>
              <a:rPr lang="fr-FR" sz="1100" dirty="0">
                <a:solidFill>
                  <a:srgbClr val="FFFFFF"/>
                </a:solidFill>
                <a:cs typeface="Gordita" pitchFamily="2" charset="77"/>
              </a:rPr>
              <a:t/>
            </a:r>
            <a:br>
              <a:rPr lang="fr-FR" sz="1100" dirty="0">
                <a:solidFill>
                  <a:srgbClr val="FFFFFF"/>
                </a:solidFill>
                <a:cs typeface="Gordita" pitchFamily="2" charset="77"/>
              </a:rPr>
            </a:br>
            <a:r>
              <a:rPr lang="fr-FR" sz="1100" dirty="0">
                <a:solidFill>
                  <a:srgbClr val="FFFFFF"/>
                </a:solidFill>
                <a:cs typeface="Gordita" pitchFamily="2" charset="77"/>
              </a:rPr>
              <a:t>en oncologie</a:t>
            </a:r>
          </a:p>
        </p:txBody>
      </p:sp>
      <p:sp>
        <p:nvSpPr>
          <p:cNvPr id="15" name="Espace réservé du texte 21">
            <a:extLst>
              <a:ext uri="{FF2B5EF4-FFF2-40B4-BE49-F238E27FC236}">
                <a16:creationId xmlns="" xmlns:a16="http://schemas.microsoft.com/office/drawing/2014/main" id="{2AAAAE89-3710-6FC1-6165-7C18910D5ACE}"/>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r>
              <a:rPr lang="fr-FR" sz="1050" b="1" dirty="0">
                <a:solidFill>
                  <a:schemeClr val="bg1"/>
                </a:solidFill>
                <a:latin typeface="Century Gothic" panose="020B0502020202020204" pitchFamily="34" charset="0"/>
                <a:cs typeface="Gordita" pitchFamily="2" charset="77"/>
              </a:rPr>
              <a:t>2-6 juin 2023</a:t>
            </a:r>
            <a:r>
              <a:rPr kumimoji="0" lang="fr-FR" sz="1050" b="1" u="none" strike="noStrike" kern="1200" cap="none" spc="0" normalizeH="0" baseline="0" noProof="0" dirty="0">
                <a:ln>
                  <a:noFill/>
                </a:ln>
                <a:solidFill>
                  <a:schemeClr val="bg1"/>
                </a:solidFill>
                <a:effectLst/>
                <a:uLnTx/>
                <a:uFillTx/>
                <a:latin typeface="Century Gothic" panose="020B0502020202020204" pitchFamily="34" charset="0"/>
                <a:cs typeface="Gordita Light" pitchFamily="2" charset="77"/>
              </a:rPr>
              <a:t> </a:t>
            </a:r>
            <a:endParaRPr lang="fr-FR" sz="1050" b="1" dirty="0">
              <a:solidFill>
                <a:schemeClr val="bg1"/>
              </a:solidFill>
              <a:latin typeface="Century Gothic" panose="020B0502020202020204" pitchFamily="34" charset="0"/>
            </a:endParaRPr>
          </a:p>
        </p:txBody>
      </p:sp>
      <p:sp>
        <p:nvSpPr>
          <p:cNvPr id="17" name="Espace réservé du contenu 16">
            <a:extLst>
              <a:ext uri="{FF2B5EF4-FFF2-40B4-BE49-F238E27FC236}">
                <a16:creationId xmlns="" xmlns:a16="http://schemas.microsoft.com/office/drawing/2014/main" id="{4C09A83B-48CE-BFDD-DC13-A8DC2A1787C0}"/>
              </a:ext>
            </a:extLst>
          </p:cNvPr>
          <p:cNvSpPr>
            <a:spLocks noGrp="1"/>
          </p:cNvSpPr>
          <p:nvPr>
            <p:ph sz="quarter" idx="16" hasCustomPrompt="1"/>
          </p:nvPr>
        </p:nvSpPr>
        <p:spPr>
          <a:xfrm>
            <a:off x="1017816" y="6342603"/>
            <a:ext cx="5159375" cy="247196"/>
          </a:xfrm>
          <a:prstGeom prst="rect">
            <a:avLst/>
          </a:prstGeom>
        </p:spPr>
        <p:txBody>
          <a:bodyPr>
            <a:noAutofit/>
          </a:bodyPr>
          <a:lstStyle>
            <a:lvl1pPr marL="0" indent="0">
              <a:buNone/>
              <a:defRPr sz="1200" i="1" baseline="0">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sp>
        <p:nvSpPr>
          <p:cNvPr id="19" name="Espace réservé du texte 18">
            <a:extLst>
              <a:ext uri="{FF2B5EF4-FFF2-40B4-BE49-F238E27FC236}">
                <a16:creationId xmlns="" xmlns:a16="http://schemas.microsoft.com/office/drawing/2014/main" id="{A6141D7E-6A11-9A05-41CA-2C5C54BC029E}"/>
              </a:ext>
            </a:extLst>
          </p:cNvPr>
          <p:cNvSpPr>
            <a:spLocks noGrp="1"/>
          </p:cNvSpPr>
          <p:nvPr>
            <p:ph type="body" sz="quarter" idx="17" hasCustomPrompt="1"/>
          </p:nvPr>
        </p:nvSpPr>
        <p:spPr>
          <a:xfrm>
            <a:off x="932773" y="-4431"/>
            <a:ext cx="11259225" cy="516866"/>
          </a:xfrm>
          <a:prstGeom prst="rect">
            <a:avLst/>
          </a:prstGeom>
        </p:spPr>
        <p:txBody>
          <a:bodyPr lIns="180000">
            <a:noAutofit/>
          </a:bodyPr>
          <a:lstStyle>
            <a:lvl1pPr marL="0" indent="0">
              <a:buNone/>
              <a:defRPr sz="3600" b="1" i="0">
                <a:solidFill>
                  <a:srgbClr val="FF7F4D"/>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Titre abstract…</a:t>
            </a:r>
          </a:p>
        </p:txBody>
      </p:sp>
      <p:sp>
        <p:nvSpPr>
          <p:cNvPr id="20" name="Espace réservé du texte 18">
            <a:extLst>
              <a:ext uri="{FF2B5EF4-FFF2-40B4-BE49-F238E27FC236}">
                <a16:creationId xmlns="" xmlns:a16="http://schemas.microsoft.com/office/drawing/2014/main" id="{B19472D2-101B-E0E2-DE33-9218E328BE8C}"/>
              </a:ext>
            </a:extLst>
          </p:cNvPr>
          <p:cNvSpPr>
            <a:spLocks noGrp="1"/>
          </p:cNvSpPr>
          <p:nvPr>
            <p:ph type="body" sz="quarter" idx="18" hasCustomPrompt="1"/>
          </p:nvPr>
        </p:nvSpPr>
        <p:spPr>
          <a:xfrm>
            <a:off x="932774" y="522517"/>
            <a:ext cx="11259224" cy="341085"/>
          </a:xfrm>
          <a:prstGeom prst="rect">
            <a:avLst/>
          </a:prstGeom>
        </p:spPr>
        <p:txBody>
          <a:bodyPr lIns="180000">
            <a:noAutofit/>
          </a:bodyPr>
          <a:lstStyle>
            <a:lvl1pPr marL="0" indent="0">
              <a:buNone/>
              <a:defRPr sz="2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Sous-titre abstract…</a:t>
            </a:r>
          </a:p>
        </p:txBody>
      </p:sp>
      <p:sp>
        <p:nvSpPr>
          <p:cNvPr id="16" name="Espace réservé du contenu 15">
            <a:extLst>
              <a:ext uri="{FF2B5EF4-FFF2-40B4-BE49-F238E27FC236}">
                <a16:creationId xmlns="" xmlns:a16="http://schemas.microsoft.com/office/drawing/2014/main" id="{088BC814-27A6-30D7-5D87-E900CC14CD39}"/>
              </a:ext>
            </a:extLst>
          </p:cNvPr>
          <p:cNvSpPr>
            <a:spLocks noGrp="1"/>
          </p:cNvSpPr>
          <p:nvPr>
            <p:ph sz="quarter" idx="19" hasCustomPrompt="1"/>
          </p:nvPr>
        </p:nvSpPr>
        <p:spPr>
          <a:xfrm>
            <a:off x="1312995" y="1247430"/>
            <a:ext cx="6553200" cy="4617333"/>
          </a:xfrm>
          <a:prstGeom prst="rect">
            <a:avLst/>
          </a:prstGeom>
          <a:ln w="12700">
            <a:solidFill>
              <a:srgbClr val="005086"/>
            </a:solidFill>
          </a:ln>
        </p:spPr>
        <p:txBody>
          <a:bodyPr anchor="ct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r-FR" dirty="0"/>
              <a:t>Emplacement courbe</a:t>
            </a:r>
          </a:p>
        </p:txBody>
      </p:sp>
      <p:sp>
        <p:nvSpPr>
          <p:cNvPr id="23" name="Espace réservé du texte 22">
            <a:extLst>
              <a:ext uri="{FF2B5EF4-FFF2-40B4-BE49-F238E27FC236}">
                <a16:creationId xmlns="" xmlns:a16="http://schemas.microsoft.com/office/drawing/2014/main" id="{C6B6A4C5-9A2E-050C-3BAA-59D7CD251CA8}"/>
              </a:ext>
            </a:extLst>
          </p:cNvPr>
          <p:cNvSpPr>
            <a:spLocks noGrp="1"/>
          </p:cNvSpPr>
          <p:nvPr>
            <p:ph type="body" sz="quarter" idx="20" hasCustomPrompt="1"/>
          </p:nvPr>
        </p:nvSpPr>
        <p:spPr>
          <a:xfrm>
            <a:off x="1574574" y="1052306"/>
            <a:ext cx="1683883" cy="387350"/>
          </a:xfrm>
          <a:prstGeom prst="rect">
            <a:avLst/>
          </a:prstGeom>
          <a:solidFill>
            <a:schemeClr val="bg1"/>
          </a:solidFill>
        </p:spPr>
        <p:txBody>
          <a:bodyPr/>
          <a:lstStyle>
            <a:lvl1pPr marL="0" indent="0">
              <a:buNone/>
              <a:defRPr sz="2000" b="1">
                <a:solidFill>
                  <a:srgbClr val="737078"/>
                </a:solidFill>
                <a:latin typeface="+mn-lt"/>
              </a:defRPr>
            </a:lvl1pPr>
            <a:lvl2pPr marL="457200" indent="0">
              <a:buNone/>
              <a:defRPr sz="2000" b="1">
                <a:latin typeface="+mn-lt"/>
              </a:defRPr>
            </a:lvl2pPr>
            <a:lvl3pPr marL="914400" indent="0">
              <a:buNone/>
              <a:defRPr sz="2000" b="1">
                <a:latin typeface="+mn-lt"/>
              </a:defRPr>
            </a:lvl3pPr>
            <a:lvl4pPr marL="1371600" indent="0">
              <a:buNone/>
              <a:defRPr sz="2000" b="1">
                <a:latin typeface="+mn-lt"/>
              </a:defRPr>
            </a:lvl4pPr>
            <a:lvl5pPr marL="1828800" indent="0">
              <a:buNone/>
              <a:defRPr sz="2000" b="1">
                <a:latin typeface="+mn-lt"/>
              </a:defRPr>
            </a:lvl5pPr>
          </a:lstStyle>
          <a:p>
            <a:pPr lvl="0"/>
            <a:r>
              <a:rPr lang="fr-FR" dirty="0"/>
              <a:t>Titre courbe</a:t>
            </a:r>
          </a:p>
        </p:txBody>
      </p:sp>
      <p:sp>
        <p:nvSpPr>
          <p:cNvPr id="29" name="Espace réservé du contenu 28">
            <a:extLst>
              <a:ext uri="{FF2B5EF4-FFF2-40B4-BE49-F238E27FC236}">
                <a16:creationId xmlns="" xmlns:a16="http://schemas.microsoft.com/office/drawing/2014/main" id="{41CAED98-AA80-ED1F-37C4-71918665F7BD}"/>
              </a:ext>
            </a:extLst>
          </p:cNvPr>
          <p:cNvSpPr>
            <a:spLocks noGrp="1"/>
          </p:cNvSpPr>
          <p:nvPr>
            <p:ph sz="quarter" idx="21"/>
          </p:nvPr>
        </p:nvSpPr>
        <p:spPr>
          <a:xfrm>
            <a:off x="8178800" y="1246188"/>
            <a:ext cx="3556000" cy="4616450"/>
          </a:xfrm>
          <a:prstGeom prst="rect">
            <a:avLst/>
          </a:prstGeom>
          <a:solidFill>
            <a:srgbClr val="FF7F4D"/>
          </a:solidFill>
        </p:spPr>
        <p:txBody>
          <a:bodyPr/>
          <a:lstStyle>
            <a:lvl1pPr marL="0" indent="0">
              <a:buNone/>
              <a:defRPr sz="1800" b="1">
                <a:solidFill>
                  <a:schemeClr val="bg1"/>
                </a:solidFill>
              </a:defRPr>
            </a:lvl1pPr>
            <a:lvl2pPr marL="685800" indent="-228600">
              <a:buClr>
                <a:schemeClr val="accent1"/>
              </a:buClr>
              <a:buFont typeface="Police système Courant"/>
              <a:buChar char="►"/>
              <a:defRPr sz="1600">
                <a:solidFill>
                  <a:schemeClr val="tx1"/>
                </a:solidFill>
              </a:defRPr>
            </a:lvl2pPr>
            <a:lvl3pPr marL="1143000" indent="-228600">
              <a:buClr>
                <a:schemeClr val="tx1"/>
              </a:buClr>
              <a:buFont typeface="Wingdings" pitchFamily="2" charset="2"/>
              <a:buChar char="§"/>
              <a:defRPr sz="1400" b="1">
                <a:solidFill>
                  <a:schemeClr val="bg1"/>
                </a:solidFill>
              </a:defRPr>
            </a:lvl3pPr>
            <a:lvl4pPr marL="1600200" indent="-228600">
              <a:buClr>
                <a:schemeClr val="tx1"/>
              </a:buClr>
              <a:buFont typeface="Police système Courant"/>
              <a:buChar char="⁃"/>
              <a:defRPr sz="1200">
                <a:solidFill>
                  <a:schemeClr val="bg1"/>
                </a:solidFill>
              </a:defRPr>
            </a:lvl4pPr>
            <a:lvl5pPr marL="1828800" indent="0">
              <a:buNone/>
              <a:defRPr sz="105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985304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ontenu Abstract 1">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E173DC7-B4D3-4321-AE79-E30BAB9140F0}"/>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solidFill>
                <a:srgbClr val="FFFFFF"/>
              </a:solidFill>
            </a:endParaRPr>
          </a:p>
        </p:txBody>
      </p:sp>
      <p:pic>
        <p:nvPicPr>
          <p:cNvPr id="8" name="Image 7" descr="Une image contenant texte, clipart&#10;&#10;Description générée automatiquement">
            <a:extLst>
              <a:ext uri="{FF2B5EF4-FFF2-40B4-BE49-F238E27FC236}">
                <a16:creationId xmlns="" xmlns:a16="http://schemas.microsoft.com/office/drawing/2014/main" id="{70A865FB-40C9-5CAF-BAAC-E4ED600992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9" name="Rectangle 8">
            <a:extLst>
              <a:ext uri="{FF2B5EF4-FFF2-40B4-BE49-F238E27FC236}">
                <a16:creationId xmlns="" xmlns:a16="http://schemas.microsoft.com/office/drawing/2014/main" id="{B1592C02-83E5-A5C8-E162-287DE145FD68}"/>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 xmlns:a16="http://schemas.microsoft.com/office/drawing/2014/main" id="{E8032FB2-8A0C-F093-959E-CBF277FEC978}"/>
              </a:ext>
            </a:extLst>
          </p:cNvPr>
          <p:cNvSpPr/>
          <p:nvPr userDrawn="1"/>
        </p:nvSpPr>
        <p:spPr>
          <a:xfrm rot="16200000">
            <a:off x="-1201106" y="3998441"/>
            <a:ext cx="3291213" cy="707886"/>
          </a:xfrm>
          <a:prstGeom prst="rect">
            <a:avLst/>
          </a:prstGeom>
        </p:spPr>
        <p:txBody>
          <a:bodyPr wrap="square">
            <a:spAutoFit/>
          </a:bodyPr>
          <a:lstStyle/>
          <a:p>
            <a:r>
              <a:rPr lang="fr-FR" sz="800" dirty="0">
                <a:solidFill>
                  <a:srgbClr val="FFFFFF"/>
                </a:solidFill>
              </a:rPr>
              <a:t>Ce contenu est un rapport et/ou un résumé des communications d'un congrès dont l'objectif est d'informer </a:t>
            </a:r>
            <a:br>
              <a:rPr lang="fr-FR" sz="800" dirty="0">
                <a:solidFill>
                  <a:srgbClr val="FFFFFF"/>
                </a:solidFill>
              </a:rPr>
            </a:br>
            <a:r>
              <a:rPr lang="fr-FR" sz="800" dirty="0">
                <a:solidFill>
                  <a:srgbClr val="FFFFFF"/>
                </a:solidFill>
              </a:rPr>
              <a:t>sur l'état actuel de la recherche ; les données présentées ici peuvent ne pas être validées par les autorités de santé et, </a:t>
            </a:r>
            <a:br>
              <a:rPr lang="fr-FR" sz="800" dirty="0">
                <a:solidFill>
                  <a:srgbClr val="FFFFFF"/>
                </a:solidFill>
              </a:rPr>
            </a:br>
            <a:r>
              <a:rPr lang="fr-FR" sz="800" dirty="0">
                <a:solidFill>
                  <a:srgbClr val="FFFFFF"/>
                </a:solidFill>
              </a:rPr>
              <a:t>le cas échéant, ne doivent pas être mises en pratique.</a:t>
            </a:r>
          </a:p>
        </p:txBody>
      </p:sp>
      <p:sp>
        <p:nvSpPr>
          <p:cNvPr id="11" name="Rectangle 10">
            <a:extLst>
              <a:ext uri="{FF2B5EF4-FFF2-40B4-BE49-F238E27FC236}">
                <a16:creationId xmlns="" xmlns:a16="http://schemas.microsoft.com/office/drawing/2014/main" id="{8C8C5CF4-FDF8-693F-C82B-BF84330624DC}"/>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rPr>
              <a:t>SEIN</a:t>
            </a:r>
          </a:p>
        </p:txBody>
      </p:sp>
      <p:pic>
        <p:nvPicPr>
          <p:cNvPr id="12" name="Image 11">
            <a:extLst>
              <a:ext uri="{FF2B5EF4-FFF2-40B4-BE49-F238E27FC236}">
                <a16:creationId xmlns="" xmlns:a16="http://schemas.microsoft.com/office/drawing/2014/main" id="{58E6383D-B93E-1A06-B617-E4A9CAC8D3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29" y="6006261"/>
            <a:ext cx="774640" cy="798115"/>
          </a:xfrm>
          <a:prstGeom prst="rect">
            <a:avLst/>
          </a:prstGeom>
        </p:spPr>
      </p:pic>
      <p:sp>
        <p:nvSpPr>
          <p:cNvPr id="13" name="ZoneTexte 12">
            <a:extLst>
              <a:ext uri="{FF2B5EF4-FFF2-40B4-BE49-F238E27FC236}">
                <a16:creationId xmlns="" xmlns:a16="http://schemas.microsoft.com/office/drawing/2014/main" id="{5643CAED-F0F2-0415-6C0D-9BFF9BECD3D0}"/>
              </a:ext>
            </a:extLst>
          </p:cNvPr>
          <p:cNvSpPr txBox="1"/>
          <p:nvPr userDrawn="1"/>
        </p:nvSpPr>
        <p:spPr>
          <a:xfrm>
            <a:off x="8242609" y="6158862"/>
            <a:ext cx="1502322" cy="430887"/>
          </a:xfrm>
          <a:prstGeom prst="rect">
            <a:avLst/>
          </a:prstGeom>
          <a:noFill/>
        </p:spPr>
        <p:txBody>
          <a:bodyPr wrap="square">
            <a:spAutoFit/>
          </a:bodyPr>
          <a:lstStyle/>
          <a:p>
            <a:pPr algn="r"/>
            <a:r>
              <a:rPr lang="fr-FR" sz="1100" dirty="0">
                <a:solidFill>
                  <a:srgbClr val="FF7F4D"/>
                </a:solidFill>
                <a:cs typeface="Gordita" pitchFamily="2" charset="77"/>
              </a:rPr>
              <a:t>L’actualité</a:t>
            </a:r>
            <a:r>
              <a:rPr lang="fr-FR" sz="1100" dirty="0">
                <a:solidFill>
                  <a:srgbClr val="FFFFFF"/>
                </a:solidFill>
                <a:cs typeface="Gordita" pitchFamily="2" charset="77"/>
              </a:rPr>
              <a:t/>
            </a:r>
            <a:br>
              <a:rPr lang="fr-FR" sz="1100" dirty="0">
                <a:solidFill>
                  <a:srgbClr val="FFFFFF"/>
                </a:solidFill>
                <a:cs typeface="Gordita" pitchFamily="2" charset="77"/>
              </a:rPr>
            </a:br>
            <a:r>
              <a:rPr lang="fr-FR" sz="1100" dirty="0">
                <a:solidFill>
                  <a:srgbClr val="FFFFFF"/>
                </a:solidFill>
                <a:cs typeface="Gordita" pitchFamily="2" charset="77"/>
              </a:rPr>
              <a:t>en oncologie</a:t>
            </a:r>
          </a:p>
        </p:txBody>
      </p:sp>
      <p:sp>
        <p:nvSpPr>
          <p:cNvPr id="15" name="Espace réservé du texte 21">
            <a:extLst>
              <a:ext uri="{FF2B5EF4-FFF2-40B4-BE49-F238E27FC236}">
                <a16:creationId xmlns="" xmlns:a16="http://schemas.microsoft.com/office/drawing/2014/main" id="{2AAAAE89-3710-6FC1-6165-7C18910D5ACE}"/>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r>
              <a:rPr lang="fr-FR" sz="1050" b="1" dirty="0">
                <a:solidFill>
                  <a:schemeClr val="bg1"/>
                </a:solidFill>
                <a:latin typeface="Century Gothic" panose="020B0502020202020204" pitchFamily="34" charset="0"/>
                <a:cs typeface="Gordita" pitchFamily="2" charset="77"/>
              </a:rPr>
              <a:t>2-6 juin 2023</a:t>
            </a:r>
            <a:r>
              <a:rPr kumimoji="0" lang="fr-FR" sz="1050" b="1" u="none" strike="noStrike" kern="1200" cap="none" spc="0" normalizeH="0" baseline="0" noProof="0" dirty="0">
                <a:ln>
                  <a:noFill/>
                </a:ln>
                <a:solidFill>
                  <a:schemeClr val="bg1"/>
                </a:solidFill>
                <a:effectLst/>
                <a:uLnTx/>
                <a:uFillTx/>
                <a:latin typeface="Century Gothic" panose="020B0502020202020204" pitchFamily="34" charset="0"/>
                <a:cs typeface="Gordita Light" pitchFamily="2" charset="77"/>
              </a:rPr>
              <a:t> </a:t>
            </a:r>
            <a:endParaRPr lang="fr-FR" sz="1050" b="1" dirty="0">
              <a:solidFill>
                <a:schemeClr val="bg1"/>
              </a:solidFill>
              <a:latin typeface="Century Gothic" panose="020B0502020202020204" pitchFamily="34" charset="0"/>
            </a:endParaRPr>
          </a:p>
        </p:txBody>
      </p:sp>
      <p:sp>
        <p:nvSpPr>
          <p:cNvPr id="17" name="Espace réservé du contenu 16">
            <a:extLst>
              <a:ext uri="{FF2B5EF4-FFF2-40B4-BE49-F238E27FC236}">
                <a16:creationId xmlns="" xmlns:a16="http://schemas.microsoft.com/office/drawing/2014/main" id="{4C09A83B-48CE-BFDD-DC13-A8DC2A1787C0}"/>
              </a:ext>
            </a:extLst>
          </p:cNvPr>
          <p:cNvSpPr>
            <a:spLocks noGrp="1"/>
          </p:cNvSpPr>
          <p:nvPr>
            <p:ph sz="quarter" idx="16" hasCustomPrompt="1"/>
          </p:nvPr>
        </p:nvSpPr>
        <p:spPr>
          <a:xfrm>
            <a:off x="1017816" y="6342603"/>
            <a:ext cx="5159375" cy="247196"/>
          </a:xfrm>
          <a:prstGeom prst="rect">
            <a:avLst/>
          </a:prstGeom>
        </p:spPr>
        <p:txBody>
          <a:bodyPr>
            <a:noAutofit/>
          </a:bodyPr>
          <a:lstStyle>
            <a:lvl1pPr marL="0" indent="0">
              <a:buNone/>
              <a:defRPr sz="1200" i="1" baseline="0">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sp>
        <p:nvSpPr>
          <p:cNvPr id="19" name="Espace réservé du texte 18">
            <a:extLst>
              <a:ext uri="{FF2B5EF4-FFF2-40B4-BE49-F238E27FC236}">
                <a16:creationId xmlns="" xmlns:a16="http://schemas.microsoft.com/office/drawing/2014/main" id="{A6141D7E-6A11-9A05-41CA-2C5C54BC029E}"/>
              </a:ext>
            </a:extLst>
          </p:cNvPr>
          <p:cNvSpPr>
            <a:spLocks noGrp="1"/>
          </p:cNvSpPr>
          <p:nvPr>
            <p:ph type="body" sz="quarter" idx="17" hasCustomPrompt="1"/>
          </p:nvPr>
        </p:nvSpPr>
        <p:spPr>
          <a:xfrm>
            <a:off x="932773" y="42224"/>
            <a:ext cx="11259225" cy="516866"/>
          </a:xfrm>
          <a:prstGeom prst="rect">
            <a:avLst/>
          </a:prstGeom>
        </p:spPr>
        <p:txBody>
          <a:bodyPr lIns="180000">
            <a:noAutofit/>
          </a:bodyPr>
          <a:lstStyle>
            <a:lvl1pPr marL="0" indent="0">
              <a:buNone/>
              <a:defRPr sz="3600" b="1" i="0">
                <a:solidFill>
                  <a:srgbClr val="FF7F4D"/>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Titre abstract…</a:t>
            </a:r>
          </a:p>
        </p:txBody>
      </p:sp>
      <p:sp>
        <p:nvSpPr>
          <p:cNvPr id="20" name="Espace réservé du texte 18">
            <a:extLst>
              <a:ext uri="{FF2B5EF4-FFF2-40B4-BE49-F238E27FC236}">
                <a16:creationId xmlns="" xmlns:a16="http://schemas.microsoft.com/office/drawing/2014/main" id="{B19472D2-101B-E0E2-DE33-9218E328BE8C}"/>
              </a:ext>
            </a:extLst>
          </p:cNvPr>
          <p:cNvSpPr>
            <a:spLocks noGrp="1"/>
          </p:cNvSpPr>
          <p:nvPr>
            <p:ph type="body" sz="quarter" idx="18" hasCustomPrompt="1"/>
          </p:nvPr>
        </p:nvSpPr>
        <p:spPr>
          <a:xfrm>
            <a:off x="932774" y="522517"/>
            <a:ext cx="11259224" cy="341085"/>
          </a:xfrm>
          <a:prstGeom prst="rect">
            <a:avLst/>
          </a:prstGeom>
        </p:spPr>
        <p:txBody>
          <a:bodyPr lIns="180000">
            <a:noAutofit/>
          </a:bodyPr>
          <a:lstStyle>
            <a:lvl1pPr marL="0" indent="0">
              <a:buNone/>
              <a:defRPr sz="2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Sous-titre abstract…</a:t>
            </a:r>
          </a:p>
        </p:txBody>
      </p:sp>
      <p:sp>
        <p:nvSpPr>
          <p:cNvPr id="2" name="Espace réservé du contenu 28">
            <a:extLst>
              <a:ext uri="{FF2B5EF4-FFF2-40B4-BE49-F238E27FC236}">
                <a16:creationId xmlns="" xmlns:a16="http://schemas.microsoft.com/office/drawing/2014/main" id="{7AFCAD0A-483F-993E-F8FB-82A89A152C66}"/>
              </a:ext>
            </a:extLst>
          </p:cNvPr>
          <p:cNvSpPr>
            <a:spLocks noGrp="1"/>
          </p:cNvSpPr>
          <p:nvPr>
            <p:ph sz="quarter" idx="22" hasCustomPrompt="1"/>
          </p:nvPr>
        </p:nvSpPr>
        <p:spPr>
          <a:xfrm>
            <a:off x="1349388" y="1182936"/>
            <a:ext cx="9678003" cy="2938688"/>
          </a:xfrm>
          <a:prstGeom prst="rect">
            <a:avLst/>
          </a:prstGeom>
          <a:noFill/>
        </p:spPr>
        <p:txBody>
          <a:bodyPr/>
          <a:lstStyle>
            <a:lvl1pPr marL="285750" indent="-285750">
              <a:buClr>
                <a:schemeClr val="bg2"/>
              </a:buClr>
              <a:buSzPct val="80000"/>
              <a:buFont typeface="Century Gothic" panose="020B0502020202020204" pitchFamily="34" charset="0"/>
              <a:buChar char="►"/>
              <a:defRPr sz="1800" b="1">
                <a:solidFill>
                  <a:schemeClr val="tx1"/>
                </a:solidFill>
              </a:defRPr>
            </a:lvl1pPr>
            <a:lvl2pPr marL="536575" indent="-268288">
              <a:buClr>
                <a:schemeClr val="bg2"/>
              </a:buClr>
              <a:buFont typeface="Wingdings" panose="05000000000000000000" pitchFamily="2" charset="2"/>
              <a:buChar char="à"/>
              <a:defRPr sz="1600">
                <a:solidFill>
                  <a:schemeClr val="tx1"/>
                </a:solidFill>
              </a:defRPr>
            </a:lvl2pPr>
            <a:lvl3pPr marL="719138" indent="-182563">
              <a:buClr>
                <a:schemeClr val="bg2"/>
              </a:buClr>
              <a:buFont typeface="Wingdings" pitchFamily="2" charset="2"/>
              <a:buChar char="§"/>
              <a:defRPr sz="1400" b="1">
                <a:solidFill>
                  <a:schemeClr val="tx1"/>
                </a:solidFill>
              </a:defRPr>
            </a:lvl3pPr>
            <a:lvl4pPr marL="1600200" indent="-228600">
              <a:buClr>
                <a:srgbClr val="FF7F4D"/>
              </a:buClr>
              <a:buFont typeface="Police système Courant"/>
              <a:buChar char="⁃"/>
              <a:defRPr sz="1200">
                <a:solidFill>
                  <a:schemeClr val="tx1"/>
                </a:solidFill>
              </a:defRPr>
            </a:lvl4pPr>
            <a:lvl5pPr marL="1828800" indent="0">
              <a:buNone/>
              <a:defRPr sz="105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3825197578"/>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ntenu Abstract 1">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E173DC7-B4D3-4321-AE79-E30BAB9140F0}"/>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solidFill>
                <a:srgbClr val="FFFFFF"/>
              </a:solidFill>
            </a:endParaRPr>
          </a:p>
        </p:txBody>
      </p:sp>
      <p:pic>
        <p:nvPicPr>
          <p:cNvPr id="8" name="Image 7" descr="Une image contenant texte, clipart&#10;&#10;Description générée automatiquement">
            <a:extLst>
              <a:ext uri="{FF2B5EF4-FFF2-40B4-BE49-F238E27FC236}">
                <a16:creationId xmlns="" xmlns:a16="http://schemas.microsoft.com/office/drawing/2014/main" id="{70A865FB-40C9-5CAF-BAAC-E4ED600992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9" name="Rectangle 8">
            <a:extLst>
              <a:ext uri="{FF2B5EF4-FFF2-40B4-BE49-F238E27FC236}">
                <a16:creationId xmlns="" xmlns:a16="http://schemas.microsoft.com/office/drawing/2014/main" id="{B1592C02-83E5-A5C8-E162-287DE145FD68}"/>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latin typeface="Arial Narrow" panose="020B0604020202020204" pitchFamily="34" charset="0"/>
              <a:cs typeface="Arial Narrow" panose="020B0604020202020204" pitchFamily="34" charset="0"/>
            </a:endParaRPr>
          </a:p>
        </p:txBody>
      </p:sp>
      <p:sp>
        <p:nvSpPr>
          <p:cNvPr id="10" name="Rectangle 9">
            <a:extLst>
              <a:ext uri="{FF2B5EF4-FFF2-40B4-BE49-F238E27FC236}">
                <a16:creationId xmlns="" xmlns:a16="http://schemas.microsoft.com/office/drawing/2014/main" id="{E8032FB2-8A0C-F093-959E-CBF277FEC978}"/>
              </a:ext>
            </a:extLst>
          </p:cNvPr>
          <p:cNvSpPr/>
          <p:nvPr userDrawn="1"/>
        </p:nvSpPr>
        <p:spPr>
          <a:xfrm rot="16200000">
            <a:off x="-1201106" y="3998441"/>
            <a:ext cx="3291213" cy="707886"/>
          </a:xfrm>
          <a:prstGeom prst="rect">
            <a:avLst/>
          </a:prstGeom>
        </p:spPr>
        <p:txBody>
          <a:bodyPr wrap="square">
            <a:spAutoFit/>
          </a:bodyPr>
          <a:lstStyle/>
          <a:p>
            <a:r>
              <a:rPr lang="fr-FR" sz="800" dirty="0">
                <a:solidFill>
                  <a:srgbClr val="FFFFFF"/>
                </a:solidFill>
              </a:rPr>
              <a:t>Ce contenu est un rapport et/ou un résumé des communications d'un congrès dont l'objectif est d'informer </a:t>
            </a:r>
            <a:br>
              <a:rPr lang="fr-FR" sz="800" dirty="0">
                <a:solidFill>
                  <a:srgbClr val="FFFFFF"/>
                </a:solidFill>
              </a:rPr>
            </a:br>
            <a:r>
              <a:rPr lang="fr-FR" sz="800" dirty="0">
                <a:solidFill>
                  <a:srgbClr val="FFFFFF"/>
                </a:solidFill>
              </a:rPr>
              <a:t>sur l'état actuel de la recherche ; les données présentées ici peuvent ne pas être validées par les autorités de santé et, </a:t>
            </a:r>
            <a:br>
              <a:rPr lang="fr-FR" sz="800" dirty="0">
                <a:solidFill>
                  <a:srgbClr val="FFFFFF"/>
                </a:solidFill>
              </a:rPr>
            </a:br>
            <a:r>
              <a:rPr lang="fr-FR" sz="800" dirty="0">
                <a:solidFill>
                  <a:srgbClr val="FFFFFF"/>
                </a:solidFill>
              </a:rPr>
              <a:t>le cas échéant, ne doivent pas être mises en pratique.</a:t>
            </a:r>
          </a:p>
        </p:txBody>
      </p:sp>
      <p:sp>
        <p:nvSpPr>
          <p:cNvPr id="11" name="Rectangle 10">
            <a:extLst>
              <a:ext uri="{FF2B5EF4-FFF2-40B4-BE49-F238E27FC236}">
                <a16:creationId xmlns="" xmlns:a16="http://schemas.microsoft.com/office/drawing/2014/main" id="{8C8C5CF4-FDF8-693F-C82B-BF84330624DC}"/>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rPr>
              <a:t>SEIN</a:t>
            </a:r>
          </a:p>
        </p:txBody>
      </p:sp>
      <p:pic>
        <p:nvPicPr>
          <p:cNvPr id="12" name="Image 11">
            <a:extLst>
              <a:ext uri="{FF2B5EF4-FFF2-40B4-BE49-F238E27FC236}">
                <a16:creationId xmlns="" xmlns:a16="http://schemas.microsoft.com/office/drawing/2014/main" id="{58E6383D-B93E-1A06-B617-E4A9CAC8D3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29" y="6006261"/>
            <a:ext cx="774640" cy="798115"/>
          </a:xfrm>
          <a:prstGeom prst="rect">
            <a:avLst/>
          </a:prstGeom>
        </p:spPr>
      </p:pic>
      <p:sp>
        <p:nvSpPr>
          <p:cNvPr id="13" name="ZoneTexte 12">
            <a:extLst>
              <a:ext uri="{FF2B5EF4-FFF2-40B4-BE49-F238E27FC236}">
                <a16:creationId xmlns="" xmlns:a16="http://schemas.microsoft.com/office/drawing/2014/main" id="{5643CAED-F0F2-0415-6C0D-9BFF9BECD3D0}"/>
              </a:ext>
            </a:extLst>
          </p:cNvPr>
          <p:cNvSpPr txBox="1"/>
          <p:nvPr userDrawn="1"/>
        </p:nvSpPr>
        <p:spPr>
          <a:xfrm>
            <a:off x="8242609" y="6158862"/>
            <a:ext cx="1502322" cy="430887"/>
          </a:xfrm>
          <a:prstGeom prst="rect">
            <a:avLst/>
          </a:prstGeom>
          <a:noFill/>
        </p:spPr>
        <p:txBody>
          <a:bodyPr wrap="square">
            <a:spAutoFit/>
          </a:bodyPr>
          <a:lstStyle/>
          <a:p>
            <a:pPr algn="r"/>
            <a:r>
              <a:rPr lang="fr-FR" sz="1100" dirty="0">
                <a:solidFill>
                  <a:srgbClr val="FF7F4D"/>
                </a:solidFill>
                <a:cs typeface="Gordita" pitchFamily="2" charset="77"/>
              </a:rPr>
              <a:t>L’actualité</a:t>
            </a:r>
            <a:r>
              <a:rPr lang="fr-FR" sz="1100" dirty="0">
                <a:solidFill>
                  <a:srgbClr val="FFFFFF"/>
                </a:solidFill>
                <a:cs typeface="Gordita" pitchFamily="2" charset="77"/>
              </a:rPr>
              <a:t/>
            </a:r>
            <a:br>
              <a:rPr lang="fr-FR" sz="1100" dirty="0">
                <a:solidFill>
                  <a:srgbClr val="FFFFFF"/>
                </a:solidFill>
                <a:cs typeface="Gordita" pitchFamily="2" charset="77"/>
              </a:rPr>
            </a:br>
            <a:r>
              <a:rPr lang="fr-FR" sz="1100" dirty="0">
                <a:solidFill>
                  <a:srgbClr val="FFFFFF"/>
                </a:solidFill>
                <a:cs typeface="Gordita" pitchFamily="2" charset="77"/>
              </a:rPr>
              <a:t>en oncologie</a:t>
            </a:r>
          </a:p>
        </p:txBody>
      </p:sp>
      <p:sp>
        <p:nvSpPr>
          <p:cNvPr id="15" name="Espace réservé du texte 21">
            <a:extLst>
              <a:ext uri="{FF2B5EF4-FFF2-40B4-BE49-F238E27FC236}">
                <a16:creationId xmlns="" xmlns:a16="http://schemas.microsoft.com/office/drawing/2014/main" id="{2AAAAE89-3710-6FC1-6165-7C18910D5ACE}"/>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r>
              <a:rPr lang="fr-FR" sz="1050" b="1" dirty="0">
                <a:solidFill>
                  <a:schemeClr val="bg1"/>
                </a:solidFill>
                <a:latin typeface="Century Gothic" panose="020B0502020202020204" pitchFamily="34" charset="0"/>
                <a:cs typeface="Gordita" pitchFamily="2" charset="77"/>
              </a:rPr>
              <a:t>2-6 juin 2023</a:t>
            </a:r>
            <a:r>
              <a:rPr kumimoji="0" lang="fr-FR" sz="1050" b="1" u="none" strike="noStrike" kern="1200" cap="none" spc="0" normalizeH="0" baseline="0" noProof="0" dirty="0">
                <a:ln>
                  <a:noFill/>
                </a:ln>
                <a:solidFill>
                  <a:schemeClr val="bg1"/>
                </a:solidFill>
                <a:effectLst/>
                <a:uLnTx/>
                <a:uFillTx/>
                <a:latin typeface="Century Gothic" panose="020B0502020202020204" pitchFamily="34" charset="0"/>
                <a:cs typeface="Gordita Light" pitchFamily="2" charset="77"/>
              </a:rPr>
              <a:t> </a:t>
            </a:r>
            <a:endParaRPr lang="fr-FR" sz="1050" b="1" dirty="0">
              <a:solidFill>
                <a:schemeClr val="bg1"/>
              </a:solidFill>
              <a:latin typeface="Century Gothic" panose="020B0502020202020204" pitchFamily="34" charset="0"/>
            </a:endParaRPr>
          </a:p>
        </p:txBody>
      </p:sp>
      <p:sp>
        <p:nvSpPr>
          <p:cNvPr id="17" name="Espace réservé du contenu 16">
            <a:extLst>
              <a:ext uri="{FF2B5EF4-FFF2-40B4-BE49-F238E27FC236}">
                <a16:creationId xmlns="" xmlns:a16="http://schemas.microsoft.com/office/drawing/2014/main" id="{4C09A83B-48CE-BFDD-DC13-A8DC2A1787C0}"/>
              </a:ext>
            </a:extLst>
          </p:cNvPr>
          <p:cNvSpPr>
            <a:spLocks noGrp="1"/>
          </p:cNvSpPr>
          <p:nvPr>
            <p:ph sz="quarter" idx="16" hasCustomPrompt="1"/>
          </p:nvPr>
        </p:nvSpPr>
        <p:spPr>
          <a:xfrm>
            <a:off x="1017816" y="6342603"/>
            <a:ext cx="5159375" cy="247196"/>
          </a:xfrm>
          <a:prstGeom prst="rect">
            <a:avLst/>
          </a:prstGeom>
        </p:spPr>
        <p:txBody>
          <a:bodyPr>
            <a:noAutofit/>
          </a:bodyPr>
          <a:lstStyle>
            <a:lvl1pPr marL="0" indent="0">
              <a:buNone/>
              <a:defRPr sz="1200" i="1" baseline="0">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sp>
        <p:nvSpPr>
          <p:cNvPr id="19" name="Espace réservé du texte 18">
            <a:extLst>
              <a:ext uri="{FF2B5EF4-FFF2-40B4-BE49-F238E27FC236}">
                <a16:creationId xmlns="" xmlns:a16="http://schemas.microsoft.com/office/drawing/2014/main" id="{A6141D7E-6A11-9A05-41CA-2C5C54BC029E}"/>
              </a:ext>
            </a:extLst>
          </p:cNvPr>
          <p:cNvSpPr>
            <a:spLocks noGrp="1"/>
          </p:cNvSpPr>
          <p:nvPr>
            <p:ph type="body" sz="quarter" idx="17" hasCustomPrompt="1"/>
          </p:nvPr>
        </p:nvSpPr>
        <p:spPr>
          <a:xfrm>
            <a:off x="932773" y="-4431"/>
            <a:ext cx="11259225" cy="516866"/>
          </a:xfrm>
          <a:prstGeom prst="rect">
            <a:avLst/>
          </a:prstGeom>
        </p:spPr>
        <p:txBody>
          <a:bodyPr lIns="180000">
            <a:noAutofit/>
          </a:bodyPr>
          <a:lstStyle>
            <a:lvl1pPr marL="0" indent="0">
              <a:buNone/>
              <a:defRPr sz="3600" b="1" i="0">
                <a:solidFill>
                  <a:srgbClr val="FF7F4D"/>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Titre abstract…</a:t>
            </a:r>
          </a:p>
        </p:txBody>
      </p:sp>
      <p:sp>
        <p:nvSpPr>
          <p:cNvPr id="20" name="Espace réservé du texte 18">
            <a:extLst>
              <a:ext uri="{FF2B5EF4-FFF2-40B4-BE49-F238E27FC236}">
                <a16:creationId xmlns="" xmlns:a16="http://schemas.microsoft.com/office/drawing/2014/main" id="{B19472D2-101B-E0E2-DE33-9218E328BE8C}"/>
              </a:ext>
            </a:extLst>
          </p:cNvPr>
          <p:cNvSpPr>
            <a:spLocks noGrp="1"/>
          </p:cNvSpPr>
          <p:nvPr>
            <p:ph type="body" sz="quarter" idx="18" hasCustomPrompt="1"/>
          </p:nvPr>
        </p:nvSpPr>
        <p:spPr>
          <a:xfrm>
            <a:off x="932774" y="522517"/>
            <a:ext cx="11259224" cy="341085"/>
          </a:xfrm>
          <a:prstGeom prst="rect">
            <a:avLst/>
          </a:prstGeom>
        </p:spPr>
        <p:txBody>
          <a:bodyPr lIns="180000">
            <a:noAutofit/>
          </a:bodyPr>
          <a:lstStyle>
            <a:lvl1pPr marL="0" indent="0">
              <a:buNone/>
              <a:defRPr sz="2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Sous-titre abstract…</a:t>
            </a:r>
          </a:p>
        </p:txBody>
      </p:sp>
      <p:sp>
        <p:nvSpPr>
          <p:cNvPr id="2" name="Espace réservé du contenu 28">
            <a:extLst>
              <a:ext uri="{FF2B5EF4-FFF2-40B4-BE49-F238E27FC236}">
                <a16:creationId xmlns="" xmlns:a16="http://schemas.microsoft.com/office/drawing/2014/main" id="{7AFCAD0A-483F-993E-F8FB-82A89A152C66}"/>
              </a:ext>
            </a:extLst>
          </p:cNvPr>
          <p:cNvSpPr>
            <a:spLocks noGrp="1"/>
          </p:cNvSpPr>
          <p:nvPr>
            <p:ph sz="quarter" idx="22" hasCustomPrompt="1"/>
          </p:nvPr>
        </p:nvSpPr>
        <p:spPr>
          <a:xfrm>
            <a:off x="1349388" y="1182936"/>
            <a:ext cx="9678003" cy="2938688"/>
          </a:xfrm>
          <a:prstGeom prst="rect">
            <a:avLst/>
          </a:prstGeom>
          <a:noFill/>
        </p:spPr>
        <p:txBody>
          <a:bodyPr/>
          <a:lstStyle>
            <a:lvl1pPr marL="285750" indent="-285750">
              <a:buClr>
                <a:schemeClr val="bg2"/>
              </a:buClr>
              <a:buSzPct val="80000"/>
              <a:buFont typeface="Century Gothic" panose="020B0502020202020204" pitchFamily="34" charset="0"/>
              <a:buChar char="►"/>
              <a:defRPr sz="1800" b="1">
                <a:solidFill>
                  <a:schemeClr val="tx1"/>
                </a:solidFill>
              </a:defRPr>
            </a:lvl1pPr>
            <a:lvl2pPr marL="536575" indent="-268288">
              <a:buClr>
                <a:schemeClr val="bg2"/>
              </a:buClr>
              <a:buFont typeface="Wingdings" panose="05000000000000000000" pitchFamily="2" charset="2"/>
              <a:buChar char="à"/>
              <a:defRPr sz="1600">
                <a:solidFill>
                  <a:schemeClr val="tx1"/>
                </a:solidFill>
              </a:defRPr>
            </a:lvl2pPr>
            <a:lvl3pPr marL="719138" indent="-182563">
              <a:buClr>
                <a:schemeClr val="bg2"/>
              </a:buClr>
              <a:buFont typeface="Wingdings" pitchFamily="2" charset="2"/>
              <a:buChar char="§"/>
              <a:defRPr sz="1400" b="1">
                <a:solidFill>
                  <a:schemeClr val="tx1"/>
                </a:solidFill>
              </a:defRPr>
            </a:lvl3pPr>
            <a:lvl4pPr marL="1600200" indent="-228600">
              <a:buClr>
                <a:srgbClr val="FF7F4D"/>
              </a:buClr>
              <a:buFont typeface="Police système Courant"/>
              <a:buChar char="⁃"/>
              <a:defRPr sz="1200">
                <a:solidFill>
                  <a:schemeClr val="tx1"/>
                </a:solidFill>
              </a:defRPr>
            </a:lvl4pPr>
            <a:lvl5pPr marL="1828800" indent="0">
              <a:buNone/>
              <a:defRPr sz="105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9423101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u Abstract 2">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9ACA5099-5717-9D94-0AFA-F4B3037AB1DD}"/>
              </a:ext>
            </a:extLst>
          </p:cNvPr>
          <p:cNvSpPr/>
          <p:nvPr userDrawn="1"/>
        </p:nvSpPr>
        <p:spPr>
          <a:xfrm>
            <a:off x="926898" y="6059887"/>
            <a:ext cx="11265101" cy="798114"/>
          </a:xfrm>
          <a:prstGeom prst="rect">
            <a:avLst/>
          </a:prstGeom>
          <a:solidFill>
            <a:srgbClr val="002C4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fr-FR" sz="1200" i="1" dirty="0">
              <a:solidFill>
                <a:srgbClr val="FFFFFF"/>
              </a:solidFill>
            </a:endParaRPr>
          </a:p>
        </p:txBody>
      </p:sp>
      <p:pic>
        <p:nvPicPr>
          <p:cNvPr id="4" name="Image 3" descr="Une image contenant texte, clipart&#10;&#10;Description générée automatiquement">
            <a:extLst>
              <a:ext uri="{FF2B5EF4-FFF2-40B4-BE49-F238E27FC236}">
                <a16:creationId xmlns="" xmlns:a16="http://schemas.microsoft.com/office/drawing/2014/main" id="{F65A5800-6143-1EDE-00DC-C5721A6789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44932" y="6113512"/>
            <a:ext cx="2306783" cy="690864"/>
          </a:xfrm>
          <a:prstGeom prst="rect">
            <a:avLst/>
          </a:prstGeom>
        </p:spPr>
      </p:pic>
      <p:sp>
        <p:nvSpPr>
          <p:cNvPr id="5" name="Rectangle 4">
            <a:extLst>
              <a:ext uri="{FF2B5EF4-FFF2-40B4-BE49-F238E27FC236}">
                <a16:creationId xmlns="" xmlns:a16="http://schemas.microsoft.com/office/drawing/2014/main" id="{7EDFF50F-F04C-F945-CF73-E63D20CD5EA7}"/>
              </a:ext>
            </a:extLst>
          </p:cNvPr>
          <p:cNvSpPr/>
          <p:nvPr userDrawn="1"/>
        </p:nvSpPr>
        <p:spPr>
          <a:xfrm>
            <a:off x="0" y="0"/>
            <a:ext cx="926899" cy="6858000"/>
          </a:xfrm>
          <a:prstGeom prst="rect">
            <a:avLst/>
          </a:prstGeom>
          <a:solidFill>
            <a:srgbClr val="3A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FF"/>
              </a:solidFill>
              <a:latin typeface="Arial Narrow" panose="020B0604020202020204" pitchFamily="34" charset="0"/>
              <a:cs typeface="Arial Narrow" panose="020B0604020202020204" pitchFamily="34" charset="0"/>
            </a:endParaRPr>
          </a:p>
        </p:txBody>
      </p:sp>
      <p:sp>
        <p:nvSpPr>
          <p:cNvPr id="6" name="Rectangle 5">
            <a:extLst>
              <a:ext uri="{FF2B5EF4-FFF2-40B4-BE49-F238E27FC236}">
                <a16:creationId xmlns="" xmlns:a16="http://schemas.microsoft.com/office/drawing/2014/main" id="{F5F54979-C527-1B80-3222-60EDF75FC0C7}"/>
              </a:ext>
            </a:extLst>
          </p:cNvPr>
          <p:cNvSpPr/>
          <p:nvPr userDrawn="1"/>
        </p:nvSpPr>
        <p:spPr>
          <a:xfrm rot="16200000">
            <a:off x="-1201106" y="3998441"/>
            <a:ext cx="3291213" cy="707886"/>
          </a:xfrm>
          <a:prstGeom prst="rect">
            <a:avLst/>
          </a:prstGeom>
        </p:spPr>
        <p:txBody>
          <a:bodyPr wrap="square">
            <a:spAutoFit/>
          </a:bodyPr>
          <a:lstStyle/>
          <a:p>
            <a:r>
              <a:rPr lang="fr-FR" sz="800" dirty="0">
                <a:solidFill>
                  <a:srgbClr val="FFFFFF"/>
                </a:solidFill>
              </a:rPr>
              <a:t>Ce contenu est un rapport et/ou un résumé des communications d'un congrès dont l'objectif est d'informer </a:t>
            </a:r>
            <a:br>
              <a:rPr lang="fr-FR" sz="800" dirty="0">
                <a:solidFill>
                  <a:srgbClr val="FFFFFF"/>
                </a:solidFill>
              </a:rPr>
            </a:br>
            <a:r>
              <a:rPr lang="fr-FR" sz="800" dirty="0">
                <a:solidFill>
                  <a:srgbClr val="FFFFFF"/>
                </a:solidFill>
              </a:rPr>
              <a:t>sur l'état actuel de la recherche ; les données présentées ici peuvent ne pas être validées par les autorités de santé et, </a:t>
            </a:r>
            <a:br>
              <a:rPr lang="fr-FR" sz="800" dirty="0">
                <a:solidFill>
                  <a:srgbClr val="FFFFFF"/>
                </a:solidFill>
              </a:rPr>
            </a:br>
            <a:r>
              <a:rPr lang="fr-FR" sz="800" dirty="0">
                <a:solidFill>
                  <a:srgbClr val="FFFFFF"/>
                </a:solidFill>
              </a:rPr>
              <a:t>le cas échéant, ne doivent pas être mises en pratique.</a:t>
            </a:r>
          </a:p>
        </p:txBody>
      </p:sp>
      <p:sp>
        <p:nvSpPr>
          <p:cNvPr id="7" name="Rectangle 6">
            <a:extLst>
              <a:ext uri="{FF2B5EF4-FFF2-40B4-BE49-F238E27FC236}">
                <a16:creationId xmlns="" xmlns:a16="http://schemas.microsoft.com/office/drawing/2014/main" id="{3D9B53EC-6306-E139-6F6F-A2409ABD9441}"/>
              </a:ext>
            </a:extLst>
          </p:cNvPr>
          <p:cNvSpPr/>
          <p:nvPr userDrawn="1"/>
        </p:nvSpPr>
        <p:spPr>
          <a:xfrm rot="16200000">
            <a:off x="-950941" y="1080182"/>
            <a:ext cx="2806702" cy="646331"/>
          </a:xfrm>
          <a:prstGeom prst="rect">
            <a:avLst/>
          </a:prstGeom>
        </p:spPr>
        <p:txBody>
          <a:bodyPr wrap="square" rIns="216000">
            <a:spAutoFit/>
          </a:bodyPr>
          <a:lstStyle/>
          <a:p>
            <a:pPr algn="r"/>
            <a:r>
              <a:rPr lang="fr-FR" sz="3600" b="1" dirty="0">
                <a:solidFill>
                  <a:srgbClr val="737078"/>
                </a:solidFill>
              </a:rPr>
              <a:t>SEIN</a:t>
            </a:r>
          </a:p>
        </p:txBody>
      </p:sp>
      <p:pic>
        <p:nvPicPr>
          <p:cNvPr id="8" name="Image 7">
            <a:extLst>
              <a:ext uri="{FF2B5EF4-FFF2-40B4-BE49-F238E27FC236}">
                <a16:creationId xmlns="" xmlns:a16="http://schemas.microsoft.com/office/drawing/2014/main" id="{E1A8F42F-8C8C-0521-5EDC-29DBC227029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29" y="6006261"/>
            <a:ext cx="774640" cy="798115"/>
          </a:xfrm>
          <a:prstGeom prst="rect">
            <a:avLst/>
          </a:prstGeom>
        </p:spPr>
      </p:pic>
      <p:sp>
        <p:nvSpPr>
          <p:cNvPr id="9" name="ZoneTexte 8">
            <a:extLst>
              <a:ext uri="{FF2B5EF4-FFF2-40B4-BE49-F238E27FC236}">
                <a16:creationId xmlns="" xmlns:a16="http://schemas.microsoft.com/office/drawing/2014/main" id="{08D80DAF-B78A-FB73-597C-392CF9343367}"/>
              </a:ext>
            </a:extLst>
          </p:cNvPr>
          <p:cNvSpPr txBox="1"/>
          <p:nvPr userDrawn="1"/>
        </p:nvSpPr>
        <p:spPr>
          <a:xfrm>
            <a:off x="8242609" y="6158862"/>
            <a:ext cx="1502322" cy="430887"/>
          </a:xfrm>
          <a:prstGeom prst="rect">
            <a:avLst/>
          </a:prstGeom>
          <a:noFill/>
        </p:spPr>
        <p:txBody>
          <a:bodyPr wrap="square">
            <a:spAutoFit/>
          </a:bodyPr>
          <a:lstStyle/>
          <a:p>
            <a:pPr algn="r"/>
            <a:r>
              <a:rPr lang="fr-FR" sz="1100" dirty="0">
                <a:solidFill>
                  <a:srgbClr val="FF7F4D"/>
                </a:solidFill>
                <a:cs typeface="Gordita" pitchFamily="2" charset="77"/>
              </a:rPr>
              <a:t>L’actualité</a:t>
            </a:r>
            <a:r>
              <a:rPr lang="fr-FR" sz="1100" dirty="0">
                <a:solidFill>
                  <a:srgbClr val="FFFFFF"/>
                </a:solidFill>
                <a:cs typeface="Gordita" pitchFamily="2" charset="77"/>
              </a:rPr>
              <a:t/>
            </a:r>
            <a:br>
              <a:rPr lang="fr-FR" sz="1100" dirty="0">
                <a:solidFill>
                  <a:srgbClr val="FFFFFF"/>
                </a:solidFill>
                <a:cs typeface="Gordita" pitchFamily="2" charset="77"/>
              </a:rPr>
            </a:br>
            <a:r>
              <a:rPr lang="fr-FR" sz="1100" dirty="0">
                <a:solidFill>
                  <a:srgbClr val="FFFFFF"/>
                </a:solidFill>
                <a:cs typeface="Gordita" pitchFamily="2" charset="77"/>
              </a:rPr>
              <a:t>en oncologie</a:t>
            </a:r>
          </a:p>
        </p:txBody>
      </p:sp>
      <p:sp>
        <p:nvSpPr>
          <p:cNvPr id="10" name="Espace réservé du texte 21">
            <a:extLst>
              <a:ext uri="{FF2B5EF4-FFF2-40B4-BE49-F238E27FC236}">
                <a16:creationId xmlns="" xmlns:a16="http://schemas.microsoft.com/office/drawing/2014/main" id="{F923B79B-8D9A-F082-EAE0-D0CD86328FBF}"/>
              </a:ext>
            </a:extLst>
          </p:cNvPr>
          <p:cNvSpPr>
            <a:spLocks noGrp="1"/>
          </p:cNvSpPr>
          <p:nvPr>
            <p:ph type="body" sz="quarter" idx="15" hasCustomPrompt="1"/>
          </p:nvPr>
        </p:nvSpPr>
        <p:spPr>
          <a:xfrm>
            <a:off x="8235351" y="6554231"/>
            <a:ext cx="1411407" cy="242888"/>
          </a:xfrm>
          <a:prstGeom prst="rect">
            <a:avLst/>
          </a:prstGeom>
        </p:spPr>
        <p:txBody>
          <a:bodyPr rIns="0">
            <a:normAutofit/>
          </a:bodyPr>
          <a:lstStyle>
            <a:lvl1pPr marL="0" indent="0" algn="r">
              <a:buNone/>
              <a:defRPr sz="1050" b="1" i="0">
                <a:solidFill>
                  <a:schemeClr val="bg1"/>
                </a:solidFill>
                <a:latin typeface="Century Gothic" panose="020B0502020202020204" pitchFamily="34" charset="0"/>
              </a:defRPr>
            </a:lvl1pPr>
          </a:lstStyle>
          <a:p>
            <a:pPr lvl="0"/>
            <a:r>
              <a:rPr lang="fr-FR" dirty="0"/>
              <a:t>Date du congrès</a:t>
            </a:r>
          </a:p>
        </p:txBody>
      </p:sp>
      <p:sp>
        <p:nvSpPr>
          <p:cNvPr id="11" name="Espace réservé du contenu 16">
            <a:extLst>
              <a:ext uri="{FF2B5EF4-FFF2-40B4-BE49-F238E27FC236}">
                <a16:creationId xmlns="" xmlns:a16="http://schemas.microsoft.com/office/drawing/2014/main" id="{652A7E7E-E0CB-227A-021B-44303F1CCBBB}"/>
              </a:ext>
            </a:extLst>
          </p:cNvPr>
          <p:cNvSpPr>
            <a:spLocks noGrp="1"/>
          </p:cNvSpPr>
          <p:nvPr>
            <p:ph sz="quarter" idx="16" hasCustomPrompt="1"/>
          </p:nvPr>
        </p:nvSpPr>
        <p:spPr>
          <a:xfrm>
            <a:off x="1017816" y="6342603"/>
            <a:ext cx="5159375" cy="247196"/>
          </a:xfrm>
          <a:prstGeom prst="rect">
            <a:avLst/>
          </a:prstGeom>
        </p:spPr>
        <p:txBody>
          <a:bodyPr>
            <a:noAutofit/>
          </a:bodyPr>
          <a:lstStyle>
            <a:lvl1pPr marL="0" indent="0">
              <a:buNone/>
              <a:defRPr sz="1200" i="1">
                <a:solidFill>
                  <a:schemeClr val="bg1"/>
                </a:solidFill>
                <a:latin typeface="Century Gothic" panose="020B0502020202020204" pitchFamily="34" charset="0"/>
              </a:defRPr>
            </a:lvl1pPr>
            <a:lvl2pPr marL="457200" indent="0">
              <a:buNone/>
              <a:defRPr sz="1200" i="1">
                <a:latin typeface="Century Gothic" panose="020B0502020202020204" pitchFamily="34" charset="0"/>
              </a:defRPr>
            </a:lvl2pPr>
            <a:lvl3pPr marL="914400" indent="0">
              <a:buNone/>
              <a:defRPr sz="1200" i="1">
                <a:latin typeface="Century Gothic" panose="020B0502020202020204" pitchFamily="34" charset="0"/>
              </a:defRPr>
            </a:lvl3pPr>
            <a:lvl4pPr marL="1371600" indent="0">
              <a:buNone/>
              <a:defRPr sz="1200" i="1">
                <a:latin typeface="Century Gothic" panose="020B0502020202020204" pitchFamily="34" charset="0"/>
              </a:defRPr>
            </a:lvl4pPr>
            <a:lvl5pPr marL="1828800" indent="0">
              <a:buNone/>
              <a:defRPr sz="1200" i="1">
                <a:latin typeface="Century Gothic" panose="020B0502020202020204" pitchFamily="34" charset="0"/>
              </a:defRPr>
            </a:lvl5pPr>
          </a:lstStyle>
          <a:p>
            <a:r>
              <a:rPr lang="fr-FR" sz="1200" i="1" dirty="0">
                <a:latin typeface="Century Gothic" panose="020B0502020202020204" pitchFamily="34" charset="0"/>
              </a:rPr>
              <a:t>Xx. XXXXXX et al., ASCO</a:t>
            </a:r>
            <a:r>
              <a:rPr lang="fr-FR" sz="1200" i="1" baseline="30000" dirty="0">
                <a:latin typeface="Century Gothic" panose="020B0502020202020204" pitchFamily="34" charset="0"/>
              </a:rPr>
              <a:t>® </a:t>
            </a:r>
            <a:r>
              <a:rPr lang="fr-FR" sz="1200" i="1" dirty="0">
                <a:latin typeface="Century Gothic" panose="020B0502020202020204" pitchFamily="34" charset="0"/>
              </a:rPr>
              <a:t>2023, Abs #1111</a:t>
            </a:r>
          </a:p>
        </p:txBody>
      </p:sp>
      <p:sp>
        <p:nvSpPr>
          <p:cNvPr id="12" name="Espace réservé du texte 18">
            <a:extLst>
              <a:ext uri="{FF2B5EF4-FFF2-40B4-BE49-F238E27FC236}">
                <a16:creationId xmlns="" xmlns:a16="http://schemas.microsoft.com/office/drawing/2014/main" id="{32224335-0BF8-D51F-288B-2DC7D1BD3B40}"/>
              </a:ext>
            </a:extLst>
          </p:cNvPr>
          <p:cNvSpPr>
            <a:spLocks noGrp="1"/>
          </p:cNvSpPr>
          <p:nvPr>
            <p:ph type="body" sz="quarter" idx="17" hasCustomPrompt="1"/>
          </p:nvPr>
        </p:nvSpPr>
        <p:spPr>
          <a:xfrm>
            <a:off x="932773" y="-4431"/>
            <a:ext cx="11259225" cy="516866"/>
          </a:xfrm>
          <a:prstGeom prst="rect">
            <a:avLst/>
          </a:prstGeom>
        </p:spPr>
        <p:txBody>
          <a:bodyPr lIns="180000">
            <a:noAutofit/>
          </a:bodyPr>
          <a:lstStyle>
            <a:lvl1pPr marL="0" indent="0">
              <a:buNone/>
              <a:defRPr sz="3600" b="1" i="0">
                <a:solidFill>
                  <a:srgbClr val="FF7F4D"/>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Titre abstract…</a:t>
            </a:r>
          </a:p>
        </p:txBody>
      </p:sp>
      <p:sp>
        <p:nvSpPr>
          <p:cNvPr id="13" name="Espace réservé du texte 18">
            <a:extLst>
              <a:ext uri="{FF2B5EF4-FFF2-40B4-BE49-F238E27FC236}">
                <a16:creationId xmlns="" xmlns:a16="http://schemas.microsoft.com/office/drawing/2014/main" id="{2B584DC8-4B0C-56BA-CF88-058455BBF87F}"/>
              </a:ext>
            </a:extLst>
          </p:cNvPr>
          <p:cNvSpPr>
            <a:spLocks noGrp="1"/>
          </p:cNvSpPr>
          <p:nvPr>
            <p:ph type="body" sz="quarter" idx="18" hasCustomPrompt="1"/>
          </p:nvPr>
        </p:nvSpPr>
        <p:spPr>
          <a:xfrm>
            <a:off x="932774" y="522517"/>
            <a:ext cx="11259224" cy="341085"/>
          </a:xfrm>
          <a:prstGeom prst="rect">
            <a:avLst/>
          </a:prstGeom>
        </p:spPr>
        <p:txBody>
          <a:bodyPr lIns="180000">
            <a:noAutofit/>
          </a:bodyPr>
          <a:lstStyle>
            <a:lvl1pPr marL="0" indent="0">
              <a:buNone/>
              <a:defRPr sz="2000" b="1" i="0">
                <a:solidFill>
                  <a:srgbClr val="005086"/>
                </a:solidFill>
                <a:latin typeface="Century Gothic" panose="020B0502020202020204" pitchFamily="34" charset="0"/>
              </a:defRPr>
            </a:lvl1pPr>
            <a:lvl2pPr marL="457200" indent="0">
              <a:buNone/>
              <a:defRPr sz="4000" b="1" i="0">
                <a:solidFill>
                  <a:srgbClr val="FF7F4D"/>
                </a:solidFill>
                <a:latin typeface="Century Gothic" panose="020B0502020202020204" pitchFamily="34" charset="0"/>
              </a:defRPr>
            </a:lvl2pPr>
            <a:lvl3pPr marL="914400" indent="0">
              <a:buNone/>
              <a:defRPr sz="4000" b="1" i="0">
                <a:solidFill>
                  <a:srgbClr val="FF7F4D"/>
                </a:solidFill>
                <a:latin typeface="Century Gothic" panose="020B0502020202020204" pitchFamily="34" charset="0"/>
              </a:defRPr>
            </a:lvl3pPr>
            <a:lvl4pPr marL="1371600" indent="0">
              <a:buNone/>
              <a:defRPr sz="4000" b="1" i="0">
                <a:solidFill>
                  <a:srgbClr val="FF7F4D"/>
                </a:solidFill>
                <a:latin typeface="Century Gothic" panose="020B0502020202020204" pitchFamily="34" charset="0"/>
              </a:defRPr>
            </a:lvl4pPr>
            <a:lvl5pPr marL="1828800" indent="0">
              <a:buNone/>
              <a:defRPr sz="4000" b="1" i="0">
                <a:solidFill>
                  <a:srgbClr val="FF7F4D"/>
                </a:solidFill>
                <a:latin typeface="Century Gothic" panose="020B0502020202020204" pitchFamily="34" charset="0"/>
              </a:defRPr>
            </a:lvl5pPr>
          </a:lstStyle>
          <a:p>
            <a:pPr lvl="0"/>
            <a:r>
              <a:rPr lang="fr-FR" dirty="0"/>
              <a:t>Sous-titre abstract…</a:t>
            </a:r>
          </a:p>
        </p:txBody>
      </p:sp>
      <p:sp>
        <p:nvSpPr>
          <p:cNvPr id="14" name="Espace réservé du contenu 15">
            <a:extLst>
              <a:ext uri="{FF2B5EF4-FFF2-40B4-BE49-F238E27FC236}">
                <a16:creationId xmlns="" xmlns:a16="http://schemas.microsoft.com/office/drawing/2014/main" id="{B07DD8FB-A895-594B-3A70-A83EACE30E47}"/>
              </a:ext>
            </a:extLst>
          </p:cNvPr>
          <p:cNvSpPr>
            <a:spLocks noGrp="1"/>
          </p:cNvSpPr>
          <p:nvPr>
            <p:ph sz="quarter" idx="19" hasCustomPrompt="1"/>
          </p:nvPr>
        </p:nvSpPr>
        <p:spPr>
          <a:xfrm>
            <a:off x="1312995" y="1247431"/>
            <a:ext cx="6553200" cy="3100752"/>
          </a:xfrm>
          <a:prstGeom prst="rect">
            <a:avLst/>
          </a:prstGeom>
          <a:ln w="12700">
            <a:solidFill>
              <a:srgbClr val="005086"/>
            </a:solidFill>
          </a:ln>
        </p:spPr>
        <p:txBody>
          <a:bodyPr anchor="ct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fr-FR" dirty="0"/>
              <a:t>Emplacement courbe</a:t>
            </a:r>
          </a:p>
        </p:txBody>
      </p:sp>
      <p:sp>
        <p:nvSpPr>
          <p:cNvPr id="15" name="Espace réservé du texte 22">
            <a:extLst>
              <a:ext uri="{FF2B5EF4-FFF2-40B4-BE49-F238E27FC236}">
                <a16:creationId xmlns="" xmlns:a16="http://schemas.microsoft.com/office/drawing/2014/main" id="{D3E98C69-E3D6-2691-AFB9-114FB82E4949}"/>
              </a:ext>
            </a:extLst>
          </p:cNvPr>
          <p:cNvSpPr>
            <a:spLocks noGrp="1"/>
          </p:cNvSpPr>
          <p:nvPr>
            <p:ph type="body" sz="quarter" idx="20" hasCustomPrompt="1"/>
          </p:nvPr>
        </p:nvSpPr>
        <p:spPr>
          <a:xfrm>
            <a:off x="1574574" y="1052306"/>
            <a:ext cx="1683883" cy="387350"/>
          </a:xfrm>
          <a:prstGeom prst="rect">
            <a:avLst/>
          </a:prstGeom>
          <a:solidFill>
            <a:schemeClr val="bg1"/>
          </a:solidFill>
        </p:spPr>
        <p:txBody>
          <a:bodyPr/>
          <a:lstStyle>
            <a:lvl1pPr marL="0" indent="0">
              <a:buNone/>
              <a:defRPr sz="2000" b="1">
                <a:solidFill>
                  <a:srgbClr val="737078"/>
                </a:solidFill>
                <a:latin typeface="+mn-lt"/>
              </a:defRPr>
            </a:lvl1pPr>
            <a:lvl2pPr marL="457200" indent="0">
              <a:buNone/>
              <a:defRPr sz="2000" b="1">
                <a:latin typeface="+mn-lt"/>
              </a:defRPr>
            </a:lvl2pPr>
            <a:lvl3pPr marL="914400" indent="0">
              <a:buNone/>
              <a:defRPr sz="2000" b="1">
                <a:latin typeface="+mn-lt"/>
              </a:defRPr>
            </a:lvl3pPr>
            <a:lvl4pPr marL="1371600" indent="0">
              <a:buNone/>
              <a:defRPr sz="2000" b="1">
                <a:latin typeface="+mn-lt"/>
              </a:defRPr>
            </a:lvl4pPr>
            <a:lvl5pPr marL="1828800" indent="0">
              <a:buNone/>
              <a:defRPr sz="2000" b="1">
                <a:latin typeface="+mn-lt"/>
              </a:defRPr>
            </a:lvl5pPr>
          </a:lstStyle>
          <a:p>
            <a:pPr lvl="0"/>
            <a:r>
              <a:rPr lang="fr-FR" dirty="0"/>
              <a:t>Titre courbe</a:t>
            </a:r>
          </a:p>
        </p:txBody>
      </p:sp>
      <p:sp>
        <p:nvSpPr>
          <p:cNvPr id="16" name="Espace réservé du contenu 28">
            <a:extLst>
              <a:ext uri="{FF2B5EF4-FFF2-40B4-BE49-F238E27FC236}">
                <a16:creationId xmlns="" xmlns:a16="http://schemas.microsoft.com/office/drawing/2014/main" id="{BF3DF3E4-1677-37CA-CD8C-AAC7786F38F4}"/>
              </a:ext>
            </a:extLst>
          </p:cNvPr>
          <p:cNvSpPr>
            <a:spLocks noGrp="1"/>
          </p:cNvSpPr>
          <p:nvPr>
            <p:ph sz="quarter" idx="21"/>
          </p:nvPr>
        </p:nvSpPr>
        <p:spPr>
          <a:xfrm>
            <a:off x="8178800" y="1246188"/>
            <a:ext cx="3556000" cy="4616450"/>
          </a:xfrm>
          <a:prstGeom prst="rect">
            <a:avLst/>
          </a:prstGeom>
          <a:solidFill>
            <a:srgbClr val="FF7F4D"/>
          </a:solidFill>
        </p:spPr>
        <p:txBody>
          <a:bodyPr/>
          <a:lstStyle>
            <a:lvl1pPr marL="0" indent="0">
              <a:buNone/>
              <a:defRPr sz="1800" b="1">
                <a:solidFill>
                  <a:schemeClr val="bg1"/>
                </a:solidFill>
              </a:defRPr>
            </a:lvl1pPr>
            <a:lvl2pPr marL="685800" indent="-228600">
              <a:buClr>
                <a:schemeClr val="accent1"/>
              </a:buClr>
              <a:buFont typeface="Police système Courant"/>
              <a:buChar char="►"/>
              <a:defRPr sz="1600">
                <a:solidFill>
                  <a:schemeClr val="tx1"/>
                </a:solidFill>
              </a:defRPr>
            </a:lvl2pPr>
            <a:lvl3pPr marL="1143000" indent="-228600">
              <a:buClr>
                <a:schemeClr val="tx1"/>
              </a:buClr>
              <a:buFont typeface="Wingdings" pitchFamily="2" charset="2"/>
              <a:buChar char="§"/>
              <a:defRPr sz="1400" b="1">
                <a:solidFill>
                  <a:schemeClr val="bg1"/>
                </a:solidFill>
              </a:defRPr>
            </a:lvl3pPr>
            <a:lvl4pPr marL="1600200" indent="-228600">
              <a:buClr>
                <a:schemeClr val="tx1"/>
              </a:buClr>
              <a:buFont typeface="Police système Courant"/>
              <a:buChar char="⁃"/>
              <a:defRPr sz="1200">
                <a:solidFill>
                  <a:schemeClr val="bg1"/>
                </a:solidFill>
              </a:defRPr>
            </a:lvl4pPr>
            <a:lvl5pPr marL="1828800" indent="0">
              <a:buNone/>
              <a:defRPr sz="105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7" name="Espace réservé du contenu 28">
            <a:extLst>
              <a:ext uri="{FF2B5EF4-FFF2-40B4-BE49-F238E27FC236}">
                <a16:creationId xmlns="" xmlns:a16="http://schemas.microsoft.com/office/drawing/2014/main" id="{393EA286-5435-E683-D274-8AAD4E596CD1}"/>
              </a:ext>
            </a:extLst>
          </p:cNvPr>
          <p:cNvSpPr>
            <a:spLocks noGrp="1"/>
          </p:cNvSpPr>
          <p:nvPr>
            <p:ph sz="quarter" idx="22"/>
          </p:nvPr>
        </p:nvSpPr>
        <p:spPr>
          <a:xfrm>
            <a:off x="1312994" y="4460489"/>
            <a:ext cx="6553199" cy="1402150"/>
          </a:xfrm>
          <a:prstGeom prst="rect">
            <a:avLst/>
          </a:prstGeom>
          <a:solidFill>
            <a:srgbClr val="005086"/>
          </a:solidFill>
        </p:spPr>
        <p:txBody>
          <a:bodyPr/>
          <a:lstStyle>
            <a:lvl1pPr marL="0" indent="0">
              <a:buNone/>
              <a:defRPr sz="1800" b="1">
                <a:solidFill>
                  <a:schemeClr val="bg1"/>
                </a:solidFill>
              </a:defRPr>
            </a:lvl1pPr>
            <a:lvl2pPr marL="685800" indent="-228600">
              <a:buClr>
                <a:srgbClr val="FF7F4D"/>
              </a:buClr>
              <a:buFont typeface="Police système Courant"/>
              <a:buChar char="►"/>
              <a:defRPr sz="1600">
                <a:solidFill>
                  <a:schemeClr val="bg1"/>
                </a:solidFill>
              </a:defRPr>
            </a:lvl2pPr>
            <a:lvl3pPr marL="1143000" indent="-228600">
              <a:buClr>
                <a:schemeClr val="bg1"/>
              </a:buClr>
              <a:buFont typeface="Wingdings" pitchFamily="2" charset="2"/>
              <a:buChar char="§"/>
              <a:defRPr sz="1400" b="1">
                <a:solidFill>
                  <a:schemeClr val="bg1"/>
                </a:solidFill>
              </a:defRPr>
            </a:lvl3pPr>
            <a:lvl4pPr marL="1600200" indent="-228600">
              <a:buClr>
                <a:srgbClr val="FF7F4D"/>
              </a:buClr>
              <a:buFont typeface="Police système Courant"/>
              <a:buChar char="⁃"/>
              <a:defRPr sz="1200">
                <a:solidFill>
                  <a:schemeClr val="bg1"/>
                </a:solidFill>
              </a:defRPr>
            </a:lvl4pPr>
            <a:lvl5pPr marL="1828800" indent="0">
              <a:buNone/>
              <a:defRPr sz="105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352843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ier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374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58E0776-E8C4-A957-13FA-3BA0796F056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 xmlns:a16="http://schemas.microsoft.com/office/drawing/2014/main" id="{49B8F632-1F43-0CA8-BB59-F9FB790455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 xmlns:a16="http://schemas.microsoft.com/office/drawing/2014/main" id="{71F52F20-ECEC-A143-CB99-9014AECDD6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C800A461-F333-FCCC-7BE3-2540F3D14037}"/>
              </a:ext>
            </a:extLst>
          </p:cNvPr>
          <p:cNvSpPr>
            <a:spLocks noGrp="1"/>
          </p:cNvSpPr>
          <p:nvPr>
            <p:ph type="dt" sz="half" idx="10"/>
          </p:nvPr>
        </p:nvSpPr>
        <p:spPr/>
        <p:txBody>
          <a:bodyPr/>
          <a:lstStyle/>
          <a:p>
            <a:fld id="{5C462964-1937-4530-8E2A-4FF7DF659E3E}" type="datetimeFigureOut">
              <a:rPr lang="fr-FR" smtClean="0"/>
              <a:t>23/01/2024</a:t>
            </a:fld>
            <a:endParaRPr lang="fr-FR"/>
          </a:p>
        </p:txBody>
      </p:sp>
      <p:sp>
        <p:nvSpPr>
          <p:cNvPr id="6" name="Espace réservé du pied de page 5">
            <a:extLst>
              <a:ext uri="{FF2B5EF4-FFF2-40B4-BE49-F238E27FC236}">
                <a16:creationId xmlns="" xmlns:a16="http://schemas.microsoft.com/office/drawing/2014/main" id="{453CE8BD-03CD-C205-3CE1-71DF0AD2092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74179E12-B6CF-B043-4DD4-0A49203CA280}"/>
              </a:ext>
            </a:extLst>
          </p:cNvPr>
          <p:cNvSpPr>
            <a:spLocks noGrp="1"/>
          </p:cNvSpPr>
          <p:nvPr>
            <p:ph type="sldNum" sz="quarter" idx="12"/>
          </p:nvPr>
        </p:nvSpPr>
        <p:spPr/>
        <p:txBody>
          <a:bodyPr/>
          <a:lstStyle/>
          <a:p>
            <a:fld id="{5F2A6A40-CB62-4641-BE33-51B697845566}" type="slidenum">
              <a:rPr lang="fr-FR" smtClean="0"/>
              <a:t>‹N°›</a:t>
            </a:fld>
            <a:endParaRPr lang="fr-FR"/>
          </a:p>
        </p:txBody>
      </p:sp>
    </p:spTree>
    <p:extLst>
      <p:ext uri="{BB962C8B-B14F-4D97-AF65-F5344CB8AC3E}">
        <p14:creationId xmlns:p14="http://schemas.microsoft.com/office/powerpoint/2010/main" val="4011423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70FFA83-420F-725F-DFB3-9CF52CD4C11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 xmlns:a16="http://schemas.microsoft.com/office/drawing/2014/main" id="{1497F2CE-7FF1-2F24-BD1B-4502C6516A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 xmlns:a16="http://schemas.microsoft.com/office/drawing/2014/main" id="{0A4942CF-3034-B401-75AE-0C21403135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2CD7464C-1667-426D-9D9B-4BC910358362}"/>
              </a:ext>
            </a:extLst>
          </p:cNvPr>
          <p:cNvSpPr>
            <a:spLocks noGrp="1"/>
          </p:cNvSpPr>
          <p:nvPr>
            <p:ph type="dt" sz="half" idx="10"/>
          </p:nvPr>
        </p:nvSpPr>
        <p:spPr/>
        <p:txBody>
          <a:bodyPr/>
          <a:lstStyle/>
          <a:p>
            <a:fld id="{5C462964-1937-4530-8E2A-4FF7DF659E3E}" type="datetimeFigureOut">
              <a:rPr lang="fr-FR" smtClean="0"/>
              <a:t>23/01/2024</a:t>
            </a:fld>
            <a:endParaRPr lang="fr-FR"/>
          </a:p>
        </p:txBody>
      </p:sp>
      <p:sp>
        <p:nvSpPr>
          <p:cNvPr id="6" name="Espace réservé du pied de page 5">
            <a:extLst>
              <a:ext uri="{FF2B5EF4-FFF2-40B4-BE49-F238E27FC236}">
                <a16:creationId xmlns="" xmlns:a16="http://schemas.microsoft.com/office/drawing/2014/main" id="{576B8617-333A-C809-D23D-A435F9409C2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30DDBE9C-2A7D-B078-C90B-F32B51B6A505}"/>
              </a:ext>
            </a:extLst>
          </p:cNvPr>
          <p:cNvSpPr>
            <a:spLocks noGrp="1"/>
          </p:cNvSpPr>
          <p:nvPr>
            <p:ph type="sldNum" sz="quarter" idx="12"/>
          </p:nvPr>
        </p:nvSpPr>
        <p:spPr/>
        <p:txBody>
          <a:bodyPr/>
          <a:lstStyle/>
          <a:p>
            <a:fld id="{5F2A6A40-CB62-4641-BE33-51B697845566}" type="slidenum">
              <a:rPr lang="fr-FR" smtClean="0"/>
              <a:t>‹N°›</a:t>
            </a:fld>
            <a:endParaRPr lang="fr-FR"/>
          </a:p>
        </p:txBody>
      </p:sp>
    </p:spTree>
    <p:extLst>
      <p:ext uri="{BB962C8B-B14F-4D97-AF65-F5344CB8AC3E}">
        <p14:creationId xmlns:p14="http://schemas.microsoft.com/office/powerpoint/2010/main" val="3727228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2.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7.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theme" Target="../theme/theme7.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BD1A30B1-13B4-1A60-28C4-059488892A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 xmlns:a16="http://schemas.microsoft.com/office/drawing/2014/main" id="{713D5CAC-4609-40BC-D8A9-42B36B456F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EBAFA179-5B52-0CC7-9662-67F171045D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462964-1937-4530-8E2A-4FF7DF659E3E}" type="datetimeFigureOut">
              <a:rPr lang="fr-FR" smtClean="0"/>
              <a:t>23/01/2024</a:t>
            </a:fld>
            <a:endParaRPr lang="fr-FR"/>
          </a:p>
        </p:txBody>
      </p:sp>
      <p:sp>
        <p:nvSpPr>
          <p:cNvPr id="5" name="Espace réservé du pied de page 4">
            <a:extLst>
              <a:ext uri="{FF2B5EF4-FFF2-40B4-BE49-F238E27FC236}">
                <a16:creationId xmlns="" xmlns:a16="http://schemas.microsoft.com/office/drawing/2014/main" id="{934BD9D8-2D83-0E94-3758-66D39E8318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 xmlns:a16="http://schemas.microsoft.com/office/drawing/2014/main" id="{A4C5A874-5B88-4D8F-A43D-48003C2E5C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2A6A40-CB62-4641-BE33-51B697845566}" type="slidenum">
              <a:rPr lang="fr-FR" smtClean="0"/>
              <a:t>‹N°›</a:t>
            </a:fld>
            <a:endParaRPr lang="fr-FR"/>
          </a:p>
        </p:txBody>
      </p:sp>
    </p:spTree>
    <p:extLst>
      <p:ext uri="{BB962C8B-B14F-4D97-AF65-F5344CB8AC3E}">
        <p14:creationId xmlns:p14="http://schemas.microsoft.com/office/powerpoint/2010/main" val="3148199591"/>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27" r:id="rId13"/>
    <p:sldLayoutId id="2147483888" r:id="rId14"/>
    <p:sldLayoutId id="2147483883" r:id="rId15"/>
    <p:sldLayoutId id="2147483884" r:id="rId16"/>
    <p:sldLayoutId id="2147483886" r:id="rId17"/>
    <p:sldLayoutId id="214748388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76F1489B-F089-B0F2-5167-B66707A9DFCC}"/>
              </a:ext>
            </a:extLst>
          </p:cNvPr>
          <p:cNvSpPr>
            <a:spLocks noGrp="1"/>
          </p:cNvSpPr>
          <p:nvPr>
            <p:ph type="title"/>
          </p:nvPr>
        </p:nvSpPr>
        <p:spPr>
          <a:xfrm>
            <a:off x="903515" y="2571297"/>
            <a:ext cx="10515600" cy="1325563"/>
          </a:xfrm>
          <a:prstGeom prst="rect">
            <a:avLst/>
          </a:prstGeom>
        </p:spPr>
        <p:txBody>
          <a:bodyPr vert="horz" lIns="91440" tIns="45720" rIns="91440" bIns="45720" rtlCol="0" anchor="ctr">
            <a:noAutofit/>
          </a:bodyPr>
          <a:lstStyle/>
          <a:p>
            <a:r>
              <a:rPr lang="fr-FR" dirty="0"/>
              <a:t>Masque SEIN</a:t>
            </a:r>
          </a:p>
        </p:txBody>
      </p:sp>
    </p:spTree>
    <p:extLst>
      <p:ext uri="{BB962C8B-B14F-4D97-AF65-F5344CB8AC3E}">
        <p14:creationId xmlns:p14="http://schemas.microsoft.com/office/powerpoint/2010/main" val="166181039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Lst>
  <p:txStyles>
    <p:titleStyle>
      <a:lvl1pPr algn="ctr" defTabSz="914400" rtl="0" eaLnBrk="1" latinLnBrk="0" hangingPunct="1">
        <a:lnSpc>
          <a:spcPct val="90000"/>
        </a:lnSpc>
        <a:spcBef>
          <a:spcPct val="0"/>
        </a:spcBef>
        <a:buNone/>
        <a:defRPr sz="96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 altLang="en-US"/>
              <a:t>Cliquez pour modifier le style du titre principal</a:t>
            </a:r>
          </a:p>
        </p:txBody>
      </p:sp>
      <p:sp>
        <p:nvSpPr>
          <p:cNvPr id="1027" name="Text Placeholder 7">
            <a:extLst>
              <a:ext uri="{FF2B5EF4-FFF2-40B4-BE49-F238E27FC236}">
                <a16:creationId xmlns=""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 altLang="en-US"/>
              <a:t>Modifier les styles de texte maître</a:t>
            </a:r>
          </a:p>
          <a:p>
            <a:pPr lvl="1"/>
            <a:r>
              <a:rPr lang="fr" altLang="en-US"/>
              <a:t>Deuxième niveau</a:t>
            </a:r>
          </a:p>
          <a:p>
            <a:pPr lvl="2"/>
            <a:r>
              <a:rPr lang="fr" altLang="en-US"/>
              <a:t>Troisième niveau</a:t>
            </a:r>
          </a:p>
          <a:p>
            <a:pPr lvl="3"/>
            <a:r>
              <a:rPr lang="fr" altLang="en-US"/>
              <a:t>Quatrième niveau</a:t>
            </a:r>
          </a:p>
          <a:p>
            <a:pPr lvl="4"/>
            <a:r>
              <a:rPr lang="fr" altLang="en-US"/>
              <a:t>Cinquième niveau</a:t>
            </a:r>
            <a:endParaRPr lang="en-US" altLang="en-US" dirty="0"/>
          </a:p>
        </p:txBody>
      </p:sp>
      <p:sp>
        <p:nvSpPr>
          <p:cNvPr id="4" name="Rectangle 3">
            <a:extLst>
              <a:ext uri="{FF2B5EF4-FFF2-40B4-BE49-F238E27FC236}">
                <a16:creationId xmlns=""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1657935892"/>
      </p:ext>
    </p:extLst>
  </p:cSld>
  <p:clrMap bg1="dk2" tx1="lt1" bg2="dk1"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‹N°›</a:t>
            </a:fld>
            <a:endParaRPr lang="en-US"/>
          </a:p>
        </p:txBody>
      </p:sp>
      <p:pic>
        <p:nvPicPr>
          <p:cNvPr id="15" name="Picture 14">
            <a:extLst>
              <a:ext uri="{FF2B5EF4-FFF2-40B4-BE49-F238E27FC236}">
                <a16:creationId xmlns="" xmlns:a16="http://schemas.microsoft.com/office/drawing/2014/main" id="{32823C6C-73E3-42A3-83A3-6A4C934D2334}"/>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22" y="6238560"/>
            <a:ext cx="12198050" cy="628962"/>
          </a:xfrm>
          <a:prstGeom prst="rect">
            <a:avLst/>
          </a:prstGeom>
        </p:spPr>
      </p:pic>
      <p:sp>
        <p:nvSpPr>
          <p:cNvPr id="4" name="TextBox 3">
            <a:extLst>
              <a:ext uri="{FF2B5EF4-FFF2-40B4-BE49-F238E27FC236}">
                <a16:creationId xmlns=""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3893666467"/>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76F1489B-F089-B0F2-5167-B66707A9DFCC}"/>
              </a:ext>
            </a:extLst>
          </p:cNvPr>
          <p:cNvSpPr>
            <a:spLocks noGrp="1"/>
          </p:cNvSpPr>
          <p:nvPr>
            <p:ph type="title"/>
          </p:nvPr>
        </p:nvSpPr>
        <p:spPr>
          <a:xfrm>
            <a:off x="903515" y="2571297"/>
            <a:ext cx="10515600" cy="1325563"/>
          </a:xfrm>
          <a:prstGeom prst="rect">
            <a:avLst/>
          </a:prstGeom>
        </p:spPr>
        <p:txBody>
          <a:bodyPr vert="horz" lIns="91440" tIns="45720" rIns="91440" bIns="45720" rtlCol="0" anchor="ctr">
            <a:noAutofit/>
          </a:bodyPr>
          <a:lstStyle/>
          <a:p>
            <a:r>
              <a:rPr lang="fr-FR" dirty="0"/>
              <a:t>Masque SEIN</a:t>
            </a:r>
          </a:p>
        </p:txBody>
      </p:sp>
    </p:spTree>
    <p:extLst>
      <p:ext uri="{BB962C8B-B14F-4D97-AF65-F5344CB8AC3E}">
        <p14:creationId xmlns:p14="http://schemas.microsoft.com/office/powerpoint/2010/main" val="2816892068"/>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Lst>
  <p:txStyles>
    <p:titleStyle>
      <a:lvl1pPr algn="ctr" defTabSz="914400" rtl="0" eaLnBrk="1" latinLnBrk="0" hangingPunct="1">
        <a:lnSpc>
          <a:spcPct val="90000"/>
        </a:lnSpc>
        <a:spcBef>
          <a:spcPct val="0"/>
        </a:spcBef>
        <a:buNone/>
        <a:defRPr sz="96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76F1489B-F089-B0F2-5167-B66707A9DFCC}"/>
              </a:ext>
            </a:extLst>
          </p:cNvPr>
          <p:cNvSpPr>
            <a:spLocks noGrp="1"/>
          </p:cNvSpPr>
          <p:nvPr>
            <p:ph type="title"/>
          </p:nvPr>
        </p:nvSpPr>
        <p:spPr>
          <a:xfrm>
            <a:off x="903515" y="2571297"/>
            <a:ext cx="10515600" cy="1325563"/>
          </a:xfrm>
          <a:prstGeom prst="rect">
            <a:avLst/>
          </a:prstGeom>
        </p:spPr>
        <p:txBody>
          <a:bodyPr vert="horz" lIns="91440" tIns="45720" rIns="91440" bIns="45720" rtlCol="0" anchor="ctr">
            <a:noAutofit/>
          </a:bodyPr>
          <a:lstStyle/>
          <a:p>
            <a:r>
              <a:rPr lang="fr-FR" dirty="0"/>
              <a:t>Masque SEIN</a:t>
            </a:r>
          </a:p>
        </p:txBody>
      </p:sp>
    </p:spTree>
    <p:extLst>
      <p:ext uri="{BB962C8B-B14F-4D97-AF65-F5344CB8AC3E}">
        <p14:creationId xmlns:p14="http://schemas.microsoft.com/office/powerpoint/2010/main" val="578137710"/>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defTabSz="914400" rtl="0" eaLnBrk="1" latinLnBrk="0" hangingPunct="1">
        <a:lnSpc>
          <a:spcPct val="90000"/>
        </a:lnSpc>
        <a:spcBef>
          <a:spcPct val="0"/>
        </a:spcBef>
        <a:buNone/>
        <a:defRPr sz="96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76F1489B-F089-B0F2-5167-B66707A9DFCC}"/>
              </a:ext>
            </a:extLst>
          </p:cNvPr>
          <p:cNvSpPr>
            <a:spLocks noGrp="1"/>
          </p:cNvSpPr>
          <p:nvPr>
            <p:ph type="title"/>
          </p:nvPr>
        </p:nvSpPr>
        <p:spPr>
          <a:xfrm>
            <a:off x="903515" y="2571297"/>
            <a:ext cx="10515600" cy="1325563"/>
          </a:xfrm>
          <a:prstGeom prst="rect">
            <a:avLst/>
          </a:prstGeom>
        </p:spPr>
        <p:txBody>
          <a:bodyPr vert="horz" lIns="91440" tIns="45720" rIns="91440" bIns="45720" rtlCol="0" anchor="ctr">
            <a:noAutofit/>
          </a:bodyPr>
          <a:lstStyle/>
          <a:p>
            <a:r>
              <a:rPr lang="fr-FR" dirty="0"/>
              <a:t>Masque SEIN</a:t>
            </a:r>
          </a:p>
        </p:txBody>
      </p:sp>
    </p:spTree>
    <p:extLst>
      <p:ext uri="{BB962C8B-B14F-4D97-AF65-F5344CB8AC3E}">
        <p14:creationId xmlns:p14="http://schemas.microsoft.com/office/powerpoint/2010/main" val="204006689"/>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Lst>
  <p:txStyles>
    <p:titleStyle>
      <a:lvl1pPr algn="ctr" defTabSz="914400" rtl="0" eaLnBrk="1" latinLnBrk="0" hangingPunct="1">
        <a:lnSpc>
          <a:spcPct val="90000"/>
        </a:lnSpc>
        <a:spcBef>
          <a:spcPct val="0"/>
        </a:spcBef>
        <a:buNone/>
        <a:defRPr sz="96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xml"/><Relationship Id="rId5" Type="http://schemas.openxmlformats.org/officeDocument/2006/relationships/image" Target="../media/image14.jpe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2.png"/><Relationship Id="rId1" Type="http://schemas.openxmlformats.org/officeDocument/2006/relationships/slideLayout" Target="../slideLayouts/slideLayout2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4.jpeg"/><Relationship Id="rId2" Type="http://schemas.openxmlformats.org/officeDocument/2006/relationships/image" Target="../media/image23.png"/><Relationship Id="rId1" Type="http://schemas.openxmlformats.org/officeDocument/2006/relationships/slideLayout" Target="../slideLayouts/slideLayout21.xml"/><Relationship Id="rId6" Type="http://schemas.openxmlformats.org/officeDocument/2006/relationships/image" Target="../media/image27.tiff"/><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0.pn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0.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0.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50.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51.emf"/><Relationship Id="rId7" Type="http://schemas.openxmlformats.org/officeDocument/2006/relationships/image" Target="../media/image54.emf"/><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customXml" Target="../ink/ink2.xml"/><Relationship Id="rId5" Type="http://schemas.openxmlformats.org/officeDocument/2006/relationships/image" Target="../media/image53.emf"/><Relationship Id="rId4" Type="http://schemas.openxmlformats.org/officeDocument/2006/relationships/customXml" Target="../ink/ink1.xml"/></Relationships>
</file>

<file path=ppt/slides/_rels/slide49.xml.rels><?xml version="1.0" encoding="UTF-8" standalone="yes"?>
<Relationships xmlns="http://schemas.openxmlformats.org/package/2006/relationships"><Relationship Id="rId3" Type="http://schemas.openxmlformats.org/officeDocument/2006/relationships/customXml" Target="../ink/ink4.xml"/><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50.xml"/><Relationship Id="rId6" Type="http://schemas.openxmlformats.org/officeDocument/2006/relationships/image" Target="../media/image56.emf"/><Relationship Id="rId5" Type="http://schemas.openxmlformats.org/officeDocument/2006/relationships/customXml" Target="../ink/ink5.xml"/><Relationship Id="rId4" Type="http://schemas.openxmlformats.org/officeDocument/2006/relationships/image" Target="../media/image5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7.xml"/><Relationship Id="rId1" Type="http://schemas.openxmlformats.org/officeDocument/2006/relationships/slideLayout" Target="../slideLayouts/slideLayout50.xml"/><Relationship Id="rId4" Type="http://schemas.openxmlformats.org/officeDocument/2006/relationships/image" Target="../media/image58.emf"/></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1.png"/><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2.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1.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1.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1.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1.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1.xml"/><Relationship Id="rId5" Type="http://schemas.openxmlformats.org/officeDocument/2006/relationships/image" Target="../media/image82.png"/><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2.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diagramLayout" Target="../diagrams/layout2.xml"/><Relationship Id="rId7" Type="http://schemas.openxmlformats.org/officeDocument/2006/relationships/image" Target="../media/image17.png"/><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1.xml"/></Relationships>
</file>

<file path=ppt/slides/_rels/slide7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1.xml"/></Relationships>
</file>

<file path=ppt/slides/_rels/slide7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1.xml"/><Relationship Id="rId5" Type="http://schemas.openxmlformats.org/officeDocument/2006/relationships/image" Target="../media/image91.png"/><Relationship Id="rId4" Type="http://schemas.openxmlformats.org/officeDocument/2006/relationships/image" Target="../media/image90.png"/></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1.xml"/></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7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7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9.xml"/></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1.xml"/></Relationships>
</file>

<file path=ppt/slides/_rels/slide7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8.png"/><Relationship Id="rId2" Type="http://schemas.openxmlformats.org/officeDocument/2006/relationships/diagramData" Target="../diagrams/data3.xml"/><Relationship Id="rId1" Type="http://schemas.openxmlformats.org/officeDocument/2006/relationships/slideLayout" Target="../slideLayouts/slideLayout2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9.xml"/></Relationships>
</file>

<file path=ppt/slides/_rels/slide8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06.jpeg"/><Relationship Id="rId1" Type="http://schemas.openxmlformats.org/officeDocument/2006/relationships/slideLayout" Target="../slideLayouts/slideLayout2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Espace réservé pour une image  20"/>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a:stretch>
            <a:fillRect/>
          </a:stretch>
        </p:blipFill>
        <p:spPr/>
      </p:pic>
      <p:pic>
        <p:nvPicPr>
          <p:cNvPr id="19" name="Espace réservé pour une image  18"/>
          <p:cNvPicPr>
            <a:picLocks noGrp="1" noChangeAspect="1"/>
          </p:cNvPicPr>
          <p:nvPr>
            <p:ph type="pic" sz="quarter" idx="20"/>
          </p:nvPr>
        </p:nvPicPr>
        <p:blipFill>
          <a:blip r:embed="rId3">
            <a:extLst>
              <a:ext uri="{28A0092B-C50C-407E-A947-70E740481C1C}">
                <a14:useLocalDpi xmlns:a14="http://schemas.microsoft.com/office/drawing/2010/main"/>
              </a:ext>
            </a:extLst>
          </a:blip>
          <a:srcRect/>
          <a:stretch>
            <a:fillRect/>
          </a:stretch>
        </p:blipFill>
        <p:spPr>
          <a:xfrm>
            <a:off x="1396110" y="5032731"/>
            <a:ext cx="1152000" cy="1152000"/>
          </a:xfrm>
        </p:spPr>
      </p:pic>
      <p:pic>
        <p:nvPicPr>
          <p:cNvPr id="20" name="Espace réservé pour une image  19"/>
          <p:cNvPicPr>
            <a:picLocks noGrp="1" noChangeAspect="1"/>
          </p:cNvPicPr>
          <p:nvPr>
            <p:ph type="pic" sz="quarter" idx="21"/>
          </p:nvPr>
        </p:nvPicPr>
        <p:blipFill>
          <a:blip r:embed="rId4" cstate="email">
            <a:extLst>
              <a:ext uri="{28A0092B-C50C-407E-A947-70E740481C1C}">
                <a14:useLocalDpi xmlns:a14="http://schemas.microsoft.com/office/drawing/2010/main"/>
              </a:ext>
            </a:extLst>
          </a:blip>
          <a:srcRect/>
          <a:stretch>
            <a:fillRect/>
          </a:stretch>
        </p:blipFill>
        <p:spPr>
          <a:xfrm>
            <a:off x="5117803" y="5008018"/>
            <a:ext cx="1152000" cy="1152000"/>
          </a:xfrm>
        </p:spPr>
      </p:pic>
      <p:sp>
        <p:nvSpPr>
          <p:cNvPr id="7" name="Espace réservé du texte 6"/>
          <p:cNvSpPr>
            <a:spLocks noGrp="1"/>
          </p:cNvSpPr>
          <p:nvPr>
            <p:ph type="body" sz="quarter" idx="22"/>
          </p:nvPr>
        </p:nvSpPr>
        <p:spPr>
          <a:xfrm>
            <a:off x="2570034" y="5032731"/>
            <a:ext cx="1515731" cy="569913"/>
          </a:xfrm>
        </p:spPr>
        <p:txBody>
          <a:bodyPr/>
          <a:lstStyle/>
          <a:p>
            <a:r>
              <a:rPr lang="fr-FR" dirty="0"/>
              <a:t>Pr Mahasti SAGHATCHIAN</a:t>
            </a:r>
          </a:p>
        </p:txBody>
      </p:sp>
      <p:sp>
        <p:nvSpPr>
          <p:cNvPr id="8" name="Espace réservé du texte 7"/>
          <p:cNvSpPr>
            <a:spLocks noGrp="1"/>
          </p:cNvSpPr>
          <p:nvPr>
            <p:ph type="body" sz="quarter" idx="23"/>
          </p:nvPr>
        </p:nvSpPr>
        <p:spPr>
          <a:xfrm>
            <a:off x="6295964" y="5048050"/>
            <a:ext cx="1679539" cy="569913"/>
          </a:xfrm>
        </p:spPr>
        <p:txBody>
          <a:bodyPr/>
          <a:lstStyle/>
          <a:p>
            <a:r>
              <a:rPr lang="fr-FR" dirty="0"/>
              <a:t>Dr Frédéric </a:t>
            </a:r>
          </a:p>
          <a:p>
            <a:r>
              <a:rPr lang="fr-FR" dirty="0"/>
              <a:t>FITENI</a:t>
            </a:r>
          </a:p>
        </p:txBody>
      </p:sp>
      <p:sp>
        <p:nvSpPr>
          <p:cNvPr id="9" name="Espace réservé du texte 8"/>
          <p:cNvSpPr>
            <a:spLocks noGrp="1"/>
          </p:cNvSpPr>
          <p:nvPr>
            <p:ph type="body" sz="quarter" idx="24"/>
          </p:nvPr>
        </p:nvSpPr>
        <p:spPr/>
        <p:txBody>
          <a:bodyPr/>
          <a:lstStyle/>
          <a:p>
            <a:r>
              <a:rPr lang="fr-FR" dirty="0"/>
              <a:t>Dr Florian </a:t>
            </a:r>
          </a:p>
          <a:p>
            <a:r>
              <a:rPr lang="fr-FR" dirty="0"/>
              <a:t>SCOTTE</a:t>
            </a:r>
          </a:p>
        </p:txBody>
      </p:sp>
      <p:sp>
        <p:nvSpPr>
          <p:cNvPr id="11" name="Espace réservé du texte 10"/>
          <p:cNvSpPr>
            <a:spLocks noGrp="1"/>
          </p:cNvSpPr>
          <p:nvPr>
            <p:ph type="body" sz="quarter" idx="26"/>
          </p:nvPr>
        </p:nvSpPr>
        <p:spPr>
          <a:xfrm>
            <a:off x="2566890" y="5590470"/>
            <a:ext cx="1518875" cy="917241"/>
          </a:xfrm>
        </p:spPr>
        <p:txBody>
          <a:bodyPr/>
          <a:lstStyle/>
          <a:p>
            <a:r>
              <a:rPr lang="fr-FR" dirty="0"/>
              <a:t>Hôpital Américain de Paris Neuilly-sur-Seine</a:t>
            </a:r>
          </a:p>
          <a:p>
            <a:endParaRPr lang="fr-FR" dirty="0"/>
          </a:p>
        </p:txBody>
      </p:sp>
      <p:sp>
        <p:nvSpPr>
          <p:cNvPr id="12" name="Espace réservé du texte 11"/>
          <p:cNvSpPr>
            <a:spLocks noGrp="1"/>
          </p:cNvSpPr>
          <p:nvPr>
            <p:ph type="body" sz="quarter" idx="27"/>
          </p:nvPr>
        </p:nvSpPr>
        <p:spPr>
          <a:xfrm>
            <a:off x="6305354" y="5565757"/>
            <a:ext cx="1670149" cy="981032"/>
          </a:xfrm>
        </p:spPr>
        <p:txBody>
          <a:bodyPr/>
          <a:lstStyle/>
          <a:p>
            <a:r>
              <a:rPr lang="fr-FR" dirty="0"/>
              <a:t>Institut de Cancérologie du Gard/CHU Nîmes</a:t>
            </a:r>
          </a:p>
          <a:p>
            <a:endParaRPr lang="fr-FR" dirty="0"/>
          </a:p>
        </p:txBody>
      </p:sp>
      <p:sp>
        <p:nvSpPr>
          <p:cNvPr id="13" name="Espace réservé du texte 12"/>
          <p:cNvSpPr>
            <a:spLocks noGrp="1"/>
          </p:cNvSpPr>
          <p:nvPr>
            <p:ph type="body" sz="quarter" idx="28"/>
          </p:nvPr>
        </p:nvSpPr>
        <p:spPr>
          <a:xfrm>
            <a:off x="9686150" y="5590105"/>
            <a:ext cx="1782524" cy="981032"/>
          </a:xfrm>
        </p:spPr>
        <p:txBody>
          <a:bodyPr/>
          <a:lstStyle/>
          <a:p>
            <a:r>
              <a:rPr lang="fr-FR" dirty="0"/>
              <a:t>Gustave Roussy Cancer Campus Villejuif</a:t>
            </a:r>
          </a:p>
          <a:p>
            <a:endParaRPr lang="fr-FR" dirty="0"/>
          </a:p>
        </p:txBody>
      </p:sp>
      <p:sp>
        <p:nvSpPr>
          <p:cNvPr id="14" name="Espace réservé du texte 13"/>
          <p:cNvSpPr>
            <a:spLocks noGrp="1"/>
          </p:cNvSpPr>
          <p:nvPr>
            <p:ph type="body" sz="quarter" idx="14"/>
          </p:nvPr>
        </p:nvSpPr>
        <p:spPr/>
        <p:txBody>
          <a:bodyPr/>
          <a:lstStyle/>
          <a:p>
            <a:r>
              <a:rPr lang="fr-FR" dirty="0"/>
              <a:t>Cancers du sein RH+ HER2- : quelle place de la qualité de vie ?</a:t>
            </a:r>
          </a:p>
        </p:txBody>
      </p:sp>
      <p:sp>
        <p:nvSpPr>
          <p:cNvPr id="17" name="Espace réservé du texte 16"/>
          <p:cNvSpPr>
            <a:spLocks noGrp="1"/>
          </p:cNvSpPr>
          <p:nvPr>
            <p:ph type="body" sz="quarter" idx="15"/>
          </p:nvPr>
        </p:nvSpPr>
        <p:spPr>
          <a:xfrm>
            <a:off x="3193500" y="556450"/>
            <a:ext cx="1411407" cy="242888"/>
          </a:xfrm>
        </p:spPr>
        <p:txBody>
          <a:bodyPr/>
          <a:lstStyle/>
          <a:p>
            <a:r>
              <a:rPr lang="fr-FR" dirty="0" smtClean="0"/>
              <a:t>Février 2024</a:t>
            </a:r>
            <a:endParaRPr lang="fr-FR" dirty="0"/>
          </a:p>
        </p:txBody>
      </p:sp>
      <p:pic>
        <p:nvPicPr>
          <p:cNvPr id="3" name="Espace réservé pour une image  2"/>
          <p:cNvPicPr>
            <a:picLocks noGrp="1" noChangeAspect="1"/>
          </p:cNvPicPr>
          <p:nvPr>
            <p:ph type="pic" idx="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56985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sz="quarter" idx="16"/>
          </p:nvPr>
        </p:nvSpPr>
        <p:spPr>
          <a:xfrm>
            <a:off x="1017816" y="6120714"/>
            <a:ext cx="7706054" cy="469085"/>
          </a:xfrm>
        </p:spPr>
        <p:txBody>
          <a:bodyPr/>
          <a:lstStyle/>
          <a:p>
            <a:r>
              <a:rPr lang="fr-FR" dirty="0"/>
              <a:t>1. Blok EJ, et al. </a:t>
            </a:r>
            <a:r>
              <a:rPr lang="fr-FR" dirty="0" err="1"/>
              <a:t>Eur</a:t>
            </a:r>
            <a:r>
              <a:rPr lang="fr-FR" dirty="0"/>
              <a:t> J Cancer. 2018;95:59-67. 2. </a:t>
            </a:r>
            <a:r>
              <a:rPr lang="fr-FR" dirty="0" err="1"/>
              <a:t>Basch</a:t>
            </a:r>
            <a:r>
              <a:rPr lang="fr-FR" dirty="0"/>
              <a:t> E, et al. </a:t>
            </a:r>
            <a:r>
              <a:rPr lang="fr-FR" dirty="0" err="1"/>
              <a:t>Conference</a:t>
            </a:r>
            <a:r>
              <a:rPr lang="fr-FR" dirty="0"/>
              <a:t> on </a:t>
            </a:r>
            <a:r>
              <a:rPr lang="fr-FR" dirty="0" err="1"/>
              <a:t>Clinical</a:t>
            </a:r>
            <a:r>
              <a:rPr lang="fr-FR" dirty="0"/>
              <a:t> Cancer </a:t>
            </a:r>
            <a:r>
              <a:rPr lang="fr-FR" dirty="0" err="1"/>
              <a:t>Research</a:t>
            </a:r>
            <a:r>
              <a:rPr lang="fr-FR" dirty="0"/>
              <a:t>. 2011. </a:t>
            </a:r>
          </a:p>
          <a:p>
            <a:endParaRPr lang="fr-FR" dirty="0"/>
          </a:p>
        </p:txBody>
      </p:sp>
      <p:sp>
        <p:nvSpPr>
          <p:cNvPr id="8" name="Espace réservé du texte 7"/>
          <p:cNvSpPr>
            <a:spLocks noGrp="1"/>
          </p:cNvSpPr>
          <p:nvPr>
            <p:ph type="body" sz="quarter" idx="17"/>
          </p:nvPr>
        </p:nvSpPr>
        <p:spPr>
          <a:xfrm>
            <a:off x="908059" y="186387"/>
            <a:ext cx="11732903" cy="516866"/>
          </a:xfrm>
        </p:spPr>
        <p:txBody>
          <a:bodyPr/>
          <a:lstStyle/>
          <a:p>
            <a:r>
              <a:rPr lang="fr-FR" sz="2800" dirty="0"/>
              <a:t>Les EI symptomatiques ont un impact négatif sur l’observance</a:t>
            </a:r>
          </a:p>
        </p:txBody>
      </p:sp>
      <p:sp>
        <p:nvSpPr>
          <p:cNvPr id="14" name="Rectangle 13">
            <a:extLst>
              <a:ext uri="{FF2B5EF4-FFF2-40B4-BE49-F238E27FC236}">
                <a16:creationId xmlns="" xmlns:a16="http://schemas.microsoft.com/office/drawing/2014/main" id="{886B194D-667E-4764-B456-513CCDE265DC}"/>
              </a:ext>
            </a:extLst>
          </p:cNvPr>
          <p:cNvSpPr/>
          <p:nvPr/>
        </p:nvSpPr>
        <p:spPr>
          <a:xfrm>
            <a:off x="8896864" y="1334957"/>
            <a:ext cx="3059237" cy="3827523"/>
          </a:xfrm>
          <a:prstGeom prst="rect">
            <a:avLst/>
          </a:prstGeom>
        </p:spPr>
        <p:txBody>
          <a:bodyPr wrap="square">
            <a:spAutoFit/>
          </a:bodyPr>
          <a:lstStyle/>
          <a:p>
            <a:pPr marL="342900" indent="-342900">
              <a:buClr>
                <a:srgbClr val="FF7F4D"/>
              </a:buClr>
              <a:buFont typeface="Century Gothic" panose="020B0502020202020204" pitchFamily="34" charset="0"/>
              <a:buChar char="►"/>
            </a:pPr>
            <a:r>
              <a:rPr lang="fr-FR" sz="1867" dirty="0"/>
              <a:t>Parmi les EI associés à l’arrêt précoce du traitement, les EI symptomatiques, tels que </a:t>
            </a:r>
            <a:r>
              <a:rPr lang="fr-FR" sz="1867" b="1" dirty="0"/>
              <a:t>l’arthralgie, la fatigue, l’alopécie et les syndromes dépressifs/troubles de l’humeur,</a:t>
            </a:r>
            <a:r>
              <a:rPr lang="fr-FR" sz="1867" dirty="0"/>
              <a:t> étaient les plus prononcés. </a:t>
            </a:r>
          </a:p>
          <a:p>
            <a:r>
              <a:rPr lang="fr-FR" sz="1867" dirty="0"/>
              <a:t>Ces EI ont probablement eu le plus d’impact sur la qualité de vie</a:t>
            </a:r>
            <a:endParaRPr lang="en-US" sz="1867" b="1" baseline="30000" dirty="0">
              <a:solidFill>
                <a:schemeClr val="accent1"/>
              </a:solidFill>
            </a:endParaRPr>
          </a:p>
        </p:txBody>
      </p:sp>
      <p:sp>
        <p:nvSpPr>
          <p:cNvPr id="7" name="Content Placeholder 5">
            <a:extLst>
              <a:ext uri="{FF2B5EF4-FFF2-40B4-BE49-F238E27FC236}">
                <a16:creationId xmlns="" xmlns:a16="http://schemas.microsoft.com/office/drawing/2014/main" id="{02F69619-86FC-4E03-9989-4EF139BFE108}"/>
              </a:ext>
            </a:extLst>
          </p:cNvPr>
          <p:cNvSpPr txBox="1">
            <a:spLocks noChangeAspect="1"/>
          </p:cNvSpPr>
          <p:nvPr/>
        </p:nvSpPr>
        <p:spPr>
          <a:xfrm>
            <a:off x="932773" y="1382456"/>
            <a:ext cx="7324043" cy="395509"/>
          </a:xfrm>
          <a:prstGeom prst="rect">
            <a:avLst/>
          </a:prstGeom>
        </p:spPr>
        <p:txBody>
          <a:bodyPr vert="horz" lIns="0" tIns="0" rIns="0" bIns="0" spcCol="182880" rtlCol="0">
            <a:noAutofit/>
          </a:bodyPr>
          <a:lstStyle>
            <a:lvl1pPr marL="228600" indent="-228600" algn="l" defTabSz="914400" rtl="0" eaLnBrk="1" latinLnBrk="0" hangingPunct="1">
              <a:spcBef>
                <a:spcPts val="900"/>
              </a:spcBef>
              <a:buClrTx/>
              <a:buSzPct val="100000"/>
              <a:buFont typeface="Wingdings" charset="2"/>
              <a:buChar char="§"/>
              <a:tabLst>
                <a:tab pos="3998913" algn="r"/>
                <a:tab pos="8229600" algn="r"/>
              </a:tabLst>
              <a:defRPr sz="1800" b="0" i="0" kern="1200" spc="0" baseline="0">
                <a:solidFill>
                  <a:schemeClr val="tx1"/>
                </a:solidFill>
                <a:latin typeface="+mn-lt"/>
                <a:ea typeface="+mn-ea"/>
                <a:cs typeface="+mn-cs"/>
              </a:defRPr>
            </a:lvl1pPr>
            <a:lvl2pPr marL="457200" indent="-228600" algn="l" defTabSz="914400" rtl="0" eaLnBrk="1" latinLnBrk="0" hangingPunct="1">
              <a:spcBef>
                <a:spcPts val="300"/>
              </a:spcBef>
              <a:buClrTx/>
              <a:buSzPct val="100000"/>
              <a:buFont typeface="Arial" pitchFamily="34" charset="0"/>
              <a:buChar char="–"/>
              <a:defRPr sz="1600" b="0" i="0" kern="1200" spc="0" baseline="0">
                <a:solidFill>
                  <a:schemeClr val="tx1"/>
                </a:solidFill>
                <a:latin typeface="+mn-lt"/>
                <a:ea typeface="+mn-ea"/>
                <a:cs typeface="+mn-cs"/>
              </a:defRPr>
            </a:lvl2pPr>
            <a:lvl3pPr marL="685800" indent="-228600" algn="l" defTabSz="914400" rtl="0" eaLnBrk="1" latinLnBrk="0" hangingPunct="1">
              <a:spcBef>
                <a:spcPts val="300"/>
              </a:spcBef>
              <a:buClrTx/>
              <a:buSzPct val="100000"/>
              <a:buFont typeface="Arial" pitchFamily="34" charset="0"/>
              <a:buChar char="–"/>
              <a:defRPr sz="1600" b="0" i="0" kern="1200" spc="0" baseline="0">
                <a:solidFill>
                  <a:schemeClr val="tx1"/>
                </a:solidFill>
                <a:latin typeface="+mn-lt"/>
                <a:ea typeface="+mn-ea"/>
                <a:cs typeface="+mn-cs"/>
              </a:defRPr>
            </a:lvl3pPr>
            <a:lvl4pPr marL="914400" indent="-228600" algn="l" defTabSz="914400" rtl="0" eaLnBrk="1" latinLnBrk="0" hangingPunct="1">
              <a:spcBef>
                <a:spcPts val="300"/>
              </a:spcBef>
              <a:buClrTx/>
              <a:buSzPct val="100000"/>
              <a:buFont typeface="Arial" pitchFamily="34" charset="0"/>
              <a:buChar char="–"/>
              <a:defRPr sz="1600" b="0" i="0" kern="1200" spc="0" baseline="0">
                <a:solidFill>
                  <a:schemeClr val="tx1"/>
                </a:solidFill>
                <a:latin typeface="+mn-lt"/>
                <a:ea typeface="+mn-ea"/>
                <a:cs typeface="+mn-cs"/>
              </a:defRPr>
            </a:lvl4pPr>
            <a:lvl5pPr marL="1143000" indent="-228600" algn="l" defTabSz="914400" rtl="0" eaLnBrk="1" latinLnBrk="0" hangingPunct="1">
              <a:spcBef>
                <a:spcPts val="300"/>
              </a:spcBef>
              <a:buClrTx/>
              <a:buSzPct val="100000"/>
              <a:buFont typeface="Arial" pitchFamily="34" charset="0"/>
              <a:buChar char="–"/>
              <a:defRPr sz="1600" b="0" i="0" kern="1200" spc="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1467" b="1" baseline="30000" dirty="0"/>
          </a:p>
        </p:txBody>
      </p:sp>
      <p:sp>
        <p:nvSpPr>
          <p:cNvPr id="12" name="ZoneTexte 11"/>
          <p:cNvSpPr txBox="1"/>
          <p:nvPr/>
        </p:nvSpPr>
        <p:spPr>
          <a:xfrm>
            <a:off x="1210962" y="5731079"/>
            <a:ext cx="6524368" cy="261610"/>
          </a:xfrm>
          <a:prstGeom prst="rect">
            <a:avLst/>
          </a:prstGeom>
          <a:noFill/>
        </p:spPr>
        <p:txBody>
          <a:bodyPr wrap="square" rtlCol="0">
            <a:spAutoFit/>
          </a:bodyPr>
          <a:lstStyle/>
          <a:p>
            <a:r>
              <a:rPr lang="fr-FR" sz="1100" dirty="0">
                <a:solidFill>
                  <a:schemeClr val="bg1">
                    <a:lumMod val="50000"/>
                  </a:schemeClr>
                </a:solidFill>
              </a:rPr>
              <a:t>AE, adverse </a:t>
            </a:r>
            <a:r>
              <a:rPr lang="fr-FR" sz="1100" dirty="0" err="1">
                <a:solidFill>
                  <a:schemeClr val="bg1">
                    <a:lumMod val="50000"/>
                  </a:schemeClr>
                </a:solidFill>
              </a:rPr>
              <a:t>event</a:t>
            </a:r>
            <a:r>
              <a:rPr lang="fr-FR" sz="1100" dirty="0">
                <a:solidFill>
                  <a:schemeClr val="bg1">
                    <a:lumMod val="50000"/>
                  </a:schemeClr>
                </a:solidFill>
              </a:rPr>
              <a:t>; EBC, </a:t>
            </a:r>
            <a:r>
              <a:rPr lang="fr-FR" sz="1100" dirty="0" err="1">
                <a:solidFill>
                  <a:schemeClr val="bg1">
                    <a:lumMod val="50000"/>
                  </a:schemeClr>
                </a:solidFill>
              </a:rPr>
              <a:t>early</a:t>
            </a:r>
            <a:r>
              <a:rPr lang="fr-FR" sz="1100" dirty="0">
                <a:solidFill>
                  <a:schemeClr val="bg1">
                    <a:lumMod val="50000"/>
                  </a:schemeClr>
                </a:solidFill>
              </a:rPr>
              <a:t> </a:t>
            </a:r>
            <a:r>
              <a:rPr lang="fr-FR" sz="1100" dirty="0" err="1">
                <a:solidFill>
                  <a:schemeClr val="bg1">
                    <a:lumMod val="50000"/>
                  </a:schemeClr>
                </a:solidFill>
              </a:rPr>
              <a:t>breast</a:t>
            </a:r>
            <a:r>
              <a:rPr lang="fr-FR" sz="1100" dirty="0">
                <a:solidFill>
                  <a:schemeClr val="bg1">
                    <a:lumMod val="50000"/>
                  </a:schemeClr>
                </a:solidFill>
              </a:rPr>
              <a:t> cancer; ET, endocrine </a:t>
            </a:r>
            <a:r>
              <a:rPr lang="fr-FR" sz="1100" dirty="0" err="1">
                <a:solidFill>
                  <a:schemeClr val="bg1">
                    <a:lumMod val="50000"/>
                  </a:schemeClr>
                </a:solidFill>
              </a:rPr>
              <a:t>therapy</a:t>
            </a:r>
            <a:r>
              <a:rPr lang="fr-FR" sz="1100" dirty="0">
                <a:solidFill>
                  <a:schemeClr val="bg1">
                    <a:lumMod val="50000"/>
                  </a:schemeClr>
                </a:solidFill>
              </a:rPr>
              <a:t>; </a:t>
            </a:r>
            <a:r>
              <a:rPr lang="fr-FR" sz="1100" dirty="0" err="1">
                <a:solidFill>
                  <a:schemeClr val="bg1">
                    <a:lumMod val="50000"/>
                  </a:schemeClr>
                </a:solidFill>
              </a:rPr>
              <a:t>QoL</a:t>
            </a:r>
            <a:r>
              <a:rPr lang="fr-FR" sz="1100" dirty="0">
                <a:solidFill>
                  <a:schemeClr val="bg1">
                    <a:lumMod val="50000"/>
                  </a:schemeClr>
                </a:solidFill>
              </a:rPr>
              <a:t>, </a:t>
            </a:r>
            <a:r>
              <a:rPr lang="fr-FR" sz="1100" dirty="0" err="1">
                <a:solidFill>
                  <a:schemeClr val="bg1">
                    <a:lumMod val="50000"/>
                  </a:schemeClr>
                </a:solidFill>
              </a:rPr>
              <a:t>quality</a:t>
            </a:r>
            <a:r>
              <a:rPr lang="fr-FR" sz="1100" dirty="0">
                <a:solidFill>
                  <a:schemeClr val="bg1">
                    <a:lumMod val="50000"/>
                  </a:schemeClr>
                </a:solidFill>
              </a:rPr>
              <a:t> of life.</a:t>
            </a:r>
          </a:p>
        </p:txBody>
      </p:sp>
      <p:graphicFrame>
        <p:nvGraphicFramePr>
          <p:cNvPr id="9" name="Graphique 8"/>
          <p:cNvGraphicFramePr/>
          <p:nvPr>
            <p:extLst>
              <p:ext uri="{D42A27DB-BD31-4B8C-83A1-F6EECF244321}">
                <p14:modId xmlns:p14="http://schemas.microsoft.com/office/powerpoint/2010/main" val="3167923788"/>
              </p:ext>
            </p:extLst>
          </p:nvPr>
        </p:nvGraphicFramePr>
        <p:xfrm>
          <a:off x="1017816" y="1357217"/>
          <a:ext cx="7706054" cy="4373861"/>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050324" y="1000897"/>
            <a:ext cx="7673546" cy="4658498"/>
          </a:xfrm>
          <a:prstGeom prst="rect">
            <a:avLst/>
          </a:prstGeom>
          <a:no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1167551" y="775400"/>
            <a:ext cx="7321541" cy="461665"/>
          </a:xfrm>
          <a:prstGeom prst="rect">
            <a:avLst/>
          </a:prstGeom>
          <a:solidFill>
            <a:schemeClr val="bg1"/>
          </a:solidFill>
        </p:spPr>
        <p:txBody>
          <a:bodyPr wrap="square" rtlCol="0">
            <a:spAutoFit/>
          </a:bodyPr>
          <a:lstStyle/>
          <a:p>
            <a:pPr algn="ctr"/>
            <a:r>
              <a:rPr lang="fr-FR" sz="1200" b="1" dirty="0"/>
              <a:t>Les EI les plus fréquemment rapportés associés à l’arrêt précoce du traitement dans une étude sur l’HT adjuvante prolongée chez les femmes ménopausées atteintes de CS précoce</a:t>
            </a:r>
          </a:p>
        </p:txBody>
      </p:sp>
    </p:spTree>
    <p:extLst>
      <p:ext uri="{BB962C8B-B14F-4D97-AF65-F5344CB8AC3E}">
        <p14:creationId xmlns:p14="http://schemas.microsoft.com/office/powerpoint/2010/main" val="184330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quarter" idx="16"/>
          </p:nvPr>
        </p:nvSpPr>
        <p:spPr/>
        <p:txBody>
          <a:bodyPr/>
          <a:lstStyle/>
          <a:p>
            <a:r>
              <a:rPr lang="fr-FR" dirty="0" err="1"/>
              <a:t>Chirgwin</a:t>
            </a:r>
            <a:r>
              <a:rPr lang="fr-FR" dirty="0"/>
              <a:t> JH, et al. J Clin </a:t>
            </a:r>
            <a:r>
              <a:rPr lang="fr-FR" dirty="0" err="1"/>
              <a:t>Oncol</a:t>
            </a:r>
            <a:r>
              <a:rPr lang="fr-FR" dirty="0"/>
              <a:t>. 2016;21(24):2452-559.</a:t>
            </a:r>
          </a:p>
          <a:p>
            <a:endParaRPr lang="fr-FR" dirty="0"/>
          </a:p>
        </p:txBody>
      </p:sp>
      <p:sp>
        <p:nvSpPr>
          <p:cNvPr id="6" name="Espace réservé du texte 5"/>
          <p:cNvSpPr>
            <a:spLocks noGrp="1"/>
          </p:cNvSpPr>
          <p:nvPr>
            <p:ph type="body" sz="quarter" idx="17"/>
          </p:nvPr>
        </p:nvSpPr>
        <p:spPr/>
        <p:txBody>
          <a:bodyPr/>
          <a:lstStyle/>
          <a:p>
            <a:r>
              <a:rPr lang="fr-FR" sz="2800" dirty="0"/>
              <a:t>La non-observance du traitement hormonal est associée à une augmentation statistiquement significative du risque de rechute </a:t>
            </a:r>
          </a:p>
        </p:txBody>
      </p:sp>
      <p:sp>
        <p:nvSpPr>
          <p:cNvPr id="8" name="Espace réservé du contenu 7"/>
          <p:cNvSpPr>
            <a:spLocks noGrp="1"/>
          </p:cNvSpPr>
          <p:nvPr>
            <p:ph sz="quarter" idx="22"/>
          </p:nvPr>
        </p:nvSpPr>
        <p:spPr>
          <a:xfrm>
            <a:off x="7624118" y="1933980"/>
            <a:ext cx="4374293" cy="1905646"/>
          </a:xfrm>
        </p:spPr>
        <p:txBody>
          <a:bodyPr/>
          <a:lstStyle/>
          <a:p>
            <a:r>
              <a:rPr lang="fr-FR" sz="2000" b="0" dirty="0"/>
              <a:t>Augmentation statistiquement significative de 61 % du risque de rechute  si l’adhérence était de &lt;90 % (</a:t>
            </a:r>
            <a:r>
              <a:rPr lang="fr-FR" sz="2000" b="0" i="1" dirty="0"/>
              <a:t>p</a:t>
            </a:r>
            <a:r>
              <a:rPr lang="fr-FR" sz="2000" b="0" dirty="0"/>
              <a:t> = 0,02).</a:t>
            </a:r>
          </a:p>
          <a:p>
            <a:r>
              <a:rPr lang="fr-FR" sz="2000" b="0" dirty="0"/>
              <a:t>Les EI, dont la grande majorité étaient des EI symptomatiques, étaient à l’origine de la plupart des abandons précoces du traitement (82,7 %).</a:t>
            </a:r>
          </a:p>
          <a:p>
            <a:endParaRPr lang="fr-FR" sz="2000" b="0" dirty="0"/>
          </a:p>
        </p:txBody>
      </p:sp>
      <p:sp>
        <p:nvSpPr>
          <p:cNvPr id="10" name="Footer Placeholder 3">
            <a:extLst>
              <a:ext uri="{FF2B5EF4-FFF2-40B4-BE49-F238E27FC236}">
                <a16:creationId xmlns="" xmlns:a16="http://schemas.microsoft.com/office/drawing/2014/main" id="{21E49591-8DED-4BD7-AF4E-56226C508E42}"/>
              </a:ext>
            </a:extLst>
          </p:cNvPr>
          <p:cNvSpPr txBox="1">
            <a:spLocks/>
          </p:cNvSpPr>
          <p:nvPr/>
        </p:nvSpPr>
        <p:spPr>
          <a:xfrm>
            <a:off x="1017816" y="5644388"/>
            <a:ext cx="6506548" cy="418368"/>
          </a:xfrm>
          <a:prstGeom prst="rect">
            <a:avLst/>
          </a:prstGeom>
          <a:noFill/>
        </p:spPr>
        <p:txBody>
          <a:bodyPr wrap="square" lIns="0" tIns="0" rIns="0" bIns="0" rtlCol="0" anchor="ctr" anchorCtr="0">
            <a:noAutofit/>
          </a:bodyPr>
          <a:lstStyle>
            <a:defPPr>
              <a:defRPr lang="en-US"/>
            </a:defPPr>
            <a:lvl1pPr marL="0" algn="l" defTabSz="914400" rtl="0" eaLnBrk="1" latinLnBrk="0" hangingPunct="1">
              <a:defRPr lang="en-US" sz="900" b="0" i="0" kern="1200" spc="0" baseline="0" dirty="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585">
              <a:defRPr/>
            </a:pPr>
            <a:r>
              <a:rPr lang="da-DK" sz="933" dirty="0">
                <a:solidFill>
                  <a:schemeClr val="bg1">
                    <a:lumMod val="50000"/>
                  </a:schemeClr>
                </a:solidFill>
              </a:rPr>
              <a:t>AE, adverse event; CI, confidence interval; DFS, disease-free survival; ET, endocrine therapy; EBC, early breast cancer; HR, hazard ratio; LET, letrozole; Pts, patients; TAM, tamoxifen. </a:t>
            </a:r>
          </a:p>
        </p:txBody>
      </p:sp>
      <p:sp>
        <p:nvSpPr>
          <p:cNvPr id="16" name="Rectangle à coins arrondis 10">
            <a:extLst>
              <a:ext uri="{FF2B5EF4-FFF2-40B4-BE49-F238E27FC236}">
                <a16:creationId xmlns="" xmlns:a16="http://schemas.microsoft.com/office/drawing/2014/main" id="{0285D887-FFA6-7375-648C-0197BCE43D30}"/>
              </a:ext>
            </a:extLst>
          </p:cNvPr>
          <p:cNvSpPr/>
          <p:nvPr/>
        </p:nvSpPr>
        <p:spPr>
          <a:xfrm>
            <a:off x="1511833" y="1606378"/>
            <a:ext cx="5815724" cy="4015946"/>
          </a:xfrm>
          <a:prstGeom prst="roundRect">
            <a:avLst>
              <a:gd name="adj" fmla="val 0"/>
            </a:avLst>
          </a:prstGeom>
          <a:noFill/>
          <a:ln w="9525">
            <a:solidFill>
              <a:srgbClr val="7F7F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sz="2400">
              <a:solidFill>
                <a:prstClr val="white"/>
              </a:solidFill>
              <a:cs typeface="Arial" panose="020B0604020202020204" pitchFamily="34" charset="0"/>
            </a:endParaRPr>
          </a:p>
        </p:txBody>
      </p:sp>
      <p:sp>
        <p:nvSpPr>
          <p:cNvPr id="12" name="Content Placeholder 5">
            <a:extLst>
              <a:ext uri="{FF2B5EF4-FFF2-40B4-BE49-F238E27FC236}">
                <a16:creationId xmlns="" xmlns:a16="http://schemas.microsoft.com/office/drawing/2014/main" id="{E64AA2FB-7FC0-4E18-AFEF-E6819979B348}"/>
              </a:ext>
            </a:extLst>
          </p:cNvPr>
          <p:cNvSpPr txBox="1">
            <a:spLocks noChangeAspect="1"/>
          </p:cNvSpPr>
          <p:nvPr/>
        </p:nvSpPr>
        <p:spPr>
          <a:xfrm>
            <a:off x="1239475" y="905251"/>
            <a:ext cx="10116383" cy="395509"/>
          </a:xfrm>
          <a:prstGeom prst="rect">
            <a:avLst/>
          </a:prstGeom>
          <a:solidFill>
            <a:schemeClr val="bg1"/>
          </a:solidFill>
        </p:spPr>
        <p:txBody>
          <a:bodyPr vert="horz" lIns="0" tIns="0" rIns="0" bIns="0" spcCol="182880" rtlCol="0">
            <a:noAutofit/>
          </a:bodyPr>
          <a:lstStyle>
            <a:lvl1pPr marL="228600" indent="-228600" algn="l" defTabSz="914400" rtl="0" eaLnBrk="1" latinLnBrk="0" hangingPunct="1">
              <a:spcBef>
                <a:spcPts val="900"/>
              </a:spcBef>
              <a:buClrTx/>
              <a:buSzPct val="100000"/>
              <a:buFont typeface="Wingdings" charset="2"/>
              <a:buChar char="§"/>
              <a:tabLst>
                <a:tab pos="3998913" algn="r"/>
                <a:tab pos="8229600" algn="r"/>
              </a:tabLst>
              <a:defRPr sz="1800" b="0" i="0" kern="1200" spc="0" baseline="0">
                <a:solidFill>
                  <a:schemeClr val="tx1"/>
                </a:solidFill>
                <a:latin typeface="+mn-lt"/>
                <a:ea typeface="+mn-ea"/>
                <a:cs typeface="+mn-cs"/>
              </a:defRPr>
            </a:lvl1pPr>
            <a:lvl2pPr marL="457200" indent="-228600" algn="l" defTabSz="914400" rtl="0" eaLnBrk="1" latinLnBrk="0" hangingPunct="1">
              <a:spcBef>
                <a:spcPts val="300"/>
              </a:spcBef>
              <a:buClrTx/>
              <a:buSzPct val="100000"/>
              <a:buFont typeface="Arial" pitchFamily="34" charset="0"/>
              <a:buChar char="–"/>
              <a:defRPr sz="1600" b="0" i="0" kern="1200" spc="0" baseline="0">
                <a:solidFill>
                  <a:schemeClr val="tx1"/>
                </a:solidFill>
                <a:latin typeface="+mn-lt"/>
                <a:ea typeface="+mn-ea"/>
                <a:cs typeface="+mn-cs"/>
              </a:defRPr>
            </a:lvl2pPr>
            <a:lvl3pPr marL="685800" indent="-228600" algn="l" defTabSz="914400" rtl="0" eaLnBrk="1" latinLnBrk="0" hangingPunct="1">
              <a:spcBef>
                <a:spcPts val="300"/>
              </a:spcBef>
              <a:buClrTx/>
              <a:buSzPct val="100000"/>
              <a:buFont typeface="Arial" pitchFamily="34" charset="0"/>
              <a:buChar char="–"/>
              <a:defRPr sz="1600" b="0" i="0" kern="1200" spc="0" baseline="0">
                <a:solidFill>
                  <a:schemeClr val="tx1"/>
                </a:solidFill>
                <a:latin typeface="+mn-lt"/>
                <a:ea typeface="+mn-ea"/>
                <a:cs typeface="+mn-cs"/>
              </a:defRPr>
            </a:lvl3pPr>
            <a:lvl4pPr marL="914400" indent="-228600" algn="l" defTabSz="914400" rtl="0" eaLnBrk="1" latinLnBrk="0" hangingPunct="1">
              <a:spcBef>
                <a:spcPts val="300"/>
              </a:spcBef>
              <a:buClrTx/>
              <a:buSzPct val="100000"/>
              <a:buFont typeface="Arial" pitchFamily="34" charset="0"/>
              <a:buChar char="–"/>
              <a:defRPr sz="1600" b="0" i="0" kern="1200" spc="0" baseline="0">
                <a:solidFill>
                  <a:schemeClr val="tx1"/>
                </a:solidFill>
                <a:latin typeface="+mn-lt"/>
                <a:ea typeface="+mn-ea"/>
                <a:cs typeface="+mn-cs"/>
              </a:defRPr>
            </a:lvl4pPr>
            <a:lvl5pPr marL="1143000" indent="-228600" algn="l" defTabSz="914400" rtl="0" eaLnBrk="1" latinLnBrk="0" hangingPunct="1">
              <a:spcBef>
                <a:spcPts val="300"/>
              </a:spcBef>
              <a:buClrTx/>
              <a:buSzPct val="100000"/>
              <a:buFont typeface="Arial" pitchFamily="34" charset="0"/>
              <a:buChar char="–"/>
              <a:defRPr sz="1600" b="0" i="0" kern="1200" spc="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2000" b="1" dirty="0"/>
              <a:t>Comparaisons DFS de patientes ayant reçu au moins 54 mois d’HT  (TAM et / ou LET) selon les scores d’adhérence de ≥90% ou &lt;90%</a:t>
            </a:r>
            <a:endParaRPr lang="en-US" sz="2000" b="1" dirty="0"/>
          </a:p>
        </p:txBody>
      </p:sp>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2785" y="1581664"/>
            <a:ext cx="5153431" cy="4026605"/>
          </a:xfrm>
          <a:prstGeom prst="rect">
            <a:avLst/>
          </a:prstGeom>
        </p:spPr>
      </p:pic>
    </p:spTree>
    <p:extLst>
      <p:ext uri="{BB962C8B-B14F-4D97-AF65-F5344CB8AC3E}">
        <p14:creationId xmlns:p14="http://schemas.microsoft.com/office/powerpoint/2010/main" val="3945746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7"/>
          </p:nvPr>
        </p:nvSpPr>
        <p:spPr/>
        <p:txBody>
          <a:bodyPr/>
          <a:lstStyle/>
          <a:p>
            <a:r>
              <a:rPr lang="fr-FR" sz="3200" dirty="0"/>
              <a:t>Qualité de vie : définition</a:t>
            </a:r>
          </a:p>
        </p:txBody>
      </p:sp>
      <p:sp>
        <p:nvSpPr>
          <p:cNvPr id="6" name="Espace réservé du contenu 5"/>
          <p:cNvSpPr>
            <a:spLocks noGrp="1"/>
          </p:cNvSpPr>
          <p:nvPr>
            <p:ph sz="quarter" idx="22"/>
          </p:nvPr>
        </p:nvSpPr>
        <p:spPr>
          <a:xfrm>
            <a:off x="1338649" y="1090369"/>
            <a:ext cx="9678003" cy="2938688"/>
          </a:xfrm>
        </p:spPr>
        <p:txBody>
          <a:bodyPr/>
          <a:lstStyle/>
          <a:p>
            <a:pPr marL="285750" lvl="1" indent="-285750">
              <a:spcBef>
                <a:spcPts val="1000"/>
              </a:spcBef>
              <a:buSzPct val="80000"/>
              <a:buFont typeface="Century Gothic" panose="020B0502020202020204" pitchFamily="34" charset="0"/>
              <a:buChar char="►"/>
            </a:pPr>
            <a:r>
              <a:rPr lang="fr-FR" sz="1800" b="1" dirty="0"/>
              <a:t>Perception d’un individu de sa propre santé définie comme un état de bien-être physique, psychologique et social (définition OMS)</a:t>
            </a:r>
          </a:p>
          <a:p>
            <a:pPr lvl="2"/>
            <a:endParaRPr lang="fr-FR" dirty="0"/>
          </a:p>
        </p:txBody>
      </p:sp>
      <p:pic>
        <p:nvPicPr>
          <p:cNvPr id="7" name="Picture 1">
            <a:extLst>
              <a:ext uri="{FF2B5EF4-FFF2-40B4-BE49-F238E27FC236}">
                <a16:creationId xmlns="" xmlns:a16="http://schemas.microsoft.com/office/drawing/2014/main" id="{8B745D19-5961-2757-AE29-C89104DA60D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
          <a:stretch/>
        </p:blipFill>
        <p:spPr>
          <a:xfrm>
            <a:off x="1499287" y="2070370"/>
            <a:ext cx="4435301" cy="3457219"/>
          </a:xfrm>
          <a:prstGeom prst="rect">
            <a:avLst/>
          </a:prstGeom>
        </p:spPr>
      </p:pic>
      <p:graphicFrame>
        <p:nvGraphicFramePr>
          <p:cNvPr id="2" name="Diagramme 1"/>
          <p:cNvGraphicFramePr/>
          <p:nvPr>
            <p:extLst>
              <p:ext uri="{D42A27DB-BD31-4B8C-83A1-F6EECF244321}">
                <p14:modId xmlns:p14="http://schemas.microsoft.com/office/powerpoint/2010/main" val="1420459901"/>
              </p:ext>
            </p:extLst>
          </p:nvPr>
        </p:nvGraphicFramePr>
        <p:xfrm>
          <a:off x="5934588" y="1526240"/>
          <a:ext cx="6797675" cy="4264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2"/>
          <p:cNvSpPr txBox="1"/>
          <p:nvPr/>
        </p:nvSpPr>
        <p:spPr>
          <a:xfrm>
            <a:off x="7124075" y="5215758"/>
            <a:ext cx="1876425" cy="461665"/>
          </a:xfrm>
          <a:prstGeom prst="rect">
            <a:avLst/>
          </a:prstGeom>
          <a:noFill/>
        </p:spPr>
        <p:txBody>
          <a:bodyPr wrap="square" rtlCol="0">
            <a:spAutoFit/>
          </a:bodyPr>
          <a:lstStyle/>
          <a:p>
            <a:r>
              <a:rPr lang="fr-FR" sz="1200" dirty="0">
                <a:solidFill>
                  <a:srgbClr val="002C4C"/>
                </a:solidFill>
              </a:rPr>
              <a:t>Personnel </a:t>
            </a:r>
          </a:p>
          <a:p>
            <a:r>
              <a:rPr lang="fr-FR" sz="1200" dirty="0">
                <a:solidFill>
                  <a:srgbClr val="002C4C"/>
                </a:solidFill>
              </a:rPr>
              <a:t>Professionnel</a:t>
            </a:r>
          </a:p>
        </p:txBody>
      </p:sp>
      <p:sp>
        <p:nvSpPr>
          <p:cNvPr id="9" name="ZoneTexte 8"/>
          <p:cNvSpPr txBox="1"/>
          <p:nvPr/>
        </p:nvSpPr>
        <p:spPr>
          <a:xfrm>
            <a:off x="9847602" y="1608705"/>
            <a:ext cx="1876425" cy="461665"/>
          </a:xfrm>
          <a:prstGeom prst="rect">
            <a:avLst/>
          </a:prstGeom>
          <a:noFill/>
        </p:spPr>
        <p:txBody>
          <a:bodyPr wrap="square" rtlCol="0">
            <a:spAutoFit/>
          </a:bodyPr>
          <a:lstStyle/>
          <a:p>
            <a:r>
              <a:rPr lang="fr-FR" sz="1200" dirty="0">
                <a:solidFill>
                  <a:srgbClr val="002C4C"/>
                </a:solidFill>
              </a:rPr>
              <a:t>Santé </a:t>
            </a:r>
          </a:p>
          <a:p>
            <a:r>
              <a:rPr lang="fr-FR" sz="1200" dirty="0">
                <a:solidFill>
                  <a:srgbClr val="002C4C"/>
                </a:solidFill>
              </a:rPr>
              <a:t>Physique</a:t>
            </a:r>
          </a:p>
        </p:txBody>
      </p:sp>
      <p:sp>
        <p:nvSpPr>
          <p:cNvPr id="10" name="ZoneTexte 9"/>
          <p:cNvSpPr txBox="1"/>
          <p:nvPr/>
        </p:nvSpPr>
        <p:spPr>
          <a:xfrm>
            <a:off x="10561977" y="5219536"/>
            <a:ext cx="1876425" cy="461665"/>
          </a:xfrm>
          <a:prstGeom prst="rect">
            <a:avLst/>
          </a:prstGeom>
          <a:noFill/>
        </p:spPr>
        <p:txBody>
          <a:bodyPr wrap="square" rtlCol="0">
            <a:spAutoFit/>
          </a:bodyPr>
          <a:lstStyle/>
          <a:p>
            <a:r>
              <a:rPr lang="fr-FR" sz="1200" dirty="0">
                <a:solidFill>
                  <a:srgbClr val="002C4C"/>
                </a:solidFill>
              </a:rPr>
              <a:t>Emotionnel</a:t>
            </a:r>
          </a:p>
          <a:p>
            <a:r>
              <a:rPr lang="fr-FR" sz="1200" dirty="0">
                <a:solidFill>
                  <a:srgbClr val="002C4C"/>
                </a:solidFill>
              </a:rPr>
              <a:t>Psychologique </a:t>
            </a:r>
          </a:p>
        </p:txBody>
      </p:sp>
      <p:sp>
        <p:nvSpPr>
          <p:cNvPr id="5" name="Organigramme : Connecteur 4"/>
          <p:cNvSpPr/>
          <p:nvPr/>
        </p:nvSpPr>
        <p:spPr>
          <a:xfrm>
            <a:off x="9732040" y="1724074"/>
            <a:ext cx="182223" cy="163137"/>
          </a:xfrm>
          <a:prstGeom prst="flowChartConnector">
            <a:avLst/>
          </a:prstGeom>
          <a:solidFill>
            <a:srgbClr val="002C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rganigramme : Connecteur 10"/>
          <p:cNvSpPr/>
          <p:nvPr/>
        </p:nvSpPr>
        <p:spPr>
          <a:xfrm>
            <a:off x="10694702" y="5110270"/>
            <a:ext cx="182223" cy="163137"/>
          </a:xfrm>
          <a:prstGeom prst="flowChartConnector">
            <a:avLst/>
          </a:prstGeom>
          <a:solidFill>
            <a:srgbClr val="002C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Organigramme : Connecteur 11"/>
          <p:cNvSpPr/>
          <p:nvPr/>
        </p:nvSpPr>
        <p:spPr>
          <a:xfrm>
            <a:off x="7603899" y="5134189"/>
            <a:ext cx="182223" cy="163137"/>
          </a:xfrm>
          <a:prstGeom prst="flowChartConnector">
            <a:avLst/>
          </a:prstGeom>
          <a:solidFill>
            <a:srgbClr val="002C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177355" y="488777"/>
            <a:ext cx="3818674" cy="369332"/>
          </a:xfrm>
          <a:prstGeom prst="rect">
            <a:avLst/>
          </a:prstGeom>
        </p:spPr>
        <p:txBody>
          <a:bodyPr wrap="none">
            <a:spAutoFit/>
          </a:bodyPr>
          <a:lstStyle/>
          <a:p>
            <a:pPr>
              <a:lnSpc>
                <a:spcPct val="90000"/>
              </a:lnSpc>
              <a:spcBef>
                <a:spcPts val="1000"/>
              </a:spcBef>
            </a:pPr>
            <a:r>
              <a:rPr lang="fr-FR" sz="2000" b="1" dirty="0">
                <a:solidFill>
                  <a:srgbClr val="005086"/>
                </a:solidFill>
                <a:latin typeface="Century Gothic" panose="020B0502020202020204" pitchFamily="34" charset="0"/>
              </a:rPr>
              <a:t>Qualité de vie liée à la santé </a:t>
            </a:r>
          </a:p>
        </p:txBody>
      </p:sp>
    </p:spTree>
    <p:extLst>
      <p:ext uri="{BB962C8B-B14F-4D97-AF65-F5344CB8AC3E}">
        <p14:creationId xmlns:p14="http://schemas.microsoft.com/office/powerpoint/2010/main" val="130918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7"/>
          </p:nvPr>
        </p:nvSpPr>
        <p:spPr>
          <a:xfrm>
            <a:off x="932773" y="-13956"/>
            <a:ext cx="11259225" cy="516866"/>
          </a:xfrm>
        </p:spPr>
        <p:txBody>
          <a:bodyPr/>
          <a:lstStyle/>
          <a:p>
            <a:r>
              <a:rPr lang="fr-FR" sz="3200" dirty="0"/>
              <a:t>Pourquoi évaluer la Qualité de vie ?</a:t>
            </a:r>
          </a:p>
        </p:txBody>
      </p:sp>
      <p:sp>
        <p:nvSpPr>
          <p:cNvPr id="6" name="Espace réservé du contenu 5"/>
          <p:cNvSpPr>
            <a:spLocks noGrp="1"/>
          </p:cNvSpPr>
          <p:nvPr>
            <p:ph sz="quarter" idx="22"/>
          </p:nvPr>
        </p:nvSpPr>
        <p:spPr>
          <a:xfrm>
            <a:off x="1324675" y="812233"/>
            <a:ext cx="10686093" cy="3932762"/>
          </a:xfrm>
        </p:spPr>
        <p:txBody>
          <a:bodyPr/>
          <a:lstStyle/>
          <a:p>
            <a:pPr>
              <a:lnSpc>
                <a:spcPct val="100000"/>
              </a:lnSpc>
              <a:spcAft>
                <a:spcPts val="1200"/>
              </a:spcAft>
            </a:pPr>
            <a:r>
              <a:rPr lang="fr-FR" sz="2800" b="0" dirty="0"/>
              <a:t>Fondements implicites : </a:t>
            </a:r>
            <a:r>
              <a:rPr lang="fr-FR" sz="2800" dirty="0"/>
              <a:t>Adapter la prise en charge du patient</a:t>
            </a:r>
          </a:p>
          <a:p>
            <a:pPr>
              <a:lnSpc>
                <a:spcPct val="100000"/>
              </a:lnSpc>
              <a:spcAft>
                <a:spcPts val="600"/>
              </a:spcAft>
            </a:pPr>
            <a:r>
              <a:rPr lang="fr-FR" sz="2800" b="0" dirty="0"/>
              <a:t>Développement de l’évaluation de la </a:t>
            </a:r>
            <a:r>
              <a:rPr lang="fr-FR" sz="2800" b="0" dirty="0" err="1"/>
              <a:t>QdV</a:t>
            </a:r>
            <a:r>
              <a:rPr lang="fr-FR" sz="2800" b="0" dirty="0"/>
              <a:t> liée à la santé en Recherche Clinique </a:t>
            </a:r>
            <a:r>
              <a:rPr lang="fr-FR" sz="3200" b="0" dirty="0"/>
              <a:t>:</a:t>
            </a:r>
          </a:p>
          <a:p>
            <a:pPr marL="644525" lvl="1" indent="-285750">
              <a:spcBef>
                <a:spcPts val="0"/>
              </a:spcBef>
              <a:spcAft>
                <a:spcPts val="600"/>
              </a:spcAft>
              <a:buClr>
                <a:srgbClr val="005086"/>
              </a:buClr>
              <a:buSzPct val="80000"/>
              <a:buFont typeface=".Lucida Grande UI Regular"/>
              <a:buChar char="►"/>
            </a:pPr>
            <a:r>
              <a:rPr lang="fr-FR" sz="2400" dirty="0">
                <a:solidFill>
                  <a:srgbClr val="005086"/>
                </a:solidFill>
              </a:rPr>
              <a:t>Nécessaire pour les soins de support</a:t>
            </a:r>
          </a:p>
          <a:p>
            <a:pPr marL="644525" lvl="1" indent="-285750">
              <a:spcBef>
                <a:spcPts val="0"/>
              </a:spcBef>
              <a:spcAft>
                <a:spcPts val="600"/>
              </a:spcAft>
              <a:buClr>
                <a:srgbClr val="005086"/>
              </a:buClr>
              <a:buSzPct val="80000"/>
              <a:buFont typeface=".Lucida Grande UI Regular"/>
              <a:buChar char="►"/>
            </a:pPr>
            <a:r>
              <a:rPr lang="fr-FR" sz="2400" dirty="0">
                <a:solidFill>
                  <a:srgbClr val="005086"/>
                </a:solidFill>
              </a:rPr>
              <a:t>Exigence forte pour les nouveaux médicaments</a:t>
            </a:r>
          </a:p>
          <a:p>
            <a:pPr marL="941388" lvl="2" indent="-265113">
              <a:spcBef>
                <a:spcPts val="0"/>
              </a:spcBef>
              <a:spcAft>
                <a:spcPts val="600"/>
              </a:spcAft>
              <a:buClrTx/>
              <a:buSzPct val="80000"/>
            </a:pPr>
            <a:r>
              <a:rPr lang="fr-FR" sz="2000" b="0" dirty="0">
                <a:solidFill>
                  <a:schemeClr val="accent6">
                    <a:lumMod val="75000"/>
                  </a:schemeClr>
                </a:solidFill>
              </a:rPr>
              <a:t>Traiter efficacement et ne pas nuire</a:t>
            </a:r>
          </a:p>
          <a:p>
            <a:pPr marL="941388" lvl="2" indent="-265113">
              <a:spcBef>
                <a:spcPts val="0"/>
              </a:spcBef>
              <a:spcAft>
                <a:spcPts val="1800"/>
              </a:spcAft>
              <a:buClrTx/>
              <a:buSzPct val="80000"/>
            </a:pPr>
            <a:r>
              <a:rPr lang="fr-FR" sz="2000" b="0" dirty="0">
                <a:solidFill>
                  <a:schemeClr val="accent6">
                    <a:lumMod val="75000"/>
                  </a:schemeClr>
                </a:solidFill>
              </a:rPr>
              <a:t>Améliorer le bien-être du patient et restaurer la santé afin d'avoir une vie sociale "normale »</a:t>
            </a:r>
          </a:p>
          <a:p>
            <a:pPr>
              <a:lnSpc>
                <a:spcPct val="150000"/>
              </a:lnSpc>
            </a:pPr>
            <a:endParaRPr lang="fr-FR" sz="3200" b="0" dirty="0"/>
          </a:p>
        </p:txBody>
      </p:sp>
    </p:spTree>
    <p:extLst>
      <p:ext uri="{BB962C8B-B14F-4D97-AF65-F5344CB8AC3E}">
        <p14:creationId xmlns:p14="http://schemas.microsoft.com/office/powerpoint/2010/main" val="4243765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26"/>
          </p:nvPr>
        </p:nvSpPr>
        <p:spPr>
          <a:xfrm>
            <a:off x="1050326" y="3583461"/>
            <a:ext cx="12031362" cy="1129070"/>
          </a:xfrm>
        </p:spPr>
        <p:txBody>
          <a:bodyPr/>
          <a:lstStyle/>
          <a:p>
            <a:r>
              <a:rPr lang="fr-FR" sz="3200" dirty="0"/>
              <a:t>La qualité de vie dans les essais cliniques en oncologie</a:t>
            </a:r>
          </a:p>
        </p:txBody>
      </p:sp>
      <p:sp>
        <p:nvSpPr>
          <p:cNvPr id="4" name="Espace réservé du texte 3"/>
          <p:cNvSpPr>
            <a:spLocks noGrp="1"/>
          </p:cNvSpPr>
          <p:nvPr>
            <p:ph type="body" sz="quarter" idx="18"/>
          </p:nvPr>
        </p:nvSpPr>
        <p:spPr/>
        <p:txBody>
          <a:bodyPr/>
          <a:lstStyle/>
          <a:p>
            <a:r>
              <a:rPr lang="fr-FR" dirty="0"/>
              <a:t>Dr Frédéric FITENI</a:t>
            </a:r>
          </a:p>
          <a:p>
            <a:endParaRPr lang="fr-FR" dirty="0"/>
          </a:p>
        </p:txBody>
      </p:sp>
      <p:sp>
        <p:nvSpPr>
          <p:cNvPr id="5" name="Espace réservé du texte 4"/>
          <p:cNvSpPr>
            <a:spLocks noGrp="1"/>
          </p:cNvSpPr>
          <p:nvPr>
            <p:ph type="body" sz="quarter" idx="25"/>
          </p:nvPr>
        </p:nvSpPr>
        <p:spPr/>
        <p:txBody>
          <a:bodyPr/>
          <a:lstStyle/>
          <a:p>
            <a:r>
              <a:rPr lang="fr-FR" dirty="0"/>
              <a:t>Institut de Cancérologie du Gard/CHU Nîmes</a:t>
            </a:r>
          </a:p>
          <a:p>
            <a:endParaRPr lang="fr-FR" dirty="0"/>
          </a:p>
        </p:txBody>
      </p:sp>
      <p:sp>
        <p:nvSpPr>
          <p:cNvPr id="6" name="Espace réservé du texte 5"/>
          <p:cNvSpPr>
            <a:spLocks noGrp="1"/>
          </p:cNvSpPr>
          <p:nvPr>
            <p:ph type="body" sz="quarter" idx="14"/>
          </p:nvPr>
        </p:nvSpPr>
        <p:spPr/>
        <p:txBody>
          <a:bodyPr/>
          <a:lstStyle/>
          <a:p>
            <a:r>
              <a:rPr lang="fr-FR" dirty="0"/>
              <a:t>Cancers du sein RH+ HER2- : quelle place de la qualité de vie ?</a:t>
            </a:r>
          </a:p>
          <a:p>
            <a:endParaRPr lang="fr-FR" dirty="0"/>
          </a:p>
        </p:txBody>
      </p:sp>
      <p:pic>
        <p:nvPicPr>
          <p:cNvPr id="7" name="Espace réservé pour une image  6"/>
          <p:cNvPicPr>
            <a:picLocks noGrp="1" noChangeAspect="1"/>
          </p:cNvPicPr>
          <p:nvPr>
            <p:ph type="pic" sz="quarter" idx="17"/>
          </p:nvPr>
        </p:nvPicPr>
        <p:blipFill>
          <a:blip r:embed="rId2">
            <a:extLst>
              <a:ext uri="{28A0092B-C50C-407E-A947-70E740481C1C}">
                <a14:useLocalDpi xmlns:a14="http://schemas.microsoft.com/office/drawing/2010/main"/>
              </a:ext>
            </a:extLst>
          </a:blip>
          <a:srcRect/>
          <a:stretch>
            <a:fillRect/>
          </a:stretch>
        </p:blipFill>
        <p:spPr/>
      </p:pic>
      <p:pic>
        <p:nvPicPr>
          <p:cNvPr id="1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854" y="5277360"/>
            <a:ext cx="1136822" cy="66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 descr="Macintosh HD:private:var:folders:33:_cjt0z192_31b7n0dx79ny2h0000gn:T:TemporaryItems:download.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5910" y="6081396"/>
            <a:ext cx="1231699" cy="3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Institut Desbrest de Santé Publique (IDESP) – Université de Montpellier">
            <a:extLst>
              <a:ext uri="{FF2B5EF4-FFF2-40B4-BE49-F238E27FC236}">
                <a16:creationId xmlns="" xmlns:a16="http://schemas.microsoft.com/office/drawing/2014/main" id="{C97527B5-69E8-BA42-B971-01C1A280710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23261" y="6130014"/>
            <a:ext cx="854000" cy="338697"/>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a:extLst>
              <a:ext uri="{FF2B5EF4-FFF2-40B4-BE49-F238E27FC236}">
                <a16:creationId xmlns="" xmlns:a16="http://schemas.microsoft.com/office/drawing/2014/main" id="{3298A97D-3C71-C748-A22E-C6C5CD517E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094" y="6092208"/>
            <a:ext cx="737023" cy="362179"/>
          </a:xfrm>
          <a:prstGeom prst="rect">
            <a:avLst/>
          </a:prstGeom>
        </p:spPr>
      </p:pic>
      <p:sp>
        <p:nvSpPr>
          <p:cNvPr id="16" name="Espace réservé du texte 16"/>
          <p:cNvSpPr txBox="1">
            <a:spLocks/>
          </p:cNvSpPr>
          <p:nvPr/>
        </p:nvSpPr>
        <p:spPr>
          <a:xfrm>
            <a:off x="3193500" y="556450"/>
            <a:ext cx="1411407" cy="24288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050" b="1" i="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mtClean="0"/>
              <a:t>Février 2024</a:t>
            </a:r>
            <a:endParaRPr lang="fr-FR" dirty="0"/>
          </a:p>
        </p:txBody>
      </p:sp>
      <p:pic>
        <p:nvPicPr>
          <p:cNvPr id="11" name="Espace réservé pour une image  10"/>
          <p:cNvPicPr>
            <a:picLocks noGrp="1" noChangeAspect="1"/>
          </p:cNvPicPr>
          <p:nvPr>
            <p:ph type="pic" idx="1"/>
          </p:nvPr>
        </p:nvPicPr>
        <p:blipFill>
          <a:blip r:embed="rId7"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30660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2"/>
          <p:cNvSpPr>
            <a:spLocks noGrp="1"/>
          </p:cNvSpPr>
          <p:nvPr>
            <p:ph type="body" sz="quarter" idx="18"/>
          </p:nvPr>
        </p:nvSpPr>
        <p:spPr>
          <a:xfrm>
            <a:off x="1017342" y="614928"/>
            <a:ext cx="11174658" cy="492745"/>
          </a:xfrm>
        </p:spPr>
        <p:txBody>
          <a:bodyPr/>
          <a:lstStyle/>
          <a:p>
            <a:r>
              <a:rPr lang="fr-FR" dirty="0"/>
              <a:t>Frédéric FITENI</a:t>
            </a:r>
          </a:p>
          <a:p>
            <a:endParaRPr lang="en-US" dirty="0"/>
          </a:p>
        </p:txBody>
      </p:sp>
      <p:sp>
        <p:nvSpPr>
          <p:cNvPr id="2" name="Rectangle 1"/>
          <p:cNvSpPr/>
          <p:nvPr/>
        </p:nvSpPr>
        <p:spPr>
          <a:xfrm>
            <a:off x="2986216" y="2954978"/>
            <a:ext cx="8740346" cy="707886"/>
          </a:xfrm>
          <a:prstGeom prst="rect">
            <a:avLst/>
          </a:prstGeom>
        </p:spPr>
        <p:txBody>
          <a:bodyPr wrap="square">
            <a:spAutoFit/>
          </a:bodyPr>
          <a:lstStyle/>
          <a:p>
            <a:r>
              <a:rPr lang="fr-FR" sz="2000" b="1" dirty="0" err="1">
                <a:solidFill>
                  <a:srgbClr val="005086"/>
                </a:solidFill>
              </a:rPr>
              <a:t>Astrazeneca</a:t>
            </a:r>
            <a:r>
              <a:rPr lang="fr-FR" sz="2000" b="1" dirty="0">
                <a:solidFill>
                  <a:srgbClr val="005086"/>
                </a:solidFill>
              </a:rPr>
              <a:t>, BMS, Clovis pharma, </a:t>
            </a:r>
            <a:r>
              <a:rPr lang="fr-FR" sz="2000" b="1" dirty="0" err="1">
                <a:solidFill>
                  <a:srgbClr val="005086"/>
                </a:solidFill>
              </a:rPr>
              <a:t>Daiichi-Sankio</a:t>
            </a:r>
            <a:r>
              <a:rPr lang="fr-FR" sz="2000" b="1" dirty="0">
                <a:solidFill>
                  <a:srgbClr val="005086"/>
                </a:solidFill>
              </a:rPr>
              <a:t>, GSK, Jansen, Lilly, Novartis, Pfizer, </a:t>
            </a:r>
            <a:r>
              <a:rPr lang="fr-FR" sz="2000" b="1" dirty="0" err="1">
                <a:solidFill>
                  <a:srgbClr val="005086"/>
                </a:solidFill>
              </a:rPr>
              <a:t>Seagen</a:t>
            </a:r>
            <a:r>
              <a:rPr lang="fr-FR" sz="2000" b="1" dirty="0">
                <a:solidFill>
                  <a:srgbClr val="005086"/>
                </a:solidFill>
              </a:rPr>
              <a:t>, </a:t>
            </a:r>
            <a:r>
              <a:rPr lang="fr-FR" sz="2000" b="1" dirty="0" err="1">
                <a:solidFill>
                  <a:srgbClr val="005086"/>
                </a:solidFill>
              </a:rPr>
              <a:t>Gilead</a:t>
            </a:r>
            <a:r>
              <a:rPr lang="fr-FR" sz="2000" b="1" dirty="0">
                <a:solidFill>
                  <a:srgbClr val="005086"/>
                </a:solidFill>
              </a:rPr>
              <a:t>, </a:t>
            </a:r>
            <a:r>
              <a:rPr lang="fr-FR" sz="2000" b="1" dirty="0" err="1">
                <a:solidFill>
                  <a:srgbClr val="005086"/>
                </a:solidFill>
              </a:rPr>
              <a:t>Menarini-Steamline</a:t>
            </a:r>
            <a:r>
              <a:rPr lang="fr-FR" sz="2000" b="1" dirty="0">
                <a:solidFill>
                  <a:srgbClr val="005086"/>
                </a:solidFill>
              </a:rPr>
              <a:t>, MSD</a:t>
            </a:r>
          </a:p>
        </p:txBody>
      </p:sp>
      <p:sp>
        <p:nvSpPr>
          <p:cNvPr id="6" name="Rectangle 5"/>
          <p:cNvSpPr/>
          <p:nvPr/>
        </p:nvSpPr>
        <p:spPr>
          <a:xfrm>
            <a:off x="2961502" y="1574007"/>
            <a:ext cx="7998941" cy="480131"/>
          </a:xfrm>
          <a:prstGeom prst="rect">
            <a:avLst/>
          </a:prstGeom>
        </p:spPr>
        <p:txBody>
          <a:bodyPr wrap="square">
            <a:spAutoFit/>
          </a:bodyPr>
          <a:lstStyle/>
          <a:p>
            <a:pPr lvl="0">
              <a:lnSpc>
                <a:spcPct val="90000"/>
              </a:lnSpc>
              <a:spcBef>
                <a:spcPts val="1000"/>
              </a:spcBef>
            </a:pPr>
            <a:r>
              <a:rPr lang="fr-FR" sz="2800" dirty="0">
                <a:solidFill>
                  <a:srgbClr val="FF7F4D"/>
                </a:solidFill>
                <a:latin typeface="Century Gothic" panose="020B0502020202020204" pitchFamily="34" charset="0"/>
              </a:rPr>
              <a:t>Invitation(s) congrès et présentations</a:t>
            </a:r>
            <a:endParaRPr lang="fr-FR" sz="2800" dirty="0">
              <a:solidFill>
                <a:srgbClr val="FF7F4D"/>
              </a:solidFill>
            </a:endParaRPr>
          </a:p>
        </p:txBody>
      </p:sp>
      <p:sp>
        <p:nvSpPr>
          <p:cNvPr id="11" name="Espace réservé du texte 5">
            <a:extLst>
              <a:ext uri="{FF2B5EF4-FFF2-40B4-BE49-F238E27FC236}">
                <a16:creationId xmlns="" xmlns:a16="http://schemas.microsoft.com/office/drawing/2014/main" id="{2ABA5BF6-E7AC-BF06-05FC-3FA7C0E86ED0}"/>
              </a:ext>
            </a:extLst>
          </p:cNvPr>
          <p:cNvSpPr>
            <a:spLocks noGrp="1"/>
          </p:cNvSpPr>
          <p:nvPr>
            <p:ph type="body" sz="quarter" idx="20"/>
          </p:nvPr>
        </p:nvSpPr>
        <p:spPr>
          <a:xfrm>
            <a:off x="3075717" y="2008402"/>
            <a:ext cx="6492532" cy="455457"/>
          </a:xfrm>
        </p:spPr>
        <p:txBody>
          <a:bodyPr>
            <a:noAutofit/>
          </a:bodyPr>
          <a:lstStyle/>
          <a:p>
            <a:pPr>
              <a:lnSpc>
                <a:spcPct val="110000"/>
              </a:lnSpc>
            </a:pPr>
            <a:r>
              <a:rPr lang="fr-FR" dirty="0"/>
              <a:t>Pfizer, Lilly, </a:t>
            </a:r>
            <a:r>
              <a:rPr lang="fr-FR" dirty="0" err="1"/>
              <a:t>Gilead</a:t>
            </a:r>
            <a:endParaRPr lang="fr-FR" dirty="0"/>
          </a:p>
        </p:txBody>
      </p:sp>
      <p:sp>
        <p:nvSpPr>
          <p:cNvPr id="12" name="Espace réservé du texte 6">
            <a:extLst>
              <a:ext uri="{FF2B5EF4-FFF2-40B4-BE49-F238E27FC236}">
                <a16:creationId xmlns="" xmlns:a16="http://schemas.microsoft.com/office/drawing/2014/main" id="{A5583081-CA76-5C0C-D5D2-24E6A23D5EAF}"/>
              </a:ext>
            </a:extLst>
          </p:cNvPr>
          <p:cNvSpPr>
            <a:spLocks noGrp="1"/>
          </p:cNvSpPr>
          <p:nvPr>
            <p:ph type="body" sz="quarter" idx="21"/>
          </p:nvPr>
        </p:nvSpPr>
        <p:spPr>
          <a:xfrm>
            <a:off x="2976863" y="2516234"/>
            <a:ext cx="5739946" cy="455457"/>
          </a:xfrm>
        </p:spPr>
        <p:txBody>
          <a:bodyPr/>
          <a:lstStyle/>
          <a:p>
            <a:pPr>
              <a:lnSpc>
                <a:spcPct val="110000"/>
              </a:lnSpc>
            </a:pPr>
            <a:r>
              <a:rPr lang="fr-FR" dirty="0">
                <a:solidFill>
                  <a:srgbClr val="FF7F4D"/>
                </a:solidFill>
                <a:latin typeface="Century Gothic" panose="020B0502020202020204" pitchFamily="34" charset="0"/>
              </a:rPr>
              <a:t>Table(s) ronde(s) scientifique(s)</a:t>
            </a:r>
            <a:endParaRPr lang="fr-FR" sz="2000" b="1" dirty="0">
              <a:solidFill>
                <a:srgbClr val="005086"/>
              </a:solidFill>
            </a:endParaRPr>
          </a:p>
        </p:txBody>
      </p:sp>
    </p:spTree>
    <p:extLst>
      <p:ext uri="{BB962C8B-B14F-4D97-AF65-F5344CB8AC3E}">
        <p14:creationId xmlns:p14="http://schemas.microsoft.com/office/powerpoint/2010/main" val="398089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5" name="Espace réservé du texte 4"/>
          <p:cNvSpPr>
            <a:spLocks noGrp="1"/>
          </p:cNvSpPr>
          <p:nvPr>
            <p:ph type="body" sz="quarter" idx="17"/>
          </p:nvPr>
        </p:nvSpPr>
        <p:spPr/>
        <p:txBody>
          <a:bodyPr/>
          <a:lstStyle/>
          <a:p>
            <a:r>
              <a:rPr lang="fr-FR" dirty="0"/>
              <a:t>Sommaire</a:t>
            </a:r>
          </a:p>
        </p:txBody>
      </p:sp>
      <p:sp>
        <p:nvSpPr>
          <p:cNvPr id="17" name="Google Shape;790;p117"/>
          <p:cNvSpPr/>
          <p:nvPr/>
        </p:nvSpPr>
        <p:spPr>
          <a:xfrm>
            <a:off x="2145461" y="1901692"/>
            <a:ext cx="7556000" cy="649600"/>
          </a:xfrm>
          <a:prstGeom prst="homePlate">
            <a:avLst>
              <a:gd name="adj" fmla="val 50000"/>
            </a:avLst>
          </a:prstGeom>
          <a:solidFill>
            <a:srgbClr val="3760A4">
              <a:lumMod val="75000"/>
            </a:srgbClr>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239993" marR="0" lvl="0" indent="0" defTabSz="1219170" eaLnBrk="1" fontAlgn="auto" latinLnBrk="0" hangingPunct="1">
              <a:lnSpc>
                <a:spcPct val="100000"/>
              </a:lnSpc>
              <a:spcBef>
                <a:spcPts val="0"/>
              </a:spcBef>
              <a:spcAft>
                <a:spcPts val="0"/>
              </a:spcAft>
              <a:buClr>
                <a:srgbClr val="000000"/>
              </a:buClr>
              <a:buSzPts val="1400"/>
              <a:buFontTx/>
              <a:buNone/>
              <a:tabLst/>
              <a:defRPr/>
            </a:pPr>
            <a:r>
              <a:rPr kumimoji="0" lang="fr-FR" sz="2400" b="1" i="0" u="none" strike="noStrike" kern="0" cap="none" spc="0" normalizeH="0" baseline="0" noProof="0" dirty="0">
                <a:ln>
                  <a:noFill/>
                </a:ln>
                <a:solidFill>
                  <a:srgbClr val="FFFFFF"/>
                </a:solidFill>
                <a:effectLst/>
                <a:uLnTx/>
                <a:uFillTx/>
                <a:latin typeface="Roboto"/>
                <a:ea typeface="Roboto"/>
                <a:cs typeface="Roboto"/>
                <a:sym typeface="Roboto"/>
              </a:rPr>
              <a:t>2. Outils de mesure</a:t>
            </a:r>
          </a:p>
        </p:txBody>
      </p:sp>
      <p:sp>
        <p:nvSpPr>
          <p:cNvPr id="18" name="Google Shape;791;p117"/>
          <p:cNvSpPr/>
          <p:nvPr/>
        </p:nvSpPr>
        <p:spPr>
          <a:xfrm>
            <a:off x="2145461" y="3459521"/>
            <a:ext cx="7405878" cy="649600"/>
          </a:xfrm>
          <a:prstGeom prst="homePlate">
            <a:avLst>
              <a:gd name="adj" fmla="val 50000"/>
            </a:avLst>
          </a:prstGeom>
          <a:solidFill>
            <a:srgbClr val="3760A4">
              <a:lumMod val="60000"/>
              <a:lumOff val="40000"/>
            </a:srgbClr>
          </a:solidFill>
          <a:ln>
            <a:noFill/>
          </a:ln>
        </p:spPr>
        <p:txBody>
          <a:bodyPr spcFirstLastPara="1" wrap="square" lIns="121900" tIns="121900" rIns="121900" bIns="121900" anchor="ctr" anchorCtr="0">
            <a:noAutofit/>
          </a:bodyPr>
          <a:lstStyle/>
          <a:p>
            <a:pPr marL="592652" marR="0" lvl="0" indent="-351358" defTabSz="1219170" eaLnBrk="1" fontAlgn="auto" latinLnBrk="0" hangingPunct="1">
              <a:lnSpc>
                <a:spcPct val="100000"/>
              </a:lnSpc>
              <a:spcBef>
                <a:spcPts val="0"/>
              </a:spcBef>
              <a:spcAft>
                <a:spcPts val="0"/>
              </a:spcAft>
              <a:buClr>
                <a:srgbClr val="000000"/>
              </a:buClr>
              <a:buSzTx/>
              <a:buFontTx/>
              <a:buNone/>
              <a:tabLst/>
              <a:defRPr/>
            </a:pPr>
            <a:r>
              <a:rPr kumimoji="0" lang="fr-FR" sz="2267" b="1" i="0" u="none" strike="noStrike" kern="0" cap="none" spc="0" normalizeH="0" baseline="0" noProof="0" dirty="0">
                <a:ln>
                  <a:noFill/>
                </a:ln>
                <a:solidFill>
                  <a:srgbClr val="FFFFFF"/>
                </a:solidFill>
                <a:effectLst/>
                <a:uLnTx/>
                <a:uFillTx/>
                <a:latin typeface="Roboto"/>
                <a:ea typeface="Roboto"/>
                <a:cs typeface="Roboto"/>
                <a:sym typeface="Roboto"/>
              </a:rPr>
              <a:t>4. Analyse statistique</a:t>
            </a:r>
          </a:p>
        </p:txBody>
      </p:sp>
      <p:sp>
        <p:nvSpPr>
          <p:cNvPr id="19" name="Google Shape;791;p117">
            <a:extLst>
              <a:ext uri="{FF2B5EF4-FFF2-40B4-BE49-F238E27FC236}">
                <a16:creationId xmlns="" xmlns:a16="http://schemas.microsoft.com/office/drawing/2014/main" id="{A0CD0C80-F9DF-A54F-AD0A-F5F2B8A16B5B}"/>
              </a:ext>
            </a:extLst>
          </p:cNvPr>
          <p:cNvSpPr/>
          <p:nvPr/>
        </p:nvSpPr>
        <p:spPr>
          <a:xfrm>
            <a:off x="2129844" y="4271844"/>
            <a:ext cx="7556002" cy="649600"/>
          </a:xfrm>
          <a:prstGeom prst="homePlate">
            <a:avLst>
              <a:gd name="adj" fmla="val 50000"/>
            </a:avLst>
          </a:prstGeom>
          <a:solidFill>
            <a:srgbClr val="3760A4">
              <a:lumMod val="40000"/>
              <a:lumOff val="60000"/>
            </a:srgbClr>
          </a:solidFill>
          <a:ln>
            <a:noFill/>
          </a:ln>
        </p:spPr>
        <p:txBody>
          <a:bodyPr spcFirstLastPara="1" wrap="square" lIns="121900" tIns="121900" rIns="121900" bIns="121900" anchor="ctr" anchorCtr="0">
            <a:noAutofit/>
          </a:bodyPr>
          <a:lstStyle/>
          <a:p>
            <a:pPr marL="592652" marR="0" lvl="0" indent="-351358" defTabSz="914400" eaLnBrk="1" fontAlgn="auto" latinLnBrk="0" hangingPunct="1">
              <a:lnSpc>
                <a:spcPct val="100000"/>
              </a:lnSpc>
              <a:spcBef>
                <a:spcPts val="0"/>
              </a:spcBef>
              <a:spcAft>
                <a:spcPts val="0"/>
              </a:spcAft>
              <a:buClrTx/>
              <a:buSzTx/>
              <a:buFontTx/>
              <a:buNone/>
              <a:tabLst/>
              <a:defRPr/>
            </a:pPr>
            <a:r>
              <a:rPr kumimoji="0" lang="fr-FR" sz="2267" b="1" i="0" u="none" strike="noStrike" kern="0" cap="none" spc="0" normalizeH="0" baseline="0" noProof="0" dirty="0">
                <a:ln>
                  <a:noFill/>
                </a:ln>
                <a:solidFill>
                  <a:srgbClr val="FFFFFF"/>
                </a:solidFill>
                <a:effectLst/>
                <a:uLnTx/>
                <a:uFillTx/>
                <a:latin typeface="Roboto"/>
                <a:ea typeface="Roboto"/>
                <a:cs typeface="Roboto"/>
                <a:sym typeface="Roboto"/>
              </a:rPr>
              <a:t>5. Exemple d’un essai clinique</a:t>
            </a:r>
          </a:p>
        </p:txBody>
      </p:sp>
      <p:sp>
        <p:nvSpPr>
          <p:cNvPr id="20" name="Google Shape;790;p117">
            <a:extLst>
              <a:ext uri="{FF2B5EF4-FFF2-40B4-BE49-F238E27FC236}">
                <a16:creationId xmlns="" xmlns:a16="http://schemas.microsoft.com/office/drawing/2014/main" id="{D784AD5F-8E3E-DA4B-8F26-3680975E6EFB}"/>
              </a:ext>
            </a:extLst>
          </p:cNvPr>
          <p:cNvSpPr/>
          <p:nvPr/>
        </p:nvSpPr>
        <p:spPr>
          <a:xfrm>
            <a:off x="2159566" y="1098332"/>
            <a:ext cx="7556000" cy="649600"/>
          </a:xfrm>
          <a:prstGeom prst="homePlate">
            <a:avLst>
              <a:gd name="adj" fmla="val 50000"/>
            </a:avLst>
          </a:prstGeom>
          <a:solidFill>
            <a:srgbClr val="3760A4">
              <a:lumMod val="50000"/>
            </a:srgbClr>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239993" marR="0" lvl="0" indent="0" defTabSz="1219170" eaLnBrk="1" fontAlgn="auto" latinLnBrk="0" hangingPunct="1">
              <a:lnSpc>
                <a:spcPct val="100000"/>
              </a:lnSpc>
              <a:spcBef>
                <a:spcPts val="0"/>
              </a:spcBef>
              <a:spcAft>
                <a:spcPts val="0"/>
              </a:spcAft>
              <a:buClr>
                <a:srgbClr val="000000"/>
              </a:buClr>
              <a:buSzPts val="1400"/>
              <a:buFontTx/>
              <a:buNone/>
              <a:tabLst/>
              <a:defRPr/>
            </a:pPr>
            <a:r>
              <a:rPr kumimoji="0" lang="fr-FR" sz="2400" b="1" i="0" u="none" strike="noStrike" kern="0" cap="none" spc="0" normalizeH="0" baseline="0" noProof="0" dirty="0">
                <a:ln>
                  <a:noFill/>
                </a:ln>
                <a:solidFill>
                  <a:srgbClr val="FFFFFF"/>
                </a:solidFill>
                <a:effectLst/>
                <a:uLnTx/>
                <a:uFillTx/>
                <a:latin typeface="Roboto"/>
                <a:ea typeface="Roboto"/>
                <a:cs typeface="Roboto"/>
                <a:sym typeface="Roboto"/>
              </a:rPr>
              <a:t>1. Définitions</a:t>
            </a:r>
          </a:p>
        </p:txBody>
      </p:sp>
      <p:sp>
        <p:nvSpPr>
          <p:cNvPr id="21" name="Google Shape;791;p117">
            <a:extLst>
              <a:ext uri="{FF2B5EF4-FFF2-40B4-BE49-F238E27FC236}">
                <a16:creationId xmlns="" xmlns:a16="http://schemas.microsoft.com/office/drawing/2014/main" id="{20DB29F0-645B-DD45-823D-331F508D9971}"/>
              </a:ext>
            </a:extLst>
          </p:cNvPr>
          <p:cNvSpPr/>
          <p:nvPr/>
        </p:nvSpPr>
        <p:spPr>
          <a:xfrm>
            <a:off x="2129844" y="5084167"/>
            <a:ext cx="7556002" cy="649600"/>
          </a:xfrm>
          <a:prstGeom prst="homePlate">
            <a:avLst>
              <a:gd name="adj" fmla="val 50000"/>
            </a:avLst>
          </a:prstGeom>
          <a:solidFill>
            <a:srgbClr val="D0DCF0"/>
          </a:solidFill>
          <a:ln>
            <a:noFill/>
          </a:ln>
        </p:spPr>
        <p:txBody>
          <a:bodyPr spcFirstLastPara="1" wrap="square" lIns="121900" tIns="121900" rIns="121900" bIns="121900" anchor="ctr" anchorCtr="0">
            <a:noAutofit/>
          </a:bodyPr>
          <a:lstStyle/>
          <a:p>
            <a:pPr marL="592652" indent="-351358"/>
            <a:r>
              <a:rPr lang="fr-FR" sz="2267" b="1" kern="0" dirty="0">
                <a:solidFill>
                  <a:srgbClr val="FFFFFF"/>
                </a:solidFill>
                <a:latin typeface="Roboto"/>
                <a:ea typeface="Roboto"/>
                <a:cs typeface="Roboto"/>
                <a:sym typeface="Roboto"/>
              </a:rPr>
              <a:t>6. </a:t>
            </a:r>
            <a:r>
              <a:rPr lang="fr-FR" sz="2267" b="1" kern="0" dirty="0" err="1">
                <a:solidFill>
                  <a:srgbClr val="FFFFFF"/>
                </a:solidFill>
                <a:latin typeface="Roboto"/>
                <a:ea typeface="Roboto"/>
                <a:cs typeface="Roboto"/>
                <a:sym typeface="Roboto"/>
              </a:rPr>
              <a:t>Take</a:t>
            </a:r>
            <a:r>
              <a:rPr lang="fr-FR" sz="2267" b="1" kern="0" dirty="0">
                <a:solidFill>
                  <a:srgbClr val="FFFFFF"/>
                </a:solidFill>
                <a:latin typeface="Roboto"/>
                <a:ea typeface="Roboto"/>
                <a:cs typeface="Roboto"/>
                <a:sym typeface="Roboto"/>
              </a:rPr>
              <a:t> home messages</a:t>
            </a:r>
          </a:p>
        </p:txBody>
      </p:sp>
      <p:sp>
        <p:nvSpPr>
          <p:cNvPr id="22" name="Google Shape;790;p117">
            <a:extLst>
              <a:ext uri="{FF2B5EF4-FFF2-40B4-BE49-F238E27FC236}">
                <a16:creationId xmlns="" xmlns:a16="http://schemas.microsoft.com/office/drawing/2014/main" id="{3CDC5FEB-0D56-1FE7-2FB2-54C4CA993BC0}"/>
              </a:ext>
            </a:extLst>
          </p:cNvPr>
          <p:cNvSpPr/>
          <p:nvPr/>
        </p:nvSpPr>
        <p:spPr>
          <a:xfrm>
            <a:off x="2159566" y="2684318"/>
            <a:ext cx="7556000" cy="649600"/>
          </a:xfrm>
          <a:prstGeom prst="homePlate">
            <a:avLst>
              <a:gd name="adj" fmla="val 50000"/>
            </a:avLst>
          </a:prstGeom>
          <a:solidFill>
            <a:srgbClr val="3760A4">
              <a:lumMod val="75000"/>
            </a:srgbClr>
          </a:solidFill>
          <a:ln>
            <a:noFill/>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marL="239993" marR="0" lvl="0" indent="0" defTabSz="1219170" eaLnBrk="1" fontAlgn="auto" latinLnBrk="0" hangingPunct="1">
              <a:lnSpc>
                <a:spcPct val="100000"/>
              </a:lnSpc>
              <a:spcBef>
                <a:spcPts val="0"/>
              </a:spcBef>
              <a:spcAft>
                <a:spcPts val="0"/>
              </a:spcAft>
              <a:buClr>
                <a:srgbClr val="000000"/>
              </a:buClr>
              <a:buSzPts val="1400"/>
              <a:buFontTx/>
              <a:buNone/>
              <a:tabLst/>
              <a:defRPr/>
            </a:pPr>
            <a:r>
              <a:rPr kumimoji="0" lang="fr-FR" sz="2400" b="1" i="0" u="none" strike="noStrike" kern="0" cap="none" spc="0" normalizeH="0" baseline="0" noProof="0" dirty="0">
                <a:ln>
                  <a:noFill/>
                </a:ln>
                <a:solidFill>
                  <a:srgbClr val="FFFFFF"/>
                </a:solidFill>
                <a:effectLst/>
                <a:uLnTx/>
                <a:uFillTx/>
                <a:latin typeface="Roboto"/>
                <a:ea typeface="Roboto"/>
                <a:cs typeface="Roboto"/>
                <a:sym typeface="Roboto"/>
              </a:rPr>
              <a:t>3. Critère de jugement</a:t>
            </a:r>
          </a:p>
        </p:txBody>
      </p:sp>
    </p:spTree>
    <p:extLst>
      <p:ext uri="{BB962C8B-B14F-4D97-AF65-F5344CB8AC3E}">
        <p14:creationId xmlns:p14="http://schemas.microsoft.com/office/powerpoint/2010/main" val="1249651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7"/>
          </p:nvPr>
        </p:nvSpPr>
        <p:spPr>
          <a:xfrm>
            <a:off x="1364948" y="2193160"/>
            <a:ext cx="10370160" cy="1690915"/>
          </a:xfrm>
        </p:spPr>
        <p:txBody>
          <a:bodyPr/>
          <a:lstStyle/>
          <a:p>
            <a:pPr algn="ctr"/>
            <a:r>
              <a:rPr lang="fr-FR" dirty="0"/>
              <a:t>Analyse statistique dans les essais cliniques en oncologie</a:t>
            </a:r>
          </a:p>
          <a:p>
            <a:pPr algn="ctr"/>
            <a:endParaRPr lang="fr-FR" dirty="0"/>
          </a:p>
        </p:txBody>
      </p:sp>
    </p:spTree>
    <p:extLst>
      <p:ext uri="{BB962C8B-B14F-4D97-AF65-F5344CB8AC3E}">
        <p14:creationId xmlns:p14="http://schemas.microsoft.com/office/powerpoint/2010/main" val="3259014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810;p119">
            <a:extLst>
              <a:ext uri="{FF2B5EF4-FFF2-40B4-BE49-F238E27FC236}">
                <a16:creationId xmlns="" xmlns:a16="http://schemas.microsoft.com/office/drawing/2014/main" id="{A417D8A2-827E-574B-9D39-B8AA2177450D}"/>
              </a:ext>
            </a:extLst>
          </p:cNvPr>
          <p:cNvGrpSpPr/>
          <p:nvPr/>
        </p:nvGrpSpPr>
        <p:grpSpPr>
          <a:xfrm rot="10800000">
            <a:off x="6559662" y="0"/>
            <a:ext cx="2429981" cy="5739319"/>
            <a:chOff x="1125244" y="-72193"/>
            <a:chExt cx="1822486" cy="5257801"/>
          </a:xfrm>
        </p:grpSpPr>
        <p:sp>
          <p:nvSpPr>
            <p:cNvPr id="10" name="Google Shape;811;p119">
              <a:extLst>
                <a:ext uri="{FF2B5EF4-FFF2-40B4-BE49-F238E27FC236}">
                  <a16:creationId xmlns="" xmlns:a16="http://schemas.microsoft.com/office/drawing/2014/main" id="{B3E4DF9C-AD9A-AE41-95FD-58021D8B7468}"/>
                </a:ext>
              </a:extLst>
            </p:cNvPr>
            <p:cNvSpPr/>
            <p:nvPr/>
          </p:nvSpPr>
          <p:spPr>
            <a:xfrm>
              <a:off x="1125244" y="-62630"/>
              <a:ext cx="1788931" cy="5206130"/>
            </a:xfrm>
            <a:custGeom>
              <a:avLst/>
              <a:gdLst>
                <a:gd name="connsiteX0" fmla="*/ 0 w 2341381"/>
                <a:gd name="connsiteY0" fmla="*/ 26040 h 5206130"/>
                <a:gd name="connsiteX1" fmla="*/ 1814963 w 2341381"/>
                <a:gd name="connsiteY1" fmla="*/ 0 h 5206130"/>
                <a:gd name="connsiteX2" fmla="*/ 1937509 w 2341381"/>
                <a:gd name="connsiteY2" fmla="*/ 230990 h 5206130"/>
                <a:gd name="connsiteX3" fmla="*/ 2341381 w 2341381"/>
                <a:gd name="connsiteY3" fmla="*/ 2607309 h 5206130"/>
                <a:gd name="connsiteX4" fmla="*/ 1937509 w 2341381"/>
                <a:gd name="connsiteY4" fmla="*/ 4983628 h 5206130"/>
                <a:gd name="connsiteX5" fmla="*/ 1841771 w 2341381"/>
                <a:gd name="connsiteY5" fmla="*/ 5206130 h 5206130"/>
                <a:gd name="connsiteX6" fmla="*/ 647699 w 2341381"/>
                <a:gd name="connsiteY6" fmla="*/ 5203623 h 5206130"/>
                <a:gd name="connsiteX7" fmla="*/ 0 w 2341381"/>
                <a:gd name="connsiteY7" fmla="*/ 26040 h 5206130"/>
                <a:gd name="connsiteX0" fmla="*/ 57151 w 1693682"/>
                <a:gd name="connsiteY0" fmla="*/ 16515 h 5206130"/>
                <a:gd name="connsiteX1" fmla="*/ 1167264 w 1693682"/>
                <a:gd name="connsiteY1" fmla="*/ 0 h 5206130"/>
                <a:gd name="connsiteX2" fmla="*/ 1289810 w 1693682"/>
                <a:gd name="connsiteY2" fmla="*/ 230990 h 5206130"/>
                <a:gd name="connsiteX3" fmla="*/ 1693682 w 1693682"/>
                <a:gd name="connsiteY3" fmla="*/ 2607309 h 5206130"/>
                <a:gd name="connsiteX4" fmla="*/ 1289810 w 1693682"/>
                <a:gd name="connsiteY4" fmla="*/ 4983628 h 5206130"/>
                <a:gd name="connsiteX5" fmla="*/ 1194072 w 1693682"/>
                <a:gd name="connsiteY5" fmla="*/ 5206130 h 5206130"/>
                <a:gd name="connsiteX6" fmla="*/ 0 w 1693682"/>
                <a:gd name="connsiteY6" fmla="*/ 5203623 h 5206130"/>
                <a:gd name="connsiteX7" fmla="*/ 57151 w 1693682"/>
                <a:gd name="connsiteY7" fmla="*/ 16515 h 5206130"/>
                <a:gd name="connsiteX0" fmla="*/ 0 w 1788931"/>
                <a:gd name="connsiteY0" fmla="*/ 6990 h 5206130"/>
                <a:gd name="connsiteX1" fmla="*/ 1262513 w 1788931"/>
                <a:gd name="connsiteY1" fmla="*/ 0 h 5206130"/>
                <a:gd name="connsiteX2" fmla="*/ 1385059 w 1788931"/>
                <a:gd name="connsiteY2" fmla="*/ 230990 h 5206130"/>
                <a:gd name="connsiteX3" fmla="*/ 1788931 w 1788931"/>
                <a:gd name="connsiteY3" fmla="*/ 2607309 h 5206130"/>
                <a:gd name="connsiteX4" fmla="*/ 1385059 w 1788931"/>
                <a:gd name="connsiteY4" fmla="*/ 4983628 h 5206130"/>
                <a:gd name="connsiteX5" fmla="*/ 1289321 w 1788931"/>
                <a:gd name="connsiteY5" fmla="*/ 5206130 h 5206130"/>
                <a:gd name="connsiteX6" fmla="*/ 95249 w 1788931"/>
                <a:gd name="connsiteY6" fmla="*/ 5203623 h 5206130"/>
                <a:gd name="connsiteX7" fmla="*/ 0 w 1788931"/>
                <a:gd name="connsiteY7" fmla="*/ 6990 h 5206130"/>
                <a:gd name="connsiteX0" fmla="*/ 0 w 1788931"/>
                <a:gd name="connsiteY0" fmla="*/ 6990 h 5206130"/>
                <a:gd name="connsiteX1" fmla="*/ 1262513 w 1788931"/>
                <a:gd name="connsiteY1" fmla="*/ 0 h 5206130"/>
                <a:gd name="connsiteX2" fmla="*/ 1385059 w 1788931"/>
                <a:gd name="connsiteY2" fmla="*/ 230990 h 5206130"/>
                <a:gd name="connsiteX3" fmla="*/ 1788931 w 1788931"/>
                <a:gd name="connsiteY3" fmla="*/ 2607309 h 5206130"/>
                <a:gd name="connsiteX4" fmla="*/ 1385059 w 1788931"/>
                <a:gd name="connsiteY4" fmla="*/ 4983628 h 5206130"/>
                <a:gd name="connsiteX5" fmla="*/ 1289321 w 1788931"/>
                <a:gd name="connsiteY5" fmla="*/ 5206130 h 5206130"/>
                <a:gd name="connsiteX6" fmla="*/ 9524 w 1788931"/>
                <a:gd name="connsiteY6" fmla="*/ 5203623 h 5206130"/>
                <a:gd name="connsiteX7" fmla="*/ 0 w 1788931"/>
                <a:gd name="connsiteY7" fmla="*/ 6990 h 520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8931" h="5206130" extrusionOk="0">
                  <a:moveTo>
                    <a:pt x="0" y="6990"/>
                  </a:moveTo>
                  <a:lnTo>
                    <a:pt x="1262513" y="0"/>
                  </a:lnTo>
                  <a:lnTo>
                    <a:pt x="1385059" y="230990"/>
                  </a:lnTo>
                  <a:cubicBezTo>
                    <a:pt x="1637367" y="876758"/>
                    <a:pt x="1788931" y="1704647"/>
                    <a:pt x="1788931" y="2607309"/>
                  </a:cubicBezTo>
                  <a:cubicBezTo>
                    <a:pt x="1788931" y="3509971"/>
                    <a:pt x="1637367" y="4337861"/>
                    <a:pt x="1385059" y="4983628"/>
                  </a:cubicBezTo>
                  <a:lnTo>
                    <a:pt x="1289321" y="5206130"/>
                  </a:lnTo>
                  <a:lnTo>
                    <a:pt x="9524" y="5203623"/>
                  </a:lnTo>
                  <a:cubicBezTo>
                    <a:pt x="9524" y="3485112"/>
                    <a:pt x="0" y="1725501"/>
                    <a:pt x="0" y="6990"/>
                  </a:cubicBezTo>
                  <a:close/>
                </a:path>
              </a:pathLst>
            </a:custGeom>
            <a:solidFill>
              <a:schemeClr val="lt1"/>
            </a:solidFill>
            <a:ln>
              <a:noFill/>
            </a:ln>
          </p:spPr>
          <p:txBody>
            <a:bodyPr spcFirstLastPara="1" wrap="square" lIns="121900" tIns="60933" rIns="121900" bIns="60933" anchor="ctr" anchorCtr="0">
              <a:noAutofit/>
            </a:bodyPr>
            <a:lstStyle/>
            <a:p>
              <a:pPr algn="ctr" defTabSz="1219170">
                <a:buClr>
                  <a:srgbClr val="000000"/>
                </a:buClr>
                <a:buSzPts val="1400"/>
                <a:defRPr/>
              </a:pPr>
              <a:endParaRPr sz="1867" kern="0">
                <a:solidFill>
                  <a:srgbClr val="FFFFFF"/>
                </a:solidFill>
                <a:latin typeface="Roboto"/>
                <a:ea typeface="Roboto"/>
                <a:cs typeface="Roboto"/>
                <a:sym typeface="Roboto"/>
              </a:endParaRPr>
            </a:p>
          </p:txBody>
        </p:sp>
        <p:sp>
          <p:nvSpPr>
            <p:cNvPr id="11" name="Google Shape;812;p119">
              <a:extLst>
                <a:ext uri="{FF2B5EF4-FFF2-40B4-BE49-F238E27FC236}">
                  <a16:creationId xmlns="" xmlns:a16="http://schemas.microsoft.com/office/drawing/2014/main" id="{AA74CFD0-58C9-454B-BA89-92C1C0911DCC}"/>
                </a:ext>
              </a:extLst>
            </p:cNvPr>
            <p:cNvSpPr/>
            <p:nvPr/>
          </p:nvSpPr>
          <p:spPr>
            <a:xfrm>
              <a:off x="2399665" y="-72193"/>
              <a:ext cx="548065" cy="5257801"/>
            </a:xfrm>
            <a:custGeom>
              <a:avLst/>
              <a:gdLst/>
              <a:ahLst/>
              <a:cxnLst/>
              <a:rect l="l" t="t" r="r" b="b"/>
              <a:pathLst>
                <a:path w="499610" h="5143500" extrusionOk="0">
                  <a:moveTo>
                    <a:pt x="23296" y="0"/>
                  </a:moveTo>
                  <a:lnTo>
                    <a:pt x="95738" y="168360"/>
                  </a:lnTo>
                  <a:cubicBezTo>
                    <a:pt x="348046" y="814128"/>
                    <a:pt x="499610" y="1642017"/>
                    <a:pt x="499610" y="2544679"/>
                  </a:cubicBezTo>
                  <a:cubicBezTo>
                    <a:pt x="499610" y="3447341"/>
                    <a:pt x="348046" y="4275231"/>
                    <a:pt x="95738" y="4920998"/>
                  </a:cubicBezTo>
                  <a:lnTo>
                    <a:pt x="0" y="5143500"/>
                  </a:lnTo>
                </a:path>
              </a:pathLst>
            </a:custGeom>
            <a:noFill/>
            <a:ln w="76200" cap="flat" cmpd="sng">
              <a:solidFill>
                <a:srgbClr val="003264"/>
              </a:solidFill>
              <a:prstDash val="solid"/>
              <a:miter lim="800000"/>
              <a:headEnd type="none" w="sm" len="sm"/>
              <a:tailEnd type="none" w="sm" len="sm"/>
            </a:ln>
          </p:spPr>
          <p:txBody>
            <a:bodyPr spcFirstLastPara="1" wrap="square" lIns="121900" tIns="60933" rIns="121900" bIns="60933" anchor="ctr" anchorCtr="0">
              <a:noAutofit/>
            </a:bodyPr>
            <a:lstStyle/>
            <a:p>
              <a:pPr algn="ctr" defTabSz="1219170">
                <a:buClr>
                  <a:srgbClr val="000000"/>
                </a:buClr>
                <a:buSzPts val="1400"/>
                <a:defRPr/>
              </a:pPr>
              <a:endParaRPr sz="1867" kern="0">
                <a:solidFill>
                  <a:srgbClr val="FFFFFF"/>
                </a:solidFill>
                <a:latin typeface="Roboto"/>
                <a:ea typeface="Roboto"/>
                <a:cs typeface="Roboto"/>
                <a:sym typeface="Roboto"/>
              </a:endParaRPr>
            </a:p>
          </p:txBody>
        </p:sp>
      </p:grpSp>
      <p:sp>
        <p:nvSpPr>
          <p:cNvPr id="12" name="Google Shape;813;p119">
            <a:extLst>
              <a:ext uri="{FF2B5EF4-FFF2-40B4-BE49-F238E27FC236}">
                <a16:creationId xmlns="" xmlns:a16="http://schemas.microsoft.com/office/drawing/2014/main" id="{7D15E276-E91D-A548-9FE1-34023DBFDBB8}"/>
              </a:ext>
            </a:extLst>
          </p:cNvPr>
          <p:cNvSpPr txBox="1"/>
          <p:nvPr/>
        </p:nvSpPr>
        <p:spPr>
          <a:xfrm>
            <a:off x="7085298" y="2298659"/>
            <a:ext cx="4782447" cy="1142000"/>
          </a:xfrm>
          <a:prstGeom prst="rect">
            <a:avLst/>
          </a:prstGeom>
          <a:noFill/>
          <a:ln>
            <a:noFill/>
          </a:ln>
        </p:spPr>
        <p:txBody>
          <a:bodyPr spcFirstLastPara="1" wrap="square" lIns="121900" tIns="121900" rIns="121900" bIns="121900" anchor="ctr" anchorCtr="0">
            <a:noAutofit/>
          </a:bodyPr>
          <a:lstStyle/>
          <a:p>
            <a:pPr defTabSz="1219170">
              <a:buClr>
                <a:srgbClr val="000000"/>
              </a:buClr>
              <a:buSzPts val="3200"/>
              <a:defRPr/>
            </a:pPr>
            <a:r>
              <a:rPr lang="fr-FR" sz="5400" b="1" kern="0" dirty="0">
                <a:solidFill>
                  <a:srgbClr val="003264"/>
                </a:solidFill>
                <a:latin typeface="Roboto"/>
                <a:ea typeface="Roboto"/>
                <a:cs typeface="Arial"/>
                <a:sym typeface="Arial"/>
              </a:rPr>
              <a:t>Définitions</a:t>
            </a:r>
            <a:endParaRPr lang="fr-FR" sz="5400" kern="0" dirty="0">
              <a:solidFill>
                <a:srgbClr val="003264"/>
              </a:solidFill>
              <a:latin typeface="Roboto"/>
              <a:ea typeface="Roboto"/>
              <a:cs typeface="Arial"/>
              <a:sym typeface="Arial"/>
            </a:endParaRPr>
          </a:p>
        </p:txBody>
      </p:sp>
      <p:pic>
        <p:nvPicPr>
          <p:cNvPr id="13" name="Picture 2">
            <a:extLst>
              <a:ext uri="{FF2B5EF4-FFF2-40B4-BE49-F238E27FC236}">
                <a16:creationId xmlns="" xmlns:a16="http://schemas.microsoft.com/office/drawing/2014/main" id="{8AEFF8D3-C422-0945-B5D7-436E5636A8F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19450" y="2133762"/>
            <a:ext cx="2785438" cy="1782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0008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Connecteur droit avec flèche 28"/>
          <p:cNvCxnSpPr>
            <a:stCxn id="41" idx="3"/>
            <a:endCxn id="39" idx="2"/>
          </p:cNvCxnSpPr>
          <p:nvPr/>
        </p:nvCxnSpPr>
        <p:spPr>
          <a:xfrm flipV="1">
            <a:off x="7426852" y="4271812"/>
            <a:ext cx="3548637" cy="143564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endCxn id="38" idx="2"/>
          </p:cNvCxnSpPr>
          <p:nvPr/>
        </p:nvCxnSpPr>
        <p:spPr>
          <a:xfrm flipV="1">
            <a:off x="7257535" y="4271812"/>
            <a:ext cx="1556766" cy="119728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a:endCxn id="36" idx="2"/>
          </p:cNvCxnSpPr>
          <p:nvPr/>
        </p:nvCxnSpPr>
        <p:spPr>
          <a:xfrm flipH="1" flipV="1">
            <a:off x="4441696" y="4278086"/>
            <a:ext cx="1440120" cy="119100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V="1">
            <a:off x="6960973" y="4271812"/>
            <a:ext cx="0" cy="119728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1747" name="ZoneTexte 2"/>
          <p:cNvSpPr txBox="1">
            <a:spLocks noChangeArrowheads="1"/>
          </p:cNvSpPr>
          <p:nvPr/>
        </p:nvSpPr>
        <p:spPr bwMode="auto">
          <a:xfrm>
            <a:off x="417157" y="699665"/>
            <a:ext cx="55874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buFont typeface="Arial" charset="0"/>
              <a:buChar char="•"/>
              <a:defRPr/>
            </a:pPr>
            <a:endParaRPr lang="fr-FR" altLang="fr-FR" sz="2000" dirty="0">
              <a:solidFill>
                <a:prstClr val="black"/>
              </a:solidFill>
              <a:latin typeface="Times New Roman" pitchFamily="18" charset="0"/>
              <a:cs typeface="Times New Roman" pitchFamily="18" charset="0"/>
            </a:endParaRPr>
          </a:p>
          <a:p>
            <a:pPr eaLnBrk="1" fontAlgn="base" hangingPunct="1">
              <a:spcBef>
                <a:spcPct val="0"/>
              </a:spcBef>
              <a:spcAft>
                <a:spcPct val="0"/>
              </a:spcAft>
              <a:buFont typeface="Arial" charset="0"/>
              <a:buChar char="•"/>
              <a:defRPr/>
            </a:pPr>
            <a:endParaRPr lang="fr-FR" altLang="fr-FR" sz="2400" dirty="0">
              <a:solidFill>
                <a:prstClr val="black"/>
              </a:solidFill>
              <a:latin typeface="Times New Roman" pitchFamily="18" charset="0"/>
              <a:cs typeface="Times New Roman" pitchFamily="18" charset="0"/>
            </a:endParaRPr>
          </a:p>
        </p:txBody>
      </p:sp>
      <p:sp>
        <p:nvSpPr>
          <p:cNvPr id="7" name="Espace réservé du contenu 6"/>
          <p:cNvSpPr>
            <a:spLocks noGrp="1"/>
          </p:cNvSpPr>
          <p:nvPr>
            <p:ph sz="quarter" idx="16"/>
          </p:nvPr>
        </p:nvSpPr>
        <p:spPr>
          <a:xfrm>
            <a:off x="1017816" y="6253573"/>
            <a:ext cx="6043346" cy="247196"/>
          </a:xfrm>
        </p:spPr>
        <p:txBody>
          <a:bodyPr/>
          <a:lstStyle/>
          <a:p>
            <a:r>
              <a:rPr lang="en-US" dirty="0" err="1"/>
              <a:t>Osoba</a:t>
            </a:r>
            <a:r>
              <a:rPr lang="en-US" dirty="0"/>
              <a:t> D (2007) Translating the science of patient-reported outcomes assessment into clinical practice. J Natl Cancer Inst </a:t>
            </a:r>
            <a:r>
              <a:rPr lang="en-US" dirty="0" err="1"/>
              <a:t>Monogr</a:t>
            </a:r>
            <a:r>
              <a:rPr lang="en-US" dirty="0"/>
              <a:t>(37): 5-11 </a:t>
            </a:r>
          </a:p>
          <a:p>
            <a:endParaRPr lang="fr-FR" dirty="0"/>
          </a:p>
        </p:txBody>
      </p:sp>
      <p:sp>
        <p:nvSpPr>
          <p:cNvPr id="10" name="Espace réservé du contenu 9"/>
          <p:cNvSpPr>
            <a:spLocks noGrp="1"/>
          </p:cNvSpPr>
          <p:nvPr>
            <p:ph sz="quarter" idx="22"/>
          </p:nvPr>
        </p:nvSpPr>
        <p:spPr>
          <a:xfrm>
            <a:off x="1104314" y="395416"/>
            <a:ext cx="5111136" cy="1705232"/>
          </a:xfrm>
          <a:solidFill>
            <a:schemeClr val="bg1">
              <a:lumMod val="95000"/>
            </a:schemeClr>
          </a:solidFill>
          <a:ln>
            <a:solidFill>
              <a:schemeClr val="accent1"/>
            </a:solidFill>
          </a:ln>
        </p:spPr>
        <p:txBody>
          <a:bodyPr anchor="ctr"/>
          <a:lstStyle/>
          <a:p>
            <a:r>
              <a:rPr lang="fr-FR" dirty="0">
                <a:solidFill>
                  <a:schemeClr val="bg2"/>
                </a:solidFill>
              </a:rPr>
              <a:t>Définition de la santé (1948): </a:t>
            </a:r>
            <a:r>
              <a:rPr lang="fr-FR" dirty="0"/>
              <a:t>état de bien-être physique, psychique et social qui ne consiste pas seulement en l’absence de maladie</a:t>
            </a:r>
          </a:p>
        </p:txBody>
      </p:sp>
      <p:sp>
        <p:nvSpPr>
          <p:cNvPr id="40" name="Espace réservé du contenu 9"/>
          <p:cNvSpPr txBox="1">
            <a:spLocks/>
          </p:cNvSpPr>
          <p:nvPr/>
        </p:nvSpPr>
        <p:spPr>
          <a:xfrm>
            <a:off x="6499654" y="389463"/>
            <a:ext cx="5439847" cy="1711185"/>
          </a:xfrm>
          <a:prstGeom prst="rect">
            <a:avLst/>
          </a:prstGeom>
          <a:solidFill>
            <a:schemeClr val="bg1">
              <a:lumMod val="95000"/>
            </a:schemeClr>
          </a:solidFill>
          <a:ln>
            <a:solidFill>
              <a:schemeClr val="accent1"/>
            </a:solidFill>
          </a:ln>
        </p:spPr>
        <p:txBody>
          <a:bodyPr anchor="ctr"/>
          <a:lstStyle>
            <a:lvl1pPr marL="285750" indent="-285750" algn="l" defTabSz="914400" rtl="0" eaLnBrk="1" latinLnBrk="0" hangingPunct="1">
              <a:lnSpc>
                <a:spcPct val="90000"/>
              </a:lnSpc>
              <a:spcBef>
                <a:spcPts val="1000"/>
              </a:spcBef>
              <a:buClr>
                <a:schemeClr val="bg2"/>
              </a:buClr>
              <a:buSzPct val="80000"/>
              <a:buFont typeface="Century Gothic" panose="020B0502020202020204" pitchFamily="34" charset="0"/>
              <a:buChar char="►"/>
              <a:defRPr sz="1800" b="1" kern="1200">
                <a:solidFill>
                  <a:schemeClr val="tx1"/>
                </a:solidFill>
                <a:latin typeface="+mn-lt"/>
                <a:ea typeface="+mn-ea"/>
                <a:cs typeface="+mn-cs"/>
              </a:defRPr>
            </a:lvl1pPr>
            <a:lvl2pPr marL="536575" indent="-268288" algn="l" defTabSz="914400" rtl="0" eaLnBrk="1" latinLnBrk="0" hangingPunct="1">
              <a:lnSpc>
                <a:spcPct val="90000"/>
              </a:lnSpc>
              <a:spcBef>
                <a:spcPts val="500"/>
              </a:spcBef>
              <a:buClr>
                <a:schemeClr val="bg2"/>
              </a:buClr>
              <a:buFont typeface="Wingdings" panose="05000000000000000000" pitchFamily="2" charset="2"/>
              <a:buChar char="à"/>
              <a:defRPr sz="1600" kern="1200">
                <a:solidFill>
                  <a:schemeClr val="tx1"/>
                </a:solidFill>
                <a:latin typeface="+mn-lt"/>
                <a:ea typeface="+mn-ea"/>
                <a:cs typeface="+mn-cs"/>
              </a:defRPr>
            </a:lvl2pPr>
            <a:lvl3pPr marL="719138" indent="-182563" algn="l" defTabSz="914400" rtl="0" eaLnBrk="1" latinLnBrk="0" hangingPunct="1">
              <a:lnSpc>
                <a:spcPct val="90000"/>
              </a:lnSpc>
              <a:spcBef>
                <a:spcPts val="500"/>
              </a:spcBef>
              <a:buClr>
                <a:schemeClr val="bg2"/>
              </a:buClr>
              <a:buFont typeface="Wingdings" pitchFamily="2" charset="2"/>
              <a:buChar char="§"/>
              <a:defRPr sz="14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7F4D"/>
              </a:buClr>
              <a:buFont typeface="Police système Courant"/>
              <a:buChar char="⁃"/>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E7E4B"/>
              </a:buClr>
            </a:pPr>
            <a:r>
              <a:rPr lang="fr-FR" dirty="0">
                <a:solidFill>
                  <a:schemeClr val="bg2"/>
                </a:solidFill>
              </a:rPr>
              <a:t>Définition de la qualité de vie relative à la santé : </a:t>
            </a:r>
            <a:r>
              <a:rPr lang="fr-FR" dirty="0">
                <a:solidFill>
                  <a:srgbClr val="002D4C"/>
                </a:solidFill>
              </a:rPr>
              <a:t>concept multidimensionnel incluant au minimum les domaines physiques, psychiques et sociaux ainsi que les symptômes liés à la maladie et aux traitements</a:t>
            </a:r>
          </a:p>
        </p:txBody>
      </p:sp>
      <p:sp>
        <p:nvSpPr>
          <p:cNvPr id="34" name="ZoneTexte 33"/>
          <p:cNvSpPr txBox="1"/>
          <p:nvPr/>
        </p:nvSpPr>
        <p:spPr>
          <a:xfrm>
            <a:off x="5778915" y="2455994"/>
            <a:ext cx="1647938" cy="476726"/>
          </a:xfrm>
          <a:prstGeom prst="roundRect">
            <a:avLst/>
          </a:prstGeom>
          <a:solidFill>
            <a:schemeClr val="bg1"/>
          </a:solidFill>
          <a:ln w="19050">
            <a:solidFill>
              <a:srgbClr val="005086"/>
            </a:solidFill>
          </a:ln>
        </p:spPr>
        <p:txBody>
          <a:bodyPr wrap="square" rtlCol="0">
            <a:spAutoFit/>
          </a:bodyPr>
          <a:lstStyle>
            <a:defPPr>
              <a:defRPr lang="fr-FR"/>
            </a:defPPr>
            <a:lvl1pPr algn="ctr">
              <a:defRPr sz="1400">
                <a:solidFill>
                  <a:schemeClr val="accent6">
                    <a:lumMod val="50000"/>
                  </a:schemeClr>
                </a:solidFill>
              </a:defRPr>
            </a:lvl1pPr>
          </a:lstStyle>
          <a:p>
            <a:r>
              <a:rPr lang="fr-FR" sz="1100" dirty="0">
                <a:solidFill>
                  <a:srgbClr val="565357">
                    <a:lumMod val="50000"/>
                  </a:srgbClr>
                </a:solidFill>
              </a:rPr>
              <a:t>Caractéristiques</a:t>
            </a:r>
          </a:p>
          <a:p>
            <a:r>
              <a:rPr lang="fr-FR" sz="1100" dirty="0">
                <a:solidFill>
                  <a:srgbClr val="565357">
                    <a:lumMod val="50000"/>
                  </a:srgbClr>
                </a:solidFill>
              </a:rPr>
              <a:t>individuelles</a:t>
            </a:r>
          </a:p>
        </p:txBody>
      </p:sp>
      <p:sp>
        <p:nvSpPr>
          <p:cNvPr id="35" name="ZoneTexte 34"/>
          <p:cNvSpPr txBox="1"/>
          <p:nvPr/>
        </p:nvSpPr>
        <p:spPr>
          <a:xfrm>
            <a:off x="1406310" y="3795088"/>
            <a:ext cx="1647938" cy="476726"/>
          </a:xfrm>
          <a:prstGeom prst="roundRect">
            <a:avLst/>
          </a:prstGeom>
          <a:solidFill>
            <a:schemeClr val="bg1"/>
          </a:solidFill>
          <a:ln w="19050">
            <a:solidFill>
              <a:srgbClr val="005086"/>
            </a:solidFill>
          </a:ln>
        </p:spPr>
        <p:txBody>
          <a:bodyPr wrap="square" rtlCol="0">
            <a:spAutoFit/>
          </a:bodyPr>
          <a:lstStyle>
            <a:defPPr>
              <a:defRPr lang="fr-FR"/>
            </a:defPPr>
            <a:lvl1pPr algn="ctr">
              <a:defRPr sz="1400">
                <a:solidFill>
                  <a:schemeClr val="accent6">
                    <a:lumMod val="50000"/>
                  </a:schemeClr>
                </a:solidFill>
              </a:defRPr>
            </a:lvl1pPr>
          </a:lstStyle>
          <a:p>
            <a:r>
              <a:rPr lang="fr-FR" sz="1100" dirty="0">
                <a:solidFill>
                  <a:srgbClr val="565357">
                    <a:lumMod val="50000"/>
                  </a:srgbClr>
                </a:solidFill>
              </a:rPr>
              <a:t>Critères biologiques et physiologiques</a:t>
            </a:r>
          </a:p>
        </p:txBody>
      </p:sp>
      <p:sp>
        <p:nvSpPr>
          <p:cNvPr id="36" name="ZoneTexte 35"/>
          <p:cNvSpPr txBox="1"/>
          <p:nvPr/>
        </p:nvSpPr>
        <p:spPr>
          <a:xfrm>
            <a:off x="3617727" y="3801360"/>
            <a:ext cx="1647938" cy="476726"/>
          </a:xfrm>
          <a:prstGeom prst="roundRect">
            <a:avLst/>
          </a:prstGeom>
          <a:solidFill>
            <a:schemeClr val="bg1"/>
          </a:solidFill>
          <a:ln w="19050">
            <a:solidFill>
              <a:srgbClr val="005086"/>
            </a:solidFill>
          </a:ln>
        </p:spPr>
        <p:txBody>
          <a:bodyPr wrap="square" rtlCol="0">
            <a:spAutoFit/>
          </a:bodyPr>
          <a:lstStyle>
            <a:defPPr>
              <a:defRPr lang="fr-FR"/>
            </a:defPPr>
            <a:lvl1pPr algn="ctr">
              <a:defRPr sz="1400">
                <a:solidFill>
                  <a:schemeClr val="accent6">
                    <a:lumMod val="50000"/>
                  </a:schemeClr>
                </a:solidFill>
              </a:defRPr>
            </a:lvl1pPr>
          </a:lstStyle>
          <a:p>
            <a:r>
              <a:rPr lang="fr-FR" sz="1100" dirty="0">
                <a:solidFill>
                  <a:srgbClr val="565357">
                    <a:lumMod val="50000"/>
                  </a:srgbClr>
                </a:solidFill>
              </a:rPr>
              <a:t>L'état </a:t>
            </a:r>
          </a:p>
          <a:p>
            <a:r>
              <a:rPr lang="fr-FR" sz="1100" dirty="0">
                <a:solidFill>
                  <a:srgbClr val="565357">
                    <a:lumMod val="50000"/>
                  </a:srgbClr>
                </a:solidFill>
              </a:rPr>
              <a:t>symptomatique</a:t>
            </a:r>
          </a:p>
        </p:txBody>
      </p:sp>
      <p:sp>
        <p:nvSpPr>
          <p:cNvPr id="37" name="ZoneTexte 36"/>
          <p:cNvSpPr txBox="1"/>
          <p:nvPr/>
        </p:nvSpPr>
        <p:spPr>
          <a:xfrm>
            <a:off x="5778915" y="3795086"/>
            <a:ext cx="1647938" cy="476726"/>
          </a:xfrm>
          <a:prstGeom prst="roundRect">
            <a:avLst/>
          </a:prstGeom>
          <a:solidFill>
            <a:schemeClr val="bg1"/>
          </a:solidFill>
          <a:ln w="19050">
            <a:solidFill>
              <a:srgbClr val="005086"/>
            </a:solidFill>
          </a:ln>
        </p:spPr>
        <p:txBody>
          <a:bodyPr wrap="square" rtlCol="0">
            <a:spAutoFit/>
          </a:bodyPr>
          <a:lstStyle>
            <a:defPPr>
              <a:defRPr lang="fr-FR"/>
            </a:defPPr>
            <a:lvl1pPr algn="ctr">
              <a:defRPr sz="1400">
                <a:solidFill>
                  <a:schemeClr val="accent6">
                    <a:lumMod val="50000"/>
                  </a:schemeClr>
                </a:solidFill>
              </a:defRPr>
            </a:lvl1pPr>
          </a:lstStyle>
          <a:p>
            <a:r>
              <a:rPr lang="fr-FR" sz="1100" dirty="0">
                <a:solidFill>
                  <a:srgbClr val="565357">
                    <a:lumMod val="50000"/>
                  </a:srgbClr>
                </a:solidFill>
              </a:rPr>
              <a:t>L'état </a:t>
            </a:r>
          </a:p>
          <a:p>
            <a:r>
              <a:rPr lang="fr-FR" sz="1100" dirty="0">
                <a:solidFill>
                  <a:srgbClr val="565357">
                    <a:lumMod val="50000"/>
                  </a:srgbClr>
                </a:solidFill>
              </a:rPr>
              <a:t>Fonctionnel</a:t>
            </a:r>
          </a:p>
        </p:txBody>
      </p:sp>
      <p:sp>
        <p:nvSpPr>
          <p:cNvPr id="38" name="ZoneTexte 37"/>
          <p:cNvSpPr txBox="1"/>
          <p:nvPr/>
        </p:nvSpPr>
        <p:spPr>
          <a:xfrm>
            <a:off x="7990332" y="3795086"/>
            <a:ext cx="1647938" cy="476726"/>
          </a:xfrm>
          <a:prstGeom prst="roundRect">
            <a:avLst/>
          </a:prstGeom>
          <a:solidFill>
            <a:schemeClr val="bg1"/>
          </a:solidFill>
          <a:ln w="19050">
            <a:solidFill>
              <a:srgbClr val="005086"/>
            </a:solidFill>
          </a:ln>
        </p:spPr>
        <p:txBody>
          <a:bodyPr wrap="square" rtlCol="0">
            <a:spAutoFit/>
          </a:bodyPr>
          <a:lstStyle>
            <a:defPPr>
              <a:defRPr lang="fr-FR"/>
            </a:defPPr>
            <a:lvl1pPr algn="ctr">
              <a:defRPr sz="1400">
                <a:solidFill>
                  <a:schemeClr val="accent6">
                    <a:lumMod val="50000"/>
                  </a:schemeClr>
                </a:solidFill>
              </a:defRPr>
            </a:lvl1pPr>
          </a:lstStyle>
          <a:p>
            <a:r>
              <a:rPr lang="fr-FR" sz="1100" dirty="0">
                <a:solidFill>
                  <a:srgbClr val="565357">
                    <a:lumMod val="50000"/>
                  </a:srgbClr>
                </a:solidFill>
              </a:rPr>
              <a:t>La perception de la santé globale</a:t>
            </a:r>
          </a:p>
        </p:txBody>
      </p:sp>
      <p:sp>
        <p:nvSpPr>
          <p:cNvPr id="39" name="ZoneTexte 38"/>
          <p:cNvSpPr txBox="1"/>
          <p:nvPr/>
        </p:nvSpPr>
        <p:spPr>
          <a:xfrm>
            <a:off x="10151520" y="3795086"/>
            <a:ext cx="1647938" cy="476726"/>
          </a:xfrm>
          <a:prstGeom prst="roundRect">
            <a:avLst/>
          </a:prstGeom>
          <a:solidFill>
            <a:schemeClr val="bg1"/>
          </a:solidFill>
          <a:ln w="19050">
            <a:solidFill>
              <a:srgbClr val="005086"/>
            </a:solidFill>
          </a:ln>
        </p:spPr>
        <p:txBody>
          <a:bodyPr wrap="square" rtlCol="0">
            <a:spAutoFit/>
          </a:bodyPr>
          <a:lstStyle>
            <a:defPPr>
              <a:defRPr lang="fr-FR"/>
            </a:defPPr>
            <a:lvl1pPr algn="ctr">
              <a:defRPr sz="1400">
                <a:solidFill>
                  <a:schemeClr val="accent6">
                    <a:lumMod val="50000"/>
                  </a:schemeClr>
                </a:solidFill>
              </a:defRPr>
            </a:lvl1pPr>
          </a:lstStyle>
          <a:p>
            <a:r>
              <a:rPr lang="fr-FR" sz="1100" dirty="0">
                <a:solidFill>
                  <a:srgbClr val="565357">
                    <a:lumMod val="50000"/>
                  </a:srgbClr>
                </a:solidFill>
              </a:rPr>
              <a:t>La qualité de vie globale</a:t>
            </a:r>
          </a:p>
        </p:txBody>
      </p:sp>
      <p:sp>
        <p:nvSpPr>
          <p:cNvPr id="41" name="ZoneTexte 40"/>
          <p:cNvSpPr txBox="1"/>
          <p:nvPr/>
        </p:nvSpPr>
        <p:spPr>
          <a:xfrm>
            <a:off x="5815397" y="5469093"/>
            <a:ext cx="1611455" cy="476726"/>
          </a:xfrm>
          <a:prstGeom prst="roundRect">
            <a:avLst/>
          </a:prstGeom>
          <a:solidFill>
            <a:schemeClr val="bg1"/>
          </a:solidFill>
          <a:ln w="19050">
            <a:solidFill>
              <a:srgbClr val="005086"/>
            </a:solidFill>
          </a:ln>
        </p:spPr>
        <p:txBody>
          <a:bodyPr wrap="square" rtlCol="0">
            <a:spAutoFit/>
          </a:bodyPr>
          <a:lstStyle>
            <a:defPPr>
              <a:defRPr lang="fr-FR"/>
            </a:defPPr>
            <a:lvl1pPr algn="ctr">
              <a:defRPr sz="1400">
                <a:solidFill>
                  <a:schemeClr val="accent6">
                    <a:lumMod val="50000"/>
                  </a:schemeClr>
                </a:solidFill>
              </a:defRPr>
            </a:lvl1pPr>
          </a:lstStyle>
          <a:p>
            <a:r>
              <a:rPr lang="fr-FR" sz="1100" dirty="0">
                <a:solidFill>
                  <a:srgbClr val="565357">
                    <a:lumMod val="50000"/>
                  </a:srgbClr>
                </a:solidFill>
              </a:rPr>
              <a:t>Caractéristiques Environnementales</a:t>
            </a:r>
          </a:p>
        </p:txBody>
      </p:sp>
      <p:sp>
        <p:nvSpPr>
          <p:cNvPr id="42" name="ZoneTexte 41"/>
          <p:cNvSpPr txBox="1"/>
          <p:nvPr/>
        </p:nvSpPr>
        <p:spPr>
          <a:xfrm>
            <a:off x="10151520" y="5469093"/>
            <a:ext cx="1647938" cy="476726"/>
          </a:xfrm>
          <a:prstGeom prst="roundRect">
            <a:avLst/>
          </a:prstGeom>
          <a:solidFill>
            <a:schemeClr val="bg1"/>
          </a:solidFill>
          <a:ln w="19050">
            <a:solidFill>
              <a:srgbClr val="005086"/>
            </a:solidFill>
          </a:ln>
        </p:spPr>
        <p:txBody>
          <a:bodyPr wrap="square" rtlCol="0">
            <a:spAutoFit/>
          </a:bodyPr>
          <a:lstStyle>
            <a:defPPr>
              <a:defRPr lang="fr-FR"/>
            </a:defPPr>
            <a:lvl1pPr algn="ctr">
              <a:defRPr sz="1400">
                <a:solidFill>
                  <a:schemeClr val="accent6">
                    <a:lumMod val="50000"/>
                  </a:schemeClr>
                </a:solidFill>
              </a:defRPr>
            </a:lvl1pPr>
          </a:lstStyle>
          <a:p>
            <a:r>
              <a:rPr lang="fr-FR" sz="1100" dirty="0">
                <a:solidFill>
                  <a:srgbClr val="565357">
                    <a:lumMod val="50000"/>
                  </a:srgbClr>
                </a:solidFill>
              </a:rPr>
              <a:t>Facteurs non médicaux</a:t>
            </a:r>
          </a:p>
        </p:txBody>
      </p:sp>
      <p:sp>
        <p:nvSpPr>
          <p:cNvPr id="43" name="ZoneTexte 42"/>
          <p:cNvSpPr txBox="1"/>
          <p:nvPr/>
        </p:nvSpPr>
        <p:spPr>
          <a:xfrm>
            <a:off x="4625030" y="4684613"/>
            <a:ext cx="1611455" cy="476726"/>
          </a:xfrm>
          <a:prstGeom prst="roundRect">
            <a:avLst/>
          </a:prstGeom>
          <a:solidFill>
            <a:schemeClr val="bg1"/>
          </a:solidFill>
          <a:ln w="19050">
            <a:solidFill>
              <a:srgbClr val="005086"/>
            </a:solidFill>
          </a:ln>
        </p:spPr>
        <p:txBody>
          <a:bodyPr wrap="square" rtlCol="0">
            <a:spAutoFit/>
          </a:bodyPr>
          <a:lstStyle>
            <a:defPPr>
              <a:defRPr lang="fr-FR"/>
            </a:defPPr>
            <a:lvl1pPr algn="ctr">
              <a:defRPr sz="1400">
                <a:solidFill>
                  <a:schemeClr val="accent6">
                    <a:lumMod val="50000"/>
                  </a:schemeClr>
                </a:solidFill>
              </a:defRPr>
            </a:lvl1pPr>
          </a:lstStyle>
          <a:p>
            <a:r>
              <a:rPr lang="fr-FR" sz="1100" dirty="0">
                <a:solidFill>
                  <a:srgbClr val="565357">
                    <a:lumMod val="50000"/>
                  </a:srgbClr>
                </a:solidFill>
              </a:rPr>
              <a:t>Soutien</a:t>
            </a:r>
          </a:p>
          <a:p>
            <a:r>
              <a:rPr lang="fr-FR" sz="1100" dirty="0">
                <a:solidFill>
                  <a:srgbClr val="565357">
                    <a:lumMod val="50000"/>
                  </a:srgbClr>
                </a:solidFill>
              </a:rPr>
              <a:t>psychologique</a:t>
            </a:r>
          </a:p>
        </p:txBody>
      </p:sp>
      <p:sp>
        <p:nvSpPr>
          <p:cNvPr id="44" name="ZoneTexte 43"/>
          <p:cNvSpPr txBox="1"/>
          <p:nvPr/>
        </p:nvSpPr>
        <p:spPr>
          <a:xfrm>
            <a:off x="6742927" y="4680621"/>
            <a:ext cx="1611455" cy="476726"/>
          </a:xfrm>
          <a:prstGeom prst="roundRect">
            <a:avLst/>
          </a:prstGeom>
          <a:solidFill>
            <a:schemeClr val="bg1"/>
          </a:solidFill>
          <a:ln w="19050">
            <a:solidFill>
              <a:srgbClr val="005086"/>
            </a:solidFill>
          </a:ln>
        </p:spPr>
        <p:txBody>
          <a:bodyPr wrap="square" rtlCol="0">
            <a:spAutoFit/>
          </a:bodyPr>
          <a:lstStyle>
            <a:defPPr>
              <a:defRPr lang="fr-FR"/>
            </a:defPPr>
            <a:lvl1pPr algn="ctr">
              <a:defRPr sz="1400">
                <a:solidFill>
                  <a:schemeClr val="accent6">
                    <a:lumMod val="50000"/>
                  </a:schemeClr>
                </a:solidFill>
              </a:defRPr>
            </a:lvl1pPr>
          </a:lstStyle>
          <a:p>
            <a:r>
              <a:rPr lang="fr-FR" sz="1100" dirty="0">
                <a:solidFill>
                  <a:srgbClr val="565357">
                    <a:lumMod val="50000"/>
                  </a:srgbClr>
                </a:solidFill>
              </a:rPr>
              <a:t>Soutien social et économique</a:t>
            </a:r>
          </a:p>
        </p:txBody>
      </p:sp>
      <p:sp>
        <p:nvSpPr>
          <p:cNvPr id="45" name="ZoneTexte 44"/>
          <p:cNvSpPr txBox="1"/>
          <p:nvPr/>
        </p:nvSpPr>
        <p:spPr>
          <a:xfrm>
            <a:off x="8860824" y="4680621"/>
            <a:ext cx="1611455" cy="476726"/>
          </a:xfrm>
          <a:prstGeom prst="roundRect">
            <a:avLst/>
          </a:prstGeom>
          <a:solidFill>
            <a:schemeClr val="bg1"/>
          </a:solidFill>
          <a:ln w="19050">
            <a:solidFill>
              <a:srgbClr val="005086"/>
            </a:solidFill>
          </a:ln>
        </p:spPr>
        <p:txBody>
          <a:bodyPr wrap="square" rtlCol="0">
            <a:spAutoFit/>
          </a:bodyPr>
          <a:lstStyle>
            <a:defPPr>
              <a:defRPr lang="fr-FR"/>
            </a:defPPr>
            <a:lvl1pPr algn="ctr">
              <a:defRPr sz="1400">
                <a:solidFill>
                  <a:schemeClr val="accent6">
                    <a:lumMod val="50000"/>
                  </a:schemeClr>
                </a:solidFill>
              </a:defRPr>
            </a:lvl1pPr>
          </a:lstStyle>
          <a:p>
            <a:r>
              <a:rPr lang="fr-FR" sz="1100" dirty="0">
                <a:solidFill>
                  <a:srgbClr val="565357">
                    <a:lumMod val="50000"/>
                  </a:srgbClr>
                </a:solidFill>
              </a:rPr>
              <a:t>Soutien social et psychologique</a:t>
            </a:r>
          </a:p>
        </p:txBody>
      </p:sp>
      <p:cxnSp>
        <p:nvCxnSpPr>
          <p:cNvPr id="3" name="Connecteur droit avec flèche 2"/>
          <p:cNvCxnSpPr>
            <a:endCxn id="36" idx="0"/>
          </p:cNvCxnSpPr>
          <p:nvPr/>
        </p:nvCxnSpPr>
        <p:spPr>
          <a:xfrm flipH="1">
            <a:off x="4441696" y="2898762"/>
            <a:ext cx="1373701" cy="90259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6" name="ZoneTexte 45"/>
          <p:cNvSpPr txBox="1"/>
          <p:nvPr/>
        </p:nvSpPr>
        <p:spPr>
          <a:xfrm>
            <a:off x="3915617" y="3072315"/>
            <a:ext cx="1611455" cy="476726"/>
          </a:xfrm>
          <a:prstGeom prst="roundRect">
            <a:avLst/>
          </a:prstGeom>
          <a:solidFill>
            <a:schemeClr val="bg1"/>
          </a:solidFill>
          <a:ln w="19050">
            <a:solidFill>
              <a:srgbClr val="005086"/>
            </a:solidFill>
          </a:ln>
        </p:spPr>
        <p:txBody>
          <a:bodyPr wrap="square" rtlCol="0">
            <a:spAutoFit/>
          </a:bodyPr>
          <a:lstStyle>
            <a:defPPr>
              <a:defRPr lang="fr-FR"/>
            </a:defPPr>
            <a:lvl1pPr algn="ctr">
              <a:defRPr sz="1400">
                <a:solidFill>
                  <a:schemeClr val="accent6">
                    <a:lumMod val="50000"/>
                  </a:schemeClr>
                </a:solidFill>
              </a:defRPr>
            </a:lvl1pPr>
          </a:lstStyle>
          <a:p>
            <a:r>
              <a:rPr lang="fr-FR" sz="1100" dirty="0">
                <a:solidFill>
                  <a:srgbClr val="565357">
                    <a:lumMod val="50000"/>
                  </a:srgbClr>
                </a:solidFill>
              </a:rPr>
              <a:t>Amplification des symptômes</a:t>
            </a:r>
          </a:p>
        </p:txBody>
      </p:sp>
      <p:cxnSp>
        <p:nvCxnSpPr>
          <p:cNvPr id="5" name="Connecteur droit avec flèche 4"/>
          <p:cNvCxnSpPr>
            <a:stCxn id="34" idx="2"/>
            <a:endCxn id="37" idx="0"/>
          </p:cNvCxnSpPr>
          <p:nvPr/>
        </p:nvCxnSpPr>
        <p:spPr>
          <a:xfrm>
            <a:off x="6602884" y="2932720"/>
            <a:ext cx="0" cy="862366"/>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5797156" y="3072315"/>
            <a:ext cx="1611455" cy="476726"/>
          </a:xfrm>
          <a:prstGeom prst="roundRect">
            <a:avLst/>
          </a:prstGeom>
          <a:solidFill>
            <a:schemeClr val="bg1"/>
          </a:solidFill>
          <a:ln w="19050">
            <a:solidFill>
              <a:srgbClr val="005086"/>
            </a:solidFill>
          </a:ln>
        </p:spPr>
        <p:txBody>
          <a:bodyPr wrap="square" rtlCol="0">
            <a:spAutoFit/>
          </a:bodyPr>
          <a:lstStyle>
            <a:defPPr>
              <a:defRPr lang="fr-FR"/>
            </a:defPPr>
            <a:lvl1pPr algn="ctr">
              <a:defRPr sz="1400">
                <a:solidFill>
                  <a:schemeClr val="accent6">
                    <a:lumMod val="50000"/>
                  </a:schemeClr>
                </a:solidFill>
              </a:defRPr>
            </a:lvl1pPr>
          </a:lstStyle>
          <a:p>
            <a:r>
              <a:rPr lang="fr-FR" sz="1100" dirty="0">
                <a:solidFill>
                  <a:srgbClr val="565357">
                    <a:lumMod val="50000"/>
                  </a:srgbClr>
                </a:solidFill>
              </a:rPr>
              <a:t>Motivation personnelle</a:t>
            </a:r>
          </a:p>
        </p:txBody>
      </p:sp>
      <p:cxnSp>
        <p:nvCxnSpPr>
          <p:cNvPr id="8" name="Connecteur droit avec flèche 7"/>
          <p:cNvCxnSpPr>
            <a:endCxn id="38" idx="0"/>
          </p:cNvCxnSpPr>
          <p:nvPr/>
        </p:nvCxnSpPr>
        <p:spPr>
          <a:xfrm>
            <a:off x="7408611" y="2932720"/>
            <a:ext cx="1405690" cy="862366"/>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a:stCxn id="34" idx="3"/>
          </p:cNvCxnSpPr>
          <p:nvPr/>
        </p:nvCxnSpPr>
        <p:spPr>
          <a:xfrm>
            <a:off x="7426853" y="2694357"/>
            <a:ext cx="3548636" cy="110072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a:stCxn id="35" idx="3"/>
            <a:endCxn id="36" idx="1"/>
          </p:cNvCxnSpPr>
          <p:nvPr/>
        </p:nvCxnSpPr>
        <p:spPr>
          <a:xfrm>
            <a:off x="3054248" y="4033451"/>
            <a:ext cx="563479" cy="6272"/>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36" idx="3"/>
            <a:endCxn id="37" idx="1"/>
          </p:cNvCxnSpPr>
          <p:nvPr/>
        </p:nvCxnSpPr>
        <p:spPr>
          <a:xfrm flipV="1">
            <a:off x="5265665" y="4033449"/>
            <a:ext cx="513250" cy="627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a:stCxn id="37" idx="3"/>
            <a:endCxn id="38" idx="1"/>
          </p:cNvCxnSpPr>
          <p:nvPr/>
        </p:nvCxnSpPr>
        <p:spPr>
          <a:xfrm>
            <a:off x="7426853" y="4033449"/>
            <a:ext cx="56347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stCxn id="38" idx="3"/>
            <a:endCxn id="39" idx="1"/>
          </p:cNvCxnSpPr>
          <p:nvPr/>
        </p:nvCxnSpPr>
        <p:spPr>
          <a:xfrm>
            <a:off x="9638270" y="4033449"/>
            <a:ext cx="51325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a:stCxn id="42" idx="0"/>
            <a:endCxn id="39" idx="2"/>
          </p:cNvCxnSpPr>
          <p:nvPr/>
        </p:nvCxnSpPr>
        <p:spPr>
          <a:xfrm flipV="1">
            <a:off x="10975489" y="4271812"/>
            <a:ext cx="0" cy="119728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228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pour une image  10"/>
          <p:cNvPicPr>
            <a:picLocks noGrp="1" noChangeAspect="1"/>
          </p:cNvPicPr>
          <p:nvPr>
            <p:ph type="pic" sz="quarter" idx="17"/>
          </p:nvPr>
        </p:nvPicPr>
        <p:blipFill>
          <a:blip r:embed="rId2">
            <a:extLst>
              <a:ext uri="{28A0092B-C50C-407E-A947-70E740481C1C}">
                <a14:useLocalDpi xmlns:a14="http://schemas.microsoft.com/office/drawing/2010/main"/>
              </a:ext>
            </a:extLst>
          </a:blip>
          <a:srcRect/>
          <a:stretch>
            <a:fillRect/>
          </a:stretch>
        </p:blipFill>
        <p:spPr/>
      </p:pic>
      <p:sp>
        <p:nvSpPr>
          <p:cNvPr id="3" name="Espace réservé du texte 2"/>
          <p:cNvSpPr>
            <a:spLocks noGrp="1"/>
          </p:cNvSpPr>
          <p:nvPr>
            <p:ph type="body" sz="quarter" idx="26"/>
          </p:nvPr>
        </p:nvSpPr>
        <p:spPr/>
        <p:txBody>
          <a:bodyPr/>
          <a:lstStyle/>
          <a:p>
            <a:r>
              <a:rPr lang="fr-FR" dirty="0"/>
              <a:t>Introduction</a:t>
            </a:r>
          </a:p>
        </p:txBody>
      </p:sp>
      <p:sp>
        <p:nvSpPr>
          <p:cNvPr id="4" name="Espace réservé du texte 3"/>
          <p:cNvSpPr>
            <a:spLocks noGrp="1"/>
          </p:cNvSpPr>
          <p:nvPr>
            <p:ph type="body" sz="quarter" idx="18"/>
          </p:nvPr>
        </p:nvSpPr>
        <p:spPr/>
        <p:txBody>
          <a:bodyPr/>
          <a:lstStyle/>
          <a:p>
            <a:r>
              <a:rPr lang="fr-FR" dirty="0"/>
              <a:t>Pr Mahasti SAGHATCHIAN</a:t>
            </a:r>
          </a:p>
          <a:p>
            <a:endParaRPr lang="fr-FR" dirty="0"/>
          </a:p>
        </p:txBody>
      </p:sp>
      <p:sp>
        <p:nvSpPr>
          <p:cNvPr id="5" name="Espace réservé du texte 4"/>
          <p:cNvSpPr>
            <a:spLocks noGrp="1"/>
          </p:cNvSpPr>
          <p:nvPr>
            <p:ph type="body" sz="quarter" idx="25"/>
          </p:nvPr>
        </p:nvSpPr>
        <p:spPr/>
        <p:txBody>
          <a:bodyPr/>
          <a:lstStyle/>
          <a:p>
            <a:r>
              <a:rPr lang="fr-FR" dirty="0"/>
              <a:t>Hôpital Américain de Paris </a:t>
            </a:r>
          </a:p>
          <a:p>
            <a:r>
              <a:rPr lang="fr-FR" dirty="0"/>
              <a:t>Neuilly-sur-Seine</a:t>
            </a:r>
          </a:p>
          <a:p>
            <a:endParaRPr lang="fr-FR" dirty="0"/>
          </a:p>
        </p:txBody>
      </p:sp>
      <p:sp>
        <p:nvSpPr>
          <p:cNvPr id="6" name="Espace réservé du texte 5"/>
          <p:cNvSpPr>
            <a:spLocks noGrp="1"/>
          </p:cNvSpPr>
          <p:nvPr>
            <p:ph type="body" sz="quarter" idx="14"/>
          </p:nvPr>
        </p:nvSpPr>
        <p:spPr/>
        <p:txBody>
          <a:bodyPr/>
          <a:lstStyle/>
          <a:p>
            <a:r>
              <a:rPr lang="fr-FR" dirty="0"/>
              <a:t>Cancers du sein RH+ HER2- : quelle place de la qualité de vie ?</a:t>
            </a:r>
          </a:p>
          <a:p>
            <a:endParaRPr lang="fr-FR" dirty="0"/>
          </a:p>
        </p:txBody>
      </p:sp>
      <p:sp>
        <p:nvSpPr>
          <p:cNvPr id="12" name="Espace réservé du texte 16"/>
          <p:cNvSpPr>
            <a:spLocks noGrp="1"/>
          </p:cNvSpPr>
          <p:nvPr>
            <p:ph type="body" sz="quarter" idx="15"/>
          </p:nvPr>
        </p:nvSpPr>
        <p:spPr>
          <a:xfrm>
            <a:off x="3193500" y="556450"/>
            <a:ext cx="1411407" cy="242888"/>
          </a:xfrm>
        </p:spPr>
        <p:txBody>
          <a:bodyPr/>
          <a:lstStyle/>
          <a:p>
            <a:r>
              <a:rPr lang="fr-FR" dirty="0" smtClean="0"/>
              <a:t>Février 2024</a:t>
            </a:r>
            <a:endParaRPr lang="fr-FR" dirty="0"/>
          </a:p>
        </p:txBody>
      </p:sp>
      <p:pic>
        <p:nvPicPr>
          <p:cNvPr id="8" name="Espace réservé pour une image  7"/>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91097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752475" y="6334125"/>
            <a:ext cx="8639175" cy="258532"/>
          </a:xfrm>
          <a:prstGeom prst="rect">
            <a:avLst/>
          </a:prstGeom>
        </p:spPr>
        <p:txBody>
          <a:bodyPr>
            <a:noAutofit/>
          </a:bodyPr>
          <a:lstStyle>
            <a:lvl1pPr indent="0">
              <a:lnSpc>
                <a:spcPct val="90000"/>
              </a:lnSpc>
              <a:spcBef>
                <a:spcPts val="1000"/>
              </a:spcBef>
              <a:buFont typeface="Arial" panose="020B0604020202020204" pitchFamily="34" charset="0"/>
              <a:buNone/>
              <a:defRPr sz="1200" i="1" baseline="0">
                <a:solidFill>
                  <a:schemeClr val="bg1"/>
                </a:solidFill>
                <a:latin typeface="Century Gothic" panose="020B0502020202020204" pitchFamily="34" charset="0"/>
              </a:defRPr>
            </a:lvl1pPr>
            <a:lvl2pPr indent="0">
              <a:lnSpc>
                <a:spcPct val="90000"/>
              </a:lnSpc>
              <a:spcBef>
                <a:spcPts val="500"/>
              </a:spcBef>
              <a:buFont typeface="Arial" panose="020B0604020202020204" pitchFamily="34" charset="0"/>
              <a:buNone/>
              <a:defRPr sz="1200" i="1">
                <a:latin typeface="Century Gothic" panose="020B0502020202020204" pitchFamily="34" charset="0"/>
              </a:defRPr>
            </a:lvl2pPr>
            <a:lvl3pPr indent="0">
              <a:lnSpc>
                <a:spcPct val="90000"/>
              </a:lnSpc>
              <a:spcBef>
                <a:spcPts val="500"/>
              </a:spcBef>
              <a:buFont typeface="Arial" panose="020B0604020202020204" pitchFamily="34" charset="0"/>
              <a:buNone/>
              <a:defRPr sz="1200" i="1">
                <a:latin typeface="Century Gothic" panose="020B0502020202020204" pitchFamily="34" charset="0"/>
              </a:defRPr>
            </a:lvl3pPr>
            <a:lvl4pPr indent="0">
              <a:lnSpc>
                <a:spcPct val="90000"/>
              </a:lnSpc>
              <a:spcBef>
                <a:spcPts val="500"/>
              </a:spcBef>
              <a:buFont typeface="Arial" panose="020B0604020202020204" pitchFamily="34" charset="0"/>
              <a:buNone/>
              <a:defRPr sz="1200" i="1">
                <a:latin typeface="Century Gothic" panose="020B0502020202020204" pitchFamily="34" charset="0"/>
              </a:defRPr>
            </a:lvl4pPr>
            <a:lvl5pPr indent="0">
              <a:lnSpc>
                <a:spcPct val="90000"/>
              </a:lnSpc>
              <a:spcBef>
                <a:spcPts val="500"/>
              </a:spcBef>
              <a:buFont typeface="Arial" panose="020B0604020202020204" pitchFamily="34" charset="0"/>
              <a:buNone/>
              <a:defRPr sz="1200" i="1">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solidFill>
                  <a:srgbClr val="FFFFFF"/>
                </a:solidFill>
              </a:rPr>
              <a:t>        </a:t>
            </a:r>
            <a:r>
              <a:rPr lang="pt-BR" dirty="0">
                <a:solidFill>
                  <a:srgbClr val="FFFFFF"/>
                </a:solidFill>
              </a:rPr>
              <a:t>CA CANCER J CLIN 2012;000-000</a:t>
            </a:r>
            <a:endParaRPr lang="fr-FR" dirty="0">
              <a:solidFill>
                <a:srgbClr val="FFFFFF"/>
              </a:solidFill>
            </a:endParaRPr>
          </a:p>
        </p:txBody>
      </p:sp>
      <p:sp>
        <p:nvSpPr>
          <p:cNvPr id="11" name="ZoneTexte 10"/>
          <p:cNvSpPr txBox="1"/>
          <p:nvPr/>
        </p:nvSpPr>
        <p:spPr>
          <a:xfrm>
            <a:off x="2389497" y="283118"/>
            <a:ext cx="7828731" cy="1384995"/>
          </a:xfrm>
          <a:prstGeom prst="rect">
            <a:avLst/>
          </a:prstGeom>
          <a:noFill/>
        </p:spPr>
        <p:txBody>
          <a:bodyPr wrap="square" rtlCol="0">
            <a:spAutoFit/>
          </a:bodyPr>
          <a:lstStyle/>
          <a:p>
            <a:pPr algn="ctr"/>
            <a:r>
              <a:rPr lang="en-US" sz="2800" b="1" dirty="0">
                <a:solidFill>
                  <a:srgbClr val="FF7F4D"/>
                </a:solidFill>
              </a:rPr>
              <a:t>Electronic Patient-Reported Outcome Systems in</a:t>
            </a:r>
          </a:p>
          <a:p>
            <a:pPr algn="ctr"/>
            <a:r>
              <a:rPr lang="en-US" sz="2800" b="1" dirty="0">
                <a:solidFill>
                  <a:srgbClr val="FF7F4D"/>
                </a:solidFill>
              </a:rPr>
              <a:t>Oncology Clinical Practice</a:t>
            </a:r>
          </a:p>
        </p:txBody>
      </p:sp>
      <p:sp>
        <p:nvSpPr>
          <p:cNvPr id="12" name="ZoneTexte 11"/>
          <p:cNvSpPr txBox="1"/>
          <p:nvPr/>
        </p:nvSpPr>
        <p:spPr>
          <a:xfrm>
            <a:off x="1904999" y="1937996"/>
            <a:ext cx="8982076" cy="369332"/>
          </a:xfrm>
          <a:prstGeom prst="rect">
            <a:avLst/>
          </a:prstGeom>
          <a:noFill/>
        </p:spPr>
        <p:txBody>
          <a:bodyPr wrap="square" rtlCol="0">
            <a:spAutoFit/>
          </a:bodyPr>
          <a:lstStyle/>
          <a:p>
            <a:r>
              <a:rPr lang="fr-FR" dirty="0">
                <a:solidFill>
                  <a:srgbClr val="005086"/>
                </a:solidFill>
              </a:rPr>
              <a:t>Antonia V. Bennett, PhD'; Roxanne E. Jensen, PhD</a:t>
            </a:r>
            <a:r>
              <a:rPr lang="fr-FR" baseline="30000" dirty="0">
                <a:solidFill>
                  <a:srgbClr val="005086"/>
                </a:solidFill>
              </a:rPr>
              <a:t>2</a:t>
            </a:r>
            <a:r>
              <a:rPr lang="fr-FR" dirty="0">
                <a:solidFill>
                  <a:srgbClr val="005086"/>
                </a:solidFill>
              </a:rPr>
              <a:t>; Ethan </a:t>
            </a:r>
            <a:r>
              <a:rPr lang="fr-FR" dirty="0" err="1">
                <a:solidFill>
                  <a:srgbClr val="005086"/>
                </a:solidFill>
              </a:rPr>
              <a:t>Basch</a:t>
            </a:r>
            <a:r>
              <a:rPr lang="fr-FR" dirty="0">
                <a:solidFill>
                  <a:srgbClr val="005086"/>
                </a:solidFill>
              </a:rPr>
              <a:t>, MD, MSc</a:t>
            </a:r>
            <a:r>
              <a:rPr lang="fr-FR" baseline="30000" dirty="0">
                <a:solidFill>
                  <a:srgbClr val="005086"/>
                </a:solidFill>
              </a:rPr>
              <a:t>3</a:t>
            </a:r>
          </a:p>
        </p:txBody>
      </p:sp>
      <p:sp>
        <p:nvSpPr>
          <p:cNvPr id="13" name="ZoneTexte 12"/>
          <p:cNvSpPr txBox="1"/>
          <p:nvPr/>
        </p:nvSpPr>
        <p:spPr>
          <a:xfrm>
            <a:off x="1954426" y="2675380"/>
            <a:ext cx="9574428" cy="2246769"/>
          </a:xfrm>
          <a:prstGeom prst="rect">
            <a:avLst/>
          </a:prstGeom>
          <a:noFill/>
        </p:spPr>
        <p:txBody>
          <a:bodyPr wrap="square" rtlCol="0">
            <a:spAutoFit/>
          </a:bodyPr>
          <a:lstStyle/>
          <a:p>
            <a:pPr algn="just"/>
            <a:r>
              <a:rPr lang="en-US" sz="2000" dirty="0">
                <a:solidFill>
                  <a:srgbClr val="002D4C"/>
                </a:solidFill>
              </a:rPr>
              <a:t>Patient-reported outcome (PRO) questionnaires assess topics a patient can report about his or her own health.1 This includes symptoms (</a:t>
            </a:r>
            <a:r>
              <a:rPr lang="en-US" sz="2000" dirty="0" err="1">
                <a:solidFill>
                  <a:srgbClr val="002D4C"/>
                </a:solidFill>
              </a:rPr>
              <a:t>eg</a:t>
            </a:r>
            <a:r>
              <a:rPr lang="en-US" sz="2000" dirty="0">
                <a:solidFill>
                  <a:srgbClr val="002D4C"/>
                </a:solidFill>
              </a:rPr>
              <a:t>, nausea, fatigue, diarrhea, pain, or frequent urination), physical functioning (</a:t>
            </a:r>
            <a:r>
              <a:rPr lang="en-US" sz="2000" dirty="0" err="1">
                <a:solidFill>
                  <a:srgbClr val="002D4C"/>
                </a:solidFill>
              </a:rPr>
              <a:t>eg</a:t>
            </a:r>
            <a:r>
              <a:rPr lang="en-US" sz="2000" dirty="0">
                <a:solidFill>
                  <a:srgbClr val="002D4C"/>
                </a:solidFill>
              </a:rPr>
              <a:t>, difficulty climbing stairs or difficulty fastening buttons), and mental health (</a:t>
            </a:r>
            <a:r>
              <a:rPr lang="en-US" sz="2000" dirty="0" err="1">
                <a:solidFill>
                  <a:srgbClr val="002D4C"/>
                </a:solidFill>
              </a:rPr>
              <a:t>eg</a:t>
            </a:r>
            <a:r>
              <a:rPr lang="en-US" sz="2000" dirty="0">
                <a:solidFill>
                  <a:srgbClr val="002D4C"/>
                </a:solidFill>
              </a:rPr>
              <a:t>, anxiety, fear, or worry). These outcomes are best assessed by patients themselves. Patients report this information via questionnaires that ideally have been rigorously developed, as discussed below.</a:t>
            </a:r>
          </a:p>
        </p:txBody>
      </p:sp>
      <p:sp>
        <p:nvSpPr>
          <p:cNvPr id="2" name="Rectangle 1"/>
          <p:cNvSpPr/>
          <p:nvPr/>
        </p:nvSpPr>
        <p:spPr>
          <a:xfrm>
            <a:off x="1594021" y="2508422"/>
            <a:ext cx="10169611" cy="2533135"/>
          </a:xfrm>
          <a:prstGeom prst="rect">
            <a:avLst/>
          </a:prstGeom>
          <a:noFill/>
          <a:ln w="6350">
            <a:solidFill>
              <a:srgbClr val="8B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22317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810;p119">
            <a:extLst>
              <a:ext uri="{FF2B5EF4-FFF2-40B4-BE49-F238E27FC236}">
                <a16:creationId xmlns="" xmlns:a16="http://schemas.microsoft.com/office/drawing/2014/main" id="{6C98B785-6FF0-AA48-BA9C-D379B43C1C43}"/>
              </a:ext>
            </a:extLst>
          </p:cNvPr>
          <p:cNvGrpSpPr/>
          <p:nvPr/>
        </p:nvGrpSpPr>
        <p:grpSpPr>
          <a:xfrm rot="10800000">
            <a:off x="6559661" y="-1"/>
            <a:ext cx="2525972" cy="5982512"/>
            <a:chOff x="1125244" y="-72193"/>
            <a:chExt cx="1822486" cy="5257801"/>
          </a:xfrm>
        </p:grpSpPr>
        <p:sp>
          <p:nvSpPr>
            <p:cNvPr id="6" name="Google Shape;811;p119">
              <a:extLst>
                <a:ext uri="{FF2B5EF4-FFF2-40B4-BE49-F238E27FC236}">
                  <a16:creationId xmlns="" xmlns:a16="http://schemas.microsoft.com/office/drawing/2014/main" id="{1669167E-0429-0143-91CE-6BA2A49AB48E}"/>
                </a:ext>
              </a:extLst>
            </p:cNvPr>
            <p:cNvSpPr/>
            <p:nvPr/>
          </p:nvSpPr>
          <p:spPr>
            <a:xfrm>
              <a:off x="1125244" y="-62630"/>
              <a:ext cx="1788931" cy="5206130"/>
            </a:xfrm>
            <a:custGeom>
              <a:avLst/>
              <a:gdLst>
                <a:gd name="connsiteX0" fmla="*/ 0 w 2341381"/>
                <a:gd name="connsiteY0" fmla="*/ 26040 h 5206130"/>
                <a:gd name="connsiteX1" fmla="*/ 1814963 w 2341381"/>
                <a:gd name="connsiteY1" fmla="*/ 0 h 5206130"/>
                <a:gd name="connsiteX2" fmla="*/ 1937509 w 2341381"/>
                <a:gd name="connsiteY2" fmla="*/ 230990 h 5206130"/>
                <a:gd name="connsiteX3" fmla="*/ 2341381 w 2341381"/>
                <a:gd name="connsiteY3" fmla="*/ 2607309 h 5206130"/>
                <a:gd name="connsiteX4" fmla="*/ 1937509 w 2341381"/>
                <a:gd name="connsiteY4" fmla="*/ 4983628 h 5206130"/>
                <a:gd name="connsiteX5" fmla="*/ 1841771 w 2341381"/>
                <a:gd name="connsiteY5" fmla="*/ 5206130 h 5206130"/>
                <a:gd name="connsiteX6" fmla="*/ 647699 w 2341381"/>
                <a:gd name="connsiteY6" fmla="*/ 5203623 h 5206130"/>
                <a:gd name="connsiteX7" fmla="*/ 0 w 2341381"/>
                <a:gd name="connsiteY7" fmla="*/ 26040 h 5206130"/>
                <a:gd name="connsiteX0" fmla="*/ 57151 w 1693682"/>
                <a:gd name="connsiteY0" fmla="*/ 16515 h 5206130"/>
                <a:gd name="connsiteX1" fmla="*/ 1167264 w 1693682"/>
                <a:gd name="connsiteY1" fmla="*/ 0 h 5206130"/>
                <a:gd name="connsiteX2" fmla="*/ 1289810 w 1693682"/>
                <a:gd name="connsiteY2" fmla="*/ 230990 h 5206130"/>
                <a:gd name="connsiteX3" fmla="*/ 1693682 w 1693682"/>
                <a:gd name="connsiteY3" fmla="*/ 2607309 h 5206130"/>
                <a:gd name="connsiteX4" fmla="*/ 1289810 w 1693682"/>
                <a:gd name="connsiteY4" fmla="*/ 4983628 h 5206130"/>
                <a:gd name="connsiteX5" fmla="*/ 1194072 w 1693682"/>
                <a:gd name="connsiteY5" fmla="*/ 5206130 h 5206130"/>
                <a:gd name="connsiteX6" fmla="*/ 0 w 1693682"/>
                <a:gd name="connsiteY6" fmla="*/ 5203623 h 5206130"/>
                <a:gd name="connsiteX7" fmla="*/ 57151 w 1693682"/>
                <a:gd name="connsiteY7" fmla="*/ 16515 h 5206130"/>
                <a:gd name="connsiteX0" fmla="*/ 0 w 1788931"/>
                <a:gd name="connsiteY0" fmla="*/ 6990 h 5206130"/>
                <a:gd name="connsiteX1" fmla="*/ 1262513 w 1788931"/>
                <a:gd name="connsiteY1" fmla="*/ 0 h 5206130"/>
                <a:gd name="connsiteX2" fmla="*/ 1385059 w 1788931"/>
                <a:gd name="connsiteY2" fmla="*/ 230990 h 5206130"/>
                <a:gd name="connsiteX3" fmla="*/ 1788931 w 1788931"/>
                <a:gd name="connsiteY3" fmla="*/ 2607309 h 5206130"/>
                <a:gd name="connsiteX4" fmla="*/ 1385059 w 1788931"/>
                <a:gd name="connsiteY4" fmla="*/ 4983628 h 5206130"/>
                <a:gd name="connsiteX5" fmla="*/ 1289321 w 1788931"/>
                <a:gd name="connsiteY5" fmla="*/ 5206130 h 5206130"/>
                <a:gd name="connsiteX6" fmla="*/ 95249 w 1788931"/>
                <a:gd name="connsiteY6" fmla="*/ 5203623 h 5206130"/>
                <a:gd name="connsiteX7" fmla="*/ 0 w 1788931"/>
                <a:gd name="connsiteY7" fmla="*/ 6990 h 5206130"/>
                <a:gd name="connsiteX0" fmla="*/ 0 w 1788931"/>
                <a:gd name="connsiteY0" fmla="*/ 6990 h 5206130"/>
                <a:gd name="connsiteX1" fmla="*/ 1262513 w 1788931"/>
                <a:gd name="connsiteY1" fmla="*/ 0 h 5206130"/>
                <a:gd name="connsiteX2" fmla="*/ 1385059 w 1788931"/>
                <a:gd name="connsiteY2" fmla="*/ 230990 h 5206130"/>
                <a:gd name="connsiteX3" fmla="*/ 1788931 w 1788931"/>
                <a:gd name="connsiteY3" fmla="*/ 2607309 h 5206130"/>
                <a:gd name="connsiteX4" fmla="*/ 1385059 w 1788931"/>
                <a:gd name="connsiteY4" fmla="*/ 4983628 h 5206130"/>
                <a:gd name="connsiteX5" fmla="*/ 1289321 w 1788931"/>
                <a:gd name="connsiteY5" fmla="*/ 5206130 h 5206130"/>
                <a:gd name="connsiteX6" fmla="*/ 9524 w 1788931"/>
                <a:gd name="connsiteY6" fmla="*/ 5203623 h 5206130"/>
                <a:gd name="connsiteX7" fmla="*/ 0 w 1788931"/>
                <a:gd name="connsiteY7" fmla="*/ 6990 h 520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8931" h="5206130" extrusionOk="0">
                  <a:moveTo>
                    <a:pt x="0" y="6990"/>
                  </a:moveTo>
                  <a:lnTo>
                    <a:pt x="1262513" y="0"/>
                  </a:lnTo>
                  <a:lnTo>
                    <a:pt x="1385059" y="230990"/>
                  </a:lnTo>
                  <a:cubicBezTo>
                    <a:pt x="1637367" y="876758"/>
                    <a:pt x="1788931" y="1704647"/>
                    <a:pt x="1788931" y="2607309"/>
                  </a:cubicBezTo>
                  <a:cubicBezTo>
                    <a:pt x="1788931" y="3509971"/>
                    <a:pt x="1637367" y="4337861"/>
                    <a:pt x="1385059" y="4983628"/>
                  </a:cubicBezTo>
                  <a:lnTo>
                    <a:pt x="1289321" y="5206130"/>
                  </a:lnTo>
                  <a:lnTo>
                    <a:pt x="9524" y="5203623"/>
                  </a:lnTo>
                  <a:cubicBezTo>
                    <a:pt x="9524" y="3485112"/>
                    <a:pt x="0" y="1725501"/>
                    <a:pt x="0" y="6990"/>
                  </a:cubicBezTo>
                  <a:close/>
                </a:path>
              </a:pathLst>
            </a:custGeom>
            <a:solidFill>
              <a:schemeClr val="lt1"/>
            </a:solidFill>
            <a:ln>
              <a:noFill/>
            </a:ln>
          </p:spPr>
          <p:txBody>
            <a:bodyPr spcFirstLastPara="1" wrap="square" lIns="121900" tIns="60933" rIns="121900" bIns="60933" anchor="ctr" anchorCtr="0">
              <a:noAutofit/>
            </a:bodyPr>
            <a:lstStyle/>
            <a:p>
              <a:pPr algn="ctr" defTabSz="1219170">
                <a:buClr>
                  <a:srgbClr val="000000"/>
                </a:buClr>
                <a:buSzPts val="1400"/>
                <a:defRPr/>
              </a:pPr>
              <a:endParaRPr sz="1867" kern="0">
                <a:solidFill>
                  <a:srgbClr val="FFFFFF"/>
                </a:solidFill>
                <a:latin typeface="Roboto"/>
                <a:ea typeface="Roboto"/>
                <a:cs typeface="Roboto"/>
                <a:sym typeface="Roboto"/>
              </a:endParaRPr>
            </a:p>
          </p:txBody>
        </p:sp>
        <p:sp>
          <p:nvSpPr>
            <p:cNvPr id="7" name="Google Shape;812;p119">
              <a:extLst>
                <a:ext uri="{FF2B5EF4-FFF2-40B4-BE49-F238E27FC236}">
                  <a16:creationId xmlns="" xmlns:a16="http://schemas.microsoft.com/office/drawing/2014/main" id="{F1E4E91E-40DD-0746-8863-C3D54888D7E6}"/>
                </a:ext>
              </a:extLst>
            </p:cNvPr>
            <p:cNvSpPr/>
            <p:nvPr/>
          </p:nvSpPr>
          <p:spPr>
            <a:xfrm>
              <a:off x="2399665" y="-72193"/>
              <a:ext cx="548065" cy="5257801"/>
            </a:xfrm>
            <a:custGeom>
              <a:avLst/>
              <a:gdLst/>
              <a:ahLst/>
              <a:cxnLst/>
              <a:rect l="l" t="t" r="r" b="b"/>
              <a:pathLst>
                <a:path w="499610" h="5143500" extrusionOk="0">
                  <a:moveTo>
                    <a:pt x="23296" y="0"/>
                  </a:moveTo>
                  <a:lnTo>
                    <a:pt x="95738" y="168360"/>
                  </a:lnTo>
                  <a:cubicBezTo>
                    <a:pt x="348046" y="814128"/>
                    <a:pt x="499610" y="1642017"/>
                    <a:pt x="499610" y="2544679"/>
                  </a:cubicBezTo>
                  <a:cubicBezTo>
                    <a:pt x="499610" y="3447341"/>
                    <a:pt x="348046" y="4275231"/>
                    <a:pt x="95738" y="4920998"/>
                  </a:cubicBezTo>
                  <a:lnTo>
                    <a:pt x="0" y="5143500"/>
                  </a:lnTo>
                </a:path>
              </a:pathLst>
            </a:custGeom>
            <a:noFill/>
            <a:ln w="76200" cap="flat" cmpd="sng">
              <a:solidFill>
                <a:srgbClr val="003264"/>
              </a:solidFill>
              <a:prstDash val="solid"/>
              <a:miter lim="800000"/>
              <a:headEnd type="none" w="sm" len="sm"/>
              <a:tailEnd type="none" w="sm" len="sm"/>
            </a:ln>
          </p:spPr>
          <p:txBody>
            <a:bodyPr spcFirstLastPara="1" wrap="square" lIns="121900" tIns="60933" rIns="121900" bIns="60933" anchor="ctr" anchorCtr="0">
              <a:noAutofit/>
            </a:bodyPr>
            <a:lstStyle/>
            <a:p>
              <a:pPr algn="ctr" defTabSz="1219170">
                <a:buClr>
                  <a:srgbClr val="000000"/>
                </a:buClr>
                <a:buSzPts val="1400"/>
                <a:defRPr/>
              </a:pPr>
              <a:endParaRPr sz="1867" kern="0">
                <a:solidFill>
                  <a:srgbClr val="FFFFFF"/>
                </a:solidFill>
                <a:latin typeface="Roboto"/>
                <a:ea typeface="Roboto"/>
                <a:cs typeface="Roboto"/>
                <a:sym typeface="Roboto"/>
              </a:endParaRPr>
            </a:p>
          </p:txBody>
        </p:sp>
      </p:grpSp>
      <p:pic>
        <p:nvPicPr>
          <p:cNvPr id="8" name="Picture 2" descr="Banquette sur mesure - Ameublements Restaurations">
            <a:extLst>
              <a:ext uri="{FF2B5EF4-FFF2-40B4-BE49-F238E27FC236}">
                <a16:creationId xmlns="" xmlns:a16="http://schemas.microsoft.com/office/drawing/2014/main" id="{7E5D064A-C1BC-EA4C-AC21-E7CECFDB932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25938" y="1692612"/>
            <a:ext cx="3117254" cy="305170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Google Shape;813;p119">
            <a:extLst>
              <a:ext uri="{FF2B5EF4-FFF2-40B4-BE49-F238E27FC236}">
                <a16:creationId xmlns="" xmlns:a16="http://schemas.microsoft.com/office/drawing/2014/main" id="{7D15E276-E91D-A548-9FE1-34023DBFDBB8}"/>
              </a:ext>
            </a:extLst>
          </p:cNvPr>
          <p:cNvSpPr txBox="1"/>
          <p:nvPr/>
        </p:nvSpPr>
        <p:spPr>
          <a:xfrm>
            <a:off x="6925040" y="2420255"/>
            <a:ext cx="3493284" cy="11420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buSzPts val="3200"/>
              <a:defRPr/>
            </a:pPr>
            <a:r>
              <a:rPr lang="fr-FR" sz="5400" b="1" kern="0" dirty="0">
                <a:solidFill>
                  <a:srgbClr val="003264"/>
                </a:solidFill>
                <a:latin typeface="Roboto"/>
                <a:ea typeface="Roboto"/>
                <a:cs typeface="Arial"/>
                <a:sym typeface="Arial"/>
              </a:rPr>
              <a:t>Outils de mesure</a:t>
            </a:r>
            <a:endParaRPr lang="fr-FR" sz="5400" kern="0" dirty="0">
              <a:solidFill>
                <a:srgbClr val="003264"/>
              </a:solidFill>
              <a:latin typeface="Roboto"/>
              <a:ea typeface="Roboto"/>
              <a:cs typeface="Arial"/>
              <a:sym typeface="Arial"/>
            </a:endParaRPr>
          </a:p>
        </p:txBody>
      </p:sp>
    </p:spTree>
    <p:extLst>
      <p:ext uri="{BB962C8B-B14F-4D97-AF65-F5344CB8AC3E}">
        <p14:creationId xmlns:p14="http://schemas.microsoft.com/office/powerpoint/2010/main" val="2532609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4" name="Espace réservé du texte 3"/>
          <p:cNvSpPr>
            <a:spLocks noGrp="1"/>
          </p:cNvSpPr>
          <p:nvPr>
            <p:ph type="body" sz="quarter" idx="17"/>
          </p:nvPr>
        </p:nvSpPr>
        <p:spPr/>
        <p:txBody>
          <a:bodyPr/>
          <a:lstStyle/>
          <a:p>
            <a:r>
              <a:rPr lang="fr-FR" dirty="0"/>
              <a:t>Outils de mesure</a:t>
            </a:r>
          </a:p>
        </p:txBody>
      </p:sp>
      <p:sp>
        <p:nvSpPr>
          <p:cNvPr id="794" name="Google Shape;794;p117"/>
          <p:cNvSpPr/>
          <p:nvPr/>
        </p:nvSpPr>
        <p:spPr>
          <a:xfrm>
            <a:off x="2422988" y="1200246"/>
            <a:ext cx="240800" cy="4501200"/>
          </a:xfrm>
          <a:prstGeom prst="rect">
            <a:avLst/>
          </a:prstGeom>
          <a:solidFill>
            <a:srgbClr val="FFFFFF"/>
          </a:solidFill>
          <a:ln>
            <a:noFill/>
          </a:ln>
          <a:effectLst/>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ea typeface="Roboto"/>
              <a:cs typeface="Roboto"/>
              <a:sym typeface="Roboto"/>
            </a:endParaRPr>
          </a:p>
        </p:txBody>
      </p:sp>
      <p:sp>
        <p:nvSpPr>
          <p:cNvPr id="15" name="ZoneTexte 14">
            <a:extLst>
              <a:ext uri="{FF2B5EF4-FFF2-40B4-BE49-F238E27FC236}">
                <a16:creationId xmlns="" xmlns:a16="http://schemas.microsoft.com/office/drawing/2014/main" id="{9F1EC6F5-ED3D-4247-AA01-6EDA65CEFC44}"/>
              </a:ext>
            </a:extLst>
          </p:cNvPr>
          <p:cNvSpPr txBox="1"/>
          <p:nvPr/>
        </p:nvSpPr>
        <p:spPr>
          <a:xfrm>
            <a:off x="2102932" y="3049266"/>
            <a:ext cx="4471126" cy="790451"/>
          </a:xfrm>
          <a:prstGeom prst="rect">
            <a:avLst/>
          </a:prstGeom>
          <a:solidFill>
            <a:srgbClr val="FF7F4D"/>
          </a:solidFill>
          <a:effectLst/>
        </p:spPr>
        <p:txBody>
          <a:bodyPr anchor="ctr"/>
          <a:lstStyle/>
          <a:p>
            <a:pPr marL="306705" algn="ctr">
              <a:buClr>
                <a:srgbClr val="000000"/>
              </a:buClr>
              <a:buFont typeface="Arial"/>
              <a:buNone/>
              <a:defRPr/>
            </a:pPr>
            <a:r>
              <a:rPr lang="fr-FR" sz="2400" b="1" kern="0" dirty="0">
                <a:solidFill>
                  <a:srgbClr val="FFFFFF"/>
                </a:solidFill>
                <a:ea typeface="Calibri"/>
                <a:sym typeface="Arial"/>
              </a:rPr>
              <a:t>Spécifiques</a:t>
            </a:r>
          </a:p>
        </p:txBody>
      </p:sp>
      <p:sp>
        <p:nvSpPr>
          <p:cNvPr id="16" name="ZoneTexte 15">
            <a:extLst>
              <a:ext uri="{FF2B5EF4-FFF2-40B4-BE49-F238E27FC236}">
                <a16:creationId xmlns="" xmlns:a16="http://schemas.microsoft.com/office/drawing/2014/main" id="{CD359CD2-4D74-B24E-A720-62680BB88D0A}"/>
              </a:ext>
            </a:extLst>
          </p:cNvPr>
          <p:cNvSpPr txBox="1"/>
          <p:nvPr/>
        </p:nvSpPr>
        <p:spPr>
          <a:xfrm>
            <a:off x="7760307" y="3055620"/>
            <a:ext cx="3805881" cy="790451"/>
          </a:xfrm>
          <a:prstGeom prst="rect">
            <a:avLst/>
          </a:prstGeom>
          <a:solidFill>
            <a:srgbClr val="0070C0"/>
          </a:solidFill>
          <a:effectLst/>
        </p:spPr>
        <p:txBody>
          <a:bodyPr anchor="ctr"/>
          <a:lstStyle/>
          <a:p>
            <a:pPr marL="306705" algn="ctr">
              <a:buClr>
                <a:srgbClr val="000000"/>
              </a:buClr>
              <a:buFont typeface="Arial"/>
              <a:buNone/>
              <a:defRPr/>
            </a:pPr>
            <a:r>
              <a:rPr lang="fr-FR" sz="2400" b="1" kern="0" dirty="0">
                <a:solidFill>
                  <a:srgbClr val="FFFFFF"/>
                </a:solidFill>
                <a:ea typeface="Calibri"/>
                <a:sym typeface="Arial"/>
              </a:rPr>
              <a:t>Génériques</a:t>
            </a:r>
          </a:p>
        </p:txBody>
      </p:sp>
      <p:sp>
        <p:nvSpPr>
          <p:cNvPr id="18" name="Google Shape;1012;p132">
            <a:extLst>
              <a:ext uri="{FF2B5EF4-FFF2-40B4-BE49-F238E27FC236}">
                <a16:creationId xmlns="" xmlns:a16="http://schemas.microsoft.com/office/drawing/2014/main" id="{32228177-5BEA-A64C-BE7E-1914A680B54E}"/>
              </a:ext>
            </a:extLst>
          </p:cNvPr>
          <p:cNvSpPr/>
          <p:nvPr/>
        </p:nvSpPr>
        <p:spPr>
          <a:xfrm flipH="1">
            <a:off x="3727035" y="2515725"/>
            <a:ext cx="1314450" cy="341313"/>
          </a:xfrm>
          <a:custGeom>
            <a:avLst/>
            <a:gdLst/>
            <a:ahLst/>
            <a:cxnLst/>
            <a:rect l="l" t="t" r="r" b="b"/>
            <a:pathLst>
              <a:path w="120000" h="120000" extrusionOk="0">
                <a:moveTo>
                  <a:pt x="0" y="0"/>
                </a:moveTo>
                <a:lnTo>
                  <a:pt x="61492" y="119999"/>
                </a:lnTo>
                <a:lnTo>
                  <a:pt x="120000" y="2000"/>
                </a:lnTo>
              </a:path>
            </a:pathLst>
          </a:custGeom>
          <a:solidFill>
            <a:schemeClr val="lt1"/>
          </a:solidFill>
          <a:ln w="19050" cap="rnd" cmpd="sng">
            <a:solidFill>
              <a:srgbClr val="000000"/>
            </a:solidFill>
            <a:prstDash val="solid"/>
            <a:round/>
            <a:headEnd type="none" w="sm" len="sm"/>
            <a:tailEnd type="none" w="sm" len="sm"/>
          </a:ln>
          <a:effectLst/>
        </p:spPr>
        <p:txBody>
          <a:bodyPr spcFirstLastPara="1" lIns="68575" tIns="34275" rIns="68575" bIns="34275" anchor="ctr"/>
          <a:lstStyle/>
          <a:p>
            <a:pPr algn="ctr">
              <a:buClr>
                <a:srgbClr val="FFFFFF"/>
              </a:buClr>
              <a:buSzPts val="2100"/>
              <a:buFont typeface="Roboto"/>
              <a:buNone/>
              <a:defRPr/>
            </a:pPr>
            <a:endParaRPr sz="2100" kern="0" dirty="0">
              <a:solidFill>
                <a:srgbClr val="6F6F6E">
                  <a:lumMod val="50000"/>
                </a:srgbClr>
              </a:solidFill>
              <a:ea typeface="Roboto"/>
              <a:cs typeface="Roboto"/>
              <a:sym typeface="Roboto"/>
            </a:endParaRPr>
          </a:p>
        </p:txBody>
      </p:sp>
      <p:sp>
        <p:nvSpPr>
          <p:cNvPr id="19" name="Google Shape;1012;p132">
            <a:extLst>
              <a:ext uri="{FF2B5EF4-FFF2-40B4-BE49-F238E27FC236}">
                <a16:creationId xmlns="" xmlns:a16="http://schemas.microsoft.com/office/drawing/2014/main" id="{E5A19F55-5C65-1444-9727-36BC103BCB7A}"/>
              </a:ext>
            </a:extLst>
          </p:cNvPr>
          <p:cNvSpPr/>
          <p:nvPr/>
        </p:nvSpPr>
        <p:spPr>
          <a:xfrm flipH="1">
            <a:off x="8994517" y="2495042"/>
            <a:ext cx="1314450" cy="341313"/>
          </a:xfrm>
          <a:custGeom>
            <a:avLst/>
            <a:gdLst/>
            <a:ahLst/>
            <a:cxnLst/>
            <a:rect l="l" t="t" r="r" b="b"/>
            <a:pathLst>
              <a:path w="120000" h="120000" extrusionOk="0">
                <a:moveTo>
                  <a:pt x="0" y="0"/>
                </a:moveTo>
                <a:lnTo>
                  <a:pt x="61492" y="119999"/>
                </a:lnTo>
                <a:lnTo>
                  <a:pt x="120000" y="2000"/>
                </a:lnTo>
              </a:path>
            </a:pathLst>
          </a:custGeom>
          <a:solidFill>
            <a:schemeClr val="lt1"/>
          </a:solidFill>
          <a:ln w="19050" cap="rnd" cmpd="sng">
            <a:solidFill>
              <a:srgbClr val="000000"/>
            </a:solidFill>
            <a:prstDash val="solid"/>
            <a:round/>
            <a:headEnd type="none" w="sm" len="sm"/>
            <a:tailEnd type="none" w="sm" len="sm"/>
          </a:ln>
          <a:effectLst/>
        </p:spPr>
        <p:txBody>
          <a:bodyPr spcFirstLastPara="1" lIns="68575" tIns="34275" rIns="68575" bIns="34275" anchor="ctr"/>
          <a:lstStyle/>
          <a:p>
            <a:pPr algn="ctr">
              <a:buClr>
                <a:srgbClr val="FFFFFF"/>
              </a:buClr>
              <a:buSzPts val="2100"/>
              <a:buFont typeface="Roboto"/>
              <a:buNone/>
              <a:defRPr/>
            </a:pPr>
            <a:endParaRPr sz="2100" kern="0">
              <a:solidFill>
                <a:srgbClr val="6F6F6E">
                  <a:lumMod val="50000"/>
                </a:srgbClr>
              </a:solidFill>
              <a:ea typeface="Roboto"/>
              <a:cs typeface="Roboto"/>
              <a:sym typeface="Roboto"/>
            </a:endParaRPr>
          </a:p>
        </p:txBody>
      </p:sp>
      <p:sp>
        <p:nvSpPr>
          <p:cNvPr id="20" name="ZoneTexte 19">
            <a:extLst>
              <a:ext uri="{FF2B5EF4-FFF2-40B4-BE49-F238E27FC236}">
                <a16:creationId xmlns="" xmlns:a16="http://schemas.microsoft.com/office/drawing/2014/main" id="{9DB84105-8108-504F-B061-AB5B1087A1F7}"/>
              </a:ext>
            </a:extLst>
          </p:cNvPr>
          <p:cNvSpPr txBox="1"/>
          <p:nvPr/>
        </p:nvSpPr>
        <p:spPr>
          <a:xfrm>
            <a:off x="1643711" y="1268920"/>
            <a:ext cx="10107827" cy="790451"/>
          </a:xfrm>
          <a:prstGeom prst="rect">
            <a:avLst/>
          </a:prstGeom>
          <a:solidFill>
            <a:srgbClr val="005086"/>
          </a:solidFill>
          <a:effectLst/>
        </p:spPr>
        <p:txBody>
          <a:bodyPr anchor="ctr"/>
          <a:lstStyle/>
          <a:p>
            <a:pPr algn="ctr">
              <a:defRPr/>
            </a:pPr>
            <a:r>
              <a:rPr lang="fr-FR" sz="3200" b="1" dirty="0">
                <a:solidFill>
                  <a:srgbClr val="FFFFFF"/>
                </a:solidFill>
              </a:rPr>
              <a:t>Auto-questionnaires</a:t>
            </a:r>
          </a:p>
        </p:txBody>
      </p:sp>
      <p:sp>
        <p:nvSpPr>
          <p:cNvPr id="9" name="ZoneTexte 8">
            <a:extLst>
              <a:ext uri="{FF2B5EF4-FFF2-40B4-BE49-F238E27FC236}">
                <a16:creationId xmlns="" xmlns:a16="http://schemas.microsoft.com/office/drawing/2014/main" id="{E59BC01E-33C2-8F45-A943-A1B46BE70B90}"/>
              </a:ext>
            </a:extLst>
          </p:cNvPr>
          <p:cNvSpPr txBox="1"/>
          <p:nvPr/>
        </p:nvSpPr>
        <p:spPr>
          <a:xfrm>
            <a:off x="1431858" y="4659015"/>
            <a:ext cx="2619743" cy="1111105"/>
          </a:xfrm>
          <a:prstGeom prst="rect">
            <a:avLst/>
          </a:prstGeom>
          <a:solidFill>
            <a:srgbClr val="8B8B8B"/>
          </a:solidFill>
          <a:effectLst/>
        </p:spPr>
        <p:txBody>
          <a:bodyPr/>
          <a:lstStyle/>
          <a:p>
            <a:pPr algn="ctr" fontAlgn="base">
              <a:lnSpc>
                <a:spcPct val="150000"/>
              </a:lnSpc>
              <a:spcBef>
                <a:spcPct val="0"/>
              </a:spcBef>
              <a:spcAft>
                <a:spcPct val="0"/>
              </a:spcAft>
              <a:defRPr/>
            </a:pPr>
            <a:r>
              <a:rPr lang="fr-FR" altLang="fr-FR" sz="1600" b="1" dirty="0">
                <a:solidFill>
                  <a:srgbClr val="FFFFFF"/>
                </a:solidFill>
                <a:cs typeface="Times New Roman" pitchFamily="18" charset="0"/>
              </a:rPr>
              <a:t>EORTC QLQ-C30</a:t>
            </a:r>
          </a:p>
          <a:p>
            <a:pPr lvl="0" algn="ctr" fontAlgn="base">
              <a:spcBef>
                <a:spcPct val="0"/>
              </a:spcBef>
              <a:spcAft>
                <a:spcPct val="0"/>
              </a:spcAft>
              <a:defRPr/>
            </a:pPr>
            <a:r>
              <a:rPr lang="fr-FR" altLang="fr-FR" sz="1600" b="1" dirty="0" smtClean="0">
                <a:solidFill>
                  <a:srgbClr val="FFFFFF"/>
                </a:solidFill>
                <a:cs typeface="Times New Roman" pitchFamily="18" charset="0"/>
              </a:rPr>
              <a:t> </a:t>
            </a:r>
            <a:r>
              <a:rPr lang="fr-FR" altLang="fr-FR" sz="1600" dirty="0" smtClean="0">
                <a:solidFill>
                  <a:srgbClr val="FFFFFF"/>
                </a:solidFill>
                <a:cs typeface="Times New Roman" pitchFamily="18" charset="0"/>
              </a:rPr>
              <a:t>+ </a:t>
            </a:r>
            <a:r>
              <a:rPr lang="fr-FR" altLang="fr-FR" sz="1600" dirty="0">
                <a:solidFill>
                  <a:srgbClr val="FFFFFF"/>
                </a:solidFill>
                <a:cs typeface="Times New Roman" pitchFamily="18" charset="0"/>
              </a:rPr>
              <a:t>modules complémentaires</a:t>
            </a:r>
          </a:p>
          <a:p>
            <a:pPr algn="ctr" fontAlgn="base">
              <a:lnSpc>
                <a:spcPct val="150000"/>
              </a:lnSpc>
              <a:spcBef>
                <a:spcPct val="0"/>
              </a:spcBef>
              <a:spcAft>
                <a:spcPct val="0"/>
              </a:spcAft>
              <a:defRPr/>
            </a:pPr>
            <a:endParaRPr lang="fr-FR" altLang="fr-FR" sz="1600" dirty="0">
              <a:solidFill>
                <a:srgbClr val="FFFFFF"/>
              </a:solidFill>
              <a:cs typeface="Times New Roman" pitchFamily="18" charset="0"/>
            </a:endParaRPr>
          </a:p>
        </p:txBody>
      </p:sp>
      <p:sp>
        <p:nvSpPr>
          <p:cNvPr id="10" name="Google Shape;1012;p132">
            <a:extLst>
              <a:ext uri="{FF2B5EF4-FFF2-40B4-BE49-F238E27FC236}">
                <a16:creationId xmlns="" xmlns:a16="http://schemas.microsoft.com/office/drawing/2014/main" id="{5C11CFB4-3F5D-C348-8B14-F17BDBC560B2}"/>
              </a:ext>
            </a:extLst>
          </p:cNvPr>
          <p:cNvSpPr/>
          <p:nvPr/>
        </p:nvSpPr>
        <p:spPr>
          <a:xfrm flipH="1">
            <a:off x="2152112" y="4152035"/>
            <a:ext cx="1314450" cy="341313"/>
          </a:xfrm>
          <a:custGeom>
            <a:avLst/>
            <a:gdLst/>
            <a:ahLst/>
            <a:cxnLst/>
            <a:rect l="l" t="t" r="r" b="b"/>
            <a:pathLst>
              <a:path w="120000" h="120000" extrusionOk="0">
                <a:moveTo>
                  <a:pt x="0" y="0"/>
                </a:moveTo>
                <a:lnTo>
                  <a:pt x="61492" y="119999"/>
                </a:lnTo>
                <a:lnTo>
                  <a:pt x="120000" y="2000"/>
                </a:lnTo>
              </a:path>
            </a:pathLst>
          </a:custGeom>
          <a:solidFill>
            <a:schemeClr val="lt1"/>
          </a:solidFill>
          <a:ln w="19050" cap="rnd" cmpd="sng">
            <a:solidFill>
              <a:srgbClr val="000000"/>
            </a:solidFill>
            <a:prstDash val="solid"/>
            <a:round/>
            <a:headEnd type="none" w="sm" len="sm"/>
            <a:tailEnd type="none" w="sm" len="sm"/>
          </a:ln>
          <a:effectLst/>
        </p:spPr>
        <p:txBody>
          <a:bodyPr spcFirstLastPara="1" lIns="68575" tIns="34275" rIns="68575" bIns="34275" anchor="ctr"/>
          <a:lstStyle/>
          <a:p>
            <a:pPr algn="ctr">
              <a:buClr>
                <a:srgbClr val="FFFFFF"/>
              </a:buClr>
              <a:buSzPts val="2100"/>
              <a:buFont typeface="Roboto"/>
              <a:buNone/>
              <a:defRPr/>
            </a:pPr>
            <a:endParaRPr sz="2100" kern="0" dirty="0">
              <a:solidFill>
                <a:srgbClr val="6F6F6E">
                  <a:lumMod val="50000"/>
                </a:srgbClr>
              </a:solidFill>
              <a:ea typeface="Roboto"/>
              <a:cs typeface="Roboto"/>
              <a:sym typeface="Roboto"/>
            </a:endParaRPr>
          </a:p>
        </p:txBody>
      </p:sp>
      <p:sp>
        <p:nvSpPr>
          <p:cNvPr id="11" name="ZoneTexte 10">
            <a:extLst>
              <a:ext uri="{FF2B5EF4-FFF2-40B4-BE49-F238E27FC236}">
                <a16:creationId xmlns="" xmlns:a16="http://schemas.microsoft.com/office/drawing/2014/main" id="{10BA2221-F0D9-B74D-AEA0-A2704E89DF4F}"/>
              </a:ext>
            </a:extLst>
          </p:cNvPr>
          <p:cNvSpPr txBox="1"/>
          <p:nvPr/>
        </p:nvSpPr>
        <p:spPr>
          <a:xfrm>
            <a:off x="4384260" y="4659015"/>
            <a:ext cx="2619743" cy="934223"/>
          </a:xfrm>
          <a:prstGeom prst="rect">
            <a:avLst/>
          </a:prstGeom>
          <a:solidFill>
            <a:srgbClr val="8B8B8B"/>
          </a:solidFill>
          <a:effectLst/>
        </p:spPr>
        <p:txBody>
          <a:bodyPr/>
          <a:lstStyle/>
          <a:p>
            <a:pPr algn="ctr" fontAlgn="base">
              <a:spcBef>
                <a:spcPct val="0"/>
              </a:spcBef>
              <a:spcAft>
                <a:spcPct val="0"/>
              </a:spcAft>
              <a:defRPr/>
            </a:pPr>
            <a:r>
              <a:rPr lang="fr-FR" altLang="fr-FR" sz="1600" b="1" dirty="0">
                <a:solidFill>
                  <a:srgbClr val="FFFFFF"/>
                </a:solidFill>
                <a:cs typeface="Times New Roman" pitchFamily="18" charset="0"/>
              </a:rPr>
              <a:t>FACT-G</a:t>
            </a:r>
            <a:r>
              <a:rPr lang="fr-FR" altLang="fr-FR" sz="1600" dirty="0">
                <a:solidFill>
                  <a:srgbClr val="FFFFFF"/>
                </a:solidFill>
                <a:cs typeface="Times New Roman" pitchFamily="18" charset="0"/>
              </a:rPr>
              <a:t> </a:t>
            </a:r>
          </a:p>
          <a:p>
            <a:pPr algn="ctr" fontAlgn="base">
              <a:spcBef>
                <a:spcPct val="0"/>
              </a:spcBef>
              <a:spcAft>
                <a:spcPct val="0"/>
              </a:spcAft>
              <a:defRPr/>
            </a:pPr>
            <a:r>
              <a:rPr lang="fr-FR" altLang="fr-FR" sz="1600" dirty="0">
                <a:solidFill>
                  <a:srgbClr val="FFFFFF"/>
                </a:solidFill>
                <a:cs typeface="Times New Roman" pitchFamily="18" charset="0"/>
              </a:rPr>
              <a:t>+ modules complémentaires</a:t>
            </a:r>
          </a:p>
        </p:txBody>
      </p:sp>
      <p:sp>
        <p:nvSpPr>
          <p:cNvPr id="12" name="Google Shape;1012;p132">
            <a:extLst>
              <a:ext uri="{FF2B5EF4-FFF2-40B4-BE49-F238E27FC236}">
                <a16:creationId xmlns="" xmlns:a16="http://schemas.microsoft.com/office/drawing/2014/main" id="{FECA5B87-D6E2-6242-B082-5E3FCB015595}"/>
              </a:ext>
            </a:extLst>
          </p:cNvPr>
          <p:cNvSpPr/>
          <p:nvPr/>
        </p:nvSpPr>
        <p:spPr>
          <a:xfrm flipH="1">
            <a:off x="4899213" y="4106939"/>
            <a:ext cx="1314450" cy="341313"/>
          </a:xfrm>
          <a:custGeom>
            <a:avLst/>
            <a:gdLst/>
            <a:ahLst/>
            <a:cxnLst/>
            <a:rect l="l" t="t" r="r" b="b"/>
            <a:pathLst>
              <a:path w="120000" h="120000" extrusionOk="0">
                <a:moveTo>
                  <a:pt x="0" y="0"/>
                </a:moveTo>
                <a:lnTo>
                  <a:pt x="61492" y="119999"/>
                </a:lnTo>
                <a:lnTo>
                  <a:pt x="120000" y="2000"/>
                </a:lnTo>
              </a:path>
            </a:pathLst>
          </a:custGeom>
          <a:solidFill>
            <a:schemeClr val="lt1"/>
          </a:solidFill>
          <a:ln w="19050" cap="rnd" cmpd="sng">
            <a:solidFill>
              <a:srgbClr val="000000"/>
            </a:solidFill>
            <a:prstDash val="solid"/>
            <a:round/>
            <a:headEnd type="none" w="sm" len="sm"/>
            <a:tailEnd type="none" w="sm" len="sm"/>
          </a:ln>
          <a:effectLst/>
        </p:spPr>
        <p:txBody>
          <a:bodyPr spcFirstLastPara="1" lIns="68575" tIns="34275" rIns="68575" bIns="34275" anchor="ctr"/>
          <a:lstStyle/>
          <a:p>
            <a:pPr algn="ctr">
              <a:buClr>
                <a:srgbClr val="FFFFFF"/>
              </a:buClr>
              <a:buSzPts val="2100"/>
              <a:buFont typeface="Roboto"/>
              <a:buNone/>
              <a:defRPr/>
            </a:pPr>
            <a:endParaRPr sz="2100" kern="0" dirty="0">
              <a:solidFill>
                <a:srgbClr val="6F6F6E">
                  <a:lumMod val="50000"/>
                </a:srgbClr>
              </a:solidFill>
              <a:ea typeface="Roboto"/>
              <a:cs typeface="Roboto"/>
              <a:sym typeface="Roboto"/>
            </a:endParaRPr>
          </a:p>
        </p:txBody>
      </p:sp>
      <p:sp>
        <p:nvSpPr>
          <p:cNvPr id="13" name="ZoneTexte 12">
            <a:extLst>
              <a:ext uri="{FF2B5EF4-FFF2-40B4-BE49-F238E27FC236}">
                <a16:creationId xmlns="" xmlns:a16="http://schemas.microsoft.com/office/drawing/2014/main" id="{7E207216-8712-CB43-A4CC-234E4605E8E5}"/>
              </a:ext>
            </a:extLst>
          </p:cNvPr>
          <p:cNvSpPr txBox="1"/>
          <p:nvPr/>
        </p:nvSpPr>
        <p:spPr>
          <a:xfrm>
            <a:off x="8580712" y="4659015"/>
            <a:ext cx="2619743" cy="638346"/>
          </a:xfrm>
          <a:prstGeom prst="rect">
            <a:avLst/>
          </a:prstGeom>
          <a:solidFill>
            <a:schemeClr val="accent6">
              <a:lumMod val="75000"/>
            </a:schemeClr>
          </a:solidFill>
          <a:effectLst/>
        </p:spPr>
        <p:txBody>
          <a:bodyPr/>
          <a:lstStyle/>
          <a:p>
            <a:pPr algn="ctr" fontAlgn="base">
              <a:lnSpc>
                <a:spcPct val="150000"/>
              </a:lnSpc>
              <a:spcBef>
                <a:spcPct val="0"/>
              </a:spcBef>
              <a:spcAft>
                <a:spcPct val="0"/>
              </a:spcAft>
              <a:defRPr/>
            </a:pPr>
            <a:r>
              <a:rPr lang="fr-FR" altLang="fr-FR" sz="2000" dirty="0">
                <a:solidFill>
                  <a:srgbClr val="FFFFFF"/>
                </a:solidFill>
                <a:cs typeface="Times New Roman" pitchFamily="18" charset="0"/>
              </a:rPr>
              <a:t>Exemple: EQ-5D</a:t>
            </a:r>
          </a:p>
        </p:txBody>
      </p:sp>
      <p:sp>
        <p:nvSpPr>
          <p:cNvPr id="14" name="Google Shape;1012;p132">
            <a:extLst>
              <a:ext uri="{FF2B5EF4-FFF2-40B4-BE49-F238E27FC236}">
                <a16:creationId xmlns="" xmlns:a16="http://schemas.microsoft.com/office/drawing/2014/main" id="{560F05F5-8F56-D142-9639-68C8B2029563}"/>
              </a:ext>
            </a:extLst>
          </p:cNvPr>
          <p:cNvSpPr/>
          <p:nvPr/>
        </p:nvSpPr>
        <p:spPr>
          <a:xfrm flipH="1">
            <a:off x="9078965" y="4152035"/>
            <a:ext cx="1314450" cy="341313"/>
          </a:xfrm>
          <a:custGeom>
            <a:avLst/>
            <a:gdLst/>
            <a:ahLst/>
            <a:cxnLst/>
            <a:rect l="l" t="t" r="r" b="b"/>
            <a:pathLst>
              <a:path w="120000" h="120000" extrusionOk="0">
                <a:moveTo>
                  <a:pt x="0" y="0"/>
                </a:moveTo>
                <a:lnTo>
                  <a:pt x="61492" y="119999"/>
                </a:lnTo>
                <a:lnTo>
                  <a:pt x="120000" y="2000"/>
                </a:lnTo>
              </a:path>
            </a:pathLst>
          </a:custGeom>
          <a:solidFill>
            <a:schemeClr val="lt1"/>
          </a:solidFill>
          <a:ln w="19050" cap="rnd" cmpd="sng">
            <a:solidFill>
              <a:srgbClr val="000000"/>
            </a:solidFill>
            <a:prstDash val="solid"/>
            <a:round/>
            <a:headEnd type="none" w="sm" len="sm"/>
            <a:tailEnd type="none" w="sm" len="sm"/>
          </a:ln>
          <a:effectLst/>
        </p:spPr>
        <p:txBody>
          <a:bodyPr spcFirstLastPara="1" lIns="68575" tIns="34275" rIns="68575" bIns="34275" anchor="ctr"/>
          <a:lstStyle/>
          <a:p>
            <a:pPr algn="ctr">
              <a:buClr>
                <a:srgbClr val="FFFFFF"/>
              </a:buClr>
              <a:buSzPts val="2100"/>
              <a:buFont typeface="Roboto"/>
              <a:buNone/>
              <a:defRPr/>
            </a:pPr>
            <a:endParaRPr sz="2100" kern="0" dirty="0">
              <a:solidFill>
                <a:srgbClr val="6F6F6E">
                  <a:lumMod val="50000"/>
                </a:srgbClr>
              </a:solidFill>
              <a:ea typeface="Roboto"/>
              <a:cs typeface="Roboto"/>
              <a:sym typeface="Roboto"/>
            </a:endParaRPr>
          </a:p>
        </p:txBody>
      </p:sp>
    </p:spTree>
    <p:extLst>
      <p:ext uri="{BB962C8B-B14F-4D97-AF65-F5344CB8AC3E}">
        <p14:creationId xmlns:p14="http://schemas.microsoft.com/office/powerpoint/2010/main" val="522508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7"/>
          </p:nvPr>
        </p:nvSpPr>
        <p:spPr/>
        <p:txBody>
          <a:bodyPr/>
          <a:lstStyle/>
          <a:p>
            <a:r>
              <a:rPr lang="fr-FR" dirty="0"/>
              <a:t>Questionnaire QLQ-C30</a:t>
            </a:r>
          </a:p>
        </p:txBody>
      </p:sp>
      <p:sp>
        <p:nvSpPr>
          <p:cNvPr id="8" name="ZoneTexte 7"/>
          <p:cNvSpPr txBox="1"/>
          <p:nvPr/>
        </p:nvSpPr>
        <p:spPr>
          <a:xfrm>
            <a:off x="2362200" y="809466"/>
            <a:ext cx="4838700" cy="369332"/>
          </a:xfrm>
          <a:prstGeom prst="rect">
            <a:avLst/>
          </a:prstGeom>
          <a:noFill/>
        </p:spPr>
        <p:txBody>
          <a:bodyPr wrap="square" rtlCol="0">
            <a:spAutoFit/>
          </a:bodyPr>
          <a:lstStyle/>
          <a:p>
            <a:r>
              <a:rPr lang="fr-FR" dirty="0">
                <a:solidFill>
                  <a:srgbClr val="002D4C"/>
                </a:solidFill>
              </a:rPr>
              <a:t>30 items regroupés en 15 échelles :</a:t>
            </a:r>
          </a:p>
        </p:txBody>
      </p:sp>
      <p:sp>
        <p:nvSpPr>
          <p:cNvPr id="9" name="ZoneTexte 8"/>
          <p:cNvSpPr txBox="1"/>
          <p:nvPr/>
        </p:nvSpPr>
        <p:spPr>
          <a:xfrm>
            <a:off x="5448300" y="1590731"/>
            <a:ext cx="2238375" cy="340519"/>
          </a:xfrm>
          <a:prstGeom prst="roundRect">
            <a:avLst/>
          </a:prstGeom>
          <a:noFill/>
          <a:ln w="19050">
            <a:solidFill>
              <a:srgbClr val="005086"/>
            </a:solidFill>
          </a:ln>
        </p:spPr>
        <p:txBody>
          <a:bodyPr wrap="square" rtlCol="0">
            <a:spAutoFit/>
          </a:bodyPr>
          <a:lstStyle>
            <a:defPPr>
              <a:defRPr lang="fr-FR"/>
            </a:defPPr>
            <a:lvl1pPr algn="ctr">
              <a:defRPr sz="1400">
                <a:solidFill>
                  <a:schemeClr val="accent6">
                    <a:lumMod val="50000"/>
                  </a:schemeClr>
                </a:solidFill>
              </a:defRPr>
            </a:lvl1pPr>
          </a:lstStyle>
          <a:p>
            <a:r>
              <a:rPr lang="fr-FR" dirty="0">
                <a:solidFill>
                  <a:srgbClr val="565357">
                    <a:lumMod val="50000"/>
                  </a:srgbClr>
                </a:solidFill>
              </a:rPr>
              <a:t>Statut global de santé</a:t>
            </a:r>
          </a:p>
        </p:txBody>
      </p:sp>
      <p:sp>
        <p:nvSpPr>
          <p:cNvPr id="11" name="ZoneTexte 10"/>
          <p:cNvSpPr txBox="1"/>
          <p:nvPr/>
        </p:nvSpPr>
        <p:spPr>
          <a:xfrm>
            <a:off x="2347269" y="2085058"/>
            <a:ext cx="1381125" cy="340519"/>
          </a:xfrm>
          <a:prstGeom prst="roundRect">
            <a:avLst/>
          </a:prstGeom>
          <a:noFill/>
          <a:ln w="19050">
            <a:solidFill>
              <a:srgbClr val="005086"/>
            </a:solidFill>
          </a:ln>
        </p:spPr>
        <p:txBody>
          <a:bodyPr wrap="square" rtlCol="0">
            <a:spAutoFit/>
          </a:bodyPr>
          <a:lstStyle>
            <a:defPPr>
              <a:defRPr lang="fr-FR"/>
            </a:defPPr>
            <a:lvl1pPr algn="ctr">
              <a:defRPr sz="1400">
                <a:solidFill>
                  <a:schemeClr val="accent6">
                    <a:lumMod val="50000"/>
                  </a:schemeClr>
                </a:solidFill>
              </a:defRPr>
            </a:lvl1pPr>
          </a:lstStyle>
          <a:p>
            <a:r>
              <a:rPr lang="fr-FR" dirty="0">
                <a:solidFill>
                  <a:srgbClr val="565357">
                    <a:lumMod val="50000"/>
                  </a:srgbClr>
                </a:solidFill>
              </a:rPr>
              <a:t>Physique</a:t>
            </a:r>
          </a:p>
        </p:txBody>
      </p:sp>
      <p:sp>
        <p:nvSpPr>
          <p:cNvPr id="12" name="ZoneTexte 11"/>
          <p:cNvSpPr txBox="1"/>
          <p:nvPr/>
        </p:nvSpPr>
        <p:spPr>
          <a:xfrm>
            <a:off x="2347269" y="2912542"/>
            <a:ext cx="1381125" cy="340519"/>
          </a:xfrm>
          <a:prstGeom prst="roundRect">
            <a:avLst/>
          </a:prstGeom>
          <a:noFill/>
          <a:ln w="19050">
            <a:solidFill>
              <a:srgbClr val="005086"/>
            </a:solidFill>
          </a:ln>
        </p:spPr>
        <p:txBody>
          <a:bodyPr wrap="square" rtlCol="0">
            <a:spAutoFit/>
          </a:bodyPr>
          <a:lstStyle>
            <a:defPPr>
              <a:defRPr lang="fr-FR"/>
            </a:defPPr>
            <a:lvl1pPr algn="ctr">
              <a:defRPr sz="1400">
                <a:solidFill>
                  <a:schemeClr val="accent6">
                    <a:lumMod val="50000"/>
                  </a:schemeClr>
                </a:solidFill>
              </a:defRPr>
            </a:lvl1pPr>
          </a:lstStyle>
          <a:p>
            <a:r>
              <a:rPr lang="fr-FR" dirty="0">
                <a:solidFill>
                  <a:srgbClr val="565357">
                    <a:lumMod val="50000"/>
                  </a:srgbClr>
                </a:solidFill>
              </a:rPr>
              <a:t>Physique</a:t>
            </a:r>
          </a:p>
        </p:txBody>
      </p:sp>
      <p:sp>
        <p:nvSpPr>
          <p:cNvPr id="13" name="ZoneTexte 12"/>
          <p:cNvSpPr txBox="1"/>
          <p:nvPr/>
        </p:nvSpPr>
        <p:spPr>
          <a:xfrm>
            <a:off x="2347269" y="2498765"/>
            <a:ext cx="1381125" cy="340519"/>
          </a:xfrm>
          <a:prstGeom prst="roundRect">
            <a:avLst/>
          </a:prstGeom>
          <a:noFill/>
          <a:ln w="19050">
            <a:solidFill>
              <a:srgbClr val="005086"/>
            </a:solidFill>
          </a:ln>
        </p:spPr>
        <p:txBody>
          <a:bodyPr wrap="square" rtlCol="0">
            <a:spAutoFit/>
          </a:bodyPr>
          <a:lstStyle/>
          <a:p>
            <a:pPr algn="ctr"/>
            <a:r>
              <a:rPr lang="fr-FR" sz="1400" dirty="0">
                <a:solidFill>
                  <a:srgbClr val="565357">
                    <a:lumMod val="50000"/>
                  </a:srgbClr>
                </a:solidFill>
              </a:rPr>
              <a:t>Personnelle</a:t>
            </a:r>
          </a:p>
        </p:txBody>
      </p:sp>
      <p:sp>
        <p:nvSpPr>
          <p:cNvPr id="14" name="ZoneTexte 13"/>
          <p:cNvSpPr txBox="1"/>
          <p:nvPr/>
        </p:nvSpPr>
        <p:spPr>
          <a:xfrm>
            <a:off x="2347270" y="3319736"/>
            <a:ext cx="1381125" cy="340519"/>
          </a:xfrm>
          <a:prstGeom prst="roundRect">
            <a:avLst/>
          </a:prstGeom>
          <a:noFill/>
          <a:ln w="19050">
            <a:solidFill>
              <a:srgbClr val="005086"/>
            </a:solidFill>
          </a:ln>
        </p:spPr>
        <p:txBody>
          <a:bodyPr wrap="square" rtlCol="0">
            <a:spAutoFit/>
          </a:bodyPr>
          <a:lstStyle>
            <a:defPPr>
              <a:defRPr lang="fr-FR"/>
            </a:defPPr>
            <a:lvl1pPr algn="ctr">
              <a:defRPr sz="1400">
                <a:solidFill>
                  <a:schemeClr val="accent6">
                    <a:lumMod val="50000"/>
                  </a:schemeClr>
                </a:solidFill>
              </a:defRPr>
            </a:lvl1pPr>
          </a:lstStyle>
          <a:p>
            <a:r>
              <a:rPr lang="fr-FR" dirty="0">
                <a:solidFill>
                  <a:srgbClr val="565357">
                    <a:lumMod val="50000"/>
                  </a:srgbClr>
                </a:solidFill>
              </a:rPr>
              <a:t>Émotionnelle</a:t>
            </a:r>
          </a:p>
        </p:txBody>
      </p:sp>
      <p:sp>
        <p:nvSpPr>
          <p:cNvPr id="15" name="ZoneTexte 14"/>
          <p:cNvSpPr txBox="1"/>
          <p:nvPr/>
        </p:nvSpPr>
        <p:spPr>
          <a:xfrm>
            <a:off x="2347269" y="3720550"/>
            <a:ext cx="1381125" cy="340519"/>
          </a:xfrm>
          <a:prstGeom prst="roundRect">
            <a:avLst/>
          </a:prstGeom>
          <a:noFill/>
          <a:ln w="19050">
            <a:solidFill>
              <a:srgbClr val="005086"/>
            </a:solidFill>
          </a:ln>
        </p:spPr>
        <p:txBody>
          <a:bodyPr wrap="square" rtlCol="0">
            <a:spAutoFit/>
          </a:bodyPr>
          <a:lstStyle>
            <a:defPPr>
              <a:defRPr lang="fr-FR"/>
            </a:defPPr>
            <a:lvl1pPr algn="ctr">
              <a:defRPr sz="1400">
                <a:solidFill>
                  <a:schemeClr val="accent6">
                    <a:lumMod val="50000"/>
                  </a:schemeClr>
                </a:solidFill>
              </a:defRPr>
            </a:lvl1pPr>
          </a:lstStyle>
          <a:p>
            <a:r>
              <a:rPr lang="fr-FR">
                <a:solidFill>
                  <a:srgbClr val="565357">
                    <a:lumMod val="50000"/>
                  </a:srgbClr>
                </a:solidFill>
              </a:rPr>
              <a:t>Cognitive</a:t>
            </a:r>
            <a:endParaRPr lang="fr-FR" dirty="0">
              <a:solidFill>
                <a:srgbClr val="565357">
                  <a:lumMod val="50000"/>
                </a:srgbClr>
              </a:solidFill>
            </a:endParaRPr>
          </a:p>
        </p:txBody>
      </p:sp>
      <p:sp>
        <p:nvSpPr>
          <p:cNvPr id="16" name="ZoneTexte 15"/>
          <p:cNvSpPr txBox="1"/>
          <p:nvPr/>
        </p:nvSpPr>
        <p:spPr>
          <a:xfrm>
            <a:off x="2347269" y="4170890"/>
            <a:ext cx="1381125" cy="340519"/>
          </a:xfrm>
          <a:prstGeom prst="roundRect">
            <a:avLst/>
          </a:prstGeom>
          <a:noFill/>
          <a:ln w="19050">
            <a:solidFill>
              <a:srgbClr val="005086"/>
            </a:solidFill>
          </a:ln>
        </p:spPr>
        <p:txBody>
          <a:bodyPr wrap="square" rtlCol="0">
            <a:spAutoFit/>
          </a:bodyPr>
          <a:lstStyle>
            <a:defPPr>
              <a:defRPr lang="fr-FR"/>
            </a:defPPr>
            <a:lvl1pPr algn="ctr">
              <a:defRPr sz="1400">
                <a:solidFill>
                  <a:schemeClr val="accent6">
                    <a:lumMod val="50000"/>
                  </a:schemeClr>
                </a:solidFill>
              </a:defRPr>
            </a:lvl1pPr>
          </a:lstStyle>
          <a:p>
            <a:r>
              <a:rPr lang="fr-FR">
                <a:solidFill>
                  <a:srgbClr val="565357">
                    <a:lumMod val="50000"/>
                  </a:srgbClr>
                </a:solidFill>
              </a:rPr>
              <a:t>Sociale</a:t>
            </a:r>
            <a:endParaRPr lang="fr-FR" dirty="0">
              <a:solidFill>
                <a:srgbClr val="565357">
                  <a:lumMod val="50000"/>
                </a:srgbClr>
              </a:solidFill>
            </a:endParaRPr>
          </a:p>
        </p:txBody>
      </p:sp>
      <p:sp>
        <p:nvSpPr>
          <p:cNvPr id="17" name="ZoneTexte 16"/>
          <p:cNvSpPr txBox="1"/>
          <p:nvPr/>
        </p:nvSpPr>
        <p:spPr>
          <a:xfrm>
            <a:off x="4646142" y="3024222"/>
            <a:ext cx="1764184" cy="578882"/>
          </a:xfrm>
          <a:prstGeom prst="roundRect">
            <a:avLst/>
          </a:prstGeom>
          <a:solidFill>
            <a:srgbClr val="005086"/>
          </a:solidFill>
          <a:ln w="19050">
            <a:solidFill>
              <a:srgbClr val="005086"/>
            </a:solidFill>
          </a:ln>
        </p:spPr>
        <p:txBody>
          <a:bodyPr wrap="square" rtlCol="0">
            <a:spAutoFit/>
          </a:bodyPr>
          <a:lstStyle>
            <a:defPPr>
              <a:defRPr lang="fr-FR"/>
            </a:defPPr>
            <a:lvl1pPr algn="ctr">
              <a:defRPr sz="1400">
                <a:solidFill>
                  <a:schemeClr val="accent6">
                    <a:lumMod val="50000"/>
                  </a:schemeClr>
                </a:solidFill>
              </a:defRPr>
            </a:lvl1pPr>
          </a:lstStyle>
          <a:p>
            <a:r>
              <a:rPr lang="fr-FR" b="1" dirty="0">
                <a:solidFill>
                  <a:srgbClr val="FFFFFF"/>
                </a:solidFill>
              </a:rPr>
              <a:t>Dimensions fonctionnelles</a:t>
            </a:r>
          </a:p>
        </p:txBody>
      </p:sp>
      <p:sp>
        <p:nvSpPr>
          <p:cNvPr id="18" name="ZoneTexte 17"/>
          <p:cNvSpPr txBox="1"/>
          <p:nvPr/>
        </p:nvSpPr>
        <p:spPr>
          <a:xfrm>
            <a:off x="6835322" y="3024222"/>
            <a:ext cx="1783556" cy="578882"/>
          </a:xfrm>
          <a:prstGeom prst="roundRect">
            <a:avLst/>
          </a:prstGeom>
          <a:solidFill>
            <a:srgbClr val="FF7F4D"/>
          </a:solidFill>
          <a:ln w="19050">
            <a:solidFill>
              <a:srgbClr val="FF7F4D"/>
            </a:solidFill>
          </a:ln>
        </p:spPr>
        <p:txBody>
          <a:bodyPr wrap="square" rtlCol="0">
            <a:spAutoFit/>
          </a:bodyPr>
          <a:lstStyle>
            <a:defPPr>
              <a:defRPr lang="fr-FR"/>
            </a:defPPr>
            <a:lvl1pPr algn="ctr">
              <a:defRPr sz="1400">
                <a:solidFill>
                  <a:schemeClr val="accent6">
                    <a:lumMod val="50000"/>
                  </a:schemeClr>
                </a:solidFill>
              </a:defRPr>
            </a:lvl1pPr>
          </a:lstStyle>
          <a:p>
            <a:r>
              <a:rPr lang="fr-FR" b="1" dirty="0">
                <a:solidFill>
                  <a:srgbClr val="FFFFFF"/>
                </a:solidFill>
              </a:rPr>
              <a:t>Dimensions symptomatiques</a:t>
            </a:r>
          </a:p>
        </p:txBody>
      </p:sp>
      <p:sp>
        <p:nvSpPr>
          <p:cNvPr id="19" name="ZoneTexte 18"/>
          <p:cNvSpPr txBox="1"/>
          <p:nvPr/>
        </p:nvSpPr>
        <p:spPr>
          <a:xfrm>
            <a:off x="9480168" y="2672921"/>
            <a:ext cx="1381125" cy="340519"/>
          </a:xfrm>
          <a:prstGeom prst="roundRect">
            <a:avLst/>
          </a:prstGeom>
          <a:noFill/>
          <a:ln w="19050">
            <a:solidFill>
              <a:srgbClr val="FF7F4D"/>
            </a:solidFill>
          </a:ln>
        </p:spPr>
        <p:txBody>
          <a:bodyPr wrap="square" rtlCol="0">
            <a:spAutoFit/>
          </a:bodyPr>
          <a:lstStyle>
            <a:defPPr>
              <a:defRPr lang="fr-FR"/>
            </a:defPPr>
            <a:lvl1pPr algn="ctr">
              <a:defRPr sz="1400">
                <a:solidFill>
                  <a:schemeClr val="accent6">
                    <a:lumMod val="50000"/>
                  </a:schemeClr>
                </a:solidFill>
              </a:defRPr>
            </a:lvl1pPr>
          </a:lstStyle>
          <a:p>
            <a:r>
              <a:rPr lang="fr-FR" dirty="0">
                <a:solidFill>
                  <a:srgbClr val="565357">
                    <a:lumMod val="50000"/>
                  </a:srgbClr>
                </a:solidFill>
              </a:rPr>
              <a:t>Dyspnée</a:t>
            </a:r>
          </a:p>
        </p:txBody>
      </p:sp>
      <p:sp>
        <p:nvSpPr>
          <p:cNvPr id="20" name="ZoneTexte 19"/>
          <p:cNvSpPr txBox="1"/>
          <p:nvPr/>
        </p:nvSpPr>
        <p:spPr>
          <a:xfrm>
            <a:off x="5792646" y="2268899"/>
            <a:ext cx="1539478" cy="432792"/>
          </a:xfrm>
          <a:prstGeom prst="ellipse">
            <a:avLst/>
          </a:prstGeom>
          <a:solidFill>
            <a:srgbClr val="3A3839"/>
          </a:solidFill>
          <a:ln w="19050">
            <a:solidFill>
              <a:srgbClr val="3A3839"/>
            </a:solidFill>
          </a:ln>
        </p:spPr>
        <p:txBody>
          <a:bodyPr wrap="square" rtlCol="0">
            <a:spAutoFit/>
          </a:bodyPr>
          <a:lstStyle>
            <a:defPPr>
              <a:defRPr lang="fr-FR"/>
            </a:defPPr>
            <a:lvl1pPr algn="ctr">
              <a:defRPr sz="1400">
                <a:solidFill>
                  <a:schemeClr val="accent6">
                    <a:lumMod val="50000"/>
                  </a:schemeClr>
                </a:solidFill>
              </a:defRPr>
            </a:lvl1pPr>
          </a:lstStyle>
          <a:p>
            <a:r>
              <a:rPr lang="fr-FR" b="1" dirty="0">
                <a:solidFill>
                  <a:srgbClr val="FFFFFF"/>
                </a:solidFill>
              </a:rPr>
              <a:t>QLQ-C30</a:t>
            </a:r>
          </a:p>
        </p:txBody>
      </p:sp>
      <p:sp>
        <p:nvSpPr>
          <p:cNvPr id="21" name="ZoneTexte 20"/>
          <p:cNvSpPr txBox="1"/>
          <p:nvPr/>
        </p:nvSpPr>
        <p:spPr>
          <a:xfrm>
            <a:off x="9480168" y="1261435"/>
            <a:ext cx="1381125" cy="340519"/>
          </a:xfrm>
          <a:prstGeom prst="roundRect">
            <a:avLst/>
          </a:prstGeom>
          <a:noFill/>
          <a:ln w="19050">
            <a:solidFill>
              <a:srgbClr val="FF7F4D"/>
            </a:solidFill>
          </a:ln>
        </p:spPr>
        <p:txBody>
          <a:bodyPr wrap="square" rtlCol="0">
            <a:spAutoFit/>
          </a:bodyPr>
          <a:lstStyle>
            <a:defPPr>
              <a:defRPr lang="fr-FR"/>
            </a:defPPr>
            <a:lvl1pPr algn="ctr">
              <a:defRPr sz="1400">
                <a:solidFill>
                  <a:schemeClr val="accent6">
                    <a:lumMod val="50000"/>
                  </a:schemeClr>
                </a:solidFill>
              </a:defRPr>
            </a:lvl1pPr>
          </a:lstStyle>
          <a:p>
            <a:r>
              <a:rPr lang="fr-FR" dirty="0">
                <a:solidFill>
                  <a:srgbClr val="565357">
                    <a:lumMod val="50000"/>
                  </a:srgbClr>
                </a:solidFill>
              </a:rPr>
              <a:t>Fatigue</a:t>
            </a:r>
          </a:p>
        </p:txBody>
      </p:sp>
      <p:sp>
        <p:nvSpPr>
          <p:cNvPr id="22" name="ZoneTexte 21"/>
          <p:cNvSpPr txBox="1"/>
          <p:nvPr/>
        </p:nvSpPr>
        <p:spPr>
          <a:xfrm>
            <a:off x="9480168" y="1675177"/>
            <a:ext cx="1381125" cy="510778"/>
          </a:xfrm>
          <a:prstGeom prst="roundRect">
            <a:avLst/>
          </a:prstGeom>
          <a:noFill/>
          <a:ln w="19050">
            <a:solidFill>
              <a:srgbClr val="FF7F4D"/>
            </a:solidFill>
          </a:ln>
        </p:spPr>
        <p:txBody>
          <a:bodyPr wrap="square" rtlCol="0">
            <a:spAutoFit/>
          </a:bodyPr>
          <a:lstStyle>
            <a:defPPr>
              <a:defRPr lang="fr-FR"/>
            </a:defPPr>
            <a:lvl1pPr algn="ctr">
              <a:defRPr sz="1400">
                <a:solidFill>
                  <a:schemeClr val="accent6">
                    <a:lumMod val="50000"/>
                  </a:schemeClr>
                </a:solidFill>
              </a:defRPr>
            </a:lvl1pPr>
          </a:lstStyle>
          <a:p>
            <a:r>
              <a:rPr lang="fr-FR" sz="1200" dirty="0">
                <a:solidFill>
                  <a:srgbClr val="565357">
                    <a:lumMod val="50000"/>
                  </a:srgbClr>
                </a:solidFill>
              </a:rPr>
              <a:t>Nausées et vomissements</a:t>
            </a:r>
          </a:p>
        </p:txBody>
      </p:sp>
      <p:sp>
        <p:nvSpPr>
          <p:cNvPr id="23" name="ZoneTexte 22"/>
          <p:cNvSpPr txBox="1"/>
          <p:nvPr/>
        </p:nvSpPr>
        <p:spPr>
          <a:xfrm>
            <a:off x="9480168" y="2259143"/>
            <a:ext cx="1381125" cy="340519"/>
          </a:xfrm>
          <a:prstGeom prst="roundRect">
            <a:avLst/>
          </a:prstGeom>
          <a:noFill/>
          <a:ln w="19050">
            <a:solidFill>
              <a:srgbClr val="FF7F4D"/>
            </a:solidFill>
          </a:ln>
        </p:spPr>
        <p:txBody>
          <a:bodyPr wrap="square" rtlCol="0">
            <a:spAutoFit/>
          </a:bodyPr>
          <a:lstStyle>
            <a:defPPr>
              <a:defRPr lang="fr-FR"/>
            </a:defPPr>
            <a:lvl1pPr algn="ctr">
              <a:defRPr sz="1400">
                <a:solidFill>
                  <a:schemeClr val="accent6">
                    <a:lumMod val="50000"/>
                  </a:schemeClr>
                </a:solidFill>
              </a:defRPr>
            </a:lvl1pPr>
          </a:lstStyle>
          <a:p>
            <a:r>
              <a:rPr lang="fr-FR" dirty="0">
                <a:solidFill>
                  <a:srgbClr val="565357">
                    <a:lumMod val="50000"/>
                  </a:srgbClr>
                </a:solidFill>
              </a:rPr>
              <a:t>Douleur</a:t>
            </a:r>
          </a:p>
        </p:txBody>
      </p:sp>
      <p:sp>
        <p:nvSpPr>
          <p:cNvPr id="24" name="ZoneTexte 23"/>
          <p:cNvSpPr txBox="1"/>
          <p:nvPr/>
        </p:nvSpPr>
        <p:spPr>
          <a:xfrm>
            <a:off x="9480168" y="3100958"/>
            <a:ext cx="1381125" cy="340519"/>
          </a:xfrm>
          <a:prstGeom prst="roundRect">
            <a:avLst/>
          </a:prstGeom>
          <a:noFill/>
          <a:ln w="19050">
            <a:solidFill>
              <a:srgbClr val="FF7F4D"/>
            </a:solidFill>
          </a:ln>
        </p:spPr>
        <p:txBody>
          <a:bodyPr wrap="square" rtlCol="0">
            <a:spAutoFit/>
          </a:bodyPr>
          <a:lstStyle>
            <a:defPPr>
              <a:defRPr lang="fr-FR"/>
            </a:defPPr>
            <a:lvl1pPr algn="ctr">
              <a:defRPr sz="1400">
                <a:solidFill>
                  <a:schemeClr val="accent6">
                    <a:lumMod val="50000"/>
                  </a:schemeClr>
                </a:solidFill>
              </a:defRPr>
            </a:lvl1pPr>
          </a:lstStyle>
          <a:p>
            <a:r>
              <a:rPr lang="fr-FR" dirty="0">
                <a:solidFill>
                  <a:srgbClr val="565357">
                    <a:lumMod val="50000"/>
                  </a:srgbClr>
                </a:solidFill>
              </a:rPr>
              <a:t>Insomnie</a:t>
            </a:r>
          </a:p>
        </p:txBody>
      </p:sp>
      <p:sp>
        <p:nvSpPr>
          <p:cNvPr id="25" name="ZoneTexte 24"/>
          <p:cNvSpPr txBox="1"/>
          <p:nvPr/>
        </p:nvSpPr>
        <p:spPr>
          <a:xfrm>
            <a:off x="9480168" y="3528995"/>
            <a:ext cx="1381125" cy="340519"/>
          </a:xfrm>
          <a:prstGeom prst="roundRect">
            <a:avLst/>
          </a:prstGeom>
          <a:noFill/>
          <a:ln w="19050">
            <a:solidFill>
              <a:srgbClr val="FF7F4D"/>
            </a:solidFill>
          </a:ln>
        </p:spPr>
        <p:txBody>
          <a:bodyPr wrap="square" rtlCol="0">
            <a:spAutoFit/>
          </a:bodyPr>
          <a:lstStyle>
            <a:defPPr>
              <a:defRPr lang="fr-FR"/>
            </a:defPPr>
            <a:lvl1pPr algn="ctr">
              <a:defRPr sz="1400">
                <a:solidFill>
                  <a:schemeClr val="accent6">
                    <a:lumMod val="50000"/>
                  </a:schemeClr>
                </a:solidFill>
              </a:defRPr>
            </a:lvl1pPr>
          </a:lstStyle>
          <a:p>
            <a:r>
              <a:rPr lang="fr-FR" dirty="0">
                <a:solidFill>
                  <a:srgbClr val="565357">
                    <a:lumMod val="50000"/>
                  </a:srgbClr>
                </a:solidFill>
              </a:rPr>
              <a:t>Anorexie</a:t>
            </a:r>
          </a:p>
        </p:txBody>
      </p:sp>
      <p:sp>
        <p:nvSpPr>
          <p:cNvPr id="26" name="ZoneTexte 25"/>
          <p:cNvSpPr txBox="1"/>
          <p:nvPr/>
        </p:nvSpPr>
        <p:spPr>
          <a:xfrm>
            <a:off x="9480168" y="3972857"/>
            <a:ext cx="1381125" cy="340519"/>
          </a:xfrm>
          <a:prstGeom prst="roundRect">
            <a:avLst/>
          </a:prstGeom>
          <a:noFill/>
          <a:ln w="19050">
            <a:solidFill>
              <a:srgbClr val="FF7F4D"/>
            </a:solidFill>
          </a:ln>
        </p:spPr>
        <p:txBody>
          <a:bodyPr wrap="square" rtlCol="0">
            <a:spAutoFit/>
          </a:bodyPr>
          <a:lstStyle>
            <a:defPPr>
              <a:defRPr lang="fr-FR"/>
            </a:defPPr>
            <a:lvl1pPr algn="ctr">
              <a:defRPr sz="1400">
                <a:solidFill>
                  <a:schemeClr val="accent6">
                    <a:lumMod val="50000"/>
                  </a:schemeClr>
                </a:solidFill>
              </a:defRPr>
            </a:lvl1pPr>
          </a:lstStyle>
          <a:p>
            <a:r>
              <a:rPr lang="fr-FR" dirty="0">
                <a:solidFill>
                  <a:srgbClr val="565357">
                    <a:lumMod val="50000"/>
                  </a:srgbClr>
                </a:solidFill>
              </a:rPr>
              <a:t>Constipation</a:t>
            </a:r>
          </a:p>
        </p:txBody>
      </p:sp>
      <p:sp>
        <p:nvSpPr>
          <p:cNvPr id="27" name="ZoneTexte 26"/>
          <p:cNvSpPr txBox="1"/>
          <p:nvPr/>
        </p:nvSpPr>
        <p:spPr>
          <a:xfrm>
            <a:off x="9480168" y="4404622"/>
            <a:ext cx="1381125" cy="340519"/>
          </a:xfrm>
          <a:prstGeom prst="roundRect">
            <a:avLst/>
          </a:prstGeom>
          <a:noFill/>
          <a:ln w="19050">
            <a:solidFill>
              <a:srgbClr val="FF7F4D"/>
            </a:solidFill>
          </a:ln>
        </p:spPr>
        <p:txBody>
          <a:bodyPr wrap="square" rtlCol="0">
            <a:spAutoFit/>
          </a:bodyPr>
          <a:lstStyle>
            <a:defPPr>
              <a:defRPr lang="fr-FR"/>
            </a:defPPr>
            <a:lvl1pPr algn="ctr">
              <a:defRPr sz="1400">
                <a:solidFill>
                  <a:schemeClr val="accent6">
                    <a:lumMod val="50000"/>
                  </a:schemeClr>
                </a:solidFill>
              </a:defRPr>
            </a:lvl1pPr>
          </a:lstStyle>
          <a:p>
            <a:r>
              <a:rPr lang="fr-FR" dirty="0">
                <a:solidFill>
                  <a:srgbClr val="565357">
                    <a:lumMod val="50000"/>
                  </a:srgbClr>
                </a:solidFill>
              </a:rPr>
              <a:t>Diarrhées</a:t>
            </a:r>
          </a:p>
        </p:txBody>
      </p:sp>
      <p:sp>
        <p:nvSpPr>
          <p:cNvPr id="28" name="ZoneTexte 27"/>
          <p:cNvSpPr txBox="1"/>
          <p:nvPr/>
        </p:nvSpPr>
        <p:spPr>
          <a:xfrm>
            <a:off x="9480168" y="4819560"/>
            <a:ext cx="1381125" cy="578882"/>
          </a:xfrm>
          <a:prstGeom prst="roundRect">
            <a:avLst/>
          </a:prstGeom>
          <a:noFill/>
          <a:ln w="19050">
            <a:solidFill>
              <a:srgbClr val="FF7F4D"/>
            </a:solidFill>
          </a:ln>
        </p:spPr>
        <p:txBody>
          <a:bodyPr wrap="square" rtlCol="0">
            <a:spAutoFit/>
          </a:bodyPr>
          <a:lstStyle>
            <a:defPPr>
              <a:defRPr lang="fr-FR"/>
            </a:defPPr>
            <a:lvl1pPr algn="ctr">
              <a:defRPr sz="1400">
                <a:solidFill>
                  <a:schemeClr val="accent6">
                    <a:lumMod val="50000"/>
                  </a:schemeClr>
                </a:solidFill>
              </a:defRPr>
            </a:lvl1pPr>
          </a:lstStyle>
          <a:p>
            <a:r>
              <a:rPr lang="fr-FR" dirty="0">
                <a:solidFill>
                  <a:srgbClr val="565357">
                    <a:lumMod val="50000"/>
                  </a:srgbClr>
                </a:solidFill>
              </a:rPr>
              <a:t>Difficultés financières</a:t>
            </a:r>
          </a:p>
        </p:txBody>
      </p:sp>
      <p:sp>
        <p:nvSpPr>
          <p:cNvPr id="31" name="Accolade fermante 30"/>
          <p:cNvSpPr/>
          <p:nvPr/>
        </p:nvSpPr>
        <p:spPr>
          <a:xfrm>
            <a:off x="3547419" y="1776090"/>
            <a:ext cx="904875" cy="3069964"/>
          </a:xfrm>
          <a:prstGeom prst="rightBrace">
            <a:avLst/>
          </a:prstGeom>
          <a:ln w="19050">
            <a:solidFill>
              <a:srgbClr val="00508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002D4C"/>
              </a:solidFill>
            </a:endParaRPr>
          </a:p>
        </p:txBody>
      </p:sp>
      <p:sp>
        <p:nvSpPr>
          <p:cNvPr id="33" name="Accolade ouvrante 32"/>
          <p:cNvSpPr/>
          <p:nvPr/>
        </p:nvSpPr>
        <p:spPr>
          <a:xfrm>
            <a:off x="8796749" y="1129371"/>
            <a:ext cx="827257" cy="4345271"/>
          </a:xfrm>
          <a:prstGeom prst="leftBrace">
            <a:avLst/>
          </a:prstGeom>
          <a:ln w="19050">
            <a:solidFill>
              <a:srgbClr val="FF7F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002D4C"/>
              </a:solidFill>
            </a:endParaRPr>
          </a:p>
        </p:txBody>
      </p:sp>
      <p:cxnSp>
        <p:nvCxnSpPr>
          <p:cNvPr id="37" name="Connecteur droit avec flèche 36"/>
          <p:cNvCxnSpPr>
            <a:stCxn id="20" idx="0"/>
            <a:endCxn id="9" idx="2"/>
          </p:cNvCxnSpPr>
          <p:nvPr/>
        </p:nvCxnSpPr>
        <p:spPr>
          <a:xfrm flipV="1">
            <a:off x="6562385" y="1931250"/>
            <a:ext cx="5103" cy="337649"/>
          </a:xfrm>
          <a:prstGeom prst="straightConnector1">
            <a:avLst/>
          </a:prstGeom>
          <a:ln w="19050">
            <a:solidFill>
              <a:srgbClr val="3A3839"/>
            </a:solidFill>
            <a:tailEnd type="triangle"/>
          </a:ln>
        </p:spPr>
        <p:style>
          <a:lnRef idx="1">
            <a:schemeClr val="accent1"/>
          </a:lnRef>
          <a:fillRef idx="0">
            <a:schemeClr val="accent1"/>
          </a:fillRef>
          <a:effectRef idx="0">
            <a:schemeClr val="accent1"/>
          </a:effectRef>
          <a:fontRef idx="minor">
            <a:schemeClr val="tx1"/>
          </a:fontRef>
        </p:style>
      </p:cxnSp>
      <p:sp>
        <p:nvSpPr>
          <p:cNvPr id="42" name="ZoneTexte 41"/>
          <p:cNvSpPr txBox="1"/>
          <p:nvPr/>
        </p:nvSpPr>
        <p:spPr>
          <a:xfrm>
            <a:off x="4209922" y="4306205"/>
            <a:ext cx="4838700" cy="1077218"/>
          </a:xfrm>
          <a:prstGeom prst="rect">
            <a:avLst/>
          </a:prstGeom>
          <a:solidFill>
            <a:schemeClr val="bg1">
              <a:lumMod val="95000"/>
            </a:schemeClr>
          </a:solidFill>
        </p:spPr>
        <p:txBody>
          <a:bodyPr wrap="square" rtlCol="0">
            <a:spAutoFit/>
          </a:bodyPr>
          <a:lstStyle/>
          <a:p>
            <a:pPr algn="ctr"/>
            <a:r>
              <a:rPr lang="fr-FR" sz="1600" b="1" dirty="0">
                <a:solidFill>
                  <a:srgbClr val="002D4C"/>
                </a:solidFill>
              </a:rPr>
              <a:t>Pour chaque échelle :</a:t>
            </a:r>
          </a:p>
          <a:p>
            <a:pPr algn="ctr"/>
            <a:r>
              <a:rPr lang="fr-FR" sz="1600" dirty="0">
                <a:solidFill>
                  <a:srgbClr val="002D4C"/>
                </a:solidFill>
              </a:rPr>
              <a:t>Une ou plusieurs variables qualitatives ordinales</a:t>
            </a:r>
          </a:p>
          <a:p>
            <a:pPr algn="ctr"/>
            <a:r>
              <a:rPr lang="fr-FR" sz="1600" dirty="0">
                <a:solidFill>
                  <a:srgbClr val="002D4C"/>
                </a:solidFill>
              </a:rPr>
              <a:t>↓</a:t>
            </a:r>
          </a:p>
          <a:p>
            <a:pPr algn="ctr"/>
            <a:r>
              <a:rPr lang="fr-FR" sz="1600" dirty="0">
                <a:solidFill>
                  <a:srgbClr val="002D4C"/>
                </a:solidFill>
              </a:rPr>
              <a:t>Calcul d'un score entre 0 et 100</a:t>
            </a:r>
          </a:p>
        </p:txBody>
      </p:sp>
      <p:cxnSp>
        <p:nvCxnSpPr>
          <p:cNvPr id="44" name="Connecteur en angle 43"/>
          <p:cNvCxnSpPr>
            <a:stCxn id="20" idx="4"/>
            <a:endCxn id="17" idx="0"/>
          </p:cNvCxnSpPr>
          <p:nvPr/>
        </p:nvCxnSpPr>
        <p:spPr>
          <a:xfrm rot="5400000">
            <a:off x="5884045" y="2345881"/>
            <a:ext cx="322531" cy="1034151"/>
          </a:xfrm>
          <a:prstGeom prst="bentConnector3">
            <a:avLst/>
          </a:prstGeom>
          <a:ln w="19050">
            <a:solidFill>
              <a:srgbClr val="3A3839"/>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en angle 45"/>
          <p:cNvCxnSpPr>
            <a:stCxn id="20" idx="4"/>
            <a:endCxn id="18" idx="0"/>
          </p:cNvCxnSpPr>
          <p:nvPr/>
        </p:nvCxnSpPr>
        <p:spPr>
          <a:xfrm rot="16200000" flipH="1">
            <a:off x="6983477" y="2280598"/>
            <a:ext cx="322531" cy="1164715"/>
          </a:xfrm>
          <a:prstGeom prst="bentConnector3">
            <a:avLst/>
          </a:prstGeom>
          <a:ln w="19050">
            <a:solidFill>
              <a:srgbClr val="3A383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053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sz="quarter" idx="16"/>
          </p:nvPr>
        </p:nvSpPr>
        <p:spPr/>
        <p:txBody>
          <a:bodyPr/>
          <a:lstStyle/>
          <a:p>
            <a:r>
              <a:rPr lang="fr-FR" dirty="0"/>
              <a:t>https://qol.eortc.org/questionnaires/</a:t>
            </a:r>
          </a:p>
          <a:p>
            <a:endParaRPr lang="fr-FR" dirty="0"/>
          </a:p>
        </p:txBody>
      </p:sp>
      <p:sp>
        <p:nvSpPr>
          <p:cNvPr id="7" name="Espace réservé du texte 6"/>
          <p:cNvSpPr>
            <a:spLocks noGrp="1"/>
          </p:cNvSpPr>
          <p:nvPr>
            <p:ph type="body" sz="quarter" idx="17"/>
          </p:nvPr>
        </p:nvSpPr>
        <p:spPr/>
        <p:txBody>
          <a:bodyPr/>
          <a:lstStyle/>
          <a:p>
            <a:r>
              <a:rPr lang="fr-FR" dirty="0"/>
              <a:t>EORTC QLQ-C30 (version 3) </a:t>
            </a:r>
          </a:p>
        </p:txBody>
      </p:sp>
      <mc:AlternateContent xmlns:mc="http://schemas.openxmlformats.org/markup-compatibility/2006" xmlns:a14="http://schemas.microsoft.com/office/drawing/2010/main">
        <mc:Choice Requires="a14">
          <p:sp>
            <p:nvSpPr>
              <p:cNvPr id="3" name="ZoneTexte 2"/>
              <p:cNvSpPr txBox="1"/>
              <p:nvPr/>
            </p:nvSpPr>
            <p:spPr>
              <a:xfrm>
                <a:off x="6362968" y="862866"/>
                <a:ext cx="5511875" cy="4977388"/>
              </a:xfrm>
              <a:prstGeom prst="rect">
                <a:avLst/>
              </a:prstGeom>
              <a:solidFill>
                <a:schemeClr val="bg1">
                  <a:lumMod val="95000"/>
                </a:schemeClr>
              </a:solidFill>
              <a:ln>
                <a:solidFill>
                  <a:schemeClr val="accent1"/>
                </a:solidFill>
              </a:ln>
            </p:spPr>
            <p:txBody>
              <a:bodyPr wrap="square" rtlCol="0">
                <a:spAutoFit/>
              </a:bodyPr>
              <a:lstStyle/>
              <a:p>
                <a:r>
                  <a:rPr lang="en-US" sz="1150" b="1" dirty="0">
                    <a:solidFill>
                      <a:srgbClr val="002D4C"/>
                    </a:solidFill>
                  </a:rPr>
                  <a:t>Technical Summary</a:t>
                </a:r>
              </a:p>
              <a:p>
                <a:r>
                  <a:rPr lang="en-US" sz="1150" dirty="0">
                    <a:solidFill>
                      <a:srgbClr val="002D4C"/>
                    </a:solidFill>
                  </a:rPr>
                  <a:t>In practical terms, if items</a:t>
                </a:r>
                <a:r>
                  <a:rPr lang="en-US" sz="1150" i="1" dirty="0">
                    <a:solidFill>
                      <a:srgbClr val="002D4C"/>
                    </a:solidFill>
                  </a:rPr>
                  <a:t> l</a:t>
                </a:r>
                <a:r>
                  <a:rPr lang="en-US" sz="1150" i="1" baseline="-25000" dirty="0">
                    <a:solidFill>
                      <a:srgbClr val="002D4C"/>
                    </a:solidFill>
                  </a:rPr>
                  <a:t>1</a:t>
                </a:r>
                <a:r>
                  <a:rPr lang="en-US" sz="1150" i="1" dirty="0">
                    <a:solidFill>
                      <a:srgbClr val="002D4C"/>
                    </a:solidFill>
                  </a:rPr>
                  <a:t>, l</a:t>
                </a:r>
                <a:r>
                  <a:rPr lang="en-US" sz="1150" i="1" baseline="-25000" dirty="0">
                    <a:solidFill>
                      <a:srgbClr val="002D4C"/>
                    </a:solidFill>
                  </a:rPr>
                  <a:t>2</a:t>
                </a:r>
                <a:r>
                  <a:rPr lang="en-US" sz="1150" i="1" dirty="0">
                    <a:solidFill>
                      <a:srgbClr val="002D4C"/>
                    </a:solidFill>
                  </a:rPr>
                  <a:t>, ...l</a:t>
                </a:r>
                <a:r>
                  <a:rPr lang="en-US" sz="1150" i="1" baseline="-25000" dirty="0">
                    <a:solidFill>
                      <a:srgbClr val="002D4C"/>
                    </a:solidFill>
                  </a:rPr>
                  <a:t>n </a:t>
                </a:r>
                <a:r>
                  <a:rPr lang="en-US" sz="1150" dirty="0">
                    <a:solidFill>
                      <a:srgbClr val="002D4C"/>
                    </a:solidFill>
                  </a:rPr>
                  <a:t>are included in a scale, the procedure is as follows:</a:t>
                </a:r>
              </a:p>
              <a:p>
                <a:endParaRPr lang="en-US" sz="1150" b="1" dirty="0">
                  <a:solidFill>
                    <a:srgbClr val="002D4C"/>
                  </a:solidFill>
                </a:endParaRPr>
              </a:p>
              <a:p>
                <a:r>
                  <a:rPr lang="en-US" sz="1150" b="1" dirty="0">
                    <a:solidFill>
                      <a:srgbClr val="002D4C"/>
                    </a:solidFill>
                  </a:rPr>
                  <a:t>Raw score</a:t>
                </a:r>
              </a:p>
              <a:p>
                <a:r>
                  <a:rPr lang="en-US" sz="1150" dirty="0">
                    <a:solidFill>
                      <a:srgbClr val="002D4C"/>
                    </a:solidFill>
                  </a:rPr>
                  <a:t>Calculate the raw score</a:t>
                </a:r>
              </a:p>
              <a:p>
                <a:r>
                  <a:rPr lang="en-US" sz="1150" dirty="0" err="1">
                    <a:solidFill>
                      <a:srgbClr val="002D4C"/>
                    </a:solidFill>
                  </a:rPr>
                  <a:t>RawScore</a:t>
                </a:r>
                <a:r>
                  <a:rPr lang="en-US" sz="1150" dirty="0">
                    <a:solidFill>
                      <a:srgbClr val="002D4C"/>
                    </a:solidFill>
                  </a:rPr>
                  <a:t> = RS=</a:t>
                </a:r>
                <a:r>
                  <a:rPr lang="en-US" sz="1150" i="1" dirty="0">
                    <a:solidFill>
                      <a:srgbClr val="002D4C"/>
                    </a:solidFill>
                  </a:rPr>
                  <a:t> l</a:t>
                </a:r>
                <a:r>
                  <a:rPr lang="en-US" sz="1150" i="1" baseline="-25000" dirty="0">
                    <a:solidFill>
                      <a:srgbClr val="002D4C"/>
                    </a:solidFill>
                  </a:rPr>
                  <a:t>1</a:t>
                </a:r>
                <a:r>
                  <a:rPr lang="en-US" sz="1150" i="1" dirty="0">
                    <a:solidFill>
                      <a:srgbClr val="002D4C"/>
                    </a:solidFill>
                  </a:rPr>
                  <a:t>, + l</a:t>
                </a:r>
                <a:r>
                  <a:rPr lang="en-US" sz="1150" i="1" baseline="-25000" dirty="0">
                    <a:solidFill>
                      <a:srgbClr val="002D4C"/>
                    </a:solidFill>
                  </a:rPr>
                  <a:t>2</a:t>
                </a:r>
                <a:r>
                  <a:rPr lang="en-US" sz="1150" i="1" dirty="0">
                    <a:solidFill>
                      <a:srgbClr val="002D4C"/>
                    </a:solidFill>
                  </a:rPr>
                  <a:t>, ...l</a:t>
                </a:r>
                <a:r>
                  <a:rPr lang="en-US" sz="1150" i="1" baseline="-25000" dirty="0">
                    <a:solidFill>
                      <a:srgbClr val="002D4C"/>
                    </a:solidFill>
                  </a:rPr>
                  <a:t>n </a:t>
                </a:r>
                <a:r>
                  <a:rPr lang="en-US" sz="1150" i="1" dirty="0">
                    <a:solidFill>
                      <a:srgbClr val="002D4C"/>
                    </a:solidFill>
                  </a:rPr>
                  <a:t>/n </a:t>
                </a:r>
              </a:p>
              <a:p>
                <a:endParaRPr lang="en-US" sz="1150" b="1" dirty="0">
                  <a:solidFill>
                    <a:srgbClr val="002D4C"/>
                  </a:solidFill>
                </a:endParaRPr>
              </a:p>
              <a:p>
                <a:r>
                  <a:rPr lang="en-US" sz="1150" b="1" dirty="0">
                    <a:solidFill>
                      <a:srgbClr val="002D4C"/>
                    </a:solidFill>
                  </a:rPr>
                  <a:t>Linear transformation</a:t>
                </a:r>
              </a:p>
              <a:p>
                <a:r>
                  <a:rPr lang="en-US" sz="1150" dirty="0">
                    <a:solidFill>
                      <a:srgbClr val="002D4C"/>
                    </a:solidFill>
                  </a:rPr>
                  <a:t>Apply the linear transformation to 0-100 to obtain the score </a:t>
                </a:r>
                <a:r>
                  <a:rPr lang="en-US" sz="1150" b="1" dirty="0">
                    <a:solidFill>
                      <a:srgbClr val="002D4C"/>
                    </a:solidFill>
                  </a:rPr>
                  <a:t>S,</a:t>
                </a:r>
              </a:p>
              <a:p>
                <a:endParaRPr lang="en-US" sz="1150" b="1" dirty="0">
                  <a:solidFill>
                    <a:srgbClr val="002D4C"/>
                  </a:solidFill>
                </a:endParaRPr>
              </a:p>
              <a:p>
                <a:r>
                  <a:rPr lang="en-US" sz="1150" dirty="0">
                    <a:solidFill>
                      <a:srgbClr val="002D4C"/>
                    </a:solidFill>
                  </a:rPr>
                  <a:t>Functional scales:</a:t>
                </a:r>
              </a:p>
              <a:p>
                <a:r>
                  <a:rPr lang="en-US" sz="1150" dirty="0">
                    <a:solidFill>
                      <a:srgbClr val="002D4C"/>
                    </a:solidFill>
                  </a:rPr>
                  <a:t>S=</a:t>
                </a:r>
                <a14:m>
                  <m:oMath xmlns:m="http://schemas.openxmlformats.org/officeDocument/2006/math">
                    <m:r>
                      <a:rPr lang="en-US" sz="1150" i="1" smtClean="0">
                        <a:solidFill>
                          <a:srgbClr val="002D4C"/>
                        </a:solidFill>
                        <a:latin typeface="Cambria Math" panose="02040503050406030204" pitchFamily="18" charset="0"/>
                      </a:rPr>
                      <m:t>1</m:t>
                    </m:r>
                    <m:r>
                      <a:rPr lang="fr-FR" sz="1150" i="1" smtClean="0">
                        <a:solidFill>
                          <a:srgbClr val="002D4C"/>
                        </a:solidFill>
                        <a:latin typeface="Cambria Math" panose="02040503050406030204" pitchFamily="18" charset="0"/>
                      </a:rPr>
                      <m:t>−</m:t>
                    </m:r>
                    <m:f>
                      <m:fPr>
                        <m:ctrlPr>
                          <a:rPr lang="en-US" sz="1150" i="1" smtClean="0">
                            <a:solidFill>
                              <a:srgbClr val="002D4C"/>
                            </a:solidFill>
                            <a:latin typeface="Cambria Math" panose="02040503050406030204" pitchFamily="18" charset="0"/>
                          </a:rPr>
                        </m:ctrlPr>
                      </m:fPr>
                      <m:num>
                        <m:d>
                          <m:dPr>
                            <m:ctrlPr>
                              <a:rPr lang="fr-FR" sz="1150" i="1" smtClean="0">
                                <a:solidFill>
                                  <a:srgbClr val="002D4C"/>
                                </a:solidFill>
                                <a:latin typeface="Cambria Math" panose="02040503050406030204" pitchFamily="18" charset="0"/>
                              </a:rPr>
                            </m:ctrlPr>
                          </m:dPr>
                          <m:e>
                            <m:r>
                              <a:rPr lang="fr-FR" sz="1150" i="1" smtClean="0">
                                <a:solidFill>
                                  <a:srgbClr val="002D4C"/>
                                </a:solidFill>
                                <a:latin typeface="Cambria Math" panose="02040503050406030204" pitchFamily="18" charset="0"/>
                              </a:rPr>
                              <m:t>𝑅𝑆</m:t>
                            </m:r>
                            <m:r>
                              <a:rPr lang="fr-FR" sz="1150" i="1" smtClean="0">
                                <a:solidFill>
                                  <a:srgbClr val="002D4C"/>
                                </a:solidFill>
                                <a:latin typeface="Cambria Math" panose="02040503050406030204" pitchFamily="18" charset="0"/>
                              </a:rPr>
                              <m:t>−1</m:t>
                            </m:r>
                          </m:e>
                        </m:d>
                      </m:num>
                      <m:den>
                        <m:r>
                          <a:rPr lang="fr-FR" sz="1150" i="1" smtClean="0">
                            <a:solidFill>
                              <a:srgbClr val="002D4C"/>
                            </a:solidFill>
                            <a:latin typeface="Cambria Math" panose="02040503050406030204" pitchFamily="18" charset="0"/>
                          </a:rPr>
                          <m:t>𝑟𝑎𝑛𝑔𝑒</m:t>
                        </m:r>
                      </m:den>
                    </m:f>
                    <m:r>
                      <a:rPr lang="fr-FR" sz="1150" i="1" smtClean="0">
                        <a:solidFill>
                          <a:srgbClr val="002D4C"/>
                        </a:solidFill>
                        <a:latin typeface="Cambria Math" panose="02040503050406030204" pitchFamily="18" charset="0"/>
                      </a:rPr>
                      <m:t> </m:t>
                    </m:r>
                  </m:oMath>
                </a14:m>
                <a:r>
                  <a:rPr lang="en-US" sz="1150" dirty="0">
                    <a:solidFill>
                      <a:srgbClr val="002D4C"/>
                    </a:solidFill>
                  </a:rPr>
                  <a:t>x100</a:t>
                </a:r>
              </a:p>
              <a:p>
                <a:endParaRPr lang="en-US" sz="1150" dirty="0">
                  <a:solidFill>
                    <a:srgbClr val="002D4C"/>
                  </a:solidFill>
                </a:endParaRPr>
              </a:p>
              <a:p>
                <a:r>
                  <a:rPr lang="en-US" sz="1150" dirty="0">
                    <a:solidFill>
                      <a:srgbClr val="002D4C"/>
                    </a:solidFill>
                  </a:rPr>
                  <a:t>Symptom scales/items:</a:t>
                </a:r>
              </a:p>
              <a:p>
                <a:r>
                  <a:rPr lang="en-US" sz="1150" dirty="0">
                    <a:solidFill>
                      <a:srgbClr val="002D4C"/>
                    </a:solidFill>
                  </a:rPr>
                  <a:t>S={(RS-1)/range}×100</a:t>
                </a:r>
              </a:p>
              <a:p>
                <a:endParaRPr lang="en-US" sz="1150" dirty="0">
                  <a:solidFill>
                    <a:srgbClr val="002D4C"/>
                  </a:solidFill>
                </a:endParaRPr>
              </a:p>
              <a:p>
                <a:r>
                  <a:rPr lang="en-US" sz="1150" dirty="0">
                    <a:solidFill>
                      <a:srgbClr val="002D4C"/>
                    </a:solidFill>
                  </a:rPr>
                  <a:t>Global health status / </a:t>
                </a:r>
                <a:r>
                  <a:rPr lang="en-US" sz="1150" dirty="0" err="1">
                    <a:solidFill>
                      <a:srgbClr val="002D4C"/>
                    </a:solidFill>
                  </a:rPr>
                  <a:t>QoL</a:t>
                </a:r>
                <a:r>
                  <a:rPr lang="en-US" sz="1150" dirty="0">
                    <a:solidFill>
                      <a:srgbClr val="002D4C"/>
                    </a:solidFill>
                  </a:rPr>
                  <a:t>: </a:t>
                </a:r>
              </a:p>
              <a:p>
                <a:r>
                  <a:rPr lang="en-US" sz="1150" dirty="0">
                    <a:solidFill>
                      <a:srgbClr val="002D4C"/>
                    </a:solidFill>
                  </a:rPr>
                  <a:t>S={(RS-1)/range}x100</a:t>
                </a:r>
              </a:p>
              <a:p>
                <a:endParaRPr lang="en-US" sz="1150" dirty="0">
                  <a:solidFill>
                    <a:srgbClr val="002D4C"/>
                  </a:solidFill>
                </a:endParaRPr>
              </a:p>
              <a:p>
                <a:r>
                  <a:rPr lang="en-US" sz="1150" dirty="0">
                    <a:solidFill>
                      <a:srgbClr val="002D4C"/>
                    </a:solidFill>
                  </a:rPr>
                  <a:t>Range is the difference between the maximum possible value of RS and the minimum possible value. The QLQ-C30 has been designed so that all items in any scale take the same range of values. Therefore, the range of RS equals the range of the item values. Most items are scored 1 to 4, giving range = 3. The exceptions are the items contributing to the global health status /</a:t>
                </a:r>
                <a:r>
                  <a:rPr lang="en-US" sz="1150" dirty="0" err="1">
                    <a:solidFill>
                      <a:srgbClr val="002D4C"/>
                    </a:solidFill>
                  </a:rPr>
                  <a:t>QoL</a:t>
                </a:r>
                <a:r>
                  <a:rPr lang="en-US" sz="1150" dirty="0">
                    <a:solidFill>
                      <a:srgbClr val="002D4C"/>
                    </a:solidFill>
                  </a:rPr>
                  <a:t>, which are 7-point questions with range = 6, and the initial yes/no items on the earlier versions of the QLQ-C30 which have range = 1.</a:t>
                </a:r>
              </a:p>
            </p:txBody>
          </p:sp>
        </mc:Choice>
        <mc:Fallback xmlns="">
          <p:sp>
            <p:nvSpPr>
              <p:cNvPr id="3" name="ZoneTexte 2"/>
              <p:cNvSpPr txBox="1">
                <a:spLocks noRot="1" noChangeAspect="1" noMove="1" noResize="1" noEditPoints="1" noAdjustHandles="1" noChangeArrowheads="1" noChangeShapeType="1" noTextEdit="1"/>
              </p:cNvSpPr>
              <p:nvPr/>
            </p:nvSpPr>
            <p:spPr>
              <a:xfrm>
                <a:off x="6362968" y="862866"/>
                <a:ext cx="5511875" cy="4977388"/>
              </a:xfrm>
              <a:prstGeom prst="rect">
                <a:avLst/>
              </a:prstGeom>
              <a:blipFill rotWithShape="0">
                <a:blip r:embed="rId2"/>
                <a:stretch>
                  <a:fillRect/>
                </a:stretch>
              </a:blipFill>
              <a:ln>
                <a:solidFill>
                  <a:schemeClr val="accent1"/>
                </a:solidFill>
              </a:ln>
            </p:spPr>
            <p:txBody>
              <a:bodyPr/>
              <a:lstStyle/>
              <a:p>
                <a:r>
                  <a:rPr lang="fr-FR">
                    <a:noFill/>
                  </a:rPr>
                  <a:t> </a:t>
                </a:r>
              </a:p>
            </p:txBody>
          </p:sp>
        </mc:Fallback>
      </mc:AlternateContent>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1839" y="729048"/>
            <a:ext cx="5038848" cy="5143389"/>
          </a:xfrm>
          <a:prstGeom prst="rect">
            <a:avLst/>
          </a:prstGeom>
        </p:spPr>
      </p:pic>
    </p:spTree>
    <p:extLst>
      <p:ext uri="{BB962C8B-B14F-4D97-AF65-F5344CB8AC3E}">
        <p14:creationId xmlns:p14="http://schemas.microsoft.com/office/powerpoint/2010/main" val="3233442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 xmlns:a16="http://schemas.microsoft.com/office/drawing/2014/main" id="{ACB82EB5-3064-FD68-3CD8-D76B801CE4B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9048"/>
          <a:stretch/>
        </p:blipFill>
        <p:spPr>
          <a:xfrm>
            <a:off x="1070043" y="831320"/>
            <a:ext cx="10097310" cy="5121020"/>
          </a:xfrm>
          <a:prstGeom prst="rect">
            <a:avLst/>
          </a:prstGeom>
        </p:spPr>
      </p:pic>
      <p:sp>
        <p:nvSpPr>
          <p:cNvPr id="5" name="Espace réservé du texte 4"/>
          <p:cNvSpPr>
            <a:spLocks noGrp="1"/>
          </p:cNvSpPr>
          <p:nvPr>
            <p:ph type="body" sz="quarter" idx="17"/>
          </p:nvPr>
        </p:nvSpPr>
        <p:spPr/>
        <p:txBody>
          <a:bodyPr/>
          <a:lstStyle/>
          <a:p>
            <a:r>
              <a:rPr lang="fr-FR" dirty="0"/>
              <a:t>Exemple de deux dimensions du QLQ-C30</a:t>
            </a:r>
          </a:p>
        </p:txBody>
      </p:sp>
      <p:sp>
        <p:nvSpPr>
          <p:cNvPr id="8" name="ZoneTexte 7"/>
          <p:cNvSpPr txBox="1"/>
          <p:nvPr/>
        </p:nvSpPr>
        <p:spPr>
          <a:xfrm>
            <a:off x="5619751" y="1552575"/>
            <a:ext cx="390524" cy="346234"/>
          </a:xfrm>
          <a:prstGeom prst="ellipse">
            <a:avLst/>
          </a:prstGeom>
          <a:solidFill>
            <a:srgbClr val="FF7F4D"/>
          </a:solidFill>
        </p:spPr>
        <p:txBody>
          <a:bodyPr wrap="square" rtlCol="0">
            <a:spAutoFit/>
          </a:bodyPr>
          <a:lstStyle/>
          <a:p>
            <a:r>
              <a:rPr lang="fr-FR" sz="1000" dirty="0">
                <a:solidFill>
                  <a:srgbClr val="565357">
                    <a:lumMod val="50000"/>
                  </a:srgbClr>
                </a:solidFill>
              </a:rPr>
              <a:t>2</a:t>
            </a:r>
          </a:p>
        </p:txBody>
      </p:sp>
      <p:sp>
        <p:nvSpPr>
          <p:cNvPr id="9" name="ZoneTexte 8"/>
          <p:cNvSpPr txBox="1"/>
          <p:nvPr/>
        </p:nvSpPr>
        <p:spPr>
          <a:xfrm>
            <a:off x="5619751" y="2170512"/>
            <a:ext cx="390524" cy="346234"/>
          </a:xfrm>
          <a:prstGeom prst="ellipse">
            <a:avLst/>
          </a:prstGeom>
          <a:solidFill>
            <a:srgbClr val="FF7F4D"/>
          </a:solidFill>
        </p:spPr>
        <p:txBody>
          <a:bodyPr wrap="square" rtlCol="0">
            <a:spAutoFit/>
          </a:bodyPr>
          <a:lstStyle/>
          <a:p>
            <a:r>
              <a:rPr lang="fr-FR" sz="1000" dirty="0">
                <a:solidFill>
                  <a:srgbClr val="565357">
                    <a:lumMod val="50000"/>
                  </a:srgbClr>
                </a:solidFill>
              </a:rPr>
              <a:t>2</a:t>
            </a:r>
          </a:p>
        </p:txBody>
      </p:sp>
      <p:sp>
        <p:nvSpPr>
          <p:cNvPr id="10" name="ZoneTexte 9"/>
          <p:cNvSpPr txBox="1"/>
          <p:nvPr/>
        </p:nvSpPr>
        <p:spPr>
          <a:xfrm>
            <a:off x="6010275" y="1888096"/>
            <a:ext cx="390524" cy="346234"/>
          </a:xfrm>
          <a:prstGeom prst="ellipse">
            <a:avLst/>
          </a:prstGeom>
          <a:solidFill>
            <a:srgbClr val="FF7F4D"/>
          </a:solidFill>
        </p:spPr>
        <p:txBody>
          <a:bodyPr wrap="square" rtlCol="0">
            <a:spAutoFit/>
          </a:bodyPr>
          <a:lstStyle/>
          <a:p>
            <a:r>
              <a:rPr lang="fr-FR" sz="1000" dirty="0">
                <a:solidFill>
                  <a:srgbClr val="565357">
                    <a:lumMod val="50000"/>
                  </a:srgbClr>
                </a:solidFill>
              </a:rPr>
              <a:t>3</a:t>
            </a:r>
          </a:p>
        </p:txBody>
      </p:sp>
      <p:sp>
        <p:nvSpPr>
          <p:cNvPr id="11" name="ZoneTexte 10"/>
          <p:cNvSpPr txBox="1"/>
          <p:nvPr/>
        </p:nvSpPr>
        <p:spPr>
          <a:xfrm>
            <a:off x="6010275" y="2595350"/>
            <a:ext cx="390524" cy="346234"/>
          </a:xfrm>
          <a:prstGeom prst="ellipse">
            <a:avLst/>
          </a:prstGeom>
          <a:solidFill>
            <a:srgbClr val="FF7F4D"/>
          </a:solidFill>
        </p:spPr>
        <p:txBody>
          <a:bodyPr wrap="square" rtlCol="0">
            <a:spAutoFit/>
          </a:bodyPr>
          <a:lstStyle/>
          <a:p>
            <a:r>
              <a:rPr lang="fr-FR" sz="1000" dirty="0">
                <a:solidFill>
                  <a:srgbClr val="565357">
                    <a:lumMod val="50000"/>
                  </a:srgbClr>
                </a:solidFill>
              </a:rPr>
              <a:t>3</a:t>
            </a:r>
          </a:p>
        </p:txBody>
      </p:sp>
      <p:sp>
        <p:nvSpPr>
          <p:cNvPr id="12" name="ZoneTexte 11"/>
          <p:cNvSpPr txBox="1"/>
          <p:nvPr/>
        </p:nvSpPr>
        <p:spPr>
          <a:xfrm>
            <a:off x="5210176" y="3070310"/>
            <a:ext cx="390524" cy="346234"/>
          </a:xfrm>
          <a:prstGeom prst="ellipse">
            <a:avLst/>
          </a:prstGeom>
          <a:solidFill>
            <a:srgbClr val="FF7F4D"/>
          </a:solidFill>
        </p:spPr>
        <p:txBody>
          <a:bodyPr wrap="square" rtlCol="0">
            <a:spAutoFit/>
          </a:bodyPr>
          <a:lstStyle/>
          <a:p>
            <a:r>
              <a:rPr lang="fr-FR" sz="1000" dirty="0">
                <a:solidFill>
                  <a:srgbClr val="565357">
                    <a:lumMod val="50000"/>
                  </a:srgbClr>
                </a:solidFill>
              </a:rPr>
              <a:t>1</a:t>
            </a:r>
          </a:p>
        </p:txBody>
      </p:sp>
      <p:sp>
        <p:nvSpPr>
          <p:cNvPr id="13" name="ZoneTexte 12"/>
          <p:cNvSpPr txBox="1"/>
          <p:nvPr/>
        </p:nvSpPr>
        <p:spPr>
          <a:xfrm>
            <a:off x="3200400" y="5414750"/>
            <a:ext cx="390524" cy="346234"/>
          </a:xfrm>
          <a:prstGeom prst="ellipse">
            <a:avLst/>
          </a:prstGeom>
          <a:solidFill>
            <a:srgbClr val="FF7F4D"/>
          </a:solidFill>
        </p:spPr>
        <p:txBody>
          <a:bodyPr wrap="square" rtlCol="0">
            <a:spAutoFit/>
          </a:bodyPr>
          <a:lstStyle/>
          <a:p>
            <a:r>
              <a:rPr lang="fr-FR" sz="1000" dirty="0">
                <a:solidFill>
                  <a:srgbClr val="565357">
                    <a:lumMod val="50000"/>
                  </a:srgbClr>
                </a:solidFill>
              </a:rPr>
              <a:t>3</a:t>
            </a:r>
          </a:p>
        </p:txBody>
      </p:sp>
      <p:sp>
        <p:nvSpPr>
          <p:cNvPr id="14" name="ZoneTexte 13"/>
          <p:cNvSpPr txBox="1"/>
          <p:nvPr/>
        </p:nvSpPr>
        <p:spPr>
          <a:xfrm>
            <a:off x="3952875" y="4309850"/>
            <a:ext cx="390524" cy="346234"/>
          </a:xfrm>
          <a:prstGeom prst="ellipse">
            <a:avLst/>
          </a:prstGeom>
          <a:solidFill>
            <a:srgbClr val="FF7F4D"/>
          </a:solidFill>
        </p:spPr>
        <p:txBody>
          <a:bodyPr wrap="square" rtlCol="0">
            <a:spAutoFit/>
          </a:bodyPr>
          <a:lstStyle/>
          <a:p>
            <a:r>
              <a:rPr lang="fr-FR" sz="1000" dirty="0">
                <a:solidFill>
                  <a:srgbClr val="565357">
                    <a:lumMod val="50000"/>
                  </a:srgbClr>
                </a:solidFill>
              </a:rPr>
              <a:t>4</a:t>
            </a:r>
          </a:p>
        </p:txBody>
      </p:sp>
      <p:sp>
        <p:nvSpPr>
          <p:cNvPr id="15" name="ZoneTexte 14"/>
          <p:cNvSpPr txBox="1"/>
          <p:nvPr/>
        </p:nvSpPr>
        <p:spPr>
          <a:xfrm>
            <a:off x="8367002" y="2343629"/>
            <a:ext cx="443624" cy="307777"/>
          </a:xfrm>
          <a:prstGeom prst="rect">
            <a:avLst/>
          </a:prstGeom>
          <a:solidFill>
            <a:srgbClr val="FF7F4D"/>
          </a:solidFill>
        </p:spPr>
        <p:txBody>
          <a:bodyPr wrap="square" rtlCol="0">
            <a:spAutoFit/>
          </a:bodyPr>
          <a:lstStyle/>
          <a:p>
            <a:r>
              <a:rPr lang="fr-FR" sz="1400" dirty="0">
                <a:solidFill>
                  <a:srgbClr val="000000"/>
                </a:solidFill>
              </a:rPr>
              <a:t>60</a:t>
            </a:r>
          </a:p>
        </p:txBody>
      </p:sp>
      <p:sp>
        <p:nvSpPr>
          <p:cNvPr id="16" name="ZoneTexte 15"/>
          <p:cNvSpPr txBox="1"/>
          <p:nvPr/>
        </p:nvSpPr>
        <p:spPr>
          <a:xfrm>
            <a:off x="8681327" y="5094517"/>
            <a:ext cx="691273" cy="307777"/>
          </a:xfrm>
          <a:prstGeom prst="rect">
            <a:avLst/>
          </a:prstGeom>
          <a:solidFill>
            <a:srgbClr val="FF7F4D"/>
          </a:solidFill>
        </p:spPr>
        <p:txBody>
          <a:bodyPr wrap="square" rtlCol="0">
            <a:spAutoFit/>
          </a:bodyPr>
          <a:lstStyle/>
          <a:p>
            <a:r>
              <a:rPr lang="fr-FR" sz="1400" dirty="0">
                <a:solidFill>
                  <a:srgbClr val="000000"/>
                </a:solidFill>
              </a:rPr>
              <a:t>41,66</a:t>
            </a:r>
          </a:p>
        </p:txBody>
      </p:sp>
      <p:sp>
        <p:nvSpPr>
          <p:cNvPr id="17" name="Rectangle 16"/>
          <p:cNvSpPr/>
          <p:nvPr/>
        </p:nvSpPr>
        <p:spPr>
          <a:xfrm>
            <a:off x="1285102" y="815546"/>
            <a:ext cx="10169611" cy="2669059"/>
          </a:xfrm>
          <a:prstGeom prst="rect">
            <a:avLst/>
          </a:prstGeom>
          <a:noFill/>
          <a:ln w="6350">
            <a:solidFill>
              <a:srgbClr val="8B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1301578" y="3583459"/>
            <a:ext cx="10169611" cy="2401331"/>
          </a:xfrm>
          <a:prstGeom prst="rect">
            <a:avLst/>
          </a:prstGeom>
          <a:noFill/>
          <a:ln w="6350">
            <a:solidFill>
              <a:srgbClr val="8B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09578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sz="quarter" idx="22"/>
          </p:nvPr>
        </p:nvSpPr>
        <p:spPr>
          <a:xfrm>
            <a:off x="1672725" y="922697"/>
            <a:ext cx="10976388" cy="4337600"/>
          </a:xfrm>
        </p:spPr>
        <p:txBody>
          <a:bodyPr/>
          <a:lstStyle/>
          <a:p>
            <a:pPr>
              <a:spcAft>
                <a:spcPts val="1200"/>
              </a:spcAft>
            </a:pPr>
            <a:r>
              <a:rPr lang="fr-FR" sz="3200" dirty="0"/>
              <a:t>FACT-G : 27 items, 4 dimensions </a:t>
            </a:r>
          </a:p>
          <a:p>
            <a:pPr marL="644525" lvl="1" indent="-285750">
              <a:spcBef>
                <a:spcPts val="0"/>
              </a:spcBef>
              <a:spcAft>
                <a:spcPts val="1200"/>
              </a:spcAft>
              <a:buClr>
                <a:srgbClr val="005086"/>
              </a:buClr>
              <a:buSzPct val="80000"/>
              <a:buFont typeface=".Lucida Grande UI Regular"/>
              <a:buChar char="►"/>
            </a:pPr>
            <a:r>
              <a:rPr lang="fr-FR" sz="2400" dirty="0">
                <a:solidFill>
                  <a:srgbClr val="005086"/>
                </a:solidFill>
              </a:rPr>
              <a:t>Bien‐être physique (7 items)</a:t>
            </a:r>
          </a:p>
          <a:p>
            <a:pPr marL="644525" lvl="1" indent="-285750">
              <a:spcBef>
                <a:spcPts val="0"/>
              </a:spcBef>
              <a:spcAft>
                <a:spcPts val="1200"/>
              </a:spcAft>
              <a:buClr>
                <a:srgbClr val="005086"/>
              </a:buClr>
              <a:buSzPct val="80000"/>
              <a:buFont typeface=".Lucida Grande UI Regular"/>
              <a:buChar char="►"/>
            </a:pPr>
            <a:r>
              <a:rPr lang="fr-FR" sz="2400" dirty="0">
                <a:solidFill>
                  <a:srgbClr val="005086"/>
                </a:solidFill>
              </a:rPr>
              <a:t>Bien‐être social/familial (7 items)</a:t>
            </a:r>
          </a:p>
          <a:p>
            <a:pPr marL="644525" lvl="1" indent="-285750">
              <a:spcBef>
                <a:spcPts val="0"/>
              </a:spcBef>
              <a:spcAft>
                <a:spcPts val="1200"/>
              </a:spcAft>
              <a:buClr>
                <a:srgbClr val="005086"/>
              </a:buClr>
              <a:buSzPct val="80000"/>
              <a:buFont typeface=".Lucida Grande UI Regular"/>
              <a:buChar char="►"/>
            </a:pPr>
            <a:r>
              <a:rPr lang="fr-FR" sz="2400" dirty="0">
                <a:solidFill>
                  <a:srgbClr val="005086"/>
                </a:solidFill>
              </a:rPr>
              <a:t>Bien‐être émotionnel (6 items)</a:t>
            </a:r>
          </a:p>
          <a:p>
            <a:pPr marL="644525" lvl="1" indent="-285750">
              <a:spcBef>
                <a:spcPts val="0"/>
              </a:spcBef>
              <a:spcAft>
                <a:spcPts val="1800"/>
              </a:spcAft>
              <a:buClr>
                <a:srgbClr val="005086"/>
              </a:buClr>
              <a:buSzPct val="80000"/>
              <a:buFont typeface=".Lucida Grande UI Regular"/>
              <a:buChar char="►"/>
            </a:pPr>
            <a:r>
              <a:rPr lang="fr-FR" sz="2400" dirty="0">
                <a:solidFill>
                  <a:srgbClr val="005086"/>
                </a:solidFill>
              </a:rPr>
              <a:t>Bien‐être fonctionnel (7 items)</a:t>
            </a:r>
          </a:p>
          <a:p>
            <a:pPr>
              <a:spcAft>
                <a:spcPts val="1200"/>
              </a:spcAft>
            </a:pPr>
            <a:r>
              <a:rPr lang="fr-FR" sz="3200" dirty="0"/>
              <a:t>Modules complémentaires :</a:t>
            </a:r>
          </a:p>
          <a:p>
            <a:pPr marL="644525" lvl="1" indent="-285750">
              <a:spcBef>
                <a:spcPts val="0"/>
              </a:spcBef>
              <a:spcAft>
                <a:spcPts val="1200"/>
              </a:spcAft>
              <a:buClr>
                <a:srgbClr val="005086"/>
              </a:buClr>
              <a:buSzPct val="80000"/>
              <a:buFont typeface=".Lucida Grande UI Regular"/>
              <a:buChar char="►"/>
            </a:pPr>
            <a:r>
              <a:rPr lang="fr-FR" sz="2400" b="1" dirty="0">
                <a:solidFill>
                  <a:srgbClr val="005086"/>
                </a:solidFill>
              </a:rPr>
              <a:t>Cancer du sein </a:t>
            </a:r>
            <a:r>
              <a:rPr lang="fr-FR" sz="2400" dirty="0">
                <a:solidFill>
                  <a:srgbClr val="005086"/>
                </a:solidFill>
              </a:rPr>
              <a:t>:</a:t>
            </a:r>
            <a:r>
              <a:rPr lang="fr-FR" sz="2400" i="1" dirty="0">
                <a:solidFill>
                  <a:srgbClr val="005086"/>
                </a:solidFill>
              </a:rPr>
              <a:t> FACT-B</a:t>
            </a:r>
          </a:p>
          <a:p>
            <a:endParaRPr lang="fr-FR" sz="3200" dirty="0"/>
          </a:p>
        </p:txBody>
      </p:sp>
    </p:spTree>
    <p:extLst>
      <p:ext uri="{BB962C8B-B14F-4D97-AF65-F5344CB8AC3E}">
        <p14:creationId xmlns:p14="http://schemas.microsoft.com/office/powerpoint/2010/main" val="1823799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sz="quarter" idx="16"/>
          </p:nvPr>
        </p:nvSpPr>
        <p:spPr/>
        <p:txBody>
          <a:bodyPr/>
          <a:lstStyle/>
          <a:p>
            <a:r>
              <a:rPr lang="fr-FR"/>
              <a:t>https://www.facit.org/measures/FACT-G</a:t>
            </a:r>
          </a:p>
        </p:txBody>
      </p:sp>
      <p:sp>
        <p:nvSpPr>
          <p:cNvPr id="7" name="Espace réservé du texte 6"/>
          <p:cNvSpPr>
            <a:spLocks noGrp="1"/>
          </p:cNvSpPr>
          <p:nvPr>
            <p:ph type="body" sz="quarter" idx="17"/>
          </p:nvPr>
        </p:nvSpPr>
        <p:spPr/>
        <p:txBody>
          <a:bodyPr/>
          <a:lstStyle/>
          <a:p>
            <a:r>
              <a:rPr lang="fr-FR" dirty="0"/>
              <a:t>FACT-G (version 4) </a:t>
            </a:r>
          </a:p>
        </p:txBody>
      </p:sp>
      <p:pic>
        <p:nvPicPr>
          <p:cNvPr id="4" name="Imag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9421" y="593124"/>
            <a:ext cx="10189034" cy="5295046"/>
          </a:xfrm>
          <a:prstGeom prst="rect">
            <a:avLst/>
          </a:prstGeom>
        </p:spPr>
      </p:pic>
    </p:spTree>
    <p:extLst>
      <p:ext uri="{BB962C8B-B14F-4D97-AF65-F5344CB8AC3E}">
        <p14:creationId xmlns:p14="http://schemas.microsoft.com/office/powerpoint/2010/main" val="1996596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810;p119">
            <a:extLst>
              <a:ext uri="{FF2B5EF4-FFF2-40B4-BE49-F238E27FC236}">
                <a16:creationId xmlns="" xmlns:a16="http://schemas.microsoft.com/office/drawing/2014/main" id="{A417D8A2-827E-574B-9D39-B8AA2177450D}"/>
              </a:ext>
            </a:extLst>
          </p:cNvPr>
          <p:cNvGrpSpPr/>
          <p:nvPr/>
        </p:nvGrpSpPr>
        <p:grpSpPr>
          <a:xfrm rot="10800000">
            <a:off x="6559662" y="0"/>
            <a:ext cx="2429981" cy="5885234"/>
            <a:chOff x="1125244" y="-72193"/>
            <a:chExt cx="1822486" cy="5257801"/>
          </a:xfrm>
        </p:grpSpPr>
        <p:sp>
          <p:nvSpPr>
            <p:cNvPr id="10" name="Google Shape;811;p119">
              <a:extLst>
                <a:ext uri="{FF2B5EF4-FFF2-40B4-BE49-F238E27FC236}">
                  <a16:creationId xmlns="" xmlns:a16="http://schemas.microsoft.com/office/drawing/2014/main" id="{B3E4DF9C-AD9A-AE41-95FD-58021D8B7468}"/>
                </a:ext>
              </a:extLst>
            </p:cNvPr>
            <p:cNvSpPr/>
            <p:nvPr/>
          </p:nvSpPr>
          <p:spPr>
            <a:xfrm>
              <a:off x="1125244" y="-62630"/>
              <a:ext cx="1788931" cy="5206130"/>
            </a:xfrm>
            <a:custGeom>
              <a:avLst/>
              <a:gdLst>
                <a:gd name="connsiteX0" fmla="*/ 0 w 2341381"/>
                <a:gd name="connsiteY0" fmla="*/ 26040 h 5206130"/>
                <a:gd name="connsiteX1" fmla="*/ 1814963 w 2341381"/>
                <a:gd name="connsiteY1" fmla="*/ 0 h 5206130"/>
                <a:gd name="connsiteX2" fmla="*/ 1937509 w 2341381"/>
                <a:gd name="connsiteY2" fmla="*/ 230990 h 5206130"/>
                <a:gd name="connsiteX3" fmla="*/ 2341381 w 2341381"/>
                <a:gd name="connsiteY3" fmla="*/ 2607309 h 5206130"/>
                <a:gd name="connsiteX4" fmla="*/ 1937509 w 2341381"/>
                <a:gd name="connsiteY4" fmla="*/ 4983628 h 5206130"/>
                <a:gd name="connsiteX5" fmla="*/ 1841771 w 2341381"/>
                <a:gd name="connsiteY5" fmla="*/ 5206130 h 5206130"/>
                <a:gd name="connsiteX6" fmla="*/ 647699 w 2341381"/>
                <a:gd name="connsiteY6" fmla="*/ 5203623 h 5206130"/>
                <a:gd name="connsiteX7" fmla="*/ 0 w 2341381"/>
                <a:gd name="connsiteY7" fmla="*/ 26040 h 5206130"/>
                <a:gd name="connsiteX0" fmla="*/ 57151 w 1693682"/>
                <a:gd name="connsiteY0" fmla="*/ 16515 h 5206130"/>
                <a:gd name="connsiteX1" fmla="*/ 1167264 w 1693682"/>
                <a:gd name="connsiteY1" fmla="*/ 0 h 5206130"/>
                <a:gd name="connsiteX2" fmla="*/ 1289810 w 1693682"/>
                <a:gd name="connsiteY2" fmla="*/ 230990 h 5206130"/>
                <a:gd name="connsiteX3" fmla="*/ 1693682 w 1693682"/>
                <a:gd name="connsiteY3" fmla="*/ 2607309 h 5206130"/>
                <a:gd name="connsiteX4" fmla="*/ 1289810 w 1693682"/>
                <a:gd name="connsiteY4" fmla="*/ 4983628 h 5206130"/>
                <a:gd name="connsiteX5" fmla="*/ 1194072 w 1693682"/>
                <a:gd name="connsiteY5" fmla="*/ 5206130 h 5206130"/>
                <a:gd name="connsiteX6" fmla="*/ 0 w 1693682"/>
                <a:gd name="connsiteY6" fmla="*/ 5203623 h 5206130"/>
                <a:gd name="connsiteX7" fmla="*/ 57151 w 1693682"/>
                <a:gd name="connsiteY7" fmla="*/ 16515 h 5206130"/>
                <a:gd name="connsiteX0" fmla="*/ 0 w 1788931"/>
                <a:gd name="connsiteY0" fmla="*/ 6990 h 5206130"/>
                <a:gd name="connsiteX1" fmla="*/ 1262513 w 1788931"/>
                <a:gd name="connsiteY1" fmla="*/ 0 h 5206130"/>
                <a:gd name="connsiteX2" fmla="*/ 1385059 w 1788931"/>
                <a:gd name="connsiteY2" fmla="*/ 230990 h 5206130"/>
                <a:gd name="connsiteX3" fmla="*/ 1788931 w 1788931"/>
                <a:gd name="connsiteY3" fmla="*/ 2607309 h 5206130"/>
                <a:gd name="connsiteX4" fmla="*/ 1385059 w 1788931"/>
                <a:gd name="connsiteY4" fmla="*/ 4983628 h 5206130"/>
                <a:gd name="connsiteX5" fmla="*/ 1289321 w 1788931"/>
                <a:gd name="connsiteY5" fmla="*/ 5206130 h 5206130"/>
                <a:gd name="connsiteX6" fmla="*/ 95249 w 1788931"/>
                <a:gd name="connsiteY6" fmla="*/ 5203623 h 5206130"/>
                <a:gd name="connsiteX7" fmla="*/ 0 w 1788931"/>
                <a:gd name="connsiteY7" fmla="*/ 6990 h 5206130"/>
                <a:gd name="connsiteX0" fmla="*/ 0 w 1788931"/>
                <a:gd name="connsiteY0" fmla="*/ 6990 h 5206130"/>
                <a:gd name="connsiteX1" fmla="*/ 1262513 w 1788931"/>
                <a:gd name="connsiteY1" fmla="*/ 0 h 5206130"/>
                <a:gd name="connsiteX2" fmla="*/ 1385059 w 1788931"/>
                <a:gd name="connsiteY2" fmla="*/ 230990 h 5206130"/>
                <a:gd name="connsiteX3" fmla="*/ 1788931 w 1788931"/>
                <a:gd name="connsiteY3" fmla="*/ 2607309 h 5206130"/>
                <a:gd name="connsiteX4" fmla="*/ 1385059 w 1788931"/>
                <a:gd name="connsiteY4" fmla="*/ 4983628 h 5206130"/>
                <a:gd name="connsiteX5" fmla="*/ 1289321 w 1788931"/>
                <a:gd name="connsiteY5" fmla="*/ 5206130 h 5206130"/>
                <a:gd name="connsiteX6" fmla="*/ 9524 w 1788931"/>
                <a:gd name="connsiteY6" fmla="*/ 5203623 h 5206130"/>
                <a:gd name="connsiteX7" fmla="*/ 0 w 1788931"/>
                <a:gd name="connsiteY7" fmla="*/ 6990 h 520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8931" h="5206130" extrusionOk="0">
                  <a:moveTo>
                    <a:pt x="0" y="6990"/>
                  </a:moveTo>
                  <a:lnTo>
                    <a:pt x="1262513" y="0"/>
                  </a:lnTo>
                  <a:lnTo>
                    <a:pt x="1385059" y="230990"/>
                  </a:lnTo>
                  <a:cubicBezTo>
                    <a:pt x="1637367" y="876758"/>
                    <a:pt x="1788931" y="1704647"/>
                    <a:pt x="1788931" y="2607309"/>
                  </a:cubicBezTo>
                  <a:cubicBezTo>
                    <a:pt x="1788931" y="3509971"/>
                    <a:pt x="1637367" y="4337861"/>
                    <a:pt x="1385059" y="4983628"/>
                  </a:cubicBezTo>
                  <a:lnTo>
                    <a:pt x="1289321" y="5206130"/>
                  </a:lnTo>
                  <a:lnTo>
                    <a:pt x="9524" y="5203623"/>
                  </a:lnTo>
                  <a:cubicBezTo>
                    <a:pt x="9524" y="3485112"/>
                    <a:pt x="0" y="1725501"/>
                    <a:pt x="0" y="6990"/>
                  </a:cubicBezTo>
                  <a:close/>
                </a:path>
              </a:pathLst>
            </a:custGeom>
            <a:solidFill>
              <a:schemeClr val="lt1"/>
            </a:solidFill>
            <a:ln>
              <a:noFill/>
            </a:ln>
          </p:spPr>
          <p:txBody>
            <a:bodyPr spcFirstLastPara="1" wrap="square" lIns="121900" tIns="60933" rIns="121900" bIns="60933" anchor="ctr" anchorCtr="0">
              <a:noAutofit/>
            </a:bodyPr>
            <a:lstStyle/>
            <a:p>
              <a:pPr algn="ctr" defTabSz="1219170">
                <a:buClr>
                  <a:srgbClr val="000000"/>
                </a:buClr>
                <a:buSzPts val="1400"/>
                <a:defRPr/>
              </a:pPr>
              <a:endParaRPr sz="1867" kern="0">
                <a:solidFill>
                  <a:srgbClr val="FFFFFF"/>
                </a:solidFill>
                <a:latin typeface="Roboto"/>
                <a:ea typeface="Roboto"/>
                <a:cs typeface="Roboto"/>
                <a:sym typeface="Roboto"/>
              </a:endParaRPr>
            </a:p>
          </p:txBody>
        </p:sp>
        <p:sp>
          <p:nvSpPr>
            <p:cNvPr id="11" name="Google Shape;812;p119">
              <a:extLst>
                <a:ext uri="{FF2B5EF4-FFF2-40B4-BE49-F238E27FC236}">
                  <a16:creationId xmlns="" xmlns:a16="http://schemas.microsoft.com/office/drawing/2014/main" id="{AA74CFD0-58C9-454B-BA89-92C1C0911DCC}"/>
                </a:ext>
              </a:extLst>
            </p:cNvPr>
            <p:cNvSpPr/>
            <p:nvPr/>
          </p:nvSpPr>
          <p:spPr>
            <a:xfrm>
              <a:off x="2399665" y="-72193"/>
              <a:ext cx="548065" cy="5257801"/>
            </a:xfrm>
            <a:custGeom>
              <a:avLst/>
              <a:gdLst/>
              <a:ahLst/>
              <a:cxnLst/>
              <a:rect l="l" t="t" r="r" b="b"/>
              <a:pathLst>
                <a:path w="499610" h="5143500" extrusionOk="0">
                  <a:moveTo>
                    <a:pt x="23296" y="0"/>
                  </a:moveTo>
                  <a:lnTo>
                    <a:pt x="95738" y="168360"/>
                  </a:lnTo>
                  <a:cubicBezTo>
                    <a:pt x="348046" y="814128"/>
                    <a:pt x="499610" y="1642017"/>
                    <a:pt x="499610" y="2544679"/>
                  </a:cubicBezTo>
                  <a:cubicBezTo>
                    <a:pt x="499610" y="3447341"/>
                    <a:pt x="348046" y="4275231"/>
                    <a:pt x="95738" y="4920998"/>
                  </a:cubicBezTo>
                  <a:lnTo>
                    <a:pt x="0" y="5143500"/>
                  </a:lnTo>
                </a:path>
              </a:pathLst>
            </a:custGeom>
            <a:noFill/>
            <a:ln w="76200" cap="flat" cmpd="sng">
              <a:solidFill>
                <a:srgbClr val="003264"/>
              </a:solidFill>
              <a:prstDash val="solid"/>
              <a:miter lim="800000"/>
              <a:headEnd type="none" w="sm" len="sm"/>
              <a:tailEnd type="none" w="sm" len="sm"/>
            </a:ln>
          </p:spPr>
          <p:txBody>
            <a:bodyPr spcFirstLastPara="1" wrap="square" lIns="121900" tIns="60933" rIns="121900" bIns="60933" anchor="ctr" anchorCtr="0">
              <a:noAutofit/>
            </a:bodyPr>
            <a:lstStyle/>
            <a:p>
              <a:pPr algn="ctr" defTabSz="1219170">
                <a:buClr>
                  <a:srgbClr val="000000"/>
                </a:buClr>
                <a:buSzPts val="1400"/>
                <a:defRPr/>
              </a:pPr>
              <a:endParaRPr sz="1867" kern="0">
                <a:solidFill>
                  <a:srgbClr val="FFFFFF"/>
                </a:solidFill>
                <a:latin typeface="Roboto"/>
                <a:ea typeface="Roboto"/>
                <a:cs typeface="Roboto"/>
                <a:sym typeface="Roboto"/>
              </a:endParaRPr>
            </a:p>
          </p:txBody>
        </p:sp>
      </p:grpSp>
      <p:pic>
        <p:nvPicPr>
          <p:cNvPr id="13" name="Image 12"/>
          <p:cNvPicPr>
            <a:picLocks noChangeAspect="1"/>
          </p:cNvPicPr>
          <p:nvPr/>
        </p:nvPicPr>
        <p:blipFill>
          <a:blip r:embed="rId2"/>
          <a:stretch>
            <a:fillRect/>
          </a:stretch>
        </p:blipFill>
        <p:spPr>
          <a:xfrm>
            <a:off x="3432425" y="2485837"/>
            <a:ext cx="2182301" cy="2086542"/>
          </a:xfrm>
          <a:prstGeom prst="rect">
            <a:avLst/>
          </a:prstGeom>
        </p:spPr>
      </p:pic>
      <p:sp>
        <p:nvSpPr>
          <p:cNvPr id="14" name="Google Shape;813;p119">
            <a:extLst>
              <a:ext uri="{FF2B5EF4-FFF2-40B4-BE49-F238E27FC236}">
                <a16:creationId xmlns="" xmlns:a16="http://schemas.microsoft.com/office/drawing/2014/main" id="{7D15E276-E91D-A548-9FE1-34023DBFDBB8}"/>
              </a:ext>
            </a:extLst>
          </p:cNvPr>
          <p:cNvSpPr txBox="1"/>
          <p:nvPr/>
        </p:nvSpPr>
        <p:spPr>
          <a:xfrm>
            <a:off x="6749940" y="2608433"/>
            <a:ext cx="5787060" cy="1142000"/>
          </a:xfrm>
          <a:prstGeom prst="rect">
            <a:avLst/>
          </a:prstGeom>
          <a:noFill/>
          <a:ln>
            <a:noFill/>
          </a:ln>
        </p:spPr>
        <p:txBody>
          <a:bodyPr spcFirstLastPara="1" wrap="square" lIns="121900" tIns="121900" rIns="121900" bIns="121900" anchor="ctr" anchorCtr="0">
            <a:noAutofit/>
          </a:bodyPr>
          <a:lstStyle/>
          <a:p>
            <a:pPr defTabSz="1219170">
              <a:buClr>
                <a:srgbClr val="000000"/>
              </a:buClr>
              <a:buSzPts val="3200"/>
              <a:defRPr/>
            </a:pPr>
            <a:r>
              <a:rPr lang="fr-FR" sz="4000" b="1" kern="0" dirty="0">
                <a:solidFill>
                  <a:srgbClr val="003264"/>
                </a:solidFill>
                <a:latin typeface="Roboto"/>
                <a:ea typeface="Roboto"/>
                <a:cs typeface="Arial"/>
                <a:sym typeface="Arial"/>
              </a:rPr>
              <a:t>Critère de jugement </a:t>
            </a:r>
            <a:endParaRPr lang="fr-FR" sz="4000" kern="0" dirty="0">
              <a:solidFill>
                <a:srgbClr val="003264"/>
              </a:solidFill>
              <a:latin typeface="Roboto"/>
              <a:ea typeface="Roboto"/>
              <a:cs typeface="Arial"/>
              <a:sym typeface="Arial"/>
            </a:endParaRPr>
          </a:p>
        </p:txBody>
      </p:sp>
    </p:spTree>
    <p:extLst>
      <p:ext uri="{BB962C8B-B14F-4D97-AF65-F5344CB8AC3E}">
        <p14:creationId xmlns:p14="http://schemas.microsoft.com/office/powerpoint/2010/main" val="2201520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 xmlns:a16="http://schemas.microsoft.com/office/drawing/2014/main" id="{14E8E02D-273D-FA4D-B5CC-5CCED544ADE8}"/>
              </a:ext>
            </a:extLst>
          </p:cNvPr>
          <p:cNvSpPr/>
          <p:nvPr/>
        </p:nvSpPr>
        <p:spPr>
          <a:xfrm>
            <a:off x="6359306" y="1224724"/>
            <a:ext cx="560980" cy="582489"/>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i="1" dirty="0">
              <a:solidFill>
                <a:schemeClr val="bg1"/>
              </a:solidFill>
              <a:latin typeface="Calibri" panose="020F0502020204030204"/>
            </a:endParaRPr>
          </a:p>
        </p:txBody>
      </p:sp>
      <p:sp>
        <p:nvSpPr>
          <p:cNvPr id="3075" name="Rectangle 2"/>
          <p:cNvSpPr>
            <a:spLocks noChangeArrowheads="1"/>
          </p:cNvSpPr>
          <p:nvPr/>
        </p:nvSpPr>
        <p:spPr bwMode="auto">
          <a:xfrm>
            <a:off x="995597" y="622852"/>
            <a:ext cx="5303830" cy="197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lnSpc>
                <a:spcPct val="150000"/>
              </a:lnSpc>
              <a:spcBef>
                <a:spcPct val="0"/>
              </a:spcBef>
              <a:buFont typeface="Arial" panose="020B0604020202020204" pitchFamily="34" charset="0"/>
              <a:buNone/>
              <a:defRPr/>
            </a:pPr>
            <a:r>
              <a:rPr lang="fr-FR" altLang="fr-FR" sz="1600" b="1" dirty="0">
                <a:solidFill>
                  <a:srgbClr val="002C4C"/>
                </a:solidFill>
                <a:latin typeface="Century Gothic" panose="020F0302020204030204"/>
                <a:cs typeface="Times New Roman" panose="02020603050405020304" pitchFamily="18" charset="0"/>
              </a:rPr>
              <a:t>Critères de jugement centrés sur le patient </a:t>
            </a:r>
            <a:r>
              <a:rPr lang="fr-FR" altLang="fr-FR" sz="1600" dirty="0">
                <a:solidFill>
                  <a:srgbClr val="002C4C"/>
                </a:solidFill>
                <a:latin typeface="Century Gothic" panose="020F0302020204030204"/>
                <a:cs typeface="Times New Roman" panose="02020603050405020304" pitchFamily="18" charset="0"/>
              </a:rPr>
              <a:t>: </a:t>
            </a:r>
          </a:p>
          <a:p>
            <a:pPr lvl="1" eaLnBrk="1" hangingPunct="1">
              <a:lnSpc>
                <a:spcPct val="150000"/>
              </a:lnSpc>
              <a:spcBef>
                <a:spcPct val="0"/>
              </a:spcBef>
              <a:buClr>
                <a:srgbClr val="FF7F4D"/>
              </a:buClr>
              <a:buFont typeface="Wingdings" panose="05000000000000000000" pitchFamily="2" charset="2"/>
              <a:buChar char="§"/>
              <a:defRPr/>
            </a:pPr>
            <a:r>
              <a:rPr lang="fr-FR" altLang="fr-FR" sz="1600" dirty="0">
                <a:solidFill>
                  <a:srgbClr val="002C4C"/>
                </a:solidFill>
                <a:latin typeface="Century Gothic" panose="020F0302020204030204"/>
                <a:cs typeface="Times New Roman" panose="02020603050405020304" pitchFamily="18" charset="0"/>
              </a:rPr>
              <a:t>Survie globale (SG) </a:t>
            </a:r>
          </a:p>
          <a:p>
            <a:pPr lvl="1" eaLnBrk="1" hangingPunct="1">
              <a:lnSpc>
                <a:spcPct val="150000"/>
              </a:lnSpc>
              <a:spcBef>
                <a:spcPct val="0"/>
              </a:spcBef>
              <a:buClr>
                <a:srgbClr val="FF7F4D"/>
              </a:buClr>
              <a:buFont typeface="Wingdings" panose="05000000000000000000" pitchFamily="2" charset="2"/>
              <a:buChar char="§"/>
              <a:defRPr/>
            </a:pPr>
            <a:r>
              <a:rPr lang="fr-FR" altLang="fr-FR" sz="1600" dirty="0">
                <a:solidFill>
                  <a:srgbClr val="002C4C"/>
                </a:solidFill>
                <a:latin typeface="Century Gothic" panose="020F0302020204030204"/>
                <a:cs typeface="Times New Roman" panose="02020603050405020304" pitchFamily="18" charset="0"/>
              </a:rPr>
              <a:t>Qualité de vie relative à la santé (</a:t>
            </a:r>
            <a:r>
              <a:rPr lang="fr-FR" altLang="fr-FR" sz="1600" dirty="0" err="1">
                <a:solidFill>
                  <a:srgbClr val="002C4C"/>
                </a:solidFill>
                <a:latin typeface="Century Gothic" panose="020F0302020204030204"/>
                <a:cs typeface="Times New Roman" panose="02020603050405020304" pitchFamily="18" charset="0"/>
              </a:rPr>
              <a:t>QdV</a:t>
            </a:r>
            <a:r>
              <a:rPr lang="fr-FR" altLang="fr-FR" sz="1600" dirty="0">
                <a:solidFill>
                  <a:srgbClr val="002C4C"/>
                </a:solidFill>
                <a:latin typeface="Century Gothic" panose="020F0302020204030204"/>
                <a:cs typeface="Times New Roman" panose="02020603050405020304" pitchFamily="18" charset="0"/>
              </a:rPr>
              <a:t>) et autres « patient </a:t>
            </a:r>
            <a:r>
              <a:rPr lang="fr-FR" altLang="fr-FR" sz="1600" dirty="0" err="1">
                <a:solidFill>
                  <a:srgbClr val="002C4C"/>
                </a:solidFill>
                <a:latin typeface="Century Gothic" panose="020F0302020204030204"/>
                <a:cs typeface="Times New Roman" panose="02020603050405020304" pitchFamily="18" charset="0"/>
              </a:rPr>
              <a:t>reported</a:t>
            </a:r>
            <a:r>
              <a:rPr lang="fr-FR" altLang="fr-FR" sz="1600" dirty="0">
                <a:solidFill>
                  <a:srgbClr val="002C4C"/>
                </a:solidFill>
                <a:latin typeface="Century Gothic" panose="020F0302020204030204"/>
                <a:cs typeface="Times New Roman" panose="02020603050405020304" pitchFamily="18" charset="0"/>
              </a:rPr>
              <a:t> </a:t>
            </a:r>
            <a:r>
              <a:rPr lang="fr-FR" altLang="fr-FR" sz="1600" dirty="0" err="1">
                <a:solidFill>
                  <a:srgbClr val="002C4C"/>
                </a:solidFill>
                <a:latin typeface="Century Gothic" panose="020F0302020204030204"/>
                <a:cs typeface="Times New Roman" panose="02020603050405020304" pitchFamily="18" charset="0"/>
              </a:rPr>
              <a:t>outcome</a:t>
            </a:r>
            <a:r>
              <a:rPr lang="fr-FR" altLang="fr-FR" sz="1600" dirty="0">
                <a:solidFill>
                  <a:srgbClr val="002C4C"/>
                </a:solidFill>
                <a:latin typeface="Century Gothic" panose="020F0302020204030204"/>
                <a:cs typeface="Times New Roman" panose="02020603050405020304" pitchFamily="18" charset="0"/>
              </a:rPr>
              <a:t> » = PRO</a:t>
            </a:r>
          </a:p>
          <a:p>
            <a:pPr eaLnBrk="1" hangingPunct="1">
              <a:lnSpc>
                <a:spcPct val="150000"/>
              </a:lnSpc>
              <a:spcBef>
                <a:spcPct val="0"/>
              </a:spcBef>
              <a:buFontTx/>
              <a:buChar char="-"/>
              <a:defRPr/>
            </a:pPr>
            <a:endParaRPr lang="fr-FR" altLang="fr-FR" sz="1800" dirty="0">
              <a:solidFill>
                <a:srgbClr val="002C4C"/>
              </a:solidFill>
              <a:latin typeface="Century Gothic" panose="020F0302020204030204"/>
              <a:cs typeface="Times New Roman" panose="02020603050405020304" pitchFamily="18" charset="0"/>
            </a:endParaRPr>
          </a:p>
        </p:txBody>
      </p:sp>
      <p:sp>
        <p:nvSpPr>
          <p:cNvPr id="3078" name="ZoneTexte 1"/>
          <p:cNvSpPr txBox="1">
            <a:spLocks noChangeArrowheads="1"/>
          </p:cNvSpPr>
          <p:nvPr/>
        </p:nvSpPr>
        <p:spPr bwMode="auto">
          <a:xfrm>
            <a:off x="2775782" y="3000219"/>
            <a:ext cx="7232922" cy="954107"/>
          </a:xfrm>
          <a:prstGeom prst="rect">
            <a:avLst/>
          </a:prstGeom>
          <a:noFill/>
          <a:ln w="19050">
            <a:solidFill>
              <a:srgbClr val="FF7F4D"/>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fr-FR" altLang="fr-FR" sz="2800" b="1" dirty="0">
                <a:solidFill>
                  <a:srgbClr val="FF7F4D"/>
                </a:solidFill>
                <a:latin typeface="+mn-lt"/>
                <a:cs typeface="Times New Roman" panose="02020603050405020304" pitchFamily="18" charset="0"/>
              </a:rPr>
              <a:t>Intérêt d’améliorer la SSP  sans bénéfice démontré en SG et / ou </a:t>
            </a:r>
            <a:r>
              <a:rPr lang="fr-FR" altLang="fr-FR" sz="2800" b="1" dirty="0" err="1">
                <a:solidFill>
                  <a:srgbClr val="FF7F4D"/>
                </a:solidFill>
                <a:latin typeface="+mn-lt"/>
                <a:cs typeface="Times New Roman" panose="02020603050405020304" pitchFamily="18" charset="0"/>
              </a:rPr>
              <a:t>QdV</a:t>
            </a:r>
            <a:r>
              <a:rPr lang="fr-FR" altLang="fr-FR" sz="2800" b="1" dirty="0">
                <a:solidFill>
                  <a:srgbClr val="FF7F4D"/>
                </a:solidFill>
                <a:latin typeface="+mn-lt"/>
                <a:cs typeface="Times New Roman" panose="02020603050405020304" pitchFamily="18" charset="0"/>
              </a:rPr>
              <a:t> ?</a:t>
            </a:r>
          </a:p>
        </p:txBody>
      </p:sp>
      <p:sp>
        <p:nvSpPr>
          <p:cNvPr id="3" name="ZoneTexte 2">
            <a:extLst>
              <a:ext uri="{FF2B5EF4-FFF2-40B4-BE49-F238E27FC236}">
                <a16:creationId xmlns="" xmlns:a16="http://schemas.microsoft.com/office/drawing/2014/main" id="{AA20F160-7BE8-5749-81F5-FBA07D69BCCA}"/>
              </a:ext>
            </a:extLst>
          </p:cNvPr>
          <p:cNvSpPr txBox="1"/>
          <p:nvPr/>
        </p:nvSpPr>
        <p:spPr>
          <a:xfrm>
            <a:off x="7074826" y="622851"/>
            <a:ext cx="51438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marR="0" lvl="0" indent="0" fontAlgn="auto">
              <a:lnSpc>
                <a:spcPct val="150000"/>
              </a:lnSpc>
              <a:spcBef>
                <a:spcPct val="0"/>
              </a:spcBef>
              <a:spcAft>
                <a:spcPts val="0"/>
              </a:spcAft>
              <a:buClrTx/>
              <a:buSzTx/>
              <a:buFont typeface="Arial" panose="020B0604020202020204" pitchFamily="34" charset="0"/>
              <a:buNone/>
              <a:tabLst/>
              <a:defRPr kumimoji="0" sz="1600" b="1" i="0" u="none" strike="noStrike" cap="none" spc="0" normalizeH="0" baseline="0">
                <a:ln>
                  <a:noFill/>
                </a:ln>
                <a:solidFill>
                  <a:srgbClr val="04070C"/>
                </a:solidFill>
                <a:effectLst/>
                <a:uLnTx/>
                <a:uFillTx/>
                <a:cs typeface="Times New Roman" panose="02020603050405020304" pitchFamily="18" charset="0"/>
              </a:defRPr>
            </a:lvl1pPr>
            <a:lvl2pPr marL="742950" marR="0" lvl="1" indent="-285750" fontAlgn="auto">
              <a:lnSpc>
                <a:spcPct val="150000"/>
              </a:lnSpc>
              <a:spcBef>
                <a:spcPct val="0"/>
              </a:spcBef>
              <a:spcAft>
                <a:spcPts val="0"/>
              </a:spcAft>
              <a:buClr>
                <a:srgbClr val="FF7F4D"/>
              </a:buClr>
              <a:buSzTx/>
              <a:buFont typeface="Wingdings" panose="05000000000000000000" pitchFamily="2" charset="2"/>
              <a:buChar char="§"/>
              <a:tabLst/>
              <a:defRPr kumimoji="0" sz="1600" b="0" i="0" u="none" strike="noStrike" cap="none" spc="0" normalizeH="0" baseline="0">
                <a:ln>
                  <a:noFill/>
                </a:ln>
                <a:solidFill>
                  <a:srgbClr val="04070C"/>
                </a:solidFill>
                <a:effectLst/>
                <a:uLnTx/>
                <a:uFillTx/>
                <a:cs typeface="Times New Roman" panose="02020603050405020304" pitchFamily="18" charset="0"/>
              </a:defRPr>
            </a:lvl2pPr>
            <a:lvl3pPr marL="1143000" indent="-228600" eaLnBrk="0" hangingPunct="0">
              <a:spcBef>
                <a:spcPct val="20000"/>
              </a:spcBef>
              <a:buFont typeface="Arial" panose="020B0604020202020204" pitchFamily="34" charset="0"/>
              <a:buChar char="•"/>
              <a:defRPr sz="2400">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fr-FR" altLang="fr-FR" dirty="0">
                <a:solidFill>
                  <a:srgbClr val="002C4C"/>
                </a:solidFill>
              </a:rPr>
              <a:t>Critères de jugement centrés sur la tumeur: </a:t>
            </a:r>
          </a:p>
          <a:p>
            <a:pPr lvl="1"/>
            <a:r>
              <a:rPr lang="fr-FR" altLang="fr-FR" dirty="0">
                <a:solidFill>
                  <a:srgbClr val="002C4C"/>
                </a:solidFill>
              </a:rPr>
              <a:t>Survie sans progression (SSP) </a:t>
            </a:r>
          </a:p>
          <a:p>
            <a:pPr lvl="1"/>
            <a:r>
              <a:rPr lang="fr-FR" altLang="fr-FR" dirty="0">
                <a:solidFill>
                  <a:srgbClr val="002C4C"/>
                </a:solidFill>
              </a:rPr>
              <a:t>Survie sans récidive</a:t>
            </a:r>
          </a:p>
          <a:p>
            <a:pPr lvl="1"/>
            <a:r>
              <a:rPr lang="fr-FR" altLang="fr-FR" i="1" dirty="0">
                <a:solidFill>
                  <a:srgbClr val="002C4C"/>
                </a:solidFill>
              </a:rPr>
              <a:t>Etc</a:t>
            </a:r>
            <a:r>
              <a:rPr lang="fr-FR" altLang="fr-FR" dirty="0">
                <a:solidFill>
                  <a:srgbClr val="002C4C"/>
                </a:solidFill>
              </a:rPr>
              <a:t>.</a:t>
            </a:r>
            <a:endParaRPr lang="fr-FR" dirty="0">
              <a:solidFill>
                <a:srgbClr val="002C4C"/>
              </a:solidFill>
            </a:endParaRPr>
          </a:p>
        </p:txBody>
      </p:sp>
      <p:sp>
        <p:nvSpPr>
          <p:cNvPr id="4" name="Rectangle 3">
            <a:extLst>
              <a:ext uri="{FF2B5EF4-FFF2-40B4-BE49-F238E27FC236}">
                <a16:creationId xmlns="" xmlns:a16="http://schemas.microsoft.com/office/drawing/2014/main" id="{77196445-09CC-374A-84E9-2905331407EB}"/>
              </a:ext>
            </a:extLst>
          </p:cNvPr>
          <p:cNvSpPr/>
          <p:nvPr/>
        </p:nvSpPr>
        <p:spPr>
          <a:xfrm>
            <a:off x="1014143" y="665663"/>
            <a:ext cx="5266738" cy="19746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prstClr val="white"/>
              </a:solidFill>
              <a:latin typeface="Calibri" panose="020F0502020204030204"/>
            </a:endParaRPr>
          </a:p>
        </p:txBody>
      </p:sp>
      <p:sp>
        <p:nvSpPr>
          <p:cNvPr id="9" name="Rectangle 8">
            <a:extLst>
              <a:ext uri="{FF2B5EF4-FFF2-40B4-BE49-F238E27FC236}">
                <a16:creationId xmlns="" xmlns:a16="http://schemas.microsoft.com/office/drawing/2014/main" id="{3E8A685C-61D9-2F49-9552-4748CA2202E2}"/>
              </a:ext>
            </a:extLst>
          </p:cNvPr>
          <p:cNvSpPr/>
          <p:nvPr/>
        </p:nvSpPr>
        <p:spPr>
          <a:xfrm>
            <a:off x="7048137" y="622851"/>
            <a:ext cx="5040725" cy="20174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prstClr val="white"/>
              </a:solidFill>
              <a:latin typeface="Calibri" panose="020F0502020204030204"/>
            </a:endParaRPr>
          </a:p>
        </p:txBody>
      </p:sp>
      <p:sp>
        <p:nvSpPr>
          <p:cNvPr id="5" name="ZoneTexte 4">
            <a:extLst>
              <a:ext uri="{FF2B5EF4-FFF2-40B4-BE49-F238E27FC236}">
                <a16:creationId xmlns="" xmlns:a16="http://schemas.microsoft.com/office/drawing/2014/main" id="{C363A4B1-FABE-5447-BF61-64AF130A63B0}"/>
              </a:ext>
            </a:extLst>
          </p:cNvPr>
          <p:cNvSpPr txBox="1"/>
          <p:nvPr/>
        </p:nvSpPr>
        <p:spPr>
          <a:xfrm>
            <a:off x="6412994" y="1328449"/>
            <a:ext cx="432649" cy="400110"/>
          </a:xfrm>
          <a:prstGeom prst="rect">
            <a:avLst/>
          </a:prstGeom>
          <a:noFill/>
          <a:ln>
            <a:noFill/>
          </a:ln>
        </p:spPr>
        <p:txBody>
          <a:bodyPr wrap="square" rtlCol="0">
            <a:spAutoFit/>
          </a:bodyPr>
          <a:lstStyle/>
          <a:p>
            <a:pPr>
              <a:defRPr/>
            </a:pPr>
            <a:r>
              <a:rPr lang="fr-FR" sz="2000" i="1" dirty="0">
                <a:solidFill>
                  <a:schemeClr val="bg1"/>
                </a:solidFill>
                <a:latin typeface="Calibri" panose="020F0502020204030204"/>
              </a:rPr>
              <a:t>vs</a:t>
            </a:r>
          </a:p>
        </p:txBody>
      </p:sp>
      <p:pic>
        <p:nvPicPr>
          <p:cNvPr id="1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53888" y="4123280"/>
            <a:ext cx="2816062" cy="1240003"/>
          </a:xfrm>
          <a:prstGeom prst="rect">
            <a:avLst/>
          </a:prstGeom>
          <a:noFill/>
          <a:ln w="6350">
            <a:solidFill>
              <a:srgbClr val="8B8B8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53488" y="4116353"/>
            <a:ext cx="2816062" cy="1234490"/>
          </a:xfrm>
          <a:prstGeom prst="rect">
            <a:avLst/>
          </a:prstGeom>
          <a:noFill/>
          <a:ln w="6350">
            <a:solidFill>
              <a:srgbClr val="8B8B8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948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Espace réservé du contenu 7">
            <a:extLst>
              <a:ext uri="{FF2B5EF4-FFF2-40B4-BE49-F238E27FC236}">
                <a16:creationId xmlns="" xmlns:a16="http://schemas.microsoft.com/office/drawing/2014/main" id="{4D05C735-A312-4853-B411-7F72CC68BF6F}"/>
              </a:ext>
            </a:extLst>
          </p:cNvPr>
          <p:cNvGraphicFramePr>
            <a:graphicFrameLocks/>
          </p:cNvGraphicFramePr>
          <p:nvPr>
            <p:extLst>
              <p:ext uri="{D42A27DB-BD31-4B8C-83A1-F6EECF244321}">
                <p14:modId xmlns:p14="http://schemas.microsoft.com/office/powerpoint/2010/main" val="1678152651"/>
              </p:ext>
            </p:extLst>
          </p:nvPr>
        </p:nvGraphicFramePr>
        <p:xfrm>
          <a:off x="1373166" y="1499282"/>
          <a:ext cx="10378442" cy="3444633"/>
        </p:xfrm>
        <a:graphic>
          <a:graphicData uri="http://schemas.openxmlformats.org/drawingml/2006/table">
            <a:tbl>
              <a:tblPr firstRow="1" firstCol="1">
                <a:tableStyleId>{5940675A-B579-460E-94D1-54222C63F5DA}</a:tableStyleId>
              </a:tblPr>
              <a:tblGrid>
                <a:gridCol w="1714398">
                  <a:extLst>
                    <a:ext uri="{9D8B030D-6E8A-4147-A177-3AD203B41FA5}">
                      <a16:colId xmlns="" xmlns:a16="http://schemas.microsoft.com/office/drawing/2014/main" val="3698753488"/>
                    </a:ext>
                  </a:extLst>
                </a:gridCol>
                <a:gridCol w="1806452">
                  <a:extLst>
                    <a:ext uri="{9D8B030D-6E8A-4147-A177-3AD203B41FA5}">
                      <a16:colId xmlns="" xmlns:a16="http://schemas.microsoft.com/office/drawing/2014/main" val="1517103123"/>
                    </a:ext>
                  </a:extLst>
                </a:gridCol>
                <a:gridCol w="1714398">
                  <a:extLst>
                    <a:ext uri="{9D8B030D-6E8A-4147-A177-3AD203B41FA5}">
                      <a16:colId xmlns="" xmlns:a16="http://schemas.microsoft.com/office/drawing/2014/main" val="4137169948"/>
                    </a:ext>
                  </a:extLst>
                </a:gridCol>
                <a:gridCol w="1714398">
                  <a:extLst>
                    <a:ext uri="{9D8B030D-6E8A-4147-A177-3AD203B41FA5}">
                      <a16:colId xmlns="" xmlns:a16="http://schemas.microsoft.com/office/drawing/2014/main" val="3294075561"/>
                    </a:ext>
                  </a:extLst>
                </a:gridCol>
                <a:gridCol w="1714398">
                  <a:extLst>
                    <a:ext uri="{9D8B030D-6E8A-4147-A177-3AD203B41FA5}">
                      <a16:colId xmlns="" xmlns:a16="http://schemas.microsoft.com/office/drawing/2014/main" val="794725041"/>
                    </a:ext>
                  </a:extLst>
                </a:gridCol>
                <a:gridCol w="1714398">
                  <a:extLst>
                    <a:ext uri="{9D8B030D-6E8A-4147-A177-3AD203B41FA5}">
                      <a16:colId xmlns="" xmlns:a16="http://schemas.microsoft.com/office/drawing/2014/main" val="4265521877"/>
                    </a:ext>
                  </a:extLst>
                </a:gridCol>
              </a:tblGrid>
              <a:tr h="708246">
                <a:tc>
                  <a:txBody>
                    <a:bodyPr/>
                    <a:lstStyle/>
                    <a:p>
                      <a:endParaRPr lang="fr-FR" sz="1100" b="1" dirty="0">
                        <a:effectLst/>
                        <a:latin typeface="Arial" panose="020B0604020202020204" pitchFamily="34" charset="0"/>
                        <a:cs typeface="Arial" panose="020B0604020202020204" pitchFamily="34" charset="0"/>
                      </a:endParaRPr>
                    </a:p>
                  </a:txBody>
                  <a:tcPr marL="58264" marR="58264" marT="29132" marB="29132">
                    <a:lnL w="9525" cap="flat" cmpd="sng" algn="ctr">
                      <a:no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200" b="1" dirty="0">
                          <a:solidFill>
                            <a:schemeClr val="bg1"/>
                          </a:solidFill>
                          <a:effectLst/>
                        </a:rPr>
                        <a:t>Consulting/ expert </a:t>
                      </a:r>
                      <a:endParaRPr lang="fr-FR" sz="1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2C4C"/>
                    </a:solidFill>
                  </a:tcPr>
                </a:tc>
                <a:tc>
                  <a:txBody>
                    <a:bodyPr/>
                    <a:lstStyle/>
                    <a:p>
                      <a:pPr algn="ctr"/>
                      <a:r>
                        <a:rPr lang="fr-FR" sz="1200" b="1" dirty="0">
                          <a:solidFill>
                            <a:schemeClr val="bg1"/>
                          </a:solidFill>
                          <a:effectLst/>
                        </a:rPr>
                        <a:t>Speaker/ </a:t>
                      </a:r>
                      <a:r>
                        <a:rPr lang="fr-FR" sz="1200" b="1" dirty="0" err="1">
                          <a:solidFill>
                            <a:schemeClr val="bg1"/>
                          </a:solidFill>
                          <a:effectLst/>
                        </a:rPr>
                        <a:t>conferences</a:t>
                      </a:r>
                      <a:endParaRPr lang="fr-FR" sz="1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2C4C"/>
                    </a:solidFill>
                  </a:tcPr>
                </a:tc>
                <a:tc>
                  <a:txBody>
                    <a:bodyPr/>
                    <a:lstStyle/>
                    <a:p>
                      <a:pPr algn="ctr"/>
                      <a:r>
                        <a:rPr lang="fr-FR" sz="1200" b="1" dirty="0" err="1">
                          <a:solidFill>
                            <a:schemeClr val="bg1"/>
                          </a:solidFill>
                          <a:effectLst/>
                        </a:rPr>
                        <a:t>Research</a:t>
                      </a:r>
                      <a:r>
                        <a:rPr lang="fr-FR" sz="1200" b="1" dirty="0">
                          <a:solidFill>
                            <a:schemeClr val="bg1"/>
                          </a:solidFill>
                          <a:effectLst/>
                        </a:rPr>
                        <a:t> </a:t>
                      </a:r>
                      <a:r>
                        <a:rPr lang="fr-FR" sz="1200" b="1" dirty="0" err="1">
                          <a:solidFill>
                            <a:schemeClr val="bg1"/>
                          </a:solidFill>
                          <a:effectLst/>
                        </a:rPr>
                        <a:t>grants</a:t>
                      </a:r>
                      <a:r>
                        <a:rPr lang="fr-FR" sz="1200" b="1" dirty="0">
                          <a:solidFill>
                            <a:schemeClr val="bg1"/>
                          </a:solidFill>
                          <a:effectLst/>
                        </a:rPr>
                        <a:t> /</a:t>
                      </a:r>
                      <a:r>
                        <a:rPr lang="fr-FR" sz="1200" b="1" dirty="0" err="1">
                          <a:solidFill>
                            <a:schemeClr val="bg1"/>
                          </a:solidFill>
                          <a:effectLst/>
                        </a:rPr>
                        <a:t>clinical</a:t>
                      </a:r>
                      <a:r>
                        <a:rPr lang="fr-FR" sz="1200" b="1" dirty="0">
                          <a:solidFill>
                            <a:schemeClr val="bg1"/>
                          </a:solidFill>
                          <a:effectLst/>
                        </a:rPr>
                        <a:t> trials</a:t>
                      </a:r>
                    </a:p>
                    <a:p>
                      <a:pPr algn="ctr"/>
                      <a:r>
                        <a:rPr lang="fr-FR" sz="1200" b="1" dirty="0">
                          <a:solidFill>
                            <a:schemeClr val="bg1"/>
                          </a:solidFill>
                          <a:effectLst/>
                        </a:rPr>
                        <a:t>(Grant Institutionnel)</a:t>
                      </a:r>
                      <a:endParaRPr lang="fr-FR" sz="1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2C4C"/>
                    </a:solidFill>
                  </a:tcPr>
                </a:tc>
                <a:tc>
                  <a:txBody>
                    <a:bodyPr/>
                    <a:lstStyle/>
                    <a:p>
                      <a:pPr algn="ctr"/>
                      <a:r>
                        <a:rPr lang="fr-FR" sz="1200" b="1" dirty="0">
                          <a:solidFill>
                            <a:schemeClr val="bg1"/>
                          </a:solidFill>
                          <a:effectLst/>
                        </a:rPr>
                        <a:t>US </a:t>
                      </a:r>
                      <a:r>
                        <a:rPr lang="fr-FR" sz="1200" b="1" dirty="0" err="1">
                          <a:solidFill>
                            <a:schemeClr val="bg1"/>
                          </a:solidFill>
                          <a:effectLst/>
                        </a:rPr>
                        <a:t>Conference</a:t>
                      </a:r>
                      <a:r>
                        <a:rPr lang="fr-FR" sz="1200" b="1" dirty="0">
                          <a:solidFill>
                            <a:schemeClr val="bg1"/>
                          </a:solidFill>
                          <a:effectLst/>
                        </a:rPr>
                        <a:t> </a:t>
                      </a:r>
                      <a:r>
                        <a:rPr lang="fr-FR" sz="1200" b="1" dirty="0" err="1">
                          <a:solidFill>
                            <a:schemeClr val="bg1"/>
                          </a:solidFill>
                          <a:effectLst/>
                        </a:rPr>
                        <a:t>travel</a:t>
                      </a:r>
                      <a:endParaRPr lang="fr-FR" sz="1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2C4C"/>
                    </a:solidFill>
                  </a:tcPr>
                </a:tc>
                <a:tc>
                  <a:txBody>
                    <a:bodyPr/>
                    <a:lstStyle/>
                    <a:p>
                      <a:pPr algn="ctr"/>
                      <a:r>
                        <a:rPr lang="fr-FR" sz="1200" b="1" dirty="0">
                          <a:solidFill>
                            <a:schemeClr val="bg1"/>
                          </a:solidFill>
                          <a:effectLst/>
                        </a:rPr>
                        <a:t>Stock options- patents</a:t>
                      </a:r>
                      <a:endParaRPr lang="fr-FR" sz="12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2C4C"/>
                    </a:solidFill>
                  </a:tcPr>
                </a:tc>
                <a:extLst>
                  <a:ext uri="{0D108BD9-81ED-4DB2-BD59-A6C34878D82A}">
                    <a16:rowId xmlns="" xmlns:a16="http://schemas.microsoft.com/office/drawing/2014/main" val="414848593"/>
                  </a:ext>
                </a:extLst>
              </a:tr>
              <a:tr h="304043">
                <a:tc>
                  <a:txBody>
                    <a:bodyPr/>
                    <a:lstStyle/>
                    <a:p>
                      <a:r>
                        <a:rPr lang="fr-FR" sz="1100" b="1" dirty="0">
                          <a:solidFill>
                            <a:schemeClr val="bg1"/>
                          </a:solidFill>
                          <a:effectLst/>
                        </a:rPr>
                        <a:t>Astra Zeneca</a:t>
                      </a:r>
                      <a:endParaRPr lang="fr-FR" sz="1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5086"/>
                    </a:solidFill>
                  </a:tcPr>
                </a:tc>
                <a:tc>
                  <a:txBody>
                    <a:bodyPr/>
                    <a:lstStyle/>
                    <a:p>
                      <a:r>
                        <a:rPr lang="fr-FR" sz="1100" b="1">
                          <a:effectLst/>
                        </a:rPr>
                        <a:t>X </a:t>
                      </a:r>
                      <a:endParaRPr lang="fr-FR" sz="1100" b="1">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100" b="1">
                        <a:effectLst/>
                        <a:latin typeface="Arial" panose="020B060402020202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1">
                          <a:effectLst/>
                        </a:rPr>
                        <a:t>X</a:t>
                      </a:r>
                      <a:endParaRPr lang="fr-FR" sz="1100" b="1">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100" b="1">
                        <a:effectLst/>
                        <a:latin typeface="Arial" panose="020B060402020202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100" b="1">
                        <a:effectLst/>
                        <a:latin typeface="Arial" panose="020B060402020202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595209535"/>
                  </a:ext>
                </a:extLst>
              </a:tr>
              <a:tr h="304043">
                <a:tc>
                  <a:txBody>
                    <a:bodyPr/>
                    <a:lstStyle/>
                    <a:p>
                      <a:r>
                        <a:rPr lang="fr-FR" sz="1100" b="1" dirty="0" err="1">
                          <a:solidFill>
                            <a:schemeClr val="bg1"/>
                          </a:solidFill>
                          <a:effectLst/>
                        </a:rPr>
                        <a:t>Daiichi</a:t>
                      </a:r>
                      <a:endParaRPr lang="fr-FR" sz="1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5086"/>
                    </a:solidFill>
                  </a:tcPr>
                </a:tc>
                <a:tc>
                  <a:txBody>
                    <a:bodyPr/>
                    <a:lstStyle/>
                    <a:p>
                      <a:r>
                        <a:rPr lang="fr-FR" sz="1100" b="1">
                          <a:effectLst/>
                        </a:rPr>
                        <a:t>X</a:t>
                      </a:r>
                      <a:endParaRPr lang="fr-FR" sz="1100" b="1">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1">
                          <a:effectLst/>
                        </a:rPr>
                        <a:t>X</a:t>
                      </a:r>
                      <a:endParaRPr lang="fr-FR" sz="1100" b="1">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1">
                          <a:effectLst/>
                        </a:rPr>
                        <a:t>X</a:t>
                      </a:r>
                      <a:endParaRPr lang="fr-FR" sz="1100" b="1">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1">
                          <a:effectLst/>
                          <a:latin typeface="Arial" panose="020B0604020202020204" pitchFamily="34" charset="0"/>
                          <a:cs typeface="Arial" panose="020B0604020202020204" pitchFamily="34" charset="0"/>
                        </a:rPr>
                        <a:t>x</a:t>
                      </a: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100" b="1">
                        <a:effectLst/>
                        <a:latin typeface="Arial" panose="020B060402020202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258796750"/>
                  </a:ext>
                </a:extLst>
              </a:tr>
              <a:tr h="304043">
                <a:tc>
                  <a:txBody>
                    <a:bodyPr/>
                    <a:lstStyle/>
                    <a:p>
                      <a:r>
                        <a:rPr lang="fr-FR" sz="1100" b="1" dirty="0" err="1">
                          <a:solidFill>
                            <a:schemeClr val="bg1"/>
                          </a:solidFill>
                          <a:effectLst/>
                        </a:rPr>
                        <a:t>Eisai</a:t>
                      </a:r>
                      <a:endParaRPr lang="fr-FR" sz="1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5086"/>
                    </a:solidFill>
                  </a:tcPr>
                </a:tc>
                <a:tc>
                  <a:txBody>
                    <a:bodyPr/>
                    <a:lstStyle/>
                    <a:p>
                      <a:r>
                        <a:rPr lang="fr-FR" sz="1100" b="1">
                          <a:effectLst/>
                        </a:rPr>
                        <a:t>X</a:t>
                      </a:r>
                      <a:endParaRPr lang="fr-FR" sz="1100" b="1">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1">
                          <a:effectLst/>
                        </a:rPr>
                        <a:t>X</a:t>
                      </a:r>
                      <a:endParaRPr lang="fr-FR" sz="1100" b="1">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100" b="1">
                        <a:effectLst/>
                        <a:latin typeface="Arial" panose="020B060402020202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100" b="1">
                        <a:effectLst/>
                        <a:latin typeface="Arial" panose="020B060402020202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100" b="1">
                        <a:effectLst/>
                        <a:latin typeface="Arial" panose="020B060402020202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200097295"/>
                  </a:ext>
                </a:extLst>
              </a:tr>
              <a:tr h="304043">
                <a:tc>
                  <a:txBody>
                    <a:bodyPr/>
                    <a:lstStyle/>
                    <a:p>
                      <a:r>
                        <a:rPr lang="fr-FR" sz="1100" b="1" dirty="0" err="1">
                          <a:solidFill>
                            <a:schemeClr val="bg1"/>
                          </a:solidFill>
                          <a:effectLst/>
                        </a:rPr>
                        <a:t>Myriad</a:t>
                      </a:r>
                      <a:r>
                        <a:rPr lang="fr-FR" sz="1100" b="1" dirty="0">
                          <a:solidFill>
                            <a:schemeClr val="bg1"/>
                          </a:solidFill>
                          <a:effectLst/>
                        </a:rPr>
                        <a:t> </a:t>
                      </a:r>
                      <a:r>
                        <a:rPr lang="fr-FR" sz="1100" b="1" dirty="0" err="1">
                          <a:solidFill>
                            <a:schemeClr val="bg1"/>
                          </a:solidFill>
                          <a:effectLst/>
                        </a:rPr>
                        <a:t>Genetics</a:t>
                      </a:r>
                      <a:endParaRPr lang="fr-FR" sz="1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5086"/>
                    </a:solidFill>
                  </a:tcPr>
                </a:tc>
                <a:tc>
                  <a:txBody>
                    <a:bodyPr/>
                    <a:lstStyle/>
                    <a:p>
                      <a:r>
                        <a:rPr lang="fr-FR" sz="1100" b="1">
                          <a:effectLst/>
                        </a:rPr>
                        <a:t>X</a:t>
                      </a:r>
                      <a:endParaRPr lang="fr-FR" sz="1100" b="1">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1">
                          <a:effectLst/>
                        </a:rPr>
                        <a:t>X</a:t>
                      </a:r>
                      <a:endParaRPr lang="fr-FR" sz="1100" b="1">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100" b="1">
                        <a:effectLst/>
                        <a:latin typeface="Arial" panose="020B060402020202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100" b="1">
                        <a:effectLst/>
                        <a:latin typeface="Arial" panose="020B060402020202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100" b="1">
                        <a:effectLst/>
                        <a:latin typeface="Arial" panose="020B060402020202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202302838"/>
                  </a:ext>
                </a:extLst>
              </a:tr>
              <a:tr h="304043">
                <a:tc>
                  <a:txBody>
                    <a:bodyPr/>
                    <a:lstStyle/>
                    <a:p>
                      <a:r>
                        <a:rPr lang="fr-FR" sz="1100" b="1" dirty="0" err="1">
                          <a:solidFill>
                            <a:schemeClr val="bg1"/>
                          </a:solidFill>
                          <a:effectLst/>
                        </a:rPr>
                        <a:t>Seagen</a:t>
                      </a:r>
                      <a:endParaRPr lang="fr-FR" sz="1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5086"/>
                    </a:solidFill>
                  </a:tcPr>
                </a:tc>
                <a:tc>
                  <a:txBody>
                    <a:bodyPr/>
                    <a:lstStyle/>
                    <a:p>
                      <a:r>
                        <a:rPr lang="fr-FR" sz="1100" b="1">
                          <a:effectLst/>
                        </a:rPr>
                        <a:t>X</a:t>
                      </a:r>
                      <a:endParaRPr lang="fr-FR" sz="1100" b="1">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1">
                          <a:effectLst/>
                          <a:latin typeface="Arial" panose="020B0604020202020204" pitchFamily="34" charset="0"/>
                          <a:cs typeface="Arial" panose="020B0604020202020204" pitchFamily="34" charset="0"/>
                        </a:rPr>
                        <a:t>x</a:t>
                      </a: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1" dirty="0">
                          <a:effectLst/>
                        </a:rPr>
                        <a:t>X</a:t>
                      </a:r>
                      <a:endParaRPr lang="fr-FR" sz="1100" b="1" dirty="0">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1">
                          <a:effectLst/>
                          <a:latin typeface="Arial" panose="020B0604020202020204" pitchFamily="34" charset="0"/>
                          <a:cs typeface="Arial" panose="020B0604020202020204" pitchFamily="34" charset="0"/>
                        </a:rPr>
                        <a:t>x</a:t>
                      </a: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100" b="1">
                        <a:effectLst/>
                        <a:latin typeface="Arial" panose="020B060402020202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956642418"/>
                  </a:ext>
                </a:extLst>
              </a:tr>
              <a:tr h="304043">
                <a:tc>
                  <a:txBody>
                    <a:bodyPr/>
                    <a:lstStyle/>
                    <a:p>
                      <a:r>
                        <a:rPr lang="fr-FR" sz="1100" b="1" dirty="0">
                          <a:solidFill>
                            <a:schemeClr val="bg1"/>
                          </a:solidFill>
                          <a:effectLst/>
                        </a:rPr>
                        <a:t>MSD</a:t>
                      </a:r>
                      <a:endParaRPr lang="fr-FR" sz="1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5086"/>
                    </a:solidFill>
                  </a:tcPr>
                </a:tc>
                <a:tc>
                  <a:txBody>
                    <a:bodyPr/>
                    <a:lstStyle/>
                    <a:p>
                      <a:r>
                        <a:rPr lang="fr-FR" sz="1100" b="1">
                          <a:effectLst/>
                          <a:latin typeface="Arial" panose="020B0604020202020204" pitchFamily="34" charset="0"/>
                          <a:cs typeface="Arial" panose="020B0604020202020204" pitchFamily="34" charset="0"/>
                        </a:rPr>
                        <a:t>x</a:t>
                      </a: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100" b="1">
                        <a:effectLst/>
                        <a:latin typeface="Arial" panose="020B060402020202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1">
                          <a:effectLst/>
                        </a:rPr>
                        <a:t>X</a:t>
                      </a:r>
                      <a:endParaRPr lang="fr-FR" sz="1100" b="1">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1">
                          <a:effectLst/>
                        </a:rPr>
                        <a:t>X</a:t>
                      </a:r>
                      <a:endParaRPr lang="fr-FR" sz="1100" b="1">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100" b="1">
                        <a:effectLst/>
                        <a:latin typeface="Arial" panose="020B060402020202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591209801"/>
                  </a:ext>
                </a:extLst>
              </a:tr>
              <a:tr h="304043">
                <a:tc>
                  <a:txBody>
                    <a:bodyPr/>
                    <a:lstStyle/>
                    <a:p>
                      <a:r>
                        <a:rPr lang="fr-FR" sz="1100" b="1" dirty="0">
                          <a:solidFill>
                            <a:schemeClr val="bg1"/>
                          </a:solidFill>
                          <a:effectLst/>
                        </a:rPr>
                        <a:t>Novartis</a:t>
                      </a:r>
                      <a:endParaRPr lang="fr-FR" sz="1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5086"/>
                    </a:solidFill>
                  </a:tcPr>
                </a:tc>
                <a:tc>
                  <a:txBody>
                    <a:bodyPr/>
                    <a:lstStyle/>
                    <a:p>
                      <a:r>
                        <a:rPr lang="fr-FR" sz="1100" b="1">
                          <a:effectLst/>
                        </a:rPr>
                        <a:t>X</a:t>
                      </a:r>
                      <a:endParaRPr lang="fr-FR" sz="1100" b="1">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1">
                          <a:effectLst/>
                        </a:rPr>
                        <a:t>X</a:t>
                      </a:r>
                      <a:endParaRPr lang="fr-FR" sz="1100" b="1">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1">
                          <a:effectLst/>
                        </a:rPr>
                        <a:t>X</a:t>
                      </a:r>
                      <a:endParaRPr lang="fr-FR" sz="1100" b="1">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1">
                          <a:effectLst/>
                          <a:latin typeface="Arial" panose="020B0604020202020204" pitchFamily="34" charset="0"/>
                          <a:cs typeface="Arial" panose="020B0604020202020204" pitchFamily="34" charset="0"/>
                        </a:rPr>
                        <a:t>x</a:t>
                      </a: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100" b="1">
                        <a:effectLst/>
                        <a:latin typeface="Arial" panose="020B060402020202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76967669"/>
                  </a:ext>
                </a:extLst>
              </a:tr>
              <a:tr h="304043">
                <a:tc>
                  <a:txBody>
                    <a:bodyPr/>
                    <a:lstStyle/>
                    <a:p>
                      <a:r>
                        <a:rPr lang="fr-FR" sz="1100" b="1" dirty="0">
                          <a:solidFill>
                            <a:schemeClr val="bg1"/>
                          </a:solidFill>
                          <a:effectLst/>
                        </a:rPr>
                        <a:t>Pfizer</a:t>
                      </a:r>
                      <a:endParaRPr lang="fr-FR" sz="1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5086"/>
                    </a:solidFill>
                  </a:tcPr>
                </a:tc>
                <a:tc>
                  <a:txBody>
                    <a:bodyPr/>
                    <a:lstStyle/>
                    <a:p>
                      <a:r>
                        <a:rPr lang="fr-FR" sz="1100" b="1">
                          <a:effectLst/>
                        </a:rPr>
                        <a:t>X</a:t>
                      </a:r>
                      <a:endParaRPr lang="fr-FR" sz="1100" b="1">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1">
                          <a:effectLst/>
                        </a:rPr>
                        <a:t>X</a:t>
                      </a:r>
                      <a:endParaRPr lang="fr-FR" sz="1100" b="1">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1">
                          <a:effectLst/>
                        </a:rPr>
                        <a:t>X</a:t>
                      </a:r>
                      <a:endParaRPr lang="fr-FR" sz="1100" b="1">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1">
                          <a:effectLst/>
                          <a:latin typeface="Arial" panose="020B0604020202020204" pitchFamily="34" charset="0"/>
                          <a:cs typeface="Arial" panose="020B0604020202020204" pitchFamily="34" charset="0"/>
                        </a:rPr>
                        <a:t>x</a:t>
                      </a: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100" b="1">
                        <a:effectLst/>
                        <a:latin typeface="Arial" panose="020B060402020202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519166451"/>
                  </a:ext>
                </a:extLst>
              </a:tr>
              <a:tr h="304043">
                <a:tc>
                  <a:txBody>
                    <a:bodyPr/>
                    <a:lstStyle/>
                    <a:p>
                      <a:r>
                        <a:rPr lang="fr-FR" sz="1100" b="1" dirty="0" err="1">
                          <a:solidFill>
                            <a:schemeClr val="bg1"/>
                          </a:solidFill>
                          <a:effectLst/>
                        </a:rPr>
                        <a:t>Viatris</a:t>
                      </a:r>
                      <a:endParaRPr lang="fr-FR" sz="11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5086"/>
                    </a:solidFill>
                  </a:tcPr>
                </a:tc>
                <a:tc>
                  <a:txBody>
                    <a:bodyPr/>
                    <a:lstStyle/>
                    <a:p>
                      <a:r>
                        <a:rPr lang="fr-FR" sz="1100" b="1">
                          <a:effectLst/>
                          <a:latin typeface="Arial" panose="020B0604020202020204" pitchFamily="34" charset="0"/>
                          <a:cs typeface="Arial" panose="020B0604020202020204" pitchFamily="34" charset="0"/>
                        </a:rPr>
                        <a:t>x</a:t>
                      </a: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1">
                          <a:effectLst/>
                          <a:latin typeface="Arial" panose="020B0604020202020204" pitchFamily="34" charset="0"/>
                          <a:cs typeface="Arial" panose="020B0604020202020204" pitchFamily="34" charset="0"/>
                        </a:rPr>
                        <a:t>x</a:t>
                      </a: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100" b="1">
                        <a:effectLst/>
                        <a:latin typeface="Arial" panose="020B0604020202020204" pitchFamily="34" charset="0"/>
                        <a:ea typeface="Calibri" panose="020F050202020403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100" b="1">
                        <a:effectLst/>
                        <a:latin typeface="Arial" panose="020B060402020202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100" b="1" dirty="0">
                        <a:effectLst/>
                        <a:latin typeface="Arial" panose="020B0604020202020204" pitchFamily="34" charset="0"/>
                        <a:cs typeface="Arial" panose="020B0604020202020204" pitchFamily="34" charset="0"/>
                      </a:endParaRPr>
                    </a:p>
                  </a:txBody>
                  <a:tcPr marL="58264" marR="58264" marT="29132" marB="29132">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913322514"/>
                  </a:ext>
                </a:extLst>
              </a:tr>
            </a:tbl>
          </a:graphicData>
        </a:graphic>
      </p:graphicFrame>
      <p:sp>
        <p:nvSpPr>
          <p:cNvPr id="3" name="Espace réservé du texte 12"/>
          <p:cNvSpPr>
            <a:spLocks noGrp="1"/>
          </p:cNvSpPr>
          <p:nvPr>
            <p:ph type="body" sz="quarter" idx="18"/>
          </p:nvPr>
        </p:nvSpPr>
        <p:spPr>
          <a:xfrm>
            <a:off x="1017342" y="614928"/>
            <a:ext cx="11174658" cy="492745"/>
          </a:xfrm>
        </p:spPr>
        <p:txBody>
          <a:bodyPr/>
          <a:lstStyle/>
          <a:p>
            <a:r>
              <a:rPr lang="fr-FR" dirty="0"/>
              <a:t>Mahasti SAGHATCHIAN</a:t>
            </a:r>
          </a:p>
          <a:p>
            <a:endParaRPr lang="en-US" dirty="0"/>
          </a:p>
        </p:txBody>
      </p:sp>
    </p:spTree>
    <p:extLst>
      <p:ext uri="{BB962C8B-B14F-4D97-AF65-F5344CB8AC3E}">
        <p14:creationId xmlns:p14="http://schemas.microsoft.com/office/powerpoint/2010/main" val="3676178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p:cNvSpPr>
            <a:spLocks noGrp="1"/>
          </p:cNvSpPr>
          <p:nvPr>
            <p:ph type="body" sz="quarter" idx="17"/>
          </p:nvPr>
        </p:nvSpPr>
        <p:spPr/>
        <p:txBody>
          <a:bodyPr/>
          <a:lstStyle/>
          <a:p>
            <a:r>
              <a:rPr lang="fr-FR" dirty="0"/>
              <a:t>Guidance for </a:t>
            </a:r>
            <a:r>
              <a:rPr lang="fr-FR" dirty="0" err="1"/>
              <a:t>Industry</a:t>
            </a:r>
            <a:r>
              <a:rPr lang="fr-FR" dirty="0"/>
              <a:t> </a:t>
            </a:r>
          </a:p>
        </p:txBody>
      </p:sp>
      <p:sp>
        <p:nvSpPr>
          <p:cNvPr id="10" name="Espace réservé du texte 9"/>
          <p:cNvSpPr>
            <a:spLocks noGrp="1"/>
          </p:cNvSpPr>
          <p:nvPr>
            <p:ph type="body" sz="quarter" idx="18"/>
          </p:nvPr>
        </p:nvSpPr>
        <p:spPr>
          <a:xfrm>
            <a:off x="1360791" y="658406"/>
            <a:ext cx="11259224" cy="341085"/>
          </a:xfrm>
        </p:spPr>
        <p:txBody>
          <a:bodyPr/>
          <a:lstStyle/>
          <a:p>
            <a:r>
              <a:rPr lang="fr-FR" dirty="0" err="1"/>
              <a:t>Clinical</a:t>
            </a:r>
            <a:r>
              <a:rPr lang="fr-FR" dirty="0"/>
              <a:t> Trial </a:t>
            </a:r>
            <a:r>
              <a:rPr lang="fr-FR" dirty="0" err="1"/>
              <a:t>Endpoints</a:t>
            </a:r>
            <a:r>
              <a:rPr lang="fr-FR" dirty="0"/>
              <a:t> for the </a:t>
            </a:r>
            <a:r>
              <a:rPr lang="fr-FR" dirty="0" err="1"/>
              <a:t>Approval</a:t>
            </a:r>
            <a:r>
              <a:rPr lang="fr-FR" dirty="0"/>
              <a:t> of Cancer </a:t>
            </a:r>
            <a:r>
              <a:rPr lang="fr-FR" dirty="0" err="1"/>
              <a:t>Drugs</a:t>
            </a:r>
            <a:r>
              <a:rPr lang="fr-FR" dirty="0"/>
              <a:t> and </a:t>
            </a:r>
            <a:r>
              <a:rPr lang="fr-FR" dirty="0" err="1"/>
              <a:t>Biologics</a:t>
            </a:r>
            <a:endParaRPr lang="fr-FR" dirty="0"/>
          </a:p>
        </p:txBody>
      </p:sp>
      <p:graphicFrame>
        <p:nvGraphicFramePr>
          <p:cNvPr id="2" name="Tableau 1"/>
          <p:cNvGraphicFramePr>
            <a:graphicFrameLocks noGrp="1"/>
          </p:cNvGraphicFramePr>
          <p:nvPr>
            <p:extLst>
              <p:ext uri="{D42A27DB-BD31-4B8C-83A1-F6EECF244321}">
                <p14:modId xmlns:p14="http://schemas.microsoft.com/office/powerpoint/2010/main" val="2853177269"/>
              </p:ext>
            </p:extLst>
          </p:nvPr>
        </p:nvGraphicFramePr>
        <p:xfrm>
          <a:off x="1137932" y="1202724"/>
          <a:ext cx="10588015" cy="4675919"/>
        </p:xfrm>
        <a:graphic>
          <a:graphicData uri="http://schemas.openxmlformats.org/drawingml/2006/table">
            <a:tbl>
              <a:tblPr firstRow="1" bandRow="1">
                <a:tableStyleId>{5C22544A-7EE6-4342-B048-85BDC9FD1C3A}</a:tableStyleId>
              </a:tblPr>
              <a:tblGrid>
                <a:gridCol w="1548964">
                  <a:extLst>
                    <a:ext uri="{9D8B030D-6E8A-4147-A177-3AD203B41FA5}">
                      <a16:colId xmlns="" xmlns:a16="http://schemas.microsoft.com/office/drawing/2014/main" val="20000"/>
                    </a:ext>
                  </a:extLst>
                </a:gridCol>
                <a:gridCol w="2248929">
                  <a:extLst>
                    <a:ext uri="{9D8B030D-6E8A-4147-A177-3AD203B41FA5}">
                      <a16:colId xmlns="" xmlns:a16="http://schemas.microsoft.com/office/drawing/2014/main" val="20001"/>
                    </a:ext>
                  </a:extLst>
                </a:gridCol>
                <a:gridCol w="2001795">
                  <a:extLst>
                    <a:ext uri="{9D8B030D-6E8A-4147-A177-3AD203B41FA5}">
                      <a16:colId xmlns="" xmlns:a16="http://schemas.microsoft.com/office/drawing/2014/main" val="20002"/>
                    </a:ext>
                  </a:extLst>
                </a:gridCol>
                <a:gridCol w="1927654">
                  <a:extLst>
                    <a:ext uri="{9D8B030D-6E8A-4147-A177-3AD203B41FA5}">
                      <a16:colId xmlns="" xmlns:a16="http://schemas.microsoft.com/office/drawing/2014/main" val="20003"/>
                    </a:ext>
                  </a:extLst>
                </a:gridCol>
                <a:gridCol w="2860673">
                  <a:extLst>
                    <a:ext uri="{9D8B030D-6E8A-4147-A177-3AD203B41FA5}">
                      <a16:colId xmlns="" xmlns:a16="http://schemas.microsoft.com/office/drawing/2014/main" val="20004"/>
                    </a:ext>
                  </a:extLst>
                </a:gridCol>
              </a:tblGrid>
              <a:tr h="244081">
                <a:tc gridSpan="5">
                  <a:txBody>
                    <a:bodyPr/>
                    <a:lstStyle/>
                    <a:p>
                      <a:r>
                        <a:rPr lang="fr-FR" sz="1200" dirty="0">
                          <a:latin typeface="+mn-lt"/>
                        </a:rPr>
                        <a:t>Table 1. A </a:t>
                      </a:r>
                      <a:r>
                        <a:rPr lang="fr-FR" sz="1200" dirty="0" err="1">
                          <a:latin typeface="+mn-lt"/>
                        </a:rPr>
                        <a:t>Comparison</a:t>
                      </a:r>
                      <a:r>
                        <a:rPr lang="fr-FR" sz="1200" dirty="0">
                          <a:latin typeface="+mn-lt"/>
                        </a:rPr>
                        <a:t> of Important Cancer </a:t>
                      </a:r>
                      <a:r>
                        <a:rPr lang="fr-FR" sz="1200" dirty="0" err="1">
                          <a:latin typeface="+mn-lt"/>
                        </a:rPr>
                        <a:t>Approval</a:t>
                      </a:r>
                      <a:r>
                        <a:rPr lang="fr-FR" sz="1200" dirty="0">
                          <a:latin typeface="+mn-lt"/>
                        </a:rPr>
                        <a:t> </a:t>
                      </a:r>
                      <a:r>
                        <a:rPr lang="fr-FR" sz="1200" dirty="0" err="1">
                          <a:latin typeface="+mn-lt"/>
                        </a:rPr>
                        <a:t>Endpoints</a:t>
                      </a:r>
                      <a:endParaRPr lang="fr-FR" sz="1200" dirty="0">
                        <a:latin typeface="+mn-lt"/>
                      </a:endParaRPr>
                    </a:p>
                  </a:txBody>
                  <a:tcPr>
                    <a:solidFill>
                      <a:srgbClr val="002C4C"/>
                    </a:solidFill>
                  </a:tcPr>
                </a:tc>
                <a:tc hMerge="1">
                  <a:txBody>
                    <a:bodyPr/>
                    <a:lstStyle/>
                    <a:p>
                      <a:endParaRPr lang="fr-FR" sz="1200" dirty="0">
                        <a:latin typeface="+mn-lt"/>
                      </a:endParaRPr>
                    </a:p>
                  </a:txBody>
                  <a:tcPr/>
                </a:tc>
                <a:tc hMerge="1">
                  <a:txBody>
                    <a:bodyPr/>
                    <a:lstStyle/>
                    <a:p>
                      <a:endParaRPr lang="fr-FR" sz="1200" dirty="0">
                        <a:latin typeface="+mn-lt"/>
                      </a:endParaRPr>
                    </a:p>
                  </a:txBody>
                  <a:tcPr/>
                </a:tc>
                <a:tc hMerge="1">
                  <a:txBody>
                    <a:bodyPr/>
                    <a:lstStyle/>
                    <a:p>
                      <a:endParaRPr lang="fr-FR" sz="1200" dirty="0">
                        <a:latin typeface="+mn-lt"/>
                      </a:endParaRPr>
                    </a:p>
                  </a:txBody>
                  <a:tcPr/>
                </a:tc>
                <a:tc hMerge="1">
                  <a:txBody>
                    <a:bodyPr/>
                    <a:lstStyle/>
                    <a:p>
                      <a:endParaRPr lang="fr-FR" sz="1200" dirty="0">
                        <a:latin typeface="+mn-lt"/>
                      </a:endParaRPr>
                    </a:p>
                  </a:txBody>
                  <a:tcPr/>
                </a:tc>
                <a:extLst>
                  <a:ext uri="{0D108BD9-81ED-4DB2-BD59-A6C34878D82A}">
                    <a16:rowId xmlns="" xmlns:a16="http://schemas.microsoft.com/office/drawing/2014/main" val="10000"/>
                  </a:ext>
                </a:extLst>
              </a:tr>
              <a:tr h="384120">
                <a:tc>
                  <a:txBody>
                    <a:bodyPr/>
                    <a:lstStyle/>
                    <a:p>
                      <a:pPr algn="ctr"/>
                      <a:r>
                        <a:rPr lang="fr-FR" sz="1200" b="1" dirty="0">
                          <a:solidFill>
                            <a:schemeClr val="bg1"/>
                          </a:solidFill>
                          <a:latin typeface="+mn-lt"/>
                        </a:rPr>
                        <a:t> </a:t>
                      </a:r>
                      <a:r>
                        <a:rPr lang="fr-FR" sz="1200" b="1" dirty="0" err="1">
                          <a:solidFill>
                            <a:schemeClr val="bg1"/>
                          </a:solidFill>
                          <a:latin typeface="+mn-lt"/>
                        </a:rPr>
                        <a:t>Endpoint</a:t>
                      </a:r>
                      <a:endParaRPr lang="fr-FR" sz="1200" b="1" dirty="0">
                        <a:solidFill>
                          <a:schemeClr val="bg1"/>
                        </a:solidFill>
                        <a:latin typeface="+mn-lt"/>
                      </a:endParaRPr>
                    </a:p>
                  </a:txBody>
                  <a:tcPr>
                    <a:lnB w="38100" cap="flat" cmpd="sng" algn="ctr">
                      <a:solidFill>
                        <a:srgbClr val="FF7F4D"/>
                      </a:solidFill>
                      <a:prstDash val="solid"/>
                      <a:round/>
                      <a:headEnd type="none" w="med" len="med"/>
                      <a:tailEnd type="none" w="med" len="med"/>
                    </a:lnB>
                    <a:solidFill>
                      <a:srgbClr val="005086"/>
                    </a:solidFill>
                  </a:tcPr>
                </a:tc>
                <a:tc>
                  <a:txBody>
                    <a:bodyPr/>
                    <a:lstStyle/>
                    <a:p>
                      <a:pPr algn="ctr"/>
                      <a:r>
                        <a:rPr lang="fr-FR" sz="1200" b="1" dirty="0">
                          <a:solidFill>
                            <a:schemeClr val="bg1"/>
                          </a:solidFill>
                          <a:latin typeface="+mn-lt"/>
                        </a:rPr>
                        <a:t>Regulatory Evidence</a:t>
                      </a:r>
                    </a:p>
                  </a:txBody>
                  <a:tcPr>
                    <a:lnB w="38100" cap="flat" cmpd="sng" algn="ctr">
                      <a:solidFill>
                        <a:srgbClr val="FF7F4D"/>
                      </a:solidFill>
                      <a:prstDash val="solid"/>
                      <a:round/>
                      <a:headEnd type="none" w="med" len="med"/>
                      <a:tailEnd type="none" w="med" len="med"/>
                    </a:lnB>
                    <a:solidFill>
                      <a:srgbClr val="005086"/>
                    </a:solidFill>
                  </a:tcPr>
                </a:tc>
                <a:tc>
                  <a:txBody>
                    <a:bodyPr/>
                    <a:lstStyle/>
                    <a:p>
                      <a:pPr algn="ctr"/>
                      <a:r>
                        <a:rPr lang="fr-FR" sz="1200" b="1" dirty="0" err="1">
                          <a:solidFill>
                            <a:schemeClr val="bg1"/>
                          </a:solidFill>
                          <a:latin typeface="+mn-lt"/>
                        </a:rPr>
                        <a:t>Study</a:t>
                      </a:r>
                      <a:r>
                        <a:rPr lang="fr-FR" sz="1200" b="1" dirty="0">
                          <a:solidFill>
                            <a:schemeClr val="bg1"/>
                          </a:solidFill>
                          <a:latin typeface="+mn-lt"/>
                        </a:rPr>
                        <a:t> Design</a:t>
                      </a:r>
                    </a:p>
                  </a:txBody>
                  <a:tcPr>
                    <a:lnB w="12700" cap="flat" cmpd="sng" algn="ctr">
                      <a:solidFill>
                        <a:schemeClr val="bg1">
                          <a:lumMod val="75000"/>
                        </a:schemeClr>
                      </a:solidFill>
                      <a:prstDash val="solid"/>
                      <a:round/>
                      <a:headEnd type="none" w="med" len="med"/>
                      <a:tailEnd type="none" w="med" len="med"/>
                    </a:lnB>
                    <a:solidFill>
                      <a:srgbClr val="005086"/>
                    </a:solidFill>
                  </a:tcPr>
                </a:tc>
                <a:tc>
                  <a:txBody>
                    <a:bodyPr/>
                    <a:lstStyle/>
                    <a:p>
                      <a:pPr algn="ctr"/>
                      <a:r>
                        <a:rPr lang="fr-FR" sz="1200" b="1" dirty="0" err="1">
                          <a:solidFill>
                            <a:schemeClr val="bg1"/>
                          </a:solidFill>
                          <a:latin typeface="+mn-lt"/>
                        </a:rPr>
                        <a:t>Advantages</a:t>
                      </a:r>
                      <a:endParaRPr lang="fr-FR" sz="1200" b="1" dirty="0">
                        <a:solidFill>
                          <a:schemeClr val="bg1"/>
                        </a:solidFill>
                        <a:latin typeface="+mn-lt"/>
                      </a:endParaRPr>
                    </a:p>
                  </a:txBody>
                  <a:tcPr>
                    <a:lnB w="12700" cap="flat" cmpd="sng" algn="ctr">
                      <a:solidFill>
                        <a:schemeClr val="bg1">
                          <a:lumMod val="75000"/>
                        </a:schemeClr>
                      </a:solidFill>
                      <a:prstDash val="solid"/>
                      <a:round/>
                      <a:headEnd type="none" w="med" len="med"/>
                      <a:tailEnd type="none" w="med" len="med"/>
                    </a:lnB>
                    <a:solidFill>
                      <a:srgbClr val="005086"/>
                    </a:solidFill>
                  </a:tcPr>
                </a:tc>
                <a:tc>
                  <a:txBody>
                    <a:bodyPr/>
                    <a:lstStyle/>
                    <a:p>
                      <a:pPr algn="ctr"/>
                      <a:r>
                        <a:rPr lang="fr-FR" sz="1200" b="1" dirty="0" err="1">
                          <a:solidFill>
                            <a:schemeClr val="bg1"/>
                          </a:solidFill>
                          <a:latin typeface="+mn-lt"/>
                        </a:rPr>
                        <a:t>Disadvantages</a:t>
                      </a:r>
                      <a:endParaRPr lang="fr-FR" sz="1200" b="1" dirty="0">
                        <a:solidFill>
                          <a:schemeClr val="bg1"/>
                        </a:solidFill>
                        <a:latin typeface="+mn-lt"/>
                      </a:endParaRPr>
                    </a:p>
                  </a:txBody>
                  <a:tcPr>
                    <a:lnB w="12700" cap="flat" cmpd="sng" algn="ctr">
                      <a:solidFill>
                        <a:schemeClr val="bg1">
                          <a:lumMod val="75000"/>
                        </a:schemeClr>
                      </a:solidFill>
                      <a:prstDash val="solid"/>
                      <a:round/>
                      <a:headEnd type="none" w="med" len="med"/>
                      <a:tailEnd type="none" w="med" len="med"/>
                    </a:lnB>
                    <a:solidFill>
                      <a:srgbClr val="005086"/>
                    </a:solidFill>
                  </a:tcPr>
                </a:tc>
                <a:extLst>
                  <a:ext uri="{0D108BD9-81ED-4DB2-BD59-A6C34878D82A}">
                    <a16:rowId xmlns="" xmlns:a16="http://schemas.microsoft.com/office/drawing/2014/main" val="10001"/>
                  </a:ext>
                </a:extLst>
              </a:tr>
              <a:tr h="1152359">
                <a:tc>
                  <a:txBody>
                    <a:bodyPr/>
                    <a:lstStyle/>
                    <a:p>
                      <a:pPr algn="l" rtl="0"/>
                      <a:r>
                        <a:rPr lang="fr-FR" sz="1100" b="0" i="0" u="none" strike="noStrike" kern="1200" dirty="0" err="1">
                          <a:solidFill>
                            <a:srgbClr val="000000"/>
                          </a:solidFill>
                          <a:effectLst/>
                          <a:latin typeface="+mn-lt"/>
                          <a:ea typeface="+mn-ea"/>
                          <a:cs typeface="+mn-cs"/>
                        </a:rPr>
                        <a:t>Overall</a:t>
                      </a:r>
                      <a:endParaRPr lang="fr-FR" sz="1100" b="0" dirty="0">
                        <a:solidFill>
                          <a:srgbClr val="000000"/>
                        </a:solidFill>
                        <a:effectLst/>
                      </a:endParaRPr>
                    </a:p>
                    <a:p>
                      <a:pPr algn="l" rtl="0"/>
                      <a:r>
                        <a:rPr lang="fr-FR" sz="1100" b="0" i="0" u="none" strike="noStrike" kern="1200" dirty="0" err="1">
                          <a:solidFill>
                            <a:srgbClr val="000000"/>
                          </a:solidFill>
                          <a:effectLst/>
                          <a:latin typeface="+mn-lt"/>
                          <a:ea typeface="+mn-ea"/>
                          <a:cs typeface="+mn-cs"/>
                        </a:rPr>
                        <a:t>Survival</a:t>
                      </a:r>
                      <a:endParaRPr lang="fr-FR" sz="1100" b="0" dirty="0">
                        <a:solidFill>
                          <a:srgbClr val="000000"/>
                        </a:solidFill>
                        <a:effectLst/>
                      </a:endParaRPr>
                    </a:p>
                    <a:p>
                      <a:pPr algn="l"/>
                      <a:endParaRPr lang="fr-FR" sz="1100" dirty="0">
                        <a:solidFill>
                          <a:srgbClr val="000000"/>
                        </a:solidFill>
                        <a:latin typeface="+mn-lt"/>
                      </a:endParaRPr>
                    </a:p>
                  </a:txBody>
                  <a:tcPr anchor="ctr">
                    <a:lnL w="38100" cap="flat" cmpd="sng" algn="ctr">
                      <a:solidFill>
                        <a:srgbClr val="FF7F4D"/>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ap="flat" cmpd="sng" algn="ctr">
                      <a:solidFill>
                        <a:srgbClr val="FF7F4D"/>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40000"/>
                        <a:lumOff val="60000"/>
                      </a:schemeClr>
                    </a:solidFill>
                  </a:tcPr>
                </a:tc>
                <a:tc>
                  <a:txBody>
                    <a:bodyPr/>
                    <a:lstStyle/>
                    <a:p>
                      <a:r>
                        <a:rPr lang="en-US" sz="1100" dirty="0">
                          <a:solidFill>
                            <a:srgbClr val="000000"/>
                          </a:solidFill>
                          <a:latin typeface="+mn-lt"/>
                        </a:rPr>
                        <a:t>Clinical benefit</a:t>
                      </a:r>
                    </a:p>
                    <a:p>
                      <a:r>
                        <a:rPr lang="en-US" sz="1100" dirty="0">
                          <a:solidFill>
                            <a:srgbClr val="000000"/>
                          </a:solidFill>
                          <a:latin typeface="+mn-lt"/>
                        </a:rPr>
                        <a:t>for regular approval</a:t>
                      </a:r>
                    </a:p>
                    <a:p>
                      <a:endParaRPr lang="fr-FR" sz="1100" dirty="0">
                        <a:solidFill>
                          <a:srgbClr val="000000"/>
                        </a:solidFill>
                        <a:latin typeface="+mn-lt"/>
                      </a:endParaRPr>
                    </a:p>
                  </a:txBody>
                  <a:tcPr anchor="ctr">
                    <a:lnL w="12700" cap="flat" cmpd="sng" algn="ctr">
                      <a:solidFill>
                        <a:schemeClr val="bg1">
                          <a:lumMod val="75000"/>
                        </a:schemeClr>
                      </a:solidFill>
                      <a:prstDash val="solid"/>
                      <a:round/>
                      <a:headEnd type="none" w="med" len="med"/>
                      <a:tailEnd type="none" w="med" len="med"/>
                    </a:lnL>
                    <a:lnR w="38100" cap="flat" cmpd="sng" algn="ctr">
                      <a:solidFill>
                        <a:srgbClr val="FF7F4D"/>
                      </a:solidFill>
                      <a:prstDash val="solid"/>
                      <a:round/>
                      <a:headEnd type="none" w="med" len="med"/>
                      <a:tailEnd type="none" w="med" len="med"/>
                    </a:lnR>
                    <a:lnT w="38100" cap="flat" cmpd="sng" algn="ctr">
                      <a:solidFill>
                        <a:srgbClr val="FF7F4D"/>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lumMod val="40000"/>
                        <a:lumOff val="60000"/>
                      </a:schemeClr>
                    </a:solidFill>
                  </a:tcPr>
                </a:tc>
                <a:tc>
                  <a:txBody>
                    <a:bodyPr/>
                    <a:lstStyle/>
                    <a:p>
                      <a:r>
                        <a:rPr lang="en-US" sz="1100" dirty="0">
                          <a:solidFill>
                            <a:srgbClr val="000000"/>
                          </a:solidFill>
                          <a:latin typeface="+mn-lt"/>
                        </a:rPr>
                        <a:t>Randomized studies essential Blinding not essential</a:t>
                      </a:r>
                    </a:p>
                    <a:p>
                      <a:endParaRPr lang="fr-FR" sz="1100" dirty="0">
                        <a:solidFill>
                          <a:srgbClr val="000000"/>
                        </a:solidFill>
                        <a:latin typeface="+mn-lt"/>
                      </a:endParaRPr>
                    </a:p>
                  </a:txBody>
                  <a:tcPr anchor="ctr">
                    <a:lnL w="38100" cap="flat" cmpd="sng" algn="ctr">
                      <a:solidFill>
                        <a:srgbClr val="FF7F4D"/>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100" dirty="0">
                          <a:solidFill>
                            <a:srgbClr val="000000"/>
                          </a:solidFill>
                          <a:latin typeface="+mn-lt"/>
                        </a:rPr>
                        <a:t>Universally</a:t>
                      </a:r>
                    </a:p>
                    <a:p>
                      <a:r>
                        <a:rPr lang="en-US" sz="1100" dirty="0">
                          <a:solidFill>
                            <a:srgbClr val="000000"/>
                          </a:solidFill>
                          <a:latin typeface="+mn-lt"/>
                        </a:rPr>
                        <a:t>accepted direct measure of benefit Easily measured</a:t>
                      </a:r>
                    </a:p>
                    <a:p>
                      <a:r>
                        <a:rPr lang="en-US" sz="1100" dirty="0">
                          <a:solidFill>
                            <a:srgbClr val="000000"/>
                          </a:solidFill>
                          <a:latin typeface="+mn-lt"/>
                        </a:rPr>
                        <a:t>Precisely</a:t>
                      </a:r>
                    </a:p>
                    <a:p>
                      <a:r>
                        <a:rPr lang="en-US" sz="1100" dirty="0">
                          <a:solidFill>
                            <a:srgbClr val="000000"/>
                          </a:solidFill>
                          <a:latin typeface="+mn-lt"/>
                        </a:rPr>
                        <a:t>measured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100" dirty="0">
                          <a:solidFill>
                            <a:srgbClr val="000000"/>
                          </a:solidFill>
                          <a:latin typeface="+mn-lt"/>
                        </a:rPr>
                        <a:t>May involve larger studies . </a:t>
                      </a:r>
                    </a:p>
                    <a:p>
                      <a:r>
                        <a:rPr lang="en-US" sz="1100" dirty="0">
                          <a:solidFill>
                            <a:srgbClr val="000000"/>
                          </a:solidFill>
                          <a:latin typeface="+mn-lt"/>
                        </a:rPr>
                        <a:t>May be affected by crossover therapy and sequential therapy</a:t>
                      </a:r>
                    </a:p>
                    <a:p>
                      <a:r>
                        <a:rPr lang="en-US" sz="1100" dirty="0">
                          <a:solidFill>
                            <a:srgbClr val="000000"/>
                          </a:solidFill>
                          <a:latin typeface="+mn-lt"/>
                        </a:rPr>
                        <a:t>Includes </a:t>
                      </a:r>
                      <a:r>
                        <a:rPr lang="en-US" sz="1100" dirty="0" err="1">
                          <a:solidFill>
                            <a:srgbClr val="000000"/>
                          </a:solidFill>
                          <a:latin typeface="+mn-lt"/>
                        </a:rPr>
                        <a:t>noncancer</a:t>
                      </a:r>
                      <a:r>
                        <a:rPr lang="en-US" sz="1100" dirty="0">
                          <a:solidFill>
                            <a:srgbClr val="000000"/>
                          </a:solidFill>
                          <a:latin typeface="+mn-lt"/>
                        </a:rPr>
                        <a:t> deaths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1306007">
                <a:tc>
                  <a:txBody>
                    <a:bodyPr/>
                    <a:lstStyle/>
                    <a:p>
                      <a:pPr algn="l"/>
                      <a:r>
                        <a:rPr lang="en-US" sz="1100" dirty="0">
                          <a:solidFill>
                            <a:srgbClr val="000000"/>
                          </a:solidFill>
                          <a:latin typeface="+mn-lt"/>
                        </a:rPr>
                        <a:t>Symptom Endpoints</a:t>
                      </a:r>
                    </a:p>
                    <a:p>
                      <a:pPr algn="l"/>
                      <a:r>
                        <a:rPr lang="en-US" sz="1100" dirty="0">
                          <a:solidFill>
                            <a:srgbClr val="000000"/>
                          </a:solidFill>
                          <a:latin typeface="+mn-lt"/>
                        </a:rPr>
                        <a:t>(patient-</a:t>
                      </a:r>
                    </a:p>
                    <a:p>
                      <a:pPr algn="l"/>
                      <a:r>
                        <a:rPr lang="en-US" sz="1100" dirty="0">
                          <a:solidFill>
                            <a:srgbClr val="000000"/>
                          </a:solidFill>
                          <a:latin typeface="+mn-lt"/>
                        </a:rPr>
                        <a:t>reported</a:t>
                      </a:r>
                    </a:p>
                    <a:p>
                      <a:pPr algn="l"/>
                      <a:r>
                        <a:rPr lang="en-US" sz="1100" dirty="0">
                          <a:solidFill>
                            <a:srgbClr val="000000"/>
                          </a:solidFill>
                          <a:latin typeface="+mn-lt"/>
                        </a:rPr>
                        <a:t>outcomes)</a:t>
                      </a:r>
                    </a:p>
                    <a:p>
                      <a:pPr algn="l"/>
                      <a:endParaRPr lang="fr-FR" sz="1100" dirty="0">
                        <a:solidFill>
                          <a:srgbClr val="000000"/>
                        </a:solidFill>
                        <a:latin typeface="+mn-lt"/>
                      </a:endParaRPr>
                    </a:p>
                  </a:txBody>
                  <a:tcPr anchor="ctr">
                    <a:lnL w="38100" cap="flat" cmpd="sng" algn="ctr">
                      <a:solidFill>
                        <a:srgbClr val="FF7F4D"/>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8100" cap="flat" cmpd="sng" algn="ctr">
                      <a:solidFill>
                        <a:srgbClr val="005086"/>
                      </a:solidFill>
                      <a:prstDash val="solid"/>
                      <a:round/>
                      <a:headEnd type="none" w="med" len="med"/>
                      <a:tailEnd type="none" w="med" len="med"/>
                    </a:lnB>
                    <a:solidFill>
                      <a:schemeClr val="bg2">
                        <a:lumMod val="40000"/>
                        <a:lumOff val="60000"/>
                      </a:schemeClr>
                    </a:solidFill>
                  </a:tcPr>
                </a:tc>
                <a:tc>
                  <a:txBody>
                    <a:bodyPr/>
                    <a:lstStyle/>
                    <a:p>
                      <a:r>
                        <a:rPr lang="en-US" sz="1100" dirty="0">
                          <a:solidFill>
                            <a:srgbClr val="000000"/>
                          </a:solidFill>
                          <a:latin typeface="+mn-lt"/>
                        </a:rPr>
                        <a:t>Clinical benefit</a:t>
                      </a:r>
                    </a:p>
                    <a:p>
                      <a:r>
                        <a:rPr lang="en-US" sz="1100" dirty="0">
                          <a:solidFill>
                            <a:srgbClr val="000000"/>
                          </a:solidFill>
                          <a:latin typeface="+mn-lt"/>
                        </a:rPr>
                        <a:t>for regular approval</a:t>
                      </a:r>
                    </a:p>
                    <a:p>
                      <a:endParaRPr lang="fr-FR" sz="1100" dirty="0">
                        <a:solidFill>
                          <a:srgbClr val="000000"/>
                        </a:solidFill>
                        <a:latin typeface="+mn-lt"/>
                      </a:endParaRPr>
                    </a:p>
                  </a:txBody>
                  <a:tcPr anchor="ctr">
                    <a:lnL w="12700" cap="flat" cmpd="sng" algn="ctr">
                      <a:solidFill>
                        <a:schemeClr val="bg1">
                          <a:lumMod val="75000"/>
                        </a:schemeClr>
                      </a:solidFill>
                      <a:prstDash val="solid"/>
                      <a:round/>
                      <a:headEnd type="none" w="med" len="med"/>
                      <a:tailEnd type="none" w="med" len="med"/>
                    </a:lnL>
                    <a:lnR w="38100" cap="flat" cmpd="sng" algn="ctr">
                      <a:solidFill>
                        <a:srgbClr val="FF7F4D"/>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8100" cap="flat" cmpd="sng" algn="ctr">
                      <a:solidFill>
                        <a:srgbClr val="005086"/>
                      </a:solidFill>
                      <a:prstDash val="solid"/>
                      <a:round/>
                      <a:headEnd type="none" w="med" len="med"/>
                      <a:tailEnd type="none" w="med" len="med"/>
                    </a:lnB>
                    <a:solidFill>
                      <a:schemeClr val="bg2">
                        <a:lumMod val="40000"/>
                        <a:lumOff val="60000"/>
                      </a:schemeClr>
                    </a:solidFill>
                  </a:tcPr>
                </a:tc>
                <a:tc>
                  <a:txBody>
                    <a:bodyPr/>
                    <a:lstStyle/>
                    <a:p>
                      <a:r>
                        <a:rPr lang="fr-FR" sz="1100" dirty="0" err="1">
                          <a:solidFill>
                            <a:srgbClr val="000000"/>
                          </a:solidFill>
                          <a:latin typeface="+mn-lt"/>
                        </a:rPr>
                        <a:t>Randomized</a:t>
                      </a:r>
                      <a:r>
                        <a:rPr lang="fr-FR" sz="1100" dirty="0">
                          <a:solidFill>
                            <a:srgbClr val="000000"/>
                          </a:solidFill>
                          <a:latin typeface="+mn-lt"/>
                        </a:rPr>
                        <a:t> </a:t>
                      </a:r>
                      <a:r>
                        <a:rPr lang="fr-FR" sz="1100" dirty="0" err="1">
                          <a:solidFill>
                            <a:srgbClr val="000000"/>
                          </a:solidFill>
                          <a:latin typeface="+mn-lt"/>
                        </a:rPr>
                        <a:t>blinded</a:t>
                      </a:r>
                      <a:r>
                        <a:rPr lang="fr-FR" sz="1100" dirty="0">
                          <a:solidFill>
                            <a:srgbClr val="000000"/>
                          </a:solidFill>
                          <a:latin typeface="+mn-lt"/>
                        </a:rPr>
                        <a:t> </a:t>
                      </a:r>
                      <a:r>
                        <a:rPr lang="fr-FR" sz="1100" dirty="0" err="1">
                          <a:solidFill>
                            <a:srgbClr val="000000"/>
                          </a:solidFill>
                          <a:latin typeface="+mn-lt"/>
                        </a:rPr>
                        <a:t>studies</a:t>
                      </a:r>
                      <a:endParaRPr lang="fr-FR" sz="1100" dirty="0">
                        <a:solidFill>
                          <a:srgbClr val="000000"/>
                        </a:solidFill>
                        <a:latin typeface="+mn-lt"/>
                      </a:endParaRPr>
                    </a:p>
                    <a:p>
                      <a:endParaRPr lang="fr-FR" sz="1100" dirty="0">
                        <a:solidFill>
                          <a:srgbClr val="000000"/>
                        </a:solidFill>
                        <a:latin typeface="+mn-lt"/>
                      </a:endParaRPr>
                    </a:p>
                  </a:txBody>
                  <a:tcPr anchor="ctr">
                    <a:lnL w="38100" cap="flat" cmpd="sng" algn="ctr">
                      <a:solidFill>
                        <a:srgbClr val="FF7F4D"/>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100" dirty="0">
                          <a:solidFill>
                            <a:srgbClr val="000000"/>
                          </a:solidFill>
                          <a:latin typeface="+mn-lt"/>
                        </a:rPr>
                        <a:t>Patient perspective of direct clinical benefit</a:t>
                      </a:r>
                    </a:p>
                    <a:p>
                      <a:endParaRPr lang="fr-FR" sz="1100" dirty="0">
                        <a:solidFill>
                          <a:srgbClr val="000000"/>
                        </a:solidFill>
                        <a:latin typeface="+mn-lt"/>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100" dirty="0">
                          <a:solidFill>
                            <a:srgbClr val="000000"/>
                          </a:solidFill>
                          <a:latin typeface="+mn-lt"/>
                        </a:rPr>
                        <a:t>Blinding is often difficult </a:t>
                      </a:r>
                    </a:p>
                    <a:p>
                      <a:r>
                        <a:rPr lang="en-US" sz="1100" dirty="0">
                          <a:solidFill>
                            <a:srgbClr val="000000"/>
                          </a:solidFill>
                          <a:latin typeface="+mn-lt"/>
                        </a:rPr>
                        <a:t>Data are frequently missing or incomplete</a:t>
                      </a:r>
                    </a:p>
                    <a:p>
                      <a:r>
                        <a:rPr lang="en-US" sz="1100" dirty="0">
                          <a:solidFill>
                            <a:srgbClr val="000000"/>
                          </a:solidFill>
                          <a:latin typeface="+mn-lt"/>
                        </a:rPr>
                        <a:t>Clinical significance of small changes is unknown </a:t>
                      </a:r>
                    </a:p>
                    <a:p>
                      <a:r>
                        <a:rPr lang="en-US" sz="1100" dirty="0">
                          <a:solidFill>
                            <a:srgbClr val="000000"/>
                          </a:solidFill>
                          <a:latin typeface="+mn-lt"/>
                        </a:rPr>
                        <a:t>Multiple analyses</a:t>
                      </a:r>
                    </a:p>
                    <a:p>
                      <a:r>
                        <a:rPr lang="en-US" sz="1100" dirty="0">
                          <a:solidFill>
                            <a:srgbClr val="000000"/>
                          </a:solidFill>
                          <a:latin typeface="+mn-lt"/>
                        </a:rPr>
                        <a:t>Lack of validated instruments</a:t>
                      </a:r>
                    </a:p>
                    <a:p>
                      <a:endParaRPr lang="fr-FR" sz="1100" dirty="0">
                        <a:solidFill>
                          <a:srgbClr val="000000"/>
                        </a:solidFill>
                        <a:latin typeface="+mn-lt"/>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1306007">
                <a:tc>
                  <a:txBody>
                    <a:bodyPr/>
                    <a:lstStyle/>
                    <a:p>
                      <a:pPr algn="l"/>
                      <a:r>
                        <a:rPr lang="fr-FR" sz="1100" dirty="0" err="1">
                          <a:solidFill>
                            <a:srgbClr val="000000"/>
                          </a:solidFill>
                          <a:latin typeface="+mn-lt"/>
                        </a:rPr>
                        <a:t>Disease</a:t>
                      </a:r>
                      <a:r>
                        <a:rPr lang="fr-FR" sz="1100" dirty="0">
                          <a:solidFill>
                            <a:srgbClr val="000000"/>
                          </a:solidFill>
                          <a:latin typeface="+mn-lt"/>
                        </a:rPr>
                        <a:t>-Free </a:t>
                      </a:r>
                      <a:r>
                        <a:rPr lang="fr-FR" sz="1100" dirty="0" err="1">
                          <a:solidFill>
                            <a:srgbClr val="000000"/>
                          </a:solidFill>
                          <a:latin typeface="+mn-lt"/>
                        </a:rPr>
                        <a:t>Survival</a:t>
                      </a:r>
                      <a:endParaRPr lang="fr-FR" sz="1100" dirty="0">
                        <a:solidFill>
                          <a:srgbClr val="000000"/>
                        </a:solidFill>
                        <a:latin typeface="+mn-lt"/>
                      </a:endParaRPr>
                    </a:p>
                    <a:p>
                      <a:pPr algn="l"/>
                      <a:endParaRPr lang="fr-FR" sz="1100" dirty="0">
                        <a:solidFill>
                          <a:srgbClr val="000000"/>
                        </a:solidFill>
                        <a:latin typeface="+mn-lt"/>
                      </a:endParaRPr>
                    </a:p>
                  </a:txBody>
                  <a:tcPr anchor="ctr">
                    <a:lnL w="38100" cap="flat" cmpd="sng" algn="ctr">
                      <a:solidFill>
                        <a:srgbClr val="005086"/>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ap="flat" cmpd="sng" algn="ctr">
                      <a:solidFill>
                        <a:srgbClr val="005086"/>
                      </a:solidFill>
                      <a:prstDash val="solid"/>
                      <a:round/>
                      <a:headEnd type="none" w="med" len="med"/>
                      <a:tailEnd type="none" w="med" len="med"/>
                    </a:lnT>
                    <a:lnB w="38100" cap="flat" cmpd="sng" algn="ctr">
                      <a:solidFill>
                        <a:srgbClr val="005086"/>
                      </a:solidFill>
                      <a:prstDash val="solid"/>
                      <a:round/>
                      <a:headEnd type="none" w="med" len="med"/>
                      <a:tailEnd type="none" w="med" len="med"/>
                    </a:lnB>
                    <a:solidFill>
                      <a:srgbClr val="CBD8ED"/>
                    </a:solidFill>
                  </a:tcPr>
                </a:tc>
                <a:tc>
                  <a:txBody>
                    <a:bodyPr/>
                    <a:lstStyle/>
                    <a:p>
                      <a:r>
                        <a:rPr lang="en-US" sz="1100" dirty="0">
                          <a:solidFill>
                            <a:srgbClr val="000000"/>
                          </a:solidFill>
                          <a:latin typeface="+mn-lt"/>
                        </a:rPr>
                        <a:t>Surrogate for accelerated approval or</a:t>
                      </a:r>
                    </a:p>
                    <a:p>
                      <a:r>
                        <a:rPr lang="en-US" sz="1100" dirty="0">
                          <a:solidFill>
                            <a:srgbClr val="000000"/>
                          </a:solidFill>
                          <a:latin typeface="+mn-lt"/>
                        </a:rPr>
                        <a:t>regular approval*</a:t>
                      </a:r>
                    </a:p>
                    <a:p>
                      <a:endParaRPr lang="fr-FR" sz="1100" dirty="0">
                        <a:solidFill>
                          <a:srgbClr val="000000"/>
                        </a:solidFill>
                        <a:latin typeface="+mn-lt"/>
                      </a:endParaRPr>
                    </a:p>
                  </a:txBody>
                  <a:tcPr anchor="ctr">
                    <a:lnL w="12700" cap="flat" cmpd="sng" algn="ctr">
                      <a:solidFill>
                        <a:schemeClr val="bg1">
                          <a:lumMod val="75000"/>
                        </a:schemeClr>
                      </a:solidFill>
                      <a:prstDash val="solid"/>
                      <a:round/>
                      <a:headEnd type="none" w="med" len="med"/>
                      <a:tailEnd type="none" w="med" len="med"/>
                    </a:lnL>
                    <a:lnR w="38100" cap="flat" cmpd="sng" algn="ctr">
                      <a:solidFill>
                        <a:srgbClr val="005086"/>
                      </a:solidFill>
                      <a:prstDash val="solid"/>
                      <a:round/>
                      <a:headEnd type="none" w="med" len="med"/>
                      <a:tailEnd type="none" w="med" len="med"/>
                    </a:lnR>
                    <a:lnT w="38100" cap="flat" cmpd="sng" algn="ctr">
                      <a:solidFill>
                        <a:srgbClr val="005086"/>
                      </a:solidFill>
                      <a:prstDash val="solid"/>
                      <a:round/>
                      <a:headEnd type="none" w="med" len="med"/>
                      <a:tailEnd type="none" w="med" len="med"/>
                    </a:lnT>
                    <a:lnB w="38100" cap="flat" cmpd="sng" algn="ctr">
                      <a:solidFill>
                        <a:srgbClr val="005086"/>
                      </a:solidFill>
                      <a:prstDash val="solid"/>
                      <a:round/>
                      <a:headEnd type="none" w="med" len="med"/>
                      <a:tailEnd type="none" w="med" len="med"/>
                    </a:lnB>
                    <a:solidFill>
                      <a:srgbClr val="CBD8ED"/>
                    </a:solidFill>
                  </a:tcPr>
                </a:tc>
                <a:tc>
                  <a:txBody>
                    <a:bodyPr/>
                    <a:lstStyle/>
                    <a:p>
                      <a:r>
                        <a:rPr lang="en-US" sz="1100" dirty="0">
                          <a:solidFill>
                            <a:srgbClr val="000000"/>
                          </a:solidFill>
                          <a:latin typeface="+mn-lt"/>
                        </a:rPr>
                        <a:t>Randomized</a:t>
                      </a:r>
                    </a:p>
                    <a:p>
                      <a:r>
                        <a:rPr lang="en-US" sz="1100" dirty="0">
                          <a:solidFill>
                            <a:srgbClr val="000000"/>
                          </a:solidFill>
                          <a:latin typeface="+mn-lt"/>
                        </a:rPr>
                        <a:t>studies essential</a:t>
                      </a:r>
                    </a:p>
                    <a:p>
                      <a:r>
                        <a:rPr lang="en-US" sz="1100" dirty="0">
                          <a:solidFill>
                            <a:srgbClr val="000000"/>
                          </a:solidFill>
                          <a:latin typeface="+mn-lt"/>
                        </a:rPr>
                        <a:t>Blinding preferred Blinded review recommended</a:t>
                      </a:r>
                    </a:p>
                    <a:p>
                      <a:endParaRPr lang="fr-FR" sz="1100" dirty="0">
                        <a:solidFill>
                          <a:srgbClr val="000000"/>
                        </a:solidFill>
                        <a:latin typeface="+mn-lt"/>
                      </a:endParaRPr>
                    </a:p>
                  </a:txBody>
                  <a:tcPr anchor="ctr">
                    <a:lnL w="38100" cap="flat" cmpd="sng" algn="ctr">
                      <a:solidFill>
                        <a:srgbClr val="005086"/>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100" dirty="0">
                          <a:solidFill>
                            <a:srgbClr val="000000"/>
                          </a:solidFill>
                          <a:latin typeface="+mn-lt"/>
                        </a:rPr>
                        <a:t>Smaller sample size and shorter follow-up necessary</a:t>
                      </a:r>
                    </a:p>
                    <a:p>
                      <a:r>
                        <a:rPr lang="en-US" sz="1100" dirty="0">
                          <a:solidFill>
                            <a:srgbClr val="000000"/>
                          </a:solidFill>
                          <a:latin typeface="+mn-lt"/>
                        </a:rPr>
                        <a:t>compared with</a:t>
                      </a:r>
                    </a:p>
                    <a:p>
                      <a:r>
                        <a:rPr lang="en-US" sz="1100" dirty="0">
                          <a:solidFill>
                            <a:srgbClr val="000000"/>
                          </a:solidFill>
                          <a:latin typeface="+mn-lt"/>
                        </a:rPr>
                        <a:t>survival studies</a:t>
                      </a:r>
                    </a:p>
                    <a:p>
                      <a:endParaRPr lang="fr-FR" sz="1100" dirty="0">
                        <a:solidFill>
                          <a:srgbClr val="000000"/>
                        </a:solidFill>
                        <a:latin typeface="+mn-lt"/>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r>
                        <a:rPr lang="en-US" sz="1100" dirty="0">
                          <a:solidFill>
                            <a:srgbClr val="000000"/>
                          </a:solidFill>
                          <a:latin typeface="+mn-lt"/>
                        </a:rPr>
                        <a:t>Not statistically validated as surrogate for survival in all settings</a:t>
                      </a:r>
                    </a:p>
                    <a:p>
                      <a:r>
                        <a:rPr lang="en-US" sz="1100" dirty="0">
                          <a:solidFill>
                            <a:srgbClr val="000000"/>
                          </a:solidFill>
                          <a:latin typeface="+mn-lt"/>
                        </a:rPr>
                        <a:t>Not precisely measured; subject to assessment bias, particularly in open-label studies</a:t>
                      </a:r>
                    </a:p>
                    <a:p>
                      <a:r>
                        <a:rPr lang="en-US" sz="1100" dirty="0">
                          <a:solidFill>
                            <a:srgbClr val="000000"/>
                          </a:solidFill>
                          <a:latin typeface="+mn-lt"/>
                        </a:rPr>
                        <a:t>Definitions vary among</a:t>
                      </a:r>
                    </a:p>
                    <a:p>
                      <a:r>
                        <a:rPr lang="en-US" sz="1100" dirty="0">
                          <a:solidFill>
                            <a:srgbClr val="000000"/>
                          </a:solidFill>
                          <a:latin typeface="+mn-lt"/>
                        </a:rPr>
                        <a:t>studies</a:t>
                      </a:r>
                    </a:p>
                    <a:p>
                      <a:endParaRPr lang="fr-FR" sz="1100" dirty="0">
                        <a:solidFill>
                          <a:srgbClr val="000000"/>
                        </a:solidFill>
                        <a:latin typeface="+mn-lt"/>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801996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752475" y="6334125"/>
            <a:ext cx="8639175" cy="258532"/>
          </a:xfrm>
          <a:prstGeom prst="rect">
            <a:avLst/>
          </a:prstGeom>
        </p:spPr>
        <p:txBody>
          <a:bodyPr>
            <a:noAutofit/>
          </a:bodyPr>
          <a:lstStyle>
            <a:lvl1pPr indent="0">
              <a:lnSpc>
                <a:spcPct val="90000"/>
              </a:lnSpc>
              <a:spcBef>
                <a:spcPts val="1000"/>
              </a:spcBef>
              <a:buFont typeface="Arial" panose="020B0604020202020204" pitchFamily="34" charset="0"/>
              <a:buNone/>
              <a:defRPr sz="1200" i="1" baseline="0">
                <a:solidFill>
                  <a:schemeClr val="bg1"/>
                </a:solidFill>
                <a:latin typeface="Century Gothic" panose="020B0502020202020204" pitchFamily="34" charset="0"/>
              </a:defRPr>
            </a:lvl1pPr>
            <a:lvl2pPr indent="0">
              <a:lnSpc>
                <a:spcPct val="90000"/>
              </a:lnSpc>
              <a:spcBef>
                <a:spcPts val="500"/>
              </a:spcBef>
              <a:buFont typeface="Arial" panose="020B0604020202020204" pitchFamily="34" charset="0"/>
              <a:buNone/>
              <a:defRPr sz="1200" i="1">
                <a:latin typeface="Century Gothic" panose="020B0502020202020204" pitchFamily="34" charset="0"/>
              </a:defRPr>
            </a:lvl2pPr>
            <a:lvl3pPr indent="0">
              <a:lnSpc>
                <a:spcPct val="90000"/>
              </a:lnSpc>
              <a:spcBef>
                <a:spcPts val="500"/>
              </a:spcBef>
              <a:buFont typeface="Arial" panose="020B0604020202020204" pitchFamily="34" charset="0"/>
              <a:buNone/>
              <a:defRPr sz="1200" i="1">
                <a:latin typeface="Century Gothic" panose="020B0502020202020204" pitchFamily="34" charset="0"/>
              </a:defRPr>
            </a:lvl3pPr>
            <a:lvl4pPr indent="0">
              <a:lnSpc>
                <a:spcPct val="90000"/>
              </a:lnSpc>
              <a:spcBef>
                <a:spcPts val="500"/>
              </a:spcBef>
              <a:buFont typeface="Arial" panose="020B0604020202020204" pitchFamily="34" charset="0"/>
              <a:buNone/>
              <a:defRPr sz="1200" i="1">
                <a:latin typeface="Century Gothic" panose="020B0502020202020204" pitchFamily="34" charset="0"/>
              </a:defRPr>
            </a:lvl4pPr>
            <a:lvl5pPr indent="0">
              <a:lnSpc>
                <a:spcPct val="90000"/>
              </a:lnSpc>
              <a:spcBef>
                <a:spcPts val="500"/>
              </a:spcBef>
              <a:buFont typeface="Arial" panose="020B0604020202020204" pitchFamily="34" charset="0"/>
              <a:buNone/>
              <a:defRPr sz="1200" i="1">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solidFill>
                  <a:srgbClr val="FFFFFF"/>
                </a:solidFill>
              </a:rPr>
              <a:t>        </a:t>
            </a:r>
          </a:p>
        </p:txBody>
      </p:sp>
      <p:sp>
        <p:nvSpPr>
          <p:cNvPr id="11" name="ZoneTexte 10"/>
          <p:cNvSpPr txBox="1"/>
          <p:nvPr/>
        </p:nvSpPr>
        <p:spPr>
          <a:xfrm>
            <a:off x="2360922" y="259491"/>
            <a:ext cx="7828731" cy="1200329"/>
          </a:xfrm>
          <a:prstGeom prst="rect">
            <a:avLst/>
          </a:prstGeom>
          <a:noFill/>
        </p:spPr>
        <p:txBody>
          <a:bodyPr wrap="square" rtlCol="0">
            <a:spAutoFit/>
          </a:bodyPr>
          <a:lstStyle/>
          <a:p>
            <a:pPr algn="ctr"/>
            <a:r>
              <a:rPr lang="en-US" sz="2400" dirty="0">
                <a:solidFill>
                  <a:srgbClr val="FF7F4D"/>
                </a:solidFill>
              </a:rPr>
              <a:t>Methodology of health-related quality of life analysis in phase III advanced non-small-cell lung cancer clinical trials: a critical review</a:t>
            </a:r>
          </a:p>
        </p:txBody>
      </p:sp>
      <p:sp>
        <p:nvSpPr>
          <p:cNvPr id="12" name="ZoneTexte 11"/>
          <p:cNvSpPr txBox="1"/>
          <p:nvPr/>
        </p:nvSpPr>
        <p:spPr>
          <a:xfrm>
            <a:off x="1707291" y="1437406"/>
            <a:ext cx="10031628" cy="369332"/>
          </a:xfrm>
          <a:prstGeom prst="rect">
            <a:avLst/>
          </a:prstGeom>
          <a:noFill/>
        </p:spPr>
        <p:txBody>
          <a:bodyPr wrap="square" rtlCol="0">
            <a:spAutoFit/>
          </a:bodyPr>
          <a:lstStyle/>
          <a:p>
            <a:r>
              <a:rPr lang="fr-FR" dirty="0">
                <a:solidFill>
                  <a:srgbClr val="005086"/>
                </a:solidFill>
              </a:rPr>
              <a:t>Frédéric Fiteni</a:t>
            </a:r>
            <a:r>
              <a:rPr lang="fr-FR" baseline="30000" dirty="0">
                <a:solidFill>
                  <a:srgbClr val="005086"/>
                </a:solidFill>
              </a:rPr>
              <a:t>1.2,4</a:t>
            </a:r>
            <a:r>
              <a:rPr lang="fr-FR" dirty="0">
                <a:solidFill>
                  <a:srgbClr val="005086"/>
                </a:solidFill>
              </a:rPr>
              <a:t>*, Amélie Anota</a:t>
            </a:r>
            <a:r>
              <a:rPr lang="fr-FR" baseline="30000" dirty="0">
                <a:solidFill>
                  <a:srgbClr val="005086"/>
                </a:solidFill>
              </a:rPr>
              <a:t>1,2,3</a:t>
            </a:r>
            <a:r>
              <a:rPr lang="fr-FR" dirty="0">
                <a:solidFill>
                  <a:srgbClr val="005086"/>
                </a:solidFill>
              </a:rPr>
              <a:t>, Virginie Westeel and Franck Bonnetain</a:t>
            </a:r>
            <a:r>
              <a:rPr lang="fr-FR" baseline="30000" dirty="0">
                <a:solidFill>
                  <a:srgbClr val="005086"/>
                </a:solidFill>
              </a:rPr>
              <a:t>1,2,3,6</a:t>
            </a:r>
          </a:p>
        </p:txBody>
      </p:sp>
      <p:sp>
        <p:nvSpPr>
          <p:cNvPr id="13" name="ZoneTexte 12"/>
          <p:cNvSpPr txBox="1"/>
          <p:nvPr/>
        </p:nvSpPr>
        <p:spPr>
          <a:xfrm>
            <a:off x="2189205" y="3700991"/>
            <a:ext cx="8480623" cy="1200329"/>
          </a:xfrm>
          <a:prstGeom prst="rect">
            <a:avLst/>
          </a:prstGeom>
          <a:noFill/>
        </p:spPr>
        <p:txBody>
          <a:bodyPr wrap="square" rtlCol="0">
            <a:spAutoFit/>
          </a:bodyPr>
          <a:lstStyle/>
          <a:p>
            <a:r>
              <a:rPr lang="en-US" dirty="0">
                <a:solidFill>
                  <a:srgbClr val="002D4C"/>
                </a:solidFill>
              </a:rPr>
              <a:t>A total of 55 phase III advanced NSCLC trials published between 2008 and 2014 were identified (Fig. 1). Among these studies, </a:t>
            </a:r>
            <a:r>
              <a:rPr lang="en-US" b="1" dirty="0">
                <a:solidFill>
                  <a:srgbClr val="002D4C"/>
                </a:solidFill>
              </a:rPr>
              <a:t>27 trials were identified with HRQOL end- point (49%) (Fig. 1) including 2 studies with HRQOL as primary endpoint. Of the 27 studies, the background</a:t>
            </a:r>
          </a:p>
        </p:txBody>
      </p:sp>
      <p:sp>
        <p:nvSpPr>
          <p:cNvPr id="3" name="Rectangle 2"/>
          <p:cNvSpPr/>
          <p:nvPr/>
        </p:nvSpPr>
        <p:spPr>
          <a:xfrm>
            <a:off x="1133475" y="6140225"/>
            <a:ext cx="6096000" cy="276999"/>
          </a:xfrm>
          <a:prstGeom prst="rect">
            <a:avLst/>
          </a:prstGeom>
        </p:spPr>
        <p:txBody>
          <a:bodyPr>
            <a:spAutoFit/>
          </a:bodyPr>
          <a:lstStyle/>
          <a:p>
            <a:r>
              <a:rPr lang="en-US" sz="1200" i="1" dirty="0">
                <a:solidFill>
                  <a:srgbClr val="FFFFFF"/>
                </a:solidFill>
              </a:rPr>
              <a:t>Frédéric </a:t>
            </a:r>
            <a:r>
              <a:rPr lang="en-US" sz="1200" i="1" dirty="0" err="1">
                <a:solidFill>
                  <a:srgbClr val="FFFFFF"/>
                </a:solidFill>
              </a:rPr>
              <a:t>Fiteni</a:t>
            </a:r>
            <a:r>
              <a:rPr lang="en-US" sz="1200" i="1" dirty="0">
                <a:solidFill>
                  <a:srgbClr val="FFFFFF"/>
                </a:solidFill>
              </a:rPr>
              <a:t> et al. RESEARCH ARTICLE</a:t>
            </a:r>
          </a:p>
        </p:txBody>
      </p:sp>
      <p:sp>
        <p:nvSpPr>
          <p:cNvPr id="7" name="Rectangle 6"/>
          <p:cNvSpPr/>
          <p:nvPr/>
        </p:nvSpPr>
        <p:spPr>
          <a:xfrm>
            <a:off x="2026509" y="3521675"/>
            <a:ext cx="9329352" cy="1680519"/>
          </a:xfrm>
          <a:prstGeom prst="rect">
            <a:avLst/>
          </a:prstGeom>
          <a:noFill/>
          <a:ln w="6350">
            <a:solidFill>
              <a:srgbClr val="8B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26163" y="1797532"/>
            <a:ext cx="2718728" cy="1577615"/>
          </a:xfrm>
          <a:prstGeom prst="rect">
            <a:avLst/>
          </a:prstGeom>
        </p:spPr>
      </p:pic>
    </p:spTree>
    <p:extLst>
      <p:ext uri="{BB962C8B-B14F-4D97-AF65-F5344CB8AC3E}">
        <p14:creationId xmlns:p14="http://schemas.microsoft.com/office/powerpoint/2010/main" val="2722939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4306E4A5-C5E7-C728-134C-EE051287783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7655"/>
          <a:stretch/>
        </p:blipFill>
        <p:spPr>
          <a:xfrm>
            <a:off x="1632058" y="822806"/>
            <a:ext cx="5847805" cy="5290946"/>
          </a:xfrm>
          <a:prstGeom prst="rect">
            <a:avLst/>
          </a:prstGeom>
        </p:spPr>
      </p:pic>
      <p:sp>
        <p:nvSpPr>
          <p:cNvPr id="5" name="Rectangle 4">
            <a:extLst>
              <a:ext uri="{FF2B5EF4-FFF2-40B4-BE49-F238E27FC236}">
                <a16:creationId xmlns="" xmlns:a16="http://schemas.microsoft.com/office/drawing/2014/main" id="{9D909F43-8AC1-D58A-693C-8FEB4B08A6C1}"/>
              </a:ext>
            </a:extLst>
          </p:cNvPr>
          <p:cNvSpPr/>
          <p:nvPr/>
        </p:nvSpPr>
        <p:spPr>
          <a:xfrm>
            <a:off x="1906620" y="2223589"/>
            <a:ext cx="5243210" cy="768485"/>
          </a:xfrm>
          <a:prstGeom prst="rect">
            <a:avLst/>
          </a:prstGeom>
          <a:noFill/>
          <a:ln w="19050">
            <a:solidFill>
              <a:srgbClr val="FF7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solidFill>
                <a:prstClr val="white"/>
              </a:solidFill>
              <a:latin typeface="Calibri" panose="020F0502020204030204"/>
            </a:endParaRPr>
          </a:p>
        </p:txBody>
      </p:sp>
      <p:sp>
        <p:nvSpPr>
          <p:cNvPr id="6" name="Rectangle 5">
            <a:extLst>
              <a:ext uri="{FF2B5EF4-FFF2-40B4-BE49-F238E27FC236}">
                <a16:creationId xmlns="" xmlns:a16="http://schemas.microsoft.com/office/drawing/2014/main" id="{1ABCF5D6-3220-FE66-CE0D-35D9897DE124}"/>
              </a:ext>
            </a:extLst>
          </p:cNvPr>
          <p:cNvSpPr/>
          <p:nvPr/>
        </p:nvSpPr>
        <p:spPr>
          <a:xfrm>
            <a:off x="1906620" y="5317171"/>
            <a:ext cx="5243210" cy="602929"/>
          </a:xfrm>
          <a:prstGeom prst="rect">
            <a:avLst/>
          </a:prstGeom>
          <a:noFill/>
          <a:ln w="19050">
            <a:solidFill>
              <a:srgbClr val="FF7F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solidFill>
                <a:prstClr val="white"/>
              </a:solidFill>
              <a:latin typeface="Calibri" panose="020F0502020204030204"/>
            </a:endParaRPr>
          </a:p>
        </p:txBody>
      </p:sp>
      <p:sp>
        <p:nvSpPr>
          <p:cNvPr id="9" name="Espace réservé du texte 8"/>
          <p:cNvSpPr>
            <a:spLocks noGrp="1"/>
          </p:cNvSpPr>
          <p:nvPr>
            <p:ph type="body" sz="quarter" idx="17"/>
          </p:nvPr>
        </p:nvSpPr>
        <p:spPr/>
        <p:txBody>
          <a:bodyPr/>
          <a:lstStyle/>
          <a:p>
            <a:r>
              <a:rPr lang="fr-FR" sz="1800" dirty="0" err="1"/>
              <a:t>Supplemental</a:t>
            </a:r>
            <a:r>
              <a:rPr lang="fr-FR" sz="1800" dirty="0"/>
              <a:t>. Table 1. Inclusion of </a:t>
            </a:r>
            <a:r>
              <a:rPr lang="fr-FR" sz="1800" dirty="0" err="1"/>
              <a:t>health-related</a:t>
            </a:r>
            <a:r>
              <a:rPr lang="fr-FR" sz="1800" dirty="0"/>
              <a:t> of life (</a:t>
            </a:r>
            <a:r>
              <a:rPr lang="fr-FR" sz="1800" dirty="0" err="1"/>
              <a:t>QoL</a:t>
            </a:r>
            <a:r>
              <a:rPr lang="fr-FR" sz="1800" dirty="0"/>
              <a:t>) </a:t>
            </a:r>
            <a:r>
              <a:rPr lang="fr-FR" sz="1800" dirty="0" err="1"/>
              <a:t>among</a:t>
            </a:r>
            <a:r>
              <a:rPr lang="fr-FR" sz="1800" dirty="0"/>
              <a:t> </a:t>
            </a:r>
            <a:r>
              <a:rPr lang="fr-FR" sz="1800" dirty="0" err="1"/>
              <a:t>study</a:t>
            </a:r>
            <a:r>
              <a:rPr lang="fr-FR" sz="1800" dirty="0"/>
              <a:t> </a:t>
            </a:r>
            <a:r>
              <a:rPr lang="fr-FR" sz="1800" dirty="0" err="1"/>
              <a:t>endpoints</a:t>
            </a:r>
            <a:r>
              <a:rPr lang="fr-FR" sz="1800" dirty="0"/>
              <a:t> and </a:t>
            </a:r>
            <a:r>
              <a:rPr lang="fr-FR" sz="1800" dirty="0" err="1"/>
              <a:t>presence</a:t>
            </a:r>
            <a:r>
              <a:rPr lang="fr-FR" sz="1800" dirty="0"/>
              <a:t> of </a:t>
            </a:r>
            <a:r>
              <a:rPr lang="fr-FR" sz="1800" dirty="0" err="1"/>
              <a:t>QoL</a:t>
            </a:r>
            <a:r>
              <a:rPr lang="fr-FR" sz="1800" dirty="0"/>
              <a:t> date in </a:t>
            </a:r>
            <a:r>
              <a:rPr lang="fr-FR" sz="1800" dirty="0" err="1"/>
              <a:t>primary</a:t>
            </a:r>
            <a:r>
              <a:rPr lang="fr-FR" sz="1800" dirty="0"/>
              <a:t> publications </a:t>
            </a:r>
          </a:p>
        </p:txBody>
      </p:sp>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06638" y="1685694"/>
            <a:ext cx="4587653" cy="2661426"/>
          </a:xfrm>
          <a:prstGeom prst="rect">
            <a:avLst/>
          </a:prstGeom>
        </p:spPr>
      </p:pic>
    </p:spTree>
    <p:extLst>
      <p:ext uri="{BB962C8B-B14F-4D97-AF65-F5344CB8AC3E}">
        <p14:creationId xmlns:p14="http://schemas.microsoft.com/office/powerpoint/2010/main" val="3447325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810;p119">
            <a:extLst>
              <a:ext uri="{FF2B5EF4-FFF2-40B4-BE49-F238E27FC236}">
                <a16:creationId xmlns="" xmlns:a16="http://schemas.microsoft.com/office/drawing/2014/main" id="{6C98B785-6FF0-AA48-BA9C-D379B43C1C43}"/>
              </a:ext>
            </a:extLst>
          </p:cNvPr>
          <p:cNvGrpSpPr/>
          <p:nvPr/>
        </p:nvGrpSpPr>
        <p:grpSpPr>
          <a:xfrm rot="10800000">
            <a:off x="6559660" y="-2"/>
            <a:ext cx="2429981" cy="6021422"/>
            <a:chOff x="1125244" y="-72193"/>
            <a:chExt cx="1822486" cy="5257801"/>
          </a:xfrm>
        </p:grpSpPr>
        <p:sp>
          <p:nvSpPr>
            <p:cNvPr id="6" name="Google Shape;811;p119">
              <a:extLst>
                <a:ext uri="{FF2B5EF4-FFF2-40B4-BE49-F238E27FC236}">
                  <a16:creationId xmlns="" xmlns:a16="http://schemas.microsoft.com/office/drawing/2014/main" id="{1669167E-0429-0143-91CE-6BA2A49AB48E}"/>
                </a:ext>
              </a:extLst>
            </p:cNvPr>
            <p:cNvSpPr/>
            <p:nvPr/>
          </p:nvSpPr>
          <p:spPr>
            <a:xfrm>
              <a:off x="1125244" y="-62630"/>
              <a:ext cx="1788931" cy="5206130"/>
            </a:xfrm>
            <a:custGeom>
              <a:avLst/>
              <a:gdLst>
                <a:gd name="connsiteX0" fmla="*/ 0 w 2341381"/>
                <a:gd name="connsiteY0" fmla="*/ 26040 h 5206130"/>
                <a:gd name="connsiteX1" fmla="*/ 1814963 w 2341381"/>
                <a:gd name="connsiteY1" fmla="*/ 0 h 5206130"/>
                <a:gd name="connsiteX2" fmla="*/ 1937509 w 2341381"/>
                <a:gd name="connsiteY2" fmla="*/ 230990 h 5206130"/>
                <a:gd name="connsiteX3" fmla="*/ 2341381 w 2341381"/>
                <a:gd name="connsiteY3" fmla="*/ 2607309 h 5206130"/>
                <a:gd name="connsiteX4" fmla="*/ 1937509 w 2341381"/>
                <a:gd name="connsiteY4" fmla="*/ 4983628 h 5206130"/>
                <a:gd name="connsiteX5" fmla="*/ 1841771 w 2341381"/>
                <a:gd name="connsiteY5" fmla="*/ 5206130 h 5206130"/>
                <a:gd name="connsiteX6" fmla="*/ 647699 w 2341381"/>
                <a:gd name="connsiteY6" fmla="*/ 5203623 h 5206130"/>
                <a:gd name="connsiteX7" fmla="*/ 0 w 2341381"/>
                <a:gd name="connsiteY7" fmla="*/ 26040 h 5206130"/>
                <a:gd name="connsiteX0" fmla="*/ 57151 w 1693682"/>
                <a:gd name="connsiteY0" fmla="*/ 16515 h 5206130"/>
                <a:gd name="connsiteX1" fmla="*/ 1167264 w 1693682"/>
                <a:gd name="connsiteY1" fmla="*/ 0 h 5206130"/>
                <a:gd name="connsiteX2" fmla="*/ 1289810 w 1693682"/>
                <a:gd name="connsiteY2" fmla="*/ 230990 h 5206130"/>
                <a:gd name="connsiteX3" fmla="*/ 1693682 w 1693682"/>
                <a:gd name="connsiteY3" fmla="*/ 2607309 h 5206130"/>
                <a:gd name="connsiteX4" fmla="*/ 1289810 w 1693682"/>
                <a:gd name="connsiteY4" fmla="*/ 4983628 h 5206130"/>
                <a:gd name="connsiteX5" fmla="*/ 1194072 w 1693682"/>
                <a:gd name="connsiteY5" fmla="*/ 5206130 h 5206130"/>
                <a:gd name="connsiteX6" fmla="*/ 0 w 1693682"/>
                <a:gd name="connsiteY6" fmla="*/ 5203623 h 5206130"/>
                <a:gd name="connsiteX7" fmla="*/ 57151 w 1693682"/>
                <a:gd name="connsiteY7" fmla="*/ 16515 h 5206130"/>
                <a:gd name="connsiteX0" fmla="*/ 0 w 1788931"/>
                <a:gd name="connsiteY0" fmla="*/ 6990 h 5206130"/>
                <a:gd name="connsiteX1" fmla="*/ 1262513 w 1788931"/>
                <a:gd name="connsiteY1" fmla="*/ 0 h 5206130"/>
                <a:gd name="connsiteX2" fmla="*/ 1385059 w 1788931"/>
                <a:gd name="connsiteY2" fmla="*/ 230990 h 5206130"/>
                <a:gd name="connsiteX3" fmla="*/ 1788931 w 1788931"/>
                <a:gd name="connsiteY3" fmla="*/ 2607309 h 5206130"/>
                <a:gd name="connsiteX4" fmla="*/ 1385059 w 1788931"/>
                <a:gd name="connsiteY4" fmla="*/ 4983628 h 5206130"/>
                <a:gd name="connsiteX5" fmla="*/ 1289321 w 1788931"/>
                <a:gd name="connsiteY5" fmla="*/ 5206130 h 5206130"/>
                <a:gd name="connsiteX6" fmla="*/ 95249 w 1788931"/>
                <a:gd name="connsiteY6" fmla="*/ 5203623 h 5206130"/>
                <a:gd name="connsiteX7" fmla="*/ 0 w 1788931"/>
                <a:gd name="connsiteY7" fmla="*/ 6990 h 5206130"/>
                <a:gd name="connsiteX0" fmla="*/ 0 w 1788931"/>
                <a:gd name="connsiteY0" fmla="*/ 6990 h 5206130"/>
                <a:gd name="connsiteX1" fmla="*/ 1262513 w 1788931"/>
                <a:gd name="connsiteY1" fmla="*/ 0 h 5206130"/>
                <a:gd name="connsiteX2" fmla="*/ 1385059 w 1788931"/>
                <a:gd name="connsiteY2" fmla="*/ 230990 h 5206130"/>
                <a:gd name="connsiteX3" fmla="*/ 1788931 w 1788931"/>
                <a:gd name="connsiteY3" fmla="*/ 2607309 h 5206130"/>
                <a:gd name="connsiteX4" fmla="*/ 1385059 w 1788931"/>
                <a:gd name="connsiteY4" fmla="*/ 4983628 h 5206130"/>
                <a:gd name="connsiteX5" fmla="*/ 1289321 w 1788931"/>
                <a:gd name="connsiteY5" fmla="*/ 5206130 h 5206130"/>
                <a:gd name="connsiteX6" fmla="*/ 9524 w 1788931"/>
                <a:gd name="connsiteY6" fmla="*/ 5203623 h 5206130"/>
                <a:gd name="connsiteX7" fmla="*/ 0 w 1788931"/>
                <a:gd name="connsiteY7" fmla="*/ 6990 h 520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8931" h="5206130" extrusionOk="0">
                  <a:moveTo>
                    <a:pt x="0" y="6990"/>
                  </a:moveTo>
                  <a:lnTo>
                    <a:pt x="1262513" y="0"/>
                  </a:lnTo>
                  <a:lnTo>
                    <a:pt x="1385059" y="230990"/>
                  </a:lnTo>
                  <a:cubicBezTo>
                    <a:pt x="1637367" y="876758"/>
                    <a:pt x="1788931" y="1704647"/>
                    <a:pt x="1788931" y="2607309"/>
                  </a:cubicBezTo>
                  <a:cubicBezTo>
                    <a:pt x="1788931" y="3509971"/>
                    <a:pt x="1637367" y="4337861"/>
                    <a:pt x="1385059" y="4983628"/>
                  </a:cubicBezTo>
                  <a:lnTo>
                    <a:pt x="1289321" y="5206130"/>
                  </a:lnTo>
                  <a:lnTo>
                    <a:pt x="9524" y="5203623"/>
                  </a:lnTo>
                  <a:cubicBezTo>
                    <a:pt x="9524" y="3485112"/>
                    <a:pt x="0" y="1725501"/>
                    <a:pt x="0" y="6990"/>
                  </a:cubicBezTo>
                  <a:close/>
                </a:path>
              </a:pathLst>
            </a:custGeom>
            <a:solidFill>
              <a:schemeClr val="lt1"/>
            </a:solidFill>
            <a:ln>
              <a:noFill/>
            </a:ln>
          </p:spPr>
          <p:txBody>
            <a:bodyPr spcFirstLastPara="1" wrap="square" lIns="121900" tIns="60933" rIns="121900" bIns="60933" anchor="ctr" anchorCtr="0">
              <a:noAutofit/>
            </a:bodyPr>
            <a:lstStyle/>
            <a:p>
              <a:pPr algn="ctr" defTabSz="1219170">
                <a:buClr>
                  <a:srgbClr val="000000"/>
                </a:buClr>
                <a:buSzPts val="1400"/>
                <a:defRPr/>
              </a:pPr>
              <a:endParaRPr sz="1867" kern="0">
                <a:solidFill>
                  <a:srgbClr val="FFFFFF"/>
                </a:solidFill>
                <a:latin typeface="Roboto"/>
                <a:ea typeface="Roboto"/>
                <a:cs typeface="Roboto"/>
                <a:sym typeface="Roboto"/>
              </a:endParaRPr>
            </a:p>
          </p:txBody>
        </p:sp>
        <p:sp>
          <p:nvSpPr>
            <p:cNvPr id="7" name="Google Shape;812;p119">
              <a:extLst>
                <a:ext uri="{FF2B5EF4-FFF2-40B4-BE49-F238E27FC236}">
                  <a16:creationId xmlns="" xmlns:a16="http://schemas.microsoft.com/office/drawing/2014/main" id="{F1E4E91E-40DD-0746-8863-C3D54888D7E6}"/>
                </a:ext>
              </a:extLst>
            </p:cNvPr>
            <p:cNvSpPr/>
            <p:nvPr/>
          </p:nvSpPr>
          <p:spPr>
            <a:xfrm>
              <a:off x="2399665" y="-72193"/>
              <a:ext cx="548065" cy="5257801"/>
            </a:xfrm>
            <a:custGeom>
              <a:avLst/>
              <a:gdLst/>
              <a:ahLst/>
              <a:cxnLst/>
              <a:rect l="l" t="t" r="r" b="b"/>
              <a:pathLst>
                <a:path w="499610" h="5143500" extrusionOk="0">
                  <a:moveTo>
                    <a:pt x="23296" y="0"/>
                  </a:moveTo>
                  <a:lnTo>
                    <a:pt x="95738" y="168360"/>
                  </a:lnTo>
                  <a:cubicBezTo>
                    <a:pt x="348046" y="814128"/>
                    <a:pt x="499610" y="1642017"/>
                    <a:pt x="499610" y="2544679"/>
                  </a:cubicBezTo>
                  <a:cubicBezTo>
                    <a:pt x="499610" y="3447341"/>
                    <a:pt x="348046" y="4275231"/>
                    <a:pt x="95738" y="4920998"/>
                  </a:cubicBezTo>
                  <a:lnTo>
                    <a:pt x="0" y="5143500"/>
                  </a:lnTo>
                </a:path>
              </a:pathLst>
            </a:custGeom>
            <a:noFill/>
            <a:ln w="76200" cap="flat" cmpd="sng">
              <a:solidFill>
                <a:srgbClr val="003264"/>
              </a:solidFill>
              <a:prstDash val="solid"/>
              <a:miter lim="800000"/>
              <a:headEnd type="none" w="sm" len="sm"/>
              <a:tailEnd type="none" w="sm" len="sm"/>
            </a:ln>
          </p:spPr>
          <p:txBody>
            <a:bodyPr spcFirstLastPara="1" wrap="square" lIns="121900" tIns="60933" rIns="121900" bIns="60933" anchor="ctr" anchorCtr="0">
              <a:noAutofit/>
            </a:bodyPr>
            <a:lstStyle/>
            <a:p>
              <a:pPr algn="ctr" defTabSz="1219170">
                <a:buClr>
                  <a:srgbClr val="000000"/>
                </a:buClr>
                <a:buSzPts val="1400"/>
                <a:defRPr/>
              </a:pPr>
              <a:endParaRPr sz="1867" kern="0">
                <a:solidFill>
                  <a:srgbClr val="FFFFFF"/>
                </a:solidFill>
                <a:latin typeface="Roboto"/>
                <a:ea typeface="Roboto"/>
                <a:cs typeface="Roboto"/>
                <a:sym typeface="Roboto"/>
              </a:endParaRPr>
            </a:p>
          </p:txBody>
        </p:sp>
      </p:grpSp>
      <p:sp>
        <p:nvSpPr>
          <p:cNvPr id="14" name="Google Shape;813;p119">
            <a:extLst>
              <a:ext uri="{FF2B5EF4-FFF2-40B4-BE49-F238E27FC236}">
                <a16:creationId xmlns="" xmlns:a16="http://schemas.microsoft.com/office/drawing/2014/main" id="{7D15E276-E91D-A548-9FE1-34023DBFDBB8}"/>
              </a:ext>
            </a:extLst>
          </p:cNvPr>
          <p:cNvSpPr txBox="1"/>
          <p:nvPr/>
        </p:nvSpPr>
        <p:spPr>
          <a:xfrm>
            <a:off x="6925038" y="2704841"/>
            <a:ext cx="5787060" cy="1142000"/>
          </a:xfrm>
          <a:prstGeom prst="rect">
            <a:avLst/>
          </a:prstGeom>
          <a:noFill/>
          <a:ln>
            <a:noFill/>
          </a:ln>
        </p:spPr>
        <p:txBody>
          <a:bodyPr spcFirstLastPara="1" wrap="square" lIns="121900" tIns="121900" rIns="121900" bIns="121900" anchor="ctr" anchorCtr="0">
            <a:noAutofit/>
          </a:bodyPr>
          <a:lstStyle/>
          <a:p>
            <a:pPr defTabSz="1219170">
              <a:buClr>
                <a:srgbClr val="000000"/>
              </a:buClr>
              <a:buSzPts val="3200"/>
              <a:defRPr/>
            </a:pPr>
            <a:r>
              <a:rPr lang="fr-FR" sz="4000" b="1" kern="0" dirty="0">
                <a:solidFill>
                  <a:srgbClr val="003264"/>
                </a:solidFill>
                <a:latin typeface="Roboto"/>
                <a:ea typeface="Roboto"/>
                <a:cs typeface="Arial"/>
                <a:sym typeface="Arial"/>
              </a:rPr>
              <a:t>Analyse statistique</a:t>
            </a:r>
            <a:endParaRPr lang="fr-FR" sz="4000" kern="0" dirty="0">
              <a:solidFill>
                <a:srgbClr val="003264"/>
              </a:solidFill>
              <a:latin typeface="Roboto"/>
              <a:ea typeface="Roboto"/>
              <a:cs typeface="Arial"/>
              <a:sym typeface="Arial"/>
            </a:endParaRPr>
          </a:p>
        </p:txBody>
      </p:sp>
      <p:pic>
        <p:nvPicPr>
          <p:cNvPr id="8" name="Image 7"/>
          <p:cNvPicPr>
            <a:picLocks noChangeAspect="1"/>
          </p:cNvPicPr>
          <p:nvPr/>
        </p:nvPicPr>
        <p:blipFill>
          <a:blip r:embed="rId2"/>
          <a:stretch>
            <a:fillRect/>
          </a:stretch>
        </p:blipFill>
        <p:spPr>
          <a:xfrm>
            <a:off x="2542184" y="2033080"/>
            <a:ext cx="2938784" cy="2002285"/>
          </a:xfrm>
          <a:prstGeom prst="rect">
            <a:avLst/>
          </a:prstGeom>
        </p:spPr>
      </p:pic>
    </p:spTree>
    <p:extLst>
      <p:ext uri="{BB962C8B-B14F-4D97-AF65-F5344CB8AC3E}">
        <p14:creationId xmlns:p14="http://schemas.microsoft.com/office/powerpoint/2010/main" val="2738754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 xmlns:a16="http://schemas.microsoft.com/office/drawing/2014/main" id="{C0E5129E-082F-F84E-B3D6-E6955791D661}"/>
              </a:ext>
            </a:extLst>
          </p:cNvPr>
          <p:cNvSpPr txBox="1"/>
          <p:nvPr/>
        </p:nvSpPr>
        <p:spPr>
          <a:xfrm>
            <a:off x="6096926" y="4483695"/>
            <a:ext cx="1362643" cy="646331"/>
          </a:xfrm>
          <a:prstGeom prst="rect">
            <a:avLst/>
          </a:prstGeom>
          <a:noFill/>
          <a:ln>
            <a:solidFill>
              <a:srgbClr val="3A3839"/>
            </a:solidFill>
          </a:ln>
        </p:spPr>
        <p:txBody>
          <a:bodyPr wrap="square" rtlCol="0">
            <a:spAutoFit/>
          </a:bodyPr>
          <a:lstStyle/>
          <a:p>
            <a:pPr algn="ctr">
              <a:defRPr/>
            </a:pPr>
            <a:r>
              <a:rPr lang="fr-FR" dirty="0">
                <a:solidFill>
                  <a:srgbClr val="0070C0"/>
                </a:solidFill>
                <a:latin typeface="Calibri" panose="020F0502020204030204"/>
              </a:rPr>
              <a:t>Analyse statistique</a:t>
            </a:r>
          </a:p>
        </p:txBody>
      </p:sp>
      <p:sp>
        <p:nvSpPr>
          <p:cNvPr id="8" name="Rectangle 7"/>
          <p:cNvSpPr/>
          <p:nvPr/>
        </p:nvSpPr>
        <p:spPr>
          <a:xfrm>
            <a:off x="4851752" y="1653004"/>
            <a:ext cx="3852994" cy="2338833"/>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prstClr val="white"/>
              </a:solidFill>
              <a:latin typeface="Calibri" panose="020F0502020204030204"/>
            </a:endParaRPr>
          </a:p>
        </p:txBody>
      </p:sp>
      <p:sp>
        <p:nvSpPr>
          <p:cNvPr id="13" name="Accolade fermante 12">
            <a:extLst>
              <a:ext uri="{FF2B5EF4-FFF2-40B4-BE49-F238E27FC236}">
                <a16:creationId xmlns="" xmlns:a16="http://schemas.microsoft.com/office/drawing/2014/main" id="{390E314B-ABBC-DD48-A612-336E54632D06}"/>
              </a:ext>
            </a:extLst>
          </p:cNvPr>
          <p:cNvSpPr/>
          <p:nvPr/>
        </p:nvSpPr>
        <p:spPr>
          <a:xfrm rot="5400000">
            <a:off x="2298332" y="640890"/>
            <a:ext cx="320098" cy="3050139"/>
          </a:xfrm>
          <a:prstGeom prst="rightBrace">
            <a:avLst>
              <a:gd name="adj1" fmla="val 51423"/>
              <a:gd name="adj2" fmla="val 50000"/>
            </a:avLst>
          </a:prstGeom>
          <a:ln w="12700">
            <a:solidFill>
              <a:srgbClr val="3A3839"/>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fr-FR">
              <a:solidFill>
                <a:prstClr val="black"/>
              </a:solidFill>
              <a:latin typeface="Calibri" panose="020F0502020204030204"/>
            </a:endParaRPr>
          </a:p>
        </p:txBody>
      </p:sp>
      <p:sp>
        <p:nvSpPr>
          <p:cNvPr id="14" name="ZoneTexte 13">
            <a:extLst>
              <a:ext uri="{FF2B5EF4-FFF2-40B4-BE49-F238E27FC236}">
                <a16:creationId xmlns="" xmlns:a16="http://schemas.microsoft.com/office/drawing/2014/main" id="{7AB7DE47-E433-0C42-95C7-3348439E2D89}"/>
              </a:ext>
            </a:extLst>
          </p:cNvPr>
          <p:cNvSpPr txBox="1"/>
          <p:nvPr/>
        </p:nvSpPr>
        <p:spPr>
          <a:xfrm>
            <a:off x="1987318" y="2421385"/>
            <a:ext cx="1213082" cy="646331"/>
          </a:xfrm>
          <a:prstGeom prst="rect">
            <a:avLst/>
          </a:prstGeom>
          <a:noFill/>
          <a:ln>
            <a:solidFill>
              <a:srgbClr val="3A3839"/>
            </a:solidFill>
          </a:ln>
        </p:spPr>
        <p:txBody>
          <a:bodyPr wrap="square" rtlCol="0">
            <a:spAutoFit/>
          </a:bodyPr>
          <a:lstStyle/>
          <a:p>
            <a:pPr>
              <a:defRPr/>
            </a:pPr>
            <a:r>
              <a:rPr lang="fr-FR" dirty="0" err="1">
                <a:solidFill>
                  <a:schemeClr val="bg2"/>
                </a:solidFill>
                <a:latin typeface="Calibri" panose="020F0502020204030204"/>
              </a:rPr>
              <a:t>Reporting</a:t>
            </a:r>
            <a:r>
              <a:rPr lang="fr-FR" dirty="0">
                <a:solidFill>
                  <a:schemeClr val="bg2"/>
                </a:solidFill>
                <a:latin typeface="Calibri" panose="020F0502020204030204"/>
              </a:rPr>
              <a:t> protocole</a:t>
            </a:r>
          </a:p>
        </p:txBody>
      </p:sp>
      <p:sp>
        <p:nvSpPr>
          <p:cNvPr id="24" name="Rectangle 23">
            <a:extLst>
              <a:ext uri="{FF2B5EF4-FFF2-40B4-BE49-F238E27FC236}">
                <a16:creationId xmlns="" xmlns:a16="http://schemas.microsoft.com/office/drawing/2014/main" id="{4B3F7A79-F436-CE4C-BC3F-10BD51EFE38F}"/>
              </a:ext>
            </a:extLst>
          </p:cNvPr>
          <p:cNvSpPr/>
          <p:nvPr/>
        </p:nvSpPr>
        <p:spPr>
          <a:xfrm>
            <a:off x="9676594" y="5628147"/>
            <a:ext cx="1745158" cy="369332"/>
          </a:xfrm>
          <a:prstGeom prst="rect">
            <a:avLst/>
          </a:prstGeom>
          <a:ln>
            <a:solidFill>
              <a:srgbClr val="3A3839"/>
            </a:solidFill>
          </a:ln>
        </p:spPr>
        <p:txBody>
          <a:bodyPr wrap="none">
            <a:spAutoFit/>
          </a:bodyPr>
          <a:lstStyle/>
          <a:p>
            <a:pPr>
              <a:defRPr/>
            </a:pPr>
            <a:r>
              <a:rPr lang="fr-FR" dirty="0" err="1">
                <a:solidFill>
                  <a:schemeClr val="accent3"/>
                </a:solidFill>
                <a:latin typeface="Calibri" panose="020F0502020204030204"/>
              </a:rPr>
              <a:t>Reporting</a:t>
            </a:r>
            <a:r>
              <a:rPr lang="fr-FR" dirty="0">
                <a:solidFill>
                  <a:schemeClr val="accent3"/>
                </a:solidFill>
                <a:latin typeface="Calibri" panose="020F0502020204030204"/>
              </a:rPr>
              <a:t> article</a:t>
            </a:r>
          </a:p>
        </p:txBody>
      </p:sp>
      <p:sp>
        <p:nvSpPr>
          <p:cNvPr id="25" name="Accolade fermante 24">
            <a:extLst>
              <a:ext uri="{FF2B5EF4-FFF2-40B4-BE49-F238E27FC236}">
                <a16:creationId xmlns="" xmlns:a16="http://schemas.microsoft.com/office/drawing/2014/main" id="{390E314B-ABBC-DD48-A612-336E54632D06}"/>
              </a:ext>
            </a:extLst>
          </p:cNvPr>
          <p:cNvSpPr/>
          <p:nvPr/>
        </p:nvSpPr>
        <p:spPr>
          <a:xfrm rot="5400000">
            <a:off x="6618198" y="2712697"/>
            <a:ext cx="320098" cy="3050139"/>
          </a:xfrm>
          <a:prstGeom prst="rightBrace">
            <a:avLst>
              <a:gd name="adj1" fmla="val 51423"/>
              <a:gd name="adj2" fmla="val 50000"/>
            </a:avLst>
          </a:prstGeom>
          <a:ln w="12700">
            <a:solidFill>
              <a:srgbClr val="3A3839"/>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fr-FR">
              <a:solidFill>
                <a:prstClr val="black"/>
              </a:solidFill>
              <a:latin typeface="Calibri" panose="020F0502020204030204"/>
            </a:endParaRPr>
          </a:p>
        </p:txBody>
      </p:sp>
      <p:sp>
        <p:nvSpPr>
          <p:cNvPr id="26" name="Accolade fermante 25">
            <a:extLst>
              <a:ext uri="{FF2B5EF4-FFF2-40B4-BE49-F238E27FC236}">
                <a16:creationId xmlns="" xmlns:a16="http://schemas.microsoft.com/office/drawing/2014/main" id="{390E314B-ABBC-DD48-A612-336E54632D06}"/>
              </a:ext>
            </a:extLst>
          </p:cNvPr>
          <p:cNvSpPr/>
          <p:nvPr/>
        </p:nvSpPr>
        <p:spPr>
          <a:xfrm rot="5400000">
            <a:off x="10389124" y="3792226"/>
            <a:ext cx="320098" cy="3050139"/>
          </a:xfrm>
          <a:prstGeom prst="rightBrace">
            <a:avLst>
              <a:gd name="adj1" fmla="val 51423"/>
              <a:gd name="adj2" fmla="val 50000"/>
            </a:avLst>
          </a:prstGeom>
          <a:ln w="12700">
            <a:solidFill>
              <a:srgbClr val="3A3839"/>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fr-FR">
              <a:solidFill>
                <a:prstClr val="black"/>
              </a:solidFill>
              <a:latin typeface="Calibri" panose="020F0502020204030204"/>
            </a:endParaRPr>
          </a:p>
        </p:txBody>
      </p:sp>
      <p:cxnSp>
        <p:nvCxnSpPr>
          <p:cNvPr id="30" name="Connecteur en angle 29"/>
          <p:cNvCxnSpPr/>
          <p:nvPr/>
        </p:nvCxnSpPr>
        <p:spPr>
          <a:xfrm>
            <a:off x="4336013" y="1002955"/>
            <a:ext cx="2365802" cy="374580"/>
          </a:xfrm>
          <a:prstGeom prst="bentConnector2">
            <a:avLst/>
          </a:prstGeom>
          <a:ln w="38100">
            <a:solidFill>
              <a:srgbClr val="00508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en angle 33"/>
          <p:cNvCxnSpPr>
            <a:stCxn id="8" idx="3"/>
          </p:cNvCxnSpPr>
          <p:nvPr/>
        </p:nvCxnSpPr>
        <p:spPr>
          <a:xfrm>
            <a:off x="8704746" y="2822421"/>
            <a:ext cx="1996783" cy="1165499"/>
          </a:xfrm>
          <a:prstGeom prst="bentConnector2">
            <a:avLst/>
          </a:prstGeom>
          <a:ln w="38100">
            <a:solidFill>
              <a:srgbClr val="005086"/>
            </a:solidFill>
            <a:tailEnd type="triangle"/>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4526" y="98853"/>
            <a:ext cx="3114452" cy="1862758"/>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3541" y="1446951"/>
            <a:ext cx="3700593" cy="2481287"/>
          </a:xfrm>
          <a:prstGeom prst="rect">
            <a:avLst/>
          </a:prstGeom>
        </p:spPr>
      </p:pic>
      <p:pic>
        <p:nvPicPr>
          <p:cNvPr id="9" name="Imag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24103" y="3941805"/>
            <a:ext cx="2762976" cy="1332133"/>
          </a:xfrm>
          <a:prstGeom prst="rect">
            <a:avLst/>
          </a:prstGeom>
        </p:spPr>
      </p:pic>
    </p:spTree>
    <p:extLst>
      <p:ext uri="{BB962C8B-B14F-4D97-AF65-F5344CB8AC3E}">
        <p14:creationId xmlns:p14="http://schemas.microsoft.com/office/powerpoint/2010/main" val="2835135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6" name="Espace réservé du texte 5"/>
          <p:cNvSpPr>
            <a:spLocks noGrp="1"/>
          </p:cNvSpPr>
          <p:nvPr>
            <p:ph type="body" sz="quarter" idx="17"/>
          </p:nvPr>
        </p:nvSpPr>
        <p:spPr/>
        <p:txBody>
          <a:bodyPr/>
          <a:lstStyle/>
          <a:p>
            <a:r>
              <a:rPr lang="fr-FR" dirty="0"/>
              <a:t>Analyse statistique</a:t>
            </a:r>
          </a:p>
        </p:txBody>
      </p:sp>
      <p:sp>
        <p:nvSpPr>
          <p:cNvPr id="9" name="Espace réservé du contenu 8"/>
          <p:cNvSpPr>
            <a:spLocks noGrp="1"/>
          </p:cNvSpPr>
          <p:nvPr>
            <p:ph sz="quarter" idx="22"/>
          </p:nvPr>
        </p:nvSpPr>
        <p:spPr>
          <a:xfrm>
            <a:off x="1446343" y="2593066"/>
            <a:ext cx="9433707" cy="1744519"/>
          </a:xfrm>
        </p:spPr>
        <p:txBody>
          <a:bodyPr/>
          <a:lstStyle/>
          <a:p>
            <a:pPr marL="0" indent="0" algn="just">
              <a:lnSpc>
                <a:spcPct val="200000"/>
              </a:lnSpc>
              <a:buNone/>
            </a:pPr>
            <a:r>
              <a:rPr lang="en-US" b="0" dirty="0"/>
              <a:t>On the basis of the agreed set of statistical criteria and selection criteria, statistical methods were recommended for each PRO objective. Two statistical methods were recommended: </a:t>
            </a:r>
            <a:r>
              <a:rPr lang="en-US" dirty="0"/>
              <a:t>Cox proportional hazards </a:t>
            </a:r>
            <a:r>
              <a:rPr lang="en-US" b="0" dirty="0"/>
              <a:t>for time-to- event PRO objectives, and </a:t>
            </a:r>
            <a:r>
              <a:rPr lang="en-US" dirty="0"/>
              <a:t>linear mixed models </a:t>
            </a:r>
            <a:r>
              <a:rPr lang="en-US" b="0" dirty="0"/>
              <a:t>for magnitude of event at time t and response patterns or profiles (recommended statements 11, 12, and 15 in.</a:t>
            </a:r>
          </a:p>
          <a:p>
            <a:pPr marL="0" indent="0" algn="just">
              <a:lnSpc>
                <a:spcPct val="200000"/>
              </a:lnSpc>
              <a:buNone/>
            </a:pPr>
            <a:endParaRPr lang="fr-FR" b="0" dirty="0"/>
          </a:p>
        </p:txBody>
      </p:sp>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6327" y="0"/>
            <a:ext cx="3377619" cy="2220785"/>
          </a:xfrm>
          <a:prstGeom prst="rect">
            <a:avLst/>
          </a:prstGeom>
        </p:spPr>
      </p:pic>
    </p:spTree>
    <p:extLst>
      <p:ext uri="{BB962C8B-B14F-4D97-AF65-F5344CB8AC3E}">
        <p14:creationId xmlns:p14="http://schemas.microsoft.com/office/powerpoint/2010/main" val="1877535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10" name="Rectangle 9">
            <a:extLst>
              <a:ext uri="{FF2B5EF4-FFF2-40B4-BE49-F238E27FC236}">
                <a16:creationId xmlns="" xmlns:a16="http://schemas.microsoft.com/office/drawing/2014/main" id="{FCD3AA96-3298-FC45-A3BF-9836E24260A4}"/>
              </a:ext>
            </a:extLst>
          </p:cNvPr>
          <p:cNvSpPr/>
          <p:nvPr/>
        </p:nvSpPr>
        <p:spPr>
          <a:xfrm>
            <a:off x="1600200" y="1663547"/>
            <a:ext cx="9866870" cy="2463609"/>
          </a:xfrm>
          <a:prstGeom prst="rect">
            <a:avLst/>
          </a:prstGeom>
          <a:solidFill>
            <a:schemeClr val="bg1">
              <a:lumMod val="95000"/>
            </a:schemeClr>
          </a:solidFill>
          <a:ln w="12700" cap="flat" cmpd="sng" algn="ctr">
            <a:solidFill>
              <a:srgbClr val="8B8B8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Espace réservé du texte 5"/>
          <p:cNvSpPr>
            <a:spLocks noGrp="1"/>
          </p:cNvSpPr>
          <p:nvPr>
            <p:ph type="body" sz="quarter" idx="17"/>
          </p:nvPr>
        </p:nvSpPr>
        <p:spPr/>
        <p:txBody>
          <a:bodyPr/>
          <a:lstStyle/>
          <a:p>
            <a:r>
              <a:rPr lang="fr-FR" dirty="0"/>
              <a:t>Analyse statistique : temps jusqu’à évènement </a:t>
            </a:r>
          </a:p>
        </p:txBody>
      </p:sp>
      <p:sp>
        <p:nvSpPr>
          <p:cNvPr id="5" name="ZoneTexte 4">
            <a:extLst>
              <a:ext uri="{FF2B5EF4-FFF2-40B4-BE49-F238E27FC236}">
                <a16:creationId xmlns="" xmlns:a16="http://schemas.microsoft.com/office/drawing/2014/main" id="{9CDFE8E7-3D2C-D74F-AAE4-56B55CC1A1CD}"/>
              </a:ext>
            </a:extLst>
          </p:cNvPr>
          <p:cNvSpPr txBox="1"/>
          <p:nvPr/>
        </p:nvSpPr>
        <p:spPr>
          <a:xfrm>
            <a:off x="2060601" y="1796530"/>
            <a:ext cx="8840118" cy="2215991"/>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04070C"/>
                </a:solidFill>
                <a:effectLst/>
                <a:uLnTx/>
                <a:uFillTx/>
                <a:latin typeface="Times New Roman" panose="02020603050405020304" pitchFamily="18" charset="0"/>
                <a:ea typeface="+mn-ea"/>
                <a:cs typeface="Times New Roman" panose="02020603050405020304" pitchFamily="18" charset="0"/>
              </a:rPr>
              <a:t>Time-to-</a:t>
            </a:r>
            <a:r>
              <a:rPr kumimoji="0" lang="fr-FR" sz="4000" b="0" i="0" u="none" strike="noStrike" kern="1200" cap="none" spc="0" normalizeH="0" baseline="0" noProof="0" dirty="0" err="1">
                <a:ln>
                  <a:noFill/>
                </a:ln>
                <a:solidFill>
                  <a:srgbClr val="04070C"/>
                </a:solidFill>
                <a:effectLst/>
                <a:uLnTx/>
                <a:uFillTx/>
                <a:latin typeface="Times New Roman" panose="02020603050405020304" pitchFamily="18" charset="0"/>
                <a:ea typeface="+mn-ea"/>
                <a:cs typeface="Times New Roman" panose="02020603050405020304" pitchFamily="18" charset="0"/>
              </a:rPr>
              <a:t>event</a:t>
            </a:r>
            <a:endParaRPr kumimoji="0" lang="fr-FR" sz="4000" b="0" i="0" u="none" strike="noStrike" kern="1200" cap="none" spc="0" normalizeH="0" baseline="0" noProof="0" dirty="0">
              <a:ln>
                <a:noFill/>
              </a:ln>
              <a:solidFill>
                <a:srgbClr val="04070C"/>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04070C"/>
                </a:solidFill>
                <a:effectLst/>
                <a:uLnTx/>
                <a:uFillTx/>
                <a:latin typeface="Times New Roman" panose="02020603050405020304" pitchFamily="18" charset="0"/>
                <a:ea typeface="+mn-ea"/>
                <a:cs typeface="Times New Roman" panose="02020603050405020304" pitchFamily="18" charset="0"/>
              </a:rPr>
              <a:t>Exemple du </a:t>
            </a:r>
            <a:r>
              <a:rPr kumimoji="0" lang="fr-FR" sz="4000" b="1" i="0" u="none" strike="noStrike" kern="1200" cap="none" spc="0" normalizeH="0" baseline="0" noProof="0" dirty="0">
                <a:ln>
                  <a:noFill/>
                </a:ln>
                <a:solidFill>
                  <a:srgbClr val="04070C"/>
                </a:solidFill>
                <a:effectLst/>
                <a:uLnTx/>
                <a:uFillTx/>
                <a:latin typeface="Times New Roman" panose="02020603050405020304" pitchFamily="18" charset="0"/>
                <a:ea typeface="+mn-ea"/>
                <a:cs typeface="Times New Roman" panose="02020603050405020304" pitchFamily="18" charset="0"/>
              </a:rPr>
              <a:t>temps jusqu’à détérioration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04070C"/>
                </a:solidFill>
                <a:effectLst/>
                <a:uLnTx/>
                <a:uFillTx/>
                <a:latin typeface="Times New Roman" panose="02020603050405020304" pitchFamily="18" charset="0"/>
                <a:ea typeface="+mn-ea"/>
                <a:cs typeface="Times New Roman" panose="02020603050405020304" pitchFamily="18" charset="0"/>
              </a:rPr>
              <a:t>(time to </a:t>
            </a:r>
            <a:r>
              <a:rPr kumimoji="0" lang="fr-FR" sz="4000" b="0" i="0" u="none" strike="noStrike" kern="1200" cap="none" spc="0" normalizeH="0" baseline="0" noProof="0" dirty="0" err="1">
                <a:ln>
                  <a:noFill/>
                </a:ln>
                <a:solidFill>
                  <a:srgbClr val="04070C"/>
                </a:solidFill>
                <a:effectLst/>
                <a:uLnTx/>
                <a:uFillTx/>
                <a:latin typeface="Times New Roman" panose="02020603050405020304" pitchFamily="18" charset="0"/>
                <a:ea typeface="+mn-ea"/>
                <a:cs typeface="Times New Roman" panose="02020603050405020304" pitchFamily="18" charset="0"/>
              </a:rPr>
              <a:t>deterioration</a:t>
            </a:r>
            <a:r>
              <a:rPr kumimoji="0" lang="fr-FR" sz="4000" b="0" i="0" u="none" strike="noStrike" kern="1200" cap="none" spc="0" normalizeH="0" baseline="0" noProof="0" dirty="0">
                <a:ln>
                  <a:noFill/>
                </a:ln>
                <a:solidFill>
                  <a:srgbClr val="04070C"/>
                </a:solidFill>
                <a:effectLst/>
                <a:uLnTx/>
                <a:uFillTx/>
                <a:latin typeface="Times New Roman" panose="02020603050405020304" pitchFamily="18" charset="0"/>
                <a:ea typeface="+mn-ea"/>
                <a:cs typeface="Times New Roman" panose="02020603050405020304" pitchFamily="18" charset="0"/>
              </a:rPr>
              <a:t>= TTD)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663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8" name="Espace réservé du texte 7"/>
          <p:cNvSpPr>
            <a:spLocks noGrp="1"/>
          </p:cNvSpPr>
          <p:nvPr>
            <p:ph type="body" sz="quarter" idx="17"/>
          </p:nvPr>
        </p:nvSpPr>
        <p:spPr/>
        <p:txBody>
          <a:bodyPr/>
          <a:lstStyle/>
          <a:p>
            <a:r>
              <a:rPr lang="fr-FR" dirty="0"/>
              <a:t>Analyse statistique: temps jusqu’à évènement </a:t>
            </a:r>
          </a:p>
        </p:txBody>
      </p:sp>
      <p:sp>
        <p:nvSpPr>
          <p:cNvPr id="9" name="Espace réservé du texte 8"/>
          <p:cNvSpPr>
            <a:spLocks noGrp="1"/>
          </p:cNvSpPr>
          <p:nvPr>
            <p:ph type="body" sz="quarter" idx="18"/>
          </p:nvPr>
        </p:nvSpPr>
        <p:spPr>
          <a:xfrm>
            <a:off x="1389974" y="699561"/>
            <a:ext cx="11259224" cy="341085"/>
          </a:xfrm>
        </p:spPr>
        <p:txBody>
          <a:bodyPr/>
          <a:lstStyle/>
          <a:p>
            <a:r>
              <a:rPr lang="fr-FR" dirty="0"/>
              <a:t>Définitions </a:t>
            </a:r>
          </a:p>
        </p:txBody>
      </p:sp>
      <p:sp>
        <p:nvSpPr>
          <p:cNvPr id="11" name="Espace réservé du contenu 9"/>
          <p:cNvSpPr>
            <a:spLocks noGrp="1"/>
          </p:cNvSpPr>
          <p:nvPr>
            <p:ph sz="quarter" idx="22"/>
          </p:nvPr>
        </p:nvSpPr>
        <p:spPr>
          <a:xfrm>
            <a:off x="1453804" y="1629962"/>
            <a:ext cx="9678003" cy="2938688"/>
          </a:xfrm>
        </p:spPr>
        <p:txBody>
          <a:bodyPr/>
          <a:lstStyle/>
          <a:p>
            <a:pPr>
              <a:lnSpc>
                <a:spcPct val="150000"/>
              </a:lnSpc>
            </a:pPr>
            <a:r>
              <a:rPr lang="fr-FR" sz="2000" dirty="0"/>
              <a:t>TTD</a:t>
            </a:r>
            <a:r>
              <a:rPr lang="fr-FR" dirty="0"/>
              <a:t> </a:t>
            </a:r>
            <a:r>
              <a:rPr lang="fr-FR" sz="2000" dirty="0"/>
              <a:t>= Intervalle de temps entre la date de randomisation et l'observation d'une première diminution d'une valeur seuil de MID d'un score de </a:t>
            </a:r>
            <a:r>
              <a:rPr lang="fr-FR" sz="2000" dirty="0" err="1"/>
              <a:t>QdV</a:t>
            </a:r>
            <a:r>
              <a:rPr lang="fr-FR" sz="2000" dirty="0"/>
              <a:t> par rapport au score à l'inclusion</a:t>
            </a:r>
          </a:p>
          <a:p>
            <a:pPr lvl="1">
              <a:lnSpc>
                <a:spcPct val="150000"/>
              </a:lnSpc>
            </a:pPr>
            <a:r>
              <a:rPr lang="fr-FR" dirty="0"/>
              <a:t>MID =</a:t>
            </a:r>
            <a:r>
              <a:rPr lang="fr-FR" b="0" dirty="0"/>
              <a:t> plus petit changement de score qui est cliniquement pertinent</a:t>
            </a:r>
          </a:p>
          <a:p>
            <a:pPr lvl="1">
              <a:lnSpc>
                <a:spcPct val="150000"/>
              </a:lnSpc>
            </a:pPr>
            <a:r>
              <a:rPr lang="fr-FR" dirty="0"/>
              <a:t>Une MID de 5 ou 10 points est couramment utilisée pour les dimensions du questionnaire EORTC QLQ-C30 (publication de </a:t>
            </a:r>
            <a:r>
              <a:rPr lang="fr-FR" dirty="0" err="1"/>
              <a:t>Osoba</a:t>
            </a:r>
            <a:r>
              <a:rPr lang="fr-FR" dirty="0"/>
              <a:t> et al, JCO 1998) et 7 points pour le FACT-G</a:t>
            </a:r>
            <a:endParaRPr lang="fr-FR" b="0" dirty="0"/>
          </a:p>
          <a:p>
            <a:pPr>
              <a:lnSpc>
                <a:spcPct val="150000"/>
              </a:lnSpc>
            </a:pPr>
            <a:endParaRPr lang="fr-FR" dirty="0"/>
          </a:p>
        </p:txBody>
      </p:sp>
    </p:spTree>
    <p:extLst>
      <p:ext uri="{BB962C8B-B14F-4D97-AF65-F5344CB8AC3E}">
        <p14:creationId xmlns:p14="http://schemas.microsoft.com/office/powerpoint/2010/main" val="41201769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8E7611F6-8862-B698-DF2C-DBCD8DE03725}"/>
              </a:ext>
            </a:extLst>
          </p:cNvPr>
          <p:cNvSpPr txBox="1"/>
          <p:nvPr/>
        </p:nvSpPr>
        <p:spPr>
          <a:xfrm>
            <a:off x="1524473" y="4362973"/>
            <a:ext cx="10186639" cy="276999"/>
          </a:xfrm>
          <a:prstGeom prst="rect">
            <a:avLst/>
          </a:prstGeom>
          <a:noFill/>
        </p:spPr>
        <p:txBody>
          <a:bodyPr wrap="square">
            <a:spAutoFit/>
          </a:bodyPr>
          <a:lstStyle/>
          <a:p>
            <a:endParaRPr lang="fr-FR" sz="1200" i="1" dirty="0">
              <a:solidFill>
                <a:srgbClr val="002D4C"/>
              </a:solidFill>
              <a:latin typeface="Times New Roman" panose="02020603050405020304" pitchFamily="18" charset="0"/>
              <a:cs typeface="Times New Roman" panose="02020603050405020304" pitchFamily="18" charset="0"/>
            </a:endParaRPr>
          </a:p>
        </p:txBody>
      </p:sp>
      <p:sp>
        <p:nvSpPr>
          <p:cNvPr id="10" name="Espace réservé du contenu 9"/>
          <p:cNvSpPr>
            <a:spLocks noGrp="1"/>
          </p:cNvSpPr>
          <p:nvPr>
            <p:ph sz="quarter" idx="16"/>
          </p:nvPr>
        </p:nvSpPr>
        <p:spPr>
          <a:xfrm>
            <a:off x="1017816" y="6236876"/>
            <a:ext cx="5844303" cy="352923"/>
          </a:xfrm>
        </p:spPr>
        <p:txBody>
          <a:bodyPr/>
          <a:lstStyle/>
          <a:p>
            <a:r>
              <a:rPr lang="fr-FR" dirty="0" err="1"/>
              <a:t>Baselga</a:t>
            </a:r>
            <a:r>
              <a:rPr lang="fr-FR" dirty="0"/>
              <a:t> J et al. </a:t>
            </a:r>
            <a:r>
              <a:rPr lang="fr-FR" dirty="0" err="1"/>
              <a:t>Everolimus</a:t>
            </a:r>
            <a:r>
              <a:rPr lang="fr-FR" dirty="0"/>
              <a:t> in </a:t>
            </a:r>
            <a:r>
              <a:rPr lang="fr-FR" dirty="0" err="1"/>
              <a:t>postmenopausal</a:t>
            </a:r>
            <a:r>
              <a:rPr lang="fr-FR" dirty="0"/>
              <a:t> hormone-</a:t>
            </a:r>
            <a:r>
              <a:rPr lang="fr-FR" dirty="0" err="1"/>
              <a:t>receptor</a:t>
            </a:r>
            <a:r>
              <a:rPr lang="fr-FR" dirty="0"/>
              <a:t>-positive </a:t>
            </a:r>
            <a:r>
              <a:rPr lang="fr-FR" dirty="0" err="1"/>
              <a:t>advanced</a:t>
            </a:r>
            <a:r>
              <a:rPr lang="fr-FR" dirty="0"/>
              <a:t> </a:t>
            </a:r>
            <a:r>
              <a:rPr lang="fr-FR" dirty="0" err="1"/>
              <a:t>breast</a:t>
            </a:r>
            <a:r>
              <a:rPr lang="fr-FR" dirty="0"/>
              <a:t> cancer. N </a:t>
            </a:r>
            <a:r>
              <a:rPr lang="fr-FR" dirty="0" err="1"/>
              <a:t>Engl</a:t>
            </a:r>
            <a:r>
              <a:rPr lang="fr-FR" dirty="0"/>
              <a:t> J Med. 2012 </a:t>
            </a:r>
          </a:p>
          <a:p>
            <a:endParaRPr lang="fr-FR" dirty="0"/>
          </a:p>
        </p:txBody>
      </p:sp>
      <p:sp>
        <p:nvSpPr>
          <p:cNvPr id="13" name="Espace réservé du contenu 12"/>
          <p:cNvSpPr>
            <a:spLocks noGrp="1"/>
          </p:cNvSpPr>
          <p:nvPr>
            <p:ph sz="quarter" idx="22"/>
          </p:nvPr>
        </p:nvSpPr>
        <p:spPr>
          <a:xfrm>
            <a:off x="1353007" y="4834749"/>
            <a:ext cx="9602463" cy="1245297"/>
          </a:xfrm>
        </p:spPr>
        <p:txBody>
          <a:bodyPr/>
          <a:lstStyle/>
          <a:p>
            <a:r>
              <a:rPr lang="fr-FR" sz="1600" b="0" dirty="0"/>
              <a:t>Figure 2. Time to </a:t>
            </a:r>
            <a:r>
              <a:rPr lang="fr-FR" sz="1600" b="0" dirty="0" err="1"/>
              <a:t>definitive</a:t>
            </a:r>
            <a:r>
              <a:rPr lang="fr-FR" sz="1600" b="0" dirty="0"/>
              <a:t> </a:t>
            </a:r>
            <a:r>
              <a:rPr lang="fr-FR" sz="1600" b="0" dirty="0" err="1"/>
              <a:t>deterioration</a:t>
            </a:r>
            <a:r>
              <a:rPr lang="fr-FR" sz="1600" b="0" dirty="0"/>
              <a:t> (TDD) for </a:t>
            </a:r>
            <a:r>
              <a:rPr lang="fr-FR" sz="1600" b="0" dirty="0" err="1"/>
              <a:t>European</a:t>
            </a:r>
            <a:r>
              <a:rPr lang="fr-FR" sz="1600" b="0" dirty="0"/>
              <a:t> </a:t>
            </a:r>
            <a:r>
              <a:rPr lang="fr-FR" sz="1600" dirty="0"/>
              <a:t>Organisation for </a:t>
            </a:r>
            <a:r>
              <a:rPr lang="fr-FR" sz="1600" dirty="0" err="1"/>
              <a:t>Research</a:t>
            </a:r>
            <a:r>
              <a:rPr lang="fr-FR" sz="1600" dirty="0"/>
              <a:t> and </a:t>
            </a:r>
            <a:r>
              <a:rPr lang="fr-FR" sz="1600" dirty="0" err="1"/>
              <a:t>Treatment</a:t>
            </a:r>
            <a:r>
              <a:rPr lang="fr-FR" sz="1600" b="0" dirty="0"/>
              <a:t> of Cancer </a:t>
            </a:r>
            <a:r>
              <a:rPr lang="fr-FR" sz="1600" b="0" dirty="0" err="1"/>
              <a:t>Quality</a:t>
            </a:r>
            <a:r>
              <a:rPr lang="fr-FR" sz="1600" b="0" dirty="0"/>
              <a:t> of Life Questionnaire-</a:t>
            </a:r>
            <a:r>
              <a:rPr lang="fr-FR" sz="1600" b="0" dirty="0" err="1"/>
              <a:t>Core</a:t>
            </a:r>
            <a:r>
              <a:rPr lang="fr-FR" sz="1600" b="0" dirty="0"/>
              <a:t> 30 (EORTC QLQ-C30) global </a:t>
            </a:r>
            <a:r>
              <a:rPr lang="fr-FR" sz="1600" b="0" dirty="0" err="1"/>
              <a:t>health</a:t>
            </a:r>
            <a:r>
              <a:rPr lang="fr-FR" sz="1600" b="0" dirty="0"/>
              <a:t> </a:t>
            </a:r>
            <a:r>
              <a:rPr lang="fr-FR" sz="1600" b="0" dirty="0" err="1"/>
              <a:t>status</a:t>
            </a:r>
            <a:r>
              <a:rPr lang="fr-FR" sz="1600" b="0" dirty="0"/>
              <a:t> </a:t>
            </a:r>
            <a:r>
              <a:rPr lang="fr-FR" sz="1600" b="0" dirty="0" err="1"/>
              <a:t>is</a:t>
            </a:r>
            <a:r>
              <a:rPr lang="fr-FR" sz="1600" b="0" dirty="0"/>
              <a:t> </a:t>
            </a:r>
            <a:r>
              <a:rPr lang="fr-FR" sz="1600" b="0" dirty="0" err="1"/>
              <a:t>shown</a:t>
            </a:r>
            <a:r>
              <a:rPr lang="fr-FR" sz="1600" b="0" dirty="0"/>
              <a:t>, </a:t>
            </a:r>
            <a:r>
              <a:rPr lang="fr-FR" sz="1600" b="0" dirty="0" err="1"/>
              <a:t>indicating</a:t>
            </a:r>
            <a:r>
              <a:rPr lang="fr-FR" sz="1600" b="0" dirty="0"/>
              <a:t> a </a:t>
            </a:r>
            <a:r>
              <a:rPr lang="fr-FR" sz="1600" dirty="0"/>
              <a:t>5% change </a:t>
            </a:r>
            <a:r>
              <a:rPr lang="fr-FR" sz="1600" dirty="0" err="1"/>
              <a:t>from</a:t>
            </a:r>
            <a:r>
              <a:rPr lang="fr-FR" sz="1600" dirty="0"/>
              <a:t> </a:t>
            </a:r>
            <a:r>
              <a:rPr lang="fr-FR" sz="1600" dirty="0" err="1"/>
              <a:t>baseline</a:t>
            </a:r>
            <a:r>
              <a:rPr lang="fr-FR" sz="1600" dirty="0"/>
              <a:t>. HR </a:t>
            </a:r>
            <a:r>
              <a:rPr lang="fr-FR" sz="1600" dirty="0" err="1"/>
              <a:t>indicates</a:t>
            </a:r>
            <a:r>
              <a:rPr lang="fr-FR" sz="1600" dirty="0"/>
              <a:t> </a:t>
            </a:r>
            <a:r>
              <a:rPr lang="fr-FR" sz="1600" b="0" dirty="0" err="1"/>
              <a:t>hazard</a:t>
            </a:r>
            <a:r>
              <a:rPr lang="fr-FR" sz="1600" b="0" dirty="0"/>
              <a:t> ratio; 95% CI, 95% confidence </a:t>
            </a:r>
            <a:r>
              <a:rPr lang="fr-FR" sz="1600" b="0" dirty="0" err="1"/>
              <a:t>interval</a:t>
            </a:r>
            <a:r>
              <a:rPr lang="fr-FR" sz="1600" b="0" dirty="0"/>
              <a:t>; EVE, </a:t>
            </a:r>
            <a:r>
              <a:rPr lang="fr-FR" sz="1600" b="0" dirty="0" err="1"/>
              <a:t>everolimus</a:t>
            </a:r>
            <a:r>
              <a:rPr lang="fr-FR" sz="1600" b="0" dirty="0"/>
              <a:t>; EXE, </a:t>
            </a:r>
            <a:r>
              <a:rPr lang="fr-FR" sz="1600" b="0" dirty="0" err="1"/>
              <a:t>exemestane</a:t>
            </a:r>
            <a:r>
              <a:rPr lang="fr-FR" sz="1600" b="0" dirty="0"/>
              <a:t>; PBO, placebo; </a:t>
            </a:r>
            <a:r>
              <a:rPr lang="fr-FR" sz="1600" b="0" dirty="0" err="1"/>
              <a:t>QOL,quality</a:t>
            </a:r>
            <a:r>
              <a:rPr lang="fr-FR" sz="1600" b="0" dirty="0"/>
              <a:t> of life.</a:t>
            </a:r>
          </a:p>
        </p:txBody>
      </p:sp>
      <p:sp>
        <p:nvSpPr>
          <p:cNvPr id="11" name="Forme libre 10"/>
          <p:cNvSpPr/>
          <p:nvPr/>
        </p:nvSpPr>
        <p:spPr>
          <a:xfrm>
            <a:off x="3307492" y="677058"/>
            <a:ext cx="5438775" cy="2657475"/>
          </a:xfrm>
          <a:custGeom>
            <a:avLst/>
            <a:gdLst>
              <a:gd name="connsiteX0" fmla="*/ 5438775 w 5438775"/>
              <a:gd name="connsiteY0" fmla="*/ 2647950 h 2657475"/>
              <a:gd name="connsiteX1" fmla="*/ 4819650 w 5438775"/>
              <a:gd name="connsiteY1" fmla="*/ 2657475 h 2657475"/>
              <a:gd name="connsiteX2" fmla="*/ 4819650 w 5438775"/>
              <a:gd name="connsiteY2" fmla="*/ 2505075 h 2657475"/>
              <a:gd name="connsiteX3" fmla="*/ 4629150 w 5438775"/>
              <a:gd name="connsiteY3" fmla="*/ 2486025 h 2657475"/>
              <a:gd name="connsiteX4" fmla="*/ 4610100 w 5438775"/>
              <a:gd name="connsiteY4" fmla="*/ 2381250 h 2657475"/>
              <a:gd name="connsiteX5" fmla="*/ 4438650 w 5438775"/>
              <a:gd name="connsiteY5" fmla="*/ 2390775 h 2657475"/>
              <a:gd name="connsiteX6" fmla="*/ 4400550 w 5438775"/>
              <a:gd name="connsiteY6" fmla="*/ 2390775 h 2657475"/>
              <a:gd name="connsiteX7" fmla="*/ 4381500 w 5438775"/>
              <a:gd name="connsiteY7" fmla="*/ 2305050 h 2657475"/>
              <a:gd name="connsiteX8" fmla="*/ 4010025 w 5438775"/>
              <a:gd name="connsiteY8" fmla="*/ 2295525 h 2657475"/>
              <a:gd name="connsiteX9" fmla="*/ 3971925 w 5438775"/>
              <a:gd name="connsiteY9" fmla="*/ 2190750 h 2657475"/>
              <a:gd name="connsiteX10" fmla="*/ 3705225 w 5438775"/>
              <a:gd name="connsiteY10" fmla="*/ 2209800 h 2657475"/>
              <a:gd name="connsiteX11" fmla="*/ 3571875 w 5438775"/>
              <a:gd name="connsiteY11" fmla="*/ 2085975 h 2657475"/>
              <a:gd name="connsiteX12" fmla="*/ 3543300 w 5438775"/>
              <a:gd name="connsiteY12" fmla="*/ 2047875 h 2657475"/>
              <a:gd name="connsiteX13" fmla="*/ 3286125 w 5438775"/>
              <a:gd name="connsiteY13" fmla="*/ 2057400 h 2657475"/>
              <a:gd name="connsiteX14" fmla="*/ 3248025 w 5438775"/>
              <a:gd name="connsiteY14" fmla="*/ 2000250 h 2657475"/>
              <a:gd name="connsiteX15" fmla="*/ 2847975 w 5438775"/>
              <a:gd name="connsiteY15" fmla="*/ 2000250 h 2657475"/>
              <a:gd name="connsiteX16" fmla="*/ 2733675 w 5438775"/>
              <a:gd name="connsiteY16" fmla="*/ 1943100 h 2657475"/>
              <a:gd name="connsiteX17" fmla="*/ 2619375 w 5438775"/>
              <a:gd name="connsiteY17" fmla="*/ 1943100 h 2657475"/>
              <a:gd name="connsiteX18" fmla="*/ 2419350 w 5438775"/>
              <a:gd name="connsiteY18" fmla="*/ 1781175 h 2657475"/>
              <a:gd name="connsiteX19" fmla="*/ 2400300 w 5438775"/>
              <a:gd name="connsiteY19" fmla="*/ 1733550 h 2657475"/>
              <a:gd name="connsiteX20" fmla="*/ 2143125 w 5438775"/>
              <a:gd name="connsiteY20" fmla="*/ 1733550 h 2657475"/>
              <a:gd name="connsiteX21" fmla="*/ 1952625 w 5438775"/>
              <a:gd name="connsiteY21" fmla="*/ 1485900 h 2657475"/>
              <a:gd name="connsiteX22" fmla="*/ 1695450 w 5438775"/>
              <a:gd name="connsiteY22" fmla="*/ 1409700 h 2657475"/>
              <a:gd name="connsiteX23" fmla="*/ 1571625 w 5438775"/>
              <a:gd name="connsiteY23" fmla="*/ 1323975 h 2657475"/>
              <a:gd name="connsiteX24" fmla="*/ 1323975 w 5438775"/>
              <a:gd name="connsiteY24" fmla="*/ 1304925 h 2657475"/>
              <a:gd name="connsiteX25" fmla="*/ 1219200 w 5438775"/>
              <a:gd name="connsiteY25" fmla="*/ 1219200 h 2657475"/>
              <a:gd name="connsiteX26" fmla="*/ 1181100 w 5438775"/>
              <a:gd name="connsiteY26" fmla="*/ 1085850 h 2657475"/>
              <a:gd name="connsiteX27" fmla="*/ 1028700 w 5438775"/>
              <a:gd name="connsiteY27" fmla="*/ 1066800 h 2657475"/>
              <a:gd name="connsiteX28" fmla="*/ 885825 w 5438775"/>
              <a:gd name="connsiteY28" fmla="*/ 962025 h 2657475"/>
              <a:gd name="connsiteX29" fmla="*/ 800100 w 5438775"/>
              <a:gd name="connsiteY29" fmla="*/ 923925 h 2657475"/>
              <a:gd name="connsiteX30" fmla="*/ 781050 w 5438775"/>
              <a:gd name="connsiteY30" fmla="*/ 790575 h 2657475"/>
              <a:gd name="connsiteX31" fmla="*/ 533400 w 5438775"/>
              <a:gd name="connsiteY31" fmla="*/ 762000 h 2657475"/>
              <a:gd name="connsiteX32" fmla="*/ 400050 w 5438775"/>
              <a:gd name="connsiteY32" fmla="*/ 638175 h 2657475"/>
              <a:gd name="connsiteX33" fmla="*/ 400050 w 5438775"/>
              <a:gd name="connsiteY33" fmla="*/ 466725 h 2657475"/>
              <a:gd name="connsiteX34" fmla="*/ 361950 w 5438775"/>
              <a:gd name="connsiteY34" fmla="*/ 114300 h 2657475"/>
              <a:gd name="connsiteX35" fmla="*/ 342900 w 5438775"/>
              <a:gd name="connsiteY35" fmla="*/ 19050 h 2657475"/>
              <a:gd name="connsiteX36" fmla="*/ 0 w 5438775"/>
              <a:gd name="connsiteY36" fmla="*/ 0 h 265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38775" h="2657475">
                <a:moveTo>
                  <a:pt x="5438775" y="2647950"/>
                </a:moveTo>
                <a:lnTo>
                  <a:pt x="4819650" y="2657475"/>
                </a:lnTo>
                <a:lnTo>
                  <a:pt x="4819650" y="2505075"/>
                </a:lnTo>
                <a:lnTo>
                  <a:pt x="4629150" y="2486025"/>
                </a:lnTo>
                <a:lnTo>
                  <a:pt x="4610100" y="2381250"/>
                </a:lnTo>
                <a:lnTo>
                  <a:pt x="4438650" y="2390775"/>
                </a:lnTo>
                <a:lnTo>
                  <a:pt x="4400550" y="2390775"/>
                </a:lnTo>
                <a:lnTo>
                  <a:pt x="4381500" y="2305050"/>
                </a:lnTo>
                <a:lnTo>
                  <a:pt x="4010025" y="2295525"/>
                </a:lnTo>
                <a:lnTo>
                  <a:pt x="3971925" y="2190750"/>
                </a:lnTo>
                <a:lnTo>
                  <a:pt x="3705225" y="2209800"/>
                </a:lnTo>
                <a:lnTo>
                  <a:pt x="3571875" y="2085975"/>
                </a:lnTo>
                <a:lnTo>
                  <a:pt x="3543300" y="2047875"/>
                </a:lnTo>
                <a:lnTo>
                  <a:pt x="3286125" y="2057400"/>
                </a:lnTo>
                <a:lnTo>
                  <a:pt x="3248025" y="2000250"/>
                </a:lnTo>
                <a:lnTo>
                  <a:pt x="2847975" y="2000250"/>
                </a:lnTo>
                <a:lnTo>
                  <a:pt x="2733675" y="1943100"/>
                </a:lnTo>
                <a:lnTo>
                  <a:pt x="2619375" y="1943100"/>
                </a:lnTo>
                <a:lnTo>
                  <a:pt x="2419350" y="1781175"/>
                </a:lnTo>
                <a:lnTo>
                  <a:pt x="2400300" y="1733550"/>
                </a:lnTo>
                <a:lnTo>
                  <a:pt x="2143125" y="1733550"/>
                </a:lnTo>
                <a:lnTo>
                  <a:pt x="1952625" y="1485900"/>
                </a:lnTo>
                <a:lnTo>
                  <a:pt x="1695450" y="1409700"/>
                </a:lnTo>
                <a:lnTo>
                  <a:pt x="1571625" y="1323975"/>
                </a:lnTo>
                <a:lnTo>
                  <a:pt x="1323975" y="1304925"/>
                </a:lnTo>
                <a:lnTo>
                  <a:pt x="1219200" y="1219200"/>
                </a:lnTo>
                <a:lnTo>
                  <a:pt x="1181100" y="1085850"/>
                </a:lnTo>
                <a:lnTo>
                  <a:pt x="1028700" y="1066800"/>
                </a:lnTo>
                <a:lnTo>
                  <a:pt x="885825" y="962025"/>
                </a:lnTo>
                <a:lnTo>
                  <a:pt x="800100" y="923925"/>
                </a:lnTo>
                <a:lnTo>
                  <a:pt x="781050" y="790575"/>
                </a:lnTo>
                <a:lnTo>
                  <a:pt x="533400" y="762000"/>
                </a:lnTo>
                <a:lnTo>
                  <a:pt x="400050" y="638175"/>
                </a:lnTo>
                <a:lnTo>
                  <a:pt x="400050" y="466725"/>
                </a:lnTo>
                <a:lnTo>
                  <a:pt x="361950" y="114300"/>
                </a:lnTo>
                <a:lnTo>
                  <a:pt x="342900" y="19050"/>
                </a:lnTo>
                <a:lnTo>
                  <a:pt x="0" y="0"/>
                </a:lnTo>
              </a:path>
            </a:pathLst>
          </a:custGeom>
          <a:noFill/>
          <a:ln w="28575">
            <a:solidFill>
              <a:srgbClr val="0050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ZoneTexte 14"/>
          <p:cNvSpPr txBox="1"/>
          <p:nvPr/>
        </p:nvSpPr>
        <p:spPr>
          <a:xfrm>
            <a:off x="3391256" y="2877676"/>
            <a:ext cx="2810823" cy="507831"/>
          </a:xfrm>
          <a:prstGeom prst="rect">
            <a:avLst/>
          </a:prstGeom>
          <a:noFill/>
        </p:spPr>
        <p:txBody>
          <a:bodyPr wrap="square" rtlCol="0">
            <a:spAutoFit/>
          </a:bodyPr>
          <a:lstStyle/>
          <a:p>
            <a:pPr marL="171450" indent="-171450">
              <a:buFont typeface="Wingdings" panose="05000000000000000000" pitchFamily="2" charset="2"/>
              <a:buChar char="n"/>
            </a:pPr>
            <a:r>
              <a:rPr lang="fr-FR" sz="900" b="1" dirty="0">
                <a:solidFill>
                  <a:srgbClr val="002D4C"/>
                </a:solidFill>
              </a:rPr>
              <a:t>PBO+EXE (n/N = 254/285)</a:t>
            </a:r>
          </a:p>
          <a:p>
            <a:pPr marL="171450" indent="-171450">
              <a:buFont typeface="Wingdings" panose="05000000000000000000" pitchFamily="2" charset="2"/>
              <a:buChar char="n"/>
            </a:pPr>
            <a:r>
              <a:rPr lang="fr-FR" sz="900" b="1" dirty="0">
                <a:solidFill>
                  <a:srgbClr val="FF7F4D"/>
                </a:solidFill>
              </a:rPr>
              <a:t>EVE+EXE (n/N =254/485)</a:t>
            </a:r>
          </a:p>
          <a:p>
            <a:r>
              <a:rPr lang="fr-FR" sz="900" b="1" dirty="0">
                <a:solidFill>
                  <a:srgbClr val="565357">
                    <a:lumMod val="50000"/>
                  </a:srgbClr>
                </a:solidFill>
                <a:sym typeface="Wingdings" panose="05000000000000000000" pitchFamily="2" charset="2"/>
              </a:rPr>
              <a:t> </a:t>
            </a:r>
            <a:r>
              <a:rPr lang="fr-FR" sz="900" b="1" dirty="0" err="1">
                <a:solidFill>
                  <a:srgbClr val="565357">
                    <a:lumMod val="50000"/>
                  </a:srgbClr>
                </a:solidFill>
                <a:sym typeface="Wingdings" panose="05000000000000000000" pitchFamily="2" charset="2"/>
              </a:rPr>
              <a:t>Censoring</a:t>
            </a:r>
            <a:r>
              <a:rPr lang="fr-FR" sz="900" b="1" dirty="0">
                <a:solidFill>
                  <a:srgbClr val="565357">
                    <a:lumMod val="50000"/>
                  </a:srgbClr>
                </a:solidFill>
                <a:sym typeface="Wingdings" panose="05000000000000000000" pitchFamily="2" charset="2"/>
              </a:rPr>
              <a:t> times</a:t>
            </a:r>
            <a:endParaRPr lang="fr-FR" sz="900" b="1" dirty="0">
              <a:solidFill>
                <a:srgbClr val="565357">
                  <a:lumMod val="50000"/>
                </a:srgbClr>
              </a:solidFill>
            </a:endParaRPr>
          </a:p>
        </p:txBody>
      </p:sp>
      <p:sp>
        <p:nvSpPr>
          <p:cNvPr id="18" name="Ellipse 17"/>
          <p:cNvSpPr/>
          <p:nvPr/>
        </p:nvSpPr>
        <p:spPr>
          <a:xfrm>
            <a:off x="4455916" y="1751795"/>
            <a:ext cx="45719" cy="75645"/>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19" name="Ellipse 18"/>
          <p:cNvSpPr/>
          <p:nvPr/>
        </p:nvSpPr>
        <p:spPr>
          <a:xfrm>
            <a:off x="4675282" y="1930150"/>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20" name="Ellipse 19"/>
          <p:cNvSpPr/>
          <p:nvPr/>
        </p:nvSpPr>
        <p:spPr>
          <a:xfrm>
            <a:off x="4835539" y="2005795"/>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21" name="Ellipse 20"/>
          <p:cNvSpPr/>
          <p:nvPr/>
        </p:nvSpPr>
        <p:spPr>
          <a:xfrm>
            <a:off x="4129406" y="1597807"/>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22" name="Ellipse 21"/>
          <p:cNvSpPr/>
          <p:nvPr/>
        </p:nvSpPr>
        <p:spPr>
          <a:xfrm>
            <a:off x="3939806" y="1413141"/>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23" name="Ellipse 22"/>
          <p:cNvSpPr/>
          <p:nvPr/>
        </p:nvSpPr>
        <p:spPr>
          <a:xfrm>
            <a:off x="4366381" y="1699684"/>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24" name="Ellipse 23"/>
          <p:cNvSpPr/>
          <p:nvPr/>
        </p:nvSpPr>
        <p:spPr>
          <a:xfrm>
            <a:off x="4092206" y="1565541"/>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25" name="Forme libre 24"/>
          <p:cNvSpPr/>
          <p:nvPr/>
        </p:nvSpPr>
        <p:spPr>
          <a:xfrm>
            <a:off x="3307492" y="648483"/>
            <a:ext cx="6400800" cy="2466975"/>
          </a:xfrm>
          <a:custGeom>
            <a:avLst/>
            <a:gdLst>
              <a:gd name="connsiteX0" fmla="*/ 6400800 w 6400800"/>
              <a:gd name="connsiteY0" fmla="*/ 2438400 h 2466975"/>
              <a:gd name="connsiteX1" fmla="*/ 6010275 w 6400800"/>
              <a:gd name="connsiteY1" fmla="*/ 2466975 h 2466975"/>
              <a:gd name="connsiteX2" fmla="*/ 6010275 w 6400800"/>
              <a:gd name="connsiteY2" fmla="*/ 2466975 h 2466975"/>
              <a:gd name="connsiteX3" fmla="*/ 6010275 w 6400800"/>
              <a:gd name="connsiteY3" fmla="*/ 2390775 h 2466975"/>
              <a:gd name="connsiteX4" fmla="*/ 5676900 w 6400800"/>
              <a:gd name="connsiteY4" fmla="*/ 2400300 h 2466975"/>
              <a:gd name="connsiteX5" fmla="*/ 5667375 w 6400800"/>
              <a:gd name="connsiteY5" fmla="*/ 2352675 h 2466975"/>
              <a:gd name="connsiteX6" fmla="*/ 5248275 w 6400800"/>
              <a:gd name="connsiteY6" fmla="*/ 2362200 h 2466975"/>
              <a:gd name="connsiteX7" fmla="*/ 5229225 w 6400800"/>
              <a:gd name="connsiteY7" fmla="*/ 2314575 h 2466975"/>
              <a:gd name="connsiteX8" fmla="*/ 5143500 w 6400800"/>
              <a:gd name="connsiteY8" fmla="*/ 2276475 h 2466975"/>
              <a:gd name="connsiteX9" fmla="*/ 4924425 w 6400800"/>
              <a:gd name="connsiteY9" fmla="*/ 2295525 h 2466975"/>
              <a:gd name="connsiteX10" fmla="*/ 4724400 w 6400800"/>
              <a:gd name="connsiteY10" fmla="*/ 2114550 h 2466975"/>
              <a:gd name="connsiteX11" fmla="*/ 4486275 w 6400800"/>
              <a:gd name="connsiteY11" fmla="*/ 2085975 h 2466975"/>
              <a:gd name="connsiteX12" fmla="*/ 4362450 w 6400800"/>
              <a:gd name="connsiteY12" fmla="*/ 1990725 h 2466975"/>
              <a:gd name="connsiteX13" fmla="*/ 4181475 w 6400800"/>
              <a:gd name="connsiteY13" fmla="*/ 1962150 h 2466975"/>
              <a:gd name="connsiteX14" fmla="*/ 4029075 w 6400800"/>
              <a:gd name="connsiteY14" fmla="*/ 1971675 h 2466975"/>
              <a:gd name="connsiteX15" fmla="*/ 3990975 w 6400800"/>
              <a:gd name="connsiteY15" fmla="*/ 1914525 h 2466975"/>
              <a:gd name="connsiteX16" fmla="*/ 3781425 w 6400800"/>
              <a:gd name="connsiteY16" fmla="*/ 1933575 h 2466975"/>
              <a:gd name="connsiteX17" fmla="*/ 3648075 w 6400800"/>
              <a:gd name="connsiteY17" fmla="*/ 1885950 h 2466975"/>
              <a:gd name="connsiteX18" fmla="*/ 3571875 w 6400800"/>
              <a:gd name="connsiteY18" fmla="*/ 1838325 h 2466975"/>
              <a:gd name="connsiteX19" fmla="*/ 3457575 w 6400800"/>
              <a:gd name="connsiteY19" fmla="*/ 1781175 h 2466975"/>
              <a:gd name="connsiteX20" fmla="*/ 3286125 w 6400800"/>
              <a:gd name="connsiteY20" fmla="*/ 1714500 h 2466975"/>
              <a:gd name="connsiteX21" fmla="*/ 3209925 w 6400800"/>
              <a:gd name="connsiteY21" fmla="*/ 1704975 h 2466975"/>
              <a:gd name="connsiteX22" fmla="*/ 3209925 w 6400800"/>
              <a:gd name="connsiteY22" fmla="*/ 1704975 h 2466975"/>
              <a:gd name="connsiteX23" fmla="*/ 3162300 w 6400800"/>
              <a:gd name="connsiteY23" fmla="*/ 1638300 h 2466975"/>
              <a:gd name="connsiteX24" fmla="*/ 2867025 w 6400800"/>
              <a:gd name="connsiteY24" fmla="*/ 1647825 h 2466975"/>
              <a:gd name="connsiteX25" fmla="*/ 2771775 w 6400800"/>
              <a:gd name="connsiteY25" fmla="*/ 1581150 h 2466975"/>
              <a:gd name="connsiteX26" fmla="*/ 2714625 w 6400800"/>
              <a:gd name="connsiteY26" fmla="*/ 1543050 h 2466975"/>
              <a:gd name="connsiteX27" fmla="*/ 2581275 w 6400800"/>
              <a:gd name="connsiteY27" fmla="*/ 1543050 h 2466975"/>
              <a:gd name="connsiteX28" fmla="*/ 2457450 w 6400800"/>
              <a:gd name="connsiteY28" fmla="*/ 1524000 h 2466975"/>
              <a:gd name="connsiteX29" fmla="*/ 2409825 w 6400800"/>
              <a:gd name="connsiteY29" fmla="*/ 1457325 h 2466975"/>
              <a:gd name="connsiteX30" fmla="*/ 2343150 w 6400800"/>
              <a:gd name="connsiteY30" fmla="*/ 1362075 h 2466975"/>
              <a:gd name="connsiteX31" fmla="*/ 2247900 w 6400800"/>
              <a:gd name="connsiteY31" fmla="*/ 1333500 h 2466975"/>
              <a:gd name="connsiteX32" fmla="*/ 2076450 w 6400800"/>
              <a:gd name="connsiteY32" fmla="*/ 1323975 h 2466975"/>
              <a:gd name="connsiteX33" fmla="*/ 1971675 w 6400800"/>
              <a:gd name="connsiteY33" fmla="*/ 1238250 h 2466975"/>
              <a:gd name="connsiteX34" fmla="*/ 1800225 w 6400800"/>
              <a:gd name="connsiteY34" fmla="*/ 1219200 h 2466975"/>
              <a:gd name="connsiteX35" fmla="*/ 1666875 w 6400800"/>
              <a:gd name="connsiteY35" fmla="*/ 1200150 h 2466975"/>
              <a:gd name="connsiteX36" fmla="*/ 1543050 w 6400800"/>
              <a:gd name="connsiteY36" fmla="*/ 1114425 h 2466975"/>
              <a:gd name="connsiteX37" fmla="*/ 1381125 w 6400800"/>
              <a:gd name="connsiteY37" fmla="*/ 1114425 h 2466975"/>
              <a:gd name="connsiteX38" fmla="*/ 1276350 w 6400800"/>
              <a:gd name="connsiteY38" fmla="*/ 1057275 h 2466975"/>
              <a:gd name="connsiteX39" fmla="*/ 1200150 w 6400800"/>
              <a:gd name="connsiteY39" fmla="*/ 1009650 h 2466975"/>
              <a:gd name="connsiteX40" fmla="*/ 1171575 w 6400800"/>
              <a:gd name="connsiteY40" fmla="*/ 923925 h 2466975"/>
              <a:gd name="connsiteX41" fmla="*/ 1143000 w 6400800"/>
              <a:gd name="connsiteY41" fmla="*/ 904875 h 2466975"/>
              <a:gd name="connsiteX42" fmla="*/ 914400 w 6400800"/>
              <a:gd name="connsiteY42" fmla="*/ 904875 h 2466975"/>
              <a:gd name="connsiteX43" fmla="*/ 847725 w 6400800"/>
              <a:gd name="connsiteY43" fmla="*/ 847725 h 2466975"/>
              <a:gd name="connsiteX44" fmla="*/ 800100 w 6400800"/>
              <a:gd name="connsiteY44" fmla="*/ 752475 h 2466975"/>
              <a:gd name="connsiteX45" fmla="*/ 742950 w 6400800"/>
              <a:gd name="connsiteY45" fmla="*/ 685800 h 2466975"/>
              <a:gd name="connsiteX46" fmla="*/ 447675 w 6400800"/>
              <a:gd name="connsiteY46" fmla="*/ 619125 h 2466975"/>
              <a:gd name="connsiteX47" fmla="*/ 409575 w 6400800"/>
              <a:gd name="connsiteY47" fmla="*/ 523875 h 2466975"/>
              <a:gd name="connsiteX48" fmla="*/ 371475 w 6400800"/>
              <a:gd name="connsiteY48" fmla="*/ 66675 h 2466975"/>
              <a:gd name="connsiteX49" fmla="*/ 0 w 6400800"/>
              <a:gd name="connsiteY49" fmla="*/ 0 h 246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400800" h="2466975">
                <a:moveTo>
                  <a:pt x="6400800" y="2438400"/>
                </a:moveTo>
                <a:lnTo>
                  <a:pt x="6010275" y="2466975"/>
                </a:lnTo>
                <a:lnTo>
                  <a:pt x="6010275" y="2466975"/>
                </a:lnTo>
                <a:lnTo>
                  <a:pt x="6010275" y="2390775"/>
                </a:lnTo>
                <a:lnTo>
                  <a:pt x="5676900" y="2400300"/>
                </a:lnTo>
                <a:lnTo>
                  <a:pt x="5667375" y="2352675"/>
                </a:lnTo>
                <a:lnTo>
                  <a:pt x="5248275" y="2362200"/>
                </a:lnTo>
                <a:lnTo>
                  <a:pt x="5229225" y="2314575"/>
                </a:lnTo>
                <a:lnTo>
                  <a:pt x="5143500" y="2276475"/>
                </a:lnTo>
                <a:lnTo>
                  <a:pt x="4924425" y="2295525"/>
                </a:lnTo>
                <a:lnTo>
                  <a:pt x="4724400" y="2114550"/>
                </a:lnTo>
                <a:lnTo>
                  <a:pt x="4486275" y="2085975"/>
                </a:lnTo>
                <a:lnTo>
                  <a:pt x="4362450" y="1990725"/>
                </a:lnTo>
                <a:lnTo>
                  <a:pt x="4181475" y="1962150"/>
                </a:lnTo>
                <a:lnTo>
                  <a:pt x="4029075" y="1971675"/>
                </a:lnTo>
                <a:lnTo>
                  <a:pt x="3990975" y="1914525"/>
                </a:lnTo>
                <a:lnTo>
                  <a:pt x="3781425" y="1933575"/>
                </a:lnTo>
                <a:lnTo>
                  <a:pt x="3648075" y="1885950"/>
                </a:lnTo>
                <a:lnTo>
                  <a:pt x="3571875" y="1838325"/>
                </a:lnTo>
                <a:lnTo>
                  <a:pt x="3457575" y="1781175"/>
                </a:lnTo>
                <a:lnTo>
                  <a:pt x="3286125" y="1714500"/>
                </a:lnTo>
                <a:lnTo>
                  <a:pt x="3209925" y="1704975"/>
                </a:lnTo>
                <a:lnTo>
                  <a:pt x="3209925" y="1704975"/>
                </a:lnTo>
                <a:lnTo>
                  <a:pt x="3162300" y="1638300"/>
                </a:lnTo>
                <a:lnTo>
                  <a:pt x="2867025" y="1647825"/>
                </a:lnTo>
                <a:lnTo>
                  <a:pt x="2771775" y="1581150"/>
                </a:lnTo>
                <a:lnTo>
                  <a:pt x="2714625" y="1543050"/>
                </a:lnTo>
                <a:lnTo>
                  <a:pt x="2581275" y="1543050"/>
                </a:lnTo>
                <a:lnTo>
                  <a:pt x="2457450" y="1524000"/>
                </a:lnTo>
                <a:lnTo>
                  <a:pt x="2409825" y="1457325"/>
                </a:lnTo>
                <a:lnTo>
                  <a:pt x="2343150" y="1362075"/>
                </a:lnTo>
                <a:lnTo>
                  <a:pt x="2247900" y="1333500"/>
                </a:lnTo>
                <a:lnTo>
                  <a:pt x="2076450" y="1323975"/>
                </a:lnTo>
                <a:lnTo>
                  <a:pt x="1971675" y="1238250"/>
                </a:lnTo>
                <a:lnTo>
                  <a:pt x="1800225" y="1219200"/>
                </a:lnTo>
                <a:lnTo>
                  <a:pt x="1666875" y="1200150"/>
                </a:lnTo>
                <a:lnTo>
                  <a:pt x="1543050" y="1114425"/>
                </a:lnTo>
                <a:lnTo>
                  <a:pt x="1381125" y="1114425"/>
                </a:lnTo>
                <a:lnTo>
                  <a:pt x="1276350" y="1057275"/>
                </a:lnTo>
                <a:lnTo>
                  <a:pt x="1200150" y="1009650"/>
                </a:lnTo>
                <a:lnTo>
                  <a:pt x="1171575" y="923925"/>
                </a:lnTo>
                <a:lnTo>
                  <a:pt x="1143000" y="904875"/>
                </a:lnTo>
                <a:lnTo>
                  <a:pt x="914400" y="904875"/>
                </a:lnTo>
                <a:lnTo>
                  <a:pt x="847725" y="847725"/>
                </a:lnTo>
                <a:lnTo>
                  <a:pt x="800100" y="752475"/>
                </a:lnTo>
                <a:lnTo>
                  <a:pt x="742950" y="685800"/>
                </a:lnTo>
                <a:lnTo>
                  <a:pt x="447675" y="619125"/>
                </a:lnTo>
                <a:lnTo>
                  <a:pt x="409575" y="523875"/>
                </a:lnTo>
                <a:lnTo>
                  <a:pt x="371475" y="66675"/>
                </a:lnTo>
                <a:lnTo>
                  <a:pt x="0" y="0"/>
                </a:lnTo>
              </a:path>
            </a:pathLst>
          </a:custGeom>
          <a:noFill/>
          <a:ln w="28575">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6" name="ZoneTexte 25"/>
          <p:cNvSpPr txBox="1"/>
          <p:nvPr/>
        </p:nvSpPr>
        <p:spPr>
          <a:xfrm>
            <a:off x="7511456" y="771960"/>
            <a:ext cx="2810823" cy="400110"/>
          </a:xfrm>
          <a:prstGeom prst="rect">
            <a:avLst/>
          </a:prstGeom>
          <a:noFill/>
        </p:spPr>
        <p:txBody>
          <a:bodyPr wrap="square" rtlCol="0">
            <a:spAutoFit/>
          </a:bodyPr>
          <a:lstStyle/>
          <a:p>
            <a:r>
              <a:rPr lang="fr-FR" sz="1000" b="1" dirty="0">
                <a:solidFill>
                  <a:srgbClr val="565357">
                    <a:lumMod val="50000"/>
                  </a:srgbClr>
                </a:solidFill>
              </a:rPr>
              <a:t>HR 0,74 (95 Cl, 0,58-0,95)</a:t>
            </a:r>
          </a:p>
          <a:p>
            <a:r>
              <a:rPr lang="fr-FR" sz="1000" b="1" dirty="0">
                <a:solidFill>
                  <a:srgbClr val="565357">
                    <a:lumMod val="50000"/>
                  </a:srgbClr>
                </a:solidFill>
              </a:rPr>
              <a:t>Log-</a:t>
            </a:r>
            <a:r>
              <a:rPr lang="fr-FR" sz="1000" b="1" dirty="0" err="1">
                <a:solidFill>
                  <a:srgbClr val="565357">
                    <a:lumMod val="50000"/>
                  </a:srgbClr>
                </a:solidFill>
              </a:rPr>
              <a:t>rank</a:t>
            </a:r>
            <a:r>
              <a:rPr lang="fr-FR" sz="1000" b="1" dirty="0">
                <a:solidFill>
                  <a:srgbClr val="565357">
                    <a:lumMod val="50000"/>
                  </a:srgbClr>
                </a:solidFill>
              </a:rPr>
              <a:t> P=,0084</a:t>
            </a:r>
          </a:p>
        </p:txBody>
      </p:sp>
      <p:sp>
        <p:nvSpPr>
          <p:cNvPr id="27" name="ZoneTexte 26"/>
          <p:cNvSpPr txBox="1"/>
          <p:nvPr/>
        </p:nvSpPr>
        <p:spPr>
          <a:xfrm>
            <a:off x="6468730" y="2022186"/>
            <a:ext cx="2810823" cy="246221"/>
          </a:xfrm>
          <a:prstGeom prst="rect">
            <a:avLst/>
          </a:prstGeom>
          <a:noFill/>
        </p:spPr>
        <p:txBody>
          <a:bodyPr wrap="square" rtlCol="0">
            <a:spAutoFit/>
          </a:bodyPr>
          <a:lstStyle/>
          <a:p>
            <a:r>
              <a:rPr lang="fr-FR" sz="1000" b="1" dirty="0" err="1">
                <a:solidFill>
                  <a:srgbClr val="565357">
                    <a:lumMod val="50000"/>
                  </a:srgbClr>
                </a:solidFill>
              </a:rPr>
              <a:t>Median</a:t>
            </a:r>
            <a:r>
              <a:rPr lang="fr-FR" sz="1000" b="1" dirty="0">
                <a:solidFill>
                  <a:srgbClr val="565357">
                    <a:lumMod val="50000"/>
                  </a:srgbClr>
                </a:solidFill>
              </a:rPr>
              <a:t> TDD 8,3MO</a:t>
            </a:r>
          </a:p>
        </p:txBody>
      </p:sp>
      <p:sp>
        <p:nvSpPr>
          <p:cNvPr id="28" name="ZoneTexte 27"/>
          <p:cNvSpPr txBox="1"/>
          <p:nvPr/>
        </p:nvSpPr>
        <p:spPr>
          <a:xfrm>
            <a:off x="6507892" y="3126083"/>
            <a:ext cx="2810823" cy="246221"/>
          </a:xfrm>
          <a:prstGeom prst="rect">
            <a:avLst/>
          </a:prstGeom>
          <a:noFill/>
        </p:spPr>
        <p:txBody>
          <a:bodyPr wrap="square" rtlCol="0">
            <a:spAutoFit/>
          </a:bodyPr>
          <a:lstStyle/>
          <a:p>
            <a:r>
              <a:rPr lang="fr-FR" sz="1000" b="1" dirty="0" err="1">
                <a:solidFill>
                  <a:srgbClr val="565357">
                    <a:lumMod val="50000"/>
                  </a:srgbClr>
                </a:solidFill>
              </a:rPr>
              <a:t>Median</a:t>
            </a:r>
            <a:r>
              <a:rPr lang="fr-FR" sz="1000" b="1" dirty="0">
                <a:solidFill>
                  <a:srgbClr val="565357">
                    <a:lumMod val="50000"/>
                  </a:srgbClr>
                </a:solidFill>
              </a:rPr>
              <a:t> TDD 5,8MO</a:t>
            </a:r>
          </a:p>
        </p:txBody>
      </p:sp>
      <p:sp>
        <p:nvSpPr>
          <p:cNvPr id="29" name="Text Box 4">
            <a:extLst>
              <a:ext uri="{FF2B5EF4-FFF2-40B4-BE49-F238E27FC236}">
                <a16:creationId xmlns="" xmlns:a16="http://schemas.microsoft.com/office/drawing/2014/main" id="{591828AC-517C-9EA5-0D9A-2C0B4020C3BA}"/>
              </a:ext>
            </a:extLst>
          </p:cNvPr>
          <p:cNvSpPr txBox="1">
            <a:spLocks noChangeArrowheads="1"/>
          </p:cNvSpPr>
          <p:nvPr/>
        </p:nvSpPr>
        <p:spPr bwMode="auto">
          <a:xfrm>
            <a:off x="4455916" y="3792567"/>
            <a:ext cx="4216268" cy="276999"/>
          </a:xfrm>
          <a:prstGeom prst="rect">
            <a:avLst/>
          </a:prstGeom>
          <a:noFill/>
          <a:ln w="9525">
            <a:noFill/>
            <a:miter lim="800000"/>
            <a:headEnd/>
            <a:tailEnd/>
          </a:ln>
        </p:spPr>
        <p:txBody>
          <a:bodyPr wrap="square">
            <a:spAutoFit/>
          </a:bodyPr>
          <a:lstStyle>
            <a:lvl1pPr eaLnBrk="0" hangingPunct="0">
              <a:defRPr sz="2400">
                <a:solidFill>
                  <a:schemeClr val="tx1"/>
                </a:solidFill>
                <a:latin typeface="Times" charset="0"/>
                <a:ea typeface="ヒラギノ角ゴ Pro W3" charset="0"/>
                <a:cs typeface="ヒラギノ角ゴ Pro W3" charset="0"/>
              </a:defRPr>
            </a:lvl1pPr>
            <a:lvl2pPr marL="37931725" indent="-37474525" eaLnBrk="0" hangingPunct="0">
              <a:defRPr sz="2400">
                <a:solidFill>
                  <a:schemeClr val="tx1"/>
                </a:solidFill>
                <a:latin typeface="Times" charset="0"/>
                <a:ea typeface="ヒラギノ角ゴ Pro W3" charset="0"/>
              </a:defRPr>
            </a:lvl2pPr>
            <a:lvl3pPr eaLnBrk="0" hangingPunct="0">
              <a:defRPr sz="2400">
                <a:solidFill>
                  <a:schemeClr val="tx1"/>
                </a:solidFill>
                <a:latin typeface="Times" charset="0"/>
                <a:ea typeface="ヒラギノ角ゴ Pro W3" charset="0"/>
              </a:defRPr>
            </a:lvl3pPr>
            <a:lvl4pPr eaLnBrk="0" hangingPunct="0">
              <a:defRPr sz="2400">
                <a:solidFill>
                  <a:schemeClr val="tx1"/>
                </a:solidFill>
                <a:latin typeface="Times" charset="0"/>
                <a:ea typeface="ヒラギノ角ゴ Pro W3" charset="0"/>
              </a:defRPr>
            </a:lvl4pPr>
            <a:lvl5pPr eaLnBrk="0" hangingPunct="0">
              <a:defRPr sz="2400">
                <a:solidFill>
                  <a:schemeClr val="tx1"/>
                </a:solidFill>
                <a:latin typeface="Times" charset="0"/>
                <a:ea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defRPr>
            </a:lvl9pPr>
          </a:lstStyle>
          <a:p>
            <a:pPr algn="ctr" eaLnBrk="1" hangingPunct="1">
              <a:defRPr/>
            </a:pPr>
            <a:r>
              <a:rPr lang="da-DK" sz="1200" dirty="0">
                <a:solidFill>
                  <a:srgbClr val="FFFFFF">
                    <a:lumMod val="50000"/>
                  </a:srgbClr>
                </a:solidFill>
                <a:latin typeface="Arial"/>
                <a:cs typeface="Arial"/>
              </a:rPr>
              <a:t>Time to Définitive Deterioration in QOL, wk</a:t>
            </a:r>
          </a:p>
        </p:txBody>
      </p:sp>
      <p:sp>
        <p:nvSpPr>
          <p:cNvPr id="30" name="Text Box 4">
            <a:extLst>
              <a:ext uri="{FF2B5EF4-FFF2-40B4-BE49-F238E27FC236}">
                <a16:creationId xmlns="" xmlns:a16="http://schemas.microsoft.com/office/drawing/2014/main" id="{591828AC-517C-9EA5-0D9A-2C0B4020C3BA}"/>
              </a:ext>
            </a:extLst>
          </p:cNvPr>
          <p:cNvSpPr txBox="1">
            <a:spLocks noChangeArrowheads="1"/>
          </p:cNvSpPr>
          <p:nvPr/>
        </p:nvSpPr>
        <p:spPr bwMode="auto">
          <a:xfrm rot="16200000">
            <a:off x="621213" y="1969635"/>
            <a:ext cx="4216268" cy="276999"/>
          </a:xfrm>
          <a:prstGeom prst="rect">
            <a:avLst/>
          </a:prstGeom>
          <a:noFill/>
          <a:ln w="9525">
            <a:noFill/>
            <a:miter lim="800000"/>
            <a:headEnd/>
            <a:tailEnd/>
          </a:ln>
        </p:spPr>
        <p:txBody>
          <a:bodyPr wrap="square">
            <a:spAutoFit/>
          </a:bodyPr>
          <a:lstStyle>
            <a:lvl1pPr eaLnBrk="0" hangingPunct="0">
              <a:defRPr sz="2400">
                <a:solidFill>
                  <a:schemeClr val="tx1"/>
                </a:solidFill>
                <a:latin typeface="Times" charset="0"/>
                <a:ea typeface="ヒラギノ角ゴ Pro W3" charset="0"/>
                <a:cs typeface="ヒラギノ角ゴ Pro W3" charset="0"/>
              </a:defRPr>
            </a:lvl1pPr>
            <a:lvl2pPr marL="37931725" indent="-37474525" eaLnBrk="0" hangingPunct="0">
              <a:defRPr sz="2400">
                <a:solidFill>
                  <a:schemeClr val="tx1"/>
                </a:solidFill>
                <a:latin typeface="Times" charset="0"/>
                <a:ea typeface="ヒラギノ角ゴ Pro W3" charset="0"/>
              </a:defRPr>
            </a:lvl2pPr>
            <a:lvl3pPr eaLnBrk="0" hangingPunct="0">
              <a:defRPr sz="2400">
                <a:solidFill>
                  <a:schemeClr val="tx1"/>
                </a:solidFill>
                <a:latin typeface="Times" charset="0"/>
                <a:ea typeface="ヒラギノ角ゴ Pro W3" charset="0"/>
              </a:defRPr>
            </a:lvl3pPr>
            <a:lvl4pPr eaLnBrk="0" hangingPunct="0">
              <a:defRPr sz="2400">
                <a:solidFill>
                  <a:schemeClr val="tx1"/>
                </a:solidFill>
                <a:latin typeface="Times" charset="0"/>
                <a:ea typeface="ヒラギノ角ゴ Pro W3" charset="0"/>
              </a:defRPr>
            </a:lvl4pPr>
            <a:lvl5pPr eaLnBrk="0" hangingPunct="0">
              <a:defRPr sz="2400">
                <a:solidFill>
                  <a:schemeClr val="tx1"/>
                </a:solidFill>
                <a:latin typeface="Times" charset="0"/>
                <a:ea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defRPr>
            </a:lvl9pPr>
          </a:lstStyle>
          <a:p>
            <a:pPr algn="ctr" eaLnBrk="1" hangingPunct="1">
              <a:defRPr/>
            </a:pPr>
            <a:r>
              <a:rPr lang="da-DK" sz="1200" dirty="0">
                <a:solidFill>
                  <a:srgbClr val="FFFFFF">
                    <a:lumMod val="50000"/>
                  </a:srgbClr>
                </a:solidFill>
                <a:latin typeface="Arial"/>
                <a:cs typeface="Arial"/>
              </a:rPr>
              <a:t>Probability of Progression-Free Suvival %</a:t>
            </a:r>
          </a:p>
        </p:txBody>
      </p:sp>
      <p:graphicFrame>
        <p:nvGraphicFramePr>
          <p:cNvPr id="31" name="Graphique 30">
            <a:extLst>
              <a:ext uri="{FF2B5EF4-FFF2-40B4-BE49-F238E27FC236}">
                <a16:creationId xmlns="" xmlns:a16="http://schemas.microsoft.com/office/drawing/2014/main" id="{608CD633-10D8-AF31-5351-80FC3CF8E184}"/>
              </a:ext>
            </a:extLst>
          </p:cNvPr>
          <p:cNvGraphicFramePr/>
          <p:nvPr>
            <p:extLst>
              <p:ext uri="{D42A27DB-BD31-4B8C-83A1-F6EECF244321}">
                <p14:modId xmlns:p14="http://schemas.microsoft.com/office/powerpoint/2010/main" val="3493047858"/>
              </p:ext>
            </p:extLst>
          </p:nvPr>
        </p:nvGraphicFramePr>
        <p:xfrm>
          <a:off x="2635401" y="429408"/>
          <a:ext cx="7396741" cy="33869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 name="Tableau 31">
            <a:extLst>
              <a:ext uri="{FF2B5EF4-FFF2-40B4-BE49-F238E27FC236}">
                <a16:creationId xmlns="" xmlns:a16="http://schemas.microsoft.com/office/drawing/2014/main" id="{C17CBB5B-0D64-DDA1-43EE-13DFF24DE8C1}"/>
              </a:ext>
            </a:extLst>
          </p:cNvPr>
          <p:cNvGraphicFramePr>
            <a:graphicFrameLocks noGrp="1"/>
          </p:cNvGraphicFramePr>
          <p:nvPr>
            <p:extLst>
              <p:ext uri="{D42A27DB-BD31-4B8C-83A1-F6EECF244321}">
                <p14:modId xmlns:p14="http://schemas.microsoft.com/office/powerpoint/2010/main" val="353417938"/>
              </p:ext>
            </p:extLst>
          </p:nvPr>
        </p:nvGraphicFramePr>
        <p:xfrm>
          <a:off x="2988101" y="3802732"/>
          <a:ext cx="6929741" cy="801569"/>
        </p:xfrm>
        <a:graphic>
          <a:graphicData uri="http://schemas.openxmlformats.org/drawingml/2006/table">
            <a:tbl>
              <a:tblPr firstRow="1" bandRow="1">
                <a:tableStyleId>{5C22544A-7EE6-4342-B048-85BDC9FD1C3A}</a:tableStyleId>
              </a:tblPr>
              <a:tblGrid>
                <a:gridCol w="481078">
                  <a:extLst>
                    <a:ext uri="{9D8B030D-6E8A-4147-A177-3AD203B41FA5}">
                      <a16:colId xmlns="" xmlns:a16="http://schemas.microsoft.com/office/drawing/2014/main" val="20000"/>
                    </a:ext>
                  </a:extLst>
                </a:gridCol>
                <a:gridCol w="370737">
                  <a:extLst>
                    <a:ext uri="{9D8B030D-6E8A-4147-A177-3AD203B41FA5}">
                      <a16:colId xmlns="" xmlns:a16="http://schemas.microsoft.com/office/drawing/2014/main" val="20001"/>
                    </a:ext>
                  </a:extLst>
                </a:gridCol>
                <a:gridCol w="469765">
                  <a:extLst>
                    <a:ext uri="{9D8B030D-6E8A-4147-A177-3AD203B41FA5}">
                      <a16:colId xmlns="" xmlns:a16="http://schemas.microsoft.com/office/drawing/2014/main" val="20006"/>
                    </a:ext>
                  </a:extLst>
                </a:gridCol>
                <a:gridCol w="411050">
                  <a:extLst>
                    <a:ext uri="{9D8B030D-6E8A-4147-A177-3AD203B41FA5}">
                      <a16:colId xmlns="" xmlns:a16="http://schemas.microsoft.com/office/drawing/2014/main" val="20002"/>
                    </a:ext>
                  </a:extLst>
                </a:gridCol>
                <a:gridCol w="385884">
                  <a:extLst>
                    <a:ext uri="{9D8B030D-6E8A-4147-A177-3AD203B41FA5}">
                      <a16:colId xmlns="" xmlns:a16="http://schemas.microsoft.com/office/drawing/2014/main" val="20007"/>
                    </a:ext>
                  </a:extLst>
                </a:gridCol>
                <a:gridCol w="425978">
                  <a:extLst>
                    <a:ext uri="{9D8B030D-6E8A-4147-A177-3AD203B41FA5}">
                      <a16:colId xmlns="" xmlns:a16="http://schemas.microsoft.com/office/drawing/2014/main" val="20003"/>
                    </a:ext>
                  </a:extLst>
                </a:gridCol>
                <a:gridCol w="398659">
                  <a:extLst>
                    <a:ext uri="{9D8B030D-6E8A-4147-A177-3AD203B41FA5}">
                      <a16:colId xmlns="" xmlns:a16="http://schemas.microsoft.com/office/drawing/2014/main" val="20008"/>
                    </a:ext>
                  </a:extLst>
                </a:gridCol>
                <a:gridCol w="398659">
                  <a:extLst>
                    <a:ext uri="{9D8B030D-6E8A-4147-A177-3AD203B41FA5}">
                      <a16:colId xmlns="" xmlns:a16="http://schemas.microsoft.com/office/drawing/2014/main" val="2756861673"/>
                    </a:ext>
                  </a:extLst>
                </a:gridCol>
                <a:gridCol w="398659">
                  <a:extLst>
                    <a:ext uri="{9D8B030D-6E8A-4147-A177-3AD203B41FA5}">
                      <a16:colId xmlns="" xmlns:a16="http://schemas.microsoft.com/office/drawing/2014/main" val="4099178422"/>
                    </a:ext>
                  </a:extLst>
                </a:gridCol>
                <a:gridCol w="398659">
                  <a:extLst>
                    <a:ext uri="{9D8B030D-6E8A-4147-A177-3AD203B41FA5}">
                      <a16:colId xmlns="" xmlns:a16="http://schemas.microsoft.com/office/drawing/2014/main" val="423944609"/>
                    </a:ext>
                  </a:extLst>
                </a:gridCol>
                <a:gridCol w="398659">
                  <a:extLst>
                    <a:ext uri="{9D8B030D-6E8A-4147-A177-3AD203B41FA5}">
                      <a16:colId xmlns="" xmlns:a16="http://schemas.microsoft.com/office/drawing/2014/main" val="3963551640"/>
                    </a:ext>
                  </a:extLst>
                </a:gridCol>
                <a:gridCol w="398659">
                  <a:extLst>
                    <a:ext uri="{9D8B030D-6E8A-4147-A177-3AD203B41FA5}">
                      <a16:colId xmlns="" xmlns:a16="http://schemas.microsoft.com/office/drawing/2014/main" val="4289270262"/>
                    </a:ext>
                  </a:extLst>
                </a:gridCol>
                <a:gridCol w="398659">
                  <a:extLst>
                    <a:ext uri="{9D8B030D-6E8A-4147-A177-3AD203B41FA5}">
                      <a16:colId xmlns="" xmlns:a16="http://schemas.microsoft.com/office/drawing/2014/main" val="3874493069"/>
                    </a:ext>
                  </a:extLst>
                </a:gridCol>
                <a:gridCol w="398659">
                  <a:extLst>
                    <a:ext uri="{9D8B030D-6E8A-4147-A177-3AD203B41FA5}">
                      <a16:colId xmlns="" xmlns:a16="http://schemas.microsoft.com/office/drawing/2014/main" val="2544374906"/>
                    </a:ext>
                  </a:extLst>
                </a:gridCol>
                <a:gridCol w="398659">
                  <a:extLst>
                    <a:ext uri="{9D8B030D-6E8A-4147-A177-3AD203B41FA5}">
                      <a16:colId xmlns="" xmlns:a16="http://schemas.microsoft.com/office/drawing/2014/main" val="1913013782"/>
                    </a:ext>
                  </a:extLst>
                </a:gridCol>
                <a:gridCol w="398659">
                  <a:extLst>
                    <a:ext uri="{9D8B030D-6E8A-4147-A177-3AD203B41FA5}">
                      <a16:colId xmlns="" xmlns:a16="http://schemas.microsoft.com/office/drawing/2014/main" val="2482274240"/>
                    </a:ext>
                  </a:extLst>
                </a:gridCol>
                <a:gridCol w="398659">
                  <a:extLst>
                    <a:ext uri="{9D8B030D-6E8A-4147-A177-3AD203B41FA5}">
                      <a16:colId xmlns="" xmlns:a16="http://schemas.microsoft.com/office/drawing/2014/main" val="3867067453"/>
                    </a:ext>
                  </a:extLst>
                </a:gridCol>
              </a:tblGrid>
              <a:tr h="269725">
                <a:tc gridSpan="7">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000" b="0" dirty="0">
                          <a:solidFill>
                            <a:schemeClr val="bg1">
                              <a:lumMod val="65000"/>
                            </a:schemeClr>
                          </a:solidFill>
                        </a:rPr>
                        <a:t>Nb à risque </a:t>
                      </a: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sz="900" dirty="0">
                        <a:solidFill>
                          <a:srgbClr val="6C6C6C"/>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fr-FR" sz="800" dirty="0">
                        <a:solidFill>
                          <a:srgbClr val="6C6C6C"/>
                        </a:solidFill>
                      </a:endParaRPr>
                    </a:p>
                  </a:txBody>
                  <a:tcPr marL="0" marR="0" marT="0" marB="0" anchor="ctr">
                    <a:lnL w="635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127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fr-FR" sz="800" dirty="0">
                        <a:solidFill>
                          <a:srgbClr val="6C6C6C"/>
                        </a:solidFill>
                      </a:endParaRPr>
                    </a:p>
                  </a:txBody>
                  <a:tcPr marL="0" marR="0" marT="0" marB="0" anchor="ctr">
                    <a:lnL w="635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127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0221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spc="-30" dirty="0">
                          <a:solidFill>
                            <a:srgbClr val="FF7F4D"/>
                          </a:solidFill>
                        </a:rPr>
                        <a:t>485</a:t>
                      </a:r>
                    </a:p>
                  </a:txBody>
                  <a:tcPr marL="0" marR="0" marT="0" marB="0" anchor="ctr">
                    <a:lnL w="12700" cmpd="sng">
                      <a:noFill/>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427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305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245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198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176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145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119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99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71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52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43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29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18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13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296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spc="-30" dirty="0">
                          <a:solidFill>
                            <a:srgbClr val="005086"/>
                          </a:solidFill>
                        </a:rPr>
                        <a:t>239</a:t>
                      </a:r>
                    </a:p>
                  </a:txBody>
                  <a:tcPr marL="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201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116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83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62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49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36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27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bl>
          </a:graphicData>
        </a:graphic>
      </p:graphicFrame>
      <p:sp>
        <p:nvSpPr>
          <p:cNvPr id="33" name="Rectangle 32"/>
          <p:cNvSpPr/>
          <p:nvPr/>
        </p:nvSpPr>
        <p:spPr>
          <a:xfrm>
            <a:off x="1964725" y="358345"/>
            <a:ext cx="9131643" cy="4337223"/>
          </a:xfrm>
          <a:prstGeom prst="rect">
            <a:avLst/>
          </a:prstGeom>
          <a:noFill/>
          <a:ln w="3175">
            <a:solidFill>
              <a:srgbClr val="8B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05156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8" name="Espace réservé du texte 7"/>
          <p:cNvSpPr>
            <a:spLocks noGrp="1"/>
          </p:cNvSpPr>
          <p:nvPr>
            <p:ph type="body" sz="quarter" idx="17"/>
          </p:nvPr>
        </p:nvSpPr>
        <p:spPr/>
        <p:txBody>
          <a:bodyPr/>
          <a:lstStyle/>
          <a:p>
            <a:r>
              <a:rPr lang="fr-FR" dirty="0"/>
              <a:t>Analyse statistique : modèles linéaires mixtes pour mesures répétées </a:t>
            </a:r>
          </a:p>
        </p:txBody>
      </p:sp>
      <p:sp>
        <p:nvSpPr>
          <p:cNvPr id="9" name="Espace réservé du texte 8"/>
          <p:cNvSpPr>
            <a:spLocks noGrp="1"/>
          </p:cNvSpPr>
          <p:nvPr>
            <p:ph type="body" sz="quarter" idx="18"/>
          </p:nvPr>
        </p:nvSpPr>
        <p:spPr>
          <a:xfrm>
            <a:off x="1749897" y="1361642"/>
            <a:ext cx="11259224" cy="341085"/>
          </a:xfrm>
        </p:spPr>
        <p:txBody>
          <a:bodyPr/>
          <a:lstStyle/>
          <a:p>
            <a:r>
              <a:rPr lang="fr-FR" dirty="0"/>
              <a:t>Modèles linéaire mixtes</a:t>
            </a:r>
          </a:p>
          <a:p>
            <a:endParaRPr lang="fr-FR" dirty="0"/>
          </a:p>
        </p:txBody>
      </p:sp>
      <p:sp>
        <p:nvSpPr>
          <p:cNvPr id="10" name="Espace réservé du contenu 9"/>
          <p:cNvSpPr>
            <a:spLocks noGrp="1"/>
          </p:cNvSpPr>
          <p:nvPr>
            <p:ph sz="quarter" idx="22"/>
          </p:nvPr>
        </p:nvSpPr>
        <p:spPr>
          <a:xfrm>
            <a:off x="1725087" y="1981392"/>
            <a:ext cx="9678003" cy="798878"/>
          </a:xfrm>
        </p:spPr>
        <p:txBody>
          <a:bodyPr/>
          <a:lstStyle/>
          <a:p>
            <a:pPr marL="0" indent="0">
              <a:buNone/>
            </a:pPr>
            <a:r>
              <a:rPr lang="fr-FR" sz="2000" dirty="0"/>
              <a:t>= Modèle linéaires pour l’étude de mesures répétées corrélées</a:t>
            </a:r>
          </a:p>
          <a:p>
            <a:endParaRPr lang="fr-FR" sz="2000" dirty="0"/>
          </a:p>
          <a:p>
            <a:endParaRPr lang="fr-FR" sz="2000" dirty="0"/>
          </a:p>
        </p:txBody>
      </p:sp>
      <p:sp>
        <p:nvSpPr>
          <p:cNvPr id="2" name="ZoneTexte 1"/>
          <p:cNvSpPr txBox="1"/>
          <p:nvPr/>
        </p:nvSpPr>
        <p:spPr>
          <a:xfrm>
            <a:off x="1643448" y="3163330"/>
            <a:ext cx="9700055" cy="1569660"/>
          </a:xfrm>
          <a:prstGeom prst="rect">
            <a:avLst/>
          </a:prstGeom>
          <a:solidFill>
            <a:schemeClr val="bg1">
              <a:lumMod val="95000"/>
            </a:schemeClr>
          </a:solidFill>
        </p:spPr>
        <p:txBody>
          <a:bodyPr wrap="square" rtlCol="0">
            <a:spAutoFit/>
          </a:bodyPr>
          <a:lstStyle/>
          <a:p>
            <a:pPr algn="ctr"/>
            <a:r>
              <a:rPr lang="fr-FR" sz="2400" dirty="0"/>
              <a:t>La question à laquelle va répondre ce modèle est : en moyenne existe-t-il une différence globale de la qualité de vie entre les différents traitements à autres variables constantes? </a:t>
            </a:r>
          </a:p>
          <a:p>
            <a:pPr algn="ctr"/>
            <a:endParaRPr lang="fr-FR" sz="2400" dirty="0"/>
          </a:p>
        </p:txBody>
      </p:sp>
    </p:spTree>
    <p:extLst>
      <p:ext uri="{BB962C8B-B14F-4D97-AF65-F5344CB8AC3E}">
        <p14:creationId xmlns:p14="http://schemas.microsoft.com/office/powerpoint/2010/main" val="3844607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Connecteur en angle 23"/>
          <p:cNvCxnSpPr>
            <a:stCxn id="12" idx="2"/>
          </p:cNvCxnSpPr>
          <p:nvPr/>
        </p:nvCxnSpPr>
        <p:spPr>
          <a:xfrm rot="5400000">
            <a:off x="9504919" y="2570922"/>
            <a:ext cx="365441" cy="1965438"/>
          </a:xfrm>
          <a:prstGeom prst="bentConnector2">
            <a:avLst/>
          </a:prstGeom>
          <a:ln>
            <a:solidFill>
              <a:srgbClr val="FF7F4D"/>
            </a:solidFill>
          </a:ln>
        </p:spPr>
        <p:style>
          <a:lnRef idx="1">
            <a:schemeClr val="accent1"/>
          </a:lnRef>
          <a:fillRef idx="0">
            <a:schemeClr val="accent1"/>
          </a:fillRef>
          <a:effectRef idx="0">
            <a:schemeClr val="accent1"/>
          </a:effectRef>
          <a:fontRef idx="minor">
            <a:schemeClr val="tx1"/>
          </a:fontRef>
        </p:style>
      </p:cxnSp>
      <p:cxnSp>
        <p:nvCxnSpPr>
          <p:cNvPr id="22" name="Connecteur en angle 21"/>
          <p:cNvCxnSpPr/>
          <p:nvPr/>
        </p:nvCxnSpPr>
        <p:spPr>
          <a:xfrm rot="16200000" flipH="1">
            <a:off x="7207927" y="2585224"/>
            <a:ext cx="1617053" cy="1527673"/>
          </a:xfrm>
          <a:prstGeom prst="bentConnector3">
            <a:avLst/>
          </a:prstGeom>
          <a:ln>
            <a:solidFill>
              <a:srgbClr val="FF7F4D"/>
            </a:solidFill>
          </a:ln>
        </p:spPr>
        <p:style>
          <a:lnRef idx="1">
            <a:schemeClr val="accent1"/>
          </a:lnRef>
          <a:fillRef idx="0">
            <a:schemeClr val="accent1"/>
          </a:fillRef>
          <a:effectRef idx="0">
            <a:schemeClr val="accent1"/>
          </a:effectRef>
          <a:fontRef idx="minor">
            <a:schemeClr val="tx1"/>
          </a:fontRef>
        </p:style>
      </p:cxnSp>
      <p:sp>
        <p:nvSpPr>
          <p:cNvPr id="5" name="Espace réservé du contenu 4"/>
          <p:cNvSpPr>
            <a:spLocks noGrp="1"/>
          </p:cNvSpPr>
          <p:nvPr>
            <p:ph sz="quarter" idx="16"/>
          </p:nvPr>
        </p:nvSpPr>
        <p:spPr>
          <a:xfrm>
            <a:off x="932773" y="6148495"/>
            <a:ext cx="7908070" cy="247196"/>
          </a:xfrm>
        </p:spPr>
        <p:txBody>
          <a:bodyPr/>
          <a:lstStyle/>
          <a:p>
            <a:r>
              <a:rPr lang="fr-FR" dirty="0"/>
              <a:t>Lambert, Leah &amp; </a:t>
            </a:r>
            <a:r>
              <a:rPr lang="fr-FR" dirty="0" err="1"/>
              <a:t>Balneaves</a:t>
            </a:r>
            <a:r>
              <a:rPr lang="fr-FR" dirty="0"/>
              <a:t>, Lynda &amp; Howard, A. Fuchsia &amp; Chia, Stephen &amp; </a:t>
            </a:r>
            <a:r>
              <a:rPr lang="fr-FR" dirty="0" err="1"/>
              <a:t>Gotay</a:t>
            </a:r>
            <a:r>
              <a:rPr lang="fr-FR" dirty="0"/>
              <a:t>, Carolyn. (2018). </a:t>
            </a:r>
            <a:r>
              <a:rPr lang="fr-FR" dirty="0" err="1"/>
              <a:t>Understanding</a:t>
            </a:r>
            <a:r>
              <a:rPr lang="fr-FR" dirty="0"/>
              <a:t> adjuvant endocrine </a:t>
            </a:r>
            <a:r>
              <a:rPr lang="fr-FR" dirty="0" err="1"/>
              <a:t>therapy</a:t>
            </a:r>
            <a:r>
              <a:rPr lang="fr-FR" dirty="0"/>
              <a:t> </a:t>
            </a:r>
            <a:r>
              <a:rPr lang="fr-FR" dirty="0" err="1"/>
              <a:t>persistence</a:t>
            </a:r>
            <a:r>
              <a:rPr lang="fr-FR" dirty="0"/>
              <a:t> in </a:t>
            </a:r>
            <a:r>
              <a:rPr lang="fr-FR" dirty="0" err="1"/>
              <a:t>breast</a:t>
            </a:r>
            <a:r>
              <a:rPr lang="fr-FR" dirty="0"/>
              <a:t> Cancer </a:t>
            </a:r>
            <a:r>
              <a:rPr lang="fr-FR" dirty="0" err="1"/>
              <a:t>survivors</a:t>
            </a:r>
            <a:r>
              <a:rPr lang="fr-FR" dirty="0"/>
              <a:t>. BMC Cancer. 18. 10.1186/s12885-018-4644-7. </a:t>
            </a:r>
          </a:p>
          <a:p>
            <a:endParaRPr lang="fr-FR" dirty="0"/>
          </a:p>
        </p:txBody>
      </p:sp>
      <p:sp>
        <p:nvSpPr>
          <p:cNvPr id="6" name="Espace réservé du texte 5"/>
          <p:cNvSpPr>
            <a:spLocks noGrp="1"/>
          </p:cNvSpPr>
          <p:nvPr>
            <p:ph type="body" sz="quarter" idx="17"/>
          </p:nvPr>
        </p:nvSpPr>
        <p:spPr>
          <a:xfrm>
            <a:off x="932775" y="-7109"/>
            <a:ext cx="11259225" cy="516866"/>
          </a:xfrm>
        </p:spPr>
        <p:txBody>
          <a:bodyPr/>
          <a:lstStyle/>
          <a:p>
            <a:r>
              <a:rPr lang="fr-FR" sz="3200" dirty="0"/>
              <a:t>Qualité de vie</a:t>
            </a:r>
            <a:r>
              <a:rPr lang="fr-FR" sz="3200" i="1" dirty="0"/>
              <a:t> vs </a:t>
            </a:r>
            <a:r>
              <a:rPr lang="fr-FR" sz="3200" dirty="0"/>
              <a:t>Quantité de vie : ça balance </a:t>
            </a:r>
          </a:p>
        </p:txBody>
      </p:sp>
      <p:sp>
        <p:nvSpPr>
          <p:cNvPr id="4" name="Rectangle 95">
            <a:extLst>
              <a:ext uri="{FF2B5EF4-FFF2-40B4-BE49-F238E27FC236}">
                <a16:creationId xmlns="" xmlns:a16="http://schemas.microsoft.com/office/drawing/2014/main" id="{68911470-405B-D5F0-478E-9D010EF2D26A}"/>
              </a:ext>
            </a:extLst>
          </p:cNvPr>
          <p:cNvSpPr>
            <a:spLocks noChangeArrowheads="1"/>
          </p:cNvSpPr>
          <p:nvPr/>
        </p:nvSpPr>
        <p:spPr bwMode="auto">
          <a:xfrm>
            <a:off x="1243419" y="13680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2" name="Diagramme 1"/>
          <p:cNvGraphicFramePr/>
          <p:nvPr>
            <p:extLst>
              <p:ext uri="{D42A27DB-BD31-4B8C-83A1-F6EECF244321}">
                <p14:modId xmlns:p14="http://schemas.microsoft.com/office/powerpoint/2010/main" val="1275417532"/>
              </p:ext>
            </p:extLst>
          </p:nvPr>
        </p:nvGraphicFramePr>
        <p:xfrm>
          <a:off x="2060832" y="509757"/>
          <a:ext cx="915987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ZoneTexte 2"/>
          <p:cNvSpPr txBox="1"/>
          <p:nvPr/>
        </p:nvSpPr>
        <p:spPr>
          <a:xfrm>
            <a:off x="2094432" y="994576"/>
            <a:ext cx="2907956" cy="276999"/>
          </a:xfrm>
          <a:prstGeom prst="rect">
            <a:avLst/>
          </a:prstGeom>
          <a:solidFill>
            <a:srgbClr val="005086"/>
          </a:solidFill>
        </p:spPr>
        <p:txBody>
          <a:bodyPr wrap="square" rtlCol="0">
            <a:spAutoFit/>
          </a:bodyPr>
          <a:lstStyle/>
          <a:p>
            <a:pPr algn="ctr"/>
            <a:r>
              <a:rPr lang="fr-FR" sz="1200" b="1">
                <a:solidFill>
                  <a:schemeClr val="bg1"/>
                </a:solidFill>
              </a:rPr>
              <a:t>AET NON-PERSISTENCE</a:t>
            </a:r>
            <a:endParaRPr lang="fr-FR" sz="1200" b="1" dirty="0">
              <a:solidFill>
                <a:schemeClr val="bg1"/>
              </a:solidFill>
            </a:endParaRPr>
          </a:p>
        </p:txBody>
      </p:sp>
      <p:sp>
        <p:nvSpPr>
          <p:cNvPr id="7" name="ZoneTexte 6"/>
          <p:cNvSpPr txBox="1"/>
          <p:nvPr/>
        </p:nvSpPr>
        <p:spPr>
          <a:xfrm>
            <a:off x="7326312" y="990009"/>
            <a:ext cx="2907956" cy="276999"/>
          </a:xfrm>
          <a:prstGeom prst="rect">
            <a:avLst/>
          </a:prstGeom>
          <a:solidFill>
            <a:srgbClr val="FF7F4D"/>
          </a:solidFill>
        </p:spPr>
        <p:txBody>
          <a:bodyPr wrap="square" rtlCol="0">
            <a:spAutoFit/>
          </a:bodyPr>
          <a:lstStyle/>
          <a:p>
            <a:pPr algn="ctr"/>
            <a:r>
              <a:rPr lang="fr-FR" sz="1200" b="1" dirty="0">
                <a:solidFill>
                  <a:schemeClr val="bg1"/>
                </a:solidFill>
              </a:rPr>
              <a:t>AET PERSISTENCE</a:t>
            </a:r>
          </a:p>
        </p:txBody>
      </p:sp>
      <p:sp>
        <p:nvSpPr>
          <p:cNvPr id="8" name="ZoneTexte 7"/>
          <p:cNvSpPr txBox="1"/>
          <p:nvPr/>
        </p:nvSpPr>
        <p:spPr>
          <a:xfrm>
            <a:off x="1319427" y="1885837"/>
            <a:ext cx="1458097" cy="1092607"/>
          </a:xfrm>
          <a:prstGeom prst="rect">
            <a:avLst/>
          </a:prstGeom>
          <a:noFill/>
          <a:ln>
            <a:solidFill>
              <a:srgbClr val="005086"/>
            </a:solidFill>
          </a:ln>
        </p:spPr>
        <p:txBody>
          <a:bodyPr wrap="square" rtlCol="0">
            <a:spAutoFit/>
          </a:bodyPr>
          <a:lstStyle/>
          <a:p>
            <a:pPr algn="ctr"/>
            <a:r>
              <a:rPr lang="en-US" sz="1200" dirty="0">
                <a:solidFill>
                  <a:schemeClr val="accent6">
                    <a:lumMod val="50000"/>
                  </a:schemeClr>
                </a:solidFill>
              </a:rPr>
              <a:t>Bothersome side effects</a:t>
            </a:r>
          </a:p>
          <a:p>
            <a:pPr algn="ctr"/>
            <a:endParaRPr lang="en-US" sz="500" dirty="0">
              <a:solidFill>
                <a:schemeClr val="accent6">
                  <a:lumMod val="50000"/>
                </a:schemeClr>
              </a:solidFill>
            </a:endParaRPr>
          </a:p>
          <a:p>
            <a:pPr algn="ctr"/>
            <a:r>
              <a:rPr lang="en-US" sz="1200" dirty="0">
                <a:solidFill>
                  <a:schemeClr val="accent6">
                    <a:lumMod val="50000"/>
                  </a:schemeClr>
                </a:solidFill>
              </a:rPr>
              <a:t>Fear of long-term/ serious side effects</a:t>
            </a:r>
          </a:p>
        </p:txBody>
      </p:sp>
      <p:sp>
        <p:nvSpPr>
          <p:cNvPr id="9" name="ZoneTexte 8"/>
          <p:cNvSpPr txBox="1"/>
          <p:nvPr/>
        </p:nvSpPr>
        <p:spPr>
          <a:xfrm>
            <a:off x="2945058" y="1709538"/>
            <a:ext cx="1655553" cy="1538883"/>
          </a:xfrm>
          <a:prstGeom prst="rect">
            <a:avLst/>
          </a:prstGeom>
          <a:noFill/>
          <a:ln>
            <a:solidFill>
              <a:srgbClr val="005086"/>
            </a:solidFill>
          </a:ln>
        </p:spPr>
        <p:txBody>
          <a:bodyPr wrap="square" rtlCol="0">
            <a:spAutoFit/>
          </a:bodyPr>
          <a:lstStyle/>
          <a:p>
            <a:pPr algn="ctr"/>
            <a:r>
              <a:rPr lang="en-US" sz="1200" dirty="0">
                <a:solidFill>
                  <a:schemeClr val="accent6">
                    <a:lumMod val="50000"/>
                  </a:schemeClr>
                </a:solidFill>
              </a:rPr>
              <a:t>Lower AET necessity beliefs </a:t>
            </a:r>
          </a:p>
          <a:p>
            <a:pPr algn="ctr"/>
            <a:endParaRPr lang="en-US" sz="500" dirty="0">
              <a:solidFill>
                <a:schemeClr val="accent6">
                  <a:lumMod val="50000"/>
                </a:schemeClr>
              </a:solidFill>
            </a:endParaRPr>
          </a:p>
          <a:p>
            <a:pPr algn="ctr"/>
            <a:r>
              <a:rPr lang="en-US" sz="1200" dirty="0">
                <a:solidFill>
                  <a:schemeClr val="accent6">
                    <a:lumMod val="50000"/>
                  </a:schemeClr>
                </a:solidFill>
              </a:rPr>
              <a:t>Lower perceived</a:t>
            </a:r>
          </a:p>
          <a:p>
            <a:pPr algn="ctr"/>
            <a:r>
              <a:rPr lang="en-US" sz="1200" dirty="0">
                <a:solidFill>
                  <a:schemeClr val="accent6">
                    <a:lumMod val="50000"/>
                  </a:schemeClr>
                </a:solidFill>
              </a:rPr>
              <a:t>risk of breast cancer recurrence</a:t>
            </a:r>
          </a:p>
          <a:p>
            <a:pPr algn="ctr"/>
            <a:endParaRPr lang="en-US" sz="500" dirty="0">
              <a:solidFill>
                <a:schemeClr val="accent6">
                  <a:lumMod val="50000"/>
                </a:schemeClr>
              </a:solidFill>
            </a:endParaRPr>
          </a:p>
          <a:p>
            <a:pPr algn="ctr"/>
            <a:r>
              <a:rPr lang="en-US" sz="1200" dirty="0">
                <a:solidFill>
                  <a:schemeClr val="accent6">
                    <a:lumMod val="50000"/>
                  </a:schemeClr>
                </a:solidFill>
              </a:rPr>
              <a:t>Negative medication beliefs</a:t>
            </a:r>
          </a:p>
        </p:txBody>
      </p:sp>
      <p:sp>
        <p:nvSpPr>
          <p:cNvPr id="10" name="ZoneTexte 9"/>
          <p:cNvSpPr txBox="1"/>
          <p:nvPr/>
        </p:nvSpPr>
        <p:spPr>
          <a:xfrm>
            <a:off x="4741298" y="1538489"/>
            <a:ext cx="1665796" cy="1985159"/>
          </a:xfrm>
          <a:prstGeom prst="rect">
            <a:avLst/>
          </a:prstGeom>
          <a:noFill/>
          <a:ln>
            <a:solidFill>
              <a:srgbClr val="005086"/>
            </a:solidFill>
          </a:ln>
        </p:spPr>
        <p:txBody>
          <a:bodyPr wrap="square" rtlCol="0">
            <a:spAutoFit/>
          </a:bodyPr>
          <a:lstStyle/>
          <a:p>
            <a:pPr algn="ctr"/>
            <a:r>
              <a:rPr lang="en-US" sz="1200" dirty="0">
                <a:solidFill>
                  <a:schemeClr val="accent6">
                    <a:lumMod val="50000"/>
                  </a:schemeClr>
                </a:solidFill>
              </a:rPr>
              <a:t>Negative HCP relationship </a:t>
            </a:r>
          </a:p>
          <a:p>
            <a:pPr algn="ctr"/>
            <a:endParaRPr lang="en-US" sz="500" dirty="0">
              <a:solidFill>
                <a:schemeClr val="accent6">
                  <a:lumMod val="50000"/>
                </a:schemeClr>
              </a:solidFill>
            </a:endParaRPr>
          </a:p>
          <a:p>
            <a:pPr algn="ctr"/>
            <a:r>
              <a:rPr lang="en-US" sz="1200" dirty="0">
                <a:solidFill>
                  <a:schemeClr val="accent6">
                    <a:lumMod val="50000"/>
                  </a:schemeClr>
                </a:solidFill>
              </a:rPr>
              <a:t>Lack of support with symptom management</a:t>
            </a:r>
          </a:p>
          <a:p>
            <a:pPr algn="ctr"/>
            <a:endParaRPr lang="en-US" sz="500" dirty="0">
              <a:solidFill>
                <a:schemeClr val="accent6">
                  <a:lumMod val="50000"/>
                </a:schemeClr>
              </a:solidFill>
            </a:endParaRPr>
          </a:p>
          <a:p>
            <a:pPr algn="ctr"/>
            <a:r>
              <a:rPr lang="en-US" sz="1200" dirty="0">
                <a:solidFill>
                  <a:schemeClr val="accent6">
                    <a:lumMod val="50000"/>
                  </a:schemeClr>
                </a:solidFill>
              </a:rPr>
              <a:t>Dissatisfied with follow-up care</a:t>
            </a:r>
          </a:p>
          <a:p>
            <a:pPr algn="ctr"/>
            <a:endParaRPr lang="en-US" sz="500" dirty="0">
              <a:solidFill>
                <a:schemeClr val="accent6">
                  <a:lumMod val="50000"/>
                </a:schemeClr>
              </a:solidFill>
            </a:endParaRPr>
          </a:p>
          <a:p>
            <a:pPr algn="ctr"/>
            <a:r>
              <a:rPr lang="en-US" sz="1200" dirty="0">
                <a:solidFill>
                  <a:schemeClr val="accent6">
                    <a:lumMod val="50000"/>
                  </a:schemeClr>
                </a:solidFill>
              </a:rPr>
              <a:t>Lower social support</a:t>
            </a:r>
          </a:p>
        </p:txBody>
      </p:sp>
      <p:sp>
        <p:nvSpPr>
          <p:cNvPr id="11" name="ZoneTexte 10"/>
          <p:cNvSpPr txBox="1"/>
          <p:nvPr/>
        </p:nvSpPr>
        <p:spPr>
          <a:xfrm>
            <a:off x="6633718" y="1709538"/>
            <a:ext cx="1237798" cy="830997"/>
          </a:xfrm>
          <a:prstGeom prst="rect">
            <a:avLst/>
          </a:prstGeom>
          <a:noFill/>
          <a:ln>
            <a:solidFill>
              <a:srgbClr val="FF7F4D"/>
            </a:solidFill>
          </a:ln>
        </p:spPr>
        <p:txBody>
          <a:bodyPr wrap="square" rtlCol="0">
            <a:spAutoFit/>
          </a:bodyPr>
          <a:lstStyle/>
          <a:p>
            <a:pPr algn="ctr"/>
            <a:endParaRPr lang="en-US" sz="1200" dirty="0">
              <a:solidFill>
                <a:schemeClr val="accent6">
                  <a:lumMod val="50000"/>
                </a:schemeClr>
              </a:solidFill>
            </a:endParaRPr>
          </a:p>
          <a:p>
            <a:pPr algn="ctr"/>
            <a:r>
              <a:rPr lang="en-US" sz="1200" dirty="0">
                <a:solidFill>
                  <a:schemeClr val="accent6">
                    <a:lumMod val="50000"/>
                  </a:schemeClr>
                </a:solidFill>
              </a:rPr>
              <a:t>Side effects tolerable</a:t>
            </a:r>
          </a:p>
          <a:p>
            <a:pPr algn="ctr"/>
            <a:endParaRPr lang="en-US" sz="1200" dirty="0">
              <a:solidFill>
                <a:schemeClr val="accent6">
                  <a:lumMod val="50000"/>
                </a:schemeClr>
              </a:solidFill>
            </a:endParaRPr>
          </a:p>
        </p:txBody>
      </p:sp>
      <p:sp>
        <p:nvSpPr>
          <p:cNvPr id="12" name="ZoneTexte 11"/>
          <p:cNvSpPr txBox="1"/>
          <p:nvPr/>
        </p:nvSpPr>
        <p:spPr>
          <a:xfrm>
            <a:off x="9837460" y="1385762"/>
            <a:ext cx="1665796" cy="1985159"/>
          </a:xfrm>
          <a:prstGeom prst="rect">
            <a:avLst/>
          </a:prstGeom>
          <a:noFill/>
          <a:ln>
            <a:solidFill>
              <a:srgbClr val="FF7F4D"/>
            </a:solidFill>
          </a:ln>
        </p:spPr>
        <p:txBody>
          <a:bodyPr wrap="square" rtlCol="0">
            <a:spAutoFit/>
          </a:bodyPr>
          <a:lstStyle/>
          <a:p>
            <a:pPr algn="ctr"/>
            <a:r>
              <a:rPr lang="en-US" sz="1200" dirty="0">
                <a:solidFill>
                  <a:schemeClr val="accent6">
                    <a:lumMod val="50000"/>
                  </a:schemeClr>
                </a:solidFill>
              </a:rPr>
              <a:t>Positive HCP relationship</a:t>
            </a:r>
          </a:p>
          <a:p>
            <a:pPr algn="ctr"/>
            <a:endParaRPr lang="en-US" sz="500" dirty="0">
              <a:solidFill>
                <a:schemeClr val="accent6">
                  <a:lumMod val="50000"/>
                </a:schemeClr>
              </a:solidFill>
            </a:endParaRPr>
          </a:p>
          <a:p>
            <a:pPr algn="ctr"/>
            <a:r>
              <a:rPr lang="en-US" sz="1200" dirty="0">
                <a:solidFill>
                  <a:schemeClr val="accent6">
                    <a:lumMod val="50000"/>
                  </a:schemeClr>
                </a:solidFill>
              </a:rPr>
              <a:t>Support with</a:t>
            </a:r>
          </a:p>
          <a:p>
            <a:pPr algn="ctr"/>
            <a:r>
              <a:rPr lang="en-US" sz="1200" dirty="0">
                <a:solidFill>
                  <a:schemeClr val="accent6">
                    <a:lumMod val="50000"/>
                  </a:schemeClr>
                </a:solidFill>
              </a:rPr>
              <a:t>symptom management</a:t>
            </a:r>
          </a:p>
          <a:p>
            <a:pPr algn="ctr"/>
            <a:endParaRPr lang="en-US" sz="500" dirty="0">
              <a:solidFill>
                <a:schemeClr val="accent6">
                  <a:lumMod val="50000"/>
                </a:schemeClr>
              </a:solidFill>
            </a:endParaRPr>
          </a:p>
          <a:p>
            <a:pPr algn="ctr"/>
            <a:r>
              <a:rPr lang="en-US" sz="1200" dirty="0">
                <a:solidFill>
                  <a:schemeClr val="accent6">
                    <a:lumMod val="50000"/>
                  </a:schemeClr>
                </a:solidFill>
              </a:rPr>
              <a:t>Satisfied with follow-up care</a:t>
            </a:r>
          </a:p>
          <a:p>
            <a:pPr algn="ctr"/>
            <a:endParaRPr lang="en-US" sz="500" dirty="0">
              <a:solidFill>
                <a:schemeClr val="accent6">
                  <a:lumMod val="50000"/>
                </a:schemeClr>
              </a:solidFill>
            </a:endParaRPr>
          </a:p>
          <a:p>
            <a:pPr algn="ctr"/>
            <a:r>
              <a:rPr lang="en-US" sz="1200" dirty="0">
                <a:solidFill>
                  <a:schemeClr val="accent6">
                    <a:lumMod val="50000"/>
                  </a:schemeClr>
                </a:solidFill>
              </a:rPr>
              <a:t> Greater social support</a:t>
            </a:r>
          </a:p>
        </p:txBody>
      </p:sp>
      <p:sp>
        <p:nvSpPr>
          <p:cNvPr id="13" name="ZoneTexte 12"/>
          <p:cNvSpPr txBox="1"/>
          <p:nvPr/>
        </p:nvSpPr>
        <p:spPr>
          <a:xfrm>
            <a:off x="8030977" y="1636920"/>
            <a:ext cx="1665796" cy="1092607"/>
          </a:xfrm>
          <a:prstGeom prst="rect">
            <a:avLst/>
          </a:prstGeom>
          <a:noFill/>
          <a:ln>
            <a:solidFill>
              <a:srgbClr val="FF7F4D"/>
            </a:solidFill>
          </a:ln>
        </p:spPr>
        <p:txBody>
          <a:bodyPr wrap="square" rtlCol="0">
            <a:spAutoFit/>
          </a:bodyPr>
          <a:lstStyle/>
          <a:p>
            <a:pPr algn="ctr"/>
            <a:r>
              <a:rPr lang="en-US" sz="1200" dirty="0">
                <a:solidFill>
                  <a:schemeClr val="accent6">
                    <a:lumMod val="50000"/>
                  </a:schemeClr>
                </a:solidFill>
              </a:rPr>
              <a:t>Positive AET necessity beliefs</a:t>
            </a:r>
          </a:p>
          <a:p>
            <a:pPr algn="ctr"/>
            <a:endParaRPr lang="en-US" sz="500" dirty="0">
              <a:solidFill>
                <a:schemeClr val="accent6">
                  <a:lumMod val="50000"/>
                </a:schemeClr>
              </a:solidFill>
            </a:endParaRPr>
          </a:p>
          <a:p>
            <a:pPr algn="ctr"/>
            <a:r>
              <a:rPr lang="en-US" sz="1200" dirty="0">
                <a:solidFill>
                  <a:schemeClr val="accent6">
                    <a:lumMod val="50000"/>
                  </a:schemeClr>
                </a:solidFill>
              </a:rPr>
              <a:t>Higher perceived risk of breast cancer recurrence</a:t>
            </a:r>
          </a:p>
        </p:txBody>
      </p:sp>
      <p:cxnSp>
        <p:nvCxnSpPr>
          <p:cNvPr id="15" name="Connecteur en angle 14"/>
          <p:cNvCxnSpPr/>
          <p:nvPr/>
        </p:nvCxnSpPr>
        <p:spPr>
          <a:xfrm rot="16200000" flipH="1">
            <a:off x="1767137" y="3259782"/>
            <a:ext cx="2035879" cy="1473202"/>
          </a:xfrm>
          <a:prstGeom prst="bentConnector3">
            <a:avLst/>
          </a:prstGeom>
          <a:ln>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9" idx="2"/>
          </p:cNvCxnSpPr>
          <p:nvPr/>
        </p:nvCxnSpPr>
        <p:spPr>
          <a:xfrm flipH="1">
            <a:off x="3772834" y="3248421"/>
            <a:ext cx="1" cy="487941"/>
          </a:xfrm>
          <a:prstGeom prst="line">
            <a:avLst/>
          </a:prstGeom>
          <a:ln>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19" name="Connecteur en angle 18"/>
          <p:cNvCxnSpPr/>
          <p:nvPr/>
        </p:nvCxnSpPr>
        <p:spPr>
          <a:xfrm rot="10800000" flipV="1">
            <a:off x="4114802" y="3523647"/>
            <a:ext cx="1459395" cy="472735"/>
          </a:xfrm>
          <a:prstGeom prst="bentConnector3">
            <a:avLst>
              <a:gd name="adj1" fmla="val -802"/>
            </a:avLst>
          </a:prstGeom>
          <a:ln>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a:stCxn id="13" idx="2"/>
          </p:cNvCxnSpPr>
          <p:nvPr/>
        </p:nvCxnSpPr>
        <p:spPr>
          <a:xfrm>
            <a:off x="8863875" y="2729527"/>
            <a:ext cx="0" cy="328762"/>
          </a:xfrm>
          <a:prstGeom prst="line">
            <a:avLst/>
          </a:prstGeom>
          <a:ln>
            <a:solidFill>
              <a:srgbClr val="FF7F4D"/>
            </a:solidFill>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3185792" y="595437"/>
            <a:ext cx="7263906" cy="253916"/>
          </a:xfrm>
          <a:prstGeom prst="rect">
            <a:avLst/>
          </a:prstGeom>
          <a:noFill/>
        </p:spPr>
        <p:txBody>
          <a:bodyPr wrap="square" rtlCol="0">
            <a:spAutoFit/>
          </a:bodyPr>
          <a:lstStyle/>
          <a:p>
            <a:r>
              <a:rPr lang="en-US" sz="1050" b="1" dirty="0"/>
              <a:t>Fig. 2 Balancing Act Between QOL and Quantity of Life in the Context of AET Persistence</a:t>
            </a:r>
            <a:endParaRPr lang="fr-FR" sz="1050" b="1" dirty="0"/>
          </a:p>
        </p:txBody>
      </p:sp>
    </p:spTree>
    <p:extLst>
      <p:ext uri="{BB962C8B-B14F-4D97-AF65-F5344CB8AC3E}">
        <p14:creationId xmlns:p14="http://schemas.microsoft.com/office/powerpoint/2010/main" val="1625683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4" name="Espace réservé du contenu 3"/>
          <p:cNvSpPr>
            <a:spLocks noGrp="1"/>
          </p:cNvSpPr>
          <p:nvPr>
            <p:ph sz="quarter" idx="16"/>
          </p:nvPr>
        </p:nvSpPr>
        <p:spPr>
          <a:xfrm>
            <a:off x="932773" y="6099412"/>
            <a:ext cx="7355193" cy="247196"/>
          </a:xfrm>
        </p:spPr>
        <p:txBody>
          <a:bodyPr/>
          <a:lstStyle/>
          <a:p>
            <a:r>
              <a:rPr lang="fr-FR" dirty="0"/>
              <a:t>Michael </a:t>
            </a:r>
            <a:r>
              <a:rPr lang="fr-FR" dirty="0" err="1"/>
              <a:t>Friedlander</a:t>
            </a:r>
            <a:r>
              <a:rPr lang="fr-FR" dirty="0"/>
              <a:t> el al Patient-</a:t>
            </a:r>
            <a:r>
              <a:rPr lang="fr-FR" dirty="0" err="1"/>
              <a:t>centred</a:t>
            </a:r>
            <a:r>
              <a:rPr lang="fr-FR" dirty="0"/>
              <a:t> </a:t>
            </a:r>
            <a:r>
              <a:rPr lang="fr-FR" dirty="0" err="1"/>
              <a:t>outcomes</a:t>
            </a:r>
            <a:r>
              <a:rPr lang="fr-FR" dirty="0"/>
              <a:t> and </a:t>
            </a:r>
            <a:r>
              <a:rPr lang="fr-FR" dirty="0" err="1"/>
              <a:t>effect</a:t>
            </a:r>
            <a:r>
              <a:rPr lang="fr-FR" dirty="0"/>
              <a:t> of </a:t>
            </a:r>
            <a:r>
              <a:rPr lang="fr-FR" dirty="0" err="1"/>
              <a:t>disease</a:t>
            </a:r>
            <a:r>
              <a:rPr lang="fr-FR" dirty="0"/>
              <a:t> progression on </a:t>
            </a:r>
            <a:r>
              <a:rPr lang="fr-FR" dirty="0" err="1"/>
              <a:t>health</a:t>
            </a:r>
            <a:r>
              <a:rPr lang="fr-FR" dirty="0"/>
              <a:t> </a:t>
            </a:r>
            <a:r>
              <a:rPr lang="fr-FR" dirty="0" err="1"/>
              <a:t>status</a:t>
            </a:r>
            <a:r>
              <a:rPr lang="fr-FR" dirty="0"/>
              <a:t> in patients </a:t>
            </a:r>
            <a:r>
              <a:rPr lang="fr-FR" dirty="0" err="1"/>
              <a:t>with</a:t>
            </a:r>
            <a:r>
              <a:rPr lang="fr-FR" dirty="0"/>
              <a:t> </a:t>
            </a:r>
            <a:r>
              <a:rPr lang="fr-FR" dirty="0" err="1"/>
              <a:t>newly</a:t>
            </a:r>
            <a:r>
              <a:rPr lang="fr-FR" dirty="0"/>
              <a:t> </a:t>
            </a:r>
            <a:r>
              <a:rPr lang="fr-FR" dirty="0" err="1"/>
              <a:t>diagnosed</a:t>
            </a:r>
            <a:r>
              <a:rPr lang="fr-FR" dirty="0"/>
              <a:t> </a:t>
            </a:r>
            <a:r>
              <a:rPr lang="fr-FR" dirty="0" err="1"/>
              <a:t>advanced</a:t>
            </a:r>
            <a:r>
              <a:rPr lang="fr-FR" dirty="0"/>
              <a:t> </a:t>
            </a:r>
            <a:r>
              <a:rPr lang="fr-FR" dirty="0" err="1"/>
              <a:t>ovarian</a:t>
            </a:r>
            <a:r>
              <a:rPr lang="fr-FR" dirty="0"/>
              <a:t> cancer and a BRCA mutation </a:t>
            </a:r>
            <a:r>
              <a:rPr lang="fr-FR" dirty="0" err="1"/>
              <a:t>receiving</a:t>
            </a:r>
            <a:r>
              <a:rPr lang="fr-FR" dirty="0"/>
              <a:t> maintenance </a:t>
            </a:r>
            <a:r>
              <a:rPr lang="fr-FR" dirty="0" err="1"/>
              <a:t>olaparib</a:t>
            </a:r>
            <a:r>
              <a:rPr lang="fr-FR" dirty="0"/>
              <a:t> or placebo (SOLO1): a </a:t>
            </a:r>
            <a:r>
              <a:rPr lang="fr-FR" dirty="0" err="1"/>
              <a:t>randomised</a:t>
            </a:r>
            <a:r>
              <a:rPr lang="fr-FR" dirty="0"/>
              <a:t>, phase 3 trial. Lancet </a:t>
            </a:r>
            <a:r>
              <a:rPr lang="fr-FR" dirty="0" err="1"/>
              <a:t>Oncol</a:t>
            </a:r>
            <a:r>
              <a:rPr lang="fr-FR" dirty="0"/>
              <a:t> 2021; 22: 632–42 </a:t>
            </a:r>
          </a:p>
          <a:p>
            <a:r>
              <a:rPr lang="fr-FR" dirty="0"/>
              <a:t> </a:t>
            </a:r>
          </a:p>
          <a:p>
            <a:r>
              <a:rPr lang="fr-FR" dirty="0"/>
              <a:t> </a:t>
            </a:r>
          </a:p>
        </p:txBody>
      </p:sp>
      <p:sp>
        <p:nvSpPr>
          <p:cNvPr id="6" name="Espace réservé du texte 5"/>
          <p:cNvSpPr>
            <a:spLocks noGrp="1"/>
          </p:cNvSpPr>
          <p:nvPr>
            <p:ph type="body" sz="quarter" idx="17"/>
          </p:nvPr>
        </p:nvSpPr>
        <p:spPr/>
        <p:txBody>
          <a:bodyPr/>
          <a:lstStyle/>
          <a:p>
            <a:r>
              <a:rPr lang="fr-FR" dirty="0"/>
              <a:t>Analyse statistique: modèles linéaires mixtes pour mesures répétées </a:t>
            </a:r>
          </a:p>
        </p:txBody>
      </p:sp>
      <p:sp>
        <p:nvSpPr>
          <p:cNvPr id="7" name="Espace réservé du contenu 12"/>
          <p:cNvSpPr>
            <a:spLocks noGrp="1"/>
          </p:cNvSpPr>
          <p:nvPr>
            <p:ph sz="quarter" idx="22"/>
          </p:nvPr>
        </p:nvSpPr>
        <p:spPr>
          <a:xfrm>
            <a:off x="1538254" y="5265079"/>
            <a:ext cx="9153616" cy="1074051"/>
          </a:xfrm>
        </p:spPr>
        <p:txBody>
          <a:bodyPr/>
          <a:lstStyle/>
          <a:p>
            <a:pPr marL="0" indent="0">
              <a:buNone/>
            </a:pPr>
            <a:r>
              <a:rPr lang="en-US" sz="1100" b="0" dirty="0"/>
              <a:t>Figure 2: Change from baseline in TOI score over time</a:t>
            </a:r>
          </a:p>
          <a:p>
            <a:pPr marL="0" indent="0">
              <a:buNone/>
            </a:pPr>
            <a:r>
              <a:rPr lang="en-US" sz="1100" dirty="0"/>
              <a:t>Numbers given are numbers of patients </a:t>
            </a:r>
            <a:r>
              <a:rPr lang="en-US" sz="1100" b="0" dirty="0"/>
              <a:t>with data available at each </a:t>
            </a:r>
            <a:r>
              <a:rPr lang="en-US" sz="1100" b="0" dirty="0" err="1"/>
              <a:t>timepoint</a:t>
            </a:r>
            <a:r>
              <a:rPr lang="en-US" sz="1100" b="0" dirty="0"/>
              <a:t>. TOI=Trial Outcome Index.</a:t>
            </a:r>
          </a:p>
        </p:txBody>
      </p:sp>
      <p:graphicFrame>
        <p:nvGraphicFramePr>
          <p:cNvPr id="9" name="Tableau 8">
            <a:extLst>
              <a:ext uri="{FF2B5EF4-FFF2-40B4-BE49-F238E27FC236}">
                <a16:creationId xmlns="" xmlns:a16="http://schemas.microsoft.com/office/drawing/2014/main" id="{C17CBB5B-0D64-DDA1-43EE-13DFF24DE8C1}"/>
              </a:ext>
            </a:extLst>
          </p:cNvPr>
          <p:cNvGraphicFramePr>
            <a:graphicFrameLocks noGrp="1"/>
          </p:cNvGraphicFramePr>
          <p:nvPr>
            <p:extLst>
              <p:ext uri="{D42A27DB-BD31-4B8C-83A1-F6EECF244321}">
                <p14:modId xmlns:p14="http://schemas.microsoft.com/office/powerpoint/2010/main" val="1522837798"/>
              </p:ext>
            </p:extLst>
          </p:nvPr>
        </p:nvGraphicFramePr>
        <p:xfrm>
          <a:off x="3009481" y="4384505"/>
          <a:ext cx="7122165" cy="625901"/>
        </p:xfrm>
        <a:graphic>
          <a:graphicData uri="http://schemas.openxmlformats.org/drawingml/2006/table">
            <a:tbl>
              <a:tblPr firstRow="1" bandRow="1">
                <a:tableStyleId>{5C22544A-7EE6-4342-B048-85BDC9FD1C3A}</a:tableStyleId>
              </a:tblPr>
              <a:tblGrid>
                <a:gridCol w="1617321">
                  <a:extLst>
                    <a:ext uri="{9D8B030D-6E8A-4147-A177-3AD203B41FA5}">
                      <a16:colId xmlns="" xmlns:a16="http://schemas.microsoft.com/office/drawing/2014/main" val="20000"/>
                    </a:ext>
                  </a:extLst>
                </a:gridCol>
                <a:gridCol w="1246369">
                  <a:extLst>
                    <a:ext uri="{9D8B030D-6E8A-4147-A177-3AD203B41FA5}">
                      <a16:colId xmlns="" xmlns:a16="http://schemas.microsoft.com/office/drawing/2014/main" val="20001"/>
                    </a:ext>
                  </a:extLst>
                </a:gridCol>
                <a:gridCol w="1579288">
                  <a:extLst>
                    <a:ext uri="{9D8B030D-6E8A-4147-A177-3AD203B41FA5}">
                      <a16:colId xmlns="" xmlns:a16="http://schemas.microsoft.com/office/drawing/2014/main" val="20006"/>
                    </a:ext>
                  </a:extLst>
                </a:gridCol>
                <a:gridCol w="1381896">
                  <a:extLst>
                    <a:ext uri="{9D8B030D-6E8A-4147-A177-3AD203B41FA5}">
                      <a16:colId xmlns="" xmlns:a16="http://schemas.microsoft.com/office/drawing/2014/main" val="20002"/>
                    </a:ext>
                  </a:extLst>
                </a:gridCol>
                <a:gridCol w="1297291">
                  <a:extLst>
                    <a:ext uri="{9D8B030D-6E8A-4147-A177-3AD203B41FA5}">
                      <a16:colId xmlns="" xmlns:a16="http://schemas.microsoft.com/office/drawing/2014/main" val="20007"/>
                    </a:ext>
                  </a:extLst>
                </a:gridCol>
              </a:tblGrid>
              <a:tr h="210613">
                <a:tc gridSpan="5">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000" b="0" dirty="0">
                          <a:solidFill>
                            <a:schemeClr val="bg1">
                              <a:lumMod val="65000"/>
                            </a:schemeClr>
                          </a:solidFill>
                        </a:rPr>
                        <a:t>Nb à risque </a:t>
                      </a: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sz="900" dirty="0">
                        <a:solidFill>
                          <a:srgbClr val="6C6C6C"/>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fr-FR" sz="800" dirty="0">
                        <a:solidFill>
                          <a:srgbClr val="6C6C6C"/>
                        </a:solidFill>
                      </a:endParaRPr>
                    </a:p>
                  </a:txBody>
                  <a:tcPr marL="0" marR="0" marT="0" marB="0" anchor="ctr">
                    <a:lnL w="635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127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 xmlns:a16="http://schemas.microsoft.com/office/drawing/2014/main" val="10000"/>
                  </a:ext>
                </a:extLst>
              </a:tr>
              <a:tr h="23598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spc="-30" dirty="0">
                          <a:solidFill>
                            <a:srgbClr val="FF7F4D"/>
                          </a:solidFill>
                        </a:rPr>
                        <a:t>90</a:t>
                      </a:r>
                    </a:p>
                  </a:txBody>
                  <a:tcPr marL="0" marR="0" marT="0" marB="0" anchor="ctr">
                    <a:lnL w="12700" cmpd="sng">
                      <a:noFill/>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80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84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37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23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7930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spc="-30" dirty="0">
                          <a:solidFill>
                            <a:srgbClr val="005086"/>
                          </a:solidFill>
                        </a:rPr>
                        <a:t>174</a:t>
                      </a:r>
                    </a:p>
                  </a:txBody>
                  <a:tcPr marL="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180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153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127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118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bl>
          </a:graphicData>
        </a:graphic>
      </p:graphicFrame>
      <p:graphicFrame>
        <p:nvGraphicFramePr>
          <p:cNvPr id="10" name="Chart 16">
            <a:extLst>
              <a:ext uri="{FF2B5EF4-FFF2-40B4-BE49-F238E27FC236}">
                <a16:creationId xmlns="" xmlns:a16="http://schemas.microsoft.com/office/drawing/2014/main" id="{EA411E2D-33CF-9F17-7844-67A02D08DDE0}"/>
              </a:ext>
            </a:extLst>
          </p:cNvPr>
          <p:cNvGraphicFramePr/>
          <p:nvPr>
            <p:extLst>
              <p:ext uri="{D42A27DB-BD31-4B8C-83A1-F6EECF244321}">
                <p14:modId xmlns:p14="http://schemas.microsoft.com/office/powerpoint/2010/main" val="2274370067"/>
              </p:ext>
            </p:extLst>
          </p:nvPr>
        </p:nvGraphicFramePr>
        <p:xfrm>
          <a:off x="2426311" y="1390907"/>
          <a:ext cx="7231711" cy="2867025"/>
        </p:xfrm>
        <a:graphic>
          <a:graphicData uri="http://schemas.openxmlformats.org/drawingml/2006/chart">
            <c:chart xmlns:c="http://schemas.openxmlformats.org/drawingml/2006/chart" xmlns:r="http://schemas.openxmlformats.org/officeDocument/2006/relationships" r:id="rId3"/>
          </a:graphicData>
        </a:graphic>
      </p:graphicFrame>
      <p:sp>
        <p:nvSpPr>
          <p:cNvPr id="5" name="Forme libre 4"/>
          <p:cNvSpPr/>
          <p:nvPr/>
        </p:nvSpPr>
        <p:spPr>
          <a:xfrm>
            <a:off x="4409747" y="2533907"/>
            <a:ext cx="5029200" cy="95250"/>
          </a:xfrm>
          <a:custGeom>
            <a:avLst/>
            <a:gdLst>
              <a:gd name="connsiteX0" fmla="*/ 0 w 5029200"/>
              <a:gd name="connsiteY0" fmla="*/ 0 h 95250"/>
              <a:gd name="connsiteX1" fmla="*/ 1543050 w 5029200"/>
              <a:gd name="connsiteY1" fmla="*/ 19050 h 95250"/>
              <a:gd name="connsiteX2" fmla="*/ 2552700 w 5029200"/>
              <a:gd name="connsiteY2" fmla="*/ 66675 h 95250"/>
              <a:gd name="connsiteX3" fmla="*/ 3581400 w 5029200"/>
              <a:gd name="connsiteY3" fmla="*/ 38100 h 95250"/>
              <a:gd name="connsiteX4" fmla="*/ 3924300 w 5029200"/>
              <a:gd name="connsiteY4" fmla="*/ 38100 h 95250"/>
              <a:gd name="connsiteX5" fmla="*/ 5029200 w 5029200"/>
              <a:gd name="connsiteY5" fmla="*/ 95250 h 95250"/>
              <a:gd name="connsiteX6" fmla="*/ 5029200 w 5029200"/>
              <a:gd name="connsiteY6" fmla="*/ 952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9200" h="95250">
                <a:moveTo>
                  <a:pt x="0" y="0"/>
                </a:moveTo>
                <a:lnTo>
                  <a:pt x="1543050" y="19050"/>
                </a:lnTo>
                <a:lnTo>
                  <a:pt x="2552700" y="66675"/>
                </a:lnTo>
                <a:lnTo>
                  <a:pt x="3581400" y="38100"/>
                </a:lnTo>
                <a:lnTo>
                  <a:pt x="3924300" y="38100"/>
                </a:lnTo>
                <a:lnTo>
                  <a:pt x="5029200" y="95250"/>
                </a:lnTo>
                <a:lnTo>
                  <a:pt x="5029200" y="95250"/>
                </a:lnTo>
              </a:path>
            </a:pathLst>
          </a:custGeom>
          <a:noFill/>
          <a:ln w="28575">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cxnSp>
        <p:nvCxnSpPr>
          <p:cNvPr id="15" name="Connecteur droit 14"/>
          <p:cNvCxnSpPr/>
          <p:nvPr/>
        </p:nvCxnSpPr>
        <p:spPr>
          <a:xfrm>
            <a:off x="4409747" y="2255100"/>
            <a:ext cx="0" cy="569319"/>
          </a:xfrm>
          <a:prstGeom prst="line">
            <a:avLst/>
          </a:prstGeom>
          <a:ln w="19050">
            <a:solidFill>
              <a:srgbClr val="FF7F4D"/>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4289397" y="2257682"/>
            <a:ext cx="253700" cy="0"/>
          </a:xfrm>
          <a:prstGeom prst="line">
            <a:avLst/>
          </a:prstGeom>
          <a:ln w="19050">
            <a:solidFill>
              <a:srgbClr val="FF7F4D"/>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4295897" y="2824419"/>
            <a:ext cx="253700" cy="0"/>
          </a:xfrm>
          <a:prstGeom prst="line">
            <a:avLst/>
          </a:prstGeom>
          <a:ln w="19050">
            <a:solidFill>
              <a:srgbClr val="FF7F4D"/>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5667047" y="2143382"/>
            <a:ext cx="0" cy="838200"/>
          </a:xfrm>
          <a:prstGeom prst="line">
            <a:avLst/>
          </a:prstGeom>
          <a:ln w="19050">
            <a:solidFill>
              <a:srgbClr val="FF7F4D"/>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5540197" y="2147054"/>
            <a:ext cx="253700" cy="0"/>
          </a:xfrm>
          <a:prstGeom prst="line">
            <a:avLst/>
          </a:prstGeom>
          <a:ln w="19050">
            <a:solidFill>
              <a:srgbClr val="FF7F4D"/>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5540197" y="2980491"/>
            <a:ext cx="253700" cy="0"/>
          </a:xfrm>
          <a:prstGeom prst="line">
            <a:avLst/>
          </a:prstGeom>
          <a:ln w="19050">
            <a:solidFill>
              <a:srgbClr val="FF7F4D"/>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6924347" y="2162432"/>
            <a:ext cx="0" cy="838200"/>
          </a:xfrm>
          <a:prstGeom prst="line">
            <a:avLst/>
          </a:prstGeom>
          <a:ln w="19050">
            <a:solidFill>
              <a:srgbClr val="FF7F4D"/>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6797497" y="2166104"/>
            <a:ext cx="253700" cy="0"/>
          </a:xfrm>
          <a:prstGeom prst="line">
            <a:avLst/>
          </a:prstGeom>
          <a:ln w="19050">
            <a:solidFill>
              <a:srgbClr val="FF7F4D"/>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6797497" y="2999541"/>
            <a:ext cx="253700" cy="0"/>
          </a:xfrm>
          <a:prstGeom prst="line">
            <a:avLst/>
          </a:prstGeom>
          <a:ln w="19050">
            <a:solidFill>
              <a:srgbClr val="FF7F4D"/>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8200697" y="2162432"/>
            <a:ext cx="0" cy="838200"/>
          </a:xfrm>
          <a:prstGeom prst="line">
            <a:avLst/>
          </a:prstGeom>
          <a:ln w="19050">
            <a:solidFill>
              <a:srgbClr val="FF7F4D"/>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a:off x="8073847" y="2166104"/>
            <a:ext cx="253700" cy="0"/>
          </a:xfrm>
          <a:prstGeom prst="line">
            <a:avLst/>
          </a:prstGeom>
          <a:ln w="19050">
            <a:solidFill>
              <a:srgbClr val="FF7F4D"/>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8073847" y="2999541"/>
            <a:ext cx="253700" cy="0"/>
          </a:xfrm>
          <a:prstGeom prst="line">
            <a:avLst/>
          </a:prstGeom>
          <a:ln w="19050">
            <a:solidFill>
              <a:srgbClr val="FF7F4D"/>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a:off x="9438947" y="2000507"/>
            <a:ext cx="0" cy="1120277"/>
          </a:xfrm>
          <a:prstGeom prst="line">
            <a:avLst/>
          </a:prstGeom>
          <a:ln w="19050">
            <a:solidFill>
              <a:srgbClr val="FF7F4D"/>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a:off x="9312097" y="2000507"/>
            <a:ext cx="253700" cy="0"/>
          </a:xfrm>
          <a:prstGeom prst="line">
            <a:avLst/>
          </a:prstGeom>
          <a:ln w="19050">
            <a:solidFill>
              <a:srgbClr val="FF7F4D"/>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9312097" y="3120784"/>
            <a:ext cx="253700" cy="0"/>
          </a:xfrm>
          <a:prstGeom prst="line">
            <a:avLst/>
          </a:prstGeom>
          <a:ln w="19050">
            <a:solidFill>
              <a:srgbClr val="FF7F4D"/>
            </a:solidFill>
          </a:ln>
        </p:spPr>
        <p:style>
          <a:lnRef idx="1">
            <a:schemeClr val="accent1"/>
          </a:lnRef>
          <a:fillRef idx="0">
            <a:schemeClr val="accent1"/>
          </a:fillRef>
          <a:effectRef idx="0">
            <a:schemeClr val="accent1"/>
          </a:effectRef>
          <a:fontRef idx="minor">
            <a:schemeClr val="tx1"/>
          </a:fontRef>
        </p:style>
      </p:cxnSp>
      <p:sp>
        <p:nvSpPr>
          <p:cNvPr id="776" name="Forme libre 775"/>
          <p:cNvSpPr/>
          <p:nvPr/>
        </p:nvSpPr>
        <p:spPr>
          <a:xfrm>
            <a:off x="4495472" y="2591057"/>
            <a:ext cx="5019675" cy="180975"/>
          </a:xfrm>
          <a:custGeom>
            <a:avLst/>
            <a:gdLst>
              <a:gd name="connsiteX0" fmla="*/ 0 w 5019675"/>
              <a:gd name="connsiteY0" fmla="*/ 180975 h 180975"/>
              <a:gd name="connsiteX1" fmla="*/ 2286000 w 5019675"/>
              <a:gd name="connsiteY1" fmla="*/ 66675 h 180975"/>
              <a:gd name="connsiteX2" fmla="*/ 2657475 w 5019675"/>
              <a:gd name="connsiteY2" fmla="*/ 47625 h 180975"/>
              <a:gd name="connsiteX3" fmla="*/ 3667125 w 5019675"/>
              <a:gd name="connsiteY3" fmla="*/ 0 h 180975"/>
              <a:gd name="connsiteX4" fmla="*/ 5019675 w 5019675"/>
              <a:gd name="connsiteY4" fmla="*/ 0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9675" h="180975">
                <a:moveTo>
                  <a:pt x="0" y="180975"/>
                </a:moveTo>
                <a:lnTo>
                  <a:pt x="2286000" y="66675"/>
                </a:lnTo>
                <a:lnTo>
                  <a:pt x="2657475" y="47625"/>
                </a:lnTo>
                <a:lnTo>
                  <a:pt x="3667125" y="0"/>
                </a:lnTo>
                <a:lnTo>
                  <a:pt x="5019675" y="0"/>
                </a:lnTo>
              </a:path>
            </a:pathLst>
          </a:custGeom>
          <a:noFill/>
          <a:ln w="28575">
            <a:solidFill>
              <a:srgbClr val="0050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cxnSp>
        <p:nvCxnSpPr>
          <p:cNvPr id="51" name="Connecteur droit 50"/>
          <p:cNvCxnSpPr/>
          <p:nvPr/>
        </p:nvCxnSpPr>
        <p:spPr>
          <a:xfrm>
            <a:off x="4495472" y="2348169"/>
            <a:ext cx="0" cy="838200"/>
          </a:xfrm>
          <a:prstGeom prst="line">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4368622" y="2351841"/>
            <a:ext cx="253700" cy="0"/>
          </a:xfrm>
          <a:prstGeom prst="line">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4368622" y="3185278"/>
            <a:ext cx="253700" cy="0"/>
          </a:xfrm>
          <a:prstGeom prst="line">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5793897" y="2282584"/>
            <a:ext cx="0" cy="838200"/>
          </a:xfrm>
          <a:prstGeom prst="line">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a:off x="5667047" y="2286256"/>
            <a:ext cx="253700" cy="0"/>
          </a:xfrm>
          <a:prstGeom prst="line">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a:off x="5667047" y="3119693"/>
            <a:ext cx="253700" cy="0"/>
          </a:xfrm>
          <a:prstGeom prst="line">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a:off x="7005309" y="2111134"/>
            <a:ext cx="0" cy="1074144"/>
          </a:xfrm>
          <a:prstGeom prst="line">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a:off x="6878459" y="2114806"/>
            <a:ext cx="253700" cy="0"/>
          </a:xfrm>
          <a:prstGeom prst="line">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a:off x="6878459" y="3185278"/>
            <a:ext cx="253700" cy="0"/>
          </a:xfrm>
          <a:prstGeom prst="line">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a:off x="8200697" y="2210057"/>
            <a:ext cx="0" cy="838200"/>
          </a:xfrm>
          <a:prstGeom prst="line">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a:off x="8073847" y="2213729"/>
            <a:ext cx="253700" cy="0"/>
          </a:xfrm>
          <a:prstGeom prst="line">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a:off x="8073847" y="3047166"/>
            <a:ext cx="253700" cy="0"/>
          </a:xfrm>
          <a:prstGeom prst="line">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68" name="Connecteur droit 67"/>
          <p:cNvCxnSpPr/>
          <p:nvPr/>
        </p:nvCxnSpPr>
        <p:spPr>
          <a:xfrm>
            <a:off x="9438947" y="1996835"/>
            <a:ext cx="0" cy="1280022"/>
          </a:xfrm>
          <a:prstGeom prst="line">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69" name="Connecteur droit 68"/>
          <p:cNvCxnSpPr/>
          <p:nvPr/>
        </p:nvCxnSpPr>
        <p:spPr>
          <a:xfrm>
            <a:off x="9312097" y="2000507"/>
            <a:ext cx="253700" cy="0"/>
          </a:xfrm>
          <a:prstGeom prst="line">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70" name="Connecteur droit 69"/>
          <p:cNvCxnSpPr/>
          <p:nvPr/>
        </p:nvCxnSpPr>
        <p:spPr>
          <a:xfrm>
            <a:off x="9295878" y="3290054"/>
            <a:ext cx="253700" cy="0"/>
          </a:xfrm>
          <a:prstGeom prst="line">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graphicFrame>
        <p:nvGraphicFramePr>
          <p:cNvPr id="786" name="Tableau 785"/>
          <p:cNvGraphicFramePr>
            <a:graphicFrameLocks noGrp="1"/>
          </p:cNvGraphicFramePr>
          <p:nvPr>
            <p:extLst>
              <p:ext uri="{D42A27DB-BD31-4B8C-83A1-F6EECF244321}">
                <p14:modId xmlns:p14="http://schemas.microsoft.com/office/powerpoint/2010/main" val="2081047691"/>
              </p:ext>
            </p:extLst>
          </p:nvPr>
        </p:nvGraphicFramePr>
        <p:xfrm>
          <a:off x="2736974" y="1473979"/>
          <a:ext cx="467364" cy="2783952"/>
        </p:xfrm>
        <a:graphic>
          <a:graphicData uri="http://schemas.openxmlformats.org/drawingml/2006/table">
            <a:tbl>
              <a:tblPr firstRow="1" bandRow="1">
                <a:tableStyleId>{5C22544A-7EE6-4342-B048-85BDC9FD1C3A}</a:tableStyleId>
              </a:tblPr>
              <a:tblGrid>
                <a:gridCol w="467364">
                  <a:extLst>
                    <a:ext uri="{9D8B030D-6E8A-4147-A177-3AD203B41FA5}">
                      <a16:colId xmlns="" xmlns:a16="http://schemas.microsoft.com/office/drawing/2014/main" val="20000"/>
                    </a:ext>
                  </a:extLst>
                </a:gridCol>
              </a:tblGrid>
              <a:tr h="463992">
                <a:tc>
                  <a:txBody>
                    <a:bodyPr/>
                    <a:lstStyle/>
                    <a:p>
                      <a:pPr algn="r"/>
                      <a:r>
                        <a:rPr lang="fr-FR" sz="1100" b="0" dirty="0">
                          <a:solidFill>
                            <a:schemeClr val="bg1">
                              <a:lumMod val="50000"/>
                            </a:schemeClr>
                          </a:solidFill>
                        </a:rPr>
                        <a:t>20</a:t>
                      </a:r>
                    </a:p>
                  </a:txBody>
                  <a:tcPr>
                    <a:solidFill>
                      <a:schemeClr val="bg1"/>
                    </a:solidFill>
                  </a:tcPr>
                </a:tc>
                <a:extLst>
                  <a:ext uri="{0D108BD9-81ED-4DB2-BD59-A6C34878D82A}">
                    <a16:rowId xmlns="" xmlns:a16="http://schemas.microsoft.com/office/drawing/2014/main" val="10000"/>
                  </a:ext>
                </a:extLst>
              </a:tr>
              <a:tr h="463992">
                <a:tc>
                  <a:txBody>
                    <a:bodyPr/>
                    <a:lstStyle/>
                    <a:p>
                      <a:pPr algn="r"/>
                      <a:r>
                        <a:rPr lang="fr-FR" sz="1100" b="0" dirty="0">
                          <a:solidFill>
                            <a:schemeClr val="bg1">
                              <a:lumMod val="50000"/>
                            </a:schemeClr>
                          </a:solidFill>
                        </a:rPr>
                        <a:t>10</a:t>
                      </a:r>
                    </a:p>
                  </a:txBody>
                  <a:tcPr>
                    <a:solidFill>
                      <a:schemeClr val="bg1"/>
                    </a:solidFill>
                  </a:tcPr>
                </a:tc>
                <a:extLst>
                  <a:ext uri="{0D108BD9-81ED-4DB2-BD59-A6C34878D82A}">
                    <a16:rowId xmlns="" xmlns:a16="http://schemas.microsoft.com/office/drawing/2014/main" val="10001"/>
                  </a:ext>
                </a:extLst>
              </a:tr>
              <a:tr h="463992">
                <a:tc>
                  <a:txBody>
                    <a:bodyPr/>
                    <a:lstStyle/>
                    <a:p>
                      <a:pPr algn="r"/>
                      <a:r>
                        <a:rPr lang="fr-FR" sz="1100" b="0" dirty="0">
                          <a:solidFill>
                            <a:schemeClr val="bg1">
                              <a:lumMod val="50000"/>
                            </a:schemeClr>
                          </a:solidFill>
                        </a:rPr>
                        <a:t>0</a:t>
                      </a:r>
                    </a:p>
                  </a:txBody>
                  <a:tcPr>
                    <a:solidFill>
                      <a:schemeClr val="bg1"/>
                    </a:solidFill>
                  </a:tcPr>
                </a:tc>
                <a:extLst>
                  <a:ext uri="{0D108BD9-81ED-4DB2-BD59-A6C34878D82A}">
                    <a16:rowId xmlns="" xmlns:a16="http://schemas.microsoft.com/office/drawing/2014/main" val="10002"/>
                  </a:ext>
                </a:extLst>
              </a:tr>
              <a:tr h="463992">
                <a:tc>
                  <a:txBody>
                    <a:bodyPr/>
                    <a:lstStyle/>
                    <a:p>
                      <a:pPr algn="r"/>
                      <a:r>
                        <a:rPr lang="fr-FR" sz="1100" b="0" dirty="0">
                          <a:solidFill>
                            <a:schemeClr val="bg1">
                              <a:lumMod val="50000"/>
                            </a:schemeClr>
                          </a:solidFill>
                        </a:rPr>
                        <a:t>-10</a:t>
                      </a:r>
                    </a:p>
                  </a:txBody>
                  <a:tcPr>
                    <a:solidFill>
                      <a:schemeClr val="bg1"/>
                    </a:solidFill>
                  </a:tcPr>
                </a:tc>
                <a:extLst>
                  <a:ext uri="{0D108BD9-81ED-4DB2-BD59-A6C34878D82A}">
                    <a16:rowId xmlns="" xmlns:a16="http://schemas.microsoft.com/office/drawing/2014/main" val="10003"/>
                  </a:ext>
                </a:extLst>
              </a:tr>
              <a:tr h="463992">
                <a:tc>
                  <a:txBody>
                    <a:bodyPr/>
                    <a:lstStyle/>
                    <a:p>
                      <a:pPr algn="r"/>
                      <a:r>
                        <a:rPr lang="fr-FR" sz="1100" b="0" dirty="0">
                          <a:solidFill>
                            <a:schemeClr val="bg1">
                              <a:lumMod val="50000"/>
                            </a:schemeClr>
                          </a:solidFill>
                        </a:rPr>
                        <a:t>-20</a:t>
                      </a:r>
                    </a:p>
                  </a:txBody>
                  <a:tcPr>
                    <a:solidFill>
                      <a:schemeClr val="bg1"/>
                    </a:solidFill>
                  </a:tcPr>
                </a:tc>
                <a:extLst>
                  <a:ext uri="{0D108BD9-81ED-4DB2-BD59-A6C34878D82A}">
                    <a16:rowId xmlns="" xmlns:a16="http://schemas.microsoft.com/office/drawing/2014/main" val="10004"/>
                  </a:ext>
                </a:extLst>
              </a:tr>
              <a:tr h="463992">
                <a:tc>
                  <a:txBody>
                    <a:bodyPr/>
                    <a:lstStyle/>
                    <a:p>
                      <a:pPr algn="r"/>
                      <a:r>
                        <a:rPr lang="fr-FR" sz="1100" b="0" dirty="0">
                          <a:solidFill>
                            <a:schemeClr val="bg1">
                              <a:lumMod val="50000"/>
                            </a:schemeClr>
                          </a:solidFill>
                        </a:rPr>
                        <a:t>-30</a:t>
                      </a:r>
                    </a:p>
                  </a:txBody>
                  <a:tcPr>
                    <a:solidFill>
                      <a:schemeClr val="bg1"/>
                    </a:solidFill>
                  </a:tcPr>
                </a:tc>
                <a:extLst>
                  <a:ext uri="{0D108BD9-81ED-4DB2-BD59-A6C34878D82A}">
                    <a16:rowId xmlns="" xmlns:a16="http://schemas.microsoft.com/office/drawing/2014/main" val="10005"/>
                  </a:ext>
                </a:extLst>
              </a:tr>
            </a:tbl>
          </a:graphicData>
        </a:graphic>
      </p:graphicFrame>
      <p:graphicFrame>
        <p:nvGraphicFramePr>
          <p:cNvPr id="788" name="Tableau 787"/>
          <p:cNvGraphicFramePr>
            <a:graphicFrameLocks noGrp="1"/>
          </p:cNvGraphicFramePr>
          <p:nvPr>
            <p:extLst>
              <p:ext uri="{D42A27DB-BD31-4B8C-83A1-F6EECF244321}">
                <p14:modId xmlns:p14="http://schemas.microsoft.com/office/powerpoint/2010/main" val="4085230173"/>
              </p:ext>
            </p:extLst>
          </p:nvPr>
        </p:nvGraphicFramePr>
        <p:xfrm>
          <a:off x="5060618" y="4016148"/>
          <a:ext cx="5071028" cy="259080"/>
        </p:xfrm>
        <a:graphic>
          <a:graphicData uri="http://schemas.openxmlformats.org/drawingml/2006/table">
            <a:tbl>
              <a:tblPr firstRow="1" bandRow="1">
                <a:tableStyleId>{5C22544A-7EE6-4342-B048-85BDC9FD1C3A}</a:tableStyleId>
              </a:tblPr>
              <a:tblGrid>
                <a:gridCol w="1267757">
                  <a:extLst>
                    <a:ext uri="{9D8B030D-6E8A-4147-A177-3AD203B41FA5}">
                      <a16:colId xmlns="" xmlns:a16="http://schemas.microsoft.com/office/drawing/2014/main" val="20000"/>
                    </a:ext>
                  </a:extLst>
                </a:gridCol>
                <a:gridCol w="1267757">
                  <a:extLst>
                    <a:ext uri="{9D8B030D-6E8A-4147-A177-3AD203B41FA5}">
                      <a16:colId xmlns="" xmlns:a16="http://schemas.microsoft.com/office/drawing/2014/main" val="20001"/>
                    </a:ext>
                  </a:extLst>
                </a:gridCol>
                <a:gridCol w="1267757">
                  <a:extLst>
                    <a:ext uri="{9D8B030D-6E8A-4147-A177-3AD203B41FA5}">
                      <a16:colId xmlns="" xmlns:a16="http://schemas.microsoft.com/office/drawing/2014/main" val="20002"/>
                    </a:ext>
                  </a:extLst>
                </a:gridCol>
                <a:gridCol w="1267757">
                  <a:extLst>
                    <a:ext uri="{9D8B030D-6E8A-4147-A177-3AD203B41FA5}">
                      <a16:colId xmlns="" xmlns:a16="http://schemas.microsoft.com/office/drawing/2014/main" val="20003"/>
                    </a:ext>
                  </a:extLst>
                </a:gridCol>
              </a:tblGrid>
              <a:tr h="158708">
                <a:tc>
                  <a:txBody>
                    <a:bodyPr/>
                    <a:lstStyle/>
                    <a:p>
                      <a:pPr marL="0" algn="ctr" defTabSz="914400" rtl="0" eaLnBrk="1" latinLnBrk="0" hangingPunct="1"/>
                      <a:r>
                        <a:rPr lang="fr-FR" sz="1100" b="0" kern="1200" dirty="0">
                          <a:solidFill>
                            <a:schemeClr val="bg1">
                              <a:lumMod val="50000"/>
                            </a:schemeClr>
                          </a:solidFill>
                          <a:latin typeface="+mn-lt"/>
                          <a:ea typeface="+mn-ea"/>
                          <a:cs typeface="+mn-cs"/>
                        </a:rPr>
                        <a:t>13</a:t>
                      </a:r>
                    </a:p>
                  </a:txBody>
                  <a:tcPr>
                    <a:solidFill>
                      <a:schemeClr val="bg1"/>
                    </a:solidFill>
                  </a:tcPr>
                </a:tc>
                <a:tc>
                  <a:txBody>
                    <a:bodyPr/>
                    <a:lstStyle/>
                    <a:p>
                      <a:pPr marL="0" algn="ctr" defTabSz="914400" rtl="0" eaLnBrk="1" latinLnBrk="0" hangingPunct="1"/>
                      <a:r>
                        <a:rPr lang="fr-FR" sz="1100" b="0" kern="1200" dirty="0">
                          <a:solidFill>
                            <a:schemeClr val="bg1">
                              <a:lumMod val="50000"/>
                            </a:schemeClr>
                          </a:solidFill>
                          <a:latin typeface="+mn-lt"/>
                          <a:ea typeface="+mn-ea"/>
                          <a:cs typeface="+mn-cs"/>
                        </a:rPr>
                        <a:t>25</a:t>
                      </a:r>
                    </a:p>
                  </a:txBody>
                  <a:tcPr>
                    <a:solidFill>
                      <a:schemeClr val="bg1"/>
                    </a:solidFill>
                  </a:tcPr>
                </a:tc>
                <a:tc>
                  <a:txBody>
                    <a:bodyPr/>
                    <a:lstStyle/>
                    <a:p>
                      <a:pPr marL="0" algn="ctr" defTabSz="914400" rtl="0" eaLnBrk="1" latinLnBrk="0" hangingPunct="1"/>
                      <a:r>
                        <a:rPr lang="fr-FR" sz="1100" b="0" kern="1200" dirty="0">
                          <a:solidFill>
                            <a:schemeClr val="bg1">
                              <a:lumMod val="50000"/>
                            </a:schemeClr>
                          </a:solidFill>
                          <a:latin typeface="+mn-lt"/>
                          <a:ea typeface="+mn-ea"/>
                          <a:cs typeface="+mn-cs"/>
                        </a:rPr>
                        <a:t>37</a:t>
                      </a:r>
                    </a:p>
                  </a:txBody>
                  <a:tcPr>
                    <a:solidFill>
                      <a:schemeClr val="bg1"/>
                    </a:solidFill>
                  </a:tcPr>
                </a:tc>
                <a:tc>
                  <a:txBody>
                    <a:bodyPr/>
                    <a:lstStyle/>
                    <a:p>
                      <a:pPr marL="0" algn="ctr" defTabSz="914400" rtl="0" eaLnBrk="1" latinLnBrk="0" hangingPunct="1"/>
                      <a:r>
                        <a:rPr lang="fr-FR" sz="1100" b="0" kern="1200" dirty="0">
                          <a:solidFill>
                            <a:schemeClr val="bg1">
                              <a:lumMod val="50000"/>
                            </a:schemeClr>
                          </a:solidFill>
                          <a:latin typeface="+mn-lt"/>
                          <a:ea typeface="+mn-ea"/>
                          <a:cs typeface="+mn-cs"/>
                        </a:rPr>
                        <a:t>49</a:t>
                      </a:r>
                    </a:p>
                  </a:txBody>
                  <a:tcPr>
                    <a:solidFill>
                      <a:schemeClr val="bg1"/>
                    </a:solidFill>
                  </a:tcPr>
                </a:tc>
                <a:extLst>
                  <a:ext uri="{0D108BD9-81ED-4DB2-BD59-A6C34878D82A}">
                    <a16:rowId xmlns="" xmlns:a16="http://schemas.microsoft.com/office/drawing/2014/main" val="10000"/>
                  </a:ext>
                </a:extLst>
              </a:tr>
            </a:tbl>
          </a:graphicData>
        </a:graphic>
      </p:graphicFrame>
      <p:sp>
        <p:nvSpPr>
          <p:cNvPr id="787" name="Rectangle 786"/>
          <p:cNvSpPr/>
          <p:nvPr/>
        </p:nvSpPr>
        <p:spPr>
          <a:xfrm>
            <a:off x="5317303" y="4184539"/>
            <a:ext cx="2506519" cy="276999"/>
          </a:xfrm>
          <a:prstGeom prst="rect">
            <a:avLst/>
          </a:prstGeom>
        </p:spPr>
        <p:txBody>
          <a:bodyPr wrap="none">
            <a:spAutoFit/>
          </a:bodyPr>
          <a:lstStyle/>
          <a:p>
            <a:pPr algn="ctr">
              <a:defRPr sz="1330" b="0" i="0" u="none" strike="noStrike" kern="1200" baseline="0">
                <a:solidFill>
                  <a:srgbClr val="000000"/>
                </a:solidFill>
                <a:latin typeface="Calibri" panose="020F0502020204030204" pitchFamily="34" charset="0"/>
                <a:ea typeface="+mn-ea"/>
                <a:cs typeface="Calibri" panose="020F0502020204030204" pitchFamily="34" charset="0"/>
              </a:defRPr>
            </a:pPr>
            <a:r>
              <a:rPr lang="en-US" sz="1200" dirty="0">
                <a:solidFill>
                  <a:srgbClr val="FFFFFF">
                    <a:lumMod val="50000"/>
                  </a:srgbClr>
                </a:solidFill>
                <a:latin typeface="Arial" panose="020B0604020202020204" pitchFamily="34" charset="0"/>
                <a:cs typeface="Arial" panose="020B0604020202020204" pitchFamily="34" charset="0"/>
              </a:rPr>
              <a:t>Time since randomization (weeks)</a:t>
            </a:r>
          </a:p>
        </p:txBody>
      </p:sp>
      <p:sp>
        <p:nvSpPr>
          <p:cNvPr id="43" name="Rectangle 42"/>
          <p:cNvSpPr/>
          <p:nvPr/>
        </p:nvSpPr>
        <p:spPr>
          <a:xfrm>
            <a:off x="2261286" y="1297459"/>
            <a:ext cx="8167817" cy="3842952"/>
          </a:xfrm>
          <a:prstGeom prst="rect">
            <a:avLst/>
          </a:prstGeom>
          <a:noFill/>
          <a:ln w="3175">
            <a:solidFill>
              <a:srgbClr val="8B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58821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7"/>
          </p:nvPr>
        </p:nvSpPr>
        <p:spPr>
          <a:xfrm>
            <a:off x="1219035" y="2151515"/>
            <a:ext cx="10370160" cy="1690915"/>
          </a:xfrm>
        </p:spPr>
        <p:txBody>
          <a:bodyPr/>
          <a:lstStyle/>
          <a:p>
            <a:r>
              <a:rPr lang="fr-FR" dirty="0"/>
              <a:t>Intégration survie et qualité de vie ?</a:t>
            </a:r>
          </a:p>
          <a:p>
            <a:endParaRPr lang="fr-FR" dirty="0"/>
          </a:p>
        </p:txBody>
      </p:sp>
    </p:spTree>
    <p:extLst>
      <p:ext uri="{BB962C8B-B14F-4D97-AF65-F5344CB8AC3E}">
        <p14:creationId xmlns:p14="http://schemas.microsoft.com/office/powerpoint/2010/main" val="2199591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6" name="Espace réservé du texte 5"/>
          <p:cNvSpPr>
            <a:spLocks noGrp="1"/>
          </p:cNvSpPr>
          <p:nvPr>
            <p:ph type="body" sz="quarter" idx="17"/>
          </p:nvPr>
        </p:nvSpPr>
        <p:spPr/>
        <p:txBody>
          <a:bodyPr/>
          <a:lstStyle/>
          <a:p>
            <a:r>
              <a:rPr lang="fr-FR" sz="3200" dirty="0"/>
              <a:t>Intégration survie et qualité de vie</a:t>
            </a:r>
            <a:br>
              <a:rPr lang="fr-FR" sz="3200" dirty="0"/>
            </a:br>
            <a:r>
              <a:rPr lang="fr-FR" sz="3200" dirty="0"/>
              <a:t>Approche méthodologique </a:t>
            </a:r>
          </a:p>
        </p:txBody>
      </p:sp>
      <p:sp>
        <p:nvSpPr>
          <p:cNvPr id="787" name="Google Shape;787;p117"/>
          <p:cNvSpPr txBox="1">
            <a:spLocks noGrp="1"/>
          </p:cNvSpPr>
          <p:nvPr>
            <p:ph type="title" idx="4294967295"/>
          </p:nvPr>
        </p:nvSpPr>
        <p:spPr>
          <a:xfrm>
            <a:off x="1414463" y="0"/>
            <a:ext cx="10777537" cy="1141413"/>
          </a:xfrm>
          <a:prstGeom prst="rect">
            <a:avLst/>
          </a:prstGeom>
          <a:noFill/>
          <a:ln>
            <a:noFill/>
          </a:ln>
        </p:spPr>
        <p:txBody>
          <a:bodyPr spcFirstLastPara="1" wrap="square" lIns="121900" tIns="121900" rIns="121900" bIns="121900" anchor="t" anchorCtr="0">
            <a:noAutofit/>
          </a:bodyPr>
          <a:lstStyle/>
          <a:p>
            <a:r>
              <a:rPr lang="fr" sz="2400" dirty="0"/>
              <a:t/>
            </a:r>
            <a:br>
              <a:rPr lang="fr" sz="2400" dirty="0"/>
            </a:br>
            <a:endParaRPr sz="2400" dirty="0"/>
          </a:p>
        </p:txBody>
      </p:sp>
      <p:pic>
        <p:nvPicPr>
          <p:cNvPr id="5" name="Image 4">
            <a:extLst>
              <a:ext uri="{FF2B5EF4-FFF2-40B4-BE49-F238E27FC236}">
                <a16:creationId xmlns="" xmlns:a16="http://schemas.microsoft.com/office/drawing/2014/main" id="{BBA516BE-FEBF-4752-D011-0DE9D70710DE}"/>
              </a:ext>
            </a:extLst>
          </p:cNvPr>
          <p:cNvPicPr>
            <a:picLocks noChangeAspect="1"/>
          </p:cNvPicPr>
          <p:nvPr/>
        </p:nvPicPr>
        <p:blipFill>
          <a:blip r:embed="rId3"/>
          <a:stretch>
            <a:fillRect/>
          </a:stretch>
        </p:blipFill>
        <p:spPr>
          <a:xfrm>
            <a:off x="1860004" y="1038827"/>
            <a:ext cx="8146473" cy="4648941"/>
          </a:xfrm>
          <a:prstGeom prst="rect">
            <a:avLst/>
          </a:prstGeom>
        </p:spPr>
      </p:pic>
    </p:spTree>
    <p:extLst>
      <p:ext uri="{BB962C8B-B14F-4D97-AF65-F5344CB8AC3E}">
        <p14:creationId xmlns:p14="http://schemas.microsoft.com/office/powerpoint/2010/main" val="1952034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6" name="Espace réservé du contenu 5"/>
          <p:cNvSpPr>
            <a:spLocks noGrp="1"/>
          </p:cNvSpPr>
          <p:nvPr>
            <p:ph sz="quarter" idx="16"/>
          </p:nvPr>
        </p:nvSpPr>
        <p:spPr/>
        <p:txBody>
          <a:bodyPr/>
          <a:lstStyle/>
          <a:p>
            <a:r>
              <a:rPr lang="fr-FR" dirty="0"/>
              <a:t>https://www.esmo.org/guidelines/esmo-mcbs</a:t>
            </a:r>
          </a:p>
          <a:p>
            <a:endParaRPr lang="fr-FR" dirty="0"/>
          </a:p>
        </p:txBody>
      </p:sp>
      <p:sp>
        <p:nvSpPr>
          <p:cNvPr id="7" name="Espace réservé du texte 6"/>
          <p:cNvSpPr>
            <a:spLocks noGrp="1"/>
          </p:cNvSpPr>
          <p:nvPr>
            <p:ph type="body" sz="quarter" idx="17"/>
          </p:nvPr>
        </p:nvSpPr>
        <p:spPr>
          <a:xfrm>
            <a:off x="932773" y="42224"/>
            <a:ext cx="11259225" cy="516866"/>
          </a:xfrm>
        </p:spPr>
        <p:txBody>
          <a:bodyPr/>
          <a:lstStyle/>
          <a:p>
            <a:r>
              <a:rPr lang="fr-FR" sz="3200" dirty="0"/>
              <a:t>Intégration survie et qualité de vie </a:t>
            </a:r>
            <a:br>
              <a:rPr lang="fr-FR" sz="3200" dirty="0"/>
            </a:br>
            <a:r>
              <a:rPr lang="fr-FR" sz="3200" dirty="0"/>
              <a:t>Approche décisionnelle </a:t>
            </a:r>
            <a:br>
              <a:rPr lang="fr-FR" sz="3200" dirty="0"/>
            </a:br>
            <a:endParaRPr lang="fr-FR" sz="3200" dirty="0"/>
          </a:p>
        </p:txBody>
      </p:sp>
      <p:sp>
        <p:nvSpPr>
          <p:cNvPr id="794" name="Google Shape;794;p117"/>
          <p:cNvSpPr/>
          <p:nvPr/>
        </p:nvSpPr>
        <p:spPr>
          <a:xfrm>
            <a:off x="1829600" y="1198167"/>
            <a:ext cx="240800" cy="4501200"/>
          </a:xfrm>
          <a:prstGeom prst="rect">
            <a:avLst/>
          </a:pr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Roboto"/>
              <a:ea typeface="Roboto"/>
              <a:cs typeface="Roboto"/>
              <a:sym typeface="Roboto"/>
            </a:endParaRPr>
          </a:p>
        </p:txBody>
      </p:sp>
      <p:pic>
        <p:nvPicPr>
          <p:cNvPr id="2" name="Image 1">
            <a:extLst>
              <a:ext uri="{FF2B5EF4-FFF2-40B4-BE49-F238E27FC236}">
                <a16:creationId xmlns="" xmlns:a16="http://schemas.microsoft.com/office/drawing/2014/main" id="{5097A2BE-ECE1-E642-9A8C-56DFED7A6467}"/>
              </a:ext>
            </a:extLst>
          </p:cNvPr>
          <p:cNvPicPr>
            <a:picLocks noChangeAspect="1"/>
          </p:cNvPicPr>
          <p:nvPr/>
        </p:nvPicPr>
        <p:blipFill>
          <a:blip r:embed="rId3"/>
          <a:stretch>
            <a:fillRect/>
          </a:stretch>
        </p:blipFill>
        <p:spPr>
          <a:xfrm>
            <a:off x="1222097" y="1468876"/>
            <a:ext cx="10476723" cy="3804227"/>
          </a:xfrm>
          <a:prstGeom prst="rect">
            <a:avLst/>
          </a:prstGeom>
          <a:ln>
            <a:solidFill>
              <a:srgbClr val="002C4C"/>
            </a:solidFill>
          </a:ln>
        </p:spPr>
      </p:pic>
    </p:spTree>
    <p:extLst>
      <p:ext uri="{BB962C8B-B14F-4D97-AF65-F5344CB8AC3E}">
        <p14:creationId xmlns:p14="http://schemas.microsoft.com/office/powerpoint/2010/main" val="42570264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èche vers la droite 3">
            <a:extLst>
              <a:ext uri="{FF2B5EF4-FFF2-40B4-BE49-F238E27FC236}">
                <a16:creationId xmlns="" xmlns:a16="http://schemas.microsoft.com/office/drawing/2014/main" id="{18D8C624-3871-C744-A1FA-67DDC3918B0A}"/>
              </a:ext>
            </a:extLst>
          </p:cNvPr>
          <p:cNvSpPr/>
          <p:nvPr/>
        </p:nvSpPr>
        <p:spPr>
          <a:xfrm>
            <a:off x="5692112" y="1019810"/>
            <a:ext cx="970157" cy="568712"/>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5" name="ZoneTexte 4">
            <a:extLst>
              <a:ext uri="{FF2B5EF4-FFF2-40B4-BE49-F238E27FC236}">
                <a16:creationId xmlns="" xmlns:a16="http://schemas.microsoft.com/office/drawing/2014/main" id="{3AA17060-05B3-6F49-BA8F-9E98D4AF5353}"/>
              </a:ext>
            </a:extLst>
          </p:cNvPr>
          <p:cNvSpPr txBox="1"/>
          <p:nvPr/>
        </p:nvSpPr>
        <p:spPr>
          <a:xfrm>
            <a:off x="1615188" y="105668"/>
            <a:ext cx="4200906" cy="338554"/>
          </a:xfrm>
          <a:prstGeom prst="rect">
            <a:avLst/>
          </a:prstGeom>
          <a:noFill/>
        </p:spPr>
        <p:txBody>
          <a:bodyPr wrap="square" rtlCol="0">
            <a:spAutoFit/>
          </a:bodyPr>
          <a:lstStyle/>
          <a:p>
            <a:r>
              <a:rPr lang="fr-FR" sz="1600" b="1" dirty="0">
                <a:solidFill>
                  <a:srgbClr val="005086"/>
                </a:solidFill>
              </a:rPr>
              <a:t>Etape 1= bénéfice en survie  </a:t>
            </a:r>
          </a:p>
        </p:txBody>
      </p:sp>
      <p:sp>
        <p:nvSpPr>
          <p:cNvPr id="6" name="Rectangle 5">
            <a:extLst>
              <a:ext uri="{FF2B5EF4-FFF2-40B4-BE49-F238E27FC236}">
                <a16:creationId xmlns="" xmlns:a16="http://schemas.microsoft.com/office/drawing/2014/main" id="{1E774670-D3CC-A94D-B5CB-96EAA96786B9}"/>
              </a:ext>
            </a:extLst>
          </p:cNvPr>
          <p:cNvSpPr/>
          <p:nvPr/>
        </p:nvSpPr>
        <p:spPr>
          <a:xfrm>
            <a:off x="6909010" y="111407"/>
            <a:ext cx="4783682" cy="338554"/>
          </a:xfrm>
          <a:prstGeom prst="rect">
            <a:avLst/>
          </a:prstGeom>
        </p:spPr>
        <p:txBody>
          <a:bodyPr wrap="none">
            <a:spAutoFit/>
          </a:bodyPr>
          <a:lstStyle/>
          <a:p>
            <a:r>
              <a:rPr lang="fr-FR" sz="1600" b="1" dirty="0">
                <a:solidFill>
                  <a:srgbClr val="005086"/>
                </a:solidFill>
              </a:rPr>
              <a:t>Etape 2 = ajustement selon </a:t>
            </a:r>
            <a:r>
              <a:rPr lang="fr-FR" sz="1600" b="1" dirty="0" err="1">
                <a:solidFill>
                  <a:srgbClr val="005086"/>
                </a:solidFill>
              </a:rPr>
              <a:t>Qdv</a:t>
            </a:r>
            <a:r>
              <a:rPr lang="fr-FR" sz="1600" b="1" dirty="0">
                <a:solidFill>
                  <a:srgbClr val="005086"/>
                </a:solidFill>
              </a:rPr>
              <a:t> et/ou toxicité </a:t>
            </a:r>
          </a:p>
        </p:txBody>
      </p:sp>
      <p:sp>
        <p:nvSpPr>
          <p:cNvPr id="11" name="Flèche vers la droite 10">
            <a:extLst>
              <a:ext uri="{FF2B5EF4-FFF2-40B4-BE49-F238E27FC236}">
                <a16:creationId xmlns="" xmlns:a16="http://schemas.microsoft.com/office/drawing/2014/main" id="{493F55D3-F4CA-4D57-C478-87479A04335A}"/>
              </a:ext>
            </a:extLst>
          </p:cNvPr>
          <p:cNvSpPr/>
          <p:nvPr/>
        </p:nvSpPr>
        <p:spPr>
          <a:xfrm rot="5400000">
            <a:off x="8820978" y="3261656"/>
            <a:ext cx="973456" cy="568712"/>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4" name="ZoneTexte 13">
            <a:extLst>
              <a:ext uri="{FF2B5EF4-FFF2-40B4-BE49-F238E27FC236}">
                <a16:creationId xmlns="" xmlns:a16="http://schemas.microsoft.com/office/drawing/2014/main" id="{AE80DE00-9EB6-3E97-9CB9-0A30C1AA4358}"/>
              </a:ext>
            </a:extLst>
          </p:cNvPr>
          <p:cNvSpPr txBox="1"/>
          <p:nvPr/>
        </p:nvSpPr>
        <p:spPr>
          <a:xfrm>
            <a:off x="8498970" y="4247409"/>
            <a:ext cx="2901519" cy="338554"/>
          </a:xfrm>
          <a:prstGeom prst="rect">
            <a:avLst/>
          </a:prstGeom>
          <a:noFill/>
        </p:spPr>
        <p:txBody>
          <a:bodyPr wrap="square">
            <a:spAutoFit/>
          </a:bodyPr>
          <a:lstStyle/>
          <a:p>
            <a:pPr>
              <a:defRPr/>
            </a:pPr>
            <a:r>
              <a:rPr lang="fr-FR" sz="1600" b="1" dirty="0">
                <a:solidFill>
                  <a:srgbClr val="005086"/>
                </a:solidFill>
              </a:rPr>
              <a:t>Etape 3 = Score final</a:t>
            </a:r>
          </a:p>
        </p:txBody>
      </p:sp>
      <p:sp>
        <p:nvSpPr>
          <p:cNvPr id="7" name="Espace réservé du contenu 6"/>
          <p:cNvSpPr>
            <a:spLocks noGrp="1"/>
          </p:cNvSpPr>
          <p:nvPr>
            <p:ph sz="quarter" idx="16"/>
          </p:nvPr>
        </p:nvSpPr>
        <p:spPr/>
        <p:txBody>
          <a:bodyPr/>
          <a:lstStyle/>
          <a:p>
            <a:r>
              <a:rPr lang="fr-FR" dirty="0"/>
              <a:t>https://www.esmo.org/guidelines/esmo-mcbs</a:t>
            </a:r>
          </a:p>
          <a:p>
            <a:endParaRPr lang="fr-FR" dirty="0"/>
          </a:p>
        </p:txBody>
      </p:sp>
      <p:pic>
        <p:nvPicPr>
          <p:cNvPr id="3" name="Imag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3836" y="642550"/>
            <a:ext cx="4650087" cy="5007363"/>
          </a:xfrm>
          <a:prstGeom prst="rect">
            <a:avLst/>
          </a:prstGeom>
        </p:spPr>
      </p:pic>
      <p:pic>
        <p:nvPicPr>
          <p:cNvPr id="8" name="Imag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44496" y="506643"/>
            <a:ext cx="4494483" cy="2122661"/>
          </a:xfrm>
          <a:prstGeom prst="rect">
            <a:avLst/>
          </a:prstGeom>
        </p:spPr>
      </p:pic>
      <p:pic>
        <p:nvPicPr>
          <p:cNvPr id="9" name="Imag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93925" y="4647706"/>
            <a:ext cx="4610971" cy="1128727"/>
          </a:xfrm>
          <a:prstGeom prst="rect">
            <a:avLst/>
          </a:prstGeom>
        </p:spPr>
      </p:pic>
    </p:spTree>
    <p:extLst>
      <p:ext uri="{BB962C8B-B14F-4D97-AF65-F5344CB8AC3E}">
        <p14:creationId xmlns:p14="http://schemas.microsoft.com/office/powerpoint/2010/main" val="1301768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 xmlns:a16="http://schemas.microsoft.com/office/drawing/2014/main" id="{847DDA89-6FCD-E4CC-9E4E-B8267A511366}"/>
              </a:ext>
            </a:extLst>
          </p:cNvPr>
          <p:cNvSpPr txBox="1"/>
          <p:nvPr/>
        </p:nvSpPr>
        <p:spPr>
          <a:xfrm>
            <a:off x="4342569" y="4531728"/>
            <a:ext cx="4025590" cy="369332"/>
          </a:xfrm>
          <a:prstGeom prst="rect">
            <a:avLst/>
          </a:prstGeom>
          <a:noFill/>
        </p:spPr>
        <p:txBody>
          <a:bodyPr wrap="square" rtlCol="0">
            <a:spAutoFit/>
          </a:bodyPr>
          <a:lstStyle/>
          <a:p>
            <a:r>
              <a:rPr lang="fr-FR" dirty="0">
                <a:solidFill>
                  <a:srgbClr val="002D4C"/>
                </a:solidFill>
              </a:rPr>
              <a:t>Curative</a:t>
            </a:r>
          </a:p>
        </p:txBody>
      </p:sp>
      <p:sp>
        <p:nvSpPr>
          <p:cNvPr id="4" name="ZoneTexte 3">
            <a:extLst>
              <a:ext uri="{FF2B5EF4-FFF2-40B4-BE49-F238E27FC236}">
                <a16:creationId xmlns="" xmlns:a16="http://schemas.microsoft.com/office/drawing/2014/main" id="{53832044-BF10-97D0-385C-01DA0067F81A}"/>
              </a:ext>
            </a:extLst>
          </p:cNvPr>
          <p:cNvSpPr txBox="1"/>
          <p:nvPr/>
        </p:nvSpPr>
        <p:spPr>
          <a:xfrm>
            <a:off x="7963079" y="4445666"/>
            <a:ext cx="6099716" cy="369332"/>
          </a:xfrm>
          <a:prstGeom prst="rect">
            <a:avLst/>
          </a:prstGeom>
          <a:noFill/>
        </p:spPr>
        <p:txBody>
          <a:bodyPr wrap="square">
            <a:spAutoFit/>
          </a:bodyPr>
          <a:lstStyle/>
          <a:p>
            <a:r>
              <a:rPr lang="fr-FR" dirty="0">
                <a:solidFill>
                  <a:srgbClr val="002D4C"/>
                </a:solidFill>
              </a:rPr>
              <a:t>Non curative</a:t>
            </a:r>
          </a:p>
        </p:txBody>
      </p:sp>
      <p:sp>
        <p:nvSpPr>
          <p:cNvPr id="6" name="Espace réservé du contenu 5"/>
          <p:cNvSpPr>
            <a:spLocks noGrp="1"/>
          </p:cNvSpPr>
          <p:nvPr>
            <p:ph sz="quarter" idx="16"/>
          </p:nvPr>
        </p:nvSpPr>
        <p:spPr>
          <a:xfrm>
            <a:off x="968389" y="6317890"/>
            <a:ext cx="5159375" cy="247196"/>
          </a:xfrm>
        </p:spPr>
        <p:txBody>
          <a:bodyPr/>
          <a:lstStyle/>
          <a:p>
            <a:r>
              <a:rPr lang="fr-FR" dirty="0"/>
              <a:t>https://www.esmo.org/guidelines/esmo-mcbs</a:t>
            </a:r>
          </a:p>
          <a:p>
            <a:endParaRPr lang="fr-FR" dirty="0"/>
          </a:p>
        </p:txBody>
      </p:sp>
      <p:graphicFrame>
        <p:nvGraphicFramePr>
          <p:cNvPr id="3" name="Diagramme 2"/>
          <p:cNvGraphicFramePr/>
          <p:nvPr>
            <p:extLst>
              <p:ext uri="{D42A27DB-BD31-4B8C-83A1-F6EECF244321}">
                <p14:modId xmlns:p14="http://schemas.microsoft.com/office/powerpoint/2010/main" val="743149170"/>
              </p:ext>
            </p:extLst>
          </p:nvPr>
        </p:nvGraphicFramePr>
        <p:xfrm>
          <a:off x="3597503" y="1004513"/>
          <a:ext cx="2691002" cy="32483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ccolade ouvrante 4"/>
          <p:cNvSpPr/>
          <p:nvPr/>
        </p:nvSpPr>
        <p:spPr>
          <a:xfrm rot="1356016">
            <a:off x="4199269" y="865753"/>
            <a:ext cx="286600" cy="2267596"/>
          </a:xfrm>
          <a:prstGeom prst="leftBrace">
            <a:avLst>
              <a:gd name="adj1" fmla="val 139930"/>
              <a:gd name="adj2" fmla="val 50624"/>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002D4C"/>
              </a:solidFill>
            </a:endParaRPr>
          </a:p>
        </p:txBody>
      </p:sp>
      <p:sp>
        <p:nvSpPr>
          <p:cNvPr id="8" name="ZoneTexte 7"/>
          <p:cNvSpPr txBox="1"/>
          <p:nvPr/>
        </p:nvSpPr>
        <p:spPr>
          <a:xfrm>
            <a:off x="2147582" y="1660997"/>
            <a:ext cx="2508308" cy="338554"/>
          </a:xfrm>
          <a:prstGeom prst="rect">
            <a:avLst/>
          </a:prstGeom>
          <a:noFill/>
        </p:spPr>
        <p:txBody>
          <a:bodyPr wrap="square" rtlCol="0">
            <a:spAutoFit/>
          </a:bodyPr>
          <a:lstStyle/>
          <a:p>
            <a:r>
              <a:rPr lang="fr-FR" sz="1600" b="1" dirty="0" err="1">
                <a:solidFill>
                  <a:srgbClr val="002D4C"/>
                </a:solidFill>
              </a:rPr>
              <a:t>Substantial</a:t>
            </a:r>
            <a:r>
              <a:rPr lang="fr-FR" sz="1600" b="1" dirty="0">
                <a:solidFill>
                  <a:srgbClr val="002D4C"/>
                </a:solidFill>
              </a:rPr>
              <a:t> </a:t>
            </a:r>
            <a:r>
              <a:rPr lang="fr-FR" sz="1600" b="1" dirty="0" err="1">
                <a:solidFill>
                  <a:srgbClr val="002D4C"/>
                </a:solidFill>
              </a:rPr>
              <a:t>benefit</a:t>
            </a:r>
            <a:endParaRPr lang="fr-FR" sz="1600" b="1" dirty="0">
              <a:solidFill>
                <a:srgbClr val="002D4C"/>
              </a:solidFill>
            </a:endParaRPr>
          </a:p>
        </p:txBody>
      </p:sp>
      <p:graphicFrame>
        <p:nvGraphicFramePr>
          <p:cNvPr id="9" name="Diagramme 8"/>
          <p:cNvGraphicFramePr/>
          <p:nvPr>
            <p:extLst>
              <p:ext uri="{D42A27DB-BD31-4B8C-83A1-F6EECF244321}">
                <p14:modId xmlns:p14="http://schemas.microsoft.com/office/powerpoint/2010/main" val="365497175"/>
              </p:ext>
            </p:extLst>
          </p:nvPr>
        </p:nvGraphicFramePr>
        <p:xfrm>
          <a:off x="7105474" y="770160"/>
          <a:ext cx="3120225" cy="348267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ZoneTexte 10"/>
          <p:cNvSpPr txBox="1"/>
          <p:nvPr/>
        </p:nvSpPr>
        <p:spPr>
          <a:xfrm>
            <a:off x="9252236" y="1138305"/>
            <a:ext cx="2508308" cy="338554"/>
          </a:xfrm>
          <a:prstGeom prst="rect">
            <a:avLst/>
          </a:prstGeom>
          <a:noFill/>
        </p:spPr>
        <p:txBody>
          <a:bodyPr wrap="square" rtlCol="0">
            <a:spAutoFit/>
          </a:bodyPr>
          <a:lstStyle/>
          <a:p>
            <a:r>
              <a:rPr lang="fr-FR" sz="1600" b="1" dirty="0" err="1">
                <a:solidFill>
                  <a:srgbClr val="FF7F4D"/>
                </a:solidFill>
              </a:rPr>
              <a:t>Substantial</a:t>
            </a:r>
            <a:r>
              <a:rPr lang="fr-FR" sz="1600" b="1" dirty="0">
                <a:solidFill>
                  <a:srgbClr val="FF7F4D"/>
                </a:solidFill>
              </a:rPr>
              <a:t> </a:t>
            </a:r>
            <a:r>
              <a:rPr lang="fr-FR" sz="1600" b="1" dirty="0" err="1">
                <a:solidFill>
                  <a:srgbClr val="FF7F4D"/>
                </a:solidFill>
              </a:rPr>
              <a:t>benefit</a:t>
            </a:r>
            <a:endParaRPr lang="fr-FR" sz="1600" b="1" dirty="0">
              <a:solidFill>
                <a:srgbClr val="FF7F4D"/>
              </a:solidFill>
            </a:endParaRPr>
          </a:p>
        </p:txBody>
      </p:sp>
      <p:sp>
        <p:nvSpPr>
          <p:cNvPr id="12" name="Accolade ouvrante 11"/>
          <p:cNvSpPr/>
          <p:nvPr/>
        </p:nvSpPr>
        <p:spPr>
          <a:xfrm rot="9209579">
            <a:off x="9016997" y="1025518"/>
            <a:ext cx="231551" cy="902683"/>
          </a:xfrm>
          <a:prstGeom prst="leftBrace">
            <a:avLst>
              <a:gd name="adj1" fmla="val 112907"/>
              <a:gd name="adj2" fmla="val 50000"/>
            </a:avLst>
          </a:prstGeom>
          <a:ln w="19050">
            <a:solidFill>
              <a:srgbClr val="FF7F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rgbClr val="002D4C"/>
              </a:solidFill>
            </a:endParaRPr>
          </a:p>
        </p:txBody>
      </p:sp>
    </p:spTree>
    <p:extLst>
      <p:ext uri="{BB962C8B-B14F-4D97-AF65-F5344CB8AC3E}">
        <p14:creationId xmlns:p14="http://schemas.microsoft.com/office/powerpoint/2010/main" val="2376884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lf-Rated Communication-Related Quality of Life of Individuals With  Oromandibular Dystonia Receiving Botulinum Toxin Injections | American  Journal of Speech-Language Pathology">
            <a:extLst>
              <a:ext uri="{FF2B5EF4-FFF2-40B4-BE49-F238E27FC236}">
                <a16:creationId xmlns="" xmlns:a16="http://schemas.microsoft.com/office/drawing/2014/main" id="{6F1449BD-EE5E-024C-9775-8A2F93605C6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67424" y="2314075"/>
            <a:ext cx="1766851" cy="172230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oogle Shape;810;p119">
            <a:extLst>
              <a:ext uri="{FF2B5EF4-FFF2-40B4-BE49-F238E27FC236}">
                <a16:creationId xmlns="" xmlns:a16="http://schemas.microsoft.com/office/drawing/2014/main" id="{C9ACA580-D577-C64B-BC86-B3515C40AA8A}"/>
              </a:ext>
            </a:extLst>
          </p:cNvPr>
          <p:cNvGrpSpPr/>
          <p:nvPr/>
        </p:nvGrpSpPr>
        <p:grpSpPr>
          <a:xfrm rot="10800000">
            <a:off x="5884835" y="90616"/>
            <a:ext cx="1430364" cy="5898292"/>
            <a:chOff x="1125244" y="-72193"/>
            <a:chExt cx="1822486" cy="5257801"/>
          </a:xfrm>
        </p:grpSpPr>
        <p:sp>
          <p:nvSpPr>
            <p:cNvPr id="13" name="Google Shape;811;p119">
              <a:extLst>
                <a:ext uri="{FF2B5EF4-FFF2-40B4-BE49-F238E27FC236}">
                  <a16:creationId xmlns="" xmlns:a16="http://schemas.microsoft.com/office/drawing/2014/main" id="{EFB29196-C610-5F47-99FE-F28121BD459F}"/>
                </a:ext>
              </a:extLst>
            </p:cNvPr>
            <p:cNvSpPr/>
            <p:nvPr/>
          </p:nvSpPr>
          <p:spPr>
            <a:xfrm>
              <a:off x="1125244" y="-62630"/>
              <a:ext cx="1788931" cy="5206130"/>
            </a:xfrm>
            <a:custGeom>
              <a:avLst/>
              <a:gdLst>
                <a:gd name="connsiteX0" fmla="*/ 0 w 2341381"/>
                <a:gd name="connsiteY0" fmla="*/ 26040 h 5206130"/>
                <a:gd name="connsiteX1" fmla="*/ 1814963 w 2341381"/>
                <a:gd name="connsiteY1" fmla="*/ 0 h 5206130"/>
                <a:gd name="connsiteX2" fmla="*/ 1937509 w 2341381"/>
                <a:gd name="connsiteY2" fmla="*/ 230990 h 5206130"/>
                <a:gd name="connsiteX3" fmla="*/ 2341381 w 2341381"/>
                <a:gd name="connsiteY3" fmla="*/ 2607309 h 5206130"/>
                <a:gd name="connsiteX4" fmla="*/ 1937509 w 2341381"/>
                <a:gd name="connsiteY4" fmla="*/ 4983628 h 5206130"/>
                <a:gd name="connsiteX5" fmla="*/ 1841771 w 2341381"/>
                <a:gd name="connsiteY5" fmla="*/ 5206130 h 5206130"/>
                <a:gd name="connsiteX6" fmla="*/ 647699 w 2341381"/>
                <a:gd name="connsiteY6" fmla="*/ 5203623 h 5206130"/>
                <a:gd name="connsiteX7" fmla="*/ 0 w 2341381"/>
                <a:gd name="connsiteY7" fmla="*/ 26040 h 5206130"/>
                <a:gd name="connsiteX0" fmla="*/ 57151 w 1693682"/>
                <a:gd name="connsiteY0" fmla="*/ 16515 h 5206130"/>
                <a:gd name="connsiteX1" fmla="*/ 1167264 w 1693682"/>
                <a:gd name="connsiteY1" fmla="*/ 0 h 5206130"/>
                <a:gd name="connsiteX2" fmla="*/ 1289810 w 1693682"/>
                <a:gd name="connsiteY2" fmla="*/ 230990 h 5206130"/>
                <a:gd name="connsiteX3" fmla="*/ 1693682 w 1693682"/>
                <a:gd name="connsiteY3" fmla="*/ 2607309 h 5206130"/>
                <a:gd name="connsiteX4" fmla="*/ 1289810 w 1693682"/>
                <a:gd name="connsiteY4" fmla="*/ 4983628 h 5206130"/>
                <a:gd name="connsiteX5" fmla="*/ 1194072 w 1693682"/>
                <a:gd name="connsiteY5" fmla="*/ 5206130 h 5206130"/>
                <a:gd name="connsiteX6" fmla="*/ 0 w 1693682"/>
                <a:gd name="connsiteY6" fmla="*/ 5203623 h 5206130"/>
                <a:gd name="connsiteX7" fmla="*/ 57151 w 1693682"/>
                <a:gd name="connsiteY7" fmla="*/ 16515 h 5206130"/>
                <a:gd name="connsiteX0" fmla="*/ 0 w 1788931"/>
                <a:gd name="connsiteY0" fmla="*/ 6990 h 5206130"/>
                <a:gd name="connsiteX1" fmla="*/ 1262513 w 1788931"/>
                <a:gd name="connsiteY1" fmla="*/ 0 h 5206130"/>
                <a:gd name="connsiteX2" fmla="*/ 1385059 w 1788931"/>
                <a:gd name="connsiteY2" fmla="*/ 230990 h 5206130"/>
                <a:gd name="connsiteX3" fmla="*/ 1788931 w 1788931"/>
                <a:gd name="connsiteY3" fmla="*/ 2607309 h 5206130"/>
                <a:gd name="connsiteX4" fmla="*/ 1385059 w 1788931"/>
                <a:gd name="connsiteY4" fmla="*/ 4983628 h 5206130"/>
                <a:gd name="connsiteX5" fmla="*/ 1289321 w 1788931"/>
                <a:gd name="connsiteY5" fmla="*/ 5206130 h 5206130"/>
                <a:gd name="connsiteX6" fmla="*/ 95249 w 1788931"/>
                <a:gd name="connsiteY6" fmla="*/ 5203623 h 5206130"/>
                <a:gd name="connsiteX7" fmla="*/ 0 w 1788931"/>
                <a:gd name="connsiteY7" fmla="*/ 6990 h 5206130"/>
                <a:gd name="connsiteX0" fmla="*/ 0 w 1788931"/>
                <a:gd name="connsiteY0" fmla="*/ 6990 h 5206130"/>
                <a:gd name="connsiteX1" fmla="*/ 1262513 w 1788931"/>
                <a:gd name="connsiteY1" fmla="*/ 0 h 5206130"/>
                <a:gd name="connsiteX2" fmla="*/ 1385059 w 1788931"/>
                <a:gd name="connsiteY2" fmla="*/ 230990 h 5206130"/>
                <a:gd name="connsiteX3" fmla="*/ 1788931 w 1788931"/>
                <a:gd name="connsiteY3" fmla="*/ 2607309 h 5206130"/>
                <a:gd name="connsiteX4" fmla="*/ 1385059 w 1788931"/>
                <a:gd name="connsiteY4" fmla="*/ 4983628 h 5206130"/>
                <a:gd name="connsiteX5" fmla="*/ 1289321 w 1788931"/>
                <a:gd name="connsiteY5" fmla="*/ 5206130 h 5206130"/>
                <a:gd name="connsiteX6" fmla="*/ 9524 w 1788931"/>
                <a:gd name="connsiteY6" fmla="*/ 5203623 h 5206130"/>
                <a:gd name="connsiteX7" fmla="*/ 0 w 1788931"/>
                <a:gd name="connsiteY7" fmla="*/ 6990 h 520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8931" h="5206130" extrusionOk="0">
                  <a:moveTo>
                    <a:pt x="0" y="6990"/>
                  </a:moveTo>
                  <a:lnTo>
                    <a:pt x="1262513" y="0"/>
                  </a:lnTo>
                  <a:lnTo>
                    <a:pt x="1385059" y="230990"/>
                  </a:lnTo>
                  <a:cubicBezTo>
                    <a:pt x="1637367" y="876758"/>
                    <a:pt x="1788931" y="1704647"/>
                    <a:pt x="1788931" y="2607309"/>
                  </a:cubicBezTo>
                  <a:cubicBezTo>
                    <a:pt x="1788931" y="3509971"/>
                    <a:pt x="1637367" y="4337861"/>
                    <a:pt x="1385059" y="4983628"/>
                  </a:cubicBezTo>
                  <a:lnTo>
                    <a:pt x="1289321" y="5206130"/>
                  </a:lnTo>
                  <a:lnTo>
                    <a:pt x="9524" y="5203623"/>
                  </a:lnTo>
                  <a:cubicBezTo>
                    <a:pt x="9524" y="3485112"/>
                    <a:pt x="0" y="1725501"/>
                    <a:pt x="0" y="6990"/>
                  </a:cubicBezTo>
                  <a:close/>
                </a:path>
              </a:pathLst>
            </a:custGeom>
            <a:solidFill>
              <a:schemeClr val="lt1"/>
            </a:solidFill>
            <a:ln>
              <a:noFill/>
            </a:ln>
          </p:spPr>
          <p:txBody>
            <a:bodyPr spcFirstLastPara="1" wrap="square" lIns="121900" tIns="60933" rIns="121900" bIns="60933" anchor="ctr" anchorCtr="0">
              <a:noAutofit/>
            </a:bodyPr>
            <a:lstStyle/>
            <a:p>
              <a:pPr algn="ctr" defTabSz="1219170">
                <a:buClr>
                  <a:srgbClr val="000000"/>
                </a:buClr>
                <a:buSzPts val="1400"/>
                <a:defRPr/>
              </a:pPr>
              <a:endParaRPr sz="1867" kern="0">
                <a:solidFill>
                  <a:srgbClr val="FFFFFF"/>
                </a:solidFill>
                <a:latin typeface="Roboto"/>
                <a:ea typeface="Roboto"/>
                <a:cs typeface="Roboto"/>
                <a:sym typeface="Roboto"/>
              </a:endParaRPr>
            </a:p>
          </p:txBody>
        </p:sp>
        <p:sp>
          <p:nvSpPr>
            <p:cNvPr id="15" name="Google Shape;812;p119">
              <a:extLst>
                <a:ext uri="{FF2B5EF4-FFF2-40B4-BE49-F238E27FC236}">
                  <a16:creationId xmlns="" xmlns:a16="http://schemas.microsoft.com/office/drawing/2014/main" id="{651688FB-943A-6C46-9AED-4350FE30EC10}"/>
                </a:ext>
              </a:extLst>
            </p:cNvPr>
            <p:cNvSpPr/>
            <p:nvPr/>
          </p:nvSpPr>
          <p:spPr>
            <a:xfrm>
              <a:off x="2399665" y="-72193"/>
              <a:ext cx="548065" cy="5257801"/>
            </a:xfrm>
            <a:custGeom>
              <a:avLst/>
              <a:gdLst/>
              <a:ahLst/>
              <a:cxnLst/>
              <a:rect l="l" t="t" r="r" b="b"/>
              <a:pathLst>
                <a:path w="499610" h="5143500" extrusionOk="0">
                  <a:moveTo>
                    <a:pt x="23296" y="0"/>
                  </a:moveTo>
                  <a:lnTo>
                    <a:pt x="95738" y="168360"/>
                  </a:lnTo>
                  <a:cubicBezTo>
                    <a:pt x="348046" y="814128"/>
                    <a:pt x="499610" y="1642017"/>
                    <a:pt x="499610" y="2544679"/>
                  </a:cubicBezTo>
                  <a:cubicBezTo>
                    <a:pt x="499610" y="3447341"/>
                    <a:pt x="348046" y="4275231"/>
                    <a:pt x="95738" y="4920998"/>
                  </a:cubicBezTo>
                  <a:lnTo>
                    <a:pt x="0" y="5143500"/>
                  </a:lnTo>
                </a:path>
              </a:pathLst>
            </a:custGeom>
            <a:noFill/>
            <a:ln w="76200" cap="flat" cmpd="sng">
              <a:solidFill>
                <a:srgbClr val="003264"/>
              </a:solidFill>
              <a:prstDash val="solid"/>
              <a:miter lim="800000"/>
              <a:headEnd type="none" w="sm" len="sm"/>
              <a:tailEnd type="none" w="sm" len="sm"/>
            </a:ln>
          </p:spPr>
          <p:txBody>
            <a:bodyPr spcFirstLastPara="1" wrap="square" lIns="121900" tIns="60933" rIns="121900" bIns="60933" anchor="ctr" anchorCtr="0">
              <a:noAutofit/>
            </a:bodyPr>
            <a:lstStyle/>
            <a:p>
              <a:pPr algn="ctr" defTabSz="1219170">
                <a:buClr>
                  <a:srgbClr val="000000"/>
                </a:buClr>
                <a:buSzPts val="1400"/>
                <a:defRPr/>
              </a:pPr>
              <a:endParaRPr sz="1867" kern="0">
                <a:solidFill>
                  <a:srgbClr val="FFFFFF"/>
                </a:solidFill>
                <a:latin typeface="Roboto"/>
                <a:ea typeface="Roboto"/>
                <a:cs typeface="Roboto"/>
                <a:sym typeface="Roboto"/>
              </a:endParaRPr>
            </a:p>
          </p:txBody>
        </p:sp>
      </p:grpSp>
      <p:sp>
        <p:nvSpPr>
          <p:cNvPr id="16" name="Google Shape;813;p119">
            <a:extLst>
              <a:ext uri="{FF2B5EF4-FFF2-40B4-BE49-F238E27FC236}">
                <a16:creationId xmlns="" xmlns:a16="http://schemas.microsoft.com/office/drawing/2014/main" id="{AAD9A3D0-A360-2D42-AA4B-2A84B02C18F2}"/>
              </a:ext>
            </a:extLst>
          </p:cNvPr>
          <p:cNvSpPr txBox="1"/>
          <p:nvPr/>
        </p:nvSpPr>
        <p:spPr>
          <a:xfrm>
            <a:off x="6341650" y="2543151"/>
            <a:ext cx="5484973" cy="1142000"/>
          </a:xfrm>
          <a:prstGeom prst="rect">
            <a:avLst/>
          </a:prstGeom>
          <a:noFill/>
          <a:ln>
            <a:noFill/>
          </a:ln>
        </p:spPr>
        <p:txBody>
          <a:bodyPr spcFirstLastPara="1" wrap="square" lIns="121900" tIns="121900" rIns="121900" bIns="121900" anchor="ctr" anchorCtr="0">
            <a:noAutofit/>
          </a:bodyPr>
          <a:lstStyle/>
          <a:p>
            <a:pPr defTabSz="1219170">
              <a:buClr>
                <a:srgbClr val="000000"/>
              </a:buClr>
              <a:buSzPts val="3200"/>
              <a:defRPr/>
            </a:pPr>
            <a:r>
              <a:rPr lang="fr-FR" sz="4000" b="1" kern="0" dirty="0">
                <a:solidFill>
                  <a:srgbClr val="003264"/>
                </a:solidFill>
                <a:latin typeface="Roboto"/>
                <a:ea typeface="Roboto"/>
                <a:cs typeface="Arial"/>
                <a:sym typeface="Arial"/>
              </a:rPr>
              <a:t>Qualité de vie et </a:t>
            </a:r>
          </a:p>
          <a:p>
            <a:pPr defTabSz="1219170">
              <a:buClr>
                <a:srgbClr val="000000"/>
              </a:buClr>
              <a:buSzPts val="3200"/>
              <a:defRPr/>
            </a:pPr>
            <a:r>
              <a:rPr lang="fr-FR" sz="4000" b="1" kern="0" dirty="0">
                <a:solidFill>
                  <a:srgbClr val="003264"/>
                </a:solidFill>
                <a:latin typeface="Roboto"/>
                <a:ea typeface="Roboto"/>
                <a:cs typeface="Arial"/>
                <a:sym typeface="Arial"/>
              </a:rPr>
              <a:t>inhibiteurs de CDK4/6</a:t>
            </a:r>
            <a:endParaRPr lang="fr-FR" sz="4000" kern="0" dirty="0">
              <a:solidFill>
                <a:srgbClr val="003264"/>
              </a:solidFill>
              <a:latin typeface="Roboto"/>
              <a:ea typeface="Roboto"/>
              <a:cs typeface="Arial"/>
              <a:sym typeface="Arial"/>
            </a:endParaRPr>
          </a:p>
        </p:txBody>
      </p:sp>
    </p:spTree>
    <p:extLst>
      <p:ext uri="{BB962C8B-B14F-4D97-AF65-F5344CB8AC3E}">
        <p14:creationId xmlns:p14="http://schemas.microsoft.com/office/powerpoint/2010/main" val="627495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 xmlns:a16="http://schemas.microsoft.com/office/drawing/2014/main" id="{C9C8A2BD-976B-0B45-B079-58B3D6F41AC7}"/>
              </a:ext>
            </a:extLst>
          </p:cNvPr>
          <p:cNvPicPr>
            <a:picLocks noChangeAspect="1"/>
          </p:cNvPicPr>
          <p:nvPr/>
        </p:nvPicPr>
        <p:blipFill>
          <a:blip r:embed="rId2"/>
          <a:stretch>
            <a:fillRect/>
          </a:stretch>
        </p:blipFill>
        <p:spPr>
          <a:xfrm>
            <a:off x="1401104" y="167586"/>
            <a:ext cx="10114621" cy="5520000"/>
          </a:xfrm>
          <a:prstGeom prst="rect">
            <a:avLst/>
          </a:prstGeom>
        </p:spPr>
      </p:pic>
    </p:spTree>
    <p:extLst>
      <p:ext uri="{BB962C8B-B14F-4D97-AF65-F5344CB8AC3E}">
        <p14:creationId xmlns:p14="http://schemas.microsoft.com/office/powerpoint/2010/main" val="26387328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5" name="Espace réservé du texte 4"/>
          <p:cNvSpPr>
            <a:spLocks noGrp="1"/>
          </p:cNvSpPr>
          <p:nvPr>
            <p:ph type="body" sz="quarter" idx="17"/>
          </p:nvPr>
        </p:nvSpPr>
        <p:spPr/>
        <p:txBody>
          <a:bodyPr/>
          <a:lstStyle/>
          <a:p>
            <a:r>
              <a:rPr lang="fr-FR" dirty="0"/>
              <a:t>Questionnaires</a:t>
            </a:r>
          </a:p>
        </p:txBody>
      </p:sp>
      <p:sp>
        <p:nvSpPr>
          <p:cNvPr id="794" name="Google Shape;794;p117"/>
          <p:cNvSpPr/>
          <p:nvPr/>
        </p:nvSpPr>
        <p:spPr>
          <a:xfrm>
            <a:off x="1829600" y="1198167"/>
            <a:ext cx="240800" cy="4501200"/>
          </a:xfrm>
          <a:prstGeom prst="rect">
            <a:avLst/>
          </a:pr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Roboto"/>
              <a:ea typeface="Roboto"/>
              <a:cs typeface="Roboto"/>
              <a:sym typeface="Roboto"/>
            </a:endParaRPr>
          </a:p>
        </p:txBody>
      </p:sp>
      <p:sp>
        <p:nvSpPr>
          <p:cNvPr id="10" name="Rectangle 9">
            <a:extLst>
              <a:ext uri="{FF2B5EF4-FFF2-40B4-BE49-F238E27FC236}">
                <a16:creationId xmlns="" xmlns:a16="http://schemas.microsoft.com/office/drawing/2014/main" id="{54EFF603-6D37-9916-CE2D-073A1860B220}"/>
              </a:ext>
            </a:extLst>
          </p:cNvPr>
          <p:cNvSpPr/>
          <p:nvPr/>
        </p:nvSpPr>
        <p:spPr>
          <a:xfrm>
            <a:off x="2076735" y="1469144"/>
            <a:ext cx="8488292" cy="3547699"/>
          </a:xfrm>
          <a:prstGeom prst="rect">
            <a:avLst/>
          </a:prstGeom>
          <a:noFill/>
          <a:ln w="9525" cap="flat" cmpd="sng" algn="ctr">
            <a:solidFill>
              <a:sysClr val="windowText" lastClr="000000">
                <a:lumMod val="60000"/>
                <a:lumOff val="40000"/>
              </a:sys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Image 8">
            <a:extLst>
              <a:ext uri="{FF2B5EF4-FFF2-40B4-BE49-F238E27FC236}">
                <a16:creationId xmlns="" xmlns:a16="http://schemas.microsoft.com/office/drawing/2014/main" id="{4F8E7600-9042-2E47-8D91-9A589947A1F1}"/>
              </a:ext>
            </a:extLst>
          </p:cNvPr>
          <p:cNvPicPr>
            <a:picLocks noChangeAspect="1"/>
          </p:cNvPicPr>
          <p:nvPr/>
        </p:nvPicPr>
        <p:blipFill>
          <a:blip r:embed="rId3"/>
          <a:stretch>
            <a:fillRect/>
          </a:stretch>
        </p:blipFill>
        <p:spPr>
          <a:xfrm>
            <a:off x="2305179" y="1444032"/>
            <a:ext cx="7597707" cy="2878724"/>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Encre 10">
                <a:extLst>
                  <a:ext uri="{FF2B5EF4-FFF2-40B4-BE49-F238E27FC236}">
                    <a16:creationId xmlns="" xmlns:a16="http://schemas.microsoft.com/office/drawing/2014/main" id="{CB77C498-A645-314A-BEEB-2534F2F05FE7}"/>
                  </a:ext>
                </a:extLst>
              </p14:cNvPr>
              <p14:cNvContentPartPr/>
              <p14:nvPr/>
            </p14:nvContentPartPr>
            <p14:xfrm>
              <a:off x="5070700" y="4081412"/>
              <a:ext cx="1923480" cy="6480"/>
            </p14:xfrm>
          </p:contentPart>
        </mc:Choice>
        <mc:Fallback xmlns="">
          <p:pic>
            <p:nvPicPr>
              <p:cNvPr id="11" name="Encre 10">
                <a:extLst>
                  <a:ext uri="{FF2B5EF4-FFF2-40B4-BE49-F238E27FC236}">
                    <a16:creationId xmlns:a16="http://schemas.microsoft.com/office/drawing/2014/main" xmlns:p14="http://schemas.microsoft.com/office/powerpoint/2010/main" xmlns="" id="{CB77C498-A645-314A-BEEB-2534F2F05FE7}"/>
                  </a:ext>
                </a:extLst>
              </p:cNvPr>
              <p:cNvPicPr/>
              <p:nvPr/>
            </p:nvPicPr>
            <p:blipFill>
              <a:blip r:embed="rId5"/>
              <a:stretch>
                <a:fillRect/>
              </a:stretch>
            </p:blipFill>
            <p:spPr>
              <a:xfrm>
                <a:off x="4998700" y="3937412"/>
                <a:ext cx="206748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 xmlns:a16="http://schemas.microsoft.com/office/drawing/2014/main" id="{CB77C498-A645-314A-BEEB-2534F2F05FE7}"/>
                  </a:ext>
                </a:extLst>
              </p14:cNvPr>
              <p14:cNvContentPartPr/>
              <p14:nvPr/>
            </p14:nvContentPartPr>
            <p14:xfrm flipV="1">
              <a:off x="6474940" y="3647166"/>
              <a:ext cx="1437758" cy="47503"/>
            </p14:xfrm>
          </p:contentPart>
        </mc:Choice>
        <mc:Fallback xmlns="">
          <p:pic>
            <p:nvPicPr>
              <p:cNvPr id="12" name="Encre 11">
                <a:extLst>
                  <a:ext uri="{FF2B5EF4-FFF2-40B4-BE49-F238E27FC236}">
                    <a16:creationId xmlns:a16="http://schemas.microsoft.com/office/drawing/2014/main" xmlns:p14="http://schemas.microsoft.com/office/powerpoint/2010/main" xmlns="" id="{CB77C498-A645-314A-BEEB-2534F2F05FE7}"/>
                  </a:ext>
                </a:extLst>
              </p:cNvPr>
              <p:cNvPicPr/>
              <p:nvPr/>
            </p:nvPicPr>
            <p:blipFill>
              <a:blip r:embed="rId7"/>
              <a:stretch>
                <a:fillRect/>
              </a:stretch>
            </p:blipFill>
            <p:spPr>
              <a:xfrm flipV="1">
                <a:off x="6402944" y="3503218"/>
                <a:ext cx="1581750" cy="335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Encre 12">
                <a:extLst>
                  <a:ext uri="{FF2B5EF4-FFF2-40B4-BE49-F238E27FC236}">
                    <a16:creationId xmlns="" xmlns:a16="http://schemas.microsoft.com/office/drawing/2014/main" id="{CB77C498-A645-314A-BEEB-2534F2F05FE7}"/>
                  </a:ext>
                </a:extLst>
              </p14:cNvPr>
              <p14:cNvContentPartPr/>
              <p14:nvPr/>
            </p14:nvContentPartPr>
            <p14:xfrm>
              <a:off x="7941587" y="4110245"/>
              <a:ext cx="1923480" cy="6480"/>
            </p14:xfrm>
          </p:contentPart>
        </mc:Choice>
        <mc:Fallback xmlns="">
          <p:pic>
            <p:nvPicPr>
              <p:cNvPr id="13" name="Encre 12">
                <a:extLst>
                  <a:ext uri="{FF2B5EF4-FFF2-40B4-BE49-F238E27FC236}">
                    <a16:creationId xmlns:a16="http://schemas.microsoft.com/office/drawing/2014/main" xmlns:p14="http://schemas.microsoft.com/office/powerpoint/2010/main" xmlns="" id="{CB77C498-A645-314A-BEEB-2534F2F05FE7}"/>
                  </a:ext>
                </a:extLst>
              </p:cNvPr>
              <p:cNvPicPr/>
              <p:nvPr/>
            </p:nvPicPr>
            <p:blipFill>
              <a:blip r:embed="rId5"/>
              <a:stretch>
                <a:fillRect/>
              </a:stretch>
            </p:blipFill>
            <p:spPr>
              <a:xfrm>
                <a:off x="7869587" y="3966245"/>
                <a:ext cx="2067480" cy="294480"/>
              </a:xfrm>
              <a:prstGeom prst="rect">
                <a:avLst/>
              </a:prstGeom>
            </p:spPr>
          </p:pic>
        </mc:Fallback>
      </mc:AlternateContent>
      <p:sp>
        <p:nvSpPr>
          <p:cNvPr id="14" name="Espace réservé du contenu 5"/>
          <p:cNvSpPr>
            <a:spLocks noGrp="1"/>
          </p:cNvSpPr>
          <p:nvPr>
            <p:ph sz="quarter" idx="16"/>
          </p:nvPr>
        </p:nvSpPr>
        <p:spPr>
          <a:xfrm>
            <a:off x="968389" y="6317890"/>
            <a:ext cx="5159375" cy="247196"/>
          </a:xfrm>
        </p:spPr>
        <p:txBody>
          <a:bodyPr/>
          <a:lstStyle/>
          <a:p>
            <a:r>
              <a:rPr lang="fr-FR" dirty="0" err="1"/>
              <a:t>Harbeck</a:t>
            </a:r>
            <a:r>
              <a:rPr lang="fr-FR" dirty="0"/>
              <a:t> N. </a:t>
            </a:r>
            <a:r>
              <a:rPr lang="fr-FR" dirty="0" err="1"/>
              <a:t>Ther</a:t>
            </a:r>
            <a:r>
              <a:rPr lang="fr-FR" dirty="0"/>
              <a:t> </a:t>
            </a:r>
            <a:r>
              <a:rPr lang="fr-FR" dirty="0" err="1"/>
              <a:t>Adv</a:t>
            </a:r>
            <a:r>
              <a:rPr lang="fr-FR" dirty="0"/>
              <a:t> Med </a:t>
            </a:r>
            <a:r>
              <a:rPr lang="fr-FR" dirty="0" err="1"/>
              <a:t>Oncol</a:t>
            </a:r>
            <a:r>
              <a:rPr lang="fr-FR" dirty="0"/>
              <a:t>. 2020 </a:t>
            </a:r>
            <a:r>
              <a:rPr lang="fr-FR" dirty="0" err="1"/>
              <a:t>Jul</a:t>
            </a:r>
            <a:r>
              <a:rPr lang="fr-FR" dirty="0"/>
              <a:t> </a:t>
            </a:r>
          </a:p>
        </p:txBody>
      </p:sp>
    </p:spTree>
    <p:extLst>
      <p:ext uri="{BB962C8B-B14F-4D97-AF65-F5344CB8AC3E}">
        <p14:creationId xmlns:p14="http://schemas.microsoft.com/office/powerpoint/2010/main" val="26350878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8" name="Espace réservé du texte 7"/>
          <p:cNvSpPr>
            <a:spLocks noGrp="1"/>
          </p:cNvSpPr>
          <p:nvPr>
            <p:ph type="body" sz="quarter" idx="17"/>
          </p:nvPr>
        </p:nvSpPr>
        <p:spPr/>
        <p:txBody>
          <a:bodyPr/>
          <a:lstStyle/>
          <a:p>
            <a:r>
              <a:rPr lang="fr-FR" dirty="0"/>
              <a:t>Analyse statistique</a:t>
            </a:r>
          </a:p>
        </p:txBody>
      </p:sp>
      <mc:AlternateContent xmlns:mc="http://schemas.openxmlformats.org/markup-compatibility/2006" xmlns:p14="http://schemas.microsoft.com/office/powerpoint/2010/main">
        <mc:Choice Requires="p14">
          <p:contentPart p14:bwMode="auto" r:id="rId3">
            <p14:nvContentPartPr>
              <p14:cNvPr id="5" name="Encre 4">
                <a:extLst>
                  <a:ext uri="{FF2B5EF4-FFF2-40B4-BE49-F238E27FC236}">
                    <a16:creationId xmlns="" xmlns:a16="http://schemas.microsoft.com/office/drawing/2014/main" id="{C0DA6651-246A-8748-AC3A-EE865272715B}"/>
                  </a:ext>
                </a:extLst>
              </p14:cNvPr>
              <p14:cNvContentPartPr/>
              <p14:nvPr/>
            </p14:nvContentPartPr>
            <p14:xfrm>
              <a:off x="2072678" y="1796988"/>
              <a:ext cx="4408920" cy="96480"/>
            </p14:xfrm>
          </p:contentPart>
        </mc:Choice>
        <mc:Fallback xmlns="">
          <p:pic>
            <p:nvPicPr>
              <p:cNvPr id="5" name="Encre 4">
                <a:extLst>
                  <a:ext uri="{FF2B5EF4-FFF2-40B4-BE49-F238E27FC236}">
                    <a16:creationId xmlns:a16="http://schemas.microsoft.com/office/drawing/2014/main" xmlns:p14="http://schemas.microsoft.com/office/powerpoint/2010/main" xmlns="" id="{C0DA6651-246A-8748-AC3A-EE865272715B}"/>
                  </a:ext>
                </a:extLst>
              </p:cNvPr>
              <p:cNvPicPr/>
              <p:nvPr/>
            </p:nvPicPr>
            <p:blipFill>
              <a:blip r:embed="rId4"/>
              <a:stretch>
                <a:fillRect/>
              </a:stretch>
            </p:blipFill>
            <p:spPr>
              <a:xfrm>
                <a:off x="2000684" y="1652988"/>
                <a:ext cx="4552908" cy="384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Encre 5">
                <a:extLst>
                  <a:ext uri="{FF2B5EF4-FFF2-40B4-BE49-F238E27FC236}">
                    <a16:creationId xmlns="" xmlns:a16="http://schemas.microsoft.com/office/drawing/2014/main" id="{149253C9-46B8-CD4D-8D9B-7CAA24BD6C58}"/>
                  </a:ext>
                </a:extLst>
              </p14:cNvPr>
              <p14:cNvContentPartPr/>
              <p14:nvPr/>
            </p14:nvContentPartPr>
            <p14:xfrm>
              <a:off x="4191998" y="2975628"/>
              <a:ext cx="2801160" cy="57960"/>
            </p14:xfrm>
          </p:contentPart>
        </mc:Choice>
        <mc:Fallback xmlns="">
          <p:pic>
            <p:nvPicPr>
              <p:cNvPr id="6" name="Encre 5">
                <a:extLst>
                  <a:ext uri="{FF2B5EF4-FFF2-40B4-BE49-F238E27FC236}">
                    <a16:creationId xmlns:a16="http://schemas.microsoft.com/office/drawing/2014/main" xmlns:p14="http://schemas.microsoft.com/office/powerpoint/2010/main" xmlns="" id="{149253C9-46B8-CD4D-8D9B-7CAA24BD6C58}"/>
                  </a:ext>
                </a:extLst>
              </p:cNvPr>
              <p:cNvPicPr/>
              <p:nvPr/>
            </p:nvPicPr>
            <p:blipFill>
              <a:blip r:embed="rId6"/>
              <a:stretch>
                <a:fillRect/>
              </a:stretch>
            </p:blipFill>
            <p:spPr>
              <a:xfrm>
                <a:off x="4119998" y="2831628"/>
                <a:ext cx="2945160" cy="345960"/>
              </a:xfrm>
              <a:prstGeom prst="rect">
                <a:avLst/>
              </a:prstGeom>
            </p:spPr>
          </p:pic>
        </mc:Fallback>
      </mc:AlternateContent>
      <p:sp>
        <p:nvSpPr>
          <p:cNvPr id="7" name="Rectangle 6">
            <a:extLst>
              <a:ext uri="{FF2B5EF4-FFF2-40B4-BE49-F238E27FC236}">
                <a16:creationId xmlns="" xmlns:a16="http://schemas.microsoft.com/office/drawing/2014/main" id="{B9371A64-F5A9-4BD6-5AB9-D53818B84265}"/>
              </a:ext>
            </a:extLst>
          </p:cNvPr>
          <p:cNvSpPr/>
          <p:nvPr/>
        </p:nvSpPr>
        <p:spPr>
          <a:xfrm>
            <a:off x="1767954" y="1311322"/>
            <a:ext cx="9217203" cy="4348073"/>
          </a:xfrm>
          <a:prstGeom prst="rect">
            <a:avLst/>
          </a:prstGeom>
          <a:noFill/>
          <a:ln w="9525" cap="flat" cmpd="sng" algn="ctr">
            <a:solidFill>
              <a:sysClr val="windowText" lastClr="000000">
                <a:lumMod val="60000"/>
                <a:lumOff val="40000"/>
              </a:sysClr>
            </a:solidFill>
            <a:prstDash val="solid"/>
            <a:miter lim="800000"/>
          </a:ln>
          <a:effectLst>
            <a:outerShdw blurRad="50800" dist="38100" dir="2700000" algn="tl" rotWithShape="0">
              <a:prstClr val="black">
                <a:alpha val="40000"/>
              </a:prstClr>
            </a:outerShdw>
          </a:effectLst>
        </p:spPr>
        <p:txBody>
          <a:bodyPr rtlCol="0" anchor="ctr"/>
          <a:lstStyle/>
          <a:p>
            <a:pPr algn="ctr"/>
            <a:endParaRPr lang="fr-FR" kern="0">
              <a:solidFill>
                <a:prstClr val="white"/>
              </a:solidFill>
              <a:latin typeface="Calibri" panose="020F0502020204030204"/>
            </a:endParaRPr>
          </a:p>
        </p:txBody>
      </p:sp>
      <p:pic>
        <p:nvPicPr>
          <p:cNvPr id="3" name="Imag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60691" y="1359228"/>
            <a:ext cx="7870618" cy="4139543"/>
          </a:xfrm>
          <a:prstGeom prst="rect">
            <a:avLst/>
          </a:prstGeom>
        </p:spPr>
      </p:pic>
      <p:sp>
        <p:nvSpPr>
          <p:cNvPr id="11" name="Espace réservé du contenu 5"/>
          <p:cNvSpPr>
            <a:spLocks noGrp="1"/>
          </p:cNvSpPr>
          <p:nvPr>
            <p:ph sz="quarter" idx="16"/>
          </p:nvPr>
        </p:nvSpPr>
        <p:spPr>
          <a:xfrm>
            <a:off x="968389" y="6317890"/>
            <a:ext cx="5159375" cy="247196"/>
          </a:xfrm>
        </p:spPr>
        <p:txBody>
          <a:bodyPr/>
          <a:lstStyle/>
          <a:p>
            <a:r>
              <a:rPr lang="fr-FR" dirty="0" err="1"/>
              <a:t>Harbeck</a:t>
            </a:r>
            <a:r>
              <a:rPr lang="fr-FR" dirty="0"/>
              <a:t> N. </a:t>
            </a:r>
            <a:r>
              <a:rPr lang="fr-FR" dirty="0" err="1"/>
              <a:t>Ther</a:t>
            </a:r>
            <a:r>
              <a:rPr lang="fr-FR" dirty="0"/>
              <a:t> </a:t>
            </a:r>
            <a:r>
              <a:rPr lang="fr-FR" dirty="0" err="1"/>
              <a:t>Adv</a:t>
            </a:r>
            <a:r>
              <a:rPr lang="fr-FR" dirty="0"/>
              <a:t> Med </a:t>
            </a:r>
            <a:r>
              <a:rPr lang="fr-FR" dirty="0" err="1"/>
              <a:t>Oncol</a:t>
            </a:r>
            <a:r>
              <a:rPr lang="fr-FR" dirty="0"/>
              <a:t>. 2020 </a:t>
            </a:r>
            <a:r>
              <a:rPr lang="fr-FR" dirty="0" err="1"/>
              <a:t>Jul</a:t>
            </a:r>
            <a:r>
              <a:rPr lang="fr-FR" dirty="0"/>
              <a:t> </a:t>
            </a:r>
          </a:p>
        </p:txBody>
      </p:sp>
    </p:spTree>
    <p:extLst>
      <p:ext uri="{BB962C8B-B14F-4D97-AF65-F5344CB8AC3E}">
        <p14:creationId xmlns:p14="http://schemas.microsoft.com/office/powerpoint/2010/main" val="1808678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quarter" idx="16"/>
          </p:nvPr>
        </p:nvSpPr>
        <p:spPr/>
        <p:txBody>
          <a:bodyPr/>
          <a:lstStyle/>
          <a:p>
            <a:r>
              <a:rPr lang="fr-FR" dirty="0" err="1"/>
              <a:t>Huiart</a:t>
            </a:r>
            <a:r>
              <a:rPr lang="fr-FR" dirty="0"/>
              <a:t> et al., Bull Cancer 2013</a:t>
            </a:r>
          </a:p>
          <a:p>
            <a:endParaRPr lang="fr-FR" dirty="0"/>
          </a:p>
        </p:txBody>
      </p:sp>
      <p:sp>
        <p:nvSpPr>
          <p:cNvPr id="7" name="Espace réservé du texte 6"/>
          <p:cNvSpPr>
            <a:spLocks noGrp="1"/>
          </p:cNvSpPr>
          <p:nvPr>
            <p:ph type="body" sz="quarter" idx="17"/>
          </p:nvPr>
        </p:nvSpPr>
        <p:spPr/>
        <p:txBody>
          <a:bodyPr/>
          <a:lstStyle/>
          <a:p>
            <a:r>
              <a:rPr lang="fr-FR" sz="3200" dirty="0"/>
              <a:t>Définition des termes</a:t>
            </a:r>
          </a:p>
        </p:txBody>
      </p:sp>
      <p:sp>
        <p:nvSpPr>
          <p:cNvPr id="9" name="Espace réservé du texte 8"/>
          <p:cNvSpPr>
            <a:spLocks noGrp="1"/>
          </p:cNvSpPr>
          <p:nvPr>
            <p:ph type="body" sz="quarter" idx="18"/>
          </p:nvPr>
        </p:nvSpPr>
        <p:spPr/>
        <p:txBody>
          <a:bodyPr/>
          <a:lstStyle/>
          <a:p>
            <a:r>
              <a:rPr lang="fr-FR" dirty="0"/>
              <a:t>Terminologie et équivalences entre le français et l’anglais</a:t>
            </a:r>
          </a:p>
          <a:p>
            <a:endParaRPr lang="fr-FR" dirty="0"/>
          </a:p>
        </p:txBody>
      </p:sp>
      <p:sp>
        <p:nvSpPr>
          <p:cNvPr id="8" name="Titre 1">
            <a:extLst>
              <a:ext uri="{FF2B5EF4-FFF2-40B4-BE49-F238E27FC236}">
                <a16:creationId xmlns="" xmlns:a16="http://schemas.microsoft.com/office/drawing/2014/main" id="{0E2EB5FD-EEFA-40C1-B94B-8AFF0605A698}"/>
              </a:ext>
            </a:extLst>
          </p:cNvPr>
          <p:cNvSpPr txBox="1">
            <a:spLocks/>
          </p:cNvSpPr>
          <p:nvPr/>
        </p:nvSpPr>
        <p:spPr>
          <a:xfrm>
            <a:off x="447582" y="965563"/>
            <a:ext cx="10515600" cy="72682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aphicFrame>
        <p:nvGraphicFramePr>
          <p:cNvPr id="11" name="Tableau 10"/>
          <p:cNvGraphicFramePr>
            <a:graphicFrameLocks noGrp="1"/>
          </p:cNvGraphicFramePr>
          <p:nvPr>
            <p:extLst>
              <p:ext uri="{D42A27DB-BD31-4B8C-83A1-F6EECF244321}">
                <p14:modId xmlns:p14="http://schemas.microsoft.com/office/powerpoint/2010/main" val="202940244"/>
              </p:ext>
            </p:extLst>
          </p:nvPr>
        </p:nvGraphicFramePr>
        <p:xfrm>
          <a:off x="2372683" y="1021896"/>
          <a:ext cx="8127999" cy="4371980"/>
        </p:xfrm>
        <a:graphic>
          <a:graphicData uri="http://schemas.openxmlformats.org/drawingml/2006/table">
            <a:tbl>
              <a:tblPr firstRow="1" bandRow="1">
                <a:tableStyleId>{5C22544A-7EE6-4342-B048-85BDC9FD1C3A}</a:tableStyleId>
              </a:tblPr>
              <a:tblGrid>
                <a:gridCol w="2709333">
                  <a:extLst>
                    <a:ext uri="{9D8B030D-6E8A-4147-A177-3AD203B41FA5}">
                      <a16:colId xmlns="" xmlns:a16="http://schemas.microsoft.com/office/drawing/2014/main" val="20000"/>
                    </a:ext>
                  </a:extLst>
                </a:gridCol>
                <a:gridCol w="2709333">
                  <a:extLst>
                    <a:ext uri="{9D8B030D-6E8A-4147-A177-3AD203B41FA5}">
                      <a16:colId xmlns="" xmlns:a16="http://schemas.microsoft.com/office/drawing/2014/main" val="20001"/>
                    </a:ext>
                  </a:extLst>
                </a:gridCol>
                <a:gridCol w="2709333">
                  <a:extLst>
                    <a:ext uri="{9D8B030D-6E8A-4147-A177-3AD203B41FA5}">
                      <a16:colId xmlns="" xmlns:a16="http://schemas.microsoft.com/office/drawing/2014/main" val="20002"/>
                    </a:ext>
                  </a:extLst>
                </a:gridCol>
              </a:tblGrid>
              <a:tr h="370840">
                <a:tc>
                  <a:txBody>
                    <a:bodyPr/>
                    <a:lstStyle/>
                    <a:p>
                      <a:r>
                        <a:rPr lang="fr-FR" sz="1400" dirty="0">
                          <a:solidFill>
                            <a:schemeClr val="bg1"/>
                          </a:solidFill>
                        </a:rPr>
                        <a:t>Français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086"/>
                    </a:solidFill>
                  </a:tcPr>
                </a:tc>
                <a:tc>
                  <a:txBody>
                    <a:bodyPr/>
                    <a:lstStyle/>
                    <a:p>
                      <a:r>
                        <a:rPr lang="fr-FR" sz="1400" dirty="0">
                          <a:solidFill>
                            <a:schemeClr val="bg1"/>
                          </a:solidFill>
                        </a:rPr>
                        <a:t>Anglais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086"/>
                    </a:solidFill>
                  </a:tcPr>
                </a:tc>
                <a:tc>
                  <a:txBody>
                    <a:bodyPr/>
                    <a:lstStyle/>
                    <a:p>
                      <a:r>
                        <a:rPr lang="fr-FR" sz="1400" dirty="0">
                          <a:solidFill>
                            <a:schemeClr val="bg1"/>
                          </a:solidFill>
                        </a:rPr>
                        <a:t>Signification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086"/>
                    </a:solidFill>
                  </a:tcPr>
                </a:tc>
                <a:extLst>
                  <a:ext uri="{0D108BD9-81ED-4DB2-BD59-A6C34878D82A}">
                    <a16:rowId xmlns="" xmlns:a16="http://schemas.microsoft.com/office/drawing/2014/main" val="10000"/>
                  </a:ext>
                </a:extLst>
              </a:tr>
              <a:tr h="370840">
                <a:tc>
                  <a:txBody>
                    <a:bodyPr/>
                    <a:lstStyle/>
                    <a:p>
                      <a:r>
                        <a:rPr lang="fr-FR" sz="1400" dirty="0">
                          <a:solidFill>
                            <a:schemeClr val="accent6">
                              <a:lumMod val="50000"/>
                            </a:schemeClr>
                          </a:solidFill>
                        </a:rPr>
                        <a:t> Adhésion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FR" sz="1400" dirty="0" err="1" smtClean="0">
                          <a:solidFill>
                            <a:schemeClr val="accent6">
                              <a:lumMod val="50000"/>
                            </a:schemeClr>
                          </a:solidFill>
                        </a:rPr>
                        <a:t>Adherence</a:t>
                      </a:r>
                      <a:endParaRPr lang="fr-FR" sz="1400" dirty="0">
                        <a:solidFill>
                          <a:schemeClr val="accent6">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FR" sz="1400" dirty="0">
                          <a:solidFill>
                            <a:schemeClr val="accent6">
                              <a:lumMod val="50000"/>
                            </a:schemeClr>
                          </a:solidFill>
                        </a:rPr>
                        <a:t>Degré avec lequel le comportement de la personne coïncide avec les recommandations du professionnel de santé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1"/>
                  </a:ext>
                </a:extLst>
              </a:tr>
              <a:tr h="970699">
                <a:tc>
                  <a:txBody>
                    <a:bodyPr/>
                    <a:lstStyle/>
                    <a:p>
                      <a:r>
                        <a:rPr lang="fr-FR" sz="1400" dirty="0">
                          <a:solidFill>
                            <a:schemeClr val="accent6">
                              <a:lumMod val="50000"/>
                            </a:schemeClr>
                          </a:solidFill>
                        </a:rPr>
                        <a:t>Acceptation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400" dirty="0" err="1">
                          <a:solidFill>
                            <a:schemeClr val="accent6">
                              <a:lumMod val="50000"/>
                            </a:schemeClr>
                          </a:solidFill>
                        </a:rPr>
                        <a:t>Acceptance</a:t>
                      </a:r>
                      <a:endParaRPr lang="fr-FR" sz="1400" dirty="0">
                        <a:solidFill>
                          <a:schemeClr val="accent6">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400" dirty="0">
                          <a:solidFill>
                            <a:schemeClr val="accent6">
                              <a:lumMod val="50000"/>
                            </a:schemeClr>
                          </a:solidFill>
                        </a:rPr>
                        <a:t>Volonté de la personne à prendre son traitement, à l'initier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943515">
                <a:tc>
                  <a:txBody>
                    <a:bodyPr/>
                    <a:lstStyle/>
                    <a:p>
                      <a:r>
                        <a:rPr lang="fr-FR" sz="1400" dirty="0">
                          <a:solidFill>
                            <a:schemeClr val="accent6">
                              <a:lumMod val="50000"/>
                            </a:schemeClr>
                          </a:solidFill>
                        </a:rPr>
                        <a:t>Persistance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FR" sz="1400" dirty="0" err="1" smtClean="0">
                          <a:solidFill>
                            <a:schemeClr val="accent6">
                              <a:lumMod val="50000"/>
                            </a:schemeClr>
                          </a:solidFill>
                        </a:rPr>
                        <a:t>Persistence</a:t>
                      </a:r>
                      <a:endParaRPr lang="fr-FR" sz="1400" dirty="0">
                        <a:solidFill>
                          <a:schemeClr val="accent6">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fr-FR" sz="1400" dirty="0">
                          <a:solidFill>
                            <a:schemeClr val="accent6">
                              <a:lumMod val="50000"/>
                            </a:schemeClr>
                          </a:solidFill>
                        </a:rPr>
                        <a:t>Poursuite du traitement pendant toute la durée prévue par la prescription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3"/>
                  </a:ext>
                </a:extLst>
              </a:tr>
              <a:tr h="928686">
                <a:tc>
                  <a:txBody>
                    <a:bodyPr/>
                    <a:lstStyle/>
                    <a:p>
                      <a:r>
                        <a:rPr lang="fr-FR" sz="1400" dirty="0">
                          <a:solidFill>
                            <a:schemeClr val="accent6">
                              <a:lumMod val="50000"/>
                            </a:schemeClr>
                          </a:solidFill>
                        </a:rPr>
                        <a:t>Observance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400" dirty="0">
                          <a:solidFill>
                            <a:schemeClr val="accent6">
                              <a:lumMod val="50000"/>
                            </a:schemeClr>
                          </a:solidFill>
                        </a:rPr>
                        <a:t>Compliance</a:t>
                      </a:r>
                    </a:p>
                    <a:p>
                      <a:r>
                        <a:rPr lang="fr-FR" sz="1400" dirty="0">
                          <a:solidFill>
                            <a:schemeClr val="accent6">
                              <a:lumMod val="50000"/>
                            </a:schemeClr>
                          </a:solidFill>
                        </a:rPr>
                        <a:t>(</a:t>
                      </a:r>
                      <a:r>
                        <a:rPr lang="fr-FR" sz="1400" dirty="0" err="1" smtClean="0">
                          <a:solidFill>
                            <a:schemeClr val="accent6">
                              <a:lumMod val="50000"/>
                            </a:schemeClr>
                          </a:solidFill>
                        </a:rPr>
                        <a:t>Implementation</a:t>
                      </a:r>
                      <a:r>
                        <a:rPr lang="fr-FR" sz="1400" dirty="0">
                          <a:solidFill>
                            <a:schemeClr val="accent6">
                              <a:lumMod val="50000"/>
                            </a:schemeClr>
                          </a:solidFill>
                        </a:rPr>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400" dirty="0">
                          <a:solidFill>
                            <a:schemeClr val="accent6">
                              <a:lumMod val="50000"/>
                            </a:schemeClr>
                          </a:solidFill>
                        </a:rPr>
                        <a:t>Respect, par la personne,</a:t>
                      </a:r>
                    </a:p>
                    <a:p>
                      <a:r>
                        <a:rPr lang="fr-FR" sz="1400" dirty="0">
                          <a:solidFill>
                            <a:schemeClr val="accent6">
                              <a:lumMod val="50000"/>
                            </a:schemeClr>
                          </a:solidFill>
                        </a:rPr>
                        <a:t>de la posologie prescrite</a:t>
                      </a:r>
                    </a:p>
                    <a:p>
                      <a:r>
                        <a:rPr lang="fr-FR" sz="1400" dirty="0">
                          <a:solidFill>
                            <a:schemeClr val="accent6">
                              <a:lumMod val="50000"/>
                            </a:schemeClr>
                          </a:solidFill>
                        </a:rPr>
                        <a:t>et des modalités de prises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17641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8" name="Espace réservé du texte 7"/>
          <p:cNvSpPr>
            <a:spLocks noGrp="1"/>
          </p:cNvSpPr>
          <p:nvPr>
            <p:ph type="body" sz="quarter" idx="17"/>
          </p:nvPr>
        </p:nvSpPr>
        <p:spPr/>
        <p:txBody>
          <a:bodyPr/>
          <a:lstStyle/>
          <a:p>
            <a:r>
              <a:rPr lang="fr-FR" dirty="0"/>
              <a:t>Analyse statistique</a:t>
            </a:r>
          </a:p>
        </p:txBody>
      </p:sp>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6429" y="1189282"/>
            <a:ext cx="10229975" cy="4133446"/>
          </a:xfrm>
          <a:prstGeom prst="rect">
            <a:avLst/>
          </a:prstGeom>
        </p:spPr>
      </p:pic>
      <p:sp>
        <p:nvSpPr>
          <p:cNvPr id="13" name="Espace réservé du contenu 5"/>
          <p:cNvSpPr>
            <a:spLocks noGrp="1"/>
          </p:cNvSpPr>
          <p:nvPr>
            <p:ph sz="quarter" idx="16"/>
          </p:nvPr>
        </p:nvSpPr>
        <p:spPr>
          <a:xfrm>
            <a:off x="968389" y="6317890"/>
            <a:ext cx="5159375" cy="247196"/>
          </a:xfrm>
        </p:spPr>
        <p:txBody>
          <a:bodyPr/>
          <a:lstStyle/>
          <a:p>
            <a:r>
              <a:rPr lang="fr-FR" dirty="0" err="1"/>
              <a:t>Harbeck</a:t>
            </a:r>
            <a:r>
              <a:rPr lang="fr-FR" dirty="0"/>
              <a:t> N. </a:t>
            </a:r>
            <a:r>
              <a:rPr lang="fr-FR" dirty="0" err="1"/>
              <a:t>Ther</a:t>
            </a:r>
            <a:r>
              <a:rPr lang="fr-FR" dirty="0"/>
              <a:t> </a:t>
            </a:r>
            <a:r>
              <a:rPr lang="fr-FR" dirty="0" err="1"/>
              <a:t>Adv</a:t>
            </a:r>
            <a:r>
              <a:rPr lang="fr-FR" dirty="0"/>
              <a:t> Med </a:t>
            </a:r>
            <a:r>
              <a:rPr lang="fr-FR" dirty="0" err="1"/>
              <a:t>Oncol</a:t>
            </a:r>
            <a:r>
              <a:rPr lang="fr-FR" dirty="0"/>
              <a:t>. 2020 </a:t>
            </a:r>
            <a:r>
              <a:rPr lang="fr-FR" dirty="0" err="1"/>
              <a:t>Jul</a:t>
            </a:r>
            <a:r>
              <a:rPr lang="fr-FR" dirty="0"/>
              <a:t> </a:t>
            </a:r>
          </a:p>
        </p:txBody>
      </p:sp>
    </p:spTree>
    <p:extLst>
      <p:ext uri="{BB962C8B-B14F-4D97-AF65-F5344CB8AC3E}">
        <p14:creationId xmlns:p14="http://schemas.microsoft.com/office/powerpoint/2010/main" val="4592838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4" name="Espace réservé du texte 3"/>
          <p:cNvSpPr>
            <a:spLocks noGrp="1"/>
          </p:cNvSpPr>
          <p:nvPr>
            <p:ph type="body" sz="quarter" idx="17"/>
          </p:nvPr>
        </p:nvSpPr>
        <p:spPr/>
        <p:txBody>
          <a:bodyPr/>
          <a:lstStyle/>
          <a:p>
            <a:r>
              <a:rPr lang="fr-FR" dirty="0"/>
              <a:t>Analyse statistique</a:t>
            </a:r>
          </a:p>
        </p:txBody>
      </p:sp>
      <p:graphicFrame>
        <p:nvGraphicFramePr>
          <p:cNvPr id="24" name="Graphique 23">
            <a:extLst>
              <a:ext uri="{FF2B5EF4-FFF2-40B4-BE49-F238E27FC236}">
                <a16:creationId xmlns="" xmlns:a16="http://schemas.microsoft.com/office/drawing/2014/main" id="{608CD633-10D8-AF31-5351-80FC3CF8E184}"/>
              </a:ext>
            </a:extLst>
          </p:cNvPr>
          <p:cNvGraphicFramePr/>
          <p:nvPr/>
        </p:nvGraphicFramePr>
        <p:xfrm>
          <a:off x="2298358" y="1035607"/>
          <a:ext cx="8625671" cy="3405219"/>
        </p:xfrm>
        <a:graphic>
          <a:graphicData uri="http://schemas.openxmlformats.org/drawingml/2006/chart">
            <c:chart xmlns:c="http://schemas.openxmlformats.org/drawingml/2006/chart" xmlns:r="http://schemas.openxmlformats.org/officeDocument/2006/relationships" r:id="rId3"/>
          </a:graphicData>
        </a:graphic>
      </p:graphicFrame>
      <p:sp>
        <p:nvSpPr>
          <p:cNvPr id="2" name="Forme libre 1"/>
          <p:cNvSpPr/>
          <p:nvPr/>
        </p:nvSpPr>
        <p:spPr>
          <a:xfrm>
            <a:off x="2724150" y="1143000"/>
            <a:ext cx="7181850" cy="1609725"/>
          </a:xfrm>
          <a:custGeom>
            <a:avLst/>
            <a:gdLst>
              <a:gd name="connsiteX0" fmla="*/ 7181850 w 7181850"/>
              <a:gd name="connsiteY0" fmla="*/ 1581150 h 1609725"/>
              <a:gd name="connsiteX1" fmla="*/ 6276975 w 7181850"/>
              <a:gd name="connsiteY1" fmla="*/ 1609725 h 1609725"/>
              <a:gd name="connsiteX2" fmla="*/ 6276975 w 7181850"/>
              <a:gd name="connsiteY2" fmla="*/ 1514475 h 1609725"/>
              <a:gd name="connsiteX3" fmla="*/ 5857875 w 7181850"/>
              <a:gd name="connsiteY3" fmla="*/ 1533525 h 1609725"/>
              <a:gd name="connsiteX4" fmla="*/ 5819775 w 7181850"/>
              <a:gd name="connsiteY4" fmla="*/ 1257300 h 1609725"/>
              <a:gd name="connsiteX5" fmla="*/ 5581650 w 7181850"/>
              <a:gd name="connsiteY5" fmla="*/ 1247775 h 1609725"/>
              <a:gd name="connsiteX6" fmla="*/ 5543550 w 7181850"/>
              <a:gd name="connsiteY6" fmla="*/ 1228725 h 1609725"/>
              <a:gd name="connsiteX7" fmla="*/ 5372100 w 7181850"/>
              <a:gd name="connsiteY7" fmla="*/ 1219200 h 1609725"/>
              <a:gd name="connsiteX8" fmla="*/ 5372100 w 7181850"/>
              <a:gd name="connsiteY8" fmla="*/ 1114425 h 1609725"/>
              <a:gd name="connsiteX9" fmla="*/ 4953000 w 7181850"/>
              <a:gd name="connsiteY9" fmla="*/ 1104900 h 1609725"/>
              <a:gd name="connsiteX10" fmla="*/ 4933950 w 7181850"/>
              <a:gd name="connsiteY10" fmla="*/ 1000125 h 1609725"/>
              <a:gd name="connsiteX11" fmla="*/ 4581525 w 7181850"/>
              <a:gd name="connsiteY11" fmla="*/ 1000125 h 1609725"/>
              <a:gd name="connsiteX12" fmla="*/ 4410075 w 7181850"/>
              <a:gd name="connsiteY12" fmla="*/ 895350 h 1609725"/>
              <a:gd name="connsiteX13" fmla="*/ 4067175 w 7181850"/>
              <a:gd name="connsiteY13" fmla="*/ 885825 h 1609725"/>
              <a:gd name="connsiteX14" fmla="*/ 4010025 w 7181850"/>
              <a:gd name="connsiteY14" fmla="*/ 838200 h 1609725"/>
              <a:gd name="connsiteX15" fmla="*/ 3619500 w 7181850"/>
              <a:gd name="connsiteY15" fmla="*/ 800100 h 1609725"/>
              <a:gd name="connsiteX16" fmla="*/ 3067050 w 7181850"/>
              <a:gd name="connsiteY16" fmla="*/ 742950 h 1609725"/>
              <a:gd name="connsiteX17" fmla="*/ 2752725 w 7181850"/>
              <a:gd name="connsiteY17" fmla="*/ 742950 h 1609725"/>
              <a:gd name="connsiteX18" fmla="*/ 2686050 w 7181850"/>
              <a:gd name="connsiteY18" fmla="*/ 685800 h 1609725"/>
              <a:gd name="connsiteX19" fmla="*/ 2457450 w 7181850"/>
              <a:gd name="connsiteY19" fmla="*/ 666750 h 1609725"/>
              <a:gd name="connsiteX20" fmla="*/ 2428875 w 7181850"/>
              <a:gd name="connsiteY20" fmla="*/ 619125 h 1609725"/>
              <a:gd name="connsiteX21" fmla="*/ 2105025 w 7181850"/>
              <a:gd name="connsiteY21" fmla="*/ 628650 h 1609725"/>
              <a:gd name="connsiteX22" fmla="*/ 2105025 w 7181850"/>
              <a:gd name="connsiteY22" fmla="*/ 581025 h 1609725"/>
              <a:gd name="connsiteX23" fmla="*/ 1543050 w 7181850"/>
              <a:gd name="connsiteY23" fmla="*/ 533400 h 1609725"/>
              <a:gd name="connsiteX24" fmla="*/ 1304925 w 7181850"/>
              <a:gd name="connsiteY24" fmla="*/ 514350 h 1609725"/>
              <a:gd name="connsiteX25" fmla="*/ 1266825 w 7181850"/>
              <a:gd name="connsiteY25" fmla="*/ 514350 h 1609725"/>
              <a:gd name="connsiteX26" fmla="*/ 1247775 w 7181850"/>
              <a:gd name="connsiteY26" fmla="*/ 447675 h 1609725"/>
              <a:gd name="connsiteX27" fmla="*/ 933450 w 7181850"/>
              <a:gd name="connsiteY27" fmla="*/ 457200 h 1609725"/>
              <a:gd name="connsiteX28" fmla="*/ 952500 w 7181850"/>
              <a:gd name="connsiteY28" fmla="*/ 361950 h 1609725"/>
              <a:gd name="connsiteX29" fmla="*/ 742950 w 7181850"/>
              <a:gd name="connsiteY29" fmla="*/ 361950 h 1609725"/>
              <a:gd name="connsiteX30" fmla="*/ 657225 w 7181850"/>
              <a:gd name="connsiteY30" fmla="*/ 342900 h 1609725"/>
              <a:gd name="connsiteX31" fmla="*/ 600075 w 7181850"/>
              <a:gd name="connsiteY31" fmla="*/ 285750 h 1609725"/>
              <a:gd name="connsiteX32" fmla="*/ 352425 w 7181850"/>
              <a:gd name="connsiteY32" fmla="*/ 228600 h 1609725"/>
              <a:gd name="connsiteX33" fmla="*/ 352425 w 7181850"/>
              <a:gd name="connsiteY33" fmla="*/ 28575 h 1609725"/>
              <a:gd name="connsiteX34" fmla="*/ 0 w 7181850"/>
              <a:gd name="connsiteY34" fmla="*/ 0 h 160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81850" h="1609725">
                <a:moveTo>
                  <a:pt x="7181850" y="1581150"/>
                </a:moveTo>
                <a:lnTo>
                  <a:pt x="6276975" y="1609725"/>
                </a:lnTo>
                <a:lnTo>
                  <a:pt x="6276975" y="1514475"/>
                </a:lnTo>
                <a:lnTo>
                  <a:pt x="5857875" y="1533525"/>
                </a:lnTo>
                <a:lnTo>
                  <a:pt x="5819775" y="1257300"/>
                </a:lnTo>
                <a:lnTo>
                  <a:pt x="5581650" y="1247775"/>
                </a:lnTo>
                <a:lnTo>
                  <a:pt x="5543550" y="1228725"/>
                </a:lnTo>
                <a:lnTo>
                  <a:pt x="5372100" y="1219200"/>
                </a:lnTo>
                <a:lnTo>
                  <a:pt x="5372100" y="1114425"/>
                </a:lnTo>
                <a:lnTo>
                  <a:pt x="4953000" y="1104900"/>
                </a:lnTo>
                <a:lnTo>
                  <a:pt x="4933950" y="1000125"/>
                </a:lnTo>
                <a:lnTo>
                  <a:pt x="4581525" y="1000125"/>
                </a:lnTo>
                <a:lnTo>
                  <a:pt x="4410075" y="895350"/>
                </a:lnTo>
                <a:lnTo>
                  <a:pt x="4067175" y="885825"/>
                </a:lnTo>
                <a:lnTo>
                  <a:pt x="4010025" y="838200"/>
                </a:lnTo>
                <a:lnTo>
                  <a:pt x="3619500" y="800100"/>
                </a:lnTo>
                <a:lnTo>
                  <a:pt x="3067050" y="742950"/>
                </a:lnTo>
                <a:lnTo>
                  <a:pt x="2752725" y="742950"/>
                </a:lnTo>
                <a:lnTo>
                  <a:pt x="2686050" y="685800"/>
                </a:lnTo>
                <a:lnTo>
                  <a:pt x="2457450" y="666750"/>
                </a:lnTo>
                <a:lnTo>
                  <a:pt x="2428875" y="619125"/>
                </a:lnTo>
                <a:lnTo>
                  <a:pt x="2105025" y="628650"/>
                </a:lnTo>
                <a:lnTo>
                  <a:pt x="2105025" y="581025"/>
                </a:lnTo>
                <a:lnTo>
                  <a:pt x="1543050" y="533400"/>
                </a:lnTo>
                <a:lnTo>
                  <a:pt x="1304925" y="514350"/>
                </a:lnTo>
                <a:lnTo>
                  <a:pt x="1266825" y="514350"/>
                </a:lnTo>
                <a:lnTo>
                  <a:pt x="1247775" y="447675"/>
                </a:lnTo>
                <a:lnTo>
                  <a:pt x="933450" y="457200"/>
                </a:lnTo>
                <a:lnTo>
                  <a:pt x="952500" y="361950"/>
                </a:lnTo>
                <a:lnTo>
                  <a:pt x="742950" y="361950"/>
                </a:lnTo>
                <a:lnTo>
                  <a:pt x="657225" y="342900"/>
                </a:lnTo>
                <a:lnTo>
                  <a:pt x="600075" y="285750"/>
                </a:lnTo>
                <a:lnTo>
                  <a:pt x="352425" y="228600"/>
                </a:lnTo>
                <a:lnTo>
                  <a:pt x="352425" y="28575"/>
                </a:lnTo>
                <a:lnTo>
                  <a:pt x="0" y="0"/>
                </a:lnTo>
              </a:path>
            </a:pathLst>
          </a:custGeom>
          <a:noFill/>
          <a:ln w="28575">
            <a:solidFill>
              <a:srgbClr val="0050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3" name="Forme libre 2"/>
          <p:cNvSpPr/>
          <p:nvPr/>
        </p:nvSpPr>
        <p:spPr>
          <a:xfrm>
            <a:off x="2676525" y="1114425"/>
            <a:ext cx="7200900" cy="1838325"/>
          </a:xfrm>
          <a:custGeom>
            <a:avLst/>
            <a:gdLst>
              <a:gd name="connsiteX0" fmla="*/ 7200900 w 7200900"/>
              <a:gd name="connsiteY0" fmla="*/ 1838325 h 1838325"/>
              <a:gd name="connsiteX1" fmla="*/ 5886450 w 7200900"/>
              <a:gd name="connsiteY1" fmla="*/ 1819275 h 1838325"/>
              <a:gd name="connsiteX2" fmla="*/ 5867400 w 7200900"/>
              <a:gd name="connsiteY2" fmla="*/ 1771650 h 1838325"/>
              <a:gd name="connsiteX3" fmla="*/ 5429250 w 7200900"/>
              <a:gd name="connsiteY3" fmla="*/ 1743075 h 1838325"/>
              <a:gd name="connsiteX4" fmla="*/ 5429250 w 7200900"/>
              <a:gd name="connsiteY4" fmla="*/ 1619250 h 1838325"/>
              <a:gd name="connsiteX5" fmla="*/ 5334000 w 7200900"/>
              <a:gd name="connsiteY5" fmla="*/ 1619250 h 1838325"/>
              <a:gd name="connsiteX6" fmla="*/ 5305425 w 7200900"/>
              <a:gd name="connsiteY6" fmla="*/ 1571625 h 1838325"/>
              <a:gd name="connsiteX7" fmla="*/ 5153025 w 7200900"/>
              <a:gd name="connsiteY7" fmla="*/ 1514475 h 1838325"/>
              <a:gd name="connsiteX8" fmla="*/ 4962525 w 7200900"/>
              <a:gd name="connsiteY8" fmla="*/ 1514475 h 1838325"/>
              <a:gd name="connsiteX9" fmla="*/ 4572000 w 7200900"/>
              <a:gd name="connsiteY9" fmla="*/ 1504950 h 1838325"/>
              <a:gd name="connsiteX10" fmla="*/ 4543425 w 7200900"/>
              <a:gd name="connsiteY10" fmla="*/ 1409700 h 1838325"/>
              <a:gd name="connsiteX11" fmla="*/ 4143375 w 7200900"/>
              <a:gd name="connsiteY11" fmla="*/ 1400175 h 1838325"/>
              <a:gd name="connsiteX12" fmla="*/ 4114800 w 7200900"/>
              <a:gd name="connsiteY12" fmla="*/ 1343025 h 1838325"/>
              <a:gd name="connsiteX13" fmla="*/ 3857625 w 7200900"/>
              <a:gd name="connsiteY13" fmla="*/ 1371600 h 1838325"/>
              <a:gd name="connsiteX14" fmla="*/ 3829050 w 7200900"/>
              <a:gd name="connsiteY14" fmla="*/ 1323975 h 1838325"/>
              <a:gd name="connsiteX15" fmla="*/ 3676650 w 7200900"/>
              <a:gd name="connsiteY15" fmla="*/ 1314450 h 1838325"/>
              <a:gd name="connsiteX16" fmla="*/ 3667125 w 7200900"/>
              <a:gd name="connsiteY16" fmla="*/ 1266825 h 1838325"/>
              <a:gd name="connsiteX17" fmla="*/ 3486150 w 7200900"/>
              <a:gd name="connsiteY17" fmla="*/ 1238250 h 1838325"/>
              <a:gd name="connsiteX18" fmla="*/ 3267075 w 7200900"/>
              <a:gd name="connsiteY18" fmla="*/ 1200150 h 1838325"/>
              <a:gd name="connsiteX19" fmla="*/ 3190875 w 7200900"/>
              <a:gd name="connsiteY19" fmla="*/ 1095375 h 1838325"/>
              <a:gd name="connsiteX20" fmla="*/ 2790825 w 7200900"/>
              <a:gd name="connsiteY20" fmla="*/ 1047750 h 1838325"/>
              <a:gd name="connsiteX21" fmla="*/ 2609850 w 7200900"/>
              <a:gd name="connsiteY21" fmla="*/ 1057275 h 1838325"/>
              <a:gd name="connsiteX22" fmla="*/ 2486025 w 7200900"/>
              <a:gd name="connsiteY22" fmla="*/ 1009650 h 1838325"/>
              <a:gd name="connsiteX23" fmla="*/ 2476500 w 7200900"/>
              <a:gd name="connsiteY23" fmla="*/ 942975 h 1838325"/>
              <a:gd name="connsiteX24" fmla="*/ 2181225 w 7200900"/>
              <a:gd name="connsiteY24" fmla="*/ 923925 h 1838325"/>
              <a:gd name="connsiteX25" fmla="*/ 2152650 w 7200900"/>
              <a:gd name="connsiteY25" fmla="*/ 876300 h 1838325"/>
              <a:gd name="connsiteX26" fmla="*/ 1885950 w 7200900"/>
              <a:gd name="connsiteY26" fmla="*/ 857250 h 1838325"/>
              <a:gd name="connsiteX27" fmla="*/ 1876425 w 7200900"/>
              <a:gd name="connsiteY27" fmla="*/ 781050 h 1838325"/>
              <a:gd name="connsiteX28" fmla="*/ 1619250 w 7200900"/>
              <a:gd name="connsiteY28" fmla="*/ 742950 h 1838325"/>
              <a:gd name="connsiteX29" fmla="*/ 1581150 w 7200900"/>
              <a:gd name="connsiteY29" fmla="*/ 685800 h 1838325"/>
              <a:gd name="connsiteX30" fmla="*/ 1343025 w 7200900"/>
              <a:gd name="connsiteY30" fmla="*/ 628650 h 1838325"/>
              <a:gd name="connsiteX31" fmla="*/ 1266825 w 7200900"/>
              <a:gd name="connsiteY31" fmla="*/ 561975 h 1838325"/>
              <a:gd name="connsiteX32" fmla="*/ 1000125 w 7200900"/>
              <a:gd name="connsiteY32" fmla="*/ 590550 h 1838325"/>
              <a:gd name="connsiteX33" fmla="*/ 1009650 w 7200900"/>
              <a:gd name="connsiteY33" fmla="*/ 476250 h 1838325"/>
              <a:gd name="connsiteX34" fmla="*/ 762000 w 7200900"/>
              <a:gd name="connsiteY34" fmla="*/ 476250 h 1838325"/>
              <a:gd name="connsiteX35" fmla="*/ 685800 w 7200900"/>
              <a:gd name="connsiteY35" fmla="*/ 381000 h 1838325"/>
              <a:gd name="connsiteX36" fmla="*/ 533400 w 7200900"/>
              <a:gd name="connsiteY36" fmla="*/ 352425 h 1838325"/>
              <a:gd name="connsiteX37" fmla="*/ 400050 w 7200900"/>
              <a:gd name="connsiteY37" fmla="*/ 247650 h 1838325"/>
              <a:gd name="connsiteX38" fmla="*/ 400050 w 7200900"/>
              <a:gd name="connsiteY38" fmla="*/ 38100 h 1838325"/>
              <a:gd name="connsiteX39" fmla="*/ 0 w 7200900"/>
              <a:gd name="connsiteY39" fmla="*/ 0 h 1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00900" h="1838325">
                <a:moveTo>
                  <a:pt x="7200900" y="1838325"/>
                </a:moveTo>
                <a:lnTo>
                  <a:pt x="5886450" y="1819275"/>
                </a:lnTo>
                <a:lnTo>
                  <a:pt x="5867400" y="1771650"/>
                </a:lnTo>
                <a:lnTo>
                  <a:pt x="5429250" y="1743075"/>
                </a:lnTo>
                <a:lnTo>
                  <a:pt x="5429250" y="1619250"/>
                </a:lnTo>
                <a:lnTo>
                  <a:pt x="5334000" y="1619250"/>
                </a:lnTo>
                <a:lnTo>
                  <a:pt x="5305425" y="1571625"/>
                </a:lnTo>
                <a:lnTo>
                  <a:pt x="5153025" y="1514475"/>
                </a:lnTo>
                <a:lnTo>
                  <a:pt x="4962525" y="1514475"/>
                </a:lnTo>
                <a:lnTo>
                  <a:pt x="4572000" y="1504950"/>
                </a:lnTo>
                <a:lnTo>
                  <a:pt x="4543425" y="1409700"/>
                </a:lnTo>
                <a:lnTo>
                  <a:pt x="4143375" y="1400175"/>
                </a:lnTo>
                <a:lnTo>
                  <a:pt x="4114800" y="1343025"/>
                </a:lnTo>
                <a:lnTo>
                  <a:pt x="3857625" y="1371600"/>
                </a:lnTo>
                <a:lnTo>
                  <a:pt x="3829050" y="1323975"/>
                </a:lnTo>
                <a:lnTo>
                  <a:pt x="3676650" y="1314450"/>
                </a:lnTo>
                <a:lnTo>
                  <a:pt x="3667125" y="1266825"/>
                </a:lnTo>
                <a:lnTo>
                  <a:pt x="3486150" y="1238250"/>
                </a:lnTo>
                <a:lnTo>
                  <a:pt x="3267075" y="1200150"/>
                </a:lnTo>
                <a:lnTo>
                  <a:pt x="3190875" y="1095375"/>
                </a:lnTo>
                <a:lnTo>
                  <a:pt x="2790825" y="1047750"/>
                </a:lnTo>
                <a:lnTo>
                  <a:pt x="2609850" y="1057275"/>
                </a:lnTo>
                <a:lnTo>
                  <a:pt x="2486025" y="1009650"/>
                </a:lnTo>
                <a:lnTo>
                  <a:pt x="2476500" y="942975"/>
                </a:lnTo>
                <a:lnTo>
                  <a:pt x="2181225" y="923925"/>
                </a:lnTo>
                <a:lnTo>
                  <a:pt x="2152650" y="876300"/>
                </a:lnTo>
                <a:lnTo>
                  <a:pt x="1885950" y="857250"/>
                </a:lnTo>
                <a:lnTo>
                  <a:pt x="1876425" y="781050"/>
                </a:lnTo>
                <a:lnTo>
                  <a:pt x="1619250" y="742950"/>
                </a:lnTo>
                <a:lnTo>
                  <a:pt x="1581150" y="685800"/>
                </a:lnTo>
                <a:lnTo>
                  <a:pt x="1343025" y="628650"/>
                </a:lnTo>
                <a:lnTo>
                  <a:pt x="1266825" y="561975"/>
                </a:lnTo>
                <a:lnTo>
                  <a:pt x="1000125" y="590550"/>
                </a:lnTo>
                <a:lnTo>
                  <a:pt x="1009650" y="476250"/>
                </a:lnTo>
                <a:lnTo>
                  <a:pt x="762000" y="476250"/>
                </a:lnTo>
                <a:lnTo>
                  <a:pt x="685800" y="381000"/>
                </a:lnTo>
                <a:lnTo>
                  <a:pt x="533400" y="352425"/>
                </a:lnTo>
                <a:lnTo>
                  <a:pt x="400050" y="247650"/>
                </a:lnTo>
                <a:lnTo>
                  <a:pt x="400050" y="38100"/>
                </a:lnTo>
                <a:lnTo>
                  <a:pt x="0" y="0"/>
                </a:lnTo>
              </a:path>
            </a:pathLst>
          </a:custGeom>
          <a:noFill/>
          <a:ln w="28575">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graphicFrame>
        <p:nvGraphicFramePr>
          <p:cNvPr id="25" name="Tableau 24">
            <a:extLst>
              <a:ext uri="{FF2B5EF4-FFF2-40B4-BE49-F238E27FC236}">
                <a16:creationId xmlns="" xmlns:a16="http://schemas.microsoft.com/office/drawing/2014/main" id="{C17CBB5B-0D64-DDA1-43EE-13DFF24DE8C1}"/>
              </a:ext>
            </a:extLst>
          </p:cNvPr>
          <p:cNvGraphicFramePr>
            <a:graphicFrameLocks noGrp="1"/>
          </p:cNvGraphicFramePr>
          <p:nvPr>
            <p:extLst>
              <p:ext uri="{D42A27DB-BD31-4B8C-83A1-F6EECF244321}">
                <p14:modId xmlns:p14="http://schemas.microsoft.com/office/powerpoint/2010/main" val="1909052473"/>
              </p:ext>
            </p:extLst>
          </p:nvPr>
        </p:nvGraphicFramePr>
        <p:xfrm>
          <a:off x="2472619" y="4189900"/>
          <a:ext cx="7867227" cy="801569"/>
        </p:xfrm>
        <a:graphic>
          <a:graphicData uri="http://schemas.openxmlformats.org/drawingml/2006/table">
            <a:tbl>
              <a:tblPr firstRow="1" bandRow="1">
                <a:tableStyleId>{5C22544A-7EE6-4342-B048-85BDC9FD1C3A}</a:tableStyleId>
              </a:tblPr>
              <a:tblGrid>
                <a:gridCol w="389363">
                  <a:extLst>
                    <a:ext uri="{9D8B030D-6E8A-4147-A177-3AD203B41FA5}">
                      <a16:colId xmlns="" xmlns:a16="http://schemas.microsoft.com/office/drawing/2014/main" val="20000"/>
                    </a:ext>
                  </a:extLst>
                </a:gridCol>
                <a:gridCol w="300058">
                  <a:extLst>
                    <a:ext uri="{9D8B030D-6E8A-4147-A177-3AD203B41FA5}">
                      <a16:colId xmlns="" xmlns:a16="http://schemas.microsoft.com/office/drawing/2014/main" val="20001"/>
                    </a:ext>
                  </a:extLst>
                </a:gridCol>
                <a:gridCol w="380207">
                  <a:extLst>
                    <a:ext uri="{9D8B030D-6E8A-4147-A177-3AD203B41FA5}">
                      <a16:colId xmlns="" xmlns:a16="http://schemas.microsoft.com/office/drawing/2014/main" val="20006"/>
                    </a:ext>
                  </a:extLst>
                </a:gridCol>
                <a:gridCol w="332687">
                  <a:extLst>
                    <a:ext uri="{9D8B030D-6E8A-4147-A177-3AD203B41FA5}">
                      <a16:colId xmlns="" xmlns:a16="http://schemas.microsoft.com/office/drawing/2014/main" val="20002"/>
                    </a:ext>
                  </a:extLst>
                </a:gridCol>
                <a:gridCol w="312318">
                  <a:extLst>
                    <a:ext uri="{9D8B030D-6E8A-4147-A177-3AD203B41FA5}">
                      <a16:colId xmlns="" xmlns:a16="http://schemas.microsoft.com/office/drawing/2014/main" val="20007"/>
                    </a:ext>
                  </a:extLst>
                </a:gridCol>
                <a:gridCol w="344768">
                  <a:extLst>
                    <a:ext uri="{9D8B030D-6E8A-4147-A177-3AD203B41FA5}">
                      <a16:colId xmlns="" xmlns:a16="http://schemas.microsoft.com/office/drawing/2014/main" val="20003"/>
                    </a:ext>
                  </a:extLst>
                </a:gridCol>
                <a:gridCol w="322657">
                  <a:extLst>
                    <a:ext uri="{9D8B030D-6E8A-4147-A177-3AD203B41FA5}">
                      <a16:colId xmlns="" xmlns:a16="http://schemas.microsoft.com/office/drawing/2014/main" val="20008"/>
                    </a:ext>
                  </a:extLst>
                </a:gridCol>
                <a:gridCol w="322657">
                  <a:extLst>
                    <a:ext uri="{9D8B030D-6E8A-4147-A177-3AD203B41FA5}">
                      <a16:colId xmlns="" xmlns:a16="http://schemas.microsoft.com/office/drawing/2014/main" val="2756861673"/>
                    </a:ext>
                  </a:extLst>
                </a:gridCol>
                <a:gridCol w="322657">
                  <a:extLst>
                    <a:ext uri="{9D8B030D-6E8A-4147-A177-3AD203B41FA5}">
                      <a16:colId xmlns="" xmlns:a16="http://schemas.microsoft.com/office/drawing/2014/main" val="4099178422"/>
                    </a:ext>
                  </a:extLst>
                </a:gridCol>
                <a:gridCol w="322657">
                  <a:extLst>
                    <a:ext uri="{9D8B030D-6E8A-4147-A177-3AD203B41FA5}">
                      <a16:colId xmlns="" xmlns:a16="http://schemas.microsoft.com/office/drawing/2014/main" val="423944609"/>
                    </a:ext>
                  </a:extLst>
                </a:gridCol>
                <a:gridCol w="322657">
                  <a:extLst>
                    <a:ext uri="{9D8B030D-6E8A-4147-A177-3AD203B41FA5}">
                      <a16:colId xmlns="" xmlns:a16="http://schemas.microsoft.com/office/drawing/2014/main" val="3963551640"/>
                    </a:ext>
                  </a:extLst>
                </a:gridCol>
                <a:gridCol w="322657">
                  <a:extLst>
                    <a:ext uri="{9D8B030D-6E8A-4147-A177-3AD203B41FA5}">
                      <a16:colId xmlns="" xmlns:a16="http://schemas.microsoft.com/office/drawing/2014/main" val="4289270262"/>
                    </a:ext>
                  </a:extLst>
                </a:gridCol>
                <a:gridCol w="322657">
                  <a:extLst>
                    <a:ext uri="{9D8B030D-6E8A-4147-A177-3AD203B41FA5}">
                      <a16:colId xmlns="" xmlns:a16="http://schemas.microsoft.com/office/drawing/2014/main" val="3874493069"/>
                    </a:ext>
                  </a:extLst>
                </a:gridCol>
                <a:gridCol w="322657">
                  <a:extLst>
                    <a:ext uri="{9D8B030D-6E8A-4147-A177-3AD203B41FA5}">
                      <a16:colId xmlns="" xmlns:a16="http://schemas.microsoft.com/office/drawing/2014/main" val="2544374906"/>
                    </a:ext>
                  </a:extLst>
                </a:gridCol>
                <a:gridCol w="322657">
                  <a:extLst>
                    <a:ext uri="{9D8B030D-6E8A-4147-A177-3AD203B41FA5}">
                      <a16:colId xmlns="" xmlns:a16="http://schemas.microsoft.com/office/drawing/2014/main" val="1913013782"/>
                    </a:ext>
                  </a:extLst>
                </a:gridCol>
                <a:gridCol w="322657">
                  <a:extLst>
                    <a:ext uri="{9D8B030D-6E8A-4147-A177-3AD203B41FA5}">
                      <a16:colId xmlns="" xmlns:a16="http://schemas.microsoft.com/office/drawing/2014/main" val="2482274240"/>
                    </a:ext>
                  </a:extLst>
                </a:gridCol>
                <a:gridCol w="322657">
                  <a:extLst>
                    <a:ext uri="{9D8B030D-6E8A-4147-A177-3AD203B41FA5}">
                      <a16:colId xmlns="" xmlns:a16="http://schemas.microsoft.com/office/drawing/2014/main" val="3867067453"/>
                    </a:ext>
                  </a:extLst>
                </a:gridCol>
                <a:gridCol w="322657">
                  <a:extLst>
                    <a:ext uri="{9D8B030D-6E8A-4147-A177-3AD203B41FA5}">
                      <a16:colId xmlns="" xmlns:a16="http://schemas.microsoft.com/office/drawing/2014/main" val="20017"/>
                    </a:ext>
                  </a:extLst>
                </a:gridCol>
                <a:gridCol w="322657">
                  <a:extLst>
                    <a:ext uri="{9D8B030D-6E8A-4147-A177-3AD203B41FA5}">
                      <a16:colId xmlns="" xmlns:a16="http://schemas.microsoft.com/office/drawing/2014/main" val="20018"/>
                    </a:ext>
                  </a:extLst>
                </a:gridCol>
                <a:gridCol w="322657">
                  <a:extLst>
                    <a:ext uri="{9D8B030D-6E8A-4147-A177-3AD203B41FA5}">
                      <a16:colId xmlns="" xmlns:a16="http://schemas.microsoft.com/office/drawing/2014/main" val="20019"/>
                    </a:ext>
                  </a:extLst>
                </a:gridCol>
                <a:gridCol w="322657">
                  <a:extLst>
                    <a:ext uri="{9D8B030D-6E8A-4147-A177-3AD203B41FA5}">
                      <a16:colId xmlns="" xmlns:a16="http://schemas.microsoft.com/office/drawing/2014/main" val="20020"/>
                    </a:ext>
                  </a:extLst>
                </a:gridCol>
                <a:gridCol w="322657">
                  <a:extLst>
                    <a:ext uri="{9D8B030D-6E8A-4147-A177-3AD203B41FA5}">
                      <a16:colId xmlns="" xmlns:a16="http://schemas.microsoft.com/office/drawing/2014/main" val="20021"/>
                    </a:ext>
                  </a:extLst>
                </a:gridCol>
                <a:gridCol w="322657">
                  <a:extLst>
                    <a:ext uri="{9D8B030D-6E8A-4147-A177-3AD203B41FA5}">
                      <a16:colId xmlns="" xmlns:a16="http://schemas.microsoft.com/office/drawing/2014/main" val="20022"/>
                    </a:ext>
                  </a:extLst>
                </a:gridCol>
                <a:gridCol w="322657">
                  <a:extLst>
                    <a:ext uri="{9D8B030D-6E8A-4147-A177-3AD203B41FA5}">
                      <a16:colId xmlns="" xmlns:a16="http://schemas.microsoft.com/office/drawing/2014/main" val="20023"/>
                    </a:ext>
                  </a:extLst>
                </a:gridCol>
              </a:tblGrid>
              <a:tr h="269725">
                <a:tc gridSpan="7">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000" b="0" dirty="0">
                          <a:solidFill>
                            <a:schemeClr val="bg1">
                              <a:lumMod val="65000"/>
                            </a:schemeClr>
                          </a:solidFill>
                        </a:rPr>
                        <a:t>Nb à risque </a:t>
                      </a: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sz="900" dirty="0">
                        <a:solidFill>
                          <a:srgbClr val="6C6C6C"/>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fr-FR" sz="800" dirty="0">
                        <a:solidFill>
                          <a:srgbClr val="6C6C6C"/>
                        </a:solidFill>
                      </a:endParaRPr>
                    </a:p>
                  </a:txBody>
                  <a:tcPr marL="0" marR="0" marT="0" marB="0" anchor="ctr">
                    <a:lnL w="635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127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fr-FR" sz="800" dirty="0">
                        <a:solidFill>
                          <a:srgbClr val="6C6C6C"/>
                        </a:solidFill>
                      </a:endParaRPr>
                    </a:p>
                  </a:txBody>
                  <a:tcPr marL="0" marR="0" marT="0" marB="0" anchor="ctr">
                    <a:lnL w="635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127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30221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spc="-30" dirty="0">
                          <a:solidFill>
                            <a:srgbClr val="005086"/>
                          </a:solidFill>
                        </a:rPr>
                        <a:t>335</a:t>
                      </a:r>
                    </a:p>
                  </a:txBody>
                  <a:tcPr marL="0" marR="0" marT="0" marB="0" anchor="ctr">
                    <a:lnL w="12700" cmpd="sng">
                      <a:noFill/>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284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259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240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223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206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195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182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173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160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152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149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138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127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101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94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62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42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24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296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spc="-30" dirty="0">
                          <a:solidFill>
                            <a:srgbClr val="FF7F4D"/>
                          </a:solidFill>
                        </a:rPr>
                        <a:t>337</a:t>
                      </a:r>
                    </a:p>
                  </a:txBody>
                  <a:tcPr marL="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261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220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201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181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161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136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118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103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98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82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76</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65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57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48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kern="1200" dirty="0">
                          <a:solidFill>
                            <a:srgbClr val="FF7F4D"/>
                          </a:solidFill>
                          <a:latin typeface="+mn-lt"/>
                          <a:ea typeface="+mn-ea"/>
                          <a:cs typeface="+mn-cs"/>
                        </a:rPr>
                        <a:t>42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1000" b="1" kern="1200" dirty="0">
                          <a:solidFill>
                            <a:srgbClr val="FF7F4D"/>
                          </a:solidFill>
                          <a:latin typeface="+mn-lt"/>
                          <a:ea typeface="+mn-ea"/>
                          <a:cs typeface="+mn-cs"/>
                        </a:rPr>
                        <a:t>28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kern="1200" dirty="0">
                          <a:solidFill>
                            <a:srgbClr val="FF7F4D"/>
                          </a:solidFill>
                          <a:latin typeface="+mn-lt"/>
                          <a:ea typeface="+mn-ea"/>
                          <a:cs typeface="+mn-cs"/>
                        </a:rPr>
                        <a:t>18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10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10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2</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bl>
          </a:graphicData>
        </a:graphic>
      </p:graphicFrame>
      <p:sp>
        <p:nvSpPr>
          <p:cNvPr id="26" name="Ellipse 25"/>
          <p:cNvSpPr/>
          <p:nvPr/>
        </p:nvSpPr>
        <p:spPr>
          <a:xfrm>
            <a:off x="4852451" y="1713278"/>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27" name="Text Box 4">
            <a:extLst>
              <a:ext uri="{FF2B5EF4-FFF2-40B4-BE49-F238E27FC236}">
                <a16:creationId xmlns="" xmlns:a16="http://schemas.microsoft.com/office/drawing/2014/main" id="{591828AC-517C-9EA5-0D9A-2C0B4020C3BA}"/>
              </a:ext>
            </a:extLst>
          </p:cNvPr>
          <p:cNvSpPr txBox="1">
            <a:spLocks noChangeArrowheads="1"/>
          </p:cNvSpPr>
          <p:nvPr/>
        </p:nvSpPr>
        <p:spPr bwMode="auto">
          <a:xfrm>
            <a:off x="2552700" y="4188141"/>
            <a:ext cx="7715250" cy="276999"/>
          </a:xfrm>
          <a:prstGeom prst="rect">
            <a:avLst/>
          </a:prstGeom>
          <a:noFill/>
          <a:ln w="9525">
            <a:noFill/>
            <a:miter lim="800000"/>
            <a:headEnd/>
            <a:tailEnd/>
          </a:ln>
        </p:spPr>
        <p:txBody>
          <a:bodyPr wrap="square">
            <a:spAutoFit/>
          </a:bodyPr>
          <a:lstStyle>
            <a:lvl1pPr eaLnBrk="0" hangingPunct="0">
              <a:defRPr sz="2400">
                <a:solidFill>
                  <a:schemeClr val="tx1"/>
                </a:solidFill>
                <a:latin typeface="Times" charset="0"/>
                <a:ea typeface="ヒラギノ角ゴ Pro W3" charset="0"/>
                <a:cs typeface="ヒラギノ角ゴ Pro W3" charset="0"/>
              </a:defRPr>
            </a:lvl1pPr>
            <a:lvl2pPr marL="37931725" indent="-37474525" eaLnBrk="0" hangingPunct="0">
              <a:defRPr sz="2400">
                <a:solidFill>
                  <a:schemeClr val="tx1"/>
                </a:solidFill>
                <a:latin typeface="Times" charset="0"/>
                <a:ea typeface="ヒラギノ角ゴ Pro W3" charset="0"/>
              </a:defRPr>
            </a:lvl2pPr>
            <a:lvl3pPr eaLnBrk="0" hangingPunct="0">
              <a:defRPr sz="2400">
                <a:solidFill>
                  <a:schemeClr val="tx1"/>
                </a:solidFill>
                <a:latin typeface="Times" charset="0"/>
                <a:ea typeface="ヒラギノ角ゴ Pro W3" charset="0"/>
              </a:defRPr>
            </a:lvl3pPr>
            <a:lvl4pPr eaLnBrk="0" hangingPunct="0">
              <a:defRPr sz="2400">
                <a:solidFill>
                  <a:schemeClr val="tx1"/>
                </a:solidFill>
                <a:latin typeface="Times" charset="0"/>
                <a:ea typeface="ヒラギノ角ゴ Pro W3" charset="0"/>
              </a:defRPr>
            </a:lvl4pPr>
            <a:lvl5pPr eaLnBrk="0" hangingPunct="0">
              <a:defRPr sz="2400">
                <a:solidFill>
                  <a:schemeClr val="tx1"/>
                </a:solidFill>
                <a:latin typeface="Times" charset="0"/>
                <a:ea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defRPr>
            </a:lvl9pPr>
          </a:lstStyle>
          <a:p>
            <a:pPr algn="ctr" eaLnBrk="1" hangingPunct="1">
              <a:defRPr/>
            </a:pPr>
            <a:r>
              <a:rPr lang="da-DK" sz="1200" dirty="0">
                <a:solidFill>
                  <a:srgbClr val="FFFFFF">
                    <a:lumMod val="50000"/>
                  </a:srgbClr>
                </a:solidFill>
                <a:latin typeface="Arial"/>
                <a:cs typeface="Arial"/>
              </a:rPr>
              <a:t>Time, months </a:t>
            </a:r>
          </a:p>
        </p:txBody>
      </p:sp>
      <p:sp>
        <p:nvSpPr>
          <p:cNvPr id="28" name="Text Box 4">
            <a:extLst>
              <a:ext uri="{FF2B5EF4-FFF2-40B4-BE49-F238E27FC236}">
                <a16:creationId xmlns="" xmlns:a16="http://schemas.microsoft.com/office/drawing/2014/main" id="{591828AC-517C-9EA5-0D9A-2C0B4020C3BA}"/>
              </a:ext>
            </a:extLst>
          </p:cNvPr>
          <p:cNvSpPr txBox="1">
            <a:spLocks noChangeArrowheads="1"/>
          </p:cNvSpPr>
          <p:nvPr/>
        </p:nvSpPr>
        <p:spPr bwMode="auto">
          <a:xfrm rot="16200000">
            <a:off x="-75867" y="2426052"/>
            <a:ext cx="4216268" cy="276999"/>
          </a:xfrm>
          <a:prstGeom prst="rect">
            <a:avLst/>
          </a:prstGeom>
          <a:noFill/>
          <a:ln w="9525">
            <a:noFill/>
            <a:miter lim="800000"/>
            <a:headEnd/>
            <a:tailEnd/>
          </a:ln>
        </p:spPr>
        <p:txBody>
          <a:bodyPr wrap="square">
            <a:spAutoFit/>
          </a:bodyPr>
          <a:lstStyle>
            <a:lvl1pPr eaLnBrk="0" hangingPunct="0">
              <a:defRPr sz="2400">
                <a:solidFill>
                  <a:schemeClr val="tx1"/>
                </a:solidFill>
                <a:latin typeface="Times" charset="0"/>
                <a:ea typeface="ヒラギノ角ゴ Pro W3" charset="0"/>
                <a:cs typeface="ヒラギノ角ゴ Pro W3" charset="0"/>
              </a:defRPr>
            </a:lvl1pPr>
            <a:lvl2pPr marL="37931725" indent="-37474525" eaLnBrk="0" hangingPunct="0">
              <a:defRPr sz="2400">
                <a:solidFill>
                  <a:schemeClr val="tx1"/>
                </a:solidFill>
                <a:latin typeface="Times" charset="0"/>
                <a:ea typeface="ヒラギノ角ゴ Pro W3" charset="0"/>
              </a:defRPr>
            </a:lvl2pPr>
            <a:lvl3pPr eaLnBrk="0" hangingPunct="0">
              <a:defRPr sz="2400">
                <a:solidFill>
                  <a:schemeClr val="tx1"/>
                </a:solidFill>
                <a:latin typeface="Times" charset="0"/>
                <a:ea typeface="ヒラギノ角ゴ Pro W3" charset="0"/>
              </a:defRPr>
            </a:lvl3pPr>
            <a:lvl4pPr eaLnBrk="0" hangingPunct="0">
              <a:defRPr sz="2400">
                <a:solidFill>
                  <a:schemeClr val="tx1"/>
                </a:solidFill>
                <a:latin typeface="Times" charset="0"/>
                <a:ea typeface="ヒラギノ角ゴ Pro W3" charset="0"/>
              </a:defRPr>
            </a:lvl4pPr>
            <a:lvl5pPr eaLnBrk="0" hangingPunct="0">
              <a:defRPr sz="2400">
                <a:solidFill>
                  <a:schemeClr val="tx1"/>
                </a:solidFill>
                <a:latin typeface="Times" charset="0"/>
                <a:ea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defRPr>
            </a:lvl9pPr>
          </a:lstStyle>
          <a:p>
            <a:pPr algn="ctr" eaLnBrk="1" hangingPunct="1">
              <a:defRPr/>
            </a:pPr>
            <a:r>
              <a:rPr lang="da-DK" sz="1200" dirty="0">
                <a:solidFill>
                  <a:srgbClr val="FFFFFF">
                    <a:lumMod val="50000"/>
                  </a:srgbClr>
                </a:solidFill>
                <a:latin typeface="Arial"/>
                <a:cs typeface="Arial"/>
              </a:rPr>
              <a:t>Event-free probability %</a:t>
            </a:r>
          </a:p>
        </p:txBody>
      </p:sp>
      <p:sp>
        <p:nvSpPr>
          <p:cNvPr id="29" name="Ellipse 28"/>
          <p:cNvSpPr/>
          <p:nvPr/>
        </p:nvSpPr>
        <p:spPr>
          <a:xfrm>
            <a:off x="9424451" y="2707758"/>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30" name="Ellipse 29"/>
          <p:cNvSpPr/>
          <p:nvPr/>
        </p:nvSpPr>
        <p:spPr>
          <a:xfrm>
            <a:off x="8978827" y="2687075"/>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31" name="Ellipse 30"/>
          <p:cNvSpPr/>
          <p:nvPr/>
        </p:nvSpPr>
        <p:spPr>
          <a:xfrm>
            <a:off x="8721737" y="2617825"/>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32" name="Ellipse 31"/>
          <p:cNvSpPr/>
          <p:nvPr/>
        </p:nvSpPr>
        <p:spPr>
          <a:xfrm>
            <a:off x="8570620" y="2640309"/>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33" name="Ellipse 32"/>
          <p:cNvSpPr/>
          <p:nvPr/>
        </p:nvSpPr>
        <p:spPr>
          <a:xfrm>
            <a:off x="8502040" y="2564551"/>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34" name="Ellipse 33"/>
          <p:cNvSpPr/>
          <p:nvPr/>
        </p:nvSpPr>
        <p:spPr>
          <a:xfrm>
            <a:off x="8481085" y="2415364"/>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35" name="Ellipse 34"/>
          <p:cNvSpPr/>
          <p:nvPr/>
        </p:nvSpPr>
        <p:spPr>
          <a:xfrm>
            <a:off x="8391550" y="2363349"/>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36" name="Ellipse 35"/>
          <p:cNvSpPr/>
          <p:nvPr/>
        </p:nvSpPr>
        <p:spPr>
          <a:xfrm>
            <a:off x="8543950" y="2515749"/>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37" name="Ellipse 36"/>
          <p:cNvSpPr/>
          <p:nvPr/>
        </p:nvSpPr>
        <p:spPr>
          <a:xfrm>
            <a:off x="8222115" y="2336386"/>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38" name="Ellipse 37"/>
          <p:cNvSpPr/>
          <p:nvPr/>
        </p:nvSpPr>
        <p:spPr>
          <a:xfrm>
            <a:off x="7651255" y="2214776"/>
            <a:ext cx="76175" cy="65526"/>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39" name="Ellipse 38"/>
          <p:cNvSpPr/>
          <p:nvPr/>
        </p:nvSpPr>
        <p:spPr>
          <a:xfrm>
            <a:off x="7824937" y="2202573"/>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40" name="Ellipse 39"/>
          <p:cNvSpPr/>
          <p:nvPr/>
        </p:nvSpPr>
        <p:spPr>
          <a:xfrm>
            <a:off x="7143295" y="2040667"/>
            <a:ext cx="76175" cy="65526"/>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41" name="Ellipse 40"/>
          <p:cNvSpPr/>
          <p:nvPr/>
        </p:nvSpPr>
        <p:spPr>
          <a:xfrm>
            <a:off x="7129935" y="2013704"/>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42" name="Ellipse 41"/>
          <p:cNvSpPr/>
          <p:nvPr/>
        </p:nvSpPr>
        <p:spPr>
          <a:xfrm>
            <a:off x="7013950" y="2004281"/>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43" name="Ellipse 42"/>
          <p:cNvSpPr/>
          <p:nvPr/>
        </p:nvSpPr>
        <p:spPr>
          <a:xfrm>
            <a:off x="6032875" y="1857929"/>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44" name="Ellipse 43"/>
          <p:cNvSpPr/>
          <p:nvPr/>
        </p:nvSpPr>
        <p:spPr>
          <a:xfrm>
            <a:off x="6232207" y="1860227"/>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45" name="Ellipse 44"/>
          <p:cNvSpPr/>
          <p:nvPr/>
        </p:nvSpPr>
        <p:spPr>
          <a:xfrm>
            <a:off x="5121402" y="1713829"/>
            <a:ext cx="89535" cy="89933"/>
          </a:xfrm>
          <a:prstGeom prst="ellipse">
            <a:avLst/>
          </a:prstGeom>
          <a:solidFill>
            <a:srgbClr val="0050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46" name="Ellipse 45"/>
          <p:cNvSpPr/>
          <p:nvPr/>
        </p:nvSpPr>
        <p:spPr>
          <a:xfrm>
            <a:off x="8942025" y="2867742"/>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47" name="Ellipse 46"/>
          <p:cNvSpPr/>
          <p:nvPr/>
        </p:nvSpPr>
        <p:spPr>
          <a:xfrm>
            <a:off x="3187251" y="1337531"/>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48" name="Ellipse 47"/>
          <p:cNvSpPr/>
          <p:nvPr/>
        </p:nvSpPr>
        <p:spPr>
          <a:xfrm>
            <a:off x="3357898" y="1428613"/>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49" name="Ellipse 48"/>
          <p:cNvSpPr/>
          <p:nvPr/>
        </p:nvSpPr>
        <p:spPr>
          <a:xfrm>
            <a:off x="9719872" y="2898258"/>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50" name="Ellipse 49"/>
          <p:cNvSpPr/>
          <p:nvPr/>
        </p:nvSpPr>
        <p:spPr>
          <a:xfrm>
            <a:off x="9821894" y="2915008"/>
            <a:ext cx="68625" cy="7548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51" name="Ellipse 50"/>
          <p:cNvSpPr/>
          <p:nvPr/>
        </p:nvSpPr>
        <p:spPr>
          <a:xfrm>
            <a:off x="8463567" y="2820313"/>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52" name="Ellipse 51"/>
          <p:cNvSpPr/>
          <p:nvPr/>
        </p:nvSpPr>
        <p:spPr>
          <a:xfrm>
            <a:off x="8253713" y="2803202"/>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53" name="Ellipse 52"/>
          <p:cNvSpPr/>
          <p:nvPr/>
        </p:nvSpPr>
        <p:spPr>
          <a:xfrm>
            <a:off x="8043859" y="2840582"/>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54" name="Ellipse 53"/>
          <p:cNvSpPr/>
          <p:nvPr/>
        </p:nvSpPr>
        <p:spPr>
          <a:xfrm>
            <a:off x="7859122" y="2629967"/>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55" name="Ellipse 54"/>
          <p:cNvSpPr/>
          <p:nvPr/>
        </p:nvSpPr>
        <p:spPr>
          <a:xfrm>
            <a:off x="7300010" y="2542790"/>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56" name="Ellipse 55"/>
          <p:cNvSpPr/>
          <p:nvPr/>
        </p:nvSpPr>
        <p:spPr>
          <a:xfrm>
            <a:off x="6896797" y="2470560"/>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57" name="Ellipse 56"/>
          <p:cNvSpPr/>
          <p:nvPr/>
        </p:nvSpPr>
        <p:spPr>
          <a:xfrm>
            <a:off x="6736240" y="2427365"/>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58" name="Ellipse 57"/>
          <p:cNvSpPr/>
          <p:nvPr/>
        </p:nvSpPr>
        <p:spPr>
          <a:xfrm>
            <a:off x="6566427" y="2439691"/>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59" name="Ellipse 58"/>
          <p:cNvSpPr/>
          <p:nvPr/>
        </p:nvSpPr>
        <p:spPr>
          <a:xfrm>
            <a:off x="6142672" y="2306476"/>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60" name="Ellipse 59"/>
          <p:cNvSpPr/>
          <p:nvPr/>
        </p:nvSpPr>
        <p:spPr>
          <a:xfrm>
            <a:off x="5861984" y="2190369"/>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61" name="Ellipse 60"/>
          <p:cNvSpPr/>
          <p:nvPr/>
        </p:nvSpPr>
        <p:spPr>
          <a:xfrm>
            <a:off x="5176044" y="2096992"/>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62" name="Ellipse 61"/>
          <p:cNvSpPr/>
          <p:nvPr/>
        </p:nvSpPr>
        <p:spPr>
          <a:xfrm>
            <a:off x="5530029" y="2112640"/>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63" name="Ellipse 62"/>
          <p:cNvSpPr/>
          <p:nvPr/>
        </p:nvSpPr>
        <p:spPr>
          <a:xfrm>
            <a:off x="5337574" y="2117067"/>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64" name="Ellipse 63"/>
          <p:cNvSpPr/>
          <p:nvPr/>
        </p:nvSpPr>
        <p:spPr>
          <a:xfrm>
            <a:off x="4869360" y="1993711"/>
            <a:ext cx="72626" cy="64158"/>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65" name="Ellipse 64"/>
          <p:cNvSpPr/>
          <p:nvPr/>
        </p:nvSpPr>
        <p:spPr>
          <a:xfrm>
            <a:off x="4995140" y="1993711"/>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66" name="Ellipse 65"/>
          <p:cNvSpPr/>
          <p:nvPr/>
        </p:nvSpPr>
        <p:spPr>
          <a:xfrm>
            <a:off x="4567502" y="1923771"/>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67" name="Ellipse 66"/>
          <p:cNvSpPr/>
          <p:nvPr/>
        </p:nvSpPr>
        <p:spPr>
          <a:xfrm>
            <a:off x="4691425" y="1943654"/>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68" name="Ellipse 67"/>
          <p:cNvSpPr/>
          <p:nvPr/>
        </p:nvSpPr>
        <p:spPr>
          <a:xfrm>
            <a:off x="4454251" y="1811574"/>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69" name="Ellipse 68"/>
          <p:cNvSpPr/>
          <p:nvPr/>
        </p:nvSpPr>
        <p:spPr>
          <a:xfrm>
            <a:off x="4244210" y="1810186"/>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70" name="Ellipse 69"/>
          <p:cNvSpPr/>
          <p:nvPr/>
        </p:nvSpPr>
        <p:spPr>
          <a:xfrm>
            <a:off x="4031742" y="1706776"/>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71" name="Ellipse 70"/>
          <p:cNvSpPr/>
          <p:nvPr/>
        </p:nvSpPr>
        <p:spPr>
          <a:xfrm>
            <a:off x="3402665" y="1517508"/>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72" name="Ellipse 71"/>
          <p:cNvSpPr/>
          <p:nvPr/>
        </p:nvSpPr>
        <p:spPr>
          <a:xfrm>
            <a:off x="2939745" y="1134981"/>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73" name="Ellipse 72"/>
          <p:cNvSpPr/>
          <p:nvPr/>
        </p:nvSpPr>
        <p:spPr>
          <a:xfrm>
            <a:off x="3809178" y="1623345"/>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74" name="Ellipse 73"/>
          <p:cNvSpPr/>
          <p:nvPr/>
        </p:nvSpPr>
        <p:spPr>
          <a:xfrm>
            <a:off x="3631381" y="1584883"/>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75" name="Ellipse 74"/>
          <p:cNvSpPr/>
          <p:nvPr/>
        </p:nvSpPr>
        <p:spPr>
          <a:xfrm>
            <a:off x="3145575" y="1440006"/>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sp>
        <p:nvSpPr>
          <p:cNvPr id="76" name="Ellipse 75"/>
          <p:cNvSpPr/>
          <p:nvPr/>
        </p:nvSpPr>
        <p:spPr>
          <a:xfrm>
            <a:off x="3029471" y="1303525"/>
            <a:ext cx="89535" cy="89933"/>
          </a:xfrm>
          <a:prstGeom prst="ellipse">
            <a:avLst/>
          </a:prstGeom>
          <a:solidFill>
            <a:srgbClr val="FF7F4D"/>
          </a:solid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solidFill>
                <a:srgbClr val="FFFFFF"/>
              </a:solidFill>
            </a:endParaRPr>
          </a:p>
        </p:txBody>
      </p:sp>
      <p:graphicFrame>
        <p:nvGraphicFramePr>
          <p:cNvPr id="77" name="Tableau 76"/>
          <p:cNvGraphicFramePr>
            <a:graphicFrameLocks noGrp="1"/>
          </p:cNvGraphicFramePr>
          <p:nvPr>
            <p:extLst>
              <p:ext uri="{D42A27DB-BD31-4B8C-83A1-F6EECF244321}">
                <p14:modId xmlns:p14="http://schemas.microsoft.com/office/powerpoint/2010/main" val="425827897"/>
              </p:ext>
            </p:extLst>
          </p:nvPr>
        </p:nvGraphicFramePr>
        <p:xfrm>
          <a:off x="2826448" y="2814358"/>
          <a:ext cx="3182667" cy="1036320"/>
        </p:xfrm>
        <a:graphic>
          <a:graphicData uri="http://schemas.openxmlformats.org/drawingml/2006/table">
            <a:tbl>
              <a:tblPr firstRow="1" bandRow="1">
                <a:tableStyleId>{5C22544A-7EE6-4342-B048-85BDC9FD1C3A}</a:tableStyleId>
              </a:tblPr>
              <a:tblGrid>
                <a:gridCol w="1060889">
                  <a:extLst>
                    <a:ext uri="{9D8B030D-6E8A-4147-A177-3AD203B41FA5}">
                      <a16:colId xmlns="" xmlns:a16="http://schemas.microsoft.com/office/drawing/2014/main" val="20000"/>
                    </a:ext>
                  </a:extLst>
                </a:gridCol>
                <a:gridCol w="1060889">
                  <a:extLst>
                    <a:ext uri="{9D8B030D-6E8A-4147-A177-3AD203B41FA5}">
                      <a16:colId xmlns="" xmlns:a16="http://schemas.microsoft.com/office/drawing/2014/main" val="20001"/>
                    </a:ext>
                  </a:extLst>
                </a:gridCol>
                <a:gridCol w="1060889">
                  <a:extLst>
                    <a:ext uri="{9D8B030D-6E8A-4147-A177-3AD203B41FA5}">
                      <a16:colId xmlns="" xmlns:a16="http://schemas.microsoft.com/office/drawing/2014/main" val="20002"/>
                    </a:ext>
                  </a:extLst>
                </a:gridCol>
              </a:tblGrid>
              <a:tr h="222178">
                <a:tc>
                  <a:txBody>
                    <a:bodyPr/>
                    <a:lstStyle/>
                    <a:p>
                      <a:pPr algn="ctr"/>
                      <a:endParaRPr lang="fr-FR" sz="11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100" dirty="0"/>
                        <a:t>RIB+ET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086"/>
                    </a:solidFill>
                  </a:tcPr>
                </a:tc>
                <a:tc>
                  <a:txBody>
                    <a:bodyPr/>
                    <a:lstStyle/>
                    <a:p>
                      <a:pPr algn="ctr"/>
                      <a:r>
                        <a:rPr lang="fr-FR" sz="1100" dirty="0"/>
                        <a:t>PBO+ET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F4D"/>
                    </a:solidFill>
                  </a:tcPr>
                </a:tc>
                <a:extLst>
                  <a:ext uri="{0D108BD9-81ED-4DB2-BD59-A6C34878D82A}">
                    <a16:rowId xmlns="" xmlns:a16="http://schemas.microsoft.com/office/drawing/2014/main" val="10000"/>
                  </a:ext>
                </a:extLst>
              </a:tr>
              <a:tr h="222178">
                <a:tc>
                  <a:txBody>
                    <a:bodyPr/>
                    <a:lstStyle/>
                    <a:p>
                      <a:pPr algn="ctr"/>
                      <a:r>
                        <a:rPr lang="fr-FR" sz="1100" dirty="0">
                          <a:solidFill>
                            <a:srgbClr val="000000"/>
                          </a:solidFill>
                        </a:rPr>
                        <a:t>Events/n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FR" sz="1100" dirty="0">
                          <a:solidFill>
                            <a:srgbClr val="000000"/>
                          </a:solidFill>
                        </a:rPr>
                        <a:t>120/335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FR" sz="1100" dirty="0">
                          <a:solidFill>
                            <a:srgbClr val="000000"/>
                          </a:solidFill>
                        </a:rPr>
                        <a:t>131/337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222178">
                <a:tc>
                  <a:txBody>
                    <a:bodyPr/>
                    <a:lstStyle/>
                    <a:p>
                      <a:pPr algn="ctr"/>
                      <a:r>
                        <a:rPr lang="fr-FR" sz="1100" dirty="0" err="1">
                          <a:solidFill>
                            <a:srgbClr val="000000"/>
                          </a:solidFill>
                        </a:rPr>
                        <a:t>Median</a:t>
                      </a:r>
                      <a:r>
                        <a:rPr lang="fr-FR" sz="1100" dirty="0">
                          <a:solidFill>
                            <a:srgbClr val="000000"/>
                          </a:solidFill>
                        </a:rPr>
                        <a:t>, mo</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FR" sz="1100" dirty="0">
                          <a:solidFill>
                            <a:srgbClr val="000000"/>
                          </a:solidFill>
                        </a:rPr>
                        <a:t>35,8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fr-FR" sz="1100" dirty="0">
                          <a:solidFill>
                            <a:srgbClr val="000000"/>
                          </a:solidFill>
                        </a:rPr>
                        <a:t>23,3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22178">
                <a:tc>
                  <a:txBody>
                    <a:bodyPr/>
                    <a:lstStyle/>
                    <a:p>
                      <a:pPr algn="ctr"/>
                      <a:r>
                        <a:rPr lang="fr-FR" sz="1100" dirty="0">
                          <a:solidFill>
                            <a:srgbClr val="000000"/>
                          </a:solidFill>
                        </a:rPr>
                        <a:t>HR (95% CI)</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r>
                        <a:rPr lang="fr-FR" sz="1100" dirty="0">
                          <a:solidFill>
                            <a:srgbClr val="000000"/>
                          </a:solidFill>
                        </a:rPr>
                        <a:t>0,67 (0,52</a:t>
                      </a:r>
                      <a:r>
                        <a:rPr lang="fr-FR" sz="1100" baseline="0" dirty="0">
                          <a:solidFill>
                            <a:srgbClr val="000000"/>
                          </a:solidFill>
                        </a:rPr>
                        <a:t> – 0,86)</a:t>
                      </a:r>
                      <a:endParaRPr lang="fr-FR" sz="1100" dirty="0">
                        <a:solidFill>
                          <a:srgbClr val="0000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bl>
          </a:graphicData>
        </a:graphic>
      </p:graphicFrame>
      <p:sp>
        <p:nvSpPr>
          <p:cNvPr id="78" name="Espace réservé du contenu 12"/>
          <p:cNvSpPr>
            <a:spLocks noGrp="1"/>
          </p:cNvSpPr>
          <p:nvPr>
            <p:ph sz="quarter" idx="22"/>
          </p:nvPr>
        </p:nvSpPr>
        <p:spPr>
          <a:xfrm>
            <a:off x="2248967" y="5134204"/>
            <a:ext cx="9153616" cy="1047254"/>
          </a:xfrm>
        </p:spPr>
        <p:txBody>
          <a:bodyPr/>
          <a:lstStyle/>
          <a:p>
            <a:pPr marL="0" indent="0">
              <a:lnSpc>
                <a:spcPct val="100000"/>
              </a:lnSpc>
              <a:buNone/>
            </a:pPr>
            <a:r>
              <a:rPr lang="fr-FR" sz="1100" b="0" dirty="0"/>
              <a:t>Figure 1. TTD 10% in global HRQOL in patients </a:t>
            </a:r>
            <a:r>
              <a:rPr lang="fr-FR" sz="1100" b="0" dirty="0" err="1"/>
              <a:t>treated</a:t>
            </a:r>
            <a:r>
              <a:rPr lang="fr-FR" sz="1100" b="0" dirty="0"/>
              <a:t> </a:t>
            </a:r>
            <a:r>
              <a:rPr lang="fr-FR" sz="1100" b="0" dirty="0" err="1"/>
              <a:t>with</a:t>
            </a:r>
            <a:r>
              <a:rPr lang="fr-FR" sz="1100" b="0" dirty="0"/>
              <a:t> RIB versus PBO.</a:t>
            </a:r>
          </a:p>
          <a:p>
            <a:pPr marL="0" indent="0">
              <a:lnSpc>
                <a:spcPct val="100000"/>
              </a:lnSpc>
              <a:buNone/>
            </a:pPr>
            <a:r>
              <a:rPr lang="fr-FR" sz="1100" b="0" dirty="0"/>
              <a:t>CI, confidence </a:t>
            </a:r>
            <a:r>
              <a:rPr lang="fr-FR" sz="1100" b="0" dirty="0" err="1"/>
              <a:t>interval</a:t>
            </a:r>
            <a:r>
              <a:rPr lang="fr-FR" sz="1100" b="0" dirty="0"/>
              <a:t>; ET, endocrine </a:t>
            </a:r>
            <a:r>
              <a:rPr lang="fr-FR" sz="1100" b="0" dirty="0" err="1"/>
              <a:t>therapy</a:t>
            </a:r>
            <a:r>
              <a:rPr lang="fr-FR" sz="1100" b="0" dirty="0"/>
              <a:t>; HR, </a:t>
            </a:r>
            <a:r>
              <a:rPr lang="fr-FR" sz="1100" b="0" dirty="0" err="1"/>
              <a:t>hazard</a:t>
            </a:r>
            <a:r>
              <a:rPr lang="fr-FR" sz="1100" b="0" dirty="0"/>
              <a:t> ratio; </a:t>
            </a:r>
            <a:r>
              <a:rPr lang="fr-FR" sz="1100" b="0" dirty="0" err="1"/>
              <a:t>HRQoL</a:t>
            </a:r>
            <a:r>
              <a:rPr lang="fr-FR" sz="1100" b="0" dirty="0"/>
              <a:t>, </a:t>
            </a:r>
            <a:r>
              <a:rPr lang="fr-FR" sz="1100" b="0" dirty="0" err="1"/>
              <a:t>health-related</a:t>
            </a:r>
            <a:r>
              <a:rPr lang="fr-FR" sz="1100" b="0" dirty="0"/>
              <a:t> </a:t>
            </a:r>
            <a:r>
              <a:rPr lang="fr-FR" sz="1100" b="0" dirty="0" err="1"/>
              <a:t>quality</a:t>
            </a:r>
            <a:r>
              <a:rPr lang="fr-FR" sz="1100" b="0" dirty="0"/>
              <a:t> of life; mo, </a:t>
            </a:r>
            <a:r>
              <a:rPr lang="fr-FR" sz="1100" b="0" dirty="0" err="1"/>
              <a:t>months</a:t>
            </a:r>
            <a:r>
              <a:rPr lang="fr-FR" sz="1100" b="0" dirty="0"/>
              <a:t>; PBO, placebo; RIB, </a:t>
            </a:r>
            <a:r>
              <a:rPr lang="fr-FR" sz="1100" b="0" dirty="0" err="1"/>
              <a:t>ribociclib</a:t>
            </a:r>
            <a:r>
              <a:rPr lang="fr-FR" sz="1100" b="0" dirty="0"/>
              <a:t>; TTD, time to </a:t>
            </a:r>
            <a:r>
              <a:rPr lang="fr-FR" sz="1100" b="0" dirty="0" err="1"/>
              <a:t>deterioration</a:t>
            </a:r>
            <a:r>
              <a:rPr lang="fr-FR" sz="1100" b="0" dirty="0"/>
              <a:t>.</a:t>
            </a:r>
          </a:p>
          <a:p>
            <a:pPr marL="0" indent="0">
              <a:lnSpc>
                <a:spcPct val="100000"/>
              </a:lnSpc>
              <a:buNone/>
            </a:pPr>
            <a:endParaRPr lang="fr-FR" sz="1100" b="0" dirty="0"/>
          </a:p>
        </p:txBody>
      </p:sp>
      <p:sp>
        <p:nvSpPr>
          <p:cNvPr id="79" name="Espace réservé du contenu 5"/>
          <p:cNvSpPr>
            <a:spLocks noGrp="1"/>
          </p:cNvSpPr>
          <p:nvPr>
            <p:ph sz="quarter" idx="16"/>
          </p:nvPr>
        </p:nvSpPr>
        <p:spPr>
          <a:xfrm>
            <a:off x="968389" y="6317890"/>
            <a:ext cx="5159375" cy="247196"/>
          </a:xfrm>
        </p:spPr>
        <p:txBody>
          <a:bodyPr/>
          <a:lstStyle/>
          <a:p>
            <a:r>
              <a:rPr lang="fr-FR" dirty="0" err="1"/>
              <a:t>Harbeck</a:t>
            </a:r>
            <a:r>
              <a:rPr lang="fr-FR" dirty="0"/>
              <a:t> N. </a:t>
            </a:r>
            <a:r>
              <a:rPr lang="fr-FR" dirty="0" err="1"/>
              <a:t>Ther</a:t>
            </a:r>
            <a:r>
              <a:rPr lang="fr-FR" dirty="0"/>
              <a:t> </a:t>
            </a:r>
            <a:r>
              <a:rPr lang="fr-FR" dirty="0" err="1"/>
              <a:t>Adv</a:t>
            </a:r>
            <a:r>
              <a:rPr lang="fr-FR" dirty="0"/>
              <a:t> Med </a:t>
            </a:r>
            <a:r>
              <a:rPr lang="fr-FR" dirty="0" err="1"/>
              <a:t>Oncol</a:t>
            </a:r>
            <a:r>
              <a:rPr lang="fr-FR" dirty="0"/>
              <a:t>. 2020 </a:t>
            </a:r>
            <a:r>
              <a:rPr lang="fr-FR" dirty="0" err="1"/>
              <a:t>Jul</a:t>
            </a:r>
            <a:r>
              <a:rPr lang="fr-FR" dirty="0"/>
              <a:t> </a:t>
            </a:r>
          </a:p>
        </p:txBody>
      </p:sp>
      <p:sp>
        <p:nvSpPr>
          <p:cNvPr id="80" name="Rectangle 79"/>
          <p:cNvSpPr/>
          <p:nvPr/>
        </p:nvSpPr>
        <p:spPr>
          <a:xfrm>
            <a:off x="1606378" y="827902"/>
            <a:ext cx="9341708" cy="4263082"/>
          </a:xfrm>
          <a:prstGeom prst="rect">
            <a:avLst/>
          </a:prstGeom>
          <a:noFill/>
          <a:ln w="3175">
            <a:solidFill>
              <a:srgbClr val="8B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90292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6" name="Espace réservé du contenu 5"/>
          <p:cNvSpPr>
            <a:spLocks noGrp="1"/>
          </p:cNvSpPr>
          <p:nvPr>
            <p:ph sz="quarter" idx="16"/>
          </p:nvPr>
        </p:nvSpPr>
        <p:spPr/>
        <p:txBody>
          <a:bodyPr/>
          <a:lstStyle/>
          <a:p>
            <a:endParaRPr lang="fr-FR"/>
          </a:p>
        </p:txBody>
      </p:sp>
      <p:sp>
        <p:nvSpPr>
          <p:cNvPr id="7" name="Espace réservé du texte 6"/>
          <p:cNvSpPr>
            <a:spLocks noGrp="1"/>
          </p:cNvSpPr>
          <p:nvPr>
            <p:ph type="body" sz="quarter" idx="17"/>
          </p:nvPr>
        </p:nvSpPr>
        <p:spPr/>
        <p:txBody>
          <a:bodyPr/>
          <a:lstStyle/>
          <a:p>
            <a:r>
              <a:rPr lang="fr-FR" dirty="0"/>
              <a:t>Analyse statistique</a:t>
            </a:r>
          </a:p>
        </p:txBody>
      </p:sp>
      <p:sp>
        <p:nvSpPr>
          <p:cNvPr id="794" name="Google Shape;794;p117"/>
          <p:cNvSpPr/>
          <p:nvPr/>
        </p:nvSpPr>
        <p:spPr>
          <a:xfrm>
            <a:off x="1829600" y="1198167"/>
            <a:ext cx="240800" cy="4501200"/>
          </a:xfrm>
          <a:prstGeom prst="rect">
            <a:avLst/>
          </a:prstGeom>
          <a:solidFill>
            <a:srgbClr val="FFFFFF"/>
          </a:solidFill>
          <a:ln>
            <a:noFill/>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Roboto"/>
              <a:ea typeface="Roboto"/>
              <a:cs typeface="Roboto"/>
              <a:sym typeface="Roboto"/>
            </a:endParaRPr>
          </a:p>
        </p:txBody>
      </p:sp>
      <p:pic>
        <p:nvPicPr>
          <p:cNvPr id="3" name="Image 2">
            <a:extLst>
              <a:ext uri="{FF2B5EF4-FFF2-40B4-BE49-F238E27FC236}">
                <a16:creationId xmlns="" xmlns:a16="http://schemas.microsoft.com/office/drawing/2014/main" id="{60068137-E6D6-2840-9350-25580C87E450}"/>
              </a:ext>
            </a:extLst>
          </p:cNvPr>
          <p:cNvPicPr>
            <a:picLocks noChangeAspect="1"/>
          </p:cNvPicPr>
          <p:nvPr/>
        </p:nvPicPr>
        <p:blipFill>
          <a:blip r:embed="rId3"/>
          <a:stretch>
            <a:fillRect/>
          </a:stretch>
        </p:blipFill>
        <p:spPr>
          <a:xfrm>
            <a:off x="932773" y="887713"/>
            <a:ext cx="8222631" cy="4501200"/>
          </a:xfrm>
          <a:prstGeom prst="rect">
            <a:avLst/>
          </a:prstGeom>
        </p:spPr>
      </p:pic>
      <p:pic>
        <p:nvPicPr>
          <p:cNvPr id="4" name="Image 3">
            <a:extLst>
              <a:ext uri="{FF2B5EF4-FFF2-40B4-BE49-F238E27FC236}">
                <a16:creationId xmlns="" xmlns:a16="http://schemas.microsoft.com/office/drawing/2014/main" id="{FC2E603B-7123-8340-9F84-9581EDB0625C}"/>
              </a:ext>
            </a:extLst>
          </p:cNvPr>
          <p:cNvPicPr>
            <a:picLocks noChangeAspect="1"/>
          </p:cNvPicPr>
          <p:nvPr/>
        </p:nvPicPr>
        <p:blipFill>
          <a:blip r:embed="rId4"/>
          <a:stretch>
            <a:fillRect/>
          </a:stretch>
        </p:blipFill>
        <p:spPr>
          <a:xfrm>
            <a:off x="8042129" y="2032338"/>
            <a:ext cx="3271902" cy="3015465"/>
          </a:xfrm>
          <a:prstGeom prst="rect">
            <a:avLst/>
          </a:prstGeom>
        </p:spPr>
      </p:pic>
      <p:sp>
        <p:nvSpPr>
          <p:cNvPr id="5" name="Rectangle 4">
            <a:extLst>
              <a:ext uri="{FF2B5EF4-FFF2-40B4-BE49-F238E27FC236}">
                <a16:creationId xmlns="" xmlns:a16="http://schemas.microsoft.com/office/drawing/2014/main" id="{0602BDDD-1EFA-C741-BF70-FF6E026F69D9}"/>
              </a:ext>
            </a:extLst>
          </p:cNvPr>
          <p:cNvSpPr/>
          <p:nvPr/>
        </p:nvSpPr>
        <p:spPr>
          <a:xfrm>
            <a:off x="7974328" y="1921127"/>
            <a:ext cx="3364416" cy="315659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Tree>
    <p:extLst>
      <p:ext uri="{BB962C8B-B14F-4D97-AF65-F5344CB8AC3E}">
        <p14:creationId xmlns:p14="http://schemas.microsoft.com/office/powerpoint/2010/main" val="175128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 xmlns:a16="http://schemas.microsoft.com/office/drawing/2014/main" id="{D44A2982-1AB8-1ECC-878B-57F880F882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09700" y="1479050"/>
            <a:ext cx="10293736" cy="2849713"/>
          </a:xfrm>
          <a:prstGeom prst="rect">
            <a:avLst/>
          </a:prstGeom>
        </p:spPr>
      </p:pic>
      <p:sp>
        <p:nvSpPr>
          <p:cNvPr id="5" name="Rectangle 4">
            <a:extLst>
              <a:ext uri="{FF2B5EF4-FFF2-40B4-BE49-F238E27FC236}">
                <a16:creationId xmlns="" xmlns:a16="http://schemas.microsoft.com/office/drawing/2014/main" id="{BC791854-23C0-82B0-F67F-65B82B93478E}"/>
              </a:ext>
            </a:extLst>
          </p:cNvPr>
          <p:cNvSpPr/>
          <p:nvPr/>
        </p:nvSpPr>
        <p:spPr>
          <a:xfrm>
            <a:off x="1485900" y="2805230"/>
            <a:ext cx="10116944" cy="738070"/>
          </a:xfrm>
          <a:prstGeom prst="rect">
            <a:avLst/>
          </a:prstGeom>
          <a:noFill/>
          <a:ln>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6" name="Espace réservé du contenu 5"/>
          <p:cNvSpPr>
            <a:spLocks noGrp="1"/>
          </p:cNvSpPr>
          <p:nvPr>
            <p:ph sz="quarter" idx="16"/>
          </p:nvPr>
        </p:nvSpPr>
        <p:spPr/>
        <p:txBody>
          <a:bodyPr/>
          <a:lstStyle/>
          <a:p>
            <a:r>
              <a:rPr lang="fr-FR" dirty="0"/>
              <a:t>https://www.esmo.org/guidelines/esmo-mcbs</a:t>
            </a:r>
          </a:p>
          <a:p>
            <a:endParaRPr lang="fr-FR" dirty="0"/>
          </a:p>
        </p:txBody>
      </p:sp>
    </p:spTree>
    <p:extLst>
      <p:ext uri="{BB962C8B-B14F-4D97-AF65-F5344CB8AC3E}">
        <p14:creationId xmlns:p14="http://schemas.microsoft.com/office/powerpoint/2010/main" val="21155200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12;p119">
            <a:extLst>
              <a:ext uri="{FF2B5EF4-FFF2-40B4-BE49-F238E27FC236}">
                <a16:creationId xmlns="" xmlns:a16="http://schemas.microsoft.com/office/drawing/2014/main" id="{F1E4E91E-40DD-0746-8863-C3D54888D7E6}"/>
              </a:ext>
            </a:extLst>
          </p:cNvPr>
          <p:cNvSpPr/>
          <p:nvPr/>
        </p:nvSpPr>
        <p:spPr>
          <a:xfrm rot="10800000">
            <a:off x="6559662" y="-1"/>
            <a:ext cx="730753" cy="5981701"/>
          </a:xfrm>
          <a:custGeom>
            <a:avLst/>
            <a:gdLst/>
            <a:ahLst/>
            <a:cxnLst/>
            <a:rect l="l" t="t" r="r" b="b"/>
            <a:pathLst>
              <a:path w="499610" h="5143500" extrusionOk="0">
                <a:moveTo>
                  <a:pt x="23296" y="0"/>
                </a:moveTo>
                <a:lnTo>
                  <a:pt x="95738" y="168360"/>
                </a:lnTo>
                <a:cubicBezTo>
                  <a:pt x="348046" y="814128"/>
                  <a:pt x="499610" y="1642017"/>
                  <a:pt x="499610" y="2544679"/>
                </a:cubicBezTo>
                <a:cubicBezTo>
                  <a:pt x="499610" y="3447341"/>
                  <a:pt x="348046" y="4275231"/>
                  <a:pt x="95738" y="4920998"/>
                </a:cubicBezTo>
                <a:lnTo>
                  <a:pt x="0" y="5143500"/>
                </a:lnTo>
              </a:path>
            </a:pathLst>
          </a:custGeom>
          <a:noFill/>
          <a:ln w="76200" cap="flat" cmpd="sng">
            <a:solidFill>
              <a:srgbClr val="003264"/>
            </a:solidFill>
            <a:prstDash val="solid"/>
            <a:miter lim="800000"/>
            <a:headEnd type="none" w="sm" len="sm"/>
            <a:tailEnd type="none" w="sm" len="sm"/>
          </a:ln>
        </p:spPr>
        <p:txBody>
          <a:bodyPr spcFirstLastPara="1" wrap="square" lIns="121900" tIns="60933" rIns="121900" bIns="60933" anchor="ctr" anchorCtr="0">
            <a:noAutofit/>
          </a:bodyPr>
          <a:lstStyle/>
          <a:p>
            <a:pPr algn="ctr" defTabSz="1219170">
              <a:buClr>
                <a:srgbClr val="000000"/>
              </a:buClr>
              <a:buSzPts val="1400"/>
            </a:pPr>
            <a:endParaRPr sz="1867" kern="0">
              <a:solidFill>
                <a:srgbClr val="FFFFFF"/>
              </a:solidFill>
              <a:latin typeface="Roboto"/>
              <a:ea typeface="Roboto"/>
              <a:cs typeface="Roboto"/>
              <a:sym typeface="Roboto"/>
            </a:endParaRPr>
          </a:p>
        </p:txBody>
      </p:sp>
      <p:sp>
        <p:nvSpPr>
          <p:cNvPr id="14" name="Google Shape;813;p119">
            <a:extLst>
              <a:ext uri="{FF2B5EF4-FFF2-40B4-BE49-F238E27FC236}">
                <a16:creationId xmlns="" xmlns:a16="http://schemas.microsoft.com/office/drawing/2014/main" id="{7D15E276-E91D-A548-9FE1-34023DBFDBB8}"/>
              </a:ext>
            </a:extLst>
          </p:cNvPr>
          <p:cNvSpPr txBox="1"/>
          <p:nvPr/>
        </p:nvSpPr>
        <p:spPr>
          <a:xfrm>
            <a:off x="6780072" y="2879223"/>
            <a:ext cx="5787060" cy="1142000"/>
          </a:xfrm>
          <a:prstGeom prst="rect">
            <a:avLst/>
          </a:prstGeom>
          <a:noFill/>
          <a:ln>
            <a:noFill/>
          </a:ln>
        </p:spPr>
        <p:txBody>
          <a:bodyPr spcFirstLastPara="1" wrap="square" lIns="121900" tIns="121900" rIns="121900" bIns="121900" anchor="ctr" anchorCtr="0">
            <a:noAutofit/>
          </a:bodyPr>
          <a:lstStyle/>
          <a:p>
            <a:pPr defTabSz="1219170">
              <a:buClr>
                <a:srgbClr val="000000"/>
              </a:buClr>
              <a:buSzPts val="3200"/>
            </a:pPr>
            <a:r>
              <a:rPr lang="fr-FR" sz="4000" b="1" kern="0" dirty="0" err="1">
                <a:solidFill>
                  <a:srgbClr val="003264"/>
                </a:solidFill>
                <a:latin typeface="Times New Roman" panose="02020603050405020304" pitchFamily="18" charset="0"/>
                <a:ea typeface="Roboto"/>
                <a:cs typeface="Times New Roman" panose="02020603050405020304" pitchFamily="18" charset="0"/>
                <a:sym typeface="Arial"/>
              </a:rPr>
              <a:t>Take</a:t>
            </a:r>
            <a:r>
              <a:rPr lang="fr-FR" sz="4000" b="1" kern="0" dirty="0">
                <a:solidFill>
                  <a:srgbClr val="003264"/>
                </a:solidFill>
                <a:latin typeface="Times New Roman" panose="02020603050405020304" pitchFamily="18" charset="0"/>
                <a:ea typeface="Roboto"/>
                <a:cs typeface="Times New Roman" panose="02020603050405020304" pitchFamily="18" charset="0"/>
                <a:sym typeface="Arial"/>
              </a:rPr>
              <a:t>-home messages</a:t>
            </a:r>
            <a:endParaRPr lang="fr-FR" sz="4000" kern="0" dirty="0">
              <a:solidFill>
                <a:srgbClr val="003264"/>
              </a:solidFill>
              <a:latin typeface="Times New Roman" panose="02020603050405020304" pitchFamily="18" charset="0"/>
              <a:ea typeface="Roboto"/>
              <a:cs typeface="Times New Roman" panose="02020603050405020304" pitchFamily="18" charset="0"/>
              <a:sym typeface="Arial"/>
            </a:endParaRPr>
          </a:p>
        </p:txBody>
      </p:sp>
      <p:pic>
        <p:nvPicPr>
          <p:cNvPr id="1026" name="Picture 2" descr="Take Home Message for Women">
            <a:extLst>
              <a:ext uri="{FF2B5EF4-FFF2-40B4-BE49-F238E27FC236}">
                <a16:creationId xmlns="" xmlns:a16="http://schemas.microsoft.com/office/drawing/2014/main" id="{6A01D299-9E0D-C849-B487-E6B19B5525E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78686" y="1619250"/>
            <a:ext cx="3173020" cy="323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6431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5" name="Espace réservé du texte 4"/>
          <p:cNvSpPr>
            <a:spLocks noGrp="1"/>
          </p:cNvSpPr>
          <p:nvPr>
            <p:ph type="body" sz="quarter" idx="17"/>
          </p:nvPr>
        </p:nvSpPr>
        <p:spPr/>
        <p:txBody>
          <a:bodyPr/>
          <a:lstStyle/>
          <a:p>
            <a:r>
              <a:rPr lang="fr-FR" dirty="0" err="1"/>
              <a:t>Take</a:t>
            </a:r>
            <a:r>
              <a:rPr lang="fr-FR" dirty="0"/>
              <a:t>-home messages</a:t>
            </a:r>
          </a:p>
        </p:txBody>
      </p:sp>
      <p:sp>
        <p:nvSpPr>
          <p:cNvPr id="7" name="Espace réservé du contenu 6"/>
          <p:cNvSpPr>
            <a:spLocks noGrp="1"/>
          </p:cNvSpPr>
          <p:nvPr>
            <p:ph sz="quarter" idx="22"/>
          </p:nvPr>
        </p:nvSpPr>
        <p:spPr>
          <a:xfrm>
            <a:off x="1338189" y="867324"/>
            <a:ext cx="10524297" cy="3791592"/>
          </a:xfrm>
        </p:spPr>
        <p:txBody>
          <a:bodyPr/>
          <a:lstStyle/>
          <a:p>
            <a:pPr>
              <a:lnSpc>
                <a:spcPct val="100000"/>
              </a:lnSpc>
              <a:spcAft>
                <a:spcPts val="600"/>
              </a:spcAft>
            </a:pPr>
            <a:r>
              <a:rPr lang="fr-FR" sz="2200" b="0" dirty="0"/>
              <a:t>La qualité de vie relative à la santé est un concept multidimensionnel</a:t>
            </a:r>
          </a:p>
          <a:p>
            <a:pPr>
              <a:lnSpc>
                <a:spcPct val="100000"/>
              </a:lnSpc>
              <a:spcAft>
                <a:spcPts val="600"/>
              </a:spcAft>
            </a:pPr>
            <a:r>
              <a:rPr lang="fr-FR" sz="2200" b="0" dirty="0"/>
              <a:t>Les 2 questionnaires les plus utilisés en oncologie : EORTC QLQ-C30 et FACT</a:t>
            </a:r>
          </a:p>
          <a:p>
            <a:pPr>
              <a:lnSpc>
                <a:spcPct val="100000"/>
              </a:lnSpc>
              <a:spcAft>
                <a:spcPts val="600"/>
              </a:spcAft>
            </a:pPr>
            <a:r>
              <a:rPr lang="fr-FR" sz="2200" b="0" dirty="0"/>
              <a:t>Guidelines pour l’analyse :</a:t>
            </a:r>
          </a:p>
          <a:p>
            <a:pPr marL="644525" lvl="1" indent="-285750">
              <a:lnSpc>
                <a:spcPct val="100000"/>
              </a:lnSpc>
              <a:spcBef>
                <a:spcPts val="0"/>
              </a:spcBef>
              <a:spcAft>
                <a:spcPts val="600"/>
              </a:spcAft>
              <a:buClr>
                <a:srgbClr val="005086"/>
              </a:buClr>
              <a:buSzPct val="80000"/>
              <a:buFont typeface=".Lucida Grande UI Regular"/>
              <a:buChar char="►"/>
            </a:pPr>
            <a:r>
              <a:rPr lang="fr-FR" sz="2000" dirty="0">
                <a:solidFill>
                  <a:srgbClr val="005086"/>
                </a:solidFill>
              </a:rPr>
              <a:t>Rédaction du protocole : SPIRIT-PRO</a:t>
            </a:r>
          </a:p>
          <a:p>
            <a:pPr marL="644525" lvl="1" indent="-285750">
              <a:lnSpc>
                <a:spcPct val="100000"/>
              </a:lnSpc>
              <a:spcBef>
                <a:spcPts val="0"/>
              </a:spcBef>
              <a:spcAft>
                <a:spcPts val="600"/>
              </a:spcAft>
              <a:buClr>
                <a:srgbClr val="005086"/>
              </a:buClr>
              <a:buSzPct val="80000"/>
              <a:buFont typeface=".Lucida Grande UI Regular"/>
              <a:buChar char="►"/>
            </a:pPr>
            <a:r>
              <a:rPr lang="fr-FR" sz="2000" dirty="0">
                <a:solidFill>
                  <a:srgbClr val="005086"/>
                </a:solidFill>
              </a:rPr>
              <a:t>Rédaction de l’article : PRO-CONSORT</a:t>
            </a:r>
          </a:p>
          <a:p>
            <a:pPr marL="644525" lvl="1" indent="-285750">
              <a:lnSpc>
                <a:spcPct val="100000"/>
              </a:lnSpc>
              <a:spcBef>
                <a:spcPts val="0"/>
              </a:spcBef>
              <a:spcAft>
                <a:spcPts val="600"/>
              </a:spcAft>
              <a:buClr>
                <a:srgbClr val="005086"/>
              </a:buClr>
              <a:buSzPct val="80000"/>
              <a:buFont typeface=".Lucida Grande UI Regular"/>
              <a:buChar char="►"/>
            </a:pPr>
            <a:r>
              <a:rPr lang="fr-FR" sz="2000" dirty="0">
                <a:solidFill>
                  <a:srgbClr val="005086"/>
                </a:solidFill>
              </a:rPr>
              <a:t>Analyse statistique : SISAQOL consortium</a:t>
            </a:r>
          </a:p>
          <a:p>
            <a:pPr>
              <a:lnSpc>
                <a:spcPct val="100000"/>
              </a:lnSpc>
              <a:spcAft>
                <a:spcPts val="600"/>
              </a:spcAft>
            </a:pPr>
            <a:r>
              <a:rPr lang="fr-FR" sz="2200" b="0" dirty="0"/>
              <a:t>Analyse statistique :</a:t>
            </a:r>
          </a:p>
          <a:p>
            <a:pPr marL="644525" lvl="1" indent="-285750">
              <a:lnSpc>
                <a:spcPct val="100000"/>
              </a:lnSpc>
              <a:spcBef>
                <a:spcPts val="0"/>
              </a:spcBef>
              <a:spcAft>
                <a:spcPts val="600"/>
              </a:spcAft>
              <a:buClr>
                <a:srgbClr val="005086"/>
              </a:buClr>
              <a:buSzPct val="80000"/>
              <a:buFont typeface=".Lucida Grande UI Regular"/>
              <a:buChar char="►"/>
            </a:pPr>
            <a:r>
              <a:rPr lang="fr-FR" sz="2000" dirty="0">
                <a:solidFill>
                  <a:srgbClr val="005086"/>
                </a:solidFill>
              </a:rPr>
              <a:t>Modèle de survie : temps jusqu’à détérioration, amélioration, stabilité</a:t>
            </a:r>
          </a:p>
          <a:p>
            <a:pPr marL="644525" lvl="1" indent="-285750">
              <a:lnSpc>
                <a:spcPct val="100000"/>
              </a:lnSpc>
              <a:spcBef>
                <a:spcPts val="0"/>
              </a:spcBef>
              <a:spcAft>
                <a:spcPts val="600"/>
              </a:spcAft>
              <a:buClr>
                <a:srgbClr val="005086"/>
              </a:buClr>
              <a:buSzPct val="80000"/>
              <a:buFont typeface=".Lucida Grande UI Regular"/>
              <a:buChar char="►"/>
            </a:pPr>
            <a:r>
              <a:rPr lang="fr-FR" sz="2000" dirty="0">
                <a:solidFill>
                  <a:srgbClr val="005086"/>
                </a:solidFill>
              </a:rPr>
              <a:t>Modèles linéaires mixtes</a:t>
            </a:r>
          </a:p>
          <a:p>
            <a:endParaRPr lang="fr-FR" b="0" dirty="0"/>
          </a:p>
        </p:txBody>
      </p:sp>
    </p:spTree>
    <p:extLst>
      <p:ext uri="{BB962C8B-B14F-4D97-AF65-F5344CB8AC3E}">
        <p14:creationId xmlns:p14="http://schemas.microsoft.com/office/powerpoint/2010/main" val="11573709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26"/>
          </p:nvPr>
        </p:nvSpPr>
        <p:spPr>
          <a:xfrm>
            <a:off x="2576402" y="3923859"/>
            <a:ext cx="9170755" cy="553891"/>
          </a:xfrm>
        </p:spPr>
        <p:txBody>
          <a:bodyPr/>
          <a:lstStyle/>
          <a:p>
            <a:r>
              <a:rPr lang="fr-FR" sz="2800" dirty="0"/>
              <a:t>Observance, effets indésirables et Parcours de soins</a:t>
            </a:r>
          </a:p>
        </p:txBody>
      </p:sp>
      <p:sp>
        <p:nvSpPr>
          <p:cNvPr id="4" name="Espace réservé du texte 3"/>
          <p:cNvSpPr>
            <a:spLocks noGrp="1"/>
          </p:cNvSpPr>
          <p:nvPr>
            <p:ph type="body" sz="quarter" idx="18"/>
          </p:nvPr>
        </p:nvSpPr>
        <p:spPr/>
        <p:txBody>
          <a:bodyPr/>
          <a:lstStyle/>
          <a:p>
            <a:r>
              <a:rPr lang="fr-FR" dirty="0"/>
              <a:t>Dr Florian SCOTTE</a:t>
            </a:r>
          </a:p>
          <a:p>
            <a:endParaRPr lang="fr-FR" dirty="0"/>
          </a:p>
        </p:txBody>
      </p:sp>
      <p:sp>
        <p:nvSpPr>
          <p:cNvPr id="5" name="Espace réservé du texte 4"/>
          <p:cNvSpPr>
            <a:spLocks noGrp="1"/>
          </p:cNvSpPr>
          <p:nvPr>
            <p:ph type="body" sz="quarter" idx="25"/>
          </p:nvPr>
        </p:nvSpPr>
        <p:spPr/>
        <p:txBody>
          <a:bodyPr/>
          <a:lstStyle/>
          <a:p>
            <a:r>
              <a:rPr lang="fr-FR" dirty="0"/>
              <a:t>Gustave Roussy Cancer Campus </a:t>
            </a:r>
          </a:p>
          <a:p>
            <a:r>
              <a:rPr lang="fr-FR" dirty="0"/>
              <a:t>Villejuif</a:t>
            </a:r>
          </a:p>
        </p:txBody>
      </p:sp>
      <p:sp>
        <p:nvSpPr>
          <p:cNvPr id="6" name="Espace réservé du texte 5"/>
          <p:cNvSpPr>
            <a:spLocks noGrp="1"/>
          </p:cNvSpPr>
          <p:nvPr>
            <p:ph type="body" sz="quarter" idx="14"/>
          </p:nvPr>
        </p:nvSpPr>
        <p:spPr/>
        <p:txBody>
          <a:bodyPr/>
          <a:lstStyle/>
          <a:p>
            <a:r>
              <a:rPr lang="fr-FR" dirty="0"/>
              <a:t>Cancers du sein RH+ HER2- : quelle place de la qualité de vie ?</a:t>
            </a:r>
          </a:p>
          <a:p>
            <a:endParaRPr lang="fr-FR" dirty="0"/>
          </a:p>
        </p:txBody>
      </p:sp>
      <p:pic>
        <p:nvPicPr>
          <p:cNvPr id="7" name="Espace réservé pour une image  6"/>
          <p:cNvPicPr>
            <a:picLocks noGrp="1" noChangeAspect="1"/>
          </p:cNvPicPr>
          <p:nvPr>
            <p:ph type="pic" sz="quarter" idx="17"/>
          </p:nvPr>
        </p:nvPicPr>
        <p:blipFill>
          <a:blip r:embed="rId2">
            <a:extLst>
              <a:ext uri="{28A0092B-C50C-407E-A947-70E740481C1C}">
                <a14:useLocalDpi xmlns:a14="http://schemas.microsoft.com/office/drawing/2010/main"/>
              </a:ext>
            </a:extLst>
          </a:blip>
          <a:srcRect/>
          <a:stretch>
            <a:fillRect/>
          </a:stretch>
        </p:blipFill>
        <p:spPr/>
      </p:pic>
      <p:sp>
        <p:nvSpPr>
          <p:cNvPr id="11" name="Espace réservé du texte 16"/>
          <p:cNvSpPr>
            <a:spLocks noGrp="1"/>
          </p:cNvSpPr>
          <p:nvPr>
            <p:ph type="body" sz="quarter" idx="15"/>
          </p:nvPr>
        </p:nvSpPr>
        <p:spPr>
          <a:xfrm>
            <a:off x="3193500" y="556450"/>
            <a:ext cx="1411407" cy="242888"/>
          </a:xfrm>
        </p:spPr>
        <p:txBody>
          <a:bodyPr/>
          <a:lstStyle/>
          <a:p>
            <a:r>
              <a:rPr lang="fr-FR" dirty="0" smtClean="0"/>
              <a:t>Février 2024</a:t>
            </a:r>
            <a:endParaRPr lang="fr-FR" dirty="0"/>
          </a:p>
        </p:txBody>
      </p:sp>
      <p:pic>
        <p:nvPicPr>
          <p:cNvPr id="24" name="Espace réservé pour une image  23"/>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035377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2"/>
          <p:cNvSpPr>
            <a:spLocks noGrp="1"/>
          </p:cNvSpPr>
          <p:nvPr>
            <p:ph type="body" sz="quarter" idx="18"/>
          </p:nvPr>
        </p:nvSpPr>
        <p:spPr>
          <a:xfrm>
            <a:off x="1017342" y="614928"/>
            <a:ext cx="11174658" cy="492745"/>
          </a:xfrm>
        </p:spPr>
        <p:txBody>
          <a:bodyPr/>
          <a:lstStyle/>
          <a:p>
            <a:r>
              <a:rPr lang="fr-FR" dirty="0"/>
              <a:t>Florian SCOTTE</a:t>
            </a:r>
          </a:p>
          <a:p>
            <a:endParaRPr lang="en-US" dirty="0"/>
          </a:p>
        </p:txBody>
      </p:sp>
      <p:sp>
        <p:nvSpPr>
          <p:cNvPr id="2" name="Rectangle 1"/>
          <p:cNvSpPr/>
          <p:nvPr/>
        </p:nvSpPr>
        <p:spPr>
          <a:xfrm>
            <a:off x="2924431" y="4141226"/>
            <a:ext cx="8740346" cy="400110"/>
          </a:xfrm>
          <a:prstGeom prst="rect">
            <a:avLst/>
          </a:prstGeom>
        </p:spPr>
        <p:txBody>
          <a:bodyPr wrap="square">
            <a:spAutoFit/>
          </a:bodyPr>
          <a:lstStyle/>
          <a:p>
            <a:r>
              <a:rPr lang="fr-FR" sz="2000" b="1" dirty="0">
                <a:solidFill>
                  <a:srgbClr val="005086"/>
                </a:solidFill>
              </a:rPr>
              <a:t>MASCC</a:t>
            </a:r>
            <a:r>
              <a:rPr lang="fr-FR" sz="2000" b="1" dirty="0">
                <a:solidFill>
                  <a:srgbClr val="005086"/>
                </a:solidFill>
                <a:latin typeface="Calibri" panose="020F0502020204030204" pitchFamily="34" charset="0"/>
                <a:cs typeface="Calibri" panose="020F0502020204030204" pitchFamily="34" charset="0"/>
              </a:rPr>
              <a:t>®</a:t>
            </a:r>
            <a:r>
              <a:rPr lang="fr-FR" sz="2000" b="1" dirty="0">
                <a:solidFill>
                  <a:srgbClr val="005086"/>
                </a:solidFill>
              </a:rPr>
              <a:t>, ESMO</a:t>
            </a:r>
            <a:r>
              <a:rPr lang="fr-FR" sz="2000" b="1" dirty="0">
                <a:solidFill>
                  <a:srgbClr val="005086"/>
                </a:solidFill>
                <a:latin typeface="Calibri" panose="020F0502020204030204" pitchFamily="34" charset="0"/>
                <a:cs typeface="Calibri" panose="020F0502020204030204" pitchFamily="34" charset="0"/>
              </a:rPr>
              <a:t>®</a:t>
            </a:r>
            <a:r>
              <a:rPr lang="fr-FR" sz="2000" b="1" dirty="0">
                <a:solidFill>
                  <a:srgbClr val="005086"/>
                </a:solidFill>
              </a:rPr>
              <a:t>, ASCO</a:t>
            </a:r>
            <a:r>
              <a:rPr lang="fr-FR" sz="2000" b="1" dirty="0">
                <a:solidFill>
                  <a:srgbClr val="005086"/>
                </a:solidFill>
                <a:latin typeface="Calibri" panose="020F0502020204030204" pitchFamily="34" charset="0"/>
                <a:cs typeface="Calibri" panose="020F0502020204030204" pitchFamily="34" charset="0"/>
              </a:rPr>
              <a:t>®</a:t>
            </a:r>
            <a:r>
              <a:rPr lang="fr-FR" sz="2000" b="1" dirty="0">
                <a:solidFill>
                  <a:srgbClr val="005086"/>
                </a:solidFill>
              </a:rPr>
              <a:t>, AFSOS</a:t>
            </a:r>
            <a:r>
              <a:rPr lang="fr-FR" sz="2000" b="1" dirty="0">
                <a:solidFill>
                  <a:srgbClr val="005086"/>
                </a:solidFill>
                <a:latin typeface="Calibri" panose="020F0502020204030204" pitchFamily="34" charset="0"/>
                <a:cs typeface="Calibri" panose="020F0502020204030204" pitchFamily="34" charset="0"/>
              </a:rPr>
              <a:t>®</a:t>
            </a:r>
            <a:endParaRPr lang="fr-FR" sz="2000" b="1" dirty="0">
              <a:solidFill>
                <a:srgbClr val="005086"/>
              </a:solidFill>
            </a:endParaRPr>
          </a:p>
        </p:txBody>
      </p:sp>
      <p:sp>
        <p:nvSpPr>
          <p:cNvPr id="6" name="Rectangle 5"/>
          <p:cNvSpPr/>
          <p:nvPr/>
        </p:nvSpPr>
        <p:spPr>
          <a:xfrm>
            <a:off x="2961502" y="1574007"/>
            <a:ext cx="7998941" cy="480131"/>
          </a:xfrm>
          <a:prstGeom prst="rect">
            <a:avLst/>
          </a:prstGeom>
        </p:spPr>
        <p:txBody>
          <a:bodyPr wrap="square">
            <a:spAutoFit/>
          </a:bodyPr>
          <a:lstStyle/>
          <a:p>
            <a:pPr lvl="0">
              <a:lnSpc>
                <a:spcPct val="90000"/>
              </a:lnSpc>
              <a:spcBef>
                <a:spcPts val="1000"/>
              </a:spcBef>
            </a:pPr>
            <a:r>
              <a:rPr lang="fr-FR" sz="2800" dirty="0">
                <a:solidFill>
                  <a:srgbClr val="FF7F4D"/>
                </a:solidFill>
                <a:latin typeface="Century Gothic" panose="020B0502020202020204" pitchFamily="34" charset="0"/>
              </a:rPr>
              <a:t>Invitation(s) congrès et présentations</a:t>
            </a:r>
            <a:endParaRPr lang="fr-FR" sz="2800" dirty="0">
              <a:solidFill>
                <a:srgbClr val="FF7F4D"/>
              </a:solidFill>
            </a:endParaRPr>
          </a:p>
        </p:txBody>
      </p:sp>
      <p:sp>
        <p:nvSpPr>
          <p:cNvPr id="11" name="Espace réservé du texte 5">
            <a:extLst>
              <a:ext uri="{FF2B5EF4-FFF2-40B4-BE49-F238E27FC236}">
                <a16:creationId xmlns="" xmlns:a16="http://schemas.microsoft.com/office/drawing/2014/main" id="{2ABA5BF6-E7AC-BF06-05FC-3FA7C0E86ED0}"/>
              </a:ext>
            </a:extLst>
          </p:cNvPr>
          <p:cNvSpPr>
            <a:spLocks noGrp="1"/>
          </p:cNvSpPr>
          <p:nvPr>
            <p:ph type="body" sz="quarter" idx="20"/>
          </p:nvPr>
        </p:nvSpPr>
        <p:spPr>
          <a:xfrm>
            <a:off x="3075716" y="2008402"/>
            <a:ext cx="8391354" cy="455457"/>
          </a:xfrm>
        </p:spPr>
        <p:txBody>
          <a:bodyPr>
            <a:noAutofit/>
          </a:bodyPr>
          <a:lstStyle/>
          <a:p>
            <a:pPr>
              <a:lnSpc>
                <a:spcPct val="150000"/>
              </a:lnSpc>
            </a:pPr>
            <a:r>
              <a:rPr lang="fr-FR" dirty="0"/>
              <a:t>BMS, Sanofi, Roche, MSD, </a:t>
            </a:r>
            <a:r>
              <a:rPr lang="fr-FR" dirty="0" err="1"/>
              <a:t>Prostrakan</a:t>
            </a:r>
            <a:r>
              <a:rPr lang="fr-FR" dirty="0"/>
              <a:t>, Leo pharma, Janssen, Pfizer, Amgen, Pierre Fabre Oncologie, </a:t>
            </a:r>
            <a:r>
              <a:rPr lang="fr-FR" dirty="0" err="1"/>
              <a:t>Pharmanovia</a:t>
            </a:r>
            <a:r>
              <a:rPr lang="fr-FR" dirty="0"/>
              <a:t>, </a:t>
            </a:r>
            <a:r>
              <a:rPr lang="fr-FR" dirty="0" err="1"/>
              <a:t>Vifor</a:t>
            </a:r>
            <a:r>
              <a:rPr lang="fr-FR" dirty="0"/>
              <a:t> Pharma, GSK, </a:t>
            </a:r>
            <a:r>
              <a:rPr lang="fr-FR" dirty="0" err="1"/>
              <a:t>Viatris</a:t>
            </a:r>
            <a:r>
              <a:rPr lang="fr-FR" dirty="0"/>
              <a:t>, </a:t>
            </a:r>
            <a:r>
              <a:rPr lang="fr-FR" dirty="0" err="1"/>
              <a:t>Helsinn</a:t>
            </a:r>
            <a:endParaRPr lang="fr-FR" dirty="0"/>
          </a:p>
        </p:txBody>
      </p:sp>
      <p:sp>
        <p:nvSpPr>
          <p:cNvPr id="5" name="Rectangle 4"/>
          <p:cNvSpPr/>
          <p:nvPr/>
        </p:nvSpPr>
        <p:spPr>
          <a:xfrm>
            <a:off x="2619632" y="2669059"/>
            <a:ext cx="271849" cy="296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2673178" y="4613190"/>
            <a:ext cx="271849" cy="296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2854410" y="3579921"/>
            <a:ext cx="7998941" cy="480131"/>
          </a:xfrm>
          <a:prstGeom prst="rect">
            <a:avLst/>
          </a:prstGeom>
        </p:spPr>
        <p:txBody>
          <a:bodyPr wrap="square">
            <a:spAutoFit/>
          </a:bodyPr>
          <a:lstStyle/>
          <a:p>
            <a:pPr lvl="0">
              <a:lnSpc>
                <a:spcPct val="90000"/>
              </a:lnSpc>
              <a:spcBef>
                <a:spcPts val="1000"/>
              </a:spcBef>
            </a:pPr>
            <a:r>
              <a:rPr lang="fr-FR" sz="2800" dirty="0">
                <a:solidFill>
                  <a:srgbClr val="FF7F4D"/>
                </a:solidFill>
                <a:latin typeface="Century Gothic" panose="020B0502020202020204" pitchFamily="34" charset="0"/>
              </a:rPr>
              <a:t>Associations</a:t>
            </a:r>
            <a:endParaRPr lang="fr-FR" sz="2800" dirty="0">
              <a:solidFill>
                <a:srgbClr val="FF7F4D"/>
              </a:solidFill>
            </a:endParaRPr>
          </a:p>
        </p:txBody>
      </p:sp>
    </p:spTree>
    <p:extLst>
      <p:ext uri="{BB962C8B-B14F-4D97-AF65-F5344CB8AC3E}">
        <p14:creationId xmlns:p14="http://schemas.microsoft.com/office/powerpoint/2010/main" val="8128276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6"/>
          </p:nvPr>
        </p:nvSpPr>
        <p:spPr/>
        <p:txBody>
          <a:bodyPr/>
          <a:lstStyle/>
          <a:p>
            <a:r>
              <a:rPr lang="fr-FR" dirty="0" err="1"/>
              <a:t>JS.Temel</a:t>
            </a:r>
            <a:r>
              <a:rPr lang="fr-FR" dirty="0"/>
              <a:t>, et al. J Clin </a:t>
            </a:r>
            <a:r>
              <a:rPr lang="fr-FR" dirty="0" err="1"/>
              <a:t>Oncol</a:t>
            </a:r>
            <a:r>
              <a:rPr lang="fr-FR" dirty="0"/>
              <a:t> 2022; 40:626-634</a:t>
            </a:r>
          </a:p>
          <a:p>
            <a:endParaRPr lang="fr-FR" dirty="0"/>
          </a:p>
        </p:txBody>
      </p:sp>
      <p:sp>
        <p:nvSpPr>
          <p:cNvPr id="4" name="Espace réservé du texte 3"/>
          <p:cNvSpPr>
            <a:spLocks noGrp="1"/>
          </p:cNvSpPr>
          <p:nvPr>
            <p:ph type="body" sz="quarter" idx="17"/>
          </p:nvPr>
        </p:nvSpPr>
        <p:spPr>
          <a:xfrm>
            <a:off x="932773" y="-4432"/>
            <a:ext cx="11259225" cy="974249"/>
          </a:xfrm>
        </p:spPr>
        <p:txBody>
          <a:bodyPr/>
          <a:lstStyle/>
          <a:p>
            <a:r>
              <a:rPr lang="fr-FR" sz="2800" dirty="0"/>
              <a:t>La révolution des progrès en Cancérologie : </a:t>
            </a:r>
            <a:br>
              <a:rPr lang="fr-FR" sz="2800" dirty="0"/>
            </a:br>
            <a:r>
              <a:rPr lang="fr-FR" sz="2800" dirty="0"/>
              <a:t>Gestion précoce – EPC </a:t>
            </a:r>
            <a:r>
              <a:rPr lang="fr-FR" sz="2800" dirty="0">
                <a:sym typeface="Wingdings" panose="05000000000000000000" pitchFamily="2" charset="2"/>
              </a:rPr>
              <a:t></a:t>
            </a:r>
            <a:r>
              <a:rPr lang="fr-FR" sz="2800" dirty="0"/>
              <a:t> </a:t>
            </a:r>
            <a:r>
              <a:rPr lang="fr-FR" sz="2800" dirty="0" err="1"/>
              <a:t>Early</a:t>
            </a:r>
            <a:r>
              <a:rPr lang="fr-FR" sz="2800" dirty="0"/>
              <a:t> SCC </a:t>
            </a:r>
            <a:r>
              <a:rPr lang="fr-FR" sz="2800" dirty="0">
                <a:sym typeface="Wingdings" panose="05000000000000000000" pitchFamily="2" charset="2"/>
              </a:rPr>
              <a:t></a:t>
            </a:r>
            <a:r>
              <a:rPr lang="fr-FR" sz="2800" dirty="0"/>
              <a:t> Patient </a:t>
            </a:r>
            <a:r>
              <a:rPr lang="fr-FR" sz="2800" dirty="0" err="1"/>
              <a:t>Centered</a:t>
            </a:r>
            <a:r>
              <a:rPr lang="fr-FR" sz="2800" dirty="0"/>
              <a:t> Care</a:t>
            </a:r>
          </a:p>
        </p:txBody>
      </p:sp>
      <p:sp>
        <p:nvSpPr>
          <p:cNvPr id="6" name="Espace réservé du contenu 5"/>
          <p:cNvSpPr>
            <a:spLocks noGrp="1"/>
          </p:cNvSpPr>
          <p:nvPr>
            <p:ph sz="quarter" idx="22"/>
          </p:nvPr>
        </p:nvSpPr>
        <p:spPr>
          <a:xfrm>
            <a:off x="1140481" y="1081028"/>
            <a:ext cx="9911701" cy="2938688"/>
          </a:xfrm>
        </p:spPr>
        <p:txBody>
          <a:bodyPr/>
          <a:lstStyle/>
          <a:p>
            <a:r>
              <a:rPr lang="fr-FR" dirty="0"/>
              <a:t>Le cas du cancer du poumon avancé : d'un mauvais pronostic à un pronostic incertain</a:t>
            </a:r>
          </a:p>
          <a:p>
            <a:pPr marL="644525" lvl="1" indent="-285750">
              <a:spcBef>
                <a:spcPts val="0"/>
              </a:spcBef>
              <a:spcAft>
                <a:spcPts val="600"/>
              </a:spcAft>
              <a:buClr>
                <a:srgbClr val="005086"/>
              </a:buClr>
              <a:buSzPct val="80000"/>
              <a:buFont typeface=".Lucida Grande UI Regular"/>
              <a:buChar char="►"/>
            </a:pPr>
            <a:r>
              <a:rPr lang="fr-FR" dirty="0">
                <a:solidFill>
                  <a:srgbClr val="005086"/>
                </a:solidFill>
              </a:rPr>
              <a:t>(1) gérer de nouveaux profils d'effets secondaires </a:t>
            </a:r>
          </a:p>
          <a:p>
            <a:pPr marL="644525" lvl="1" indent="-285750">
              <a:spcBef>
                <a:spcPts val="0"/>
              </a:spcBef>
              <a:spcAft>
                <a:spcPts val="600"/>
              </a:spcAft>
              <a:buClr>
                <a:srgbClr val="005086"/>
              </a:buClr>
              <a:buSzPct val="80000"/>
              <a:buFont typeface=".Lucida Grande UI Regular"/>
              <a:buChar char="►"/>
            </a:pPr>
            <a:r>
              <a:rPr lang="fr-FR" dirty="0">
                <a:solidFill>
                  <a:srgbClr val="005086"/>
                </a:solidFill>
              </a:rPr>
              <a:t>(2) faire face à l'incertitude du pronostic, </a:t>
            </a:r>
          </a:p>
          <a:p>
            <a:pPr marL="644525" lvl="1" indent="-285750">
              <a:spcBef>
                <a:spcPts val="0"/>
              </a:spcBef>
              <a:spcAft>
                <a:spcPts val="600"/>
              </a:spcAft>
              <a:buClr>
                <a:srgbClr val="005086"/>
              </a:buClr>
              <a:buSzPct val="80000"/>
              <a:buFont typeface=".Lucida Grande UI Regular"/>
              <a:buChar char="►"/>
            </a:pPr>
            <a:r>
              <a:rPr lang="fr-FR" dirty="0">
                <a:solidFill>
                  <a:srgbClr val="005086"/>
                </a:solidFill>
              </a:rPr>
              <a:t>(3) répondre aux besoins en matière de soins de survie </a:t>
            </a:r>
          </a:p>
          <a:p>
            <a:pPr marL="644525" lvl="1" indent="-285750">
              <a:spcBef>
                <a:spcPts val="0"/>
              </a:spcBef>
              <a:spcAft>
                <a:spcPts val="600"/>
              </a:spcAft>
              <a:buClr>
                <a:srgbClr val="005086"/>
              </a:buClr>
              <a:buSzPct val="80000"/>
              <a:buFont typeface=".Lucida Grande UI Regular"/>
              <a:buChar char="►"/>
            </a:pPr>
            <a:r>
              <a:rPr lang="fr-FR" dirty="0">
                <a:solidFill>
                  <a:srgbClr val="005086"/>
                </a:solidFill>
              </a:rPr>
              <a:t>(4) planifier la fin de vie.</a:t>
            </a:r>
          </a:p>
          <a:p>
            <a:endParaRPr lang="fr-FR" dirty="0"/>
          </a:p>
        </p:txBody>
      </p:sp>
      <p:pic>
        <p:nvPicPr>
          <p:cNvPr id="7" name="Image 6">
            <a:extLst>
              <a:ext uri="{FF2B5EF4-FFF2-40B4-BE49-F238E27FC236}">
                <a16:creationId xmlns="" xmlns:a16="http://schemas.microsoft.com/office/drawing/2014/main" id="{5C2618F1-1098-864C-9E79-DAFA9E2743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60272" y="2435323"/>
            <a:ext cx="6157903" cy="3515026"/>
          </a:xfrm>
          <a:prstGeom prst="rect">
            <a:avLst/>
          </a:prstGeom>
        </p:spPr>
      </p:pic>
      <p:sp>
        <p:nvSpPr>
          <p:cNvPr id="8" name="ZoneTexte 7">
            <a:extLst>
              <a:ext uri="{FF2B5EF4-FFF2-40B4-BE49-F238E27FC236}">
                <a16:creationId xmlns="" xmlns:a16="http://schemas.microsoft.com/office/drawing/2014/main" id="{14D1D159-7851-4FB9-95BE-B466B1033573}"/>
              </a:ext>
            </a:extLst>
          </p:cNvPr>
          <p:cNvSpPr txBox="1"/>
          <p:nvPr/>
        </p:nvSpPr>
        <p:spPr>
          <a:xfrm>
            <a:off x="1067242" y="3872312"/>
            <a:ext cx="3983853" cy="523220"/>
          </a:xfrm>
          <a:prstGeom prst="rect">
            <a:avLst/>
          </a:prstGeom>
          <a:solidFill>
            <a:srgbClr val="005086"/>
          </a:solidFill>
          <a:ln w="57150">
            <a:noFill/>
          </a:ln>
        </p:spPr>
        <p:txBody>
          <a:bodyPr wrap="square" rtlCol="0">
            <a:spAutoFit/>
          </a:bodyPr>
          <a:lstStyle/>
          <a:p>
            <a:pPr algn="ctr"/>
            <a:r>
              <a:rPr lang="fr-FR" sz="2800" b="1" dirty="0" err="1">
                <a:solidFill>
                  <a:srgbClr val="FFFFFF"/>
                </a:solidFill>
              </a:rPr>
              <a:t>Early</a:t>
            </a:r>
            <a:r>
              <a:rPr lang="fr-FR" sz="2800" b="1" dirty="0">
                <a:solidFill>
                  <a:srgbClr val="FFFFFF"/>
                </a:solidFill>
              </a:rPr>
              <a:t> </a:t>
            </a:r>
            <a:r>
              <a:rPr lang="fr-FR" sz="2800" b="1" dirty="0" err="1">
                <a:solidFill>
                  <a:srgbClr val="FFFFFF"/>
                </a:solidFill>
              </a:rPr>
              <a:t>Supportive</a:t>
            </a:r>
            <a:r>
              <a:rPr lang="fr-FR" sz="2800" b="1" dirty="0">
                <a:solidFill>
                  <a:srgbClr val="FFFFFF"/>
                </a:solidFill>
              </a:rPr>
              <a:t> Care</a:t>
            </a:r>
          </a:p>
        </p:txBody>
      </p:sp>
      <p:sp>
        <p:nvSpPr>
          <p:cNvPr id="9" name="Flèche courbée vers le bas 8">
            <a:extLst>
              <a:ext uri="{FF2B5EF4-FFF2-40B4-BE49-F238E27FC236}">
                <a16:creationId xmlns="" xmlns:a16="http://schemas.microsoft.com/office/drawing/2014/main" id="{018A4209-7786-F6C2-359D-1B6326147722}"/>
              </a:ext>
            </a:extLst>
          </p:cNvPr>
          <p:cNvSpPr/>
          <p:nvPr/>
        </p:nvSpPr>
        <p:spPr bwMode="auto">
          <a:xfrm rot="2827260">
            <a:off x="8180397" y="1916924"/>
            <a:ext cx="1310163" cy="546792"/>
          </a:xfrm>
          <a:prstGeom prst="curved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fr-FR" sz="2400">
              <a:solidFill>
                <a:srgbClr val="002D4C"/>
              </a:solidFill>
              <a:latin typeface="Arial" pitchFamily="26" charset="-52"/>
              <a:ea typeface="ヒラギノ角ゴ Pro W3" pitchFamily="26" charset="-128"/>
              <a:cs typeface="ヒラギノ角ゴ Pro W3" pitchFamily="26" charset="-128"/>
            </a:endParaRPr>
          </a:p>
        </p:txBody>
      </p:sp>
      <p:sp>
        <p:nvSpPr>
          <p:cNvPr id="10" name="Flèche vers la droite 11">
            <a:extLst>
              <a:ext uri="{FF2B5EF4-FFF2-40B4-BE49-F238E27FC236}">
                <a16:creationId xmlns="" xmlns:a16="http://schemas.microsoft.com/office/drawing/2014/main" id="{01E9B310-EED4-AD35-AF29-E9E0DACF8A13}"/>
              </a:ext>
            </a:extLst>
          </p:cNvPr>
          <p:cNvSpPr/>
          <p:nvPr/>
        </p:nvSpPr>
        <p:spPr bwMode="auto">
          <a:xfrm rot="10800000">
            <a:off x="5051327" y="3923934"/>
            <a:ext cx="1136861" cy="345835"/>
          </a:xfrm>
          <a:prstGeom prst="rightArrow">
            <a:avLst/>
          </a:prstGeom>
          <a:solidFill>
            <a:srgbClr val="00508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fr-FR" sz="2400">
              <a:ln>
                <a:solidFill>
                  <a:srgbClr val="0070C0"/>
                </a:solidFill>
              </a:ln>
              <a:solidFill>
                <a:srgbClr val="0070C0"/>
              </a:solidFill>
              <a:latin typeface="Arial" pitchFamily="26" charset="-52"/>
              <a:ea typeface="ヒラギノ角ゴ Pro W3" pitchFamily="26" charset="-128"/>
              <a:cs typeface="ヒラギノ角ゴ Pro W3" pitchFamily="26" charset="-128"/>
            </a:endParaRPr>
          </a:p>
        </p:txBody>
      </p:sp>
    </p:spTree>
    <p:extLst>
      <p:ext uri="{BB962C8B-B14F-4D97-AF65-F5344CB8AC3E}">
        <p14:creationId xmlns:p14="http://schemas.microsoft.com/office/powerpoint/2010/main" val="9930013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6"/>
          </p:nvPr>
        </p:nvSpPr>
        <p:spPr>
          <a:xfrm>
            <a:off x="1017816" y="6342603"/>
            <a:ext cx="5983348" cy="247196"/>
          </a:xfrm>
        </p:spPr>
        <p:txBody>
          <a:bodyPr/>
          <a:lstStyle/>
          <a:p>
            <a:r>
              <a:rPr lang="fr-FR" dirty="0"/>
              <a:t>Cardoso F, </a:t>
            </a:r>
            <a:r>
              <a:rPr lang="fr-FR" dirty="0" err="1"/>
              <a:t>Rihani</a:t>
            </a:r>
            <a:r>
              <a:rPr lang="fr-FR" dirty="0"/>
              <a:t> J, </a:t>
            </a:r>
            <a:r>
              <a:rPr lang="fr-FR" dirty="0" err="1"/>
              <a:t>Harmer</a:t>
            </a:r>
            <a:r>
              <a:rPr lang="fr-FR" dirty="0"/>
              <a:t> V, et al. </a:t>
            </a:r>
            <a:r>
              <a:rPr lang="fr-FR" dirty="0" err="1"/>
              <a:t>Oncologist</a:t>
            </a:r>
            <a:r>
              <a:rPr lang="fr-FR" dirty="0"/>
              <a:t>. 2023 </a:t>
            </a:r>
            <a:r>
              <a:rPr lang="fr-FR" dirty="0" err="1"/>
              <a:t>Oct</a:t>
            </a:r>
            <a:r>
              <a:rPr lang="fr-FR" dirty="0"/>
              <a:t> 3;28(10):856-865. </a:t>
            </a:r>
          </a:p>
          <a:p>
            <a:endParaRPr lang="fr-FR" dirty="0"/>
          </a:p>
        </p:txBody>
      </p:sp>
      <p:sp>
        <p:nvSpPr>
          <p:cNvPr id="4" name="Espace réservé du texte 3"/>
          <p:cNvSpPr>
            <a:spLocks noGrp="1"/>
          </p:cNvSpPr>
          <p:nvPr>
            <p:ph type="body" sz="quarter" idx="17"/>
          </p:nvPr>
        </p:nvSpPr>
        <p:spPr/>
        <p:txBody>
          <a:bodyPr/>
          <a:lstStyle/>
          <a:p>
            <a:r>
              <a:rPr lang="en-US" dirty="0"/>
              <a:t>QOL – HCP </a:t>
            </a:r>
            <a:r>
              <a:rPr lang="en-US" i="1" dirty="0"/>
              <a:t>vs</a:t>
            </a:r>
            <a:r>
              <a:rPr lang="en-US" dirty="0"/>
              <a:t> Patients - Advanced Breast Cancer</a:t>
            </a:r>
            <a:endParaRPr lang="fr-FR" dirty="0"/>
          </a:p>
        </p:txBody>
      </p:sp>
      <p:sp>
        <p:nvSpPr>
          <p:cNvPr id="6" name="Espace réservé du contenu 5"/>
          <p:cNvSpPr>
            <a:spLocks noGrp="1"/>
          </p:cNvSpPr>
          <p:nvPr>
            <p:ph sz="quarter" idx="22"/>
          </p:nvPr>
        </p:nvSpPr>
        <p:spPr>
          <a:xfrm>
            <a:off x="1293970" y="928007"/>
            <a:ext cx="9678003" cy="1190809"/>
          </a:xfrm>
        </p:spPr>
        <p:txBody>
          <a:bodyPr/>
          <a:lstStyle/>
          <a:p>
            <a:r>
              <a:rPr lang="fr-FR" dirty="0"/>
              <a:t>Enquête transversale en ligne (7/2020-5/2021) auprès d'oncologues, d'infirmières et de patientes atteintes d'un cancer du sein avancé HR+/ HER2- dans 7 pays.</a:t>
            </a:r>
          </a:p>
          <a:p>
            <a:r>
              <a:rPr lang="fr-FR" dirty="0"/>
              <a:t>502 </a:t>
            </a:r>
            <a:r>
              <a:rPr lang="fr-FR" dirty="0" err="1"/>
              <a:t>HCPs</a:t>
            </a:r>
            <a:r>
              <a:rPr lang="fr-FR" dirty="0"/>
              <a:t> and 467 patients</a:t>
            </a:r>
          </a:p>
          <a:p>
            <a:pPr marL="0" indent="0">
              <a:buNone/>
            </a:pPr>
            <a:endParaRPr lang="fr-FR" dirty="0"/>
          </a:p>
        </p:txBody>
      </p:sp>
      <p:sp>
        <p:nvSpPr>
          <p:cNvPr id="7" name="ZoneTexte 6">
            <a:extLst>
              <a:ext uri="{FF2B5EF4-FFF2-40B4-BE49-F238E27FC236}">
                <a16:creationId xmlns="" xmlns:a16="http://schemas.microsoft.com/office/drawing/2014/main" id="{9F846053-D0E6-563C-2CD6-F4FB3861BDE7}"/>
              </a:ext>
            </a:extLst>
          </p:cNvPr>
          <p:cNvSpPr txBox="1"/>
          <p:nvPr/>
        </p:nvSpPr>
        <p:spPr>
          <a:xfrm>
            <a:off x="4594883" y="2296809"/>
            <a:ext cx="4207372" cy="400110"/>
          </a:xfrm>
          <a:prstGeom prst="rect">
            <a:avLst/>
          </a:prstGeom>
          <a:noFill/>
          <a:ln>
            <a:solidFill>
              <a:schemeClr val="accent1"/>
            </a:solidFill>
          </a:ln>
        </p:spPr>
        <p:txBody>
          <a:bodyPr wrap="square" rtlCol="0">
            <a:spAutoFit/>
          </a:bodyPr>
          <a:lstStyle/>
          <a:p>
            <a:pPr algn="ctr"/>
            <a:r>
              <a:rPr lang="fr-FR" sz="2000" dirty="0">
                <a:solidFill>
                  <a:srgbClr val="002D4C"/>
                </a:solidFill>
              </a:rPr>
              <a:t>Questions autour de la QOL ?</a:t>
            </a:r>
          </a:p>
        </p:txBody>
      </p:sp>
      <p:pic>
        <p:nvPicPr>
          <p:cNvPr id="8" name="Image 7">
            <a:extLst>
              <a:ext uri="{FF2B5EF4-FFF2-40B4-BE49-F238E27FC236}">
                <a16:creationId xmlns="" xmlns:a16="http://schemas.microsoft.com/office/drawing/2014/main" id="{CBB1C955-1AE3-334A-FA63-9F8DDA928C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72408" y="3035341"/>
            <a:ext cx="5211350" cy="2672487"/>
          </a:xfrm>
          <a:prstGeom prst="rect">
            <a:avLst/>
          </a:prstGeom>
        </p:spPr>
      </p:pic>
      <p:pic>
        <p:nvPicPr>
          <p:cNvPr id="9" name="Image 8">
            <a:extLst>
              <a:ext uri="{FF2B5EF4-FFF2-40B4-BE49-F238E27FC236}">
                <a16:creationId xmlns="" xmlns:a16="http://schemas.microsoft.com/office/drawing/2014/main" id="{224D8EE3-5453-E196-A0B9-1366979C01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2177" y="3010627"/>
            <a:ext cx="5404363" cy="2672487"/>
          </a:xfrm>
          <a:prstGeom prst="rect">
            <a:avLst/>
          </a:prstGeom>
        </p:spPr>
      </p:pic>
      <p:sp>
        <p:nvSpPr>
          <p:cNvPr id="10" name="ZoneTexte 9">
            <a:extLst>
              <a:ext uri="{FF2B5EF4-FFF2-40B4-BE49-F238E27FC236}">
                <a16:creationId xmlns="" xmlns:a16="http://schemas.microsoft.com/office/drawing/2014/main" id="{9D513D30-AB23-9112-B7CC-1F6D8DCFCBA0}"/>
              </a:ext>
            </a:extLst>
          </p:cNvPr>
          <p:cNvSpPr txBox="1"/>
          <p:nvPr/>
        </p:nvSpPr>
        <p:spPr>
          <a:xfrm>
            <a:off x="998253" y="5742430"/>
            <a:ext cx="3668751" cy="276999"/>
          </a:xfrm>
          <a:prstGeom prst="rect">
            <a:avLst/>
          </a:prstGeom>
          <a:noFill/>
        </p:spPr>
        <p:txBody>
          <a:bodyPr wrap="square" rtlCol="0">
            <a:spAutoFit/>
          </a:bodyPr>
          <a:lstStyle/>
          <a:p>
            <a:r>
              <a:rPr lang="fr-FR" sz="1200" dirty="0">
                <a:solidFill>
                  <a:srgbClr val="FFFFFF">
                    <a:lumMod val="50000"/>
                  </a:srgbClr>
                </a:solidFill>
              </a:rPr>
              <a:t>HCP = </a:t>
            </a:r>
            <a:r>
              <a:rPr lang="fr-FR" sz="1200" dirty="0" err="1">
                <a:solidFill>
                  <a:srgbClr val="FFFFFF">
                    <a:lumMod val="50000"/>
                  </a:srgbClr>
                </a:solidFill>
              </a:rPr>
              <a:t>Health</a:t>
            </a:r>
            <a:r>
              <a:rPr lang="fr-FR" sz="1200" dirty="0">
                <a:solidFill>
                  <a:srgbClr val="FFFFFF">
                    <a:lumMod val="50000"/>
                  </a:srgbClr>
                </a:solidFill>
              </a:rPr>
              <a:t> Care Professional</a:t>
            </a:r>
          </a:p>
        </p:txBody>
      </p:sp>
      <p:sp>
        <p:nvSpPr>
          <p:cNvPr id="11" name="Rectangle 10"/>
          <p:cNvSpPr/>
          <p:nvPr/>
        </p:nvSpPr>
        <p:spPr>
          <a:xfrm>
            <a:off x="1161536" y="2903838"/>
            <a:ext cx="5424616" cy="2817342"/>
          </a:xfrm>
          <a:prstGeom prst="rect">
            <a:avLst/>
          </a:prstGeom>
          <a:noFill/>
          <a:ln w="3175">
            <a:solidFill>
              <a:srgbClr val="8B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6722076" y="2907955"/>
            <a:ext cx="5305167" cy="2813223"/>
          </a:xfrm>
          <a:prstGeom prst="rect">
            <a:avLst/>
          </a:prstGeom>
          <a:noFill/>
          <a:ln w="3175">
            <a:solidFill>
              <a:srgbClr val="8B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25638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7"/>
          </p:nvPr>
        </p:nvSpPr>
        <p:spPr>
          <a:xfrm>
            <a:off x="1163970" y="19280"/>
            <a:ext cx="10370160" cy="1690915"/>
          </a:xfrm>
        </p:spPr>
        <p:txBody>
          <a:bodyPr/>
          <a:lstStyle/>
          <a:p>
            <a:r>
              <a:rPr lang="fr-FR" sz="3200" dirty="0"/>
              <a:t>Les actualités en adjuvant </a:t>
            </a:r>
            <a:r>
              <a:rPr lang="fr-FR" sz="3200" dirty="0" err="1" smtClean="0"/>
              <a:t>vont-elles</a:t>
            </a:r>
            <a:r>
              <a:rPr lang="fr-FR" sz="3200" dirty="0" smtClean="0"/>
              <a:t> </a:t>
            </a:r>
            <a:r>
              <a:rPr lang="fr-FR" sz="3200" dirty="0"/>
              <a:t>changer notre pratique ?</a:t>
            </a:r>
          </a:p>
        </p:txBody>
      </p:sp>
      <p:sp>
        <p:nvSpPr>
          <p:cNvPr id="4" name="Slide Number Placeholder 3" hidden="1">
            <a:extLst>
              <a:ext uri="{FF2B5EF4-FFF2-40B4-BE49-F238E27FC236}">
                <a16:creationId xmlns="" xmlns:a16="http://schemas.microsoft.com/office/drawing/2014/main" id="{6D9443F5-A57C-9A3E-B571-95F1CD9DA66D}"/>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normAutofit/>
          </a:bodyP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spcBef>
                <a:spcPts val="0"/>
              </a:spcBef>
              <a:spcAft>
                <a:spcPts val="600"/>
              </a:spcAft>
              <a:buClrTx/>
              <a:buSzTx/>
              <a:buFontTx/>
              <a:buNone/>
              <a:tabLst/>
              <a:defRPr/>
            </a:pPr>
            <a:fld id="{D9E24967-F682-4E60-9193-957A4D1E255A}" type="slidenum">
              <a:rPr kumimoji="0" lang="fr-FR"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spcBef>
                  <a:spcPts val="0"/>
                </a:spcBef>
                <a:spcAft>
                  <a:spcPts val="600"/>
                </a:spcAft>
                <a:buClrTx/>
                <a:buSzTx/>
                <a:buFontTx/>
                <a:buNone/>
                <a:tabLst/>
                <a:defRPr/>
              </a:pPr>
              <a:t>6</a:t>
            </a:fld>
            <a:endParaRPr kumimoji="0" lang="uk-UA" b="0" i="0" u="none" strike="noStrike" kern="1200" cap="none" spc="0" normalizeH="0" baseline="0" noProof="0">
              <a:ln>
                <a:noFill/>
              </a:ln>
              <a:solidFill>
                <a:srgbClr val="FFFFFF">
                  <a:tint val="75000"/>
                </a:srgbClr>
              </a:solidFill>
              <a:effectLst/>
              <a:uLnTx/>
              <a:uFillTx/>
              <a:latin typeface="Calibri"/>
              <a:ea typeface="+mn-ea"/>
              <a:cs typeface="+mn-cs"/>
            </a:endParaRPr>
          </a:p>
        </p:txBody>
      </p:sp>
      <p:pic>
        <p:nvPicPr>
          <p:cNvPr id="5" name="Picture 4" descr="A toy figurine holding a broom&#10;&#10;Description automatically generated">
            <a:extLst>
              <a:ext uri="{FF2B5EF4-FFF2-40B4-BE49-F238E27FC236}">
                <a16:creationId xmlns="" xmlns:a16="http://schemas.microsoft.com/office/drawing/2014/main" id="{34F276EC-B24A-C514-9916-E89EDA4E66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04205" y="2324099"/>
            <a:ext cx="3754648" cy="2891079"/>
          </a:xfrm>
          <a:prstGeom prst="rect">
            <a:avLst/>
          </a:prstGeom>
          <a:noFill/>
        </p:spPr>
      </p:pic>
      <p:pic>
        <p:nvPicPr>
          <p:cNvPr id="6" name="Picture 5" descr="Icon&#10;&#10;Description automatically generated">
            <a:extLst>
              <a:ext uri="{FF2B5EF4-FFF2-40B4-BE49-F238E27FC236}">
                <a16:creationId xmlns="" xmlns:a16="http://schemas.microsoft.com/office/drawing/2014/main" id="{C83BDE19-3244-6A63-01EB-05A89655D1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55178" y="1581899"/>
            <a:ext cx="4177927" cy="4188397"/>
          </a:xfrm>
          <a:prstGeom prst="rect">
            <a:avLst/>
          </a:prstGeom>
          <a:noFill/>
        </p:spPr>
      </p:pic>
    </p:spTree>
    <p:extLst>
      <p:ext uri="{BB962C8B-B14F-4D97-AF65-F5344CB8AC3E}">
        <p14:creationId xmlns:p14="http://schemas.microsoft.com/office/powerpoint/2010/main" val="22630215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7"/>
          </p:nvPr>
        </p:nvSpPr>
        <p:spPr/>
        <p:txBody>
          <a:bodyPr/>
          <a:lstStyle/>
          <a:p>
            <a:r>
              <a:rPr lang="en-US" dirty="0"/>
              <a:t>QOL – HCP </a:t>
            </a:r>
            <a:r>
              <a:rPr lang="en-US" i="1" dirty="0"/>
              <a:t>vs</a:t>
            </a:r>
            <a:r>
              <a:rPr lang="en-US" dirty="0"/>
              <a:t> Patients - Advanced Breast Cancer</a:t>
            </a:r>
            <a:endParaRPr lang="fr-FR" dirty="0"/>
          </a:p>
        </p:txBody>
      </p:sp>
      <p:sp>
        <p:nvSpPr>
          <p:cNvPr id="14" name="ZoneTexte 13">
            <a:extLst>
              <a:ext uri="{FF2B5EF4-FFF2-40B4-BE49-F238E27FC236}">
                <a16:creationId xmlns="" xmlns:a16="http://schemas.microsoft.com/office/drawing/2014/main" id="{9F846053-D0E6-563C-2CD6-F4FB3861BDE7}"/>
              </a:ext>
            </a:extLst>
          </p:cNvPr>
          <p:cNvSpPr txBox="1"/>
          <p:nvPr/>
        </p:nvSpPr>
        <p:spPr>
          <a:xfrm>
            <a:off x="1547349" y="930480"/>
            <a:ext cx="4309457" cy="584775"/>
          </a:xfrm>
          <a:prstGeom prst="rect">
            <a:avLst/>
          </a:prstGeom>
          <a:noFill/>
          <a:ln>
            <a:solidFill>
              <a:schemeClr val="accent1"/>
            </a:solidFill>
          </a:ln>
        </p:spPr>
        <p:txBody>
          <a:bodyPr wrap="square" rtlCol="0">
            <a:spAutoFit/>
          </a:bodyPr>
          <a:lstStyle/>
          <a:p>
            <a:pPr algn="ctr"/>
            <a:r>
              <a:rPr lang="fr-FR" sz="1600" dirty="0">
                <a:solidFill>
                  <a:srgbClr val="002D4C"/>
                </a:solidFill>
                <a:latin typeface="Helvetica" pitchFamily="2" charset="0"/>
              </a:rPr>
              <a:t>Importance de QOL dans prise de décision thérapeutique </a:t>
            </a:r>
            <a:r>
              <a:rPr lang="fr-FR" sz="1600" dirty="0">
                <a:solidFill>
                  <a:srgbClr val="002D4C"/>
                </a:solidFill>
              </a:rPr>
              <a:t>?</a:t>
            </a:r>
          </a:p>
        </p:txBody>
      </p:sp>
      <p:pic>
        <p:nvPicPr>
          <p:cNvPr id="15" name="Image 14">
            <a:extLst>
              <a:ext uri="{FF2B5EF4-FFF2-40B4-BE49-F238E27FC236}">
                <a16:creationId xmlns="" xmlns:a16="http://schemas.microsoft.com/office/drawing/2014/main" id="{3E433202-D68C-8B75-7D0F-A07DCA6A8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1587" y="1684807"/>
            <a:ext cx="5035604" cy="2489512"/>
          </a:xfrm>
          <a:prstGeom prst="rect">
            <a:avLst/>
          </a:prstGeom>
        </p:spPr>
      </p:pic>
      <p:sp>
        <p:nvSpPr>
          <p:cNvPr id="16" name="ZoneTexte 15">
            <a:extLst>
              <a:ext uri="{FF2B5EF4-FFF2-40B4-BE49-F238E27FC236}">
                <a16:creationId xmlns="" xmlns:a16="http://schemas.microsoft.com/office/drawing/2014/main" id="{53EFA2CA-E7CA-6950-DE4D-984A74645807}"/>
              </a:ext>
            </a:extLst>
          </p:cNvPr>
          <p:cNvSpPr txBox="1"/>
          <p:nvPr/>
        </p:nvSpPr>
        <p:spPr>
          <a:xfrm>
            <a:off x="6951999" y="930480"/>
            <a:ext cx="4605186" cy="584775"/>
          </a:xfrm>
          <a:prstGeom prst="rect">
            <a:avLst/>
          </a:prstGeom>
          <a:noFill/>
          <a:ln>
            <a:solidFill>
              <a:schemeClr val="accent1"/>
            </a:solidFill>
          </a:ln>
        </p:spPr>
        <p:txBody>
          <a:bodyPr wrap="square" rtlCol="0">
            <a:spAutoFit/>
          </a:bodyPr>
          <a:lstStyle/>
          <a:p>
            <a:pPr algn="ctr"/>
            <a:r>
              <a:rPr lang="fr-FR" sz="1600" dirty="0">
                <a:solidFill>
                  <a:srgbClr val="002D4C"/>
                </a:solidFill>
                <a:latin typeface="Helvetica" pitchFamily="2" charset="0"/>
              </a:rPr>
              <a:t>Effets indésirables ayant un impact modéré ou sévère sur la qualité de vie ?</a:t>
            </a:r>
          </a:p>
        </p:txBody>
      </p:sp>
      <p:pic>
        <p:nvPicPr>
          <p:cNvPr id="17" name="Image 16">
            <a:extLst>
              <a:ext uri="{FF2B5EF4-FFF2-40B4-BE49-F238E27FC236}">
                <a16:creationId xmlns="" xmlns:a16="http://schemas.microsoft.com/office/drawing/2014/main" id="{B1962E13-7CF8-4D1C-E6FD-01736FC78A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6917" y="1826007"/>
            <a:ext cx="5779997" cy="2489512"/>
          </a:xfrm>
          <a:prstGeom prst="rect">
            <a:avLst/>
          </a:prstGeom>
        </p:spPr>
      </p:pic>
      <p:sp>
        <p:nvSpPr>
          <p:cNvPr id="18" name="ZoneTexte 17">
            <a:extLst>
              <a:ext uri="{FF2B5EF4-FFF2-40B4-BE49-F238E27FC236}">
                <a16:creationId xmlns="" xmlns:a16="http://schemas.microsoft.com/office/drawing/2014/main" id="{4C4C4225-6E87-39B5-BE68-3CE5440B0B07}"/>
              </a:ext>
            </a:extLst>
          </p:cNvPr>
          <p:cNvSpPr txBox="1"/>
          <p:nvPr/>
        </p:nvSpPr>
        <p:spPr>
          <a:xfrm>
            <a:off x="1487553" y="4324121"/>
            <a:ext cx="3795647" cy="261610"/>
          </a:xfrm>
          <a:prstGeom prst="rect">
            <a:avLst/>
          </a:prstGeom>
          <a:noFill/>
        </p:spPr>
        <p:txBody>
          <a:bodyPr wrap="square" rtlCol="0">
            <a:spAutoFit/>
          </a:bodyPr>
          <a:lstStyle/>
          <a:p>
            <a:r>
              <a:rPr lang="fr-FR" sz="1100" dirty="0">
                <a:solidFill>
                  <a:srgbClr val="FFFFFF">
                    <a:lumMod val="50000"/>
                  </a:srgbClr>
                </a:solidFill>
              </a:rPr>
              <a:t>1L= First line, 2L= Second line, 3L= 3 </a:t>
            </a:r>
            <a:r>
              <a:rPr lang="fr-FR" sz="1100" dirty="0" err="1">
                <a:solidFill>
                  <a:srgbClr val="FFFFFF">
                    <a:lumMod val="50000"/>
                  </a:srgbClr>
                </a:solidFill>
              </a:rPr>
              <a:t>lines</a:t>
            </a:r>
            <a:r>
              <a:rPr lang="fr-FR" sz="1100" dirty="0">
                <a:solidFill>
                  <a:srgbClr val="FFFFFF">
                    <a:lumMod val="50000"/>
                  </a:srgbClr>
                </a:solidFill>
              </a:rPr>
              <a:t> and more</a:t>
            </a:r>
          </a:p>
        </p:txBody>
      </p:sp>
      <p:sp>
        <p:nvSpPr>
          <p:cNvPr id="19" name="Espace réservé du contenu 5"/>
          <p:cNvSpPr>
            <a:spLocks noGrp="1"/>
          </p:cNvSpPr>
          <p:nvPr>
            <p:ph sz="quarter" idx="22"/>
          </p:nvPr>
        </p:nvSpPr>
        <p:spPr>
          <a:xfrm>
            <a:off x="1218063" y="4663056"/>
            <a:ext cx="10237708" cy="1190809"/>
          </a:xfrm>
        </p:spPr>
        <p:txBody>
          <a:bodyPr/>
          <a:lstStyle/>
          <a:p>
            <a:pPr marL="0" indent="0">
              <a:buNone/>
            </a:pPr>
            <a:r>
              <a:rPr lang="fr-FR" dirty="0"/>
              <a:t>En résumé :</a:t>
            </a:r>
          </a:p>
          <a:p>
            <a:r>
              <a:rPr lang="fr-FR" b="0" dirty="0"/>
              <a:t>Améliorer la communication entre professionnels et le patient, </a:t>
            </a:r>
          </a:p>
          <a:p>
            <a:r>
              <a:rPr lang="fr-FR" b="0" dirty="0"/>
              <a:t>Évaluer régulièrement et rigoureusement la qualité de vie à l'aide de questionnaires validés et spécifiques au cancer sein avancé afin de surveiller les effets du traitement.</a:t>
            </a:r>
          </a:p>
          <a:p>
            <a:pPr marL="0" indent="0">
              <a:buNone/>
            </a:pPr>
            <a:endParaRPr lang="fr-FR" dirty="0"/>
          </a:p>
        </p:txBody>
      </p:sp>
      <p:sp>
        <p:nvSpPr>
          <p:cNvPr id="9" name="Rectangle 8"/>
          <p:cNvSpPr/>
          <p:nvPr/>
        </p:nvSpPr>
        <p:spPr>
          <a:xfrm>
            <a:off x="1000898" y="1631091"/>
            <a:ext cx="5202194" cy="2953265"/>
          </a:xfrm>
          <a:prstGeom prst="rect">
            <a:avLst/>
          </a:prstGeom>
          <a:noFill/>
          <a:ln w="3175">
            <a:solidFill>
              <a:srgbClr val="8B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6355493" y="1622853"/>
            <a:ext cx="5704702" cy="2953265"/>
          </a:xfrm>
          <a:prstGeom prst="rect">
            <a:avLst/>
          </a:prstGeom>
          <a:noFill/>
          <a:ln w="3175">
            <a:solidFill>
              <a:srgbClr val="8B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489584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10"/>
          <p:cNvSpPr>
            <a:spLocks noGrp="1"/>
          </p:cNvSpPr>
          <p:nvPr>
            <p:ph sz="quarter" idx="16"/>
          </p:nvPr>
        </p:nvSpPr>
        <p:spPr/>
        <p:txBody>
          <a:bodyPr/>
          <a:lstStyle/>
          <a:p>
            <a:r>
              <a:rPr lang="fr-FR" dirty="0" err="1"/>
              <a:t>Ines</a:t>
            </a:r>
            <a:r>
              <a:rPr lang="fr-FR" dirty="0"/>
              <a:t> </a:t>
            </a:r>
            <a:r>
              <a:rPr lang="fr-FR" dirty="0" err="1"/>
              <a:t>Vaz</a:t>
            </a:r>
            <a:r>
              <a:rPr lang="fr-FR" dirty="0"/>
              <a:t>-Luis, et al. J Clin </a:t>
            </a:r>
            <a:r>
              <a:rPr lang="fr-FR" dirty="0" err="1"/>
              <a:t>Oncol</a:t>
            </a:r>
            <a:r>
              <a:rPr lang="fr-FR" dirty="0"/>
              <a:t> 2014; 32:927-934</a:t>
            </a:r>
          </a:p>
          <a:p>
            <a:endParaRPr lang="fr-FR" dirty="0"/>
          </a:p>
        </p:txBody>
      </p:sp>
      <p:sp>
        <p:nvSpPr>
          <p:cNvPr id="12" name="Espace réservé du texte 11"/>
          <p:cNvSpPr>
            <a:spLocks noGrp="1"/>
          </p:cNvSpPr>
          <p:nvPr>
            <p:ph type="body" sz="quarter" idx="17"/>
          </p:nvPr>
        </p:nvSpPr>
        <p:spPr/>
        <p:txBody>
          <a:bodyPr/>
          <a:lstStyle/>
          <a:p>
            <a:r>
              <a:rPr lang="fr-FR" sz="2800" dirty="0"/>
              <a:t>Durée et toxicité du </a:t>
            </a:r>
            <a:r>
              <a:rPr lang="fr-FR" sz="2800" dirty="0" err="1"/>
              <a:t>trastuzumab</a:t>
            </a:r>
            <a:r>
              <a:rPr lang="fr-FR" sz="2800" dirty="0"/>
              <a:t> adjuvant chez les patientes âgées atteintes d'un cancer du sein au stade précoce</a:t>
            </a:r>
            <a:br>
              <a:rPr lang="fr-FR" sz="2800" dirty="0"/>
            </a:br>
            <a:endParaRPr lang="fr-FR" sz="2800" dirty="0"/>
          </a:p>
        </p:txBody>
      </p:sp>
      <p:sp>
        <p:nvSpPr>
          <p:cNvPr id="14" name="Espace réservé du contenu 13"/>
          <p:cNvSpPr>
            <a:spLocks noGrp="1"/>
          </p:cNvSpPr>
          <p:nvPr>
            <p:ph sz="quarter" idx="22"/>
          </p:nvPr>
        </p:nvSpPr>
        <p:spPr>
          <a:xfrm>
            <a:off x="1068697" y="4466713"/>
            <a:ext cx="3382122" cy="1044401"/>
          </a:xfrm>
          <a:ln>
            <a:solidFill>
              <a:schemeClr val="tx1"/>
            </a:solidFill>
          </a:ln>
        </p:spPr>
        <p:txBody>
          <a:bodyPr anchor="ctr"/>
          <a:lstStyle/>
          <a:p>
            <a:pPr marL="0" indent="0">
              <a:lnSpc>
                <a:spcPct val="50000"/>
              </a:lnSpc>
              <a:spcBef>
                <a:spcPts val="1200"/>
              </a:spcBef>
              <a:buNone/>
            </a:pPr>
            <a:r>
              <a:rPr lang="fr-FR" sz="1050" dirty="0"/>
              <a:t>3.6% hospitalisées pour évènement cardiaque:</a:t>
            </a:r>
          </a:p>
          <a:p>
            <a:pPr marL="0" indent="0">
              <a:lnSpc>
                <a:spcPct val="50000"/>
              </a:lnSpc>
              <a:spcBef>
                <a:spcPts val="1200"/>
              </a:spcBef>
              <a:buNone/>
            </a:pPr>
            <a:r>
              <a:rPr lang="fr-FR" sz="1050" dirty="0"/>
              <a:t>- 2.6% du groupe avec </a:t>
            </a:r>
            <a:r>
              <a:rPr lang="fr-FR" sz="1050" dirty="0" err="1"/>
              <a:t>trastuzumab</a:t>
            </a:r>
            <a:r>
              <a:rPr lang="fr-FR" sz="1050" dirty="0"/>
              <a:t> terminé </a:t>
            </a:r>
          </a:p>
          <a:p>
            <a:pPr marL="0" indent="0">
              <a:lnSpc>
                <a:spcPct val="50000"/>
              </a:lnSpc>
              <a:spcBef>
                <a:spcPts val="1200"/>
              </a:spcBef>
              <a:buNone/>
            </a:pPr>
            <a:r>
              <a:rPr lang="fr-FR" sz="1050" dirty="0"/>
              <a:t>- 8.1% du groupe avec </a:t>
            </a:r>
            <a:r>
              <a:rPr lang="fr-FR" sz="1050" dirty="0" err="1"/>
              <a:t>trastuzumab</a:t>
            </a:r>
            <a:r>
              <a:rPr lang="fr-FR" sz="1050" dirty="0"/>
              <a:t> non terminé</a:t>
            </a:r>
          </a:p>
          <a:p>
            <a:pPr marL="0" indent="0">
              <a:lnSpc>
                <a:spcPct val="50000"/>
              </a:lnSpc>
              <a:spcBef>
                <a:spcPts val="1200"/>
              </a:spcBef>
              <a:buNone/>
            </a:pPr>
            <a:r>
              <a:rPr lang="fr-FR" sz="1050" dirty="0"/>
              <a:t>- p=0,001</a:t>
            </a:r>
          </a:p>
        </p:txBody>
      </p:sp>
      <p:pic>
        <p:nvPicPr>
          <p:cNvPr id="4" name="Image 3">
            <a:extLst>
              <a:ext uri="{FF2B5EF4-FFF2-40B4-BE49-F238E27FC236}">
                <a16:creationId xmlns="" xmlns:a16="http://schemas.microsoft.com/office/drawing/2014/main" id="{46B583C7-81DE-994F-18FA-C0486E10B6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50656" y="3715930"/>
            <a:ext cx="6916388" cy="2250477"/>
          </a:xfrm>
          <a:prstGeom prst="rect">
            <a:avLst/>
          </a:prstGeom>
        </p:spPr>
      </p:pic>
      <p:pic>
        <p:nvPicPr>
          <p:cNvPr id="5" name="Image 4">
            <a:extLst>
              <a:ext uri="{FF2B5EF4-FFF2-40B4-BE49-F238E27FC236}">
                <a16:creationId xmlns="" xmlns:a16="http://schemas.microsoft.com/office/drawing/2014/main" id="{9CF789A6-1D7B-B643-9C78-CBABEE0ED2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5460" y="2357629"/>
            <a:ext cx="4752789" cy="1206509"/>
          </a:xfrm>
          <a:prstGeom prst="rect">
            <a:avLst/>
          </a:prstGeom>
        </p:spPr>
      </p:pic>
      <p:pic>
        <p:nvPicPr>
          <p:cNvPr id="6" name="Image 5">
            <a:extLst>
              <a:ext uri="{FF2B5EF4-FFF2-40B4-BE49-F238E27FC236}">
                <a16:creationId xmlns="" xmlns:a16="http://schemas.microsoft.com/office/drawing/2014/main" id="{D4F20208-CEBD-5350-053F-C776B7BBC4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89892" y="1153298"/>
            <a:ext cx="6314223" cy="1913022"/>
          </a:xfrm>
          <a:prstGeom prst="rect">
            <a:avLst/>
          </a:prstGeom>
        </p:spPr>
      </p:pic>
      <p:sp>
        <p:nvSpPr>
          <p:cNvPr id="9" name="Flèche vers le bas 8">
            <a:extLst>
              <a:ext uri="{FF2B5EF4-FFF2-40B4-BE49-F238E27FC236}">
                <a16:creationId xmlns="" xmlns:a16="http://schemas.microsoft.com/office/drawing/2014/main" id="{A083563B-0340-5221-0C46-84DFAB355125}"/>
              </a:ext>
            </a:extLst>
          </p:cNvPr>
          <p:cNvSpPr/>
          <p:nvPr/>
        </p:nvSpPr>
        <p:spPr>
          <a:xfrm>
            <a:off x="2137666" y="3780682"/>
            <a:ext cx="189571" cy="40274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0" name="Flèche vers le bas 9">
            <a:extLst>
              <a:ext uri="{FF2B5EF4-FFF2-40B4-BE49-F238E27FC236}">
                <a16:creationId xmlns="" xmlns:a16="http://schemas.microsoft.com/office/drawing/2014/main" id="{A8323E45-87AB-8AA7-4393-94B39E507D66}"/>
              </a:ext>
            </a:extLst>
          </p:cNvPr>
          <p:cNvSpPr/>
          <p:nvPr/>
        </p:nvSpPr>
        <p:spPr>
          <a:xfrm rot="5400000">
            <a:off x="4655842" y="4606041"/>
            <a:ext cx="189571" cy="51906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3" name="Rectangle 12"/>
          <p:cNvSpPr/>
          <p:nvPr/>
        </p:nvSpPr>
        <p:spPr>
          <a:xfrm>
            <a:off x="5844746" y="1136823"/>
            <a:ext cx="6252519" cy="1927654"/>
          </a:xfrm>
          <a:prstGeom prst="rect">
            <a:avLst/>
          </a:prstGeom>
          <a:noFill/>
          <a:ln w="3175">
            <a:solidFill>
              <a:srgbClr val="8B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992659" y="2030627"/>
            <a:ext cx="4815017" cy="1614615"/>
          </a:xfrm>
          <a:prstGeom prst="rect">
            <a:avLst/>
          </a:prstGeom>
          <a:noFill/>
          <a:ln w="3175">
            <a:solidFill>
              <a:srgbClr val="8B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5090984" y="3682313"/>
            <a:ext cx="7101016" cy="2310714"/>
          </a:xfrm>
          <a:prstGeom prst="rect">
            <a:avLst/>
          </a:prstGeom>
          <a:noFill/>
          <a:ln w="3175">
            <a:solidFill>
              <a:srgbClr val="8B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5140411" y="3707027"/>
            <a:ext cx="308918" cy="234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16351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 xmlns:a16="http://schemas.microsoft.com/office/drawing/2014/main" id="{49CDCDD5-0941-B91F-05B6-15383F3442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350310" y="1721214"/>
            <a:ext cx="5255236" cy="3272665"/>
          </a:xfrm>
          <a:prstGeom prst="rect">
            <a:avLst/>
          </a:prstGeom>
        </p:spPr>
      </p:pic>
      <p:sp>
        <p:nvSpPr>
          <p:cNvPr id="5" name="Espace réservé du contenu 4"/>
          <p:cNvSpPr>
            <a:spLocks noGrp="1"/>
          </p:cNvSpPr>
          <p:nvPr>
            <p:ph sz="quarter" idx="16"/>
          </p:nvPr>
        </p:nvSpPr>
        <p:spPr>
          <a:xfrm>
            <a:off x="999966" y="6306708"/>
            <a:ext cx="5159375" cy="247196"/>
          </a:xfrm>
        </p:spPr>
        <p:txBody>
          <a:bodyPr/>
          <a:lstStyle/>
          <a:p>
            <a:r>
              <a:rPr lang="en-US" dirty="0" err="1"/>
              <a:t>Neugut</a:t>
            </a:r>
            <a:r>
              <a:rPr lang="en-US" dirty="0"/>
              <a:t> AI. Breast Cancer. 2014; 21(6): 780–785. </a:t>
            </a:r>
          </a:p>
          <a:p>
            <a:endParaRPr lang="fr-FR" dirty="0"/>
          </a:p>
        </p:txBody>
      </p:sp>
      <p:sp>
        <p:nvSpPr>
          <p:cNvPr id="6" name="Espace réservé du texte 5"/>
          <p:cNvSpPr>
            <a:spLocks noGrp="1"/>
          </p:cNvSpPr>
          <p:nvPr>
            <p:ph type="body" sz="quarter" idx="17"/>
          </p:nvPr>
        </p:nvSpPr>
        <p:spPr/>
        <p:txBody>
          <a:bodyPr/>
          <a:lstStyle/>
          <a:p>
            <a:r>
              <a:rPr lang="fr-FR" sz="2400" dirty="0"/>
              <a:t>Non-initiation et arrêt précoce du </a:t>
            </a:r>
            <a:r>
              <a:rPr lang="fr-FR" sz="2400" dirty="0" err="1"/>
              <a:t>trastuzumab</a:t>
            </a:r>
            <a:r>
              <a:rPr lang="fr-FR" sz="2400" dirty="0"/>
              <a:t> adjuvant chez les femmes atteintes d'un cancer du sein localisé HER2-positif au stade précoce</a:t>
            </a:r>
          </a:p>
        </p:txBody>
      </p:sp>
      <p:sp>
        <p:nvSpPr>
          <p:cNvPr id="12" name="Flèche vers la droite 11">
            <a:extLst>
              <a:ext uri="{FF2B5EF4-FFF2-40B4-BE49-F238E27FC236}">
                <a16:creationId xmlns="" xmlns:a16="http://schemas.microsoft.com/office/drawing/2014/main" id="{DB839581-DB55-10FA-46D3-20C7994F6E15}"/>
              </a:ext>
            </a:extLst>
          </p:cNvPr>
          <p:cNvSpPr/>
          <p:nvPr/>
        </p:nvSpPr>
        <p:spPr>
          <a:xfrm rot="10800000">
            <a:off x="11028669" y="1712330"/>
            <a:ext cx="704385" cy="167269"/>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3" name="Flèche vers la droite 12">
            <a:extLst>
              <a:ext uri="{FF2B5EF4-FFF2-40B4-BE49-F238E27FC236}">
                <a16:creationId xmlns="" xmlns:a16="http://schemas.microsoft.com/office/drawing/2014/main" id="{AB42EBCB-CB77-C923-B4AE-0543CD3D4B4B}"/>
              </a:ext>
            </a:extLst>
          </p:cNvPr>
          <p:cNvSpPr/>
          <p:nvPr/>
        </p:nvSpPr>
        <p:spPr>
          <a:xfrm rot="10800000">
            <a:off x="11086284" y="3915713"/>
            <a:ext cx="704385" cy="167269"/>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4" name="Flèche vers la droite 13">
            <a:extLst>
              <a:ext uri="{FF2B5EF4-FFF2-40B4-BE49-F238E27FC236}">
                <a16:creationId xmlns="" xmlns:a16="http://schemas.microsoft.com/office/drawing/2014/main" id="{947D153A-1730-AF92-9404-518458459B3F}"/>
              </a:ext>
            </a:extLst>
          </p:cNvPr>
          <p:cNvSpPr/>
          <p:nvPr/>
        </p:nvSpPr>
        <p:spPr>
          <a:xfrm rot="10800000">
            <a:off x="11086284" y="4882350"/>
            <a:ext cx="704385" cy="167269"/>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 coins arrondis 14">
            <a:extLst>
              <a:ext uri="{FF2B5EF4-FFF2-40B4-BE49-F238E27FC236}">
                <a16:creationId xmlns="" xmlns:a16="http://schemas.microsoft.com/office/drawing/2014/main" id="{CC2A1033-A42A-9233-494F-9E31B72DAC39}"/>
              </a:ext>
            </a:extLst>
          </p:cNvPr>
          <p:cNvSpPr/>
          <p:nvPr/>
        </p:nvSpPr>
        <p:spPr>
          <a:xfrm>
            <a:off x="7471429" y="1333500"/>
            <a:ext cx="747132" cy="869950"/>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6" name="Rectangle : coins arrondis 15">
            <a:extLst>
              <a:ext uri="{FF2B5EF4-FFF2-40B4-BE49-F238E27FC236}">
                <a16:creationId xmlns="" xmlns:a16="http://schemas.microsoft.com/office/drawing/2014/main" id="{1271FF50-7BE5-A076-2AE2-F136C46821C8}"/>
              </a:ext>
            </a:extLst>
          </p:cNvPr>
          <p:cNvSpPr/>
          <p:nvPr/>
        </p:nvSpPr>
        <p:spPr>
          <a:xfrm>
            <a:off x="7471429" y="3443843"/>
            <a:ext cx="747132" cy="914400"/>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7" name="Rectangle : coins arrondis 16">
            <a:extLst>
              <a:ext uri="{FF2B5EF4-FFF2-40B4-BE49-F238E27FC236}">
                <a16:creationId xmlns="" xmlns:a16="http://schemas.microsoft.com/office/drawing/2014/main" id="{02DFA4F9-3052-73C1-8366-FA82D0CDBB81}"/>
              </a:ext>
            </a:extLst>
          </p:cNvPr>
          <p:cNvSpPr/>
          <p:nvPr/>
        </p:nvSpPr>
        <p:spPr>
          <a:xfrm>
            <a:off x="7482580" y="4358243"/>
            <a:ext cx="1237786" cy="918607"/>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8" name="Flèche vers le bas 17">
            <a:extLst>
              <a:ext uri="{FF2B5EF4-FFF2-40B4-BE49-F238E27FC236}">
                <a16:creationId xmlns="" xmlns:a16="http://schemas.microsoft.com/office/drawing/2014/main" id="{613DC4D1-5E48-3D03-4A1B-F30DEE6403DF}"/>
              </a:ext>
            </a:extLst>
          </p:cNvPr>
          <p:cNvSpPr/>
          <p:nvPr/>
        </p:nvSpPr>
        <p:spPr>
          <a:xfrm>
            <a:off x="3678197" y="4598270"/>
            <a:ext cx="117088" cy="317301"/>
          </a:xfrm>
          <a:prstGeom prst="downArrow">
            <a:avLst/>
          </a:prstGeom>
          <a:solidFill>
            <a:srgbClr val="002C4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9" name="ZoneTexte 18">
            <a:extLst>
              <a:ext uri="{FF2B5EF4-FFF2-40B4-BE49-F238E27FC236}">
                <a16:creationId xmlns="" xmlns:a16="http://schemas.microsoft.com/office/drawing/2014/main" id="{BF027838-AB86-6338-6765-C501E63847F7}"/>
              </a:ext>
            </a:extLst>
          </p:cNvPr>
          <p:cNvSpPr txBox="1"/>
          <p:nvPr/>
        </p:nvSpPr>
        <p:spPr>
          <a:xfrm>
            <a:off x="2894360" y="5024072"/>
            <a:ext cx="1628079" cy="715089"/>
          </a:xfrm>
          <a:prstGeom prst="roundRect">
            <a:avLst/>
          </a:prstGeom>
          <a:solidFill>
            <a:srgbClr val="002C4C"/>
          </a:solidFill>
        </p:spPr>
        <p:txBody>
          <a:bodyPr wrap="square" rtlCol="0">
            <a:spAutoFit/>
          </a:bodyPr>
          <a:lstStyle>
            <a:defPPr>
              <a:defRPr lang="fr-FR"/>
            </a:defPPr>
            <a:lvl1pPr algn="ctr">
              <a:defRPr sz="1200" b="1">
                <a:solidFill>
                  <a:schemeClr val="bg1"/>
                </a:solidFill>
              </a:defRPr>
            </a:lvl1pPr>
          </a:lstStyle>
          <a:p>
            <a:r>
              <a:rPr lang="fr-FR" dirty="0">
                <a:solidFill>
                  <a:srgbClr val="FFFFFF"/>
                </a:solidFill>
              </a:rPr>
              <a:t>18 (15 %) </a:t>
            </a:r>
            <a:r>
              <a:rPr lang="fr-FR" dirty="0" err="1">
                <a:solidFill>
                  <a:srgbClr val="FFFFFF"/>
                </a:solidFill>
              </a:rPr>
              <a:t>did</a:t>
            </a:r>
            <a:r>
              <a:rPr lang="fr-FR" dirty="0">
                <a:solidFill>
                  <a:srgbClr val="FFFFFF"/>
                </a:solidFill>
              </a:rPr>
              <a:t> not </a:t>
            </a:r>
            <a:r>
              <a:rPr lang="fr-FR" dirty="0" err="1">
                <a:solidFill>
                  <a:srgbClr val="FFFFFF"/>
                </a:solidFill>
              </a:rPr>
              <a:t>complete</a:t>
            </a:r>
            <a:r>
              <a:rPr lang="fr-FR" dirty="0">
                <a:solidFill>
                  <a:srgbClr val="FFFFFF"/>
                </a:solidFill>
              </a:rPr>
              <a:t> </a:t>
            </a:r>
            <a:r>
              <a:rPr lang="fr-FR" dirty="0" err="1">
                <a:solidFill>
                  <a:srgbClr val="FFFFFF"/>
                </a:solidFill>
              </a:rPr>
              <a:t>treatment</a:t>
            </a:r>
            <a:endParaRPr lang="fr-FR" dirty="0">
              <a:solidFill>
                <a:srgbClr val="FFFFFF"/>
              </a:solidFill>
            </a:endParaRPr>
          </a:p>
        </p:txBody>
      </p:sp>
      <p:sp>
        <p:nvSpPr>
          <p:cNvPr id="20" name="ZoneTexte 19">
            <a:extLst>
              <a:ext uri="{FF2B5EF4-FFF2-40B4-BE49-F238E27FC236}">
                <a16:creationId xmlns="" xmlns:a16="http://schemas.microsoft.com/office/drawing/2014/main" id="{ABD6F0E0-874F-62F7-69FE-8DB7F1C89F7B}"/>
              </a:ext>
            </a:extLst>
          </p:cNvPr>
          <p:cNvSpPr txBox="1"/>
          <p:nvPr/>
        </p:nvSpPr>
        <p:spPr>
          <a:xfrm>
            <a:off x="4845822" y="5032214"/>
            <a:ext cx="1313519" cy="510778"/>
          </a:xfrm>
          <a:prstGeom prst="roundRect">
            <a:avLst/>
          </a:prstGeom>
          <a:solidFill>
            <a:srgbClr val="002C4C"/>
          </a:solidFill>
        </p:spPr>
        <p:txBody>
          <a:bodyPr wrap="square" rtlCol="0">
            <a:spAutoFit/>
          </a:bodyPr>
          <a:lstStyle>
            <a:defPPr>
              <a:defRPr lang="fr-FR"/>
            </a:defPPr>
            <a:lvl1pPr algn="ctr">
              <a:defRPr sz="1200" b="1">
                <a:solidFill>
                  <a:schemeClr val="bg1"/>
                </a:solidFill>
              </a:defRPr>
            </a:lvl1pPr>
          </a:lstStyle>
          <a:p>
            <a:r>
              <a:rPr lang="fr-FR" dirty="0">
                <a:solidFill>
                  <a:srgbClr val="FFFFFF"/>
                </a:solidFill>
              </a:rPr>
              <a:t>83% </a:t>
            </a:r>
            <a:r>
              <a:rPr lang="fr-FR" dirty="0" err="1">
                <a:solidFill>
                  <a:srgbClr val="FFFFFF"/>
                </a:solidFill>
              </a:rPr>
              <a:t>related</a:t>
            </a:r>
            <a:r>
              <a:rPr lang="fr-FR" dirty="0">
                <a:solidFill>
                  <a:srgbClr val="FFFFFF"/>
                </a:solidFill>
              </a:rPr>
              <a:t> to </a:t>
            </a:r>
            <a:r>
              <a:rPr lang="fr-FR" dirty="0" err="1">
                <a:solidFill>
                  <a:srgbClr val="FFFFFF"/>
                </a:solidFill>
              </a:rPr>
              <a:t>cardiotoxicity</a:t>
            </a:r>
            <a:endParaRPr lang="fr-FR" dirty="0">
              <a:solidFill>
                <a:srgbClr val="FFFFFF"/>
              </a:solidFill>
            </a:endParaRPr>
          </a:p>
        </p:txBody>
      </p:sp>
      <p:sp>
        <p:nvSpPr>
          <p:cNvPr id="21" name="Flèche vers la droite 20">
            <a:extLst>
              <a:ext uri="{FF2B5EF4-FFF2-40B4-BE49-F238E27FC236}">
                <a16:creationId xmlns="" xmlns:a16="http://schemas.microsoft.com/office/drawing/2014/main" id="{09F08751-116D-E345-3247-9050C648E792}"/>
              </a:ext>
            </a:extLst>
          </p:cNvPr>
          <p:cNvSpPr/>
          <p:nvPr/>
        </p:nvSpPr>
        <p:spPr>
          <a:xfrm>
            <a:off x="4578194" y="5191342"/>
            <a:ext cx="211873" cy="114521"/>
          </a:xfrm>
          <a:prstGeom prst="rightArrow">
            <a:avLst/>
          </a:prstGeom>
          <a:solidFill>
            <a:srgbClr val="002C4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2" name="ZoneTexte 21"/>
          <p:cNvSpPr txBox="1"/>
          <p:nvPr/>
        </p:nvSpPr>
        <p:spPr>
          <a:xfrm>
            <a:off x="2831722" y="1126636"/>
            <a:ext cx="1486154" cy="510778"/>
          </a:xfrm>
          <a:prstGeom prst="roundRect">
            <a:avLst/>
          </a:prstGeom>
          <a:solidFill>
            <a:srgbClr val="005086"/>
          </a:solidFill>
        </p:spPr>
        <p:txBody>
          <a:bodyPr wrap="square" rtlCol="0">
            <a:spAutoFit/>
          </a:bodyPr>
          <a:lstStyle/>
          <a:p>
            <a:pPr algn="ctr"/>
            <a:r>
              <a:rPr lang="fr-FR" sz="1200" b="1" dirty="0">
                <a:solidFill>
                  <a:srgbClr val="FFFFFF"/>
                </a:solidFill>
              </a:rPr>
              <a:t>HER2+ </a:t>
            </a:r>
          </a:p>
          <a:p>
            <a:pPr algn="ctr"/>
            <a:r>
              <a:rPr lang="fr-FR" sz="1200" b="1" dirty="0">
                <a:solidFill>
                  <a:srgbClr val="FFFFFF"/>
                </a:solidFill>
              </a:rPr>
              <a:t>(N=152)</a:t>
            </a:r>
          </a:p>
        </p:txBody>
      </p:sp>
      <p:sp>
        <p:nvSpPr>
          <p:cNvPr id="23" name="ZoneTexte 22"/>
          <p:cNvSpPr txBox="1"/>
          <p:nvPr/>
        </p:nvSpPr>
        <p:spPr>
          <a:xfrm>
            <a:off x="1236301" y="2039010"/>
            <a:ext cx="1486154" cy="510778"/>
          </a:xfrm>
          <a:prstGeom prst="roundRect">
            <a:avLst/>
          </a:prstGeom>
          <a:solidFill>
            <a:srgbClr val="005086"/>
          </a:solidFill>
        </p:spPr>
        <p:txBody>
          <a:bodyPr wrap="square" rtlCol="0">
            <a:spAutoFit/>
          </a:bodyPr>
          <a:lstStyle/>
          <a:p>
            <a:pPr algn="ctr"/>
            <a:r>
              <a:rPr lang="fr-FR" sz="1200" b="1" dirty="0">
                <a:solidFill>
                  <a:srgbClr val="FFFFFF"/>
                </a:solidFill>
              </a:rPr>
              <a:t>Tumor size 0.5-0.9 cm (N=20)</a:t>
            </a:r>
          </a:p>
        </p:txBody>
      </p:sp>
      <p:sp>
        <p:nvSpPr>
          <p:cNvPr id="24" name="ZoneTexte 23"/>
          <p:cNvSpPr txBox="1"/>
          <p:nvPr/>
        </p:nvSpPr>
        <p:spPr>
          <a:xfrm>
            <a:off x="2831721" y="2043053"/>
            <a:ext cx="1486154" cy="510778"/>
          </a:xfrm>
          <a:prstGeom prst="roundRect">
            <a:avLst/>
          </a:prstGeom>
          <a:solidFill>
            <a:srgbClr val="005086"/>
          </a:solidFill>
        </p:spPr>
        <p:txBody>
          <a:bodyPr wrap="square" rtlCol="0">
            <a:spAutoFit/>
          </a:bodyPr>
          <a:lstStyle/>
          <a:p>
            <a:pPr algn="ctr"/>
            <a:r>
              <a:rPr lang="pt-BR" sz="1200" b="1">
                <a:solidFill>
                  <a:srgbClr val="FFFFFF"/>
                </a:solidFill>
              </a:rPr>
              <a:t>Tumor size 21 cm (N=126)</a:t>
            </a:r>
            <a:endParaRPr lang="pt-BR" sz="1200" b="1" dirty="0">
              <a:solidFill>
                <a:srgbClr val="FFFFFF"/>
              </a:solidFill>
            </a:endParaRPr>
          </a:p>
        </p:txBody>
      </p:sp>
      <p:sp>
        <p:nvSpPr>
          <p:cNvPr id="25" name="ZoneTexte 24"/>
          <p:cNvSpPr txBox="1"/>
          <p:nvPr/>
        </p:nvSpPr>
        <p:spPr>
          <a:xfrm>
            <a:off x="4453597" y="2036687"/>
            <a:ext cx="1486154" cy="510778"/>
          </a:xfrm>
          <a:prstGeom prst="roundRect">
            <a:avLst/>
          </a:prstGeom>
          <a:solidFill>
            <a:srgbClr val="005086"/>
          </a:solidFill>
        </p:spPr>
        <p:txBody>
          <a:bodyPr wrap="square" rtlCol="0">
            <a:spAutoFit/>
          </a:bodyPr>
          <a:lstStyle/>
          <a:p>
            <a:pPr algn="ctr"/>
            <a:r>
              <a:rPr lang="fr-FR" sz="1200" b="1" dirty="0">
                <a:solidFill>
                  <a:srgbClr val="FFFFFF"/>
                </a:solidFill>
              </a:rPr>
              <a:t>Tumor size </a:t>
            </a:r>
            <a:r>
              <a:rPr lang="fr-FR" sz="1200" b="1" dirty="0" err="1">
                <a:solidFill>
                  <a:srgbClr val="FFFFFF"/>
                </a:solidFill>
              </a:rPr>
              <a:t>missing</a:t>
            </a:r>
            <a:r>
              <a:rPr lang="fr-FR" sz="1200" b="1" dirty="0">
                <a:solidFill>
                  <a:srgbClr val="FFFFFF"/>
                </a:solidFill>
              </a:rPr>
              <a:t> (N=6)</a:t>
            </a:r>
          </a:p>
        </p:txBody>
      </p:sp>
      <p:sp>
        <p:nvSpPr>
          <p:cNvPr id="26" name="ZoneTexte 25"/>
          <p:cNvSpPr txBox="1"/>
          <p:nvPr/>
        </p:nvSpPr>
        <p:spPr>
          <a:xfrm>
            <a:off x="1445481" y="2881043"/>
            <a:ext cx="1303933" cy="715089"/>
          </a:xfrm>
          <a:prstGeom prst="roundRect">
            <a:avLst/>
          </a:prstGeom>
          <a:solidFill>
            <a:srgbClr val="005086"/>
          </a:solidFill>
        </p:spPr>
        <p:txBody>
          <a:bodyPr wrap="square" rtlCol="0">
            <a:spAutoFit/>
          </a:bodyPr>
          <a:lstStyle/>
          <a:p>
            <a:pPr algn="ctr"/>
            <a:r>
              <a:rPr lang="fr-FR" sz="1200" b="1" dirty="0" err="1">
                <a:solidFill>
                  <a:srgbClr val="FFFFFF"/>
                </a:solidFill>
              </a:rPr>
              <a:t>Initiate</a:t>
            </a:r>
            <a:r>
              <a:rPr lang="fr-FR" sz="1200" b="1" dirty="0">
                <a:solidFill>
                  <a:srgbClr val="FFFFFF"/>
                </a:solidFill>
              </a:rPr>
              <a:t> </a:t>
            </a:r>
            <a:r>
              <a:rPr lang="fr-FR" sz="1200" b="1" dirty="0" err="1">
                <a:solidFill>
                  <a:srgbClr val="FFFFFF"/>
                </a:solidFill>
              </a:rPr>
              <a:t>herceptin</a:t>
            </a:r>
            <a:r>
              <a:rPr lang="fr-FR" sz="1200" b="1" dirty="0">
                <a:solidFill>
                  <a:srgbClr val="FFFFFF"/>
                </a:solidFill>
              </a:rPr>
              <a:t> (n=5, 25%)</a:t>
            </a:r>
          </a:p>
        </p:txBody>
      </p:sp>
      <p:sp>
        <p:nvSpPr>
          <p:cNvPr id="27" name="ZoneTexte 26"/>
          <p:cNvSpPr txBox="1"/>
          <p:nvPr/>
        </p:nvSpPr>
        <p:spPr>
          <a:xfrm>
            <a:off x="3067357" y="2902759"/>
            <a:ext cx="1386240" cy="715089"/>
          </a:xfrm>
          <a:prstGeom prst="roundRect">
            <a:avLst/>
          </a:prstGeom>
          <a:solidFill>
            <a:srgbClr val="005086"/>
          </a:solidFill>
        </p:spPr>
        <p:txBody>
          <a:bodyPr wrap="square" rtlCol="0">
            <a:spAutoFit/>
          </a:bodyPr>
          <a:lstStyle/>
          <a:p>
            <a:pPr algn="ctr"/>
            <a:r>
              <a:rPr lang="fr-FR" sz="1200" b="1" dirty="0" err="1">
                <a:solidFill>
                  <a:srgbClr val="FFFFFF"/>
                </a:solidFill>
              </a:rPr>
              <a:t>Initiate</a:t>
            </a:r>
            <a:r>
              <a:rPr lang="fr-FR" sz="1200" b="1" dirty="0">
                <a:solidFill>
                  <a:srgbClr val="FFFFFF"/>
                </a:solidFill>
              </a:rPr>
              <a:t> </a:t>
            </a:r>
            <a:r>
              <a:rPr lang="fr-FR" sz="1200" b="1" dirty="0" err="1">
                <a:solidFill>
                  <a:srgbClr val="FFFFFF"/>
                </a:solidFill>
              </a:rPr>
              <a:t>herceptin</a:t>
            </a:r>
            <a:r>
              <a:rPr lang="fr-FR" sz="1200" b="1" dirty="0">
                <a:solidFill>
                  <a:srgbClr val="FFFFFF"/>
                </a:solidFill>
              </a:rPr>
              <a:t> (n=110, 87%)</a:t>
            </a:r>
          </a:p>
        </p:txBody>
      </p:sp>
      <p:sp>
        <p:nvSpPr>
          <p:cNvPr id="28" name="ZoneTexte 27"/>
          <p:cNvSpPr txBox="1"/>
          <p:nvPr/>
        </p:nvSpPr>
        <p:spPr>
          <a:xfrm>
            <a:off x="4771540" y="2901442"/>
            <a:ext cx="1357386" cy="715089"/>
          </a:xfrm>
          <a:prstGeom prst="roundRect">
            <a:avLst/>
          </a:prstGeom>
          <a:solidFill>
            <a:srgbClr val="005086"/>
          </a:solidFill>
        </p:spPr>
        <p:txBody>
          <a:bodyPr wrap="square" rtlCol="0">
            <a:spAutoFit/>
          </a:bodyPr>
          <a:lstStyle/>
          <a:p>
            <a:pPr algn="ctr"/>
            <a:r>
              <a:rPr lang="fr-FR" sz="1200" b="1" dirty="0" err="1">
                <a:solidFill>
                  <a:srgbClr val="FFFFFF"/>
                </a:solidFill>
              </a:rPr>
              <a:t>Initiate</a:t>
            </a:r>
            <a:r>
              <a:rPr lang="fr-FR" sz="1200" b="1" dirty="0">
                <a:solidFill>
                  <a:srgbClr val="FFFFFF"/>
                </a:solidFill>
              </a:rPr>
              <a:t> </a:t>
            </a:r>
            <a:r>
              <a:rPr lang="fr-FR" sz="1200" b="1" dirty="0" err="1">
                <a:solidFill>
                  <a:srgbClr val="FFFFFF"/>
                </a:solidFill>
              </a:rPr>
              <a:t>herceptin</a:t>
            </a:r>
            <a:r>
              <a:rPr lang="fr-FR" sz="1200" b="1" dirty="0">
                <a:solidFill>
                  <a:srgbClr val="FFFFFF"/>
                </a:solidFill>
              </a:rPr>
              <a:t> (n=4, 67%)</a:t>
            </a:r>
          </a:p>
        </p:txBody>
      </p:sp>
      <p:sp>
        <p:nvSpPr>
          <p:cNvPr id="29" name="ZoneTexte 28"/>
          <p:cNvSpPr txBox="1"/>
          <p:nvPr/>
        </p:nvSpPr>
        <p:spPr>
          <a:xfrm>
            <a:off x="1445481" y="3740674"/>
            <a:ext cx="1310985" cy="715089"/>
          </a:xfrm>
          <a:prstGeom prst="roundRect">
            <a:avLst/>
          </a:prstGeom>
          <a:solidFill>
            <a:srgbClr val="005086"/>
          </a:solidFill>
        </p:spPr>
        <p:txBody>
          <a:bodyPr wrap="square" rtlCol="0">
            <a:spAutoFit/>
          </a:bodyPr>
          <a:lstStyle/>
          <a:p>
            <a:pPr algn="ctr"/>
            <a:r>
              <a:rPr lang="fr-FR" sz="1200" b="1" dirty="0">
                <a:solidFill>
                  <a:srgbClr val="FFFFFF"/>
                </a:solidFill>
              </a:rPr>
              <a:t>Do not </a:t>
            </a:r>
            <a:r>
              <a:rPr lang="fr-FR" sz="1200" b="1" dirty="0" err="1">
                <a:solidFill>
                  <a:srgbClr val="FFFFFF"/>
                </a:solidFill>
              </a:rPr>
              <a:t>initiate</a:t>
            </a:r>
            <a:r>
              <a:rPr lang="fr-FR" sz="1200" b="1" dirty="0">
                <a:solidFill>
                  <a:srgbClr val="FFFFFF"/>
                </a:solidFill>
              </a:rPr>
              <a:t> </a:t>
            </a:r>
            <a:r>
              <a:rPr lang="fr-FR" sz="1200" b="1" dirty="0" err="1">
                <a:solidFill>
                  <a:srgbClr val="FFFFFF"/>
                </a:solidFill>
              </a:rPr>
              <a:t>herceptin</a:t>
            </a:r>
            <a:endParaRPr lang="fr-FR" sz="1200" b="1" dirty="0">
              <a:solidFill>
                <a:srgbClr val="FFFFFF"/>
              </a:solidFill>
            </a:endParaRPr>
          </a:p>
          <a:p>
            <a:pPr algn="ctr"/>
            <a:r>
              <a:rPr lang="fr-FR" sz="1200" b="1" dirty="0">
                <a:solidFill>
                  <a:srgbClr val="FFFFFF"/>
                </a:solidFill>
              </a:rPr>
              <a:t>(n=15, 75%)</a:t>
            </a:r>
          </a:p>
        </p:txBody>
      </p:sp>
      <p:sp>
        <p:nvSpPr>
          <p:cNvPr id="30" name="ZoneTexte 29"/>
          <p:cNvSpPr txBox="1"/>
          <p:nvPr/>
        </p:nvSpPr>
        <p:spPr>
          <a:xfrm>
            <a:off x="3067357" y="3740496"/>
            <a:ext cx="1386239" cy="715089"/>
          </a:xfrm>
          <a:prstGeom prst="roundRect">
            <a:avLst/>
          </a:prstGeom>
          <a:solidFill>
            <a:srgbClr val="005086"/>
          </a:solidFill>
        </p:spPr>
        <p:txBody>
          <a:bodyPr wrap="square" rtlCol="0">
            <a:spAutoFit/>
          </a:bodyPr>
          <a:lstStyle/>
          <a:p>
            <a:pPr algn="ctr"/>
            <a:r>
              <a:rPr lang="fr-FR" sz="1200" b="1" dirty="0">
                <a:solidFill>
                  <a:srgbClr val="FFFFFF"/>
                </a:solidFill>
              </a:rPr>
              <a:t>Do not </a:t>
            </a:r>
            <a:r>
              <a:rPr lang="fr-FR" sz="1200" b="1" dirty="0" err="1">
                <a:solidFill>
                  <a:srgbClr val="FFFFFF"/>
                </a:solidFill>
              </a:rPr>
              <a:t>initiate</a:t>
            </a:r>
            <a:r>
              <a:rPr lang="fr-FR" sz="1200" b="1" dirty="0">
                <a:solidFill>
                  <a:srgbClr val="FFFFFF"/>
                </a:solidFill>
              </a:rPr>
              <a:t> </a:t>
            </a:r>
            <a:r>
              <a:rPr lang="fr-FR" sz="1200" b="1" dirty="0" err="1">
                <a:solidFill>
                  <a:srgbClr val="FFFFFF"/>
                </a:solidFill>
              </a:rPr>
              <a:t>herceptin</a:t>
            </a:r>
            <a:r>
              <a:rPr lang="fr-FR" sz="1200" b="1" dirty="0">
                <a:solidFill>
                  <a:srgbClr val="FFFFFF"/>
                </a:solidFill>
              </a:rPr>
              <a:t> (n=16, 13%)</a:t>
            </a:r>
          </a:p>
        </p:txBody>
      </p:sp>
      <p:sp>
        <p:nvSpPr>
          <p:cNvPr id="31" name="ZoneTexte 30"/>
          <p:cNvSpPr txBox="1"/>
          <p:nvPr/>
        </p:nvSpPr>
        <p:spPr>
          <a:xfrm>
            <a:off x="4765254" y="3710271"/>
            <a:ext cx="1394087" cy="715089"/>
          </a:xfrm>
          <a:prstGeom prst="roundRect">
            <a:avLst/>
          </a:prstGeom>
          <a:solidFill>
            <a:srgbClr val="005086"/>
          </a:solidFill>
        </p:spPr>
        <p:txBody>
          <a:bodyPr wrap="square" rtlCol="0">
            <a:spAutoFit/>
          </a:bodyPr>
          <a:lstStyle/>
          <a:p>
            <a:pPr algn="ctr"/>
            <a:r>
              <a:rPr lang="fr-FR" sz="1200" b="1" dirty="0">
                <a:solidFill>
                  <a:srgbClr val="FFFFFF"/>
                </a:solidFill>
              </a:rPr>
              <a:t>Do not </a:t>
            </a:r>
            <a:r>
              <a:rPr lang="fr-FR" sz="1200" b="1" dirty="0" err="1">
                <a:solidFill>
                  <a:srgbClr val="FFFFFF"/>
                </a:solidFill>
              </a:rPr>
              <a:t>initiate</a:t>
            </a:r>
            <a:r>
              <a:rPr lang="fr-FR" sz="1200" b="1" dirty="0">
                <a:solidFill>
                  <a:srgbClr val="FFFFFF"/>
                </a:solidFill>
              </a:rPr>
              <a:t> </a:t>
            </a:r>
            <a:r>
              <a:rPr lang="fr-FR" sz="1200" b="1" dirty="0" err="1">
                <a:solidFill>
                  <a:srgbClr val="FFFFFF"/>
                </a:solidFill>
              </a:rPr>
              <a:t>herceptin</a:t>
            </a:r>
            <a:endParaRPr lang="fr-FR" sz="1200" b="1" dirty="0">
              <a:solidFill>
                <a:srgbClr val="FFFFFF"/>
              </a:solidFill>
            </a:endParaRPr>
          </a:p>
          <a:p>
            <a:pPr algn="ctr"/>
            <a:r>
              <a:rPr lang="fr-FR" sz="1200" b="1" dirty="0">
                <a:solidFill>
                  <a:srgbClr val="FFFFFF"/>
                </a:solidFill>
              </a:rPr>
              <a:t>(n=2, 33%)</a:t>
            </a:r>
          </a:p>
        </p:txBody>
      </p:sp>
      <p:cxnSp>
        <p:nvCxnSpPr>
          <p:cNvPr id="9" name="Connecteur en angle 8"/>
          <p:cNvCxnSpPr>
            <a:stCxn id="22" idx="2"/>
            <a:endCxn id="23" idx="0"/>
          </p:cNvCxnSpPr>
          <p:nvPr/>
        </p:nvCxnSpPr>
        <p:spPr>
          <a:xfrm rot="5400000">
            <a:off x="2576291" y="1040502"/>
            <a:ext cx="401596" cy="1595421"/>
          </a:xfrm>
          <a:prstGeom prst="bentConnector3">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32" name="Connecteur en angle 31"/>
          <p:cNvCxnSpPr>
            <a:stCxn id="22" idx="2"/>
            <a:endCxn id="25" idx="0"/>
          </p:cNvCxnSpPr>
          <p:nvPr/>
        </p:nvCxnSpPr>
        <p:spPr>
          <a:xfrm rot="16200000" flipH="1">
            <a:off x="4186100" y="1026112"/>
            <a:ext cx="399273" cy="1621875"/>
          </a:xfrm>
          <a:prstGeom prst="bentConnector3">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a:stCxn id="22" idx="2"/>
            <a:endCxn id="24" idx="0"/>
          </p:cNvCxnSpPr>
          <p:nvPr/>
        </p:nvCxnSpPr>
        <p:spPr>
          <a:xfrm flipH="1">
            <a:off x="3574798" y="1637414"/>
            <a:ext cx="1" cy="405639"/>
          </a:xfrm>
          <a:prstGeom prst="line">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38" name="Connecteur en angle 37"/>
          <p:cNvCxnSpPr>
            <a:endCxn id="29" idx="1"/>
          </p:cNvCxnSpPr>
          <p:nvPr/>
        </p:nvCxnSpPr>
        <p:spPr>
          <a:xfrm rot="16200000" flipH="1">
            <a:off x="598485" y="3251223"/>
            <a:ext cx="1544388" cy="149604"/>
          </a:xfrm>
          <a:prstGeom prst="bentConnector2">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a:stCxn id="26" idx="1"/>
          </p:cNvCxnSpPr>
          <p:nvPr/>
        </p:nvCxnSpPr>
        <p:spPr>
          <a:xfrm flipH="1">
            <a:off x="1295877" y="3238588"/>
            <a:ext cx="149604" cy="0"/>
          </a:xfrm>
          <a:prstGeom prst="line">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43" name="Connecteur en angle 42"/>
          <p:cNvCxnSpPr>
            <a:endCxn id="30" idx="1"/>
          </p:cNvCxnSpPr>
          <p:nvPr/>
        </p:nvCxnSpPr>
        <p:spPr>
          <a:xfrm rot="16200000" flipH="1">
            <a:off x="2205570" y="3236254"/>
            <a:ext cx="1550576" cy="172997"/>
          </a:xfrm>
          <a:prstGeom prst="bentConnector2">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51" name="Connecteur en angle 50"/>
          <p:cNvCxnSpPr>
            <a:endCxn id="27" idx="1"/>
          </p:cNvCxnSpPr>
          <p:nvPr/>
        </p:nvCxnSpPr>
        <p:spPr>
          <a:xfrm rot="16200000" flipH="1">
            <a:off x="2627622" y="2820568"/>
            <a:ext cx="706473" cy="172998"/>
          </a:xfrm>
          <a:prstGeom prst="bentConnector2">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53" name="Connecteur en angle 52"/>
          <p:cNvCxnSpPr>
            <a:endCxn id="31" idx="1"/>
          </p:cNvCxnSpPr>
          <p:nvPr/>
        </p:nvCxnSpPr>
        <p:spPr>
          <a:xfrm rot="16200000" flipH="1">
            <a:off x="3921984" y="3224546"/>
            <a:ext cx="1524394" cy="162145"/>
          </a:xfrm>
          <a:prstGeom prst="bentConnector2">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cxnSp>
        <p:nvCxnSpPr>
          <p:cNvPr id="55" name="Connecteur en angle 54"/>
          <p:cNvCxnSpPr>
            <a:endCxn id="28" idx="1"/>
          </p:cNvCxnSpPr>
          <p:nvPr/>
        </p:nvCxnSpPr>
        <p:spPr>
          <a:xfrm rot="16200000" flipH="1">
            <a:off x="4329584" y="2817030"/>
            <a:ext cx="709197" cy="174716"/>
          </a:xfrm>
          <a:prstGeom prst="bentConnector2">
            <a:avLst/>
          </a:prstGeom>
          <a:ln w="19050">
            <a:solidFill>
              <a:srgbClr val="00508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552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23F91A8-B9F5-583F-1B30-F21391DB5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2770" y="2555397"/>
            <a:ext cx="10814028" cy="2381530"/>
          </a:xfrm>
          <a:prstGeom prst="rect">
            <a:avLst/>
          </a:prstGeom>
        </p:spPr>
      </p:pic>
      <p:pic>
        <p:nvPicPr>
          <p:cNvPr id="3" name="Picture 2">
            <a:extLst>
              <a:ext uri="{FF2B5EF4-FFF2-40B4-BE49-F238E27FC236}">
                <a16:creationId xmlns="" xmlns:a16="http://schemas.microsoft.com/office/drawing/2014/main" id="{3DF494AE-FD56-485B-178B-912EE22E25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0166" y="22827"/>
            <a:ext cx="1759289" cy="682533"/>
          </a:xfrm>
          <a:prstGeom prst="rect">
            <a:avLst/>
          </a:prstGeom>
        </p:spPr>
      </p:pic>
      <p:graphicFrame>
        <p:nvGraphicFramePr>
          <p:cNvPr id="6" name="Table 20">
            <a:extLst>
              <a:ext uri="{FF2B5EF4-FFF2-40B4-BE49-F238E27FC236}">
                <a16:creationId xmlns="" xmlns:a16="http://schemas.microsoft.com/office/drawing/2014/main" id="{22813078-B81B-C9AE-C859-7B60AEFEB7C6}"/>
              </a:ext>
            </a:extLst>
          </p:cNvPr>
          <p:cNvGraphicFramePr>
            <a:graphicFrameLocks noGrp="1"/>
          </p:cNvGraphicFramePr>
          <p:nvPr/>
        </p:nvGraphicFramePr>
        <p:xfrm>
          <a:off x="3203284" y="773129"/>
          <a:ext cx="8751838" cy="1714500"/>
        </p:xfrm>
        <a:graphic>
          <a:graphicData uri="http://schemas.openxmlformats.org/drawingml/2006/table">
            <a:tbl>
              <a:tblPr firstRow="1" bandRow="1"/>
              <a:tblGrid>
                <a:gridCol w="5490707">
                  <a:extLst>
                    <a:ext uri="{9D8B030D-6E8A-4147-A177-3AD203B41FA5}">
                      <a16:colId xmlns="" xmlns:a16="http://schemas.microsoft.com/office/drawing/2014/main" val="20000"/>
                    </a:ext>
                  </a:extLst>
                </a:gridCol>
                <a:gridCol w="3261131">
                  <a:extLst>
                    <a:ext uri="{9D8B030D-6E8A-4147-A177-3AD203B41FA5}">
                      <a16:colId xmlns="" xmlns:a16="http://schemas.microsoft.com/office/drawing/2014/main" val="950553726"/>
                    </a:ext>
                  </a:extLst>
                </a:gridCol>
              </a:tblGrid>
              <a:tr h="28575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defTabSz="914354"/>
                      <a:r>
                        <a:rPr lang="en-US" sz="1500" b="1" dirty="0">
                          <a:solidFill>
                            <a:srgbClr val="002C4C"/>
                          </a:solidFill>
                          <a:latin typeface="+mn-lt"/>
                          <a:ea typeface="Ebrima" panose="02000000000000000000" pitchFamily="2" charset="0"/>
                          <a:cs typeface="Arial" panose="020B0604020202020204" pitchFamily="34" charset="0"/>
                        </a:rPr>
                        <a:t>CANTO (</a:t>
                      </a:r>
                      <a:r>
                        <a:rPr lang="en-US" sz="1500" b="1" dirty="0" err="1">
                          <a:solidFill>
                            <a:srgbClr val="002C4C"/>
                          </a:solidFill>
                          <a:latin typeface="+mn-lt"/>
                          <a:ea typeface="Ebrima" panose="02000000000000000000" pitchFamily="2" charset="0"/>
                          <a:cs typeface="Arial" panose="020B0604020202020204" pitchFamily="34" charset="0"/>
                        </a:rPr>
                        <a:t>CANcer</a:t>
                      </a:r>
                      <a:r>
                        <a:rPr lang="en-US" sz="1500" b="1" dirty="0">
                          <a:solidFill>
                            <a:srgbClr val="002C4C"/>
                          </a:solidFill>
                          <a:latin typeface="+mn-lt"/>
                          <a:ea typeface="Ebrima" panose="02000000000000000000" pitchFamily="2" charset="0"/>
                          <a:cs typeface="Arial" panose="020B0604020202020204" pitchFamily="34" charset="0"/>
                        </a:rPr>
                        <a:t> Toxicities Cohort; NCT01993498)</a:t>
                      </a:r>
                      <a:r>
                        <a:rPr lang="en-US" sz="1500" dirty="0">
                          <a:solidFill>
                            <a:srgbClr val="002C4C"/>
                          </a:solidFill>
                          <a:latin typeface="+mn-lt"/>
                          <a:ea typeface="Ebrima" panose="02000000000000000000" pitchFamily="2" charset="0"/>
                          <a:cs typeface="Arial" panose="020B0604020202020204" pitchFamily="34" charset="0"/>
                        </a:rPr>
                        <a:t> </a:t>
                      </a:r>
                    </a:p>
                  </a:txBody>
                  <a:tcPr marL="57150" marR="57150" marT="28575" marB="28575">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1" dirty="0">
                          <a:solidFill>
                            <a:srgbClr val="002C4C"/>
                          </a:solidFill>
                          <a:effectLst/>
                          <a:latin typeface="+mn-lt"/>
                          <a:ea typeface="Ebrima" panose="02000000000000000000" pitchFamily="2" charset="0"/>
                          <a:cs typeface="Arial" panose="020B0604020202020204" pitchFamily="34" charset="0"/>
                        </a:rPr>
                        <a:t>Inclusion criteria:</a:t>
                      </a:r>
                      <a:endParaRPr lang="en-US" sz="1500" b="1" dirty="0">
                        <a:solidFill>
                          <a:srgbClr val="002C4C"/>
                        </a:solidFill>
                        <a:latin typeface="+mn-lt"/>
                        <a:ea typeface="Ebrima" panose="02000000000000000000" pitchFamily="2" charset="0"/>
                        <a:cs typeface="Arial" panose="020B0604020202020204" pitchFamily="34" charset="0"/>
                      </a:endParaRPr>
                    </a:p>
                  </a:txBody>
                  <a:tcPr marL="57150" marR="57150" marT="28575" marB="28575">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120015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285750" lvl="1" indent="-285750" defTabSz="914354">
                        <a:buClr>
                          <a:srgbClr val="FF7F4D"/>
                        </a:buClr>
                        <a:buFont typeface="Century Gothic" panose="020B0502020202020204" pitchFamily="34" charset="0"/>
                        <a:buChar char="►"/>
                      </a:pPr>
                      <a:r>
                        <a:rPr lang="en-US" sz="1500" dirty="0">
                          <a:solidFill>
                            <a:srgbClr val="002C4C"/>
                          </a:solidFill>
                          <a:latin typeface="+mn-lt"/>
                          <a:ea typeface="Ebrima" panose="02000000000000000000" pitchFamily="2" charset="0"/>
                          <a:cs typeface="Arial" panose="020B0604020202020204" pitchFamily="34" charset="0"/>
                        </a:rPr>
                        <a:t>Prospective longitudinal cohort started in 2012</a:t>
                      </a:r>
                    </a:p>
                    <a:p>
                      <a:pPr marL="285750" lvl="1" indent="-285750" defTabSz="914354">
                        <a:buClr>
                          <a:srgbClr val="FF7F4D"/>
                        </a:buClr>
                        <a:buFont typeface="Century Gothic" panose="020B0502020202020204" pitchFamily="34" charset="0"/>
                        <a:buChar char="►"/>
                      </a:pPr>
                      <a:r>
                        <a:rPr lang="en-US" sz="1500" b="1" dirty="0">
                          <a:solidFill>
                            <a:srgbClr val="002C4C"/>
                          </a:solidFill>
                          <a:latin typeface="+mn-lt"/>
                          <a:ea typeface="Ebrima" panose="02000000000000000000" pitchFamily="2" charset="0"/>
                          <a:cs typeface="Arial" panose="020B0604020202020204" pitchFamily="34" charset="0"/>
                        </a:rPr>
                        <a:t>26 French comprehensive cancer centers </a:t>
                      </a:r>
                    </a:p>
                    <a:p>
                      <a:pPr marL="285750" lvl="1" indent="-285750" defTabSz="914354">
                        <a:buClr>
                          <a:srgbClr val="FF7F4D"/>
                        </a:buClr>
                        <a:buFont typeface="Century Gothic" panose="020B0502020202020204" pitchFamily="34" charset="0"/>
                        <a:buChar char="►"/>
                      </a:pPr>
                      <a:r>
                        <a:rPr lang="en-US" sz="1500" dirty="0">
                          <a:solidFill>
                            <a:srgbClr val="002C4C"/>
                          </a:solidFill>
                          <a:latin typeface="+mn-lt"/>
                          <a:ea typeface="Ebrima" panose="02000000000000000000" pitchFamily="2" charset="0"/>
                          <a:cs typeface="Arial" panose="020B0604020202020204" pitchFamily="34" charset="0"/>
                        </a:rPr>
                        <a:t>Dedicated </a:t>
                      </a:r>
                      <a:r>
                        <a:rPr lang="en-US" sz="1500" b="1" dirty="0">
                          <a:solidFill>
                            <a:srgbClr val="002C4C"/>
                          </a:solidFill>
                          <a:latin typeface="+mn-lt"/>
                          <a:ea typeface="Ebrima" panose="02000000000000000000" pitchFamily="2" charset="0"/>
                          <a:cs typeface="Arial" panose="020B0604020202020204" pitchFamily="34" charset="0"/>
                        </a:rPr>
                        <a:t>national network </a:t>
                      </a:r>
                      <a:r>
                        <a:rPr lang="en-US" sz="1500" dirty="0">
                          <a:solidFill>
                            <a:srgbClr val="002C4C"/>
                          </a:solidFill>
                          <a:latin typeface="+mn-lt"/>
                          <a:ea typeface="Ebrima" panose="02000000000000000000" pitchFamily="2" charset="0"/>
                          <a:cs typeface="Arial" panose="020B0604020202020204" pitchFamily="34" charset="0"/>
                        </a:rPr>
                        <a:t>sponsored by UNICANCER</a:t>
                      </a:r>
                    </a:p>
                    <a:p>
                      <a:pPr marL="285750" lvl="1" indent="-285750" defTabSz="914354">
                        <a:buClr>
                          <a:srgbClr val="FF7F4D"/>
                        </a:buClr>
                        <a:buFont typeface="Century Gothic" panose="020B0502020202020204" pitchFamily="34" charset="0"/>
                        <a:buChar char="►"/>
                      </a:pPr>
                      <a:r>
                        <a:rPr lang="en-US" sz="1500" b="1" dirty="0">
                          <a:solidFill>
                            <a:srgbClr val="002C4C"/>
                          </a:solidFill>
                          <a:latin typeface="+mn-lt"/>
                          <a:ea typeface="Ebrima" panose="02000000000000000000" pitchFamily="2" charset="0"/>
                          <a:cs typeface="Arial" panose="020B0604020202020204" pitchFamily="34" charset="0"/>
                        </a:rPr>
                        <a:t>&gt;13000</a:t>
                      </a:r>
                      <a:r>
                        <a:rPr lang="en-US" sz="1500" dirty="0">
                          <a:solidFill>
                            <a:srgbClr val="002C4C"/>
                          </a:solidFill>
                          <a:latin typeface="+mn-lt"/>
                          <a:ea typeface="Ebrima" panose="02000000000000000000" pitchFamily="2" charset="0"/>
                          <a:cs typeface="Arial" panose="020B0604020202020204" pitchFamily="34" charset="0"/>
                        </a:rPr>
                        <a:t> patients enrolled so far</a:t>
                      </a:r>
                    </a:p>
                    <a:p>
                      <a:pPr marL="285750" lvl="1" indent="-285750" defTabSz="914354">
                        <a:buClr>
                          <a:srgbClr val="FF7F4D"/>
                        </a:buClr>
                        <a:buFont typeface="Century Gothic" panose="020B0502020202020204" pitchFamily="34" charset="0"/>
                        <a:buChar char="►"/>
                      </a:pPr>
                      <a:r>
                        <a:rPr lang="fr-FR" sz="1500" dirty="0" err="1">
                          <a:solidFill>
                            <a:srgbClr val="002C4C"/>
                          </a:solidFill>
                          <a:latin typeface="+mn-lt"/>
                          <a:ea typeface="Ebrima" panose="02000000000000000000" pitchFamily="2" charset="0"/>
                          <a:cs typeface="Arial" panose="020B0604020202020204" pitchFamily="34" charset="0"/>
                        </a:rPr>
                        <a:t>Ongoing</a:t>
                      </a:r>
                      <a:r>
                        <a:rPr lang="fr-FR" sz="1500" dirty="0">
                          <a:solidFill>
                            <a:srgbClr val="002C4C"/>
                          </a:solidFill>
                          <a:latin typeface="+mn-lt"/>
                          <a:ea typeface="Ebrima" panose="02000000000000000000" pitchFamily="2" charset="0"/>
                          <a:cs typeface="Arial" panose="020B0604020202020204" pitchFamily="34" charset="0"/>
                        </a:rPr>
                        <a:t>/</a:t>
                      </a:r>
                      <a:r>
                        <a:rPr lang="fr-FR" sz="1500" dirty="0" err="1">
                          <a:solidFill>
                            <a:srgbClr val="002C4C"/>
                          </a:solidFill>
                          <a:latin typeface="+mn-lt"/>
                          <a:ea typeface="Ebrima" panose="02000000000000000000" pitchFamily="2" charset="0"/>
                          <a:cs typeface="Arial" panose="020B0604020202020204" pitchFamily="34" charset="0"/>
                        </a:rPr>
                        <a:t>upcoming</a:t>
                      </a:r>
                      <a:r>
                        <a:rPr lang="fr-FR" sz="1500" dirty="0">
                          <a:solidFill>
                            <a:srgbClr val="002C4C"/>
                          </a:solidFill>
                          <a:latin typeface="+mn-lt"/>
                          <a:ea typeface="Ebrima" panose="02000000000000000000" pitchFamily="2" charset="0"/>
                          <a:cs typeface="Arial" panose="020B0604020202020204" pitchFamily="34" charset="0"/>
                        </a:rPr>
                        <a:t> inclusions: </a:t>
                      </a:r>
                      <a:r>
                        <a:rPr lang="fr-FR" sz="1500" dirty="0" err="1">
                          <a:solidFill>
                            <a:srgbClr val="002C4C"/>
                          </a:solidFill>
                          <a:latin typeface="+mn-lt"/>
                          <a:ea typeface="Ebrima" panose="02000000000000000000" pitchFamily="2" charset="0"/>
                          <a:cs typeface="Arial" panose="020B0604020202020204" pitchFamily="34" charset="0"/>
                        </a:rPr>
                        <a:t>age</a:t>
                      </a:r>
                      <a:r>
                        <a:rPr lang="fr-FR" sz="1500" dirty="0">
                          <a:solidFill>
                            <a:srgbClr val="002C4C"/>
                          </a:solidFill>
                          <a:latin typeface="+mn-lt"/>
                          <a:ea typeface="Ebrima" panose="02000000000000000000" pitchFamily="2" charset="0"/>
                          <a:cs typeface="Arial" panose="020B0604020202020204" pitchFamily="34" charset="0"/>
                        </a:rPr>
                        <a:t>&lt;45;</a:t>
                      </a:r>
                      <a:r>
                        <a:rPr lang="fr-FR" sz="1500" baseline="0" dirty="0">
                          <a:solidFill>
                            <a:srgbClr val="002C4C"/>
                          </a:solidFill>
                          <a:latin typeface="+mn-lt"/>
                          <a:ea typeface="Ebrima" panose="02000000000000000000" pitchFamily="2" charset="0"/>
                          <a:cs typeface="Arial" panose="020B0604020202020204" pitchFamily="34" charset="0"/>
                        </a:rPr>
                        <a:t> </a:t>
                      </a:r>
                      <a:r>
                        <a:rPr lang="fr-FR" sz="1500" baseline="0" dirty="0" err="1">
                          <a:solidFill>
                            <a:srgbClr val="002C4C"/>
                          </a:solidFill>
                          <a:latin typeface="+mn-lt"/>
                          <a:ea typeface="Ebrima" panose="02000000000000000000" pitchFamily="2" charset="0"/>
                          <a:cs typeface="Arial" panose="020B0604020202020204" pitchFamily="34" charset="0"/>
                        </a:rPr>
                        <a:t>novel</a:t>
                      </a:r>
                      <a:r>
                        <a:rPr lang="fr-FR" sz="1500" baseline="0" dirty="0">
                          <a:solidFill>
                            <a:srgbClr val="002C4C"/>
                          </a:solidFill>
                          <a:latin typeface="+mn-lt"/>
                          <a:ea typeface="Ebrima" panose="02000000000000000000" pitchFamily="2" charset="0"/>
                          <a:cs typeface="Arial" panose="020B0604020202020204" pitchFamily="34" charset="0"/>
                        </a:rPr>
                        <a:t> </a:t>
                      </a:r>
                      <a:r>
                        <a:rPr lang="fr-FR" sz="1500" baseline="0" dirty="0" err="1">
                          <a:solidFill>
                            <a:srgbClr val="002C4C"/>
                          </a:solidFill>
                          <a:latin typeface="+mn-lt"/>
                          <a:ea typeface="Ebrima" panose="02000000000000000000" pitchFamily="2" charset="0"/>
                          <a:cs typeface="Arial" panose="020B0604020202020204" pitchFamily="34" charset="0"/>
                        </a:rPr>
                        <a:t>therapies</a:t>
                      </a:r>
                      <a:r>
                        <a:rPr lang="fr-FR" sz="1500" baseline="0" dirty="0">
                          <a:solidFill>
                            <a:srgbClr val="002C4C"/>
                          </a:solidFill>
                          <a:latin typeface="+mn-lt"/>
                          <a:ea typeface="Ebrima" panose="02000000000000000000" pitchFamily="2" charset="0"/>
                          <a:cs typeface="Arial" panose="020B0604020202020204" pitchFamily="34" charset="0"/>
                        </a:rPr>
                        <a:t>; </a:t>
                      </a:r>
                      <a:r>
                        <a:rPr lang="fr-FR" sz="1500" baseline="0" dirty="0" err="1">
                          <a:solidFill>
                            <a:srgbClr val="002C4C"/>
                          </a:solidFill>
                          <a:latin typeface="+mn-lt"/>
                          <a:ea typeface="Ebrima" panose="02000000000000000000" pitchFamily="2" charset="0"/>
                          <a:cs typeface="Arial" panose="020B0604020202020204" pitchFamily="34" charset="0"/>
                        </a:rPr>
                        <a:t>lung</a:t>
                      </a:r>
                      <a:endParaRPr lang="en-US" sz="1500" dirty="0">
                        <a:solidFill>
                          <a:srgbClr val="002C4C"/>
                        </a:solidFill>
                        <a:latin typeface="+mn-lt"/>
                        <a:ea typeface="Ebrima" panose="02000000000000000000" pitchFamily="2" charset="0"/>
                        <a:cs typeface="Arial" panose="020B0604020202020204" pitchFamily="34" charset="0"/>
                      </a:endParaRPr>
                    </a:p>
                  </a:txBody>
                  <a:tcPr marL="57150" marR="57150" marT="28575" marB="28575">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285750" lvl="1" indent="-285750" algn="l" defTabSz="914354" rtl="0" eaLnBrk="1" latinLnBrk="0" hangingPunct="1">
                        <a:buClr>
                          <a:srgbClr val="FF7F4D"/>
                        </a:buClr>
                        <a:buFont typeface="Century Gothic" panose="020B0502020202020204" pitchFamily="34" charset="0"/>
                        <a:buChar char="►"/>
                      </a:pPr>
                      <a:r>
                        <a:rPr lang="en-US" sz="1500" kern="1200" dirty="0">
                          <a:solidFill>
                            <a:srgbClr val="002C4C"/>
                          </a:solidFill>
                          <a:latin typeface="+mn-lt"/>
                          <a:ea typeface="Ebrima" panose="02000000000000000000" pitchFamily="2" charset="0"/>
                          <a:cs typeface="Arial" panose="020B0604020202020204" pitchFamily="34" charset="0"/>
                        </a:rPr>
                        <a:t>18+ years old diagnosis</a:t>
                      </a:r>
                    </a:p>
                    <a:p>
                      <a:pPr marL="285750" lvl="1" indent="-285750" algn="l" defTabSz="914354" rtl="0" eaLnBrk="1" latinLnBrk="0" hangingPunct="1">
                        <a:buClr>
                          <a:srgbClr val="FF7F4D"/>
                        </a:buClr>
                        <a:buFont typeface="Century Gothic" panose="020B0502020202020204" pitchFamily="34" charset="0"/>
                        <a:buChar char="►"/>
                      </a:pPr>
                      <a:r>
                        <a:rPr lang="en-US" sz="1500" kern="1200" dirty="0">
                          <a:solidFill>
                            <a:srgbClr val="002C4C"/>
                          </a:solidFill>
                          <a:latin typeface="+mn-lt"/>
                          <a:ea typeface="Ebrima" panose="02000000000000000000" pitchFamily="2" charset="0"/>
                          <a:cs typeface="Arial" panose="020B0604020202020204" pitchFamily="34" charset="0"/>
                        </a:rPr>
                        <a:t>Stage I-II-III breast cancer</a:t>
                      </a:r>
                    </a:p>
                    <a:p>
                      <a:pPr marL="285750" lvl="1" indent="-285750" algn="l" defTabSz="914354" rtl="0" eaLnBrk="1" latinLnBrk="0" hangingPunct="1">
                        <a:buClr>
                          <a:srgbClr val="FF7F4D"/>
                        </a:buClr>
                        <a:buFont typeface="Century Gothic" panose="020B0502020202020204" pitchFamily="34" charset="0"/>
                        <a:buChar char="►"/>
                      </a:pPr>
                      <a:r>
                        <a:rPr lang="en-US" sz="1500" kern="1200" dirty="0">
                          <a:solidFill>
                            <a:srgbClr val="002C4C"/>
                          </a:solidFill>
                          <a:latin typeface="+mn-lt"/>
                          <a:ea typeface="Ebrima" panose="02000000000000000000" pitchFamily="2" charset="0"/>
                          <a:cs typeface="Arial" panose="020B0604020202020204" pitchFamily="34" charset="0"/>
                        </a:rPr>
                        <a:t>Untreated at time of inclusion</a:t>
                      </a:r>
                    </a:p>
                  </a:txBody>
                  <a:tcPr marL="57150" marR="57150" marT="28575" marB="28575">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
        <p:nvSpPr>
          <p:cNvPr id="7" name="ZoneTexte 15">
            <a:extLst>
              <a:ext uri="{FF2B5EF4-FFF2-40B4-BE49-F238E27FC236}">
                <a16:creationId xmlns="" xmlns:a16="http://schemas.microsoft.com/office/drawing/2014/main" id="{AA35B62C-846E-B5B3-195C-1A8CB63C8158}"/>
              </a:ext>
            </a:extLst>
          </p:cNvPr>
          <p:cNvSpPr txBox="1"/>
          <p:nvPr/>
        </p:nvSpPr>
        <p:spPr>
          <a:xfrm>
            <a:off x="3930269" y="4928521"/>
            <a:ext cx="8116529" cy="438582"/>
          </a:xfrm>
          <a:prstGeom prst="rect">
            <a:avLst/>
          </a:prstGeom>
          <a:noFill/>
        </p:spPr>
        <p:txBody>
          <a:bodyPr wrap="square" rtlCol="0">
            <a:spAutoFit/>
          </a:bodyPr>
          <a:lstStyle/>
          <a:p>
            <a:pPr algn="r" defTabSz="428649"/>
            <a:r>
              <a:rPr lang="en-US" sz="1125" dirty="0">
                <a:solidFill>
                  <a:prstClr val="black"/>
                </a:solidFill>
                <a:latin typeface="Arial Narrow" panose="020B0606020202030204" pitchFamily="34" charset="0"/>
                <a:ea typeface="Ebrima" panose="02000000000000000000" pitchFamily="2" charset="0"/>
                <a:cs typeface="Arial" panose="020B0604020202020204" pitchFamily="34" charset="0"/>
              </a:rPr>
              <a:t>^Includes detailed assessment of supportive care consultations</a:t>
            </a:r>
          </a:p>
          <a:p>
            <a:pPr algn="r" defTabSz="428649"/>
            <a:r>
              <a:rPr lang="en-US" sz="1125" dirty="0">
                <a:solidFill>
                  <a:prstClr val="black"/>
                </a:solidFill>
                <a:latin typeface="Arial Narrow" panose="020B0606020202030204" pitchFamily="34" charset="0"/>
                <a:ea typeface="Ebrima" panose="02000000000000000000" pitchFamily="2" charset="0"/>
                <a:cs typeface="Arial" panose="020B0604020202020204" pitchFamily="34" charset="0"/>
              </a:rPr>
              <a:t>*</a:t>
            </a:r>
            <a:r>
              <a:rPr lang="en-US" sz="1125" b="1" dirty="0">
                <a:solidFill>
                  <a:prstClr val="black"/>
                </a:solidFill>
                <a:latin typeface="Arial Narrow" panose="020B0606020202030204" pitchFamily="34" charset="0"/>
                <a:ea typeface="Ebrima" panose="02000000000000000000" pitchFamily="2" charset="0"/>
                <a:cs typeface="Arial" panose="020B0604020202020204" pitchFamily="34" charset="0"/>
              </a:rPr>
              <a:t>EORTC-QLQ C30</a:t>
            </a:r>
            <a:r>
              <a:rPr lang="en-US" sz="1125" dirty="0">
                <a:solidFill>
                  <a:prstClr val="black"/>
                </a:solidFill>
                <a:latin typeface="Arial Narrow" panose="020B0606020202030204" pitchFamily="34" charset="0"/>
                <a:ea typeface="Ebrima" panose="02000000000000000000" pitchFamily="2" charset="0"/>
                <a:cs typeface="Arial" panose="020B0604020202020204" pitchFamily="34" charset="0"/>
              </a:rPr>
              <a:t>, BR23, </a:t>
            </a:r>
            <a:r>
              <a:rPr lang="en-US" sz="1125" b="1" dirty="0">
                <a:solidFill>
                  <a:prstClr val="black"/>
                </a:solidFill>
                <a:latin typeface="Arial Narrow" panose="020B0606020202030204" pitchFamily="34" charset="0"/>
                <a:ea typeface="Ebrima" panose="02000000000000000000" pitchFamily="2" charset="0"/>
                <a:cs typeface="Arial" panose="020B0604020202020204" pitchFamily="34" charset="0"/>
              </a:rPr>
              <a:t>FA12, GPAQ-16</a:t>
            </a:r>
            <a:r>
              <a:rPr lang="en-US" sz="1125" dirty="0">
                <a:solidFill>
                  <a:prstClr val="black"/>
                </a:solidFill>
                <a:latin typeface="Arial Narrow" panose="020B0606020202030204" pitchFamily="34" charset="0"/>
                <a:ea typeface="Ebrima" panose="02000000000000000000" pitchFamily="2" charset="0"/>
                <a:cs typeface="Arial" panose="020B0604020202020204" pitchFamily="34" charset="0"/>
              </a:rPr>
              <a:t>, HADS, SF-12, IOCv2, social and financial reports</a:t>
            </a:r>
          </a:p>
        </p:txBody>
      </p:sp>
      <p:sp>
        <p:nvSpPr>
          <p:cNvPr id="9" name="ZoneTexte 23">
            <a:extLst>
              <a:ext uri="{FF2B5EF4-FFF2-40B4-BE49-F238E27FC236}">
                <a16:creationId xmlns="" xmlns:a16="http://schemas.microsoft.com/office/drawing/2014/main" id="{687AB2D6-0103-304A-92D0-E206685760D5}"/>
              </a:ext>
            </a:extLst>
          </p:cNvPr>
          <p:cNvSpPr txBox="1"/>
          <p:nvPr/>
        </p:nvSpPr>
        <p:spPr>
          <a:xfrm>
            <a:off x="2755168" y="5347753"/>
            <a:ext cx="3000375" cy="496418"/>
          </a:xfrm>
          <a:prstGeom prst="rect">
            <a:avLst/>
          </a:prstGeom>
          <a:noFill/>
        </p:spPr>
        <p:txBody>
          <a:bodyPr wrap="square" rtlCol="0">
            <a:spAutoFit/>
          </a:bodyPr>
          <a:lstStyle/>
          <a:p>
            <a:pPr algn="ctr" defTabSz="428660"/>
            <a:r>
              <a:rPr lang="en-US" sz="1313" b="1" dirty="0">
                <a:solidFill>
                  <a:prstClr val="black">
                    <a:lumMod val="65000"/>
                    <a:lumOff val="35000"/>
                  </a:prstClr>
                </a:solidFill>
                <a:latin typeface="Arial Narrow" panose="020B0606020202030204" pitchFamily="34" charset="0"/>
                <a:ea typeface="Ebrima" panose="02000000000000000000" pitchFamily="2" charset="0"/>
                <a:cs typeface="Arial" panose="020B0604020202020204" pitchFamily="34" charset="0"/>
              </a:rPr>
              <a:t>Completion of treatment </a:t>
            </a:r>
          </a:p>
          <a:p>
            <a:pPr algn="ctr" defTabSz="428660"/>
            <a:r>
              <a:rPr lang="en-US" sz="1313" dirty="0">
                <a:solidFill>
                  <a:prstClr val="black">
                    <a:lumMod val="65000"/>
                    <a:lumOff val="35000"/>
                  </a:prstClr>
                </a:solidFill>
                <a:latin typeface="Arial Narrow" panose="020B0606020202030204" pitchFamily="34" charset="0"/>
                <a:ea typeface="Ebrima" panose="02000000000000000000" pitchFamily="2" charset="0"/>
                <a:cs typeface="Arial" panose="020B0604020202020204" pitchFamily="34" charset="0"/>
              </a:rPr>
              <a:t>(surgery, chemo, or radio)</a:t>
            </a:r>
          </a:p>
        </p:txBody>
      </p:sp>
      <p:sp>
        <p:nvSpPr>
          <p:cNvPr id="10" name="Down Arrow 23">
            <a:extLst>
              <a:ext uri="{FF2B5EF4-FFF2-40B4-BE49-F238E27FC236}">
                <a16:creationId xmlns="" xmlns:a16="http://schemas.microsoft.com/office/drawing/2014/main" id="{ADFEE219-E536-26C0-0C1C-9E5BFEACE19B}"/>
              </a:ext>
            </a:extLst>
          </p:cNvPr>
          <p:cNvSpPr/>
          <p:nvPr/>
        </p:nvSpPr>
        <p:spPr>
          <a:xfrm rot="10800000">
            <a:off x="4079346" y="4966629"/>
            <a:ext cx="352020" cy="258908"/>
          </a:xfrm>
          <a:prstGeom prst="downArrow">
            <a:avLst/>
          </a:prstGeom>
          <a:solidFill>
            <a:srgbClr val="002C4C"/>
          </a:solidFill>
          <a:ln w="25400" cap="flat" cmpd="sng" algn="ctr">
            <a:noFill/>
            <a:prstDash val="solid"/>
          </a:ln>
          <a:effectLst/>
        </p:spPr>
        <p:txBody>
          <a:bodyPr rtlCol="0" anchor="ctr"/>
          <a:lstStyle/>
          <a:p>
            <a:pPr algn="ctr" defTabSz="571533">
              <a:defRPr/>
            </a:pPr>
            <a:endParaRPr lang="en-US" sz="1500" kern="0">
              <a:solidFill>
                <a:prstClr val="white"/>
              </a:solidFill>
              <a:latin typeface="Arial Narrow" panose="020B0606020202030204" pitchFamily="34" charset="0"/>
              <a:ea typeface="Ebrima" panose="02000000000000000000" pitchFamily="2" charset="0"/>
              <a:cs typeface="Arial" panose="020B0604020202020204" pitchFamily="34" charset="0"/>
            </a:endParaRPr>
          </a:p>
        </p:txBody>
      </p:sp>
      <p:sp>
        <p:nvSpPr>
          <p:cNvPr id="5" name="Espace réservé du contenu 4"/>
          <p:cNvSpPr>
            <a:spLocks noGrp="1"/>
          </p:cNvSpPr>
          <p:nvPr>
            <p:ph sz="quarter" idx="16"/>
          </p:nvPr>
        </p:nvSpPr>
        <p:spPr/>
        <p:txBody>
          <a:bodyPr/>
          <a:lstStyle/>
          <a:p>
            <a:r>
              <a:rPr lang="pt-BR" dirty="0"/>
              <a:t>Vaz-Luis I, ESMO Open 2019 (DOI: 10.1136/esmoopen-2019-000562)</a:t>
            </a:r>
          </a:p>
          <a:p>
            <a:endParaRPr lang="fr-FR" dirty="0"/>
          </a:p>
        </p:txBody>
      </p:sp>
    </p:spTree>
    <p:extLst>
      <p:ext uri="{BB962C8B-B14F-4D97-AF65-F5344CB8AC3E}">
        <p14:creationId xmlns:p14="http://schemas.microsoft.com/office/powerpoint/2010/main" val="5869689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5"/>
          </p:nvPr>
        </p:nvSpPr>
        <p:spPr/>
        <p:txBody>
          <a:bodyPr/>
          <a:lstStyle/>
          <a:p>
            <a:endParaRPr lang="fr-FR"/>
          </a:p>
        </p:txBody>
      </p:sp>
      <p:pic>
        <p:nvPicPr>
          <p:cNvPr id="8" name="Espace réservé du contenu 7">
            <a:extLst>
              <a:ext uri="{FF2B5EF4-FFF2-40B4-BE49-F238E27FC236}">
                <a16:creationId xmlns="" xmlns:a16="http://schemas.microsoft.com/office/drawing/2014/main" id="{0A20C54E-BE45-CEC7-9402-3C32E528C1CF}"/>
              </a:ext>
            </a:extLst>
          </p:cNvPr>
          <p:cNvPicPr>
            <a:picLocks noGrp="1" noChangeAspect="1"/>
          </p:cNvPicPr>
          <p:nvPr>
            <p:ph sz="quarter" idx="16"/>
          </p:nvPr>
        </p:nvPicPr>
        <p:blipFill>
          <a:blip r:embed="rId2" cstate="email">
            <a:extLst>
              <a:ext uri="{28A0092B-C50C-407E-A947-70E740481C1C}">
                <a14:useLocalDpi xmlns:a14="http://schemas.microsoft.com/office/drawing/2010/main"/>
              </a:ext>
            </a:extLst>
          </a:blip>
          <a:stretch>
            <a:fillRect/>
          </a:stretch>
        </p:blipFill>
        <p:spPr>
          <a:xfrm>
            <a:off x="2846156" y="1337252"/>
            <a:ext cx="7243948" cy="3992859"/>
          </a:xfrm>
          <a:prstGeom prst="rect">
            <a:avLst/>
          </a:prstGeom>
        </p:spPr>
      </p:pic>
      <p:sp>
        <p:nvSpPr>
          <p:cNvPr id="4" name="Espace réservé du texte 3"/>
          <p:cNvSpPr>
            <a:spLocks noGrp="1"/>
          </p:cNvSpPr>
          <p:nvPr>
            <p:ph type="body" sz="quarter" idx="17"/>
          </p:nvPr>
        </p:nvSpPr>
        <p:spPr/>
        <p:txBody>
          <a:bodyPr/>
          <a:lstStyle/>
          <a:p>
            <a:r>
              <a:rPr lang="fr-FR" dirty="0"/>
              <a:t>Groupes de trajectoires de QOL selon le modèle le mieux adapté(N = 4131).</a:t>
            </a:r>
          </a:p>
        </p:txBody>
      </p:sp>
      <p:sp>
        <p:nvSpPr>
          <p:cNvPr id="10" name="Espace réservé du contenu 4"/>
          <p:cNvSpPr>
            <a:spLocks noGrp="1"/>
          </p:cNvSpPr>
          <p:nvPr>
            <p:ph sz="quarter" idx="16"/>
          </p:nvPr>
        </p:nvSpPr>
        <p:spPr>
          <a:xfrm>
            <a:off x="1017816" y="6342603"/>
            <a:ext cx="5159375" cy="247196"/>
          </a:xfrm>
        </p:spPr>
        <p:txBody>
          <a:bodyPr/>
          <a:lstStyle/>
          <a:p>
            <a:r>
              <a:rPr lang="it-IT" dirty="0"/>
              <a:t>Di Meglio A. et al. J Clin Oncol 2022; 40:3190-3204</a:t>
            </a:r>
          </a:p>
          <a:p>
            <a:endParaRPr lang="fr-FR" dirty="0"/>
          </a:p>
        </p:txBody>
      </p:sp>
      <p:sp>
        <p:nvSpPr>
          <p:cNvPr id="6" name="Rectangle 5"/>
          <p:cNvSpPr/>
          <p:nvPr/>
        </p:nvSpPr>
        <p:spPr>
          <a:xfrm>
            <a:off x="2660821" y="1215081"/>
            <a:ext cx="7854779" cy="4345460"/>
          </a:xfrm>
          <a:prstGeom prst="rect">
            <a:avLst/>
          </a:prstGeom>
          <a:noFill/>
          <a:ln w="3175">
            <a:solidFill>
              <a:srgbClr val="8B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058079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sz="quarter" idx="16"/>
          </p:nvPr>
        </p:nvPicPr>
        <p:blipFill>
          <a:blip r:embed="rId2" cstate="email">
            <a:extLst>
              <a:ext uri="{28A0092B-C50C-407E-A947-70E740481C1C}">
                <a14:useLocalDpi xmlns:a14="http://schemas.microsoft.com/office/drawing/2010/main"/>
              </a:ext>
            </a:extLst>
          </a:blip>
          <a:stretch>
            <a:fillRect/>
          </a:stretch>
        </p:blipFill>
        <p:spPr>
          <a:xfrm>
            <a:off x="8012701" y="1164877"/>
            <a:ext cx="3683213" cy="2181076"/>
          </a:xfrm>
          <a:prstGeom prst="rect">
            <a:avLst/>
          </a:prstGeom>
        </p:spPr>
      </p:pic>
      <p:sp>
        <p:nvSpPr>
          <p:cNvPr id="10" name="Espace réservé du texte 9"/>
          <p:cNvSpPr>
            <a:spLocks noGrp="1"/>
          </p:cNvSpPr>
          <p:nvPr>
            <p:ph type="body" sz="quarter" idx="17"/>
          </p:nvPr>
        </p:nvSpPr>
        <p:spPr/>
        <p:txBody>
          <a:bodyPr/>
          <a:lstStyle/>
          <a:p>
            <a:r>
              <a:rPr lang="fr-FR" dirty="0"/>
              <a:t>Toxicité tardive : l'exemple du cancer du sein</a:t>
            </a:r>
          </a:p>
        </p:txBody>
      </p:sp>
      <p:sp>
        <p:nvSpPr>
          <p:cNvPr id="16" name="Espace réservé du contenu 15"/>
          <p:cNvSpPr>
            <a:spLocks noGrp="1"/>
          </p:cNvSpPr>
          <p:nvPr>
            <p:ph sz="quarter" idx="22"/>
          </p:nvPr>
        </p:nvSpPr>
        <p:spPr>
          <a:xfrm>
            <a:off x="1297599" y="1108556"/>
            <a:ext cx="5550176" cy="2206798"/>
          </a:xfrm>
        </p:spPr>
        <p:txBody>
          <a:bodyPr/>
          <a:lstStyle/>
          <a:p>
            <a:pPr marL="0" indent="0">
              <a:buNone/>
            </a:pPr>
            <a:r>
              <a:rPr lang="fr-FR" sz="1600" b="0" dirty="0"/>
              <a:t>Cohorte prospective d'Utrecht suivant plusieurs études sur le cancer du sein et cohorte d'évaluation à long terme &gt; 12 mois après la RT = </a:t>
            </a:r>
          </a:p>
          <a:p>
            <a:pPr marL="0" indent="0">
              <a:buNone/>
            </a:pPr>
            <a:r>
              <a:rPr lang="fr-FR" sz="1600" b="0" dirty="0"/>
              <a:t>1613 / 2248 patients inclus</a:t>
            </a:r>
          </a:p>
          <a:p>
            <a:r>
              <a:rPr lang="fr-FR" sz="1600" b="0" dirty="0"/>
              <a:t>Prévalence de la toxicité tardive : 16%.</a:t>
            </a:r>
          </a:p>
          <a:p>
            <a:r>
              <a:rPr lang="fr-FR" sz="1600" b="0" dirty="0"/>
              <a:t>Impact sur le physique, le rôle et le fonctionnement</a:t>
            </a:r>
          </a:p>
          <a:p>
            <a:endParaRPr lang="fr-FR" dirty="0"/>
          </a:p>
        </p:txBody>
      </p:sp>
      <p:sp>
        <p:nvSpPr>
          <p:cNvPr id="5" name="ZoneTexte 4"/>
          <p:cNvSpPr txBox="1"/>
          <p:nvPr/>
        </p:nvSpPr>
        <p:spPr>
          <a:xfrm>
            <a:off x="8012701" y="779516"/>
            <a:ext cx="4012474" cy="261610"/>
          </a:xfrm>
          <a:prstGeom prst="rect">
            <a:avLst/>
          </a:prstGeom>
          <a:noFill/>
        </p:spPr>
        <p:txBody>
          <a:bodyPr wrap="square" rtlCol="0">
            <a:spAutoFit/>
          </a:bodyPr>
          <a:lstStyle/>
          <a:p>
            <a:pPr algn="ctr"/>
            <a:r>
              <a:rPr lang="en-US" sz="1100" dirty="0">
                <a:solidFill>
                  <a:srgbClr val="002D4C"/>
                </a:solidFill>
              </a:rPr>
              <a:t>Prevalence of self-reported symptoms of late toxicity</a:t>
            </a:r>
            <a:endParaRPr lang="fr-FR" sz="1100" dirty="0">
              <a:solidFill>
                <a:srgbClr val="002D4C"/>
              </a:solidFill>
            </a:endParaRPr>
          </a:p>
        </p:txBody>
      </p:sp>
      <p:pic>
        <p:nvPicPr>
          <p:cNvPr id="6" name="Image 5"/>
          <p:cNvPicPr>
            <a:picLocks noChangeAspect="1"/>
          </p:cNvPicPr>
          <p:nvPr/>
        </p:nvPicPr>
        <p:blipFill>
          <a:blip r:embed="rId3"/>
          <a:stretch>
            <a:fillRect/>
          </a:stretch>
        </p:blipFill>
        <p:spPr>
          <a:xfrm>
            <a:off x="4135463" y="3564612"/>
            <a:ext cx="2429214" cy="2238687"/>
          </a:xfrm>
          <a:prstGeom prst="rect">
            <a:avLst/>
          </a:prstGeom>
        </p:spPr>
      </p:pic>
      <p:pic>
        <p:nvPicPr>
          <p:cNvPr id="7" name="Image 6"/>
          <p:cNvPicPr>
            <a:picLocks noChangeAspect="1"/>
          </p:cNvPicPr>
          <p:nvPr/>
        </p:nvPicPr>
        <p:blipFill>
          <a:blip r:embed="rId4"/>
          <a:stretch>
            <a:fillRect/>
          </a:stretch>
        </p:blipFill>
        <p:spPr>
          <a:xfrm>
            <a:off x="6847775" y="3536032"/>
            <a:ext cx="2438740" cy="2295845"/>
          </a:xfrm>
          <a:prstGeom prst="rect">
            <a:avLst/>
          </a:prstGeom>
        </p:spPr>
      </p:pic>
      <p:pic>
        <p:nvPicPr>
          <p:cNvPr id="8" name="Image 7"/>
          <p:cNvPicPr>
            <a:picLocks noChangeAspect="1"/>
          </p:cNvPicPr>
          <p:nvPr/>
        </p:nvPicPr>
        <p:blipFill>
          <a:blip r:embed="rId5"/>
          <a:stretch>
            <a:fillRect/>
          </a:stretch>
        </p:blipFill>
        <p:spPr>
          <a:xfrm>
            <a:off x="9567382" y="3536032"/>
            <a:ext cx="2457793" cy="2257740"/>
          </a:xfrm>
          <a:prstGeom prst="rect">
            <a:avLst/>
          </a:prstGeom>
        </p:spPr>
      </p:pic>
      <p:pic>
        <p:nvPicPr>
          <p:cNvPr id="11" name="Image 10"/>
          <p:cNvPicPr>
            <a:picLocks noChangeAspect="1"/>
          </p:cNvPicPr>
          <p:nvPr/>
        </p:nvPicPr>
        <p:blipFill>
          <a:blip r:embed="rId6"/>
          <a:stretch>
            <a:fillRect/>
          </a:stretch>
        </p:blipFill>
        <p:spPr>
          <a:xfrm>
            <a:off x="2092316" y="5061833"/>
            <a:ext cx="2019582" cy="638264"/>
          </a:xfrm>
          <a:prstGeom prst="rect">
            <a:avLst/>
          </a:prstGeom>
        </p:spPr>
      </p:pic>
      <p:sp>
        <p:nvSpPr>
          <p:cNvPr id="12" name="ZoneTexte 11"/>
          <p:cNvSpPr txBox="1"/>
          <p:nvPr/>
        </p:nvSpPr>
        <p:spPr>
          <a:xfrm>
            <a:off x="1017555" y="3833905"/>
            <a:ext cx="3187338" cy="830997"/>
          </a:xfrm>
          <a:prstGeom prst="rect">
            <a:avLst/>
          </a:prstGeom>
          <a:noFill/>
        </p:spPr>
        <p:txBody>
          <a:bodyPr wrap="square" rtlCol="0">
            <a:spAutoFit/>
          </a:bodyPr>
          <a:lstStyle/>
          <a:p>
            <a:r>
              <a:rPr lang="fr-FR" sz="1200" dirty="0">
                <a:solidFill>
                  <a:srgbClr val="002D4C"/>
                </a:solidFill>
              </a:rPr>
              <a:t>Baseline : </a:t>
            </a:r>
            <a:r>
              <a:rPr lang="fr-FR" sz="1200" dirty="0" err="1">
                <a:solidFill>
                  <a:srgbClr val="002D4C"/>
                </a:solidFill>
              </a:rPr>
              <a:t>start</a:t>
            </a:r>
            <a:r>
              <a:rPr lang="fr-FR" sz="1200" dirty="0">
                <a:solidFill>
                  <a:srgbClr val="002D4C"/>
                </a:solidFill>
              </a:rPr>
              <a:t> RT</a:t>
            </a:r>
          </a:p>
          <a:p>
            <a:r>
              <a:rPr lang="fr-FR" sz="1200" dirty="0">
                <a:solidFill>
                  <a:srgbClr val="002D4C"/>
                </a:solidFill>
              </a:rPr>
              <a:t>T-1: &lt; 6 </a:t>
            </a:r>
            <a:r>
              <a:rPr lang="fr-FR" sz="1200" dirty="0" err="1">
                <a:solidFill>
                  <a:srgbClr val="002D4C"/>
                </a:solidFill>
              </a:rPr>
              <a:t>months</a:t>
            </a:r>
            <a:r>
              <a:rPr lang="fr-FR" sz="1200" dirty="0">
                <a:solidFill>
                  <a:srgbClr val="002D4C"/>
                </a:solidFill>
              </a:rPr>
              <a:t> </a:t>
            </a:r>
            <a:r>
              <a:rPr lang="fr-FR" sz="1200" dirty="0" err="1">
                <a:solidFill>
                  <a:srgbClr val="002D4C"/>
                </a:solidFill>
              </a:rPr>
              <a:t>before</a:t>
            </a:r>
            <a:r>
              <a:rPr lang="fr-FR" sz="1200" dirty="0">
                <a:solidFill>
                  <a:srgbClr val="002D4C"/>
                </a:solidFill>
              </a:rPr>
              <a:t> </a:t>
            </a:r>
            <a:r>
              <a:rPr lang="fr-FR" sz="1200" dirty="0" err="1">
                <a:solidFill>
                  <a:srgbClr val="002D4C"/>
                </a:solidFill>
              </a:rPr>
              <a:t>Late</a:t>
            </a:r>
            <a:r>
              <a:rPr lang="fr-FR" sz="1200" dirty="0">
                <a:solidFill>
                  <a:srgbClr val="002D4C"/>
                </a:solidFill>
              </a:rPr>
              <a:t> </a:t>
            </a:r>
            <a:r>
              <a:rPr lang="fr-FR" sz="1200" dirty="0" err="1">
                <a:solidFill>
                  <a:srgbClr val="002D4C"/>
                </a:solidFill>
              </a:rPr>
              <a:t>Tox</a:t>
            </a:r>
            <a:r>
              <a:rPr lang="fr-FR" sz="1200" dirty="0">
                <a:solidFill>
                  <a:srgbClr val="002D4C"/>
                </a:solidFill>
              </a:rPr>
              <a:t> questionnaire</a:t>
            </a:r>
          </a:p>
          <a:p>
            <a:r>
              <a:rPr lang="fr-FR" sz="1200" dirty="0">
                <a:solidFill>
                  <a:srgbClr val="002D4C"/>
                </a:solidFill>
              </a:rPr>
              <a:t>T0: </a:t>
            </a:r>
            <a:r>
              <a:rPr lang="fr-FR" sz="1200" dirty="0" err="1">
                <a:solidFill>
                  <a:srgbClr val="002D4C"/>
                </a:solidFill>
              </a:rPr>
              <a:t>Late</a:t>
            </a:r>
            <a:r>
              <a:rPr lang="fr-FR" sz="1200" dirty="0">
                <a:solidFill>
                  <a:srgbClr val="002D4C"/>
                </a:solidFill>
              </a:rPr>
              <a:t> </a:t>
            </a:r>
            <a:r>
              <a:rPr lang="fr-FR" sz="1200" dirty="0" err="1">
                <a:solidFill>
                  <a:srgbClr val="002D4C"/>
                </a:solidFill>
              </a:rPr>
              <a:t>Tox</a:t>
            </a:r>
            <a:r>
              <a:rPr lang="fr-FR" sz="1200" dirty="0">
                <a:solidFill>
                  <a:srgbClr val="002D4C"/>
                </a:solidFill>
              </a:rPr>
              <a:t> questionnaire</a:t>
            </a:r>
          </a:p>
          <a:p>
            <a:r>
              <a:rPr lang="fr-FR" sz="1200" dirty="0">
                <a:solidFill>
                  <a:srgbClr val="002D4C"/>
                </a:solidFill>
              </a:rPr>
              <a:t>T+1: up to 6 </a:t>
            </a:r>
            <a:r>
              <a:rPr lang="fr-FR" sz="1200" dirty="0" err="1">
                <a:solidFill>
                  <a:srgbClr val="002D4C"/>
                </a:solidFill>
              </a:rPr>
              <a:t>months</a:t>
            </a:r>
            <a:r>
              <a:rPr lang="fr-FR" sz="1200" dirty="0">
                <a:solidFill>
                  <a:srgbClr val="002D4C"/>
                </a:solidFill>
              </a:rPr>
              <a:t> post </a:t>
            </a:r>
            <a:r>
              <a:rPr lang="fr-FR" sz="1200" dirty="0" err="1">
                <a:solidFill>
                  <a:srgbClr val="002D4C"/>
                </a:solidFill>
              </a:rPr>
              <a:t>Late</a:t>
            </a:r>
            <a:r>
              <a:rPr lang="fr-FR" sz="1200" dirty="0">
                <a:solidFill>
                  <a:srgbClr val="002D4C"/>
                </a:solidFill>
              </a:rPr>
              <a:t> </a:t>
            </a:r>
            <a:r>
              <a:rPr lang="fr-FR" sz="1200" dirty="0" err="1">
                <a:solidFill>
                  <a:srgbClr val="002D4C"/>
                </a:solidFill>
              </a:rPr>
              <a:t>Tox</a:t>
            </a:r>
            <a:r>
              <a:rPr lang="fr-FR" sz="1200" dirty="0">
                <a:solidFill>
                  <a:srgbClr val="002D4C"/>
                </a:solidFill>
              </a:rPr>
              <a:t> questionnaire</a:t>
            </a:r>
          </a:p>
        </p:txBody>
      </p:sp>
      <p:sp>
        <p:nvSpPr>
          <p:cNvPr id="13" name="ZoneTexte 12"/>
          <p:cNvSpPr txBox="1"/>
          <p:nvPr/>
        </p:nvSpPr>
        <p:spPr>
          <a:xfrm>
            <a:off x="1017555" y="6200230"/>
            <a:ext cx="5708470" cy="646331"/>
          </a:xfrm>
          <a:prstGeom prst="rect">
            <a:avLst/>
          </a:prstGeom>
          <a:noFill/>
        </p:spPr>
        <p:txBody>
          <a:bodyPr wrap="square" rtlCol="0">
            <a:spAutoFit/>
          </a:bodyPr>
          <a:lstStyle/>
          <a:p>
            <a:r>
              <a:rPr lang="fr-FR" sz="1200" i="1" dirty="0">
                <a:solidFill>
                  <a:srgbClr val="FFFFFF"/>
                </a:solidFill>
              </a:rPr>
              <a:t>M.C.T</a:t>
            </a:r>
            <a:r>
              <a:rPr lang="fr-FR" sz="1050" dirty="0">
                <a:solidFill>
                  <a:srgbClr val="002D4C"/>
                </a:solidFill>
              </a:rPr>
              <a:t>. </a:t>
            </a:r>
            <a:r>
              <a:rPr lang="fr-FR" sz="1200" i="1" dirty="0" err="1">
                <a:solidFill>
                  <a:srgbClr val="FFFFFF"/>
                </a:solidFill>
              </a:rPr>
              <a:t>Batenburg</a:t>
            </a:r>
            <a:r>
              <a:rPr lang="fr-FR" sz="1200" i="1" dirty="0">
                <a:solidFill>
                  <a:srgbClr val="FFFFFF"/>
                </a:solidFill>
              </a:rPr>
              <a:t> et al. </a:t>
            </a:r>
            <a:r>
              <a:rPr lang="en-US" sz="1200" i="1" dirty="0" err="1">
                <a:solidFill>
                  <a:srgbClr val="FFFFFF"/>
                </a:solidFill>
              </a:rPr>
              <a:t>Int</a:t>
            </a:r>
            <a:r>
              <a:rPr lang="en-US" sz="1200" i="1" dirty="0">
                <a:solidFill>
                  <a:srgbClr val="FFFFFF"/>
                </a:solidFill>
              </a:rPr>
              <a:t> J Radiation </a:t>
            </a:r>
            <a:r>
              <a:rPr lang="en-US" sz="1200" i="1" dirty="0" err="1">
                <a:solidFill>
                  <a:srgbClr val="FFFFFF"/>
                </a:solidFill>
              </a:rPr>
              <a:t>Oncol</a:t>
            </a:r>
            <a:r>
              <a:rPr lang="en-US" sz="1200" i="1" dirty="0">
                <a:solidFill>
                  <a:srgbClr val="FFFFFF"/>
                </a:solidFill>
              </a:rPr>
              <a:t> </a:t>
            </a:r>
            <a:r>
              <a:rPr lang="en-US" sz="1200" i="1" dirty="0" err="1">
                <a:solidFill>
                  <a:srgbClr val="FFFFFF"/>
                </a:solidFill>
              </a:rPr>
              <a:t>Biol</a:t>
            </a:r>
            <a:r>
              <a:rPr lang="en-US" sz="1200" i="1" dirty="0">
                <a:solidFill>
                  <a:srgbClr val="FFFFFF"/>
                </a:solidFill>
              </a:rPr>
              <a:t> Phys, Vol. 115, No. 5, pp. 1181−1191, 2023</a:t>
            </a:r>
            <a:endParaRPr lang="fr-FR" sz="1200" i="1" dirty="0">
              <a:solidFill>
                <a:srgbClr val="FFFFFF"/>
              </a:solidFill>
            </a:endParaRPr>
          </a:p>
          <a:p>
            <a:endParaRPr lang="fr-FR" sz="1200" i="1" dirty="0">
              <a:solidFill>
                <a:srgbClr val="FFFFFF"/>
              </a:solidFill>
            </a:endParaRPr>
          </a:p>
        </p:txBody>
      </p:sp>
      <p:sp>
        <p:nvSpPr>
          <p:cNvPr id="14" name="Rectangle 13"/>
          <p:cNvSpPr/>
          <p:nvPr/>
        </p:nvSpPr>
        <p:spPr>
          <a:xfrm>
            <a:off x="7863017" y="646669"/>
            <a:ext cx="4073610" cy="2615515"/>
          </a:xfrm>
          <a:prstGeom prst="rect">
            <a:avLst/>
          </a:prstGeom>
          <a:noFill/>
          <a:ln w="3175">
            <a:solidFill>
              <a:srgbClr val="8B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4123037" y="3447535"/>
            <a:ext cx="7961871" cy="2450756"/>
          </a:xfrm>
          <a:prstGeom prst="rect">
            <a:avLst/>
          </a:prstGeom>
          <a:noFill/>
          <a:ln w="3175">
            <a:solidFill>
              <a:srgbClr val="8B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653805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u contenu 10"/>
          <p:cNvPicPr>
            <a:picLocks noGrp="1" noChangeAspect="1"/>
          </p:cNvPicPr>
          <p:nvPr>
            <p:ph sz="quarter" idx="16"/>
          </p:nvPr>
        </p:nvPicPr>
        <p:blipFill>
          <a:blip r:embed="rId2"/>
          <a:stretch>
            <a:fillRect/>
          </a:stretch>
        </p:blipFill>
        <p:spPr>
          <a:xfrm>
            <a:off x="1496165" y="1179069"/>
            <a:ext cx="2680418" cy="1969288"/>
          </a:xfrm>
          <a:prstGeom prst="rect">
            <a:avLst/>
          </a:prstGeom>
        </p:spPr>
      </p:pic>
      <p:sp>
        <p:nvSpPr>
          <p:cNvPr id="4" name="Espace réservé du texte 3"/>
          <p:cNvSpPr>
            <a:spLocks noGrp="1"/>
          </p:cNvSpPr>
          <p:nvPr>
            <p:ph type="body" sz="quarter" idx="17"/>
          </p:nvPr>
        </p:nvSpPr>
        <p:spPr/>
        <p:txBody>
          <a:bodyPr/>
          <a:lstStyle/>
          <a:p>
            <a:r>
              <a:rPr lang="fr-FR" dirty="0"/>
              <a:t>Coûts pour les survivants du cancer</a:t>
            </a:r>
          </a:p>
        </p:txBody>
      </p:sp>
      <p:pic>
        <p:nvPicPr>
          <p:cNvPr id="12" name="Espace réservé du contenu 11"/>
          <p:cNvPicPr>
            <a:picLocks noGrp="1" noChangeAspect="1"/>
          </p:cNvPicPr>
          <p:nvPr>
            <p:ph sz="quarter" idx="22"/>
          </p:nvPr>
        </p:nvPicPr>
        <p:blipFill>
          <a:blip r:embed="rId3"/>
          <a:stretch>
            <a:fillRect/>
          </a:stretch>
        </p:blipFill>
        <p:spPr>
          <a:xfrm>
            <a:off x="1299993" y="3529553"/>
            <a:ext cx="3056820" cy="1834092"/>
          </a:xfrm>
          <a:prstGeom prst="rect">
            <a:avLst/>
          </a:prstGeom>
        </p:spPr>
      </p:pic>
      <p:pic>
        <p:nvPicPr>
          <p:cNvPr id="13" name="Image 12"/>
          <p:cNvPicPr>
            <a:picLocks noChangeAspect="1"/>
          </p:cNvPicPr>
          <p:nvPr/>
        </p:nvPicPr>
        <p:blipFill>
          <a:blip r:embed="rId4"/>
          <a:stretch>
            <a:fillRect/>
          </a:stretch>
        </p:blipFill>
        <p:spPr>
          <a:xfrm>
            <a:off x="4622237" y="2353333"/>
            <a:ext cx="2359046" cy="2802115"/>
          </a:xfrm>
          <a:prstGeom prst="rect">
            <a:avLst/>
          </a:prstGeom>
        </p:spPr>
      </p:pic>
      <p:sp>
        <p:nvSpPr>
          <p:cNvPr id="14" name="ZoneTexte 13"/>
          <p:cNvSpPr txBox="1"/>
          <p:nvPr/>
        </p:nvSpPr>
        <p:spPr>
          <a:xfrm>
            <a:off x="7063825" y="946817"/>
            <a:ext cx="4945292" cy="646331"/>
          </a:xfrm>
          <a:prstGeom prst="rect">
            <a:avLst/>
          </a:prstGeom>
          <a:noFill/>
          <a:ln>
            <a:solidFill>
              <a:schemeClr val="accent1"/>
            </a:solidFill>
          </a:ln>
        </p:spPr>
        <p:txBody>
          <a:bodyPr wrap="square" rtlCol="0">
            <a:spAutoFit/>
          </a:bodyPr>
          <a:lstStyle/>
          <a:p>
            <a:r>
              <a:rPr lang="fr-FR" dirty="0">
                <a:solidFill>
                  <a:srgbClr val="005086"/>
                </a:solidFill>
              </a:rPr>
              <a:t>Rapport des dettes : femmes 57% contre hommes 36%.</a:t>
            </a:r>
          </a:p>
        </p:txBody>
      </p:sp>
      <p:sp>
        <p:nvSpPr>
          <p:cNvPr id="15" name="ZoneTexte 14"/>
          <p:cNvSpPr txBox="1"/>
          <p:nvPr/>
        </p:nvSpPr>
        <p:spPr>
          <a:xfrm>
            <a:off x="7063824" y="1739239"/>
            <a:ext cx="4945293" cy="646331"/>
          </a:xfrm>
          <a:prstGeom prst="rect">
            <a:avLst/>
          </a:prstGeom>
          <a:noFill/>
          <a:ln>
            <a:solidFill>
              <a:schemeClr val="accent1"/>
            </a:solidFill>
          </a:ln>
        </p:spPr>
        <p:txBody>
          <a:bodyPr wrap="square" rtlCol="0">
            <a:spAutoFit/>
          </a:bodyPr>
          <a:lstStyle/>
          <a:p>
            <a:r>
              <a:rPr lang="fr-FR" dirty="0">
                <a:solidFill>
                  <a:srgbClr val="005086"/>
                </a:solidFill>
              </a:rPr>
              <a:t>Inégalité/ dettes : Afro-américains (62%) contre blancs (52%)</a:t>
            </a:r>
          </a:p>
        </p:txBody>
      </p:sp>
      <p:pic>
        <p:nvPicPr>
          <p:cNvPr id="16" name="Imag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46707" y="2582051"/>
            <a:ext cx="4833537" cy="2987476"/>
          </a:xfrm>
          <a:prstGeom prst="rect">
            <a:avLst/>
          </a:prstGeom>
        </p:spPr>
      </p:pic>
      <p:sp>
        <p:nvSpPr>
          <p:cNvPr id="7" name="ZoneTexte 6"/>
          <p:cNvSpPr txBox="1"/>
          <p:nvPr/>
        </p:nvSpPr>
        <p:spPr>
          <a:xfrm>
            <a:off x="932773" y="6189506"/>
            <a:ext cx="7099278" cy="461665"/>
          </a:xfrm>
          <a:prstGeom prst="rect">
            <a:avLst/>
          </a:prstGeom>
          <a:noFill/>
        </p:spPr>
        <p:txBody>
          <a:bodyPr wrap="square" rtlCol="0">
            <a:spAutoFit/>
          </a:bodyPr>
          <a:lstStyle>
            <a:defPPr>
              <a:defRPr lang="fr-FR"/>
            </a:defPPr>
            <a:lvl1pPr>
              <a:defRPr sz="1200" i="1">
                <a:solidFill>
                  <a:schemeClr val="bg1"/>
                </a:solidFill>
                <a:latin typeface="Century Gothic" panose="020B0502020202020204" pitchFamily="34" charset="0"/>
              </a:defRPr>
            </a:lvl1pPr>
          </a:lstStyle>
          <a:p>
            <a:r>
              <a:rPr lang="en-US" dirty="0">
                <a:solidFill>
                  <a:srgbClr val="FFFFFF"/>
                </a:solidFill>
              </a:rPr>
              <a:t>The Costs of Cancer Survivorship - 2022 | American Cancer Society Cancer Action Network (fightcancer.org)</a:t>
            </a:r>
          </a:p>
        </p:txBody>
      </p:sp>
    </p:spTree>
    <p:extLst>
      <p:ext uri="{BB962C8B-B14F-4D97-AF65-F5344CB8AC3E}">
        <p14:creationId xmlns:p14="http://schemas.microsoft.com/office/powerpoint/2010/main" val="37875995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3762375" y="3284198"/>
            <a:ext cx="5743575" cy="0"/>
          </a:xfrm>
          <a:prstGeom prst="line">
            <a:avLst/>
          </a:prstGeom>
          <a:ln w="19050">
            <a:solidFill>
              <a:srgbClr val="FF7F4D"/>
            </a:solidFill>
          </a:ln>
        </p:spPr>
        <p:style>
          <a:lnRef idx="1">
            <a:schemeClr val="accent1"/>
          </a:lnRef>
          <a:fillRef idx="0">
            <a:schemeClr val="accent1"/>
          </a:fillRef>
          <a:effectRef idx="0">
            <a:schemeClr val="accent1"/>
          </a:effectRef>
          <a:fontRef idx="minor">
            <a:schemeClr val="tx1"/>
          </a:fontRef>
        </p:style>
      </p:cxnSp>
      <p:sp>
        <p:nvSpPr>
          <p:cNvPr id="3" name="Ellipse 2"/>
          <p:cNvSpPr/>
          <p:nvPr/>
        </p:nvSpPr>
        <p:spPr>
          <a:xfrm>
            <a:off x="3784430" y="550523"/>
            <a:ext cx="5734050" cy="5467350"/>
          </a:xfrm>
          <a:prstGeom prst="ellipse">
            <a:avLst/>
          </a:prstGeom>
          <a:noFill/>
          <a:ln w="28575">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5" name="Espace réservé du contenu 4"/>
          <p:cNvSpPr>
            <a:spLocks noGrp="1"/>
          </p:cNvSpPr>
          <p:nvPr>
            <p:ph sz="quarter" idx="16"/>
          </p:nvPr>
        </p:nvSpPr>
        <p:spPr/>
        <p:txBody>
          <a:bodyPr/>
          <a:lstStyle/>
          <a:p>
            <a:r>
              <a:rPr lang="fr-FR" dirty="0" err="1"/>
              <a:t>Vaz</a:t>
            </a:r>
            <a:r>
              <a:rPr lang="fr-FR" dirty="0"/>
              <a:t>-Luis I et al. </a:t>
            </a:r>
            <a:r>
              <a:rPr lang="fr-FR" dirty="0" err="1"/>
              <a:t>Annals</a:t>
            </a:r>
            <a:r>
              <a:rPr lang="fr-FR" dirty="0"/>
              <a:t> </a:t>
            </a:r>
            <a:r>
              <a:rPr lang="fr-FR" dirty="0" err="1"/>
              <a:t>Oncol</a:t>
            </a:r>
            <a:r>
              <a:rPr lang="fr-FR" dirty="0"/>
              <a:t> 2022; 33: 1119-1133</a:t>
            </a:r>
          </a:p>
          <a:p>
            <a:endParaRPr lang="fr-FR" dirty="0"/>
          </a:p>
        </p:txBody>
      </p:sp>
      <p:sp>
        <p:nvSpPr>
          <p:cNvPr id="6" name="Espace réservé du texte 5"/>
          <p:cNvSpPr>
            <a:spLocks noGrp="1"/>
          </p:cNvSpPr>
          <p:nvPr>
            <p:ph type="body" sz="quarter" idx="17"/>
          </p:nvPr>
        </p:nvSpPr>
        <p:spPr/>
        <p:txBody>
          <a:bodyPr/>
          <a:lstStyle/>
          <a:p>
            <a:r>
              <a:rPr lang="fr-FR" sz="2800" dirty="0"/>
              <a:t>Survie après cancer : Priorités et stratégies clés de l'ESMO</a:t>
            </a:r>
            <a:r>
              <a:rPr lang="fr-FR" sz="2800" dirty="0">
                <a:latin typeface="Calibri" panose="020F0502020204030204" pitchFamily="34" charset="0"/>
                <a:cs typeface="Calibri" panose="020F0502020204030204" pitchFamily="34" charset="0"/>
              </a:rPr>
              <a:t>®</a:t>
            </a:r>
            <a:r>
              <a:rPr lang="fr-FR" sz="2800" dirty="0"/>
              <a:t/>
            </a:r>
            <a:br>
              <a:rPr lang="fr-FR" sz="2800" dirty="0"/>
            </a:br>
            <a:endParaRPr lang="fr-FR" sz="2800" dirty="0"/>
          </a:p>
        </p:txBody>
      </p:sp>
      <p:graphicFrame>
        <p:nvGraphicFramePr>
          <p:cNvPr id="2" name="Diagramme 1"/>
          <p:cNvGraphicFramePr/>
          <p:nvPr/>
        </p:nvGraphicFramePr>
        <p:xfrm>
          <a:off x="3371849" y="1233008"/>
          <a:ext cx="6549685" cy="4110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ZoneTexte 9"/>
          <p:cNvSpPr txBox="1"/>
          <p:nvPr/>
        </p:nvSpPr>
        <p:spPr>
          <a:xfrm>
            <a:off x="6051379" y="5623026"/>
            <a:ext cx="1190624" cy="371475"/>
          </a:xfrm>
          <a:prstGeom prst="rect">
            <a:avLst/>
          </a:prstGeom>
          <a:noFill/>
        </p:spPr>
        <p:txBody>
          <a:bodyPr wrap="square" rtlCol="0">
            <a:spAutoFit/>
          </a:bodyPr>
          <a:lstStyle/>
          <a:p>
            <a:r>
              <a:rPr lang="fr-FR" b="1" dirty="0">
                <a:solidFill>
                  <a:srgbClr val="FF7F4D"/>
                </a:solidFill>
              </a:rPr>
              <a:t>ACTIONS</a:t>
            </a:r>
          </a:p>
        </p:txBody>
      </p:sp>
      <p:sp>
        <p:nvSpPr>
          <p:cNvPr id="11" name="ZoneTexte 10"/>
          <p:cNvSpPr txBox="1"/>
          <p:nvPr/>
        </p:nvSpPr>
        <p:spPr>
          <a:xfrm>
            <a:off x="6292766" y="559089"/>
            <a:ext cx="1190624" cy="371475"/>
          </a:xfrm>
          <a:prstGeom prst="rect">
            <a:avLst/>
          </a:prstGeom>
          <a:noFill/>
        </p:spPr>
        <p:txBody>
          <a:bodyPr wrap="square" rtlCol="0">
            <a:spAutoFit/>
          </a:bodyPr>
          <a:lstStyle/>
          <a:p>
            <a:r>
              <a:rPr lang="fr-FR" b="1" dirty="0">
                <a:solidFill>
                  <a:srgbClr val="FF7F4D"/>
                </a:solidFill>
              </a:rPr>
              <a:t>NEEDS</a:t>
            </a:r>
          </a:p>
        </p:txBody>
      </p:sp>
    </p:spTree>
    <p:extLst>
      <p:ext uri="{BB962C8B-B14F-4D97-AF65-F5344CB8AC3E}">
        <p14:creationId xmlns:p14="http://schemas.microsoft.com/office/powerpoint/2010/main" val="25941780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2154765" y="1370517"/>
            <a:ext cx="8254617" cy="4078938"/>
            <a:chOff x="558800" y="2167467"/>
            <a:chExt cx="7662333" cy="3762836"/>
          </a:xfrm>
        </p:grpSpPr>
        <p:pic>
          <p:nvPicPr>
            <p:cNvPr id="5" name="Imag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8866" y="2247026"/>
              <a:ext cx="7552267" cy="3683277"/>
            </a:xfrm>
            <a:prstGeom prst="rect">
              <a:avLst/>
            </a:prstGeom>
          </p:spPr>
        </p:pic>
        <p:sp>
          <p:nvSpPr>
            <p:cNvPr id="6" name="Rectangle 5"/>
            <p:cNvSpPr/>
            <p:nvPr/>
          </p:nvSpPr>
          <p:spPr>
            <a:xfrm>
              <a:off x="558800" y="2167467"/>
              <a:ext cx="194733" cy="3894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grpSp>
      <p:sp>
        <p:nvSpPr>
          <p:cNvPr id="2" name="Espace réservé du texte 1"/>
          <p:cNvSpPr>
            <a:spLocks noGrp="1"/>
          </p:cNvSpPr>
          <p:nvPr>
            <p:ph type="body" sz="quarter" idx="15"/>
          </p:nvPr>
        </p:nvSpPr>
        <p:spPr/>
        <p:txBody>
          <a:bodyPr/>
          <a:lstStyle/>
          <a:p>
            <a:endParaRPr lang="fr-FR"/>
          </a:p>
        </p:txBody>
      </p:sp>
      <p:sp>
        <p:nvSpPr>
          <p:cNvPr id="3" name="Espace réservé du contenu 2"/>
          <p:cNvSpPr>
            <a:spLocks noGrp="1"/>
          </p:cNvSpPr>
          <p:nvPr>
            <p:ph sz="quarter" idx="16"/>
          </p:nvPr>
        </p:nvSpPr>
        <p:spPr/>
        <p:txBody>
          <a:bodyPr/>
          <a:lstStyle/>
          <a:p>
            <a:r>
              <a:rPr lang="it-IT" dirty="0"/>
              <a:t>Di Meglio A, JCO 2022 (doi: 10.1200/JCO.21.01252)</a:t>
            </a:r>
          </a:p>
          <a:p>
            <a:endParaRPr lang="fr-FR" dirty="0"/>
          </a:p>
        </p:txBody>
      </p:sp>
      <p:sp>
        <p:nvSpPr>
          <p:cNvPr id="9" name="Espace réservé du texte 8"/>
          <p:cNvSpPr>
            <a:spLocks noGrp="1"/>
          </p:cNvSpPr>
          <p:nvPr>
            <p:ph type="body" sz="quarter" idx="17"/>
          </p:nvPr>
        </p:nvSpPr>
        <p:spPr/>
        <p:txBody>
          <a:bodyPr/>
          <a:lstStyle/>
          <a:p>
            <a:r>
              <a:rPr lang="fr-FR" sz="2800" dirty="0"/>
              <a:t>Fatigue liée au cancer : Prédiction du risque</a:t>
            </a:r>
          </a:p>
          <a:p>
            <a:endParaRPr lang="fr-FR" sz="2800" dirty="0"/>
          </a:p>
        </p:txBody>
      </p:sp>
      <p:sp>
        <p:nvSpPr>
          <p:cNvPr id="10" name="Espace réservé du texte 9"/>
          <p:cNvSpPr>
            <a:spLocks noGrp="1"/>
          </p:cNvSpPr>
          <p:nvPr>
            <p:ph type="body" sz="quarter" idx="18"/>
          </p:nvPr>
        </p:nvSpPr>
        <p:spPr/>
        <p:txBody>
          <a:bodyPr/>
          <a:lstStyle/>
          <a:p>
            <a:r>
              <a:rPr lang="fr-FR" sz="1800" dirty="0"/>
              <a:t>Prévalence de la fatigue sévère avant et après le traitement du cancer du sein au stade précoce</a:t>
            </a:r>
          </a:p>
          <a:p>
            <a:endParaRPr lang="fr-FR" sz="1800" dirty="0"/>
          </a:p>
        </p:txBody>
      </p:sp>
      <p:sp>
        <p:nvSpPr>
          <p:cNvPr id="11" name="Rectangle 10"/>
          <p:cNvSpPr/>
          <p:nvPr/>
        </p:nvSpPr>
        <p:spPr>
          <a:xfrm>
            <a:off x="1890584" y="1210963"/>
            <a:ext cx="9119285" cy="2718486"/>
          </a:xfrm>
          <a:prstGeom prst="rect">
            <a:avLst/>
          </a:prstGeom>
          <a:noFill/>
          <a:ln w="3175">
            <a:solidFill>
              <a:srgbClr val="8B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23245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1907" y="979417"/>
            <a:ext cx="7552267" cy="2403489"/>
          </a:xfrm>
          <a:prstGeom prst="rect">
            <a:avLst/>
          </a:prstGeom>
        </p:spPr>
      </p:pic>
      <p:pic>
        <p:nvPicPr>
          <p:cNvPr id="3" name="Imag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9550" y="3747294"/>
            <a:ext cx="7836425" cy="2096702"/>
          </a:xfrm>
          <a:prstGeom prst="rect">
            <a:avLst/>
          </a:prstGeom>
        </p:spPr>
      </p:pic>
      <p:sp>
        <p:nvSpPr>
          <p:cNvPr id="8" name="ZoneTexte 7"/>
          <p:cNvSpPr txBox="1"/>
          <p:nvPr/>
        </p:nvSpPr>
        <p:spPr>
          <a:xfrm>
            <a:off x="1797243" y="1075264"/>
            <a:ext cx="1481666" cy="307777"/>
          </a:xfrm>
          <a:prstGeom prst="rect">
            <a:avLst/>
          </a:prstGeom>
          <a:noFill/>
        </p:spPr>
        <p:txBody>
          <a:bodyPr wrap="square" rtlCol="0">
            <a:spAutoFit/>
          </a:bodyPr>
          <a:lstStyle/>
          <a:p>
            <a:r>
              <a:rPr lang="en-US" sz="1400" b="1" dirty="0">
                <a:solidFill>
                  <a:srgbClr val="002D4C"/>
                </a:solidFill>
                <a:latin typeface="Arial Narrow" panose="020B0606020202030204" pitchFamily="34" charset="0"/>
              </a:rPr>
              <a:t>2 </a:t>
            </a:r>
            <a:r>
              <a:rPr lang="en-US" sz="1400" b="1" dirty="0" err="1">
                <a:solidFill>
                  <a:srgbClr val="002D4C"/>
                </a:solidFill>
                <a:latin typeface="Arial Narrow" panose="020B0606020202030204" pitchFamily="34" charset="0"/>
              </a:rPr>
              <a:t>ans</a:t>
            </a:r>
            <a:endParaRPr lang="fr-FR" sz="1400" b="1" dirty="0">
              <a:solidFill>
                <a:srgbClr val="002D4C"/>
              </a:solidFill>
              <a:latin typeface="Arial Narrow" panose="020B0606020202030204" pitchFamily="34" charset="0"/>
            </a:endParaRPr>
          </a:p>
        </p:txBody>
      </p:sp>
      <p:sp>
        <p:nvSpPr>
          <p:cNvPr id="9" name="ZoneTexte 8"/>
          <p:cNvSpPr txBox="1"/>
          <p:nvPr/>
        </p:nvSpPr>
        <p:spPr>
          <a:xfrm>
            <a:off x="1784886" y="3868364"/>
            <a:ext cx="1481666" cy="307777"/>
          </a:xfrm>
          <a:prstGeom prst="rect">
            <a:avLst/>
          </a:prstGeom>
          <a:noFill/>
        </p:spPr>
        <p:txBody>
          <a:bodyPr wrap="square" rtlCol="0">
            <a:spAutoFit/>
          </a:bodyPr>
          <a:lstStyle/>
          <a:p>
            <a:r>
              <a:rPr lang="en-US" sz="1400" b="1" dirty="0">
                <a:solidFill>
                  <a:srgbClr val="002D4C"/>
                </a:solidFill>
                <a:latin typeface="Arial Narrow" panose="020B0606020202030204" pitchFamily="34" charset="0"/>
              </a:rPr>
              <a:t>4 </a:t>
            </a:r>
            <a:r>
              <a:rPr lang="en-US" sz="1400" b="1" dirty="0" err="1">
                <a:solidFill>
                  <a:srgbClr val="002D4C"/>
                </a:solidFill>
                <a:latin typeface="Arial Narrow" panose="020B0606020202030204" pitchFamily="34" charset="0"/>
              </a:rPr>
              <a:t>ans</a:t>
            </a:r>
            <a:endParaRPr lang="fr-FR" sz="1400" b="1" dirty="0">
              <a:solidFill>
                <a:srgbClr val="002D4C"/>
              </a:solidFill>
              <a:latin typeface="Arial Narrow" panose="020B0606020202030204" pitchFamily="34" charset="0"/>
            </a:endParaRPr>
          </a:p>
        </p:txBody>
      </p:sp>
      <p:sp>
        <p:nvSpPr>
          <p:cNvPr id="6" name="Espace réservé du contenu 5"/>
          <p:cNvSpPr>
            <a:spLocks noGrp="1"/>
          </p:cNvSpPr>
          <p:nvPr>
            <p:ph sz="quarter" idx="16"/>
          </p:nvPr>
        </p:nvSpPr>
        <p:spPr/>
        <p:txBody>
          <a:bodyPr/>
          <a:lstStyle/>
          <a:p>
            <a:r>
              <a:rPr lang="it-IT" dirty="0"/>
              <a:t>Di Meglio A, JCO 2022 (doi: 10.1200/JCO.21.01252)</a:t>
            </a:r>
          </a:p>
          <a:p>
            <a:endParaRPr lang="fr-FR" dirty="0"/>
          </a:p>
        </p:txBody>
      </p:sp>
      <p:sp>
        <p:nvSpPr>
          <p:cNvPr id="7" name="Espace réservé du texte 6"/>
          <p:cNvSpPr>
            <a:spLocks noGrp="1"/>
          </p:cNvSpPr>
          <p:nvPr>
            <p:ph type="body" sz="quarter" idx="17"/>
          </p:nvPr>
        </p:nvSpPr>
        <p:spPr/>
        <p:txBody>
          <a:bodyPr/>
          <a:lstStyle/>
          <a:p>
            <a:r>
              <a:rPr lang="fr-FR" sz="2800" dirty="0"/>
              <a:t>Fatigue liée au cancer : Modèles de risque 2 et 4 ans après le diagnostic</a:t>
            </a:r>
          </a:p>
          <a:p>
            <a:endParaRPr lang="fr-FR" sz="2800" dirty="0"/>
          </a:p>
        </p:txBody>
      </p:sp>
      <p:sp>
        <p:nvSpPr>
          <p:cNvPr id="10" name="Rectangle 9"/>
          <p:cNvSpPr/>
          <p:nvPr/>
        </p:nvSpPr>
        <p:spPr>
          <a:xfrm>
            <a:off x="1717589" y="988542"/>
            <a:ext cx="9539415" cy="2483708"/>
          </a:xfrm>
          <a:prstGeom prst="rect">
            <a:avLst/>
          </a:prstGeom>
          <a:noFill/>
          <a:ln w="3175">
            <a:solidFill>
              <a:srgbClr val="8B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1734065" y="3674078"/>
            <a:ext cx="9539415" cy="2195382"/>
          </a:xfrm>
          <a:prstGeom prst="rect">
            <a:avLst/>
          </a:prstGeom>
          <a:noFill/>
          <a:ln w="3175">
            <a:solidFill>
              <a:srgbClr val="8B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51338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 xmlns:a16="http://schemas.microsoft.com/office/drawing/2014/main" id="{8CB45E5B-D095-7B75-784B-978F99339150}"/>
              </a:ext>
            </a:extLst>
          </p:cNvPr>
          <p:cNvGraphicFramePr>
            <a:graphicFrameLocks noGrp="1"/>
          </p:cNvGraphicFramePr>
          <p:nvPr>
            <p:ph sz="quarter" idx="16"/>
            <p:extLst>
              <p:ext uri="{D42A27DB-BD31-4B8C-83A1-F6EECF244321}">
                <p14:modId xmlns:p14="http://schemas.microsoft.com/office/powerpoint/2010/main" val="124763023"/>
              </p:ext>
            </p:extLst>
          </p:nvPr>
        </p:nvGraphicFramePr>
        <p:xfrm>
          <a:off x="4057651" y="1085850"/>
          <a:ext cx="6353174" cy="4806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Espace réservé du texte 11"/>
          <p:cNvSpPr>
            <a:spLocks noGrp="1"/>
          </p:cNvSpPr>
          <p:nvPr>
            <p:ph type="body" sz="quarter" idx="17"/>
          </p:nvPr>
        </p:nvSpPr>
        <p:spPr/>
        <p:txBody>
          <a:bodyPr/>
          <a:lstStyle/>
          <a:p>
            <a:r>
              <a:rPr lang="fr-FR" sz="3200" dirty="0"/>
              <a:t>Traitements adjuvants du cancer du sein </a:t>
            </a:r>
            <a:r>
              <a:rPr lang="fr-FR" sz="3200" dirty="0" err="1"/>
              <a:t>luminal</a:t>
            </a:r>
            <a:r>
              <a:rPr lang="fr-FR" sz="3200" dirty="0"/>
              <a:t> </a:t>
            </a:r>
            <a:br>
              <a:rPr lang="fr-FR" sz="3200" dirty="0"/>
            </a:br>
            <a:r>
              <a:rPr lang="fr-FR" sz="3200" dirty="0"/>
              <a:t>ex : chez la femme pré-ménopausée en 2023 </a:t>
            </a:r>
          </a:p>
        </p:txBody>
      </p:sp>
      <p:pic>
        <p:nvPicPr>
          <p:cNvPr id="6" name="Graphique 5" descr="Visage inquiet sans remplissage">
            <a:extLst>
              <a:ext uri="{FF2B5EF4-FFF2-40B4-BE49-F238E27FC236}">
                <a16:creationId xmlns="" xmlns:a16="http://schemas.microsoft.com/office/drawing/2014/main" id="{1C506B63-5522-15C0-D19E-89667E9BEDA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1552574" y="2038349"/>
            <a:ext cx="1800226" cy="1800226"/>
          </a:xfrm>
          <a:prstGeom prst="rect">
            <a:avLst/>
          </a:prstGeom>
        </p:spPr>
      </p:pic>
    </p:spTree>
    <p:extLst>
      <p:ext uri="{BB962C8B-B14F-4D97-AF65-F5344CB8AC3E}">
        <p14:creationId xmlns:p14="http://schemas.microsoft.com/office/powerpoint/2010/main" val="362718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0364" y="1102654"/>
            <a:ext cx="9626600" cy="4542066"/>
          </a:xfrm>
          <a:prstGeom prst="rect">
            <a:avLst/>
          </a:prstGeom>
        </p:spPr>
      </p:pic>
      <p:sp>
        <p:nvSpPr>
          <p:cNvPr id="9" name="TextBox 11">
            <a:extLst>
              <a:ext uri="{FF2B5EF4-FFF2-40B4-BE49-F238E27FC236}">
                <a16:creationId xmlns="" xmlns:a16="http://schemas.microsoft.com/office/drawing/2014/main" id="{66B5293A-9D0E-475A-86A3-BF2DD13860DF}"/>
              </a:ext>
            </a:extLst>
          </p:cNvPr>
          <p:cNvSpPr txBox="1"/>
          <p:nvPr/>
        </p:nvSpPr>
        <p:spPr>
          <a:xfrm>
            <a:off x="6401569" y="5169861"/>
            <a:ext cx="1811868" cy="646331"/>
          </a:xfrm>
          <a:prstGeom prst="rect">
            <a:avLst/>
          </a:prstGeom>
          <a:noFill/>
          <a:ln>
            <a:noFill/>
          </a:ln>
        </p:spPr>
        <p:txBody>
          <a:bodyPr wrap="square" lIns="0" tIns="0" rIns="182904" bIns="0" rtlCol="0">
            <a:spAutoFit/>
          </a:bodyPr>
          <a:lstStyle/>
          <a:p>
            <a:pPr defTabSz="1829029"/>
            <a:r>
              <a:rPr lang="it-IT" sz="1400" b="1" dirty="0">
                <a:solidFill>
                  <a:srgbClr val="5BB2A1"/>
                </a:solidFill>
                <a:latin typeface="Arial Narrow" panose="020B0606020202030204" pitchFamily="34" charset="0"/>
                <a:ea typeface="Ebrima" panose="02000000000000000000" pitchFamily="2" charset="0"/>
                <a:cs typeface="Arial" panose="020B0604020202020204" pitchFamily="34" charset="0"/>
              </a:rPr>
              <a:t>Risk of severe fatigue</a:t>
            </a:r>
          </a:p>
          <a:p>
            <a:pPr defTabSz="1829029"/>
            <a:r>
              <a:rPr lang="it-IT" sz="1400" b="1" dirty="0">
                <a:solidFill>
                  <a:srgbClr val="5BB2A1"/>
                </a:solidFill>
                <a:latin typeface="Arial Narrow" panose="020B0606020202030204" pitchFamily="34" charset="0"/>
                <a:ea typeface="Ebrima" panose="02000000000000000000" pitchFamily="2" charset="0"/>
                <a:cs typeface="Arial" panose="020B0604020202020204" pitchFamily="34" charset="0"/>
              </a:rPr>
              <a:t>Year-2</a:t>
            </a:r>
            <a:r>
              <a:rPr lang="it-IT" sz="1400" dirty="0">
                <a:solidFill>
                  <a:srgbClr val="5BB2A1"/>
                </a:solidFill>
                <a:latin typeface="Arial Narrow" panose="020B0606020202030204" pitchFamily="34" charset="0"/>
                <a:ea typeface="Ebrima" panose="02000000000000000000" pitchFamily="2" charset="0"/>
                <a:cs typeface="Arial" panose="020B0604020202020204" pitchFamily="34" charset="0"/>
              </a:rPr>
              <a:t> 18.0%</a:t>
            </a:r>
          </a:p>
          <a:p>
            <a:pPr defTabSz="1829029"/>
            <a:r>
              <a:rPr lang="it-IT" sz="1400" b="1" dirty="0">
                <a:solidFill>
                  <a:srgbClr val="5BB2A1"/>
                </a:solidFill>
                <a:latin typeface="Arial Narrow" panose="020B0606020202030204" pitchFamily="34" charset="0"/>
                <a:ea typeface="Ebrima" panose="02000000000000000000" pitchFamily="2" charset="0"/>
                <a:cs typeface="Arial" panose="020B0604020202020204" pitchFamily="34" charset="0"/>
              </a:rPr>
              <a:t>Year-4</a:t>
            </a:r>
            <a:r>
              <a:rPr lang="it-IT" sz="1400" dirty="0">
                <a:solidFill>
                  <a:srgbClr val="5BB2A1"/>
                </a:solidFill>
                <a:latin typeface="Arial Narrow" panose="020B0606020202030204" pitchFamily="34" charset="0"/>
                <a:ea typeface="Ebrima" panose="02000000000000000000" pitchFamily="2" charset="0"/>
                <a:cs typeface="Arial" panose="020B0604020202020204" pitchFamily="34" charset="0"/>
              </a:rPr>
              <a:t> 16.1%</a:t>
            </a:r>
          </a:p>
        </p:txBody>
      </p:sp>
      <p:sp>
        <p:nvSpPr>
          <p:cNvPr id="10" name="TextBox 11">
            <a:extLst>
              <a:ext uri="{FF2B5EF4-FFF2-40B4-BE49-F238E27FC236}">
                <a16:creationId xmlns="" xmlns:a16="http://schemas.microsoft.com/office/drawing/2014/main" id="{55D968DF-5EEB-3F94-CA46-B906352BE55E}"/>
              </a:ext>
            </a:extLst>
          </p:cNvPr>
          <p:cNvSpPr txBox="1"/>
          <p:nvPr/>
        </p:nvSpPr>
        <p:spPr>
          <a:xfrm>
            <a:off x="10145061" y="5123491"/>
            <a:ext cx="1916475" cy="646331"/>
          </a:xfrm>
          <a:prstGeom prst="rect">
            <a:avLst/>
          </a:prstGeom>
          <a:noFill/>
          <a:ln>
            <a:noFill/>
          </a:ln>
        </p:spPr>
        <p:txBody>
          <a:bodyPr wrap="square" lIns="0" tIns="0" rIns="182904" bIns="0" rtlCol="0">
            <a:spAutoFit/>
          </a:bodyPr>
          <a:lstStyle/>
          <a:p>
            <a:pPr defTabSz="1829029"/>
            <a:r>
              <a:rPr lang="it-IT" sz="1400" b="1" dirty="0">
                <a:solidFill>
                  <a:srgbClr val="5BB2A1"/>
                </a:solidFill>
                <a:latin typeface="Arial Narrow" panose="020B0606020202030204" pitchFamily="34" charset="0"/>
                <a:ea typeface="Ebrima" panose="02000000000000000000" pitchFamily="2" charset="0"/>
                <a:cs typeface="Arial" panose="020B0604020202020204" pitchFamily="34" charset="0"/>
              </a:rPr>
              <a:t>Risk of severe fatigue</a:t>
            </a:r>
          </a:p>
          <a:p>
            <a:pPr defTabSz="1829029"/>
            <a:r>
              <a:rPr lang="it-IT" sz="1400" b="1" dirty="0">
                <a:solidFill>
                  <a:srgbClr val="5BB2A1"/>
                </a:solidFill>
                <a:latin typeface="Arial Narrow" panose="020B0606020202030204" pitchFamily="34" charset="0"/>
                <a:ea typeface="Ebrima" panose="02000000000000000000" pitchFamily="2" charset="0"/>
                <a:cs typeface="Arial" panose="020B0604020202020204" pitchFamily="34" charset="0"/>
              </a:rPr>
              <a:t>Year-2</a:t>
            </a:r>
            <a:r>
              <a:rPr lang="it-IT" sz="1400" dirty="0">
                <a:solidFill>
                  <a:srgbClr val="5BB2A1"/>
                </a:solidFill>
                <a:latin typeface="Arial Narrow" panose="020B0606020202030204" pitchFamily="34" charset="0"/>
                <a:ea typeface="Ebrima" panose="02000000000000000000" pitchFamily="2" charset="0"/>
                <a:cs typeface="Arial" panose="020B0604020202020204" pitchFamily="34" charset="0"/>
              </a:rPr>
              <a:t> 83.2%</a:t>
            </a:r>
          </a:p>
          <a:p>
            <a:pPr defTabSz="1829029"/>
            <a:r>
              <a:rPr lang="it-IT" sz="1400" b="1" dirty="0">
                <a:solidFill>
                  <a:srgbClr val="5BB2A1"/>
                </a:solidFill>
                <a:latin typeface="Arial Narrow" panose="020B0606020202030204" pitchFamily="34" charset="0"/>
                <a:ea typeface="Ebrima" panose="02000000000000000000" pitchFamily="2" charset="0"/>
                <a:cs typeface="Arial" panose="020B0604020202020204" pitchFamily="34" charset="0"/>
              </a:rPr>
              <a:t>Year-4</a:t>
            </a:r>
            <a:r>
              <a:rPr lang="it-IT" sz="1400" dirty="0">
                <a:solidFill>
                  <a:srgbClr val="5BB2A1"/>
                </a:solidFill>
                <a:latin typeface="Arial Narrow" panose="020B0606020202030204" pitchFamily="34" charset="0"/>
                <a:ea typeface="Ebrima" panose="02000000000000000000" pitchFamily="2" charset="0"/>
                <a:cs typeface="Arial" panose="020B0604020202020204" pitchFamily="34" charset="0"/>
              </a:rPr>
              <a:t> 75.8%</a:t>
            </a:r>
          </a:p>
        </p:txBody>
      </p:sp>
      <p:sp>
        <p:nvSpPr>
          <p:cNvPr id="11" name="TextBox 11">
            <a:extLst>
              <a:ext uri="{FF2B5EF4-FFF2-40B4-BE49-F238E27FC236}">
                <a16:creationId xmlns="" xmlns:a16="http://schemas.microsoft.com/office/drawing/2014/main" id="{66B5293A-9D0E-475A-86A3-BF2DD13860DF}"/>
              </a:ext>
            </a:extLst>
          </p:cNvPr>
          <p:cNvSpPr txBox="1"/>
          <p:nvPr/>
        </p:nvSpPr>
        <p:spPr>
          <a:xfrm>
            <a:off x="5255106" y="827358"/>
            <a:ext cx="1811868" cy="215444"/>
          </a:xfrm>
          <a:prstGeom prst="rect">
            <a:avLst/>
          </a:prstGeom>
          <a:noFill/>
          <a:ln>
            <a:noFill/>
          </a:ln>
        </p:spPr>
        <p:txBody>
          <a:bodyPr wrap="square" lIns="0" tIns="0" rIns="182904" bIns="0" rtlCol="0">
            <a:spAutoFit/>
          </a:bodyPr>
          <a:lstStyle/>
          <a:p>
            <a:pPr defTabSz="1829029"/>
            <a:r>
              <a:rPr lang="it-IT" sz="1400" b="1" dirty="0">
                <a:solidFill>
                  <a:srgbClr val="5BB2A1"/>
                </a:solidFill>
                <a:latin typeface="Arial Narrow" panose="020B0606020202030204" pitchFamily="34" charset="0"/>
                <a:ea typeface="Ebrima" panose="02000000000000000000" pitchFamily="2" charset="0"/>
                <a:cs typeface="Arial" panose="020B0604020202020204" pitchFamily="34" charset="0"/>
              </a:rPr>
              <a:t>Scenario 1</a:t>
            </a:r>
            <a:endParaRPr lang="it-IT" sz="1400" dirty="0">
              <a:solidFill>
                <a:srgbClr val="5BB2A1"/>
              </a:solidFill>
              <a:latin typeface="Arial Narrow" panose="020B0606020202030204" pitchFamily="34" charset="0"/>
              <a:ea typeface="Ebrima" panose="02000000000000000000" pitchFamily="2" charset="0"/>
              <a:cs typeface="Arial" panose="020B0604020202020204" pitchFamily="34" charset="0"/>
            </a:endParaRPr>
          </a:p>
        </p:txBody>
      </p:sp>
      <p:sp>
        <p:nvSpPr>
          <p:cNvPr id="12" name="TextBox 11">
            <a:extLst>
              <a:ext uri="{FF2B5EF4-FFF2-40B4-BE49-F238E27FC236}">
                <a16:creationId xmlns="" xmlns:a16="http://schemas.microsoft.com/office/drawing/2014/main" id="{55D968DF-5EEB-3F94-CA46-B906352BE55E}"/>
              </a:ext>
            </a:extLst>
          </p:cNvPr>
          <p:cNvSpPr txBox="1"/>
          <p:nvPr/>
        </p:nvSpPr>
        <p:spPr>
          <a:xfrm>
            <a:off x="8998598" y="780988"/>
            <a:ext cx="1916475" cy="215444"/>
          </a:xfrm>
          <a:prstGeom prst="rect">
            <a:avLst/>
          </a:prstGeom>
          <a:noFill/>
          <a:ln>
            <a:noFill/>
          </a:ln>
        </p:spPr>
        <p:txBody>
          <a:bodyPr wrap="square" lIns="0" tIns="0" rIns="182904" bIns="0" rtlCol="0">
            <a:spAutoFit/>
          </a:bodyPr>
          <a:lstStyle/>
          <a:p>
            <a:pPr defTabSz="1829029"/>
            <a:r>
              <a:rPr lang="it-IT" sz="1400" b="1" dirty="0">
                <a:solidFill>
                  <a:srgbClr val="5BB2A1"/>
                </a:solidFill>
                <a:latin typeface="Arial Narrow" panose="020B0606020202030204" pitchFamily="34" charset="0"/>
                <a:ea typeface="Ebrima" panose="02000000000000000000" pitchFamily="2" charset="0"/>
                <a:cs typeface="Arial" panose="020B0604020202020204" pitchFamily="34" charset="0"/>
              </a:rPr>
              <a:t>Scenario 2</a:t>
            </a:r>
            <a:endParaRPr lang="it-IT" sz="1400" dirty="0">
              <a:solidFill>
                <a:srgbClr val="5BB2A1"/>
              </a:solidFill>
              <a:latin typeface="Arial Narrow" panose="020B0606020202030204" pitchFamily="34" charset="0"/>
              <a:ea typeface="Ebrima" panose="02000000000000000000" pitchFamily="2" charset="0"/>
              <a:cs typeface="Arial" panose="020B0604020202020204" pitchFamily="34" charset="0"/>
            </a:endParaRPr>
          </a:p>
        </p:txBody>
      </p:sp>
      <p:sp>
        <p:nvSpPr>
          <p:cNvPr id="5" name="Espace réservé du contenu 4"/>
          <p:cNvSpPr>
            <a:spLocks noGrp="1"/>
          </p:cNvSpPr>
          <p:nvPr>
            <p:ph sz="quarter" idx="16"/>
          </p:nvPr>
        </p:nvSpPr>
        <p:spPr/>
        <p:txBody>
          <a:bodyPr/>
          <a:lstStyle/>
          <a:p>
            <a:r>
              <a:rPr lang="fr-FR"/>
              <a:t>https://www.gustaveroussy.fr/fr/interval-breast-cancer-related-fatigue-calculator</a:t>
            </a:r>
            <a:endParaRPr lang="fr-FR" dirty="0"/>
          </a:p>
        </p:txBody>
      </p:sp>
      <p:sp>
        <p:nvSpPr>
          <p:cNvPr id="6" name="Espace réservé du texte 5"/>
          <p:cNvSpPr>
            <a:spLocks noGrp="1"/>
          </p:cNvSpPr>
          <p:nvPr>
            <p:ph type="body" sz="quarter" idx="17"/>
          </p:nvPr>
        </p:nvSpPr>
        <p:spPr/>
        <p:txBody>
          <a:bodyPr/>
          <a:lstStyle/>
          <a:p>
            <a:r>
              <a:rPr lang="fr-FR" sz="3200" dirty="0"/>
              <a:t>Fatigue liée au cancer : Évaluation des risques</a:t>
            </a:r>
          </a:p>
          <a:p>
            <a:endParaRPr lang="fr-FR" sz="3200" dirty="0"/>
          </a:p>
        </p:txBody>
      </p:sp>
    </p:spTree>
    <p:extLst>
      <p:ext uri="{BB962C8B-B14F-4D97-AF65-F5344CB8AC3E}">
        <p14:creationId xmlns:p14="http://schemas.microsoft.com/office/powerpoint/2010/main" val="18500204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 xmlns:a16="http://schemas.microsoft.com/office/drawing/2014/main" id="{C29149FA-6681-549D-4D43-C0737D01F977}"/>
              </a:ext>
            </a:extLst>
          </p:cNvPr>
          <p:cNvSpPr txBox="1">
            <a:spLocks/>
          </p:cNvSpPr>
          <p:nvPr/>
        </p:nvSpPr>
        <p:spPr>
          <a:xfrm>
            <a:off x="359999" y="276233"/>
            <a:ext cx="11750225" cy="432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aa-ET" sz="3600" b="1" dirty="0">
              <a:solidFill>
                <a:srgbClr val="002D4C"/>
              </a:solidFill>
            </a:endParaRPr>
          </a:p>
        </p:txBody>
      </p:sp>
      <p:pic>
        <p:nvPicPr>
          <p:cNvPr id="13" name="Picture 5">
            <a:extLst>
              <a:ext uri="{FF2B5EF4-FFF2-40B4-BE49-F238E27FC236}">
                <a16:creationId xmlns="" xmlns:a16="http://schemas.microsoft.com/office/drawing/2014/main" id="{C3418CEA-F110-017B-CF70-36FE227B075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9318"/>
          <a:stretch/>
        </p:blipFill>
        <p:spPr>
          <a:xfrm>
            <a:off x="1834388" y="559090"/>
            <a:ext cx="6914867" cy="5397634"/>
          </a:xfrm>
          <a:prstGeom prst="rect">
            <a:avLst/>
          </a:prstGeom>
        </p:spPr>
      </p:pic>
      <p:sp>
        <p:nvSpPr>
          <p:cNvPr id="14" name="ZoneTexte 6">
            <a:extLst>
              <a:ext uri="{FF2B5EF4-FFF2-40B4-BE49-F238E27FC236}">
                <a16:creationId xmlns="" xmlns:a16="http://schemas.microsoft.com/office/drawing/2014/main" id="{46F87C5F-4899-CD3D-2874-F09A300DD0C4}"/>
              </a:ext>
            </a:extLst>
          </p:cNvPr>
          <p:cNvSpPr txBox="1"/>
          <p:nvPr/>
        </p:nvSpPr>
        <p:spPr>
          <a:xfrm>
            <a:off x="9035642" y="2583171"/>
            <a:ext cx="2781707" cy="1200329"/>
          </a:xfrm>
          <a:prstGeom prst="rect">
            <a:avLst/>
          </a:prstGeom>
          <a:noFill/>
        </p:spPr>
        <p:txBody>
          <a:bodyPr wrap="square" rtlCol="0">
            <a:spAutoFit/>
          </a:bodyPr>
          <a:lstStyle/>
          <a:p>
            <a:pPr marL="228600" indent="-228600">
              <a:buFontTx/>
              <a:buAutoNum type="alphaUcPeriod"/>
            </a:pPr>
            <a:r>
              <a:rPr lang="it-IT" dirty="0">
                <a:solidFill>
                  <a:srgbClr val="002D4C"/>
                </a:solidFill>
                <a:latin typeface="Arial Narrow" panose="020B0606020202030204" pitchFamily="34" charset="0"/>
              </a:rPr>
              <a:t>Fatigue globale</a:t>
            </a:r>
          </a:p>
          <a:p>
            <a:pPr marL="228600" indent="-228600">
              <a:buFontTx/>
              <a:buAutoNum type="alphaUcPeriod"/>
            </a:pPr>
            <a:r>
              <a:rPr lang="it-IT" dirty="0">
                <a:solidFill>
                  <a:srgbClr val="002D4C"/>
                </a:solidFill>
                <a:latin typeface="Arial Narrow" panose="020B0606020202030204" pitchFamily="34" charset="0"/>
              </a:rPr>
              <a:t>Fatigue physique</a:t>
            </a:r>
          </a:p>
          <a:p>
            <a:pPr marL="228600" indent="-228600">
              <a:buFontTx/>
              <a:buAutoNum type="alphaUcPeriod"/>
            </a:pPr>
            <a:r>
              <a:rPr lang="it-IT" dirty="0">
                <a:solidFill>
                  <a:srgbClr val="002D4C"/>
                </a:solidFill>
                <a:latin typeface="Arial Narrow" panose="020B0606020202030204" pitchFamily="34" charset="0"/>
              </a:rPr>
              <a:t>Fatigue émotionelle</a:t>
            </a:r>
          </a:p>
          <a:p>
            <a:pPr marL="228600" indent="-228600">
              <a:buFontTx/>
              <a:buAutoNum type="alphaUcPeriod"/>
            </a:pPr>
            <a:r>
              <a:rPr lang="it-IT" dirty="0">
                <a:solidFill>
                  <a:srgbClr val="002D4C"/>
                </a:solidFill>
                <a:latin typeface="Arial Narrow" panose="020B0606020202030204" pitchFamily="34" charset="0"/>
              </a:rPr>
              <a:t>Fatigue cognitive</a:t>
            </a:r>
          </a:p>
        </p:txBody>
      </p:sp>
      <p:sp>
        <p:nvSpPr>
          <p:cNvPr id="3" name="Espace réservé du contenu 2"/>
          <p:cNvSpPr>
            <a:spLocks noGrp="1"/>
          </p:cNvSpPr>
          <p:nvPr>
            <p:ph sz="quarter" idx="16"/>
          </p:nvPr>
        </p:nvSpPr>
        <p:spPr/>
        <p:txBody>
          <a:bodyPr/>
          <a:lstStyle/>
          <a:p>
            <a:r>
              <a:rPr lang="pt-BR" dirty="0"/>
              <a:t>Vaz-Luis I, JCO 2022 (doi: 10.1200/JCO.21.01958)</a:t>
            </a:r>
          </a:p>
          <a:p>
            <a:endParaRPr lang="fr-FR" dirty="0"/>
          </a:p>
        </p:txBody>
      </p:sp>
      <p:sp>
        <p:nvSpPr>
          <p:cNvPr id="4" name="Espace réservé du texte 3"/>
          <p:cNvSpPr>
            <a:spLocks noGrp="1"/>
          </p:cNvSpPr>
          <p:nvPr>
            <p:ph type="body" sz="quarter" idx="17"/>
          </p:nvPr>
        </p:nvSpPr>
        <p:spPr/>
        <p:txBody>
          <a:bodyPr/>
          <a:lstStyle/>
          <a:p>
            <a:r>
              <a:rPr lang="fr-FR" sz="3200" dirty="0"/>
              <a:t>Trajectoires longitudinales de la fatigue liée au cancer</a:t>
            </a:r>
          </a:p>
          <a:p>
            <a:endParaRPr lang="fr-FR" sz="3200" dirty="0"/>
          </a:p>
        </p:txBody>
      </p:sp>
    </p:spTree>
    <p:extLst>
      <p:ext uri="{BB962C8B-B14F-4D97-AF65-F5344CB8AC3E}">
        <p14:creationId xmlns:p14="http://schemas.microsoft.com/office/powerpoint/2010/main" val="2264548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8">
            <a:extLst>
              <a:ext uri="{FF2B5EF4-FFF2-40B4-BE49-F238E27FC236}">
                <a16:creationId xmlns="" xmlns:a16="http://schemas.microsoft.com/office/drawing/2014/main" id="{29F393ED-9D32-004D-A522-806F1F0F6172}"/>
              </a:ext>
            </a:extLst>
          </p:cNvPr>
          <p:cNvSpPr txBox="1"/>
          <p:nvPr/>
        </p:nvSpPr>
        <p:spPr>
          <a:xfrm>
            <a:off x="7367348" y="2926169"/>
            <a:ext cx="430871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a:solidFill>
                  <a:srgbClr val="002D4C"/>
                </a:solidFill>
                <a:latin typeface="Calibri Light" panose="020F0302020204030204" pitchFamily="34" charset="0"/>
                <a:cs typeface="Calibri Light" panose="020F0302020204030204" pitchFamily="34" charset="0"/>
              </a:rPr>
              <a:t>Médiane de survie : 31,2 </a:t>
            </a:r>
            <a:r>
              <a:rPr lang="fr-FR" sz="1200" i="1" dirty="0">
                <a:solidFill>
                  <a:srgbClr val="002D4C"/>
                </a:solidFill>
                <a:latin typeface="Calibri Light" panose="020F0302020204030204" pitchFamily="34" charset="0"/>
                <a:cs typeface="Calibri Light" panose="020F0302020204030204" pitchFamily="34" charset="0"/>
              </a:rPr>
              <a:t>versus</a:t>
            </a:r>
            <a:r>
              <a:rPr lang="fr-FR" sz="1200" dirty="0">
                <a:solidFill>
                  <a:srgbClr val="002D4C"/>
                </a:solidFill>
                <a:latin typeface="Calibri Light" panose="020F0302020204030204" pitchFamily="34" charset="0"/>
                <a:cs typeface="Calibri Light" panose="020F0302020204030204" pitchFamily="34" charset="0"/>
              </a:rPr>
              <a:t> 26,0 mois</a:t>
            </a:r>
          </a:p>
          <a:p>
            <a:r>
              <a:rPr lang="fr-FR" sz="1200" dirty="0">
                <a:solidFill>
                  <a:srgbClr val="002D4C"/>
                </a:solidFill>
                <a:latin typeface="Calibri Light" panose="020F0302020204030204" pitchFamily="34" charset="0"/>
                <a:cs typeface="Calibri Light" panose="020F0302020204030204" pitchFamily="34" charset="0"/>
              </a:rPr>
              <a:t>HR = 0,832 ; IC</a:t>
            </a:r>
            <a:r>
              <a:rPr lang="fr-FR" sz="1200" baseline="-25000" dirty="0">
                <a:solidFill>
                  <a:srgbClr val="002D4C"/>
                </a:solidFill>
                <a:latin typeface="Calibri Light" panose="020F0302020204030204" pitchFamily="34" charset="0"/>
                <a:cs typeface="Calibri Light" panose="020F0302020204030204" pitchFamily="34" charset="0"/>
              </a:rPr>
              <a:t>95</a:t>
            </a:r>
            <a:r>
              <a:rPr lang="fr-FR" sz="1200" dirty="0">
                <a:solidFill>
                  <a:srgbClr val="002D4C"/>
                </a:solidFill>
                <a:latin typeface="Calibri Light" panose="020F0302020204030204" pitchFamily="34" charset="0"/>
                <a:cs typeface="Calibri Light" panose="020F0302020204030204" pitchFamily="34" charset="0"/>
              </a:rPr>
              <a:t> : 0,696-0,995 ; p = 0,03</a:t>
            </a:r>
          </a:p>
        </p:txBody>
      </p:sp>
      <p:sp>
        <p:nvSpPr>
          <p:cNvPr id="10" name="ZoneTexte 6"/>
          <p:cNvSpPr txBox="1"/>
          <p:nvPr/>
        </p:nvSpPr>
        <p:spPr>
          <a:xfrm>
            <a:off x="4611887" y="944665"/>
            <a:ext cx="243978"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aseline="30000" dirty="0">
                <a:solidFill>
                  <a:srgbClr val="FFFFFF"/>
                </a:solidFill>
              </a:rPr>
              <a:t>*</a:t>
            </a:r>
          </a:p>
        </p:txBody>
      </p:sp>
      <p:sp>
        <p:nvSpPr>
          <p:cNvPr id="11" name="ZoneTexte 14"/>
          <p:cNvSpPr txBox="1"/>
          <p:nvPr/>
        </p:nvSpPr>
        <p:spPr>
          <a:xfrm>
            <a:off x="7239255" y="1259898"/>
            <a:ext cx="303288"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aseline="30000" dirty="0">
                <a:solidFill>
                  <a:srgbClr val="002D4C"/>
                </a:solidFill>
              </a:rPr>
              <a:t>**</a:t>
            </a:r>
          </a:p>
        </p:txBody>
      </p:sp>
      <p:sp>
        <p:nvSpPr>
          <p:cNvPr id="12" name="ZoneTexte 15"/>
          <p:cNvSpPr txBox="1"/>
          <p:nvPr/>
        </p:nvSpPr>
        <p:spPr>
          <a:xfrm>
            <a:off x="9454137" y="1019838"/>
            <a:ext cx="36260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aseline="30000" dirty="0">
                <a:solidFill>
                  <a:srgbClr val="FFFFFF"/>
                </a:solidFill>
              </a:rPr>
              <a:t>***</a:t>
            </a:r>
          </a:p>
        </p:txBody>
      </p:sp>
      <p:sp>
        <p:nvSpPr>
          <p:cNvPr id="13" name="ZoneTexte 17"/>
          <p:cNvSpPr txBox="1"/>
          <p:nvPr/>
        </p:nvSpPr>
        <p:spPr>
          <a:xfrm>
            <a:off x="9091537" y="1589386"/>
            <a:ext cx="42191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aseline="30000" dirty="0">
                <a:solidFill>
                  <a:srgbClr val="FFFFFF"/>
                </a:solidFill>
              </a:rPr>
              <a:t>****</a:t>
            </a:r>
          </a:p>
        </p:txBody>
      </p:sp>
      <p:sp>
        <p:nvSpPr>
          <p:cNvPr id="14" name="Espace réservé du contenu 13"/>
          <p:cNvSpPr>
            <a:spLocks noGrp="1"/>
          </p:cNvSpPr>
          <p:nvPr>
            <p:ph sz="quarter" idx="16"/>
          </p:nvPr>
        </p:nvSpPr>
        <p:spPr/>
        <p:txBody>
          <a:bodyPr/>
          <a:lstStyle/>
          <a:p>
            <a:r>
              <a:rPr lang="da-DK" dirty="0"/>
              <a:t>Basch E et al. JAMA 2017</a:t>
            </a:r>
          </a:p>
        </p:txBody>
      </p:sp>
      <p:sp>
        <p:nvSpPr>
          <p:cNvPr id="15" name="Espace réservé du texte 14"/>
          <p:cNvSpPr>
            <a:spLocks noGrp="1"/>
          </p:cNvSpPr>
          <p:nvPr>
            <p:ph type="body" sz="quarter" idx="17"/>
          </p:nvPr>
        </p:nvSpPr>
        <p:spPr/>
        <p:txBody>
          <a:bodyPr/>
          <a:lstStyle/>
          <a:p>
            <a:r>
              <a:rPr lang="fr-FR" dirty="0"/>
              <a:t>STAR</a:t>
            </a:r>
          </a:p>
          <a:p>
            <a:endParaRPr lang="fr-FR" dirty="0"/>
          </a:p>
        </p:txBody>
      </p:sp>
      <p:sp>
        <p:nvSpPr>
          <p:cNvPr id="18" name="Espace réservé du contenu 13"/>
          <p:cNvSpPr>
            <a:spLocks noGrp="1"/>
          </p:cNvSpPr>
          <p:nvPr>
            <p:ph sz="quarter" idx="16"/>
          </p:nvPr>
        </p:nvSpPr>
        <p:spPr>
          <a:xfrm>
            <a:off x="1017816" y="5775924"/>
            <a:ext cx="5995526" cy="247196"/>
          </a:xfrm>
        </p:spPr>
        <p:txBody>
          <a:bodyPr/>
          <a:lstStyle/>
          <a:p>
            <a:r>
              <a:rPr lang="fr-FR" sz="1000" dirty="0">
                <a:solidFill>
                  <a:schemeClr val="bg1">
                    <a:lumMod val="50000"/>
                  </a:schemeClr>
                </a:solidFill>
              </a:rPr>
              <a:t>*Chimiothérapie, **Infirmier (ère) </a:t>
            </a:r>
            <a:r>
              <a:rPr lang="fr-FR" sz="1000" dirty="0" err="1">
                <a:solidFill>
                  <a:schemeClr val="bg1">
                    <a:lumMod val="50000"/>
                  </a:schemeClr>
                </a:solidFill>
              </a:rPr>
              <a:t>diplomé</a:t>
            </a:r>
            <a:r>
              <a:rPr lang="fr-FR" sz="1000" dirty="0">
                <a:solidFill>
                  <a:schemeClr val="bg1">
                    <a:lumMod val="50000"/>
                  </a:schemeClr>
                </a:solidFill>
              </a:rPr>
              <a:t>(e) d’Etat, ***Qualité de Vie, ****Survie Globale</a:t>
            </a:r>
          </a:p>
          <a:p>
            <a:endParaRPr lang="fr-FR" sz="1000" dirty="0">
              <a:solidFill>
                <a:schemeClr val="bg1">
                  <a:lumMod val="50000"/>
                </a:schemeClr>
              </a:solidFill>
            </a:endParaRPr>
          </a:p>
        </p:txBody>
      </p:sp>
      <p:graphicFrame>
        <p:nvGraphicFramePr>
          <p:cNvPr id="16" name="Chart 16">
            <a:extLst>
              <a:ext uri="{FF2B5EF4-FFF2-40B4-BE49-F238E27FC236}">
                <a16:creationId xmlns="" xmlns:a16="http://schemas.microsoft.com/office/drawing/2014/main" id="{2D5EAF9C-9129-DAB9-934C-2FD37A41F641}"/>
              </a:ext>
            </a:extLst>
          </p:cNvPr>
          <p:cNvGraphicFramePr/>
          <p:nvPr/>
        </p:nvGraphicFramePr>
        <p:xfrm>
          <a:off x="3709258" y="2747445"/>
          <a:ext cx="3924300" cy="2546350"/>
        </p:xfrm>
        <a:graphic>
          <a:graphicData uri="http://schemas.openxmlformats.org/drawingml/2006/chart">
            <c:chart xmlns:c="http://schemas.openxmlformats.org/drawingml/2006/chart" xmlns:r="http://schemas.openxmlformats.org/officeDocument/2006/relationships" r:id="rId2"/>
          </a:graphicData>
        </a:graphic>
      </p:graphicFrame>
      <p:sp>
        <p:nvSpPr>
          <p:cNvPr id="2" name="Forme libre 1"/>
          <p:cNvSpPr/>
          <p:nvPr/>
        </p:nvSpPr>
        <p:spPr>
          <a:xfrm>
            <a:off x="4331558" y="2849045"/>
            <a:ext cx="3117850" cy="1358900"/>
          </a:xfrm>
          <a:custGeom>
            <a:avLst/>
            <a:gdLst>
              <a:gd name="connsiteX0" fmla="*/ 3117850 w 3117850"/>
              <a:gd name="connsiteY0" fmla="*/ 1358900 h 1358900"/>
              <a:gd name="connsiteX1" fmla="*/ 2717800 w 3117850"/>
              <a:gd name="connsiteY1" fmla="*/ 1346200 h 1358900"/>
              <a:gd name="connsiteX2" fmla="*/ 2527300 w 3117850"/>
              <a:gd name="connsiteY2" fmla="*/ 1327150 h 1358900"/>
              <a:gd name="connsiteX3" fmla="*/ 2178050 w 3117850"/>
              <a:gd name="connsiteY3" fmla="*/ 1295400 h 1358900"/>
              <a:gd name="connsiteX4" fmla="*/ 1987550 w 3117850"/>
              <a:gd name="connsiteY4" fmla="*/ 1276350 h 1358900"/>
              <a:gd name="connsiteX5" fmla="*/ 1790700 w 3117850"/>
              <a:gd name="connsiteY5" fmla="*/ 1244600 h 1358900"/>
              <a:gd name="connsiteX6" fmla="*/ 1631950 w 3117850"/>
              <a:gd name="connsiteY6" fmla="*/ 1244600 h 1358900"/>
              <a:gd name="connsiteX7" fmla="*/ 1606550 w 3117850"/>
              <a:gd name="connsiteY7" fmla="*/ 1200150 h 1358900"/>
              <a:gd name="connsiteX8" fmla="*/ 1454150 w 3117850"/>
              <a:gd name="connsiteY8" fmla="*/ 1200150 h 1358900"/>
              <a:gd name="connsiteX9" fmla="*/ 1371600 w 3117850"/>
              <a:gd name="connsiteY9" fmla="*/ 1181100 h 1358900"/>
              <a:gd name="connsiteX10" fmla="*/ 1327150 w 3117850"/>
              <a:gd name="connsiteY10" fmla="*/ 1149350 h 1358900"/>
              <a:gd name="connsiteX11" fmla="*/ 1162050 w 3117850"/>
              <a:gd name="connsiteY11" fmla="*/ 1104900 h 1358900"/>
              <a:gd name="connsiteX12" fmla="*/ 1117600 w 3117850"/>
              <a:gd name="connsiteY12" fmla="*/ 1066800 h 1358900"/>
              <a:gd name="connsiteX13" fmla="*/ 1054100 w 3117850"/>
              <a:gd name="connsiteY13" fmla="*/ 1073150 h 1358900"/>
              <a:gd name="connsiteX14" fmla="*/ 850900 w 3117850"/>
              <a:gd name="connsiteY14" fmla="*/ 977900 h 1358900"/>
              <a:gd name="connsiteX15" fmla="*/ 800100 w 3117850"/>
              <a:gd name="connsiteY15" fmla="*/ 908050 h 1358900"/>
              <a:gd name="connsiteX16" fmla="*/ 736600 w 3117850"/>
              <a:gd name="connsiteY16" fmla="*/ 895350 h 1358900"/>
              <a:gd name="connsiteX17" fmla="*/ 673100 w 3117850"/>
              <a:gd name="connsiteY17" fmla="*/ 831850 h 1358900"/>
              <a:gd name="connsiteX18" fmla="*/ 590550 w 3117850"/>
              <a:gd name="connsiteY18" fmla="*/ 781050 h 1358900"/>
              <a:gd name="connsiteX19" fmla="*/ 381000 w 3117850"/>
              <a:gd name="connsiteY19" fmla="*/ 628650 h 1358900"/>
              <a:gd name="connsiteX20" fmla="*/ 304800 w 3117850"/>
              <a:gd name="connsiteY20" fmla="*/ 552450 h 1358900"/>
              <a:gd name="connsiteX21" fmla="*/ 266700 w 3117850"/>
              <a:gd name="connsiteY21" fmla="*/ 419100 h 1358900"/>
              <a:gd name="connsiteX22" fmla="*/ 215900 w 3117850"/>
              <a:gd name="connsiteY22" fmla="*/ 317500 h 1358900"/>
              <a:gd name="connsiteX23" fmla="*/ 165100 w 3117850"/>
              <a:gd name="connsiteY23" fmla="*/ 285750 h 1358900"/>
              <a:gd name="connsiteX24" fmla="*/ 120650 w 3117850"/>
              <a:gd name="connsiteY24" fmla="*/ 196850 h 1358900"/>
              <a:gd name="connsiteX25" fmla="*/ 6350 w 3117850"/>
              <a:gd name="connsiteY25" fmla="*/ 31750 h 1358900"/>
              <a:gd name="connsiteX26" fmla="*/ 0 w 3117850"/>
              <a:gd name="connsiteY26" fmla="*/ 0 h 13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7850" h="1358900">
                <a:moveTo>
                  <a:pt x="3117850" y="1358900"/>
                </a:moveTo>
                <a:lnTo>
                  <a:pt x="2717800" y="1346200"/>
                </a:lnTo>
                <a:lnTo>
                  <a:pt x="2527300" y="1327150"/>
                </a:lnTo>
                <a:lnTo>
                  <a:pt x="2178050" y="1295400"/>
                </a:lnTo>
                <a:lnTo>
                  <a:pt x="1987550" y="1276350"/>
                </a:lnTo>
                <a:lnTo>
                  <a:pt x="1790700" y="1244600"/>
                </a:lnTo>
                <a:lnTo>
                  <a:pt x="1631950" y="1244600"/>
                </a:lnTo>
                <a:lnTo>
                  <a:pt x="1606550" y="1200150"/>
                </a:lnTo>
                <a:lnTo>
                  <a:pt x="1454150" y="1200150"/>
                </a:lnTo>
                <a:lnTo>
                  <a:pt x="1371600" y="1181100"/>
                </a:lnTo>
                <a:lnTo>
                  <a:pt x="1327150" y="1149350"/>
                </a:lnTo>
                <a:lnTo>
                  <a:pt x="1162050" y="1104900"/>
                </a:lnTo>
                <a:lnTo>
                  <a:pt x="1117600" y="1066800"/>
                </a:lnTo>
                <a:lnTo>
                  <a:pt x="1054100" y="1073150"/>
                </a:lnTo>
                <a:lnTo>
                  <a:pt x="850900" y="977900"/>
                </a:lnTo>
                <a:lnTo>
                  <a:pt x="800100" y="908050"/>
                </a:lnTo>
                <a:lnTo>
                  <a:pt x="736600" y="895350"/>
                </a:lnTo>
                <a:lnTo>
                  <a:pt x="673100" y="831850"/>
                </a:lnTo>
                <a:lnTo>
                  <a:pt x="590550" y="781050"/>
                </a:lnTo>
                <a:lnTo>
                  <a:pt x="381000" y="628650"/>
                </a:lnTo>
                <a:lnTo>
                  <a:pt x="304800" y="552450"/>
                </a:lnTo>
                <a:lnTo>
                  <a:pt x="266700" y="419100"/>
                </a:lnTo>
                <a:lnTo>
                  <a:pt x="215900" y="317500"/>
                </a:lnTo>
                <a:lnTo>
                  <a:pt x="165100" y="285750"/>
                </a:lnTo>
                <a:lnTo>
                  <a:pt x="120650" y="196850"/>
                </a:lnTo>
                <a:lnTo>
                  <a:pt x="6350" y="31750"/>
                </a:lnTo>
                <a:lnTo>
                  <a:pt x="0" y="0"/>
                </a:lnTo>
              </a:path>
            </a:pathLst>
          </a:custGeom>
          <a:noFill/>
          <a:ln w="28575">
            <a:solidFill>
              <a:srgbClr val="0050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3" name="Forme libre 2"/>
          <p:cNvSpPr/>
          <p:nvPr/>
        </p:nvSpPr>
        <p:spPr>
          <a:xfrm>
            <a:off x="4331558" y="2849045"/>
            <a:ext cx="3117850" cy="1231900"/>
          </a:xfrm>
          <a:custGeom>
            <a:avLst/>
            <a:gdLst>
              <a:gd name="connsiteX0" fmla="*/ 3117850 w 3117850"/>
              <a:gd name="connsiteY0" fmla="*/ 1225550 h 1231900"/>
              <a:gd name="connsiteX1" fmla="*/ 2971800 w 3117850"/>
              <a:gd name="connsiteY1" fmla="*/ 1231900 h 1231900"/>
              <a:gd name="connsiteX2" fmla="*/ 2698750 w 3117850"/>
              <a:gd name="connsiteY2" fmla="*/ 1200150 h 1231900"/>
              <a:gd name="connsiteX3" fmla="*/ 2559050 w 3117850"/>
              <a:gd name="connsiteY3" fmla="*/ 1212850 h 1231900"/>
              <a:gd name="connsiteX4" fmla="*/ 2425700 w 3117850"/>
              <a:gd name="connsiteY4" fmla="*/ 1187450 h 1231900"/>
              <a:gd name="connsiteX5" fmla="*/ 2336800 w 3117850"/>
              <a:gd name="connsiteY5" fmla="*/ 1162050 h 1231900"/>
              <a:gd name="connsiteX6" fmla="*/ 2216150 w 3117850"/>
              <a:gd name="connsiteY6" fmla="*/ 1168400 h 1231900"/>
              <a:gd name="connsiteX7" fmla="*/ 2165350 w 3117850"/>
              <a:gd name="connsiteY7" fmla="*/ 1136650 h 1231900"/>
              <a:gd name="connsiteX8" fmla="*/ 1968500 w 3117850"/>
              <a:gd name="connsiteY8" fmla="*/ 1117600 h 1231900"/>
              <a:gd name="connsiteX9" fmla="*/ 1847850 w 3117850"/>
              <a:gd name="connsiteY9" fmla="*/ 1104900 h 1231900"/>
              <a:gd name="connsiteX10" fmla="*/ 1778000 w 3117850"/>
              <a:gd name="connsiteY10" fmla="*/ 1104900 h 1231900"/>
              <a:gd name="connsiteX11" fmla="*/ 1771650 w 3117850"/>
              <a:gd name="connsiteY11" fmla="*/ 1092200 h 1231900"/>
              <a:gd name="connsiteX12" fmla="*/ 1612900 w 3117850"/>
              <a:gd name="connsiteY12" fmla="*/ 1073150 h 1231900"/>
              <a:gd name="connsiteX13" fmla="*/ 1498600 w 3117850"/>
              <a:gd name="connsiteY13" fmla="*/ 1073150 h 1231900"/>
              <a:gd name="connsiteX14" fmla="*/ 1454150 w 3117850"/>
              <a:gd name="connsiteY14" fmla="*/ 1041400 h 1231900"/>
              <a:gd name="connsiteX15" fmla="*/ 1403350 w 3117850"/>
              <a:gd name="connsiteY15" fmla="*/ 1054100 h 1231900"/>
              <a:gd name="connsiteX16" fmla="*/ 1244600 w 3117850"/>
              <a:gd name="connsiteY16" fmla="*/ 1022350 h 1231900"/>
              <a:gd name="connsiteX17" fmla="*/ 1174750 w 3117850"/>
              <a:gd name="connsiteY17" fmla="*/ 1003300 h 1231900"/>
              <a:gd name="connsiteX18" fmla="*/ 1009650 w 3117850"/>
              <a:gd name="connsiteY18" fmla="*/ 971550 h 1231900"/>
              <a:gd name="connsiteX19" fmla="*/ 927100 w 3117850"/>
              <a:gd name="connsiteY19" fmla="*/ 914400 h 1231900"/>
              <a:gd name="connsiteX20" fmla="*/ 869950 w 3117850"/>
              <a:gd name="connsiteY20" fmla="*/ 882650 h 1231900"/>
              <a:gd name="connsiteX21" fmla="*/ 806450 w 3117850"/>
              <a:gd name="connsiteY21" fmla="*/ 882650 h 1231900"/>
              <a:gd name="connsiteX22" fmla="*/ 736600 w 3117850"/>
              <a:gd name="connsiteY22" fmla="*/ 825500 h 1231900"/>
              <a:gd name="connsiteX23" fmla="*/ 615950 w 3117850"/>
              <a:gd name="connsiteY23" fmla="*/ 742950 h 1231900"/>
              <a:gd name="connsiteX24" fmla="*/ 482600 w 3117850"/>
              <a:gd name="connsiteY24" fmla="*/ 628650 h 1231900"/>
              <a:gd name="connsiteX25" fmla="*/ 406400 w 3117850"/>
              <a:gd name="connsiteY25" fmla="*/ 539750 h 1231900"/>
              <a:gd name="connsiteX26" fmla="*/ 266700 w 3117850"/>
              <a:gd name="connsiteY26" fmla="*/ 349250 h 1231900"/>
              <a:gd name="connsiteX27" fmla="*/ 215900 w 3117850"/>
              <a:gd name="connsiteY27" fmla="*/ 209550 h 1231900"/>
              <a:gd name="connsiteX28" fmla="*/ 88900 w 3117850"/>
              <a:gd name="connsiteY28" fmla="*/ 107950 h 1231900"/>
              <a:gd name="connsiteX29" fmla="*/ 63500 w 3117850"/>
              <a:gd name="connsiteY29" fmla="*/ 38100 h 1231900"/>
              <a:gd name="connsiteX30" fmla="*/ 6350 w 3117850"/>
              <a:gd name="connsiteY30" fmla="*/ 19050 h 1231900"/>
              <a:gd name="connsiteX31" fmla="*/ 0 w 3117850"/>
              <a:gd name="connsiteY31" fmla="*/ 0 h 123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117850" h="1231900">
                <a:moveTo>
                  <a:pt x="3117850" y="1225550"/>
                </a:moveTo>
                <a:lnTo>
                  <a:pt x="2971800" y="1231900"/>
                </a:lnTo>
                <a:lnTo>
                  <a:pt x="2698750" y="1200150"/>
                </a:lnTo>
                <a:lnTo>
                  <a:pt x="2559050" y="1212850"/>
                </a:lnTo>
                <a:lnTo>
                  <a:pt x="2425700" y="1187450"/>
                </a:lnTo>
                <a:lnTo>
                  <a:pt x="2336800" y="1162050"/>
                </a:lnTo>
                <a:lnTo>
                  <a:pt x="2216150" y="1168400"/>
                </a:lnTo>
                <a:lnTo>
                  <a:pt x="2165350" y="1136650"/>
                </a:lnTo>
                <a:lnTo>
                  <a:pt x="1968500" y="1117600"/>
                </a:lnTo>
                <a:lnTo>
                  <a:pt x="1847850" y="1104900"/>
                </a:lnTo>
                <a:lnTo>
                  <a:pt x="1778000" y="1104900"/>
                </a:lnTo>
                <a:lnTo>
                  <a:pt x="1771650" y="1092200"/>
                </a:lnTo>
                <a:lnTo>
                  <a:pt x="1612900" y="1073150"/>
                </a:lnTo>
                <a:lnTo>
                  <a:pt x="1498600" y="1073150"/>
                </a:lnTo>
                <a:lnTo>
                  <a:pt x="1454150" y="1041400"/>
                </a:lnTo>
                <a:lnTo>
                  <a:pt x="1403350" y="1054100"/>
                </a:lnTo>
                <a:lnTo>
                  <a:pt x="1244600" y="1022350"/>
                </a:lnTo>
                <a:lnTo>
                  <a:pt x="1174750" y="1003300"/>
                </a:lnTo>
                <a:lnTo>
                  <a:pt x="1009650" y="971550"/>
                </a:lnTo>
                <a:lnTo>
                  <a:pt x="927100" y="914400"/>
                </a:lnTo>
                <a:lnTo>
                  <a:pt x="869950" y="882650"/>
                </a:lnTo>
                <a:lnTo>
                  <a:pt x="806450" y="882650"/>
                </a:lnTo>
                <a:lnTo>
                  <a:pt x="736600" y="825500"/>
                </a:lnTo>
                <a:lnTo>
                  <a:pt x="615950" y="742950"/>
                </a:lnTo>
                <a:lnTo>
                  <a:pt x="482600" y="628650"/>
                </a:lnTo>
                <a:lnTo>
                  <a:pt x="406400" y="539750"/>
                </a:lnTo>
                <a:lnTo>
                  <a:pt x="266700" y="349250"/>
                </a:lnTo>
                <a:lnTo>
                  <a:pt x="215900" y="209550"/>
                </a:lnTo>
                <a:lnTo>
                  <a:pt x="88900" y="107950"/>
                </a:lnTo>
                <a:lnTo>
                  <a:pt x="63500" y="38100"/>
                </a:lnTo>
                <a:lnTo>
                  <a:pt x="6350" y="19050"/>
                </a:lnTo>
                <a:lnTo>
                  <a:pt x="0" y="0"/>
                </a:lnTo>
              </a:path>
            </a:pathLst>
          </a:custGeom>
          <a:noFill/>
          <a:ln w="28575">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graphicFrame>
        <p:nvGraphicFramePr>
          <p:cNvPr id="17" name="Tableau 16">
            <a:extLst>
              <a:ext uri="{FF2B5EF4-FFF2-40B4-BE49-F238E27FC236}">
                <a16:creationId xmlns="" xmlns:a16="http://schemas.microsoft.com/office/drawing/2014/main" id="{C17CBB5B-0D64-DDA1-43EE-13DFF24DE8C1}"/>
              </a:ext>
            </a:extLst>
          </p:cNvPr>
          <p:cNvGraphicFramePr>
            <a:graphicFrameLocks noGrp="1"/>
          </p:cNvGraphicFramePr>
          <p:nvPr/>
        </p:nvGraphicFramePr>
        <p:xfrm>
          <a:off x="4085969" y="5046449"/>
          <a:ext cx="3547589" cy="555326"/>
        </p:xfrm>
        <a:graphic>
          <a:graphicData uri="http://schemas.openxmlformats.org/drawingml/2006/table">
            <a:tbl>
              <a:tblPr firstRow="1" bandRow="1">
                <a:tableStyleId>{5C22544A-7EE6-4342-B048-85BDC9FD1C3A}</a:tableStyleId>
              </a:tblPr>
              <a:tblGrid>
                <a:gridCol w="456270">
                  <a:extLst>
                    <a:ext uri="{9D8B030D-6E8A-4147-A177-3AD203B41FA5}">
                      <a16:colId xmlns="" xmlns:a16="http://schemas.microsoft.com/office/drawing/2014/main" val="20000"/>
                    </a:ext>
                  </a:extLst>
                </a:gridCol>
                <a:gridCol w="351620">
                  <a:extLst>
                    <a:ext uri="{9D8B030D-6E8A-4147-A177-3AD203B41FA5}">
                      <a16:colId xmlns="" xmlns:a16="http://schemas.microsoft.com/office/drawing/2014/main" val="20001"/>
                    </a:ext>
                  </a:extLst>
                </a:gridCol>
                <a:gridCol w="445542">
                  <a:extLst>
                    <a:ext uri="{9D8B030D-6E8A-4147-A177-3AD203B41FA5}">
                      <a16:colId xmlns="" xmlns:a16="http://schemas.microsoft.com/office/drawing/2014/main" val="20006"/>
                    </a:ext>
                  </a:extLst>
                </a:gridCol>
                <a:gridCol w="389853">
                  <a:extLst>
                    <a:ext uri="{9D8B030D-6E8A-4147-A177-3AD203B41FA5}">
                      <a16:colId xmlns="" xmlns:a16="http://schemas.microsoft.com/office/drawing/2014/main" val="20002"/>
                    </a:ext>
                  </a:extLst>
                </a:gridCol>
                <a:gridCol w="365986">
                  <a:extLst>
                    <a:ext uri="{9D8B030D-6E8A-4147-A177-3AD203B41FA5}">
                      <a16:colId xmlns="" xmlns:a16="http://schemas.microsoft.com/office/drawing/2014/main" val="20007"/>
                    </a:ext>
                  </a:extLst>
                </a:gridCol>
                <a:gridCol w="404012">
                  <a:extLst>
                    <a:ext uri="{9D8B030D-6E8A-4147-A177-3AD203B41FA5}">
                      <a16:colId xmlns="" xmlns:a16="http://schemas.microsoft.com/office/drawing/2014/main" val="20003"/>
                    </a:ext>
                  </a:extLst>
                </a:gridCol>
                <a:gridCol w="378102">
                  <a:extLst>
                    <a:ext uri="{9D8B030D-6E8A-4147-A177-3AD203B41FA5}">
                      <a16:colId xmlns="" xmlns:a16="http://schemas.microsoft.com/office/drawing/2014/main" val="20008"/>
                    </a:ext>
                  </a:extLst>
                </a:gridCol>
                <a:gridCol w="378102">
                  <a:extLst>
                    <a:ext uri="{9D8B030D-6E8A-4147-A177-3AD203B41FA5}">
                      <a16:colId xmlns="" xmlns:a16="http://schemas.microsoft.com/office/drawing/2014/main" val="2756861673"/>
                    </a:ext>
                  </a:extLst>
                </a:gridCol>
                <a:gridCol w="378102">
                  <a:extLst>
                    <a:ext uri="{9D8B030D-6E8A-4147-A177-3AD203B41FA5}">
                      <a16:colId xmlns="" xmlns:a16="http://schemas.microsoft.com/office/drawing/2014/main" val="4099178422"/>
                    </a:ext>
                  </a:extLst>
                </a:gridCol>
              </a:tblGrid>
              <a:tr h="190019">
                <a:tc gridSpan="7">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000" b="0" dirty="0">
                          <a:solidFill>
                            <a:schemeClr val="bg1">
                              <a:lumMod val="50000"/>
                            </a:schemeClr>
                          </a:solidFill>
                        </a:rPr>
                        <a:t>Nb à risque </a:t>
                      </a: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sz="900" dirty="0">
                        <a:solidFill>
                          <a:srgbClr val="6C6C6C"/>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fr-FR" sz="800" dirty="0">
                        <a:solidFill>
                          <a:srgbClr val="6C6C6C"/>
                        </a:solidFill>
                      </a:endParaRPr>
                    </a:p>
                  </a:txBody>
                  <a:tcPr marL="0" marR="0" marT="0" marB="0" anchor="ctr">
                    <a:lnL w="635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127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fr-FR" sz="800" dirty="0">
                        <a:solidFill>
                          <a:srgbClr val="6C6C6C"/>
                        </a:solidFill>
                      </a:endParaRPr>
                    </a:p>
                  </a:txBody>
                  <a:tcPr marL="0" marR="0" marT="0" marB="0" anchor="ctr">
                    <a:lnL w="635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127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000" b="0" dirty="0">
                        <a:solidFill>
                          <a:schemeClr val="tx1">
                            <a:lumMod val="65000"/>
                            <a:lumOff val="35000"/>
                          </a:schemeClr>
                        </a:solidFill>
                      </a:endParaRPr>
                    </a:p>
                  </a:txBody>
                  <a:tcPr marL="54000" marR="0" marT="0" marB="0" anchor="b">
                    <a:lnL w="12700" cmpd="sng">
                      <a:noFill/>
                    </a:lnL>
                    <a:lnR w="6350" cap="flat" cmpd="sng" algn="ctr">
                      <a:noFill/>
                      <a:prstDash val="solid"/>
                      <a:round/>
                      <a:headEnd type="none" w="med" len="med"/>
                      <a:tailEnd type="none" w="med" len="med"/>
                    </a:lnR>
                    <a:lnT w="12700" cmpd="sng">
                      <a:noFill/>
                    </a:lnT>
                    <a:lnB w="12700" cap="flat" cmpd="sng" algn="ctr">
                      <a:solidFill>
                        <a:srgbClr val="9898A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21290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spc="-30" dirty="0">
                          <a:solidFill>
                            <a:srgbClr val="FF7F4D"/>
                          </a:solidFill>
                        </a:rPr>
                        <a:t>441</a:t>
                      </a:r>
                    </a:p>
                  </a:txBody>
                  <a:tcPr marL="0" marR="0" marT="0" marB="0" anchor="ctr">
                    <a:lnL w="12700" cmpd="sng">
                      <a:noFill/>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331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244</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207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190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181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148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65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FF7F4D"/>
                          </a:solidFill>
                        </a:rPr>
                        <a:t>33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9898A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3926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spc="-30" dirty="0">
                          <a:solidFill>
                            <a:srgbClr val="005086"/>
                          </a:solidFill>
                        </a:rPr>
                        <a:t>325</a:t>
                      </a:r>
                    </a:p>
                  </a:txBody>
                  <a:tcPr marL="0" marR="0"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223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171</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137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118</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107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89</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50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000" b="1" dirty="0">
                          <a:solidFill>
                            <a:srgbClr val="005086"/>
                          </a:solidFill>
                        </a:rPr>
                        <a:t>27</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bl>
          </a:graphicData>
        </a:graphic>
      </p:graphicFrame>
      <p:sp>
        <p:nvSpPr>
          <p:cNvPr id="19" name="ZoneTexte 18">
            <a:extLst>
              <a:ext uri="{FF2B5EF4-FFF2-40B4-BE49-F238E27FC236}">
                <a16:creationId xmlns="" xmlns:a16="http://schemas.microsoft.com/office/drawing/2014/main" id="{DFF763E1-51A5-DDD6-9BD1-A032999ED15A}"/>
              </a:ext>
            </a:extLst>
          </p:cNvPr>
          <p:cNvSpPr txBox="1"/>
          <p:nvPr/>
        </p:nvSpPr>
        <p:spPr>
          <a:xfrm>
            <a:off x="5564153" y="3674738"/>
            <a:ext cx="2700820" cy="215444"/>
          </a:xfrm>
          <a:prstGeom prst="rect">
            <a:avLst/>
          </a:prstGeom>
          <a:noFill/>
          <a:ln>
            <a:noFill/>
          </a:ln>
        </p:spPr>
        <p:txBody>
          <a:bodyPr wrap="square" rtlCol="0">
            <a:spAutoFit/>
          </a:bodyPr>
          <a:lstStyle/>
          <a:p>
            <a:pPr defTabSz="457200">
              <a:spcAft>
                <a:spcPts val="600"/>
              </a:spcAft>
              <a:defRPr/>
            </a:pPr>
            <a:r>
              <a:rPr lang="fr-FR" sz="800" b="1" dirty="0">
                <a:solidFill>
                  <a:srgbClr val="FF7F4D"/>
                </a:solidFill>
                <a:cs typeface="Arial" panose="020B0604020202020204" pitchFamily="34" charset="0"/>
              </a:rPr>
              <a:t>Patient – </a:t>
            </a:r>
            <a:r>
              <a:rPr lang="fr-FR" sz="800" b="1" dirty="0" err="1">
                <a:solidFill>
                  <a:srgbClr val="FF7F4D"/>
                </a:solidFill>
                <a:cs typeface="Arial" panose="020B0604020202020204" pitchFamily="34" charset="0"/>
              </a:rPr>
              <a:t>reported</a:t>
            </a:r>
            <a:r>
              <a:rPr lang="fr-FR" sz="800" b="1" dirty="0">
                <a:solidFill>
                  <a:srgbClr val="FF7F4D"/>
                </a:solidFill>
                <a:cs typeface="Arial" panose="020B0604020202020204" pitchFamily="34" charset="0"/>
              </a:rPr>
              <a:t> </a:t>
            </a:r>
            <a:r>
              <a:rPr lang="fr-FR" sz="800" b="1" dirty="0" err="1">
                <a:solidFill>
                  <a:srgbClr val="FF7F4D"/>
                </a:solidFill>
                <a:cs typeface="Arial" panose="020B0604020202020204" pitchFamily="34" charset="0"/>
              </a:rPr>
              <a:t>symptom</a:t>
            </a:r>
            <a:r>
              <a:rPr lang="fr-FR" sz="800" b="1" dirty="0">
                <a:solidFill>
                  <a:srgbClr val="FF7F4D"/>
                </a:solidFill>
                <a:cs typeface="Arial" panose="020B0604020202020204" pitchFamily="34" charset="0"/>
              </a:rPr>
              <a:t> monitoring </a:t>
            </a:r>
            <a:endParaRPr lang="fr-FR" sz="800" b="1" dirty="0">
              <a:solidFill>
                <a:srgbClr val="FF7F4D"/>
              </a:solidFill>
            </a:endParaRPr>
          </a:p>
        </p:txBody>
      </p:sp>
      <p:sp>
        <p:nvSpPr>
          <p:cNvPr id="20" name="ZoneTexte 19">
            <a:extLst>
              <a:ext uri="{FF2B5EF4-FFF2-40B4-BE49-F238E27FC236}">
                <a16:creationId xmlns="" xmlns:a16="http://schemas.microsoft.com/office/drawing/2014/main" id="{DFF763E1-51A5-DDD6-9BD1-A032999ED15A}"/>
              </a:ext>
            </a:extLst>
          </p:cNvPr>
          <p:cNvSpPr txBox="1"/>
          <p:nvPr/>
        </p:nvSpPr>
        <p:spPr>
          <a:xfrm>
            <a:off x="6550714" y="4219692"/>
            <a:ext cx="2700820" cy="215444"/>
          </a:xfrm>
          <a:prstGeom prst="rect">
            <a:avLst/>
          </a:prstGeom>
          <a:noFill/>
          <a:ln>
            <a:noFill/>
          </a:ln>
        </p:spPr>
        <p:txBody>
          <a:bodyPr wrap="square" rtlCol="0">
            <a:spAutoFit/>
          </a:bodyPr>
          <a:lstStyle/>
          <a:p>
            <a:pPr defTabSz="457200">
              <a:spcAft>
                <a:spcPts val="600"/>
              </a:spcAft>
              <a:defRPr/>
            </a:pPr>
            <a:r>
              <a:rPr lang="fr-FR" sz="800" b="1" dirty="0" err="1">
                <a:solidFill>
                  <a:srgbClr val="005086"/>
                </a:solidFill>
                <a:cs typeface="Arial" panose="020B0604020202020204" pitchFamily="34" charset="0"/>
              </a:rPr>
              <a:t>Usual</a:t>
            </a:r>
            <a:r>
              <a:rPr lang="fr-FR" sz="800" b="1" dirty="0">
                <a:solidFill>
                  <a:srgbClr val="005086"/>
                </a:solidFill>
                <a:cs typeface="Arial" panose="020B0604020202020204" pitchFamily="34" charset="0"/>
              </a:rPr>
              <a:t> care</a:t>
            </a:r>
            <a:endParaRPr lang="fr-FR" sz="800" b="1" dirty="0">
              <a:solidFill>
                <a:srgbClr val="005086"/>
              </a:solidFill>
            </a:endParaRPr>
          </a:p>
        </p:txBody>
      </p:sp>
      <p:sp>
        <p:nvSpPr>
          <p:cNvPr id="21" name="ZoneTexte 20">
            <a:extLst>
              <a:ext uri="{FF2B5EF4-FFF2-40B4-BE49-F238E27FC236}">
                <a16:creationId xmlns="" xmlns:a16="http://schemas.microsoft.com/office/drawing/2014/main" id="{DFF763E1-51A5-DDD6-9BD1-A032999ED15A}"/>
              </a:ext>
            </a:extLst>
          </p:cNvPr>
          <p:cNvSpPr txBox="1"/>
          <p:nvPr/>
        </p:nvSpPr>
        <p:spPr>
          <a:xfrm>
            <a:off x="4331558" y="4485018"/>
            <a:ext cx="2700820" cy="215444"/>
          </a:xfrm>
          <a:prstGeom prst="rect">
            <a:avLst/>
          </a:prstGeom>
          <a:noFill/>
          <a:ln>
            <a:noFill/>
          </a:ln>
        </p:spPr>
        <p:txBody>
          <a:bodyPr wrap="square" rtlCol="0">
            <a:spAutoFit/>
          </a:bodyPr>
          <a:lstStyle/>
          <a:p>
            <a:pPr defTabSz="457200">
              <a:spcAft>
                <a:spcPts val="600"/>
              </a:spcAft>
              <a:defRPr/>
            </a:pPr>
            <a:r>
              <a:rPr lang="fr-FR" sz="800" b="1" dirty="0">
                <a:solidFill>
                  <a:srgbClr val="000000"/>
                </a:solidFill>
                <a:cs typeface="Arial" panose="020B0604020202020204" pitchFamily="34" charset="0"/>
              </a:rPr>
              <a:t>Log-</a:t>
            </a:r>
            <a:r>
              <a:rPr lang="fr-FR" sz="800" b="1" dirty="0" err="1">
                <a:solidFill>
                  <a:srgbClr val="000000"/>
                </a:solidFill>
                <a:cs typeface="Arial" panose="020B0604020202020204" pitchFamily="34" charset="0"/>
              </a:rPr>
              <a:t>rank</a:t>
            </a:r>
            <a:r>
              <a:rPr lang="fr-FR" sz="800" b="1" dirty="0">
                <a:solidFill>
                  <a:srgbClr val="000000"/>
                </a:solidFill>
                <a:cs typeface="Arial" panose="020B0604020202020204" pitchFamily="34" charset="0"/>
              </a:rPr>
              <a:t> test : P=,03</a:t>
            </a:r>
            <a:endParaRPr lang="fr-FR" sz="800" b="1" dirty="0">
              <a:solidFill>
                <a:srgbClr val="000000"/>
              </a:solidFill>
            </a:endParaRPr>
          </a:p>
        </p:txBody>
      </p:sp>
      <p:sp>
        <p:nvSpPr>
          <p:cNvPr id="22" name="ZoneTexte 21">
            <a:extLst>
              <a:ext uri="{FF2B5EF4-FFF2-40B4-BE49-F238E27FC236}">
                <a16:creationId xmlns="" xmlns:a16="http://schemas.microsoft.com/office/drawing/2014/main" id="{DFF763E1-51A5-DDD6-9BD1-A032999ED15A}"/>
              </a:ext>
            </a:extLst>
          </p:cNvPr>
          <p:cNvSpPr txBox="1"/>
          <p:nvPr/>
        </p:nvSpPr>
        <p:spPr>
          <a:xfrm>
            <a:off x="3816153" y="2262605"/>
            <a:ext cx="6278606" cy="400110"/>
          </a:xfrm>
          <a:prstGeom prst="rect">
            <a:avLst/>
          </a:prstGeom>
          <a:noFill/>
          <a:ln>
            <a:noFill/>
          </a:ln>
        </p:spPr>
        <p:txBody>
          <a:bodyPr wrap="square" rtlCol="0">
            <a:spAutoFit/>
          </a:bodyPr>
          <a:lstStyle/>
          <a:p>
            <a:pPr defTabSz="457200">
              <a:spcAft>
                <a:spcPts val="600"/>
              </a:spcAft>
              <a:defRPr/>
            </a:pPr>
            <a:r>
              <a:rPr lang="fr-FR" sz="1000" b="1" dirty="0">
                <a:solidFill>
                  <a:srgbClr val="000000"/>
                </a:solidFill>
                <a:cs typeface="Arial" panose="020B0604020202020204" pitchFamily="34" charset="0"/>
              </a:rPr>
              <a:t>Figure. </a:t>
            </a:r>
            <a:r>
              <a:rPr lang="fr-FR" sz="1000" b="1" dirty="0" err="1">
                <a:solidFill>
                  <a:srgbClr val="000000"/>
                </a:solidFill>
                <a:cs typeface="Arial" panose="020B0604020202020204" pitchFamily="34" charset="0"/>
              </a:rPr>
              <a:t>Overall</a:t>
            </a:r>
            <a:r>
              <a:rPr lang="fr-FR" sz="1000" b="1" dirty="0">
                <a:solidFill>
                  <a:srgbClr val="000000"/>
                </a:solidFill>
                <a:cs typeface="Arial" panose="020B0604020202020204" pitchFamily="34" charset="0"/>
              </a:rPr>
              <a:t> </a:t>
            </a:r>
            <a:r>
              <a:rPr lang="fr-FR" sz="1000" b="1" dirty="0" err="1">
                <a:solidFill>
                  <a:srgbClr val="000000"/>
                </a:solidFill>
                <a:cs typeface="Arial" panose="020B0604020202020204" pitchFamily="34" charset="0"/>
              </a:rPr>
              <a:t>Survival</a:t>
            </a:r>
            <a:r>
              <a:rPr lang="fr-FR" sz="1000" b="1" dirty="0">
                <a:solidFill>
                  <a:srgbClr val="000000"/>
                </a:solidFill>
                <a:cs typeface="Arial" panose="020B0604020202020204" pitchFamily="34" charset="0"/>
              </a:rPr>
              <a:t> </a:t>
            </a:r>
            <a:r>
              <a:rPr lang="fr-FR" sz="1000" b="1" dirty="0" err="1">
                <a:solidFill>
                  <a:srgbClr val="000000"/>
                </a:solidFill>
                <a:cs typeface="Arial" panose="020B0604020202020204" pitchFamily="34" charset="0"/>
              </a:rPr>
              <a:t>among</a:t>
            </a:r>
            <a:r>
              <a:rPr lang="fr-FR" sz="1000" b="1" dirty="0">
                <a:solidFill>
                  <a:srgbClr val="000000"/>
                </a:solidFill>
                <a:cs typeface="Arial" panose="020B0604020202020204" pitchFamily="34" charset="0"/>
              </a:rPr>
              <a:t> Patients </a:t>
            </a:r>
            <a:r>
              <a:rPr lang="fr-FR" sz="1000" b="1" dirty="0" err="1">
                <a:solidFill>
                  <a:srgbClr val="000000"/>
                </a:solidFill>
                <a:cs typeface="Arial" panose="020B0604020202020204" pitchFamily="34" charset="0"/>
              </a:rPr>
              <a:t>With</a:t>
            </a:r>
            <a:r>
              <a:rPr lang="fr-FR" sz="1000" b="1" dirty="0">
                <a:solidFill>
                  <a:srgbClr val="000000"/>
                </a:solidFill>
                <a:cs typeface="Arial" panose="020B0604020202020204" pitchFamily="34" charset="0"/>
              </a:rPr>
              <a:t> </a:t>
            </a:r>
            <a:r>
              <a:rPr lang="fr-FR" sz="1000" b="1" dirty="0" err="1">
                <a:solidFill>
                  <a:srgbClr val="000000"/>
                </a:solidFill>
                <a:cs typeface="Arial" panose="020B0604020202020204" pitchFamily="34" charset="0"/>
              </a:rPr>
              <a:t>Metastatic</a:t>
            </a:r>
            <a:r>
              <a:rPr lang="fr-FR" sz="1000" b="1" dirty="0">
                <a:solidFill>
                  <a:srgbClr val="000000"/>
                </a:solidFill>
                <a:cs typeface="Arial" panose="020B0604020202020204" pitchFamily="34" charset="0"/>
              </a:rPr>
              <a:t> Cancer </a:t>
            </a:r>
            <a:r>
              <a:rPr lang="fr-FR" sz="1000" b="1" dirty="0" err="1">
                <a:solidFill>
                  <a:srgbClr val="000000"/>
                </a:solidFill>
                <a:cs typeface="Arial" panose="020B0604020202020204" pitchFamily="34" charset="0"/>
              </a:rPr>
              <a:t>Assigned</a:t>
            </a:r>
            <a:r>
              <a:rPr lang="fr-FR" sz="1000" b="1" dirty="0">
                <a:solidFill>
                  <a:srgbClr val="000000"/>
                </a:solidFill>
                <a:cs typeface="Arial" panose="020B0604020202020204" pitchFamily="34" charset="0"/>
              </a:rPr>
              <a:t> to </a:t>
            </a:r>
            <a:r>
              <a:rPr lang="fr-FR" sz="1000" b="1" dirty="0" err="1">
                <a:solidFill>
                  <a:srgbClr val="000000"/>
                </a:solidFill>
                <a:cs typeface="Arial" panose="020B0604020202020204" pitchFamily="34" charset="0"/>
              </a:rPr>
              <a:t>Electronic</a:t>
            </a:r>
            <a:r>
              <a:rPr lang="fr-FR" sz="1000" b="1" dirty="0">
                <a:solidFill>
                  <a:srgbClr val="000000"/>
                </a:solidFill>
                <a:cs typeface="Arial" panose="020B0604020202020204" pitchFamily="34" charset="0"/>
              </a:rPr>
              <a:t> Patient-</a:t>
            </a:r>
            <a:r>
              <a:rPr lang="fr-FR" sz="1000" b="1" dirty="0" err="1">
                <a:solidFill>
                  <a:srgbClr val="000000"/>
                </a:solidFill>
                <a:cs typeface="Arial" panose="020B0604020202020204" pitchFamily="34" charset="0"/>
              </a:rPr>
              <a:t>Reported</a:t>
            </a:r>
            <a:r>
              <a:rPr lang="fr-FR" sz="1000" b="1" dirty="0">
                <a:solidFill>
                  <a:srgbClr val="000000"/>
                </a:solidFill>
                <a:cs typeface="Arial" panose="020B0604020202020204" pitchFamily="34" charset="0"/>
              </a:rPr>
              <a:t> </a:t>
            </a:r>
            <a:r>
              <a:rPr lang="fr-FR" sz="1000" b="1" dirty="0" err="1">
                <a:solidFill>
                  <a:srgbClr val="000000"/>
                </a:solidFill>
                <a:cs typeface="Arial" panose="020B0604020202020204" pitchFamily="34" charset="0"/>
              </a:rPr>
              <a:t>Symptom</a:t>
            </a:r>
            <a:r>
              <a:rPr lang="fr-FR" sz="1000" b="1" dirty="0">
                <a:solidFill>
                  <a:srgbClr val="000000"/>
                </a:solidFill>
                <a:cs typeface="Arial" panose="020B0604020202020204" pitchFamily="34" charset="0"/>
              </a:rPr>
              <a:t> Monitoring </a:t>
            </a:r>
            <a:r>
              <a:rPr lang="fr-FR" sz="1000" b="1" dirty="0" err="1">
                <a:solidFill>
                  <a:srgbClr val="000000"/>
                </a:solidFill>
                <a:cs typeface="Arial" panose="020B0604020202020204" pitchFamily="34" charset="0"/>
              </a:rPr>
              <a:t>During</a:t>
            </a:r>
            <a:r>
              <a:rPr lang="fr-FR" sz="1000" b="1" dirty="0">
                <a:solidFill>
                  <a:srgbClr val="000000"/>
                </a:solidFill>
                <a:cs typeface="Arial" panose="020B0604020202020204" pitchFamily="34" charset="0"/>
              </a:rPr>
              <a:t> Routine </a:t>
            </a:r>
            <a:r>
              <a:rPr lang="fr-FR" sz="1000" b="1" dirty="0" err="1">
                <a:solidFill>
                  <a:srgbClr val="000000"/>
                </a:solidFill>
                <a:cs typeface="Arial" panose="020B0604020202020204" pitchFamily="34" charset="0"/>
              </a:rPr>
              <a:t>Chemotherapy</a:t>
            </a:r>
            <a:r>
              <a:rPr lang="fr-FR" sz="1000" b="1" dirty="0">
                <a:solidFill>
                  <a:srgbClr val="000000"/>
                </a:solidFill>
                <a:cs typeface="Arial" panose="020B0604020202020204" pitchFamily="34" charset="0"/>
              </a:rPr>
              <a:t> vs </a:t>
            </a:r>
            <a:r>
              <a:rPr lang="fr-FR" sz="1000" b="1" dirty="0" err="1">
                <a:solidFill>
                  <a:srgbClr val="000000"/>
                </a:solidFill>
                <a:cs typeface="Arial" panose="020B0604020202020204" pitchFamily="34" charset="0"/>
              </a:rPr>
              <a:t>Usual</a:t>
            </a:r>
            <a:r>
              <a:rPr lang="fr-FR" sz="1000" b="1" dirty="0">
                <a:solidFill>
                  <a:srgbClr val="000000"/>
                </a:solidFill>
                <a:cs typeface="Arial" panose="020B0604020202020204" pitchFamily="34" charset="0"/>
              </a:rPr>
              <a:t> Care</a:t>
            </a:r>
            <a:endParaRPr lang="fr-FR" sz="1000" b="1" dirty="0">
              <a:solidFill>
                <a:srgbClr val="000000"/>
              </a:solidFill>
            </a:endParaRPr>
          </a:p>
        </p:txBody>
      </p:sp>
      <p:sp>
        <p:nvSpPr>
          <p:cNvPr id="5" name="Rectangle 4"/>
          <p:cNvSpPr/>
          <p:nvPr/>
        </p:nvSpPr>
        <p:spPr>
          <a:xfrm>
            <a:off x="3039762" y="2250772"/>
            <a:ext cx="7603524" cy="3534032"/>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4" name="ZoneTexte 3"/>
          <p:cNvSpPr txBox="1"/>
          <p:nvPr/>
        </p:nvSpPr>
        <p:spPr>
          <a:xfrm>
            <a:off x="1552884" y="786281"/>
            <a:ext cx="2535009" cy="851297"/>
          </a:xfrm>
          <a:prstGeom prst="roundRect">
            <a:avLst/>
          </a:prstGeom>
          <a:solidFill>
            <a:srgbClr val="002C4C"/>
          </a:solidFill>
        </p:spPr>
        <p:txBody>
          <a:bodyPr wrap="square" rtlCol="0">
            <a:spAutoFit/>
          </a:bodyPr>
          <a:lstStyle/>
          <a:p>
            <a:pPr marL="171450" indent="-171450">
              <a:buFont typeface="Wingdings" panose="05000000000000000000" pitchFamily="2" charset="2"/>
              <a:buChar char="§"/>
            </a:pPr>
            <a:r>
              <a:rPr lang="fr-FR" sz="1100" dirty="0">
                <a:solidFill>
                  <a:srgbClr val="FFFFFF"/>
                </a:solidFill>
              </a:rPr>
              <a:t>Patients recevant une CT*</a:t>
            </a:r>
          </a:p>
          <a:p>
            <a:pPr marL="171450" indent="-171450">
              <a:buFont typeface="Wingdings" panose="05000000000000000000" pitchFamily="2" charset="2"/>
              <a:buChar char="§"/>
            </a:pPr>
            <a:r>
              <a:rPr lang="fr-FR" sz="1100" dirty="0">
                <a:solidFill>
                  <a:srgbClr val="FFFFFF"/>
                </a:solidFill>
              </a:rPr>
              <a:t>Cancer métastatique(sein, </a:t>
            </a:r>
            <a:r>
              <a:rPr lang="fr-FR" sz="1100" dirty="0" err="1">
                <a:solidFill>
                  <a:srgbClr val="FFFFFF"/>
                </a:solidFill>
              </a:rPr>
              <a:t>poumon,urologique,gynécologique</a:t>
            </a:r>
            <a:r>
              <a:rPr lang="fr-FR" sz="1100" dirty="0">
                <a:solidFill>
                  <a:srgbClr val="FFFFFF"/>
                </a:solidFill>
              </a:rPr>
              <a:t>)</a:t>
            </a:r>
          </a:p>
        </p:txBody>
      </p:sp>
      <p:sp>
        <p:nvSpPr>
          <p:cNvPr id="23" name="ZoneTexte 22"/>
          <p:cNvSpPr txBox="1"/>
          <p:nvPr/>
        </p:nvSpPr>
        <p:spPr>
          <a:xfrm>
            <a:off x="9215396" y="800072"/>
            <a:ext cx="2535009" cy="664012"/>
          </a:xfrm>
          <a:prstGeom prst="roundRect">
            <a:avLst/>
          </a:prstGeom>
          <a:solidFill>
            <a:srgbClr val="002C4C"/>
          </a:solidFill>
        </p:spPr>
        <p:txBody>
          <a:bodyPr wrap="square" rtlCol="0">
            <a:spAutoFit/>
          </a:bodyPr>
          <a:lstStyle/>
          <a:p>
            <a:pPr algn="ctr"/>
            <a:r>
              <a:rPr lang="fr-FR" sz="1100" dirty="0">
                <a:solidFill>
                  <a:srgbClr val="FFFFFF"/>
                </a:solidFill>
              </a:rPr>
              <a:t>Évaluation de la </a:t>
            </a:r>
            <a:r>
              <a:rPr lang="fr-FR" sz="1100" dirty="0" err="1">
                <a:solidFill>
                  <a:srgbClr val="FFFFFF"/>
                </a:solidFill>
              </a:rPr>
              <a:t>QdV</a:t>
            </a:r>
            <a:r>
              <a:rPr lang="fr-FR" sz="1100" dirty="0">
                <a:solidFill>
                  <a:srgbClr val="FFFFFF"/>
                </a:solidFill>
              </a:rPr>
              <a:t> (EQ5D)***</a:t>
            </a:r>
          </a:p>
          <a:p>
            <a:pPr algn="ctr"/>
            <a:r>
              <a:rPr lang="fr-FR" sz="1100" dirty="0">
                <a:solidFill>
                  <a:srgbClr val="FFFFFF"/>
                </a:solidFill>
              </a:rPr>
              <a:t>Passages aux urgences</a:t>
            </a:r>
          </a:p>
          <a:p>
            <a:pPr algn="ctr"/>
            <a:r>
              <a:rPr lang="fr-FR" sz="1100" dirty="0">
                <a:solidFill>
                  <a:srgbClr val="FFFFFF"/>
                </a:solidFill>
              </a:rPr>
              <a:t>SG ****</a:t>
            </a:r>
          </a:p>
        </p:txBody>
      </p:sp>
      <p:sp>
        <p:nvSpPr>
          <p:cNvPr id="24" name="ZoneTexte 23"/>
          <p:cNvSpPr txBox="1"/>
          <p:nvPr/>
        </p:nvSpPr>
        <p:spPr>
          <a:xfrm>
            <a:off x="4936607" y="235316"/>
            <a:ext cx="4191542" cy="1225868"/>
          </a:xfrm>
          <a:prstGeom prst="roundRect">
            <a:avLst/>
          </a:prstGeom>
          <a:solidFill>
            <a:schemeClr val="bg1">
              <a:lumMod val="50000"/>
            </a:schemeClr>
          </a:solidFill>
        </p:spPr>
        <p:txBody>
          <a:bodyPr wrap="square" rtlCol="0">
            <a:spAutoFit/>
          </a:bodyPr>
          <a:lstStyle/>
          <a:p>
            <a:pPr algn="ctr"/>
            <a:r>
              <a:rPr lang="fr-FR" sz="1100" b="1" dirty="0">
                <a:solidFill>
                  <a:srgbClr val="FFFFFF"/>
                </a:solidFill>
              </a:rPr>
              <a:t>Bras intervention</a:t>
            </a:r>
          </a:p>
          <a:p>
            <a:r>
              <a:rPr lang="fr-FR" sz="1100" dirty="0">
                <a:solidFill>
                  <a:srgbClr val="FFFFFF"/>
                </a:solidFill>
              </a:rPr>
              <a:t>Auto-évaluation de 12 symptômes </a:t>
            </a:r>
          </a:p>
          <a:p>
            <a:pPr marL="171450" indent="-171450">
              <a:buFont typeface="Wingdings" panose="05000000000000000000" pitchFamily="2" charset="2"/>
              <a:buChar char="§"/>
            </a:pPr>
            <a:r>
              <a:rPr lang="fr-FR" sz="1100" dirty="0">
                <a:solidFill>
                  <a:srgbClr val="FFFFFF"/>
                </a:solidFill>
              </a:rPr>
              <a:t>Avant et entre les visites</a:t>
            </a:r>
          </a:p>
          <a:p>
            <a:pPr marL="171450" indent="-171450">
              <a:buFont typeface="Wingdings" panose="05000000000000000000" pitchFamily="2" charset="2"/>
              <a:buChar char="§"/>
            </a:pPr>
            <a:r>
              <a:rPr lang="fr-FR" sz="1100" dirty="0">
                <a:solidFill>
                  <a:srgbClr val="FFFFFF"/>
                </a:solidFill>
              </a:rPr>
              <a:t>E-mail de rappel hebdomadaire aux patients</a:t>
            </a:r>
          </a:p>
          <a:p>
            <a:pPr marL="171450" indent="-171450">
              <a:buFont typeface="Wingdings" panose="05000000000000000000" pitchFamily="2" charset="2"/>
              <a:buChar char="§"/>
            </a:pPr>
            <a:r>
              <a:rPr lang="fr-FR" sz="1100" dirty="0">
                <a:solidFill>
                  <a:srgbClr val="FFFFFF"/>
                </a:solidFill>
              </a:rPr>
              <a:t>E-mail d'alerte vers les IDE ** </a:t>
            </a:r>
          </a:p>
          <a:p>
            <a:pPr marL="171450" indent="-171450">
              <a:buFont typeface="Wingdings" panose="05000000000000000000" pitchFamily="2" charset="2"/>
              <a:buChar char="§"/>
            </a:pPr>
            <a:r>
              <a:rPr lang="fr-FR" sz="1100" dirty="0">
                <a:solidFill>
                  <a:srgbClr val="FFFFFF"/>
                </a:solidFill>
              </a:rPr>
              <a:t>Rapport à l'oncologue (consultation)</a:t>
            </a:r>
          </a:p>
        </p:txBody>
      </p:sp>
      <p:sp>
        <p:nvSpPr>
          <p:cNvPr id="25" name="ZoneTexte 24"/>
          <p:cNvSpPr txBox="1"/>
          <p:nvPr/>
        </p:nvSpPr>
        <p:spPr>
          <a:xfrm>
            <a:off x="4936607" y="1568808"/>
            <a:ext cx="4191542" cy="476726"/>
          </a:xfrm>
          <a:prstGeom prst="roundRect">
            <a:avLst/>
          </a:prstGeom>
          <a:solidFill>
            <a:srgbClr val="005086"/>
          </a:solidFill>
        </p:spPr>
        <p:txBody>
          <a:bodyPr wrap="square" rtlCol="0">
            <a:spAutoFit/>
          </a:bodyPr>
          <a:lstStyle/>
          <a:p>
            <a:pPr algn="ctr"/>
            <a:r>
              <a:rPr lang="fr-FR" sz="1100" b="1" dirty="0">
                <a:solidFill>
                  <a:srgbClr val="FFFFFF"/>
                </a:solidFill>
              </a:rPr>
              <a:t>Bras contrôle</a:t>
            </a:r>
          </a:p>
          <a:p>
            <a:pPr algn="ctr"/>
            <a:r>
              <a:rPr lang="fr-FR" sz="1100" dirty="0">
                <a:solidFill>
                  <a:srgbClr val="FFFFFF"/>
                </a:solidFill>
              </a:rPr>
              <a:t>Suivi standard des symptômes</a:t>
            </a:r>
          </a:p>
        </p:txBody>
      </p:sp>
      <p:sp>
        <p:nvSpPr>
          <p:cNvPr id="26" name="ZoneTexte 25"/>
          <p:cNvSpPr txBox="1"/>
          <p:nvPr/>
        </p:nvSpPr>
        <p:spPr>
          <a:xfrm>
            <a:off x="4123482" y="916857"/>
            <a:ext cx="722381" cy="519351"/>
          </a:xfrm>
          <a:prstGeom prst="ellipse">
            <a:avLst/>
          </a:prstGeom>
          <a:solidFill>
            <a:srgbClr val="000000"/>
          </a:solidFill>
        </p:spPr>
        <p:txBody>
          <a:bodyPr wrap="square" rtlCol="0">
            <a:spAutoFit/>
          </a:bodyPr>
          <a:lstStyle/>
          <a:p>
            <a:pPr algn="ctr"/>
            <a:r>
              <a:rPr lang="fr-FR" sz="1000" b="1" dirty="0">
                <a:solidFill>
                  <a:srgbClr val="FFFFFF"/>
                </a:solidFill>
              </a:rPr>
              <a:t>R 2:1</a:t>
            </a:r>
          </a:p>
          <a:p>
            <a:pPr algn="ctr"/>
            <a:r>
              <a:rPr lang="fr-FR" sz="800" b="1" dirty="0">
                <a:solidFill>
                  <a:srgbClr val="FFFFFF"/>
                </a:solidFill>
              </a:rPr>
              <a:t>N=766</a:t>
            </a:r>
          </a:p>
        </p:txBody>
      </p:sp>
      <p:cxnSp>
        <p:nvCxnSpPr>
          <p:cNvPr id="9" name="Connecteur en angle 8"/>
          <p:cNvCxnSpPr>
            <a:stCxn id="26" idx="0"/>
          </p:cNvCxnSpPr>
          <p:nvPr/>
        </p:nvCxnSpPr>
        <p:spPr>
          <a:xfrm rot="5400000" flipH="1" flipV="1">
            <a:off x="4529760" y="519592"/>
            <a:ext cx="352179" cy="442353"/>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en angle 27"/>
          <p:cNvCxnSpPr>
            <a:stCxn id="26" idx="4"/>
          </p:cNvCxnSpPr>
          <p:nvPr/>
        </p:nvCxnSpPr>
        <p:spPr>
          <a:xfrm rot="16200000" flipH="1">
            <a:off x="4506026" y="1414854"/>
            <a:ext cx="399646" cy="442353"/>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032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2526468" y="1396378"/>
            <a:ext cx="1926736" cy="3135088"/>
            <a:chOff x="1817688" y="1389063"/>
            <a:chExt cx="2584450" cy="4205287"/>
          </a:xfrm>
        </p:grpSpPr>
        <p:sp>
          <p:nvSpPr>
            <p:cNvPr id="61" name="Freeform 5"/>
            <p:cNvSpPr>
              <a:spLocks noEditPoints="1"/>
            </p:cNvSpPr>
            <p:nvPr/>
          </p:nvSpPr>
          <p:spPr bwMode="auto">
            <a:xfrm>
              <a:off x="1817688" y="1389063"/>
              <a:ext cx="2584450" cy="4205287"/>
            </a:xfrm>
            <a:custGeom>
              <a:avLst/>
              <a:gdLst>
                <a:gd name="T0" fmla="*/ 1628 w 1628"/>
                <a:gd name="T1" fmla="*/ 2649 h 2649"/>
                <a:gd name="T2" fmla="*/ 94 w 1628"/>
                <a:gd name="T3" fmla="*/ 2649 h 2649"/>
                <a:gd name="T4" fmla="*/ 94 w 1628"/>
                <a:gd name="T5" fmla="*/ 0 h 2649"/>
                <a:gd name="T6" fmla="*/ 0 w 1628"/>
                <a:gd name="T7" fmla="*/ 555 h 2649"/>
                <a:gd name="T8" fmla="*/ 94 w 1628"/>
                <a:gd name="T9" fmla="*/ 555 h 2649"/>
                <a:gd name="T10" fmla="*/ 0 w 1628"/>
                <a:gd name="T11" fmla="*/ 1077 h 2649"/>
                <a:gd name="T12" fmla="*/ 94 w 1628"/>
                <a:gd name="T13" fmla="*/ 1077 h 2649"/>
                <a:gd name="T14" fmla="*/ 0 w 1628"/>
                <a:gd name="T15" fmla="*/ 1601 h 2649"/>
                <a:gd name="T16" fmla="*/ 94 w 1628"/>
                <a:gd name="T17" fmla="*/ 1601 h 2649"/>
                <a:gd name="T18" fmla="*/ 0 w 1628"/>
                <a:gd name="T19" fmla="*/ 2125 h 2649"/>
                <a:gd name="T20" fmla="*/ 94 w 1628"/>
                <a:gd name="T21" fmla="*/ 2125 h 2649"/>
                <a:gd name="T22" fmla="*/ 0 w 1628"/>
                <a:gd name="T23" fmla="*/ 2649 h 2649"/>
                <a:gd name="T24" fmla="*/ 94 w 1628"/>
                <a:gd name="T25" fmla="*/ 2649 h 2649"/>
                <a:gd name="T26" fmla="*/ 0 w 1628"/>
                <a:gd name="T27" fmla="*/ 31 h 2649"/>
                <a:gd name="T28" fmla="*/ 94 w 1628"/>
                <a:gd name="T29" fmla="*/ 31 h 2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8" h="2649">
                  <a:moveTo>
                    <a:pt x="1628" y="2649"/>
                  </a:moveTo>
                  <a:lnTo>
                    <a:pt x="94" y="2649"/>
                  </a:lnTo>
                  <a:lnTo>
                    <a:pt x="94" y="0"/>
                  </a:lnTo>
                  <a:moveTo>
                    <a:pt x="0" y="555"/>
                  </a:moveTo>
                  <a:lnTo>
                    <a:pt x="94" y="555"/>
                  </a:lnTo>
                  <a:moveTo>
                    <a:pt x="0" y="1077"/>
                  </a:moveTo>
                  <a:lnTo>
                    <a:pt x="94" y="1077"/>
                  </a:lnTo>
                  <a:moveTo>
                    <a:pt x="0" y="1601"/>
                  </a:moveTo>
                  <a:lnTo>
                    <a:pt x="94" y="1601"/>
                  </a:lnTo>
                  <a:moveTo>
                    <a:pt x="0" y="2125"/>
                  </a:moveTo>
                  <a:lnTo>
                    <a:pt x="94" y="2125"/>
                  </a:lnTo>
                  <a:moveTo>
                    <a:pt x="0" y="2649"/>
                  </a:moveTo>
                  <a:lnTo>
                    <a:pt x="94" y="2649"/>
                  </a:lnTo>
                  <a:moveTo>
                    <a:pt x="0" y="31"/>
                  </a:moveTo>
                  <a:lnTo>
                    <a:pt x="94" y="31"/>
                  </a:lnTo>
                </a:path>
              </a:pathLst>
            </a:custGeom>
            <a:noFill/>
            <a:ln w="127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endParaRPr lang="fr-FR">
                <a:solidFill>
                  <a:srgbClr val="5C5262"/>
                </a:solidFill>
                <a:latin typeface="Calibri Light" panose="020F0302020204030204" pitchFamily="34" charset="0"/>
                <a:ea typeface="ＭＳ Ｐゴシック" charset="-128"/>
                <a:cs typeface="Calibri Light" panose="020F0302020204030204" pitchFamily="34" charset="0"/>
              </a:endParaRPr>
            </a:p>
          </p:txBody>
        </p:sp>
        <p:sp>
          <p:nvSpPr>
            <p:cNvPr id="62" name="Freeform 6"/>
            <p:cNvSpPr>
              <a:spLocks/>
            </p:cNvSpPr>
            <p:nvPr/>
          </p:nvSpPr>
          <p:spPr bwMode="auto">
            <a:xfrm>
              <a:off x="3495675" y="1450975"/>
              <a:ext cx="596900" cy="1400175"/>
            </a:xfrm>
            <a:custGeom>
              <a:avLst/>
              <a:gdLst>
                <a:gd name="T0" fmla="*/ 376 w 376"/>
                <a:gd name="T1" fmla="*/ 882 h 882"/>
                <a:gd name="T2" fmla="*/ 376 w 376"/>
                <a:gd name="T3" fmla="*/ 0 h 882"/>
                <a:gd name="T4" fmla="*/ 0 w 376"/>
                <a:gd name="T5" fmla="*/ 0 h 882"/>
                <a:gd name="T6" fmla="*/ 0 w 376"/>
                <a:gd name="T7" fmla="*/ 463 h 882"/>
                <a:gd name="T8" fmla="*/ 0 w 376"/>
                <a:gd name="T9" fmla="*/ 882 h 882"/>
                <a:gd name="T10" fmla="*/ 376 w 376"/>
                <a:gd name="T11" fmla="*/ 882 h 882"/>
                <a:gd name="T12" fmla="*/ 376 w 376"/>
                <a:gd name="T13" fmla="*/ 882 h 882"/>
              </a:gdLst>
              <a:ahLst/>
              <a:cxnLst>
                <a:cxn ang="0">
                  <a:pos x="T0" y="T1"/>
                </a:cxn>
                <a:cxn ang="0">
                  <a:pos x="T2" y="T3"/>
                </a:cxn>
                <a:cxn ang="0">
                  <a:pos x="T4" y="T5"/>
                </a:cxn>
                <a:cxn ang="0">
                  <a:pos x="T6" y="T7"/>
                </a:cxn>
                <a:cxn ang="0">
                  <a:pos x="T8" y="T9"/>
                </a:cxn>
                <a:cxn ang="0">
                  <a:pos x="T10" y="T11"/>
                </a:cxn>
                <a:cxn ang="0">
                  <a:pos x="T12" y="T13"/>
                </a:cxn>
              </a:cxnLst>
              <a:rect l="0" t="0" r="r" b="b"/>
              <a:pathLst>
                <a:path w="376" h="882">
                  <a:moveTo>
                    <a:pt x="376" y="882"/>
                  </a:moveTo>
                  <a:lnTo>
                    <a:pt x="376" y="0"/>
                  </a:lnTo>
                  <a:lnTo>
                    <a:pt x="0" y="0"/>
                  </a:lnTo>
                  <a:lnTo>
                    <a:pt x="0" y="463"/>
                  </a:lnTo>
                  <a:lnTo>
                    <a:pt x="0" y="882"/>
                  </a:lnTo>
                  <a:lnTo>
                    <a:pt x="376" y="882"/>
                  </a:lnTo>
                  <a:lnTo>
                    <a:pt x="376" y="882"/>
                  </a:lnTo>
                  <a:close/>
                </a:path>
              </a:pathLst>
            </a:custGeom>
            <a:solidFill>
              <a:srgbClr val="002C4C"/>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endParaRPr lang="fr-FR">
                <a:solidFill>
                  <a:srgbClr val="FFFFFF"/>
                </a:solidFill>
                <a:latin typeface="Calibri Light" panose="020F0302020204030204" pitchFamily="34" charset="0"/>
                <a:ea typeface="ＭＳ Ｐゴシック" charset="-128"/>
                <a:cs typeface="Calibri Light" panose="020F0302020204030204" pitchFamily="34" charset="0"/>
              </a:endParaRPr>
            </a:p>
          </p:txBody>
        </p:sp>
        <p:sp>
          <p:nvSpPr>
            <p:cNvPr id="63" name="Freeform 7"/>
            <p:cNvSpPr>
              <a:spLocks/>
            </p:cNvSpPr>
            <p:nvPr/>
          </p:nvSpPr>
          <p:spPr bwMode="auto">
            <a:xfrm>
              <a:off x="3495675" y="4005263"/>
              <a:ext cx="596900" cy="1589087"/>
            </a:xfrm>
            <a:custGeom>
              <a:avLst/>
              <a:gdLst>
                <a:gd name="T0" fmla="*/ 376 w 376"/>
                <a:gd name="T1" fmla="*/ 1001 h 1001"/>
                <a:gd name="T2" fmla="*/ 376 w 376"/>
                <a:gd name="T3" fmla="*/ 0 h 1001"/>
                <a:gd name="T4" fmla="*/ 0 w 376"/>
                <a:gd name="T5" fmla="*/ 0 h 1001"/>
                <a:gd name="T6" fmla="*/ 0 w 376"/>
                <a:gd name="T7" fmla="*/ 12 h 1001"/>
                <a:gd name="T8" fmla="*/ 0 w 376"/>
                <a:gd name="T9" fmla="*/ 1001 h 1001"/>
                <a:gd name="T10" fmla="*/ 376 w 376"/>
                <a:gd name="T11" fmla="*/ 1001 h 1001"/>
                <a:gd name="T12" fmla="*/ 376 w 376"/>
                <a:gd name="T13" fmla="*/ 1001 h 1001"/>
              </a:gdLst>
              <a:ahLst/>
              <a:cxnLst>
                <a:cxn ang="0">
                  <a:pos x="T0" y="T1"/>
                </a:cxn>
                <a:cxn ang="0">
                  <a:pos x="T2" y="T3"/>
                </a:cxn>
                <a:cxn ang="0">
                  <a:pos x="T4" y="T5"/>
                </a:cxn>
                <a:cxn ang="0">
                  <a:pos x="T6" y="T7"/>
                </a:cxn>
                <a:cxn ang="0">
                  <a:pos x="T8" y="T9"/>
                </a:cxn>
                <a:cxn ang="0">
                  <a:pos x="T10" y="T11"/>
                </a:cxn>
                <a:cxn ang="0">
                  <a:pos x="T12" y="T13"/>
                </a:cxn>
              </a:cxnLst>
              <a:rect l="0" t="0" r="r" b="b"/>
              <a:pathLst>
                <a:path w="376" h="1001">
                  <a:moveTo>
                    <a:pt x="376" y="1001"/>
                  </a:moveTo>
                  <a:lnTo>
                    <a:pt x="376" y="0"/>
                  </a:lnTo>
                  <a:lnTo>
                    <a:pt x="0" y="0"/>
                  </a:lnTo>
                  <a:lnTo>
                    <a:pt x="0" y="12"/>
                  </a:lnTo>
                  <a:lnTo>
                    <a:pt x="0" y="1001"/>
                  </a:lnTo>
                  <a:lnTo>
                    <a:pt x="376" y="1001"/>
                  </a:lnTo>
                  <a:lnTo>
                    <a:pt x="376" y="1001"/>
                  </a:lnTo>
                  <a:close/>
                </a:path>
              </a:pathLst>
            </a:custGeom>
            <a:solidFill>
              <a:srgbClr val="FF7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endParaRPr lang="fr-FR">
                <a:solidFill>
                  <a:srgbClr val="5C5262"/>
                </a:solidFill>
                <a:latin typeface="Calibri Light" panose="020F0302020204030204" pitchFamily="34" charset="0"/>
                <a:ea typeface="ＭＳ Ｐゴシック" charset="-128"/>
                <a:cs typeface="Calibri Light" panose="020F0302020204030204" pitchFamily="34" charset="0"/>
              </a:endParaRPr>
            </a:p>
          </p:txBody>
        </p:sp>
        <p:sp>
          <p:nvSpPr>
            <p:cNvPr id="64" name="Freeform 8"/>
            <p:cNvSpPr>
              <a:spLocks/>
            </p:cNvSpPr>
            <p:nvPr/>
          </p:nvSpPr>
          <p:spPr bwMode="auto">
            <a:xfrm>
              <a:off x="3495675" y="2851150"/>
              <a:ext cx="596900" cy="1154112"/>
            </a:xfrm>
            <a:custGeom>
              <a:avLst/>
              <a:gdLst>
                <a:gd name="T0" fmla="*/ 376 w 376"/>
                <a:gd name="T1" fmla="*/ 727 h 727"/>
                <a:gd name="T2" fmla="*/ 376 w 376"/>
                <a:gd name="T3" fmla="*/ 0 h 727"/>
                <a:gd name="T4" fmla="*/ 0 w 376"/>
                <a:gd name="T5" fmla="*/ 0 h 727"/>
                <a:gd name="T6" fmla="*/ 0 w 376"/>
                <a:gd name="T7" fmla="*/ 727 h 727"/>
                <a:gd name="T8" fmla="*/ 376 w 376"/>
                <a:gd name="T9" fmla="*/ 727 h 727"/>
                <a:gd name="T10" fmla="*/ 376 w 376"/>
                <a:gd name="T11" fmla="*/ 727 h 727"/>
              </a:gdLst>
              <a:ahLst/>
              <a:cxnLst>
                <a:cxn ang="0">
                  <a:pos x="T0" y="T1"/>
                </a:cxn>
                <a:cxn ang="0">
                  <a:pos x="T2" y="T3"/>
                </a:cxn>
                <a:cxn ang="0">
                  <a:pos x="T4" y="T5"/>
                </a:cxn>
                <a:cxn ang="0">
                  <a:pos x="T6" y="T7"/>
                </a:cxn>
                <a:cxn ang="0">
                  <a:pos x="T8" y="T9"/>
                </a:cxn>
                <a:cxn ang="0">
                  <a:pos x="T10" y="T11"/>
                </a:cxn>
              </a:cxnLst>
              <a:rect l="0" t="0" r="r" b="b"/>
              <a:pathLst>
                <a:path w="376" h="727">
                  <a:moveTo>
                    <a:pt x="376" y="727"/>
                  </a:moveTo>
                  <a:lnTo>
                    <a:pt x="376" y="0"/>
                  </a:lnTo>
                  <a:lnTo>
                    <a:pt x="0" y="0"/>
                  </a:lnTo>
                  <a:lnTo>
                    <a:pt x="0" y="727"/>
                  </a:lnTo>
                  <a:lnTo>
                    <a:pt x="376" y="727"/>
                  </a:lnTo>
                  <a:lnTo>
                    <a:pt x="376" y="727"/>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endParaRPr lang="fr-FR">
                <a:solidFill>
                  <a:srgbClr val="5C5262"/>
                </a:solidFill>
                <a:latin typeface="Calibri Light" panose="020F0302020204030204" pitchFamily="34" charset="0"/>
                <a:ea typeface="ＭＳ Ｐゴシック" charset="-128"/>
                <a:cs typeface="Calibri Light" panose="020F0302020204030204" pitchFamily="34" charset="0"/>
              </a:endParaRPr>
            </a:p>
          </p:txBody>
        </p:sp>
        <p:sp>
          <p:nvSpPr>
            <p:cNvPr id="65" name="Freeform 9"/>
            <p:cNvSpPr>
              <a:spLocks/>
            </p:cNvSpPr>
            <p:nvPr/>
          </p:nvSpPr>
          <p:spPr bwMode="auto">
            <a:xfrm>
              <a:off x="2886075" y="2185988"/>
              <a:ext cx="609600" cy="612775"/>
            </a:xfrm>
            <a:custGeom>
              <a:avLst/>
              <a:gdLst>
                <a:gd name="T0" fmla="*/ 0 w 384"/>
                <a:gd name="T1" fmla="*/ 0 h 386"/>
                <a:gd name="T2" fmla="*/ 0 w 384"/>
                <a:gd name="T3" fmla="*/ 6 h 386"/>
                <a:gd name="T4" fmla="*/ 0 w 384"/>
                <a:gd name="T5" fmla="*/ 386 h 386"/>
                <a:gd name="T6" fmla="*/ 384 w 384"/>
                <a:gd name="T7" fmla="*/ 0 h 386"/>
                <a:gd name="T8" fmla="*/ 0 w 384"/>
                <a:gd name="T9" fmla="*/ 0 h 386"/>
                <a:gd name="T10" fmla="*/ 0 w 384"/>
                <a:gd name="T11" fmla="*/ 0 h 386"/>
              </a:gdLst>
              <a:ahLst/>
              <a:cxnLst>
                <a:cxn ang="0">
                  <a:pos x="T0" y="T1"/>
                </a:cxn>
                <a:cxn ang="0">
                  <a:pos x="T2" y="T3"/>
                </a:cxn>
                <a:cxn ang="0">
                  <a:pos x="T4" y="T5"/>
                </a:cxn>
                <a:cxn ang="0">
                  <a:pos x="T6" y="T7"/>
                </a:cxn>
                <a:cxn ang="0">
                  <a:pos x="T8" y="T9"/>
                </a:cxn>
                <a:cxn ang="0">
                  <a:pos x="T10" y="T11"/>
                </a:cxn>
              </a:cxnLst>
              <a:rect l="0" t="0" r="r" b="b"/>
              <a:pathLst>
                <a:path w="384" h="386">
                  <a:moveTo>
                    <a:pt x="0" y="0"/>
                  </a:moveTo>
                  <a:lnTo>
                    <a:pt x="0" y="6"/>
                  </a:lnTo>
                  <a:lnTo>
                    <a:pt x="0" y="386"/>
                  </a:lnTo>
                  <a:lnTo>
                    <a:pt x="384" y="0"/>
                  </a:lnTo>
                  <a:lnTo>
                    <a:pt x="0" y="0"/>
                  </a:lnTo>
                  <a:lnTo>
                    <a:pt x="0"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endParaRPr lang="fr-FR">
                <a:solidFill>
                  <a:srgbClr val="5C5262"/>
                </a:solidFill>
                <a:latin typeface="Calibri Light" panose="020F0302020204030204" pitchFamily="34" charset="0"/>
                <a:ea typeface="ＭＳ Ｐゴシック" charset="-128"/>
                <a:cs typeface="Calibri Light" panose="020F0302020204030204" pitchFamily="34" charset="0"/>
              </a:endParaRPr>
            </a:p>
          </p:txBody>
        </p:sp>
        <p:sp>
          <p:nvSpPr>
            <p:cNvPr id="66" name="Freeform 10"/>
            <p:cNvSpPr>
              <a:spLocks/>
            </p:cNvSpPr>
            <p:nvPr/>
          </p:nvSpPr>
          <p:spPr bwMode="auto">
            <a:xfrm>
              <a:off x="2289175" y="1450975"/>
              <a:ext cx="596900" cy="744537"/>
            </a:xfrm>
            <a:custGeom>
              <a:avLst/>
              <a:gdLst>
                <a:gd name="T0" fmla="*/ 376 w 376"/>
                <a:gd name="T1" fmla="*/ 469 h 469"/>
                <a:gd name="T2" fmla="*/ 376 w 376"/>
                <a:gd name="T3" fmla="*/ 463 h 469"/>
                <a:gd name="T4" fmla="*/ 376 w 376"/>
                <a:gd name="T5" fmla="*/ 0 h 469"/>
                <a:gd name="T6" fmla="*/ 0 w 376"/>
                <a:gd name="T7" fmla="*/ 0 h 469"/>
                <a:gd name="T8" fmla="*/ 0 w 376"/>
                <a:gd name="T9" fmla="*/ 469 h 469"/>
                <a:gd name="T10" fmla="*/ 376 w 376"/>
                <a:gd name="T11" fmla="*/ 469 h 469"/>
                <a:gd name="T12" fmla="*/ 376 w 376"/>
                <a:gd name="T13" fmla="*/ 469 h 469"/>
              </a:gdLst>
              <a:ahLst/>
              <a:cxnLst>
                <a:cxn ang="0">
                  <a:pos x="T0" y="T1"/>
                </a:cxn>
                <a:cxn ang="0">
                  <a:pos x="T2" y="T3"/>
                </a:cxn>
                <a:cxn ang="0">
                  <a:pos x="T4" y="T5"/>
                </a:cxn>
                <a:cxn ang="0">
                  <a:pos x="T6" y="T7"/>
                </a:cxn>
                <a:cxn ang="0">
                  <a:pos x="T8" y="T9"/>
                </a:cxn>
                <a:cxn ang="0">
                  <a:pos x="T10" y="T11"/>
                </a:cxn>
                <a:cxn ang="0">
                  <a:pos x="T12" y="T13"/>
                </a:cxn>
              </a:cxnLst>
              <a:rect l="0" t="0" r="r" b="b"/>
              <a:pathLst>
                <a:path w="376" h="469">
                  <a:moveTo>
                    <a:pt x="376" y="469"/>
                  </a:moveTo>
                  <a:lnTo>
                    <a:pt x="376" y="463"/>
                  </a:lnTo>
                  <a:lnTo>
                    <a:pt x="376" y="0"/>
                  </a:lnTo>
                  <a:lnTo>
                    <a:pt x="0" y="0"/>
                  </a:lnTo>
                  <a:lnTo>
                    <a:pt x="0" y="469"/>
                  </a:lnTo>
                  <a:lnTo>
                    <a:pt x="376" y="469"/>
                  </a:lnTo>
                  <a:lnTo>
                    <a:pt x="376" y="469"/>
                  </a:lnTo>
                  <a:close/>
                </a:path>
              </a:pathLst>
            </a:custGeom>
            <a:solidFill>
              <a:srgbClr val="002C4C"/>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endParaRPr lang="fr-FR">
                <a:solidFill>
                  <a:srgbClr val="FFFFFF"/>
                </a:solidFill>
                <a:latin typeface="Calibri Light" panose="020F0302020204030204" pitchFamily="34" charset="0"/>
                <a:ea typeface="ＭＳ Ｐゴシック" charset="-128"/>
                <a:cs typeface="Calibri Light" panose="020F0302020204030204" pitchFamily="34" charset="0"/>
              </a:endParaRPr>
            </a:p>
          </p:txBody>
        </p:sp>
        <p:sp>
          <p:nvSpPr>
            <p:cNvPr id="67" name="Freeform 11"/>
            <p:cNvSpPr>
              <a:spLocks/>
            </p:cNvSpPr>
            <p:nvPr/>
          </p:nvSpPr>
          <p:spPr bwMode="auto">
            <a:xfrm>
              <a:off x="2289175" y="3378200"/>
              <a:ext cx="596900" cy="2216150"/>
            </a:xfrm>
            <a:custGeom>
              <a:avLst/>
              <a:gdLst>
                <a:gd name="T0" fmla="*/ 376 w 376"/>
                <a:gd name="T1" fmla="*/ 4 h 1396"/>
                <a:gd name="T2" fmla="*/ 376 w 376"/>
                <a:gd name="T3" fmla="*/ 0 h 1396"/>
                <a:gd name="T4" fmla="*/ 0 w 376"/>
                <a:gd name="T5" fmla="*/ 0 h 1396"/>
                <a:gd name="T6" fmla="*/ 0 w 376"/>
                <a:gd name="T7" fmla="*/ 1396 h 1396"/>
                <a:gd name="T8" fmla="*/ 376 w 376"/>
                <a:gd name="T9" fmla="*/ 1396 h 1396"/>
                <a:gd name="T10" fmla="*/ 376 w 376"/>
                <a:gd name="T11" fmla="*/ 407 h 1396"/>
                <a:gd name="T12" fmla="*/ 376 w 376"/>
                <a:gd name="T13" fmla="*/ 4 h 1396"/>
                <a:gd name="T14" fmla="*/ 376 w 376"/>
                <a:gd name="T15" fmla="*/ 4 h 13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6" h="1396">
                  <a:moveTo>
                    <a:pt x="376" y="4"/>
                  </a:moveTo>
                  <a:lnTo>
                    <a:pt x="376" y="0"/>
                  </a:lnTo>
                  <a:lnTo>
                    <a:pt x="0" y="0"/>
                  </a:lnTo>
                  <a:lnTo>
                    <a:pt x="0" y="1396"/>
                  </a:lnTo>
                  <a:lnTo>
                    <a:pt x="376" y="1396"/>
                  </a:lnTo>
                  <a:lnTo>
                    <a:pt x="376" y="407"/>
                  </a:lnTo>
                  <a:lnTo>
                    <a:pt x="376" y="4"/>
                  </a:lnTo>
                  <a:lnTo>
                    <a:pt x="376" y="4"/>
                  </a:lnTo>
                  <a:close/>
                </a:path>
              </a:pathLst>
            </a:custGeom>
            <a:solidFill>
              <a:srgbClr val="FF7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endParaRPr lang="fr-FR">
                <a:solidFill>
                  <a:srgbClr val="5C5262"/>
                </a:solidFill>
                <a:latin typeface="Calibri Light" panose="020F0302020204030204" pitchFamily="34" charset="0"/>
                <a:ea typeface="ＭＳ Ｐゴシック" charset="-128"/>
                <a:cs typeface="Calibri Light" panose="020F0302020204030204" pitchFamily="34" charset="0"/>
              </a:endParaRPr>
            </a:p>
          </p:txBody>
        </p:sp>
        <p:sp>
          <p:nvSpPr>
            <p:cNvPr id="68" name="Freeform 12"/>
            <p:cNvSpPr>
              <a:spLocks/>
            </p:cNvSpPr>
            <p:nvPr/>
          </p:nvSpPr>
          <p:spPr bwMode="auto">
            <a:xfrm>
              <a:off x="2289175" y="2195513"/>
              <a:ext cx="596900" cy="1182687"/>
            </a:xfrm>
            <a:custGeom>
              <a:avLst/>
              <a:gdLst>
                <a:gd name="T0" fmla="*/ 376 w 376"/>
                <a:gd name="T1" fmla="*/ 745 h 745"/>
                <a:gd name="T2" fmla="*/ 376 w 376"/>
                <a:gd name="T3" fmla="*/ 380 h 745"/>
                <a:gd name="T4" fmla="*/ 376 w 376"/>
                <a:gd name="T5" fmla="*/ 0 h 745"/>
                <a:gd name="T6" fmla="*/ 0 w 376"/>
                <a:gd name="T7" fmla="*/ 0 h 745"/>
                <a:gd name="T8" fmla="*/ 0 w 376"/>
                <a:gd name="T9" fmla="*/ 745 h 745"/>
                <a:gd name="T10" fmla="*/ 376 w 376"/>
                <a:gd name="T11" fmla="*/ 745 h 745"/>
                <a:gd name="T12" fmla="*/ 376 w 376"/>
                <a:gd name="T13" fmla="*/ 745 h 745"/>
              </a:gdLst>
              <a:ahLst/>
              <a:cxnLst>
                <a:cxn ang="0">
                  <a:pos x="T0" y="T1"/>
                </a:cxn>
                <a:cxn ang="0">
                  <a:pos x="T2" y="T3"/>
                </a:cxn>
                <a:cxn ang="0">
                  <a:pos x="T4" y="T5"/>
                </a:cxn>
                <a:cxn ang="0">
                  <a:pos x="T6" y="T7"/>
                </a:cxn>
                <a:cxn ang="0">
                  <a:pos x="T8" y="T9"/>
                </a:cxn>
                <a:cxn ang="0">
                  <a:pos x="T10" y="T11"/>
                </a:cxn>
                <a:cxn ang="0">
                  <a:pos x="T12" y="T13"/>
                </a:cxn>
              </a:cxnLst>
              <a:rect l="0" t="0" r="r" b="b"/>
              <a:pathLst>
                <a:path w="376" h="745">
                  <a:moveTo>
                    <a:pt x="376" y="745"/>
                  </a:moveTo>
                  <a:lnTo>
                    <a:pt x="376" y="380"/>
                  </a:lnTo>
                  <a:lnTo>
                    <a:pt x="376" y="0"/>
                  </a:lnTo>
                  <a:lnTo>
                    <a:pt x="0" y="0"/>
                  </a:lnTo>
                  <a:lnTo>
                    <a:pt x="0" y="745"/>
                  </a:lnTo>
                  <a:lnTo>
                    <a:pt x="376" y="745"/>
                  </a:lnTo>
                  <a:lnTo>
                    <a:pt x="376" y="745"/>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endParaRPr lang="fr-FR">
                <a:solidFill>
                  <a:srgbClr val="5C5262"/>
                </a:solidFill>
                <a:latin typeface="Calibri Light" panose="020F0302020204030204" pitchFamily="34" charset="0"/>
                <a:ea typeface="ＭＳ Ｐゴシック" charset="-128"/>
                <a:cs typeface="Calibri Light" panose="020F0302020204030204" pitchFamily="34" charset="0"/>
              </a:endParaRPr>
            </a:p>
          </p:txBody>
        </p:sp>
        <p:sp>
          <p:nvSpPr>
            <p:cNvPr id="69" name="Freeform 13"/>
            <p:cNvSpPr>
              <a:spLocks/>
            </p:cNvSpPr>
            <p:nvPr/>
          </p:nvSpPr>
          <p:spPr bwMode="auto">
            <a:xfrm>
              <a:off x="2886075" y="3384550"/>
              <a:ext cx="609600" cy="639762"/>
            </a:xfrm>
            <a:custGeom>
              <a:avLst/>
              <a:gdLst>
                <a:gd name="T0" fmla="*/ 0 w 384"/>
                <a:gd name="T1" fmla="*/ 403 h 403"/>
                <a:gd name="T2" fmla="*/ 384 w 384"/>
                <a:gd name="T3" fmla="*/ 403 h 403"/>
                <a:gd name="T4" fmla="*/ 0 w 384"/>
                <a:gd name="T5" fmla="*/ 0 h 403"/>
                <a:gd name="T6" fmla="*/ 0 w 384"/>
                <a:gd name="T7" fmla="*/ 403 h 403"/>
                <a:gd name="T8" fmla="*/ 0 w 384"/>
                <a:gd name="T9" fmla="*/ 403 h 403"/>
              </a:gdLst>
              <a:ahLst/>
              <a:cxnLst>
                <a:cxn ang="0">
                  <a:pos x="T0" y="T1"/>
                </a:cxn>
                <a:cxn ang="0">
                  <a:pos x="T2" y="T3"/>
                </a:cxn>
                <a:cxn ang="0">
                  <a:pos x="T4" y="T5"/>
                </a:cxn>
                <a:cxn ang="0">
                  <a:pos x="T6" y="T7"/>
                </a:cxn>
                <a:cxn ang="0">
                  <a:pos x="T8" y="T9"/>
                </a:cxn>
              </a:cxnLst>
              <a:rect l="0" t="0" r="r" b="b"/>
              <a:pathLst>
                <a:path w="384" h="403">
                  <a:moveTo>
                    <a:pt x="0" y="403"/>
                  </a:moveTo>
                  <a:lnTo>
                    <a:pt x="384" y="403"/>
                  </a:lnTo>
                  <a:lnTo>
                    <a:pt x="0" y="0"/>
                  </a:lnTo>
                  <a:lnTo>
                    <a:pt x="0" y="403"/>
                  </a:lnTo>
                  <a:lnTo>
                    <a:pt x="0" y="403"/>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endParaRPr lang="fr-FR">
                <a:solidFill>
                  <a:srgbClr val="5C5262"/>
                </a:solidFill>
                <a:latin typeface="Calibri Light" panose="020F0302020204030204" pitchFamily="34" charset="0"/>
                <a:ea typeface="ＭＳ Ｐゴシック" charset="-128"/>
                <a:cs typeface="Calibri Light" panose="020F0302020204030204" pitchFamily="34" charset="0"/>
              </a:endParaRPr>
            </a:p>
          </p:txBody>
        </p:sp>
        <p:sp>
          <p:nvSpPr>
            <p:cNvPr id="70" name="Freeform 17"/>
            <p:cNvSpPr>
              <a:spLocks noEditPoints="1"/>
            </p:cNvSpPr>
            <p:nvPr/>
          </p:nvSpPr>
          <p:spPr bwMode="auto">
            <a:xfrm>
              <a:off x="2289175" y="1450975"/>
              <a:ext cx="1803400" cy="4143375"/>
            </a:xfrm>
            <a:custGeom>
              <a:avLst/>
              <a:gdLst>
                <a:gd name="T0" fmla="*/ 1136 w 1136"/>
                <a:gd name="T1" fmla="*/ 882 h 2610"/>
                <a:gd name="T2" fmla="*/ 1136 w 1136"/>
                <a:gd name="T3" fmla="*/ 0 h 2610"/>
                <a:gd name="T4" fmla="*/ 760 w 1136"/>
                <a:gd name="T5" fmla="*/ 0 h 2610"/>
                <a:gd name="T6" fmla="*/ 760 w 1136"/>
                <a:gd name="T7" fmla="*/ 463 h 2610"/>
                <a:gd name="T8" fmla="*/ 760 w 1136"/>
                <a:gd name="T9" fmla="*/ 1621 h 2610"/>
                <a:gd name="T10" fmla="*/ 760 w 1136"/>
                <a:gd name="T11" fmla="*/ 2610 h 2610"/>
                <a:gd name="T12" fmla="*/ 1136 w 1136"/>
                <a:gd name="T13" fmla="*/ 2610 h 2610"/>
                <a:gd name="T14" fmla="*/ 1136 w 1136"/>
                <a:gd name="T15" fmla="*/ 1609 h 2610"/>
                <a:gd name="T16" fmla="*/ 1136 w 1136"/>
                <a:gd name="T17" fmla="*/ 1609 h 2610"/>
                <a:gd name="T18" fmla="*/ 1136 w 1136"/>
                <a:gd name="T19" fmla="*/ 882 h 2610"/>
                <a:gd name="T20" fmla="*/ 376 w 1136"/>
                <a:gd name="T21" fmla="*/ 469 h 2610"/>
                <a:gd name="T22" fmla="*/ 376 w 1136"/>
                <a:gd name="T23" fmla="*/ 463 h 2610"/>
                <a:gd name="T24" fmla="*/ 760 w 1136"/>
                <a:gd name="T25" fmla="*/ 463 h 2610"/>
                <a:gd name="T26" fmla="*/ 376 w 1136"/>
                <a:gd name="T27" fmla="*/ 463 h 2610"/>
                <a:gd name="T28" fmla="*/ 376 w 1136"/>
                <a:gd name="T29" fmla="*/ 463 h 2610"/>
                <a:gd name="T30" fmla="*/ 376 w 1136"/>
                <a:gd name="T31" fmla="*/ 0 h 2610"/>
                <a:gd name="T32" fmla="*/ 0 w 1136"/>
                <a:gd name="T33" fmla="*/ 0 h 2610"/>
                <a:gd name="T34" fmla="*/ 0 w 1136"/>
                <a:gd name="T35" fmla="*/ 469 h 2610"/>
                <a:gd name="T36" fmla="*/ 376 w 1136"/>
                <a:gd name="T37" fmla="*/ 1218 h 2610"/>
                <a:gd name="T38" fmla="*/ 376 w 1136"/>
                <a:gd name="T39" fmla="*/ 1214 h 2610"/>
                <a:gd name="T40" fmla="*/ 376 w 1136"/>
                <a:gd name="T41" fmla="*/ 1214 h 2610"/>
                <a:gd name="T42" fmla="*/ 376 w 1136"/>
                <a:gd name="T43" fmla="*/ 849 h 2610"/>
                <a:gd name="T44" fmla="*/ 376 w 1136"/>
                <a:gd name="T45" fmla="*/ 1214 h 2610"/>
                <a:gd name="T46" fmla="*/ 0 w 1136"/>
                <a:gd name="T47" fmla="*/ 1214 h 2610"/>
                <a:gd name="T48" fmla="*/ 0 w 1136"/>
                <a:gd name="T49" fmla="*/ 469 h 2610"/>
                <a:gd name="T50" fmla="*/ 0 w 1136"/>
                <a:gd name="T51" fmla="*/ 1214 h 2610"/>
                <a:gd name="T52" fmla="*/ 760 w 1136"/>
                <a:gd name="T53" fmla="*/ 463 h 2610"/>
                <a:gd name="T54" fmla="*/ 760 w 1136"/>
                <a:gd name="T55" fmla="*/ 882 h 2610"/>
                <a:gd name="T56" fmla="*/ 376 w 1136"/>
                <a:gd name="T57" fmla="*/ 469 h 2610"/>
                <a:gd name="T58" fmla="*/ 0 w 1136"/>
                <a:gd name="T59" fmla="*/ 469 h 2610"/>
                <a:gd name="T60" fmla="*/ 376 w 1136"/>
                <a:gd name="T61" fmla="*/ 849 h 2610"/>
                <a:gd name="T62" fmla="*/ 376 w 1136"/>
                <a:gd name="T63" fmla="*/ 469 h 2610"/>
                <a:gd name="T64" fmla="*/ 376 w 1136"/>
                <a:gd name="T65" fmla="*/ 849 h 2610"/>
                <a:gd name="T66" fmla="*/ 760 w 1136"/>
                <a:gd name="T67" fmla="*/ 463 h 2610"/>
                <a:gd name="T68" fmla="*/ 760 w 1136"/>
                <a:gd name="T69" fmla="*/ 1609 h 2610"/>
                <a:gd name="T70" fmla="*/ 760 w 1136"/>
                <a:gd name="T71" fmla="*/ 1621 h 2610"/>
                <a:gd name="T72" fmla="*/ 376 w 1136"/>
                <a:gd name="T73" fmla="*/ 1621 h 2610"/>
                <a:gd name="T74" fmla="*/ 760 w 1136"/>
                <a:gd name="T75" fmla="*/ 1621 h 2610"/>
                <a:gd name="T76" fmla="*/ 0 w 1136"/>
                <a:gd name="T77" fmla="*/ 1214 h 2610"/>
                <a:gd name="T78" fmla="*/ 0 w 1136"/>
                <a:gd name="T79" fmla="*/ 2610 h 2610"/>
                <a:gd name="T80" fmla="*/ 376 w 1136"/>
                <a:gd name="T81" fmla="*/ 2610 h 2610"/>
                <a:gd name="T82" fmla="*/ 376 w 1136"/>
                <a:gd name="T83" fmla="*/ 1621 h 2610"/>
                <a:gd name="T84" fmla="*/ 760 w 1136"/>
                <a:gd name="T85" fmla="*/ 882 h 2610"/>
                <a:gd name="T86" fmla="*/ 760 w 1136"/>
                <a:gd name="T87" fmla="*/ 1609 h 2610"/>
                <a:gd name="T88" fmla="*/ 376 w 1136"/>
                <a:gd name="T89" fmla="*/ 1621 h 2610"/>
                <a:gd name="T90" fmla="*/ 376 w 1136"/>
                <a:gd name="T91" fmla="*/ 1218 h 2610"/>
                <a:gd name="T92" fmla="*/ 760 w 1136"/>
                <a:gd name="T93" fmla="*/ 1621 h 2610"/>
                <a:gd name="T94" fmla="*/ 376 w 1136"/>
                <a:gd name="T95" fmla="*/ 1218 h 2610"/>
                <a:gd name="T96" fmla="*/ 760 w 1136"/>
                <a:gd name="T97" fmla="*/ 1609 h 2610"/>
                <a:gd name="T98" fmla="*/ 1136 w 1136"/>
                <a:gd name="T99" fmla="*/ 1609 h 2610"/>
                <a:gd name="T100" fmla="*/ 1136 w 1136"/>
                <a:gd name="T101" fmla="*/ 882 h 2610"/>
                <a:gd name="T102" fmla="*/ 760 w 1136"/>
                <a:gd name="T103" fmla="*/ 882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610">
                  <a:moveTo>
                    <a:pt x="1136" y="882"/>
                  </a:moveTo>
                  <a:lnTo>
                    <a:pt x="1136" y="0"/>
                  </a:lnTo>
                  <a:lnTo>
                    <a:pt x="760" y="0"/>
                  </a:lnTo>
                  <a:lnTo>
                    <a:pt x="760" y="463"/>
                  </a:lnTo>
                  <a:moveTo>
                    <a:pt x="760" y="1621"/>
                  </a:moveTo>
                  <a:lnTo>
                    <a:pt x="760" y="2610"/>
                  </a:lnTo>
                  <a:lnTo>
                    <a:pt x="1136" y="2610"/>
                  </a:lnTo>
                  <a:lnTo>
                    <a:pt x="1136" y="1609"/>
                  </a:lnTo>
                  <a:moveTo>
                    <a:pt x="1136" y="1609"/>
                  </a:moveTo>
                  <a:lnTo>
                    <a:pt x="1136" y="882"/>
                  </a:lnTo>
                  <a:moveTo>
                    <a:pt x="376" y="469"/>
                  </a:moveTo>
                  <a:lnTo>
                    <a:pt x="376" y="463"/>
                  </a:lnTo>
                  <a:moveTo>
                    <a:pt x="760" y="463"/>
                  </a:moveTo>
                  <a:lnTo>
                    <a:pt x="376" y="463"/>
                  </a:lnTo>
                  <a:moveTo>
                    <a:pt x="376" y="463"/>
                  </a:moveTo>
                  <a:lnTo>
                    <a:pt x="376" y="0"/>
                  </a:lnTo>
                  <a:lnTo>
                    <a:pt x="0" y="0"/>
                  </a:lnTo>
                  <a:lnTo>
                    <a:pt x="0" y="469"/>
                  </a:lnTo>
                  <a:moveTo>
                    <a:pt x="376" y="1218"/>
                  </a:moveTo>
                  <a:lnTo>
                    <a:pt x="376" y="1214"/>
                  </a:lnTo>
                  <a:moveTo>
                    <a:pt x="376" y="1214"/>
                  </a:moveTo>
                  <a:lnTo>
                    <a:pt x="376" y="849"/>
                  </a:lnTo>
                  <a:moveTo>
                    <a:pt x="376" y="1214"/>
                  </a:moveTo>
                  <a:lnTo>
                    <a:pt x="0" y="1214"/>
                  </a:lnTo>
                  <a:moveTo>
                    <a:pt x="0" y="469"/>
                  </a:moveTo>
                  <a:lnTo>
                    <a:pt x="0" y="1214"/>
                  </a:lnTo>
                  <a:moveTo>
                    <a:pt x="760" y="463"/>
                  </a:moveTo>
                  <a:lnTo>
                    <a:pt x="760" y="882"/>
                  </a:lnTo>
                  <a:moveTo>
                    <a:pt x="376" y="469"/>
                  </a:moveTo>
                  <a:lnTo>
                    <a:pt x="0" y="469"/>
                  </a:lnTo>
                  <a:moveTo>
                    <a:pt x="376" y="849"/>
                  </a:moveTo>
                  <a:lnTo>
                    <a:pt x="376" y="469"/>
                  </a:lnTo>
                  <a:moveTo>
                    <a:pt x="376" y="849"/>
                  </a:moveTo>
                  <a:lnTo>
                    <a:pt x="760" y="463"/>
                  </a:lnTo>
                  <a:moveTo>
                    <a:pt x="760" y="1609"/>
                  </a:moveTo>
                  <a:lnTo>
                    <a:pt x="760" y="1621"/>
                  </a:lnTo>
                  <a:moveTo>
                    <a:pt x="376" y="1621"/>
                  </a:moveTo>
                  <a:lnTo>
                    <a:pt x="760" y="1621"/>
                  </a:lnTo>
                  <a:moveTo>
                    <a:pt x="0" y="1214"/>
                  </a:moveTo>
                  <a:lnTo>
                    <a:pt x="0" y="2610"/>
                  </a:lnTo>
                  <a:lnTo>
                    <a:pt x="376" y="2610"/>
                  </a:lnTo>
                  <a:lnTo>
                    <a:pt x="376" y="1621"/>
                  </a:lnTo>
                  <a:moveTo>
                    <a:pt x="760" y="882"/>
                  </a:moveTo>
                  <a:lnTo>
                    <a:pt x="760" y="1609"/>
                  </a:lnTo>
                  <a:moveTo>
                    <a:pt x="376" y="1621"/>
                  </a:moveTo>
                  <a:lnTo>
                    <a:pt x="376" y="1218"/>
                  </a:lnTo>
                  <a:moveTo>
                    <a:pt x="760" y="1621"/>
                  </a:moveTo>
                  <a:lnTo>
                    <a:pt x="376" y="1218"/>
                  </a:lnTo>
                  <a:moveTo>
                    <a:pt x="760" y="1609"/>
                  </a:moveTo>
                  <a:lnTo>
                    <a:pt x="1136" y="1609"/>
                  </a:lnTo>
                  <a:moveTo>
                    <a:pt x="1136" y="882"/>
                  </a:moveTo>
                  <a:lnTo>
                    <a:pt x="760" y="882"/>
                  </a:lnTo>
                </a:path>
              </a:pathLst>
            </a:custGeom>
            <a:noFill/>
            <a:ln w="1270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endParaRPr lang="fr-FR">
                <a:solidFill>
                  <a:srgbClr val="5C5262"/>
                </a:solidFill>
                <a:latin typeface="Calibri Light" panose="020F0302020204030204" pitchFamily="34" charset="0"/>
                <a:ea typeface="ＭＳ Ｐゴシック" charset="-128"/>
                <a:cs typeface="Calibri Light" panose="020F0302020204030204" pitchFamily="34" charset="0"/>
              </a:endParaRPr>
            </a:p>
          </p:txBody>
        </p:sp>
      </p:grpSp>
      <p:grpSp>
        <p:nvGrpSpPr>
          <p:cNvPr id="4" name="Groupe 3"/>
          <p:cNvGrpSpPr/>
          <p:nvPr/>
        </p:nvGrpSpPr>
        <p:grpSpPr>
          <a:xfrm>
            <a:off x="7449068" y="1087759"/>
            <a:ext cx="3665537" cy="2897188"/>
            <a:chOff x="4994275" y="2078038"/>
            <a:chExt cx="3665537" cy="2897188"/>
          </a:xfrm>
        </p:grpSpPr>
        <p:sp>
          <p:nvSpPr>
            <p:cNvPr id="58" name="Freeform 21"/>
            <p:cNvSpPr>
              <a:spLocks noEditPoints="1"/>
            </p:cNvSpPr>
            <p:nvPr/>
          </p:nvSpPr>
          <p:spPr bwMode="auto">
            <a:xfrm>
              <a:off x="4994275" y="2078038"/>
              <a:ext cx="3665537" cy="2897188"/>
            </a:xfrm>
            <a:custGeom>
              <a:avLst/>
              <a:gdLst>
                <a:gd name="T0" fmla="*/ 52 w 2309"/>
                <a:gd name="T1" fmla="*/ 0 h 1825"/>
                <a:gd name="T2" fmla="*/ 52 w 2309"/>
                <a:gd name="T3" fmla="*/ 1773 h 1825"/>
                <a:gd name="T4" fmla="*/ 2309 w 2309"/>
                <a:gd name="T5" fmla="*/ 1773 h 1825"/>
                <a:gd name="T6" fmla="*/ 1839 w 2309"/>
                <a:gd name="T7" fmla="*/ 1825 h 1825"/>
                <a:gd name="T8" fmla="*/ 1839 w 2309"/>
                <a:gd name="T9" fmla="*/ 1773 h 1825"/>
                <a:gd name="T10" fmla="*/ 2286 w 2309"/>
                <a:gd name="T11" fmla="*/ 1825 h 1825"/>
                <a:gd name="T12" fmla="*/ 2286 w 2309"/>
                <a:gd name="T13" fmla="*/ 1773 h 1825"/>
                <a:gd name="T14" fmla="*/ 52 w 2309"/>
                <a:gd name="T15" fmla="*/ 1825 h 1825"/>
                <a:gd name="T16" fmla="*/ 52 w 2309"/>
                <a:gd name="T17" fmla="*/ 1773 h 1825"/>
                <a:gd name="T18" fmla="*/ 498 w 2309"/>
                <a:gd name="T19" fmla="*/ 1825 h 1825"/>
                <a:gd name="T20" fmla="*/ 498 w 2309"/>
                <a:gd name="T21" fmla="*/ 1773 h 1825"/>
                <a:gd name="T22" fmla="*/ 946 w 2309"/>
                <a:gd name="T23" fmla="*/ 1825 h 1825"/>
                <a:gd name="T24" fmla="*/ 946 w 2309"/>
                <a:gd name="T25" fmla="*/ 1773 h 1825"/>
                <a:gd name="T26" fmla="*/ 1392 w 2309"/>
                <a:gd name="T27" fmla="*/ 1825 h 1825"/>
                <a:gd name="T28" fmla="*/ 1392 w 2309"/>
                <a:gd name="T29" fmla="*/ 1773 h 1825"/>
                <a:gd name="T30" fmla="*/ 0 w 2309"/>
                <a:gd name="T31" fmla="*/ 600 h 1825"/>
                <a:gd name="T32" fmla="*/ 52 w 2309"/>
                <a:gd name="T33" fmla="*/ 600 h 1825"/>
                <a:gd name="T34" fmla="*/ 0 w 2309"/>
                <a:gd name="T35" fmla="*/ 1187 h 1825"/>
                <a:gd name="T36" fmla="*/ 52 w 2309"/>
                <a:gd name="T37" fmla="*/ 1187 h 1825"/>
                <a:gd name="T38" fmla="*/ 0 w 2309"/>
                <a:gd name="T39" fmla="*/ 1773 h 1825"/>
                <a:gd name="T40" fmla="*/ 52 w 2309"/>
                <a:gd name="T41" fmla="*/ 1773 h 1825"/>
                <a:gd name="T42" fmla="*/ 0 w 2309"/>
                <a:gd name="T43" fmla="*/ 14 h 1825"/>
                <a:gd name="T44" fmla="*/ 52 w 2309"/>
                <a:gd name="T45" fmla="*/ 14 h 1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09" h="1825">
                  <a:moveTo>
                    <a:pt x="52" y="0"/>
                  </a:moveTo>
                  <a:lnTo>
                    <a:pt x="52" y="1773"/>
                  </a:lnTo>
                  <a:lnTo>
                    <a:pt x="2309" y="1773"/>
                  </a:lnTo>
                  <a:moveTo>
                    <a:pt x="1839" y="1825"/>
                  </a:moveTo>
                  <a:lnTo>
                    <a:pt x="1839" y="1773"/>
                  </a:lnTo>
                  <a:moveTo>
                    <a:pt x="2286" y="1825"/>
                  </a:moveTo>
                  <a:lnTo>
                    <a:pt x="2286" y="1773"/>
                  </a:lnTo>
                  <a:moveTo>
                    <a:pt x="52" y="1825"/>
                  </a:moveTo>
                  <a:lnTo>
                    <a:pt x="52" y="1773"/>
                  </a:lnTo>
                  <a:moveTo>
                    <a:pt x="498" y="1825"/>
                  </a:moveTo>
                  <a:lnTo>
                    <a:pt x="498" y="1773"/>
                  </a:lnTo>
                  <a:moveTo>
                    <a:pt x="946" y="1825"/>
                  </a:moveTo>
                  <a:lnTo>
                    <a:pt x="946" y="1773"/>
                  </a:lnTo>
                  <a:moveTo>
                    <a:pt x="1392" y="1825"/>
                  </a:moveTo>
                  <a:lnTo>
                    <a:pt x="1392" y="1773"/>
                  </a:lnTo>
                  <a:moveTo>
                    <a:pt x="0" y="600"/>
                  </a:moveTo>
                  <a:lnTo>
                    <a:pt x="52" y="600"/>
                  </a:lnTo>
                  <a:moveTo>
                    <a:pt x="0" y="1187"/>
                  </a:moveTo>
                  <a:lnTo>
                    <a:pt x="52" y="1187"/>
                  </a:lnTo>
                  <a:moveTo>
                    <a:pt x="0" y="1773"/>
                  </a:moveTo>
                  <a:lnTo>
                    <a:pt x="52" y="1773"/>
                  </a:lnTo>
                  <a:moveTo>
                    <a:pt x="0" y="14"/>
                  </a:moveTo>
                  <a:lnTo>
                    <a:pt x="52" y="14"/>
                  </a:lnTo>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endParaRPr lang="fr-FR">
                <a:solidFill>
                  <a:srgbClr val="5C5262"/>
                </a:solidFill>
                <a:latin typeface="Calibri Light" panose="020F0302020204030204" pitchFamily="34" charset="0"/>
                <a:ea typeface="ＭＳ Ｐゴシック" charset="-128"/>
                <a:cs typeface="Calibri Light" panose="020F0302020204030204" pitchFamily="34" charset="0"/>
              </a:endParaRPr>
            </a:p>
          </p:txBody>
        </p:sp>
        <p:sp>
          <p:nvSpPr>
            <p:cNvPr id="59" name="Freeform 22"/>
            <p:cNvSpPr>
              <a:spLocks noEditPoints="1"/>
            </p:cNvSpPr>
            <p:nvPr/>
          </p:nvSpPr>
          <p:spPr bwMode="auto">
            <a:xfrm>
              <a:off x="5076825" y="2179638"/>
              <a:ext cx="3554412" cy="2713038"/>
            </a:xfrm>
            <a:custGeom>
              <a:avLst/>
              <a:gdLst>
                <a:gd name="T0" fmla="*/ 1083 w 2239"/>
                <a:gd name="T1" fmla="*/ 136 h 1709"/>
                <a:gd name="T2" fmla="*/ 948 w 2239"/>
                <a:gd name="T3" fmla="*/ 156 h 1709"/>
                <a:gd name="T4" fmla="*/ 904 w 2239"/>
                <a:gd name="T5" fmla="*/ 199 h 1709"/>
                <a:gd name="T6" fmla="*/ 832 w 2239"/>
                <a:gd name="T7" fmla="*/ 210 h 1709"/>
                <a:gd name="T8" fmla="*/ 810 w 2239"/>
                <a:gd name="T9" fmla="*/ 255 h 1709"/>
                <a:gd name="T10" fmla="*/ 716 w 2239"/>
                <a:gd name="T11" fmla="*/ 270 h 1709"/>
                <a:gd name="T12" fmla="*/ 698 w 2239"/>
                <a:gd name="T13" fmla="*/ 293 h 1709"/>
                <a:gd name="T14" fmla="*/ 653 w 2239"/>
                <a:gd name="T15" fmla="*/ 310 h 1709"/>
                <a:gd name="T16" fmla="*/ 634 w 2239"/>
                <a:gd name="T17" fmla="*/ 340 h 1709"/>
                <a:gd name="T18" fmla="*/ 593 w 2239"/>
                <a:gd name="T19" fmla="*/ 356 h 1709"/>
                <a:gd name="T20" fmla="*/ 577 w 2239"/>
                <a:gd name="T21" fmla="*/ 406 h 1709"/>
                <a:gd name="T22" fmla="*/ 552 w 2239"/>
                <a:gd name="T23" fmla="*/ 428 h 1709"/>
                <a:gd name="T24" fmla="*/ 531 w 2239"/>
                <a:gd name="T25" fmla="*/ 466 h 1709"/>
                <a:gd name="T26" fmla="*/ 479 w 2239"/>
                <a:gd name="T27" fmla="*/ 481 h 1709"/>
                <a:gd name="T28" fmla="*/ 456 w 2239"/>
                <a:gd name="T29" fmla="*/ 520 h 1709"/>
                <a:gd name="T30" fmla="*/ 410 w 2239"/>
                <a:gd name="T31" fmla="*/ 570 h 1709"/>
                <a:gd name="T32" fmla="*/ 398 w 2239"/>
                <a:gd name="T33" fmla="*/ 597 h 1709"/>
                <a:gd name="T34" fmla="*/ 374 w 2239"/>
                <a:gd name="T35" fmla="*/ 616 h 1709"/>
                <a:gd name="T36" fmla="*/ 357 w 2239"/>
                <a:gd name="T37" fmla="*/ 664 h 1709"/>
                <a:gd name="T38" fmla="*/ 329 w 2239"/>
                <a:gd name="T39" fmla="*/ 679 h 1709"/>
                <a:gd name="T40" fmla="*/ 319 w 2239"/>
                <a:gd name="T41" fmla="*/ 745 h 1709"/>
                <a:gd name="T42" fmla="*/ 292 w 2239"/>
                <a:gd name="T43" fmla="*/ 783 h 1709"/>
                <a:gd name="T44" fmla="*/ 280 w 2239"/>
                <a:gd name="T45" fmla="*/ 832 h 1709"/>
                <a:gd name="T46" fmla="*/ 225 w 2239"/>
                <a:gd name="T47" fmla="*/ 863 h 1709"/>
                <a:gd name="T48" fmla="*/ 208 w 2239"/>
                <a:gd name="T49" fmla="*/ 894 h 1709"/>
                <a:gd name="T50" fmla="*/ 182 w 2239"/>
                <a:gd name="T51" fmla="*/ 930 h 1709"/>
                <a:gd name="T52" fmla="*/ 173 w 2239"/>
                <a:gd name="T53" fmla="*/ 1008 h 1709"/>
                <a:gd name="T54" fmla="*/ 148 w 2239"/>
                <a:gd name="T55" fmla="*/ 1037 h 1709"/>
                <a:gd name="T56" fmla="*/ 136 w 2239"/>
                <a:gd name="T57" fmla="*/ 1106 h 1709"/>
                <a:gd name="T58" fmla="*/ 121 w 2239"/>
                <a:gd name="T59" fmla="*/ 1138 h 1709"/>
                <a:gd name="T60" fmla="*/ 107 w 2239"/>
                <a:gd name="T61" fmla="*/ 1176 h 1709"/>
                <a:gd name="T62" fmla="*/ 98 w 2239"/>
                <a:gd name="T63" fmla="*/ 1209 h 1709"/>
                <a:gd name="T64" fmla="*/ 69 w 2239"/>
                <a:gd name="T65" fmla="*/ 1254 h 1709"/>
                <a:gd name="T66" fmla="*/ 56 w 2239"/>
                <a:gd name="T67" fmla="*/ 1348 h 1709"/>
                <a:gd name="T68" fmla="*/ 35 w 2239"/>
                <a:gd name="T69" fmla="*/ 1411 h 1709"/>
                <a:gd name="T70" fmla="*/ 26 w 2239"/>
                <a:gd name="T71" fmla="*/ 1513 h 1709"/>
                <a:gd name="T72" fmla="*/ 0 w 2239"/>
                <a:gd name="T73" fmla="*/ 1579 h 1709"/>
                <a:gd name="T74" fmla="*/ 1693 w 2239"/>
                <a:gd name="T75" fmla="*/ 0 h 1709"/>
                <a:gd name="T76" fmla="*/ 1615 w 2239"/>
                <a:gd name="T77" fmla="*/ 39 h 1709"/>
                <a:gd name="T78" fmla="*/ 1475 w 2239"/>
                <a:gd name="T79" fmla="*/ 54 h 1709"/>
                <a:gd name="T80" fmla="*/ 1364 w 2239"/>
                <a:gd name="T81" fmla="*/ 82 h 1709"/>
                <a:gd name="T82" fmla="*/ 1161 w 2239"/>
                <a:gd name="T83" fmla="*/ 93 h 1709"/>
                <a:gd name="T84" fmla="*/ 1125 w 2239"/>
                <a:gd name="T85" fmla="*/ 111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39" h="1709">
                  <a:moveTo>
                    <a:pt x="1125" y="116"/>
                  </a:moveTo>
                  <a:lnTo>
                    <a:pt x="1083" y="116"/>
                  </a:lnTo>
                  <a:lnTo>
                    <a:pt x="1083" y="136"/>
                  </a:lnTo>
                  <a:lnTo>
                    <a:pt x="1002" y="136"/>
                  </a:lnTo>
                  <a:lnTo>
                    <a:pt x="1002" y="156"/>
                  </a:lnTo>
                  <a:lnTo>
                    <a:pt x="948" y="156"/>
                  </a:lnTo>
                  <a:lnTo>
                    <a:pt x="948" y="163"/>
                  </a:lnTo>
                  <a:lnTo>
                    <a:pt x="904" y="163"/>
                  </a:lnTo>
                  <a:lnTo>
                    <a:pt x="904" y="199"/>
                  </a:lnTo>
                  <a:lnTo>
                    <a:pt x="869" y="199"/>
                  </a:lnTo>
                  <a:lnTo>
                    <a:pt x="869" y="210"/>
                  </a:lnTo>
                  <a:lnTo>
                    <a:pt x="832" y="210"/>
                  </a:lnTo>
                  <a:lnTo>
                    <a:pt x="832" y="239"/>
                  </a:lnTo>
                  <a:lnTo>
                    <a:pt x="810" y="239"/>
                  </a:lnTo>
                  <a:lnTo>
                    <a:pt x="810" y="255"/>
                  </a:lnTo>
                  <a:lnTo>
                    <a:pt x="783" y="255"/>
                  </a:lnTo>
                  <a:lnTo>
                    <a:pt x="783" y="270"/>
                  </a:lnTo>
                  <a:lnTo>
                    <a:pt x="716" y="270"/>
                  </a:lnTo>
                  <a:lnTo>
                    <a:pt x="716" y="283"/>
                  </a:lnTo>
                  <a:lnTo>
                    <a:pt x="698" y="283"/>
                  </a:lnTo>
                  <a:lnTo>
                    <a:pt x="698" y="293"/>
                  </a:lnTo>
                  <a:lnTo>
                    <a:pt x="683" y="293"/>
                  </a:lnTo>
                  <a:lnTo>
                    <a:pt x="683" y="310"/>
                  </a:lnTo>
                  <a:lnTo>
                    <a:pt x="653" y="310"/>
                  </a:lnTo>
                  <a:lnTo>
                    <a:pt x="653" y="328"/>
                  </a:lnTo>
                  <a:lnTo>
                    <a:pt x="634" y="328"/>
                  </a:lnTo>
                  <a:lnTo>
                    <a:pt x="634" y="340"/>
                  </a:lnTo>
                  <a:lnTo>
                    <a:pt x="620" y="340"/>
                  </a:lnTo>
                  <a:lnTo>
                    <a:pt x="620" y="356"/>
                  </a:lnTo>
                  <a:lnTo>
                    <a:pt x="593" y="356"/>
                  </a:lnTo>
                  <a:lnTo>
                    <a:pt x="593" y="372"/>
                  </a:lnTo>
                  <a:lnTo>
                    <a:pt x="577" y="372"/>
                  </a:lnTo>
                  <a:lnTo>
                    <a:pt x="577" y="406"/>
                  </a:lnTo>
                  <a:lnTo>
                    <a:pt x="563" y="406"/>
                  </a:lnTo>
                  <a:lnTo>
                    <a:pt x="563" y="428"/>
                  </a:lnTo>
                  <a:lnTo>
                    <a:pt x="552" y="428"/>
                  </a:lnTo>
                  <a:lnTo>
                    <a:pt x="552" y="440"/>
                  </a:lnTo>
                  <a:lnTo>
                    <a:pt x="531" y="440"/>
                  </a:lnTo>
                  <a:lnTo>
                    <a:pt x="531" y="466"/>
                  </a:lnTo>
                  <a:lnTo>
                    <a:pt x="504" y="466"/>
                  </a:lnTo>
                  <a:lnTo>
                    <a:pt x="504" y="481"/>
                  </a:lnTo>
                  <a:lnTo>
                    <a:pt x="479" y="481"/>
                  </a:lnTo>
                  <a:lnTo>
                    <a:pt x="479" y="496"/>
                  </a:lnTo>
                  <a:lnTo>
                    <a:pt x="456" y="496"/>
                  </a:lnTo>
                  <a:lnTo>
                    <a:pt x="456" y="520"/>
                  </a:lnTo>
                  <a:lnTo>
                    <a:pt x="425" y="520"/>
                  </a:lnTo>
                  <a:lnTo>
                    <a:pt x="425" y="570"/>
                  </a:lnTo>
                  <a:lnTo>
                    <a:pt x="410" y="570"/>
                  </a:lnTo>
                  <a:lnTo>
                    <a:pt x="410" y="583"/>
                  </a:lnTo>
                  <a:lnTo>
                    <a:pt x="398" y="583"/>
                  </a:lnTo>
                  <a:lnTo>
                    <a:pt x="398" y="597"/>
                  </a:lnTo>
                  <a:lnTo>
                    <a:pt x="384" y="597"/>
                  </a:lnTo>
                  <a:lnTo>
                    <a:pt x="384" y="616"/>
                  </a:lnTo>
                  <a:lnTo>
                    <a:pt x="374" y="616"/>
                  </a:lnTo>
                  <a:lnTo>
                    <a:pt x="374" y="638"/>
                  </a:lnTo>
                  <a:lnTo>
                    <a:pt x="357" y="638"/>
                  </a:lnTo>
                  <a:lnTo>
                    <a:pt x="357" y="664"/>
                  </a:lnTo>
                  <a:lnTo>
                    <a:pt x="343" y="664"/>
                  </a:lnTo>
                  <a:lnTo>
                    <a:pt x="343" y="679"/>
                  </a:lnTo>
                  <a:lnTo>
                    <a:pt x="329" y="679"/>
                  </a:lnTo>
                  <a:lnTo>
                    <a:pt x="329" y="696"/>
                  </a:lnTo>
                  <a:lnTo>
                    <a:pt x="319" y="696"/>
                  </a:lnTo>
                  <a:lnTo>
                    <a:pt x="319" y="745"/>
                  </a:lnTo>
                  <a:lnTo>
                    <a:pt x="307" y="745"/>
                  </a:lnTo>
                  <a:lnTo>
                    <a:pt x="307" y="783"/>
                  </a:lnTo>
                  <a:lnTo>
                    <a:pt x="292" y="783"/>
                  </a:lnTo>
                  <a:lnTo>
                    <a:pt x="292" y="803"/>
                  </a:lnTo>
                  <a:lnTo>
                    <a:pt x="280" y="803"/>
                  </a:lnTo>
                  <a:lnTo>
                    <a:pt x="280" y="832"/>
                  </a:lnTo>
                  <a:lnTo>
                    <a:pt x="244" y="832"/>
                  </a:lnTo>
                  <a:lnTo>
                    <a:pt x="244" y="863"/>
                  </a:lnTo>
                  <a:lnTo>
                    <a:pt x="225" y="863"/>
                  </a:lnTo>
                  <a:lnTo>
                    <a:pt x="225" y="880"/>
                  </a:lnTo>
                  <a:lnTo>
                    <a:pt x="208" y="880"/>
                  </a:lnTo>
                  <a:lnTo>
                    <a:pt x="208" y="894"/>
                  </a:lnTo>
                  <a:lnTo>
                    <a:pt x="194" y="894"/>
                  </a:lnTo>
                  <a:lnTo>
                    <a:pt x="194" y="930"/>
                  </a:lnTo>
                  <a:lnTo>
                    <a:pt x="182" y="930"/>
                  </a:lnTo>
                  <a:lnTo>
                    <a:pt x="182" y="962"/>
                  </a:lnTo>
                  <a:lnTo>
                    <a:pt x="173" y="962"/>
                  </a:lnTo>
                  <a:lnTo>
                    <a:pt x="173" y="1008"/>
                  </a:lnTo>
                  <a:lnTo>
                    <a:pt x="161" y="1008"/>
                  </a:lnTo>
                  <a:lnTo>
                    <a:pt x="161" y="1037"/>
                  </a:lnTo>
                  <a:lnTo>
                    <a:pt x="148" y="1037"/>
                  </a:lnTo>
                  <a:lnTo>
                    <a:pt x="148" y="1073"/>
                  </a:lnTo>
                  <a:lnTo>
                    <a:pt x="136" y="1073"/>
                  </a:lnTo>
                  <a:lnTo>
                    <a:pt x="136" y="1106"/>
                  </a:lnTo>
                  <a:lnTo>
                    <a:pt x="128" y="1106"/>
                  </a:lnTo>
                  <a:lnTo>
                    <a:pt x="128" y="1138"/>
                  </a:lnTo>
                  <a:lnTo>
                    <a:pt x="121" y="1138"/>
                  </a:lnTo>
                  <a:lnTo>
                    <a:pt x="121" y="1149"/>
                  </a:lnTo>
                  <a:lnTo>
                    <a:pt x="107" y="1149"/>
                  </a:lnTo>
                  <a:lnTo>
                    <a:pt x="107" y="1176"/>
                  </a:lnTo>
                  <a:lnTo>
                    <a:pt x="98" y="1176"/>
                  </a:lnTo>
                  <a:lnTo>
                    <a:pt x="98" y="1203"/>
                  </a:lnTo>
                  <a:moveTo>
                    <a:pt x="98" y="1209"/>
                  </a:moveTo>
                  <a:lnTo>
                    <a:pt x="85" y="1209"/>
                  </a:lnTo>
                  <a:lnTo>
                    <a:pt x="85" y="1254"/>
                  </a:lnTo>
                  <a:lnTo>
                    <a:pt x="69" y="1254"/>
                  </a:lnTo>
                  <a:lnTo>
                    <a:pt x="69" y="1312"/>
                  </a:lnTo>
                  <a:lnTo>
                    <a:pt x="56" y="1312"/>
                  </a:lnTo>
                  <a:lnTo>
                    <a:pt x="56" y="1348"/>
                  </a:lnTo>
                  <a:lnTo>
                    <a:pt x="46" y="1348"/>
                  </a:lnTo>
                  <a:lnTo>
                    <a:pt x="46" y="1411"/>
                  </a:lnTo>
                  <a:lnTo>
                    <a:pt x="35" y="1411"/>
                  </a:lnTo>
                  <a:lnTo>
                    <a:pt x="35" y="1452"/>
                  </a:lnTo>
                  <a:lnTo>
                    <a:pt x="26" y="1452"/>
                  </a:lnTo>
                  <a:lnTo>
                    <a:pt x="26" y="1513"/>
                  </a:lnTo>
                  <a:lnTo>
                    <a:pt x="15" y="1513"/>
                  </a:lnTo>
                  <a:lnTo>
                    <a:pt x="15" y="1579"/>
                  </a:lnTo>
                  <a:lnTo>
                    <a:pt x="0" y="1579"/>
                  </a:lnTo>
                  <a:lnTo>
                    <a:pt x="0" y="1709"/>
                  </a:lnTo>
                  <a:moveTo>
                    <a:pt x="2239" y="0"/>
                  </a:moveTo>
                  <a:lnTo>
                    <a:pt x="1693" y="0"/>
                  </a:lnTo>
                  <a:lnTo>
                    <a:pt x="1693" y="19"/>
                  </a:lnTo>
                  <a:lnTo>
                    <a:pt x="1615" y="19"/>
                  </a:lnTo>
                  <a:lnTo>
                    <a:pt x="1615" y="39"/>
                  </a:lnTo>
                  <a:lnTo>
                    <a:pt x="1524" y="39"/>
                  </a:lnTo>
                  <a:lnTo>
                    <a:pt x="1524" y="54"/>
                  </a:lnTo>
                  <a:lnTo>
                    <a:pt x="1475" y="54"/>
                  </a:lnTo>
                  <a:lnTo>
                    <a:pt x="1475" y="71"/>
                  </a:lnTo>
                  <a:lnTo>
                    <a:pt x="1364" y="71"/>
                  </a:lnTo>
                  <a:lnTo>
                    <a:pt x="1364" y="82"/>
                  </a:lnTo>
                  <a:lnTo>
                    <a:pt x="1256" y="82"/>
                  </a:lnTo>
                  <a:lnTo>
                    <a:pt x="1256" y="93"/>
                  </a:lnTo>
                  <a:lnTo>
                    <a:pt x="1161" y="93"/>
                  </a:lnTo>
                  <a:lnTo>
                    <a:pt x="1161" y="102"/>
                  </a:lnTo>
                  <a:lnTo>
                    <a:pt x="1125" y="102"/>
                  </a:lnTo>
                  <a:lnTo>
                    <a:pt x="1125" y="111"/>
                  </a:lnTo>
                </a:path>
              </a:pathLst>
            </a:custGeom>
            <a:noFill/>
            <a:ln w="25400" cap="rnd">
              <a:solidFill>
                <a:srgbClr val="00508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endParaRPr lang="fr-FR">
                <a:solidFill>
                  <a:srgbClr val="5C5262"/>
                </a:solidFill>
                <a:latin typeface="Calibri Light" panose="020F0302020204030204" pitchFamily="34" charset="0"/>
                <a:ea typeface="ＭＳ Ｐゴシック" charset="-128"/>
                <a:cs typeface="Calibri Light" panose="020F0302020204030204" pitchFamily="34" charset="0"/>
              </a:endParaRPr>
            </a:p>
          </p:txBody>
        </p:sp>
        <p:sp>
          <p:nvSpPr>
            <p:cNvPr id="60" name="Freeform 23"/>
            <p:cNvSpPr>
              <a:spLocks noEditPoints="1"/>
            </p:cNvSpPr>
            <p:nvPr/>
          </p:nvSpPr>
          <p:spPr bwMode="auto">
            <a:xfrm>
              <a:off x="5076825" y="2341563"/>
              <a:ext cx="3556000" cy="2551113"/>
            </a:xfrm>
            <a:custGeom>
              <a:avLst/>
              <a:gdLst>
                <a:gd name="T0" fmla="*/ 856 w 2240"/>
                <a:gd name="T1" fmla="*/ 352 h 1607"/>
                <a:gd name="T2" fmla="*/ 768 w 2240"/>
                <a:gd name="T3" fmla="*/ 365 h 1607"/>
                <a:gd name="T4" fmla="*/ 756 w 2240"/>
                <a:gd name="T5" fmla="*/ 385 h 1607"/>
                <a:gd name="T6" fmla="*/ 676 w 2240"/>
                <a:gd name="T7" fmla="*/ 405 h 1607"/>
                <a:gd name="T8" fmla="*/ 665 w 2240"/>
                <a:gd name="T9" fmla="*/ 437 h 1607"/>
                <a:gd name="T10" fmla="*/ 606 w 2240"/>
                <a:gd name="T11" fmla="*/ 448 h 1607"/>
                <a:gd name="T12" fmla="*/ 594 w 2240"/>
                <a:gd name="T13" fmla="*/ 474 h 1607"/>
                <a:gd name="T14" fmla="*/ 545 w 2240"/>
                <a:gd name="T15" fmla="*/ 488 h 1607"/>
                <a:gd name="T16" fmla="*/ 526 w 2240"/>
                <a:gd name="T17" fmla="*/ 528 h 1607"/>
                <a:gd name="T18" fmla="*/ 490 w 2240"/>
                <a:gd name="T19" fmla="*/ 549 h 1607"/>
                <a:gd name="T20" fmla="*/ 469 w 2240"/>
                <a:gd name="T21" fmla="*/ 576 h 1607"/>
                <a:gd name="T22" fmla="*/ 425 w 2240"/>
                <a:gd name="T23" fmla="*/ 609 h 1607"/>
                <a:gd name="T24" fmla="*/ 411 w 2240"/>
                <a:gd name="T25" fmla="*/ 648 h 1607"/>
                <a:gd name="T26" fmla="*/ 384 w 2240"/>
                <a:gd name="T27" fmla="*/ 666 h 1607"/>
                <a:gd name="T28" fmla="*/ 368 w 2240"/>
                <a:gd name="T29" fmla="*/ 711 h 1607"/>
                <a:gd name="T30" fmla="*/ 341 w 2240"/>
                <a:gd name="T31" fmla="*/ 734 h 1607"/>
                <a:gd name="T32" fmla="*/ 328 w 2240"/>
                <a:gd name="T33" fmla="*/ 775 h 1607"/>
                <a:gd name="T34" fmla="*/ 895 w 2240"/>
                <a:gd name="T35" fmla="*/ 338 h 1607"/>
                <a:gd name="T36" fmla="*/ 296 w 2240"/>
                <a:gd name="T37" fmla="*/ 797 h 1607"/>
                <a:gd name="T38" fmla="*/ 279 w 2240"/>
                <a:gd name="T39" fmla="*/ 837 h 1607"/>
                <a:gd name="T40" fmla="*/ 249 w 2240"/>
                <a:gd name="T41" fmla="*/ 850 h 1607"/>
                <a:gd name="T42" fmla="*/ 233 w 2240"/>
                <a:gd name="T43" fmla="*/ 909 h 1607"/>
                <a:gd name="T44" fmla="*/ 199 w 2240"/>
                <a:gd name="T45" fmla="*/ 924 h 1607"/>
                <a:gd name="T46" fmla="*/ 184 w 2240"/>
                <a:gd name="T47" fmla="*/ 1008 h 1607"/>
                <a:gd name="T48" fmla="*/ 162 w 2240"/>
                <a:gd name="T49" fmla="*/ 1032 h 1607"/>
                <a:gd name="T50" fmla="*/ 152 w 2240"/>
                <a:gd name="T51" fmla="*/ 1085 h 1607"/>
                <a:gd name="T52" fmla="*/ 141 w 2240"/>
                <a:gd name="T53" fmla="*/ 1139 h 1607"/>
                <a:gd name="T54" fmla="*/ 116 w 2240"/>
                <a:gd name="T55" fmla="*/ 1166 h 1607"/>
                <a:gd name="T56" fmla="*/ 103 w 2240"/>
                <a:gd name="T57" fmla="*/ 1234 h 1607"/>
                <a:gd name="T58" fmla="*/ 73 w 2240"/>
                <a:gd name="T59" fmla="*/ 1284 h 1607"/>
                <a:gd name="T60" fmla="*/ 58 w 2240"/>
                <a:gd name="T61" fmla="*/ 1355 h 1607"/>
                <a:gd name="T62" fmla="*/ 37 w 2240"/>
                <a:gd name="T63" fmla="*/ 1393 h 1607"/>
                <a:gd name="T64" fmla="*/ 26 w 2240"/>
                <a:gd name="T65" fmla="*/ 1493 h 1607"/>
                <a:gd name="T66" fmla="*/ 0 w 2240"/>
                <a:gd name="T67" fmla="*/ 1543 h 1607"/>
                <a:gd name="T68" fmla="*/ 2240 w 2240"/>
                <a:gd name="T69" fmla="*/ 27 h 1607"/>
                <a:gd name="T70" fmla="*/ 1886 w 2240"/>
                <a:gd name="T71" fmla="*/ 51 h 1607"/>
                <a:gd name="T72" fmla="*/ 1603 w 2240"/>
                <a:gd name="T73" fmla="*/ 111 h 1607"/>
                <a:gd name="T74" fmla="*/ 1481 w 2240"/>
                <a:gd name="T75" fmla="*/ 128 h 1607"/>
                <a:gd name="T76" fmla="*/ 1457 w 2240"/>
                <a:gd name="T77" fmla="*/ 151 h 1607"/>
                <a:gd name="T78" fmla="*/ 1309 w 2240"/>
                <a:gd name="T79" fmla="*/ 169 h 1607"/>
                <a:gd name="T80" fmla="*/ 1272 w 2240"/>
                <a:gd name="T81" fmla="*/ 190 h 1607"/>
                <a:gd name="T82" fmla="*/ 1196 w 2240"/>
                <a:gd name="T83" fmla="*/ 204 h 1607"/>
                <a:gd name="T84" fmla="*/ 1169 w 2240"/>
                <a:gd name="T85" fmla="*/ 234 h 1607"/>
                <a:gd name="T86" fmla="*/ 1116 w 2240"/>
                <a:gd name="T87" fmla="*/ 247 h 1607"/>
                <a:gd name="T88" fmla="*/ 1049 w 2240"/>
                <a:gd name="T89" fmla="*/ 268 h 1607"/>
                <a:gd name="T90" fmla="*/ 1011 w 2240"/>
                <a:gd name="T91" fmla="*/ 281 h 1607"/>
                <a:gd name="T92" fmla="*/ 985 w 2240"/>
                <a:gd name="T93" fmla="*/ 308 h 1607"/>
                <a:gd name="T94" fmla="*/ 890 w 2240"/>
                <a:gd name="T95" fmla="*/ 328 h 1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0" h="1607">
                  <a:moveTo>
                    <a:pt x="890" y="338"/>
                  </a:moveTo>
                  <a:lnTo>
                    <a:pt x="856" y="338"/>
                  </a:lnTo>
                  <a:lnTo>
                    <a:pt x="856" y="352"/>
                  </a:lnTo>
                  <a:lnTo>
                    <a:pt x="842" y="352"/>
                  </a:lnTo>
                  <a:lnTo>
                    <a:pt x="842" y="365"/>
                  </a:lnTo>
                  <a:lnTo>
                    <a:pt x="768" y="365"/>
                  </a:lnTo>
                  <a:lnTo>
                    <a:pt x="768" y="374"/>
                  </a:lnTo>
                  <a:lnTo>
                    <a:pt x="756" y="374"/>
                  </a:lnTo>
                  <a:lnTo>
                    <a:pt x="756" y="385"/>
                  </a:lnTo>
                  <a:lnTo>
                    <a:pt x="701" y="385"/>
                  </a:lnTo>
                  <a:lnTo>
                    <a:pt x="701" y="405"/>
                  </a:lnTo>
                  <a:lnTo>
                    <a:pt x="676" y="405"/>
                  </a:lnTo>
                  <a:lnTo>
                    <a:pt x="676" y="424"/>
                  </a:lnTo>
                  <a:lnTo>
                    <a:pt x="665" y="424"/>
                  </a:lnTo>
                  <a:lnTo>
                    <a:pt x="665" y="437"/>
                  </a:lnTo>
                  <a:lnTo>
                    <a:pt x="624" y="437"/>
                  </a:lnTo>
                  <a:lnTo>
                    <a:pt x="624" y="448"/>
                  </a:lnTo>
                  <a:lnTo>
                    <a:pt x="606" y="448"/>
                  </a:lnTo>
                  <a:lnTo>
                    <a:pt x="606" y="460"/>
                  </a:lnTo>
                  <a:lnTo>
                    <a:pt x="594" y="460"/>
                  </a:lnTo>
                  <a:lnTo>
                    <a:pt x="594" y="474"/>
                  </a:lnTo>
                  <a:lnTo>
                    <a:pt x="571" y="474"/>
                  </a:lnTo>
                  <a:lnTo>
                    <a:pt x="571" y="488"/>
                  </a:lnTo>
                  <a:lnTo>
                    <a:pt x="545" y="488"/>
                  </a:lnTo>
                  <a:lnTo>
                    <a:pt x="545" y="511"/>
                  </a:lnTo>
                  <a:lnTo>
                    <a:pt x="526" y="511"/>
                  </a:lnTo>
                  <a:lnTo>
                    <a:pt x="526" y="528"/>
                  </a:lnTo>
                  <a:lnTo>
                    <a:pt x="513" y="528"/>
                  </a:lnTo>
                  <a:lnTo>
                    <a:pt x="513" y="549"/>
                  </a:lnTo>
                  <a:lnTo>
                    <a:pt x="490" y="549"/>
                  </a:lnTo>
                  <a:lnTo>
                    <a:pt x="490" y="560"/>
                  </a:lnTo>
                  <a:lnTo>
                    <a:pt x="469" y="560"/>
                  </a:lnTo>
                  <a:lnTo>
                    <a:pt x="469" y="576"/>
                  </a:lnTo>
                  <a:lnTo>
                    <a:pt x="452" y="576"/>
                  </a:lnTo>
                  <a:lnTo>
                    <a:pt x="452" y="609"/>
                  </a:lnTo>
                  <a:lnTo>
                    <a:pt x="425" y="609"/>
                  </a:lnTo>
                  <a:lnTo>
                    <a:pt x="425" y="629"/>
                  </a:lnTo>
                  <a:lnTo>
                    <a:pt x="411" y="629"/>
                  </a:lnTo>
                  <a:lnTo>
                    <a:pt x="411" y="648"/>
                  </a:lnTo>
                  <a:lnTo>
                    <a:pt x="398" y="648"/>
                  </a:lnTo>
                  <a:lnTo>
                    <a:pt x="398" y="666"/>
                  </a:lnTo>
                  <a:lnTo>
                    <a:pt x="384" y="666"/>
                  </a:lnTo>
                  <a:lnTo>
                    <a:pt x="384" y="683"/>
                  </a:lnTo>
                  <a:lnTo>
                    <a:pt x="368" y="683"/>
                  </a:lnTo>
                  <a:lnTo>
                    <a:pt x="368" y="711"/>
                  </a:lnTo>
                  <a:lnTo>
                    <a:pt x="355" y="711"/>
                  </a:lnTo>
                  <a:lnTo>
                    <a:pt x="355" y="734"/>
                  </a:lnTo>
                  <a:lnTo>
                    <a:pt x="341" y="734"/>
                  </a:lnTo>
                  <a:lnTo>
                    <a:pt x="341" y="756"/>
                  </a:lnTo>
                  <a:lnTo>
                    <a:pt x="328" y="756"/>
                  </a:lnTo>
                  <a:lnTo>
                    <a:pt x="328" y="775"/>
                  </a:lnTo>
                  <a:lnTo>
                    <a:pt x="312" y="775"/>
                  </a:lnTo>
                  <a:lnTo>
                    <a:pt x="312" y="792"/>
                  </a:lnTo>
                  <a:moveTo>
                    <a:pt x="895" y="338"/>
                  </a:moveTo>
                  <a:lnTo>
                    <a:pt x="890" y="338"/>
                  </a:lnTo>
                  <a:moveTo>
                    <a:pt x="312" y="797"/>
                  </a:moveTo>
                  <a:lnTo>
                    <a:pt x="296" y="797"/>
                  </a:lnTo>
                  <a:lnTo>
                    <a:pt x="296" y="811"/>
                  </a:lnTo>
                  <a:lnTo>
                    <a:pt x="279" y="811"/>
                  </a:lnTo>
                  <a:lnTo>
                    <a:pt x="279" y="837"/>
                  </a:lnTo>
                  <a:lnTo>
                    <a:pt x="262" y="837"/>
                  </a:lnTo>
                  <a:lnTo>
                    <a:pt x="262" y="850"/>
                  </a:lnTo>
                  <a:lnTo>
                    <a:pt x="249" y="850"/>
                  </a:lnTo>
                  <a:lnTo>
                    <a:pt x="249" y="891"/>
                  </a:lnTo>
                  <a:lnTo>
                    <a:pt x="233" y="891"/>
                  </a:lnTo>
                  <a:lnTo>
                    <a:pt x="233" y="909"/>
                  </a:lnTo>
                  <a:lnTo>
                    <a:pt x="217" y="909"/>
                  </a:lnTo>
                  <a:lnTo>
                    <a:pt x="217" y="924"/>
                  </a:lnTo>
                  <a:lnTo>
                    <a:pt x="199" y="924"/>
                  </a:lnTo>
                  <a:lnTo>
                    <a:pt x="199" y="959"/>
                  </a:lnTo>
                  <a:lnTo>
                    <a:pt x="184" y="959"/>
                  </a:lnTo>
                  <a:lnTo>
                    <a:pt x="184" y="1008"/>
                  </a:lnTo>
                  <a:lnTo>
                    <a:pt x="175" y="1008"/>
                  </a:lnTo>
                  <a:lnTo>
                    <a:pt x="175" y="1032"/>
                  </a:lnTo>
                  <a:lnTo>
                    <a:pt x="162" y="1032"/>
                  </a:lnTo>
                  <a:lnTo>
                    <a:pt x="162" y="1080"/>
                  </a:lnTo>
                  <a:moveTo>
                    <a:pt x="162" y="1085"/>
                  </a:moveTo>
                  <a:lnTo>
                    <a:pt x="152" y="1085"/>
                  </a:lnTo>
                  <a:lnTo>
                    <a:pt x="152" y="1111"/>
                  </a:lnTo>
                  <a:lnTo>
                    <a:pt x="141" y="1111"/>
                  </a:lnTo>
                  <a:lnTo>
                    <a:pt x="141" y="1139"/>
                  </a:lnTo>
                  <a:lnTo>
                    <a:pt x="128" y="1139"/>
                  </a:lnTo>
                  <a:lnTo>
                    <a:pt x="128" y="1166"/>
                  </a:lnTo>
                  <a:lnTo>
                    <a:pt x="116" y="1166"/>
                  </a:lnTo>
                  <a:lnTo>
                    <a:pt x="116" y="1191"/>
                  </a:lnTo>
                  <a:lnTo>
                    <a:pt x="103" y="1191"/>
                  </a:lnTo>
                  <a:lnTo>
                    <a:pt x="103" y="1234"/>
                  </a:lnTo>
                  <a:lnTo>
                    <a:pt x="83" y="1234"/>
                  </a:lnTo>
                  <a:lnTo>
                    <a:pt x="83" y="1284"/>
                  </a:lnTo>
                  <a:lnTo>
                    <a:pt x="73" y="1284"/>
                  </a:lnTo>
                  <a:lnTo>
                    <a:pt x="73" y="1340"/>
                  </a:lnTo>
                  <a:lnTo>
                    <a:pt x="58" y="1340"/>
                  </a:lnTo>
                  <a:lnTo>
                    <a:pt x="58" y="1355"/>
                  </a:lnTo>
                  <a:lnTo>
                    <a:pt x="47" y="1355"/>
                  </a:lnTo>
                  <a:lnTo>
                    <a:pt x="47" y="1393"/>
                  </a:lnTo>
                  <a:lnTo>
                    <a:pt x="37" y="1393"/>
                  </a:lnTo>
                  <a:lnTo>
                    <a:pt x="37" y="1435"/>
                  </a:lnTo>
                  <a:lnTo>
                    <a:pt x="26" y="1435"/>
                  </a:lnTo>
                  <a:lnTo>
                    <a:pt x="26" y="1493"/>
                  </a:lnTo>
                  <a:lnTo>
                    <a:pt x="9" y="1493"/>
                  </a:lnTo>
                  <a:lnTo>
                    <a:pt x="9" y="1543"/>
                  </a:lnTo>
                  <a:lnTo>
                    <a:pt x="0" y="1543"/>
                  </a:lnTo>
                  <a:lnTo>
                    <a:pt x="0" y="1607"/>
                  </a:lnTo>
                  <a:moveTo>
                    <a:pt x="2240" y="0"/>
                  </a:moveTo>
                  <a:lnTo>
                    <a:pt x="2240" y="27"/>
                  </a:lnTo>
                  <a:lnTo>
                    <a:pt x="1920" y="27"/>
                  </a:lnTo>
                  <a:lnTo>
                    <a:pt x="1920" y="51"/>
                  </a:lnTo>
                  <a:lnTo>
                    <a:pt x="1886" y="51"/>
                  </a:lnTo>
                  <a:lnTo>
                    <a:pt x="1886" y="101"/>
                  </a:lnTo>
                  <a:lnTo>
                    <a:pt x="1603" y="101"/>
                  </a:lnTo>
                  <a:lnTo>
                    <a:pt x="1603" y="111"/>
                  </a:lnTo>
                  <a:lnTo>
                    <a:pt x="1570" y="111"/>
                  </a:lnTo>
                  <a:lnTo>
                    <a:pt x="1570" y="128"/>
                  </a:lnTo>
                  <a:lnTo>
                    <a:pt x="1481" y="128"/>
                  </a:lnTo>
                  <a:lnTo>
                    <a:pt x="1481" y="144"/>
                  </a:lnTo>
                  <a:lnTo>
                    <a:pt x="1457" y="144"/>
                  </a:lnTo>
                  <a:lnTo>
                    <a:pt x="1457" y="151"/>
                  </a:lnTo>
                  <a:lnTo>
                    <a:pt x="1378" y="151"/>
                  </a:lnTo>
                  <a:lnTo>
                    <a:pt x="1378" y="169"/>
                  </a:lnTo>
                  <a:lnTo>
                    <a:pt x="1309" y="169"/>
                  </a:lnTo>
                  <a:lnTo>
                    <a:pt x="1309" y="180"/>
                  </a:lnTo>
                  <a:lnTo>
                    <a:pt x="1272" y="180"/>
                  </a:lnTo>
                  <a:lnTo>
                    <a:pt x="1272" y="190"/>
                  </a:lnTo>
                  <a:lnTo>
                    <a:pt x="1216" y="190"/>
                  </a:lnTo>
                  <a:lnTo>
                    <a:pt x="1216" y="204"/>
                  </a:lnTo>
                  <a:lnTo>
                    <a:pt x="1196" y="204"/>
                  </a:lnTo>
                  <a:lnTo>
                    <a:pt x="1196" y="220"/>
                  </a:lnTo>
                  <a:lnTo>
                    <a:pt x="1169" y="220"/>
                  </a:lnTo>
                  <a:lnTo>
                    <a:pt x="1169" y="234"/>
                  </a:lnTo>
                  <a:lnTo>
                    <a:pt x="1146" y="234"/>
                  </a:lnTo>
                  <a:lnTo>
                    <a:pt x="1146" y="247"/>
                  </a:lnTo>
                  <a:lnTo>
                    <a:pt x="1116" y="247"/>
                  </a:lnTo>
                  <a:lnTo>
                    <a:pt x="1116" y="258"/>
                  </a:lnTo>
                  <a:lnTo>
                    <a:pt x="1049" y="258"/>
                  </a:lnTo>
                  <a:lnTo>
                    <a:pt x="1049" y="268"/>
                  </a:lnTo>
                  <a:lnTo>
                    <a:pt x="1034" y="268"/>
                  </a:lnTo>
                  <a:lnTo>
                    <a:pt x="1034" y="281"/>
                  </a:lnTo>
                  <a:lnTo>
                    <a:pt x="1011" y="281"/>
                  </a:lnTo>
                  <a:lnTo>
                    <a:pt x="1011" y="293"/>
                  </a:lnTo>
                  <a:lnTo>
                    <a:pt x="985" y="293"/>
                  </a:lnTo>
                  <a:lnTo>
                    <a:pt x="985" y="308"/>
                  </a:lnTo>
                  <a:lnTo>
                    <a:pt x="936" y="308"/>
                  </a:lnTo>
                  <a:lnTo>
                    <a:pt x="936" y="328"/>
                  </a:lnTo>
                  <a:lnTo>
                    <a:pt x="890" y="328"/>
                  </a:lnTo>
                  <a:lnTo>
                    <a:pt x="890" y="338"/>
                  </a:lnTo>
                </a:path>
              </a:pathLst>
            </a:custGeom>
            <a:noFill/>
            <a:ln w="25400" cap="rnd">
              <a:solidFill>
                <a:srgbClr val="FF7F4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endParaRPr lang="fr-FR">
                <a:solidFill>
                  <a:srgbClr val="5C5262"/>
                </a:solidFill>
                <a:latin typeface="Calibri Light" panose="020F0302020204030204" pitchFamily="34" charset="0"/>
                <a:ea typeface="ＭＳ Ｐゴシック" charset="-128"/>
                <a:cs typeface="Calibri Light" panose="020F0302020204030204" pitchFamily="34" charset="0"/>
              </a:endParaRPr>
            </a:p>
          </p:txBody>
        </p:sp>
      </p:grpSp>
      <p:sp>
        <p:nvSpPr>
          <p:cNvPr id="5" name="ZoneTexte 25"/>
          <p:cNvSpPr txBox="1"/>
          <p:nvPr/>
        </p:nvSpPr>
        <p:spPr>
          <a:xfrm>
            <a:off x="7410076" y="3985197"/>
            <a:ext cx="284052"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0</a:t>
            </a:r>
          </a:p>
        </p:txBody>
      </p:sp>
      <p:sp>
        <p:nvSpPr>
          <p:cNvPr id="6" name="ZoneTexte 26"/>
          <p:cNvSpPr txBox="1"/>
          <p:nvPr/>
        </p:nvSpPr>
        <p:spPr>
          <a:xfrm>
            <a:off x="7210595" y="3754404"/>
            <a:ext cx="284052"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0</a:t>
            </a:r>
          </a:p>
        </p:txBody>
      </p:sp>
      <p:sp>
        <p:nvSpPr>
          <p:cNvPr id="7" name="ZoneTexte 27"/>
          <p:cNvSpPr txBox="1"/>
          <p:nvPr/>
        </p:nvSpPr>
        <p:spPr>
          <a:xfrm>
            <a:off x="8449252" y="4223689"/>
            <a:ext cx="1964897"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400" b="1" dirty="0">
                <a:solidFill>
                  <a:srgbClr val="5C5262"/>
                </a:solidFill>
                <a:latin typeface="Calibri Light" panose="020F0302020204030204" pitchFamily="34" charset="0"/>
                <a:ea typeface="ＭＳ Ｐゴシック" charset="-128"/>
                <a:cs typeface="Calibri Light" panose="020F0302020204030204" pitchFamily="34" charset="0"/>
              </a:rPr>
              <a:t>Années depuis l’inclusion</a:t>
            </a:r>
          </a:p>
        </p:txBody>
      </p:sp>
      <p:sp>
        <p:nvSpPr>
          <p:cNvPr id="8" name="ZoneTexte 28"/>
          <p:cNvSpPr txBox="1"/>
          <p:nvPr/>
        </p:nvSpPr>
        <p:spPr>
          <a:xfrm rot="16200000">
            <a:off x="5852581" y="2337931"/>
            <a:ext cx="2052485"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400" b="1" dirty="0">
                <a:solidFill>
                  <a:srgbClr val="5C5262"/>
                </a:solidFill>
                <a:latin typeface="Calibri Light" panose="020F0302020204030204" pitchFamily="34" charset="0"/>
                <a:ea typeface="ＭＳ Ｐゴシック" charset="-128"/>
                <a:cs typeface="Calibri Light" panose="020F0302020204030204" pitchFamily="34" charset="0"/>
              </a:rPr>
              <a:t>Passages aux urgences (%)</a:t>
            </a:r>
          </a:p>
        </p:txBody>
      </p:sp>
      <p:sp>
        <p:nvSpPr>
          <p:cNvPr id="9" name="ZoneTexte 29"/>
          <p:cNvSpPr txBox="1"/>
          <p:nvPr/>
        </p:nvSpPr>
        <p:spPr>
          <a:xfrm>
            <a:off x="9308597" y="2093877"/>
            <a:ext cx="764953"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400" i="1" dirty="0">
                <a:solidFill>
                  <a:srgbClr val="5C5262"/>
                </a:solidFill>
                <a:latin typeface="Calibri Light" panose="020F0302020204030204" pitchFamily="34" charset="0"/>
                <a:ea typeface="ＭＳ Ｐゴシック" charset="-128"/>
                <a:cs typeface="Calibri Light" panose="020F0302020204030204" pitchFamily="34" charset="0"/>
              </a:rPr>
              <a:t>p</a:t>
            </a: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 = 0,02</a:t>
            </a:r>
          </a:p>
        </p:txBody>
      </p:sp>
      <p:sp>
        <p:nvSpPr>
          <p:cNvPr id="10" name="ZoneTexte 30"/>
          <p:cNvSpPr txBox="1"/>
          <p:nvPr/>
        </p:nvSpPr>
        <p:spPr>
          <a:xfrm>
            <a:off x="7127239" y="2833195"/>
            <a:ext cx="367408"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20</a:t>
            </a:r>
          </a:p>
        </p:txBody>
      </p:sp>
      <p:sp>
        <p:nvSpPr>
          <p:cNvPr id="11" name="ZoneTexte 31"/>
          <p:cNvSpPr txBox="1"/>
          <p:nvPr/>
        </p:nvSpPr>
        <p:spPr>
          <a:xfrm>
            <a:off x="7127239" y="1891653"/>
            <a:ext cx="367408"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40</a:t>
            </a:r>
          </a:p>
        </p:txBody>
      </p:sp>
      <p:sp>
        <p:nvSpPr>
          <p:cNvPr id="12" name="ZoneTexte 32"/>
          <p:cNvSpPr txBox="1"/>
          <p:nvPr/>
        </p:nvSpPr>
        <p:spPr>
          <a:xfrm>
            <a:off x="7127239" y="965042"/>
            <a:ext cx="367408"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60</a:t>
            </a:r>
          </a:p>
        </p:txBody>
      </p:sp>
      <p:sp>
        <p:nvSpPr>
          <p:cNvPr id="13" name="ZoneTexte 33"/>
          <p:cNvSpPr txBox="1"/>
          <p:nvPr/>
        </p:nvSpPr>
        <p:spPr>
          <a:xfrm>
            <a:off x="8118222" y="3985197"/>
            <a:ext cx="284052"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1</a:t>
            </a:r>
          </a:p>
        </p:txBody>
      </p:sp>
      <p:sp>
        <p:nvSpPr>
          <p:cNvPr id="14" name="ZoneTexte 34"/>
          <p:cNvSpPr txBox="1"/>
          <p:nvPr/>
        </p:nvSpPr>
        <p:spPr>
          <a:xfrm>
            <a:off x="8826368" y="3985197"/>
            <a:ext cx="284052"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2</a:t>
            </a:r>
          </a:p>
        </p:txBody>
      </p:sp>
      <p:sp>
        <p:nvSpPr>
          <p:cNvPr id="15" name="ZoneTexte 35"/>
          <p:cNvSpPr txBox="1"/>
          <p:nvPr/>
        </p:nvSpPr>
        <p:spPr>
          <a:xfrm>
            <a:off x="9534514" y="3985197"/>
            <a:ext cx="284052"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3</a:t>
            </a:r>
          </a:p>
        </p:txBody>
      </p:sp>
      <p:sp>
        <p:nvSpPr>
          <p:cNvPr id="16" name="ZoneTexte 36"/>
          <p:cNvSpPr txBox="1"/>
          <p:nvPr/>
        </p:nvSpPr>
        <p:spPr>
          <a:xfrm>
            <a:off x="10242660" y="3985197"/>
            <a:ext cx="284052"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4</a:t>
            </a:r>
          </a:p>
        </p:txBody>
      </p:sp>
      <p:sp>
        <p:nvSpPr>
          <p:cNvPr id="17" name="ZoneTexte 37"/>
          <p:cNvSpPr txBox="1"/>
          <p:nvPr/>
        </p:nvSpPr>
        <p:spPr>
          <a:xfrm>
            <a:off x="10950807" y="3985197"/>
            <a:ext cx="284052"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5</a:t>
            </a:r>
          </a:p>
        </p:txBody>
      </p:sp>
      <p:sp>
        <p:nvSpPr>
          <p:cNvPr id="18" name="ZoneTexte 38"/>
          <p:cNvSpPr txBox="1"/>
          <p:nvPr/>
        </p:nvSpPr>
        <p:spPr>
          <a:xfrm>
            <a:off x="7410076" y="4716892"/>
            <a:ext cx="482824"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766</a:t>
            </a:r>
          </a:p>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441</a:t>
            </a:r>
          </a:p>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325</a:t>
            </a:r>
          </a:p>
        </p:txBody>
      </p:sp>
      <p:sp>
        <p:nvSpPr>
          <p:cNvPr id="19" name="ZoneTexte 39"/>
          <p:cNvSpPr txBox="1"/>
          <p:nvPr/>
        </p:nvSpPr>
        <p:spPr>
          <a:xfrm>
            <a:off x="8030858" y="4703182"/>
            <a:ext cx="458780" cy="73866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554</a:t>
            </a:r>
          </a:p>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331</a:t>
            </a:r>
          </a:p>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223</a:t>
            </a:r>
          </a:p>
        </p:txBody>
      </p:sp>
      <p:sp>
        <p:nvSpPr>
          <p:cNvPr id="20" name="ZoneTexte 40"/>
          <p:cNvSpPr txBox="1"/>
          <p:nvPr/>
        </p:nvSpPr>
        <p:spPr>
          <a:xfrm>
            <a:off x="8739004" y="4703182"/>
            <a:ext cx="458780" cy="73866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415</a:t>
            </a:r>
          </a:p>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244</a:t>
            </a:r>
          </a:p>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171</a:t>
            </a:r>
          </a:p>
        </p:txBody>
      </p:sp>
      <p:sp>
        <p:nvSpPr>
          <p:cNvPr id="21" name="ZoneTexte 41"/>
          <p:cNvSpPr txBox="1"/>
          <p:nvPr/>
        </p:nvSpPr>
        <p:spPr>
          <a:xfrm>
            <a:off x="9447150" y="4703182"/>
            <a:ext cx="458780" cy="73866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344</a:t>
            </a:r>
          </a:p>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207</a:t>
            </a:r>
          </a:p>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137</a:t>
            </a:r>
          </a:p>
        </p:txBody>
      </p:sp>
      <p:sp>
        <p:nvSpPr>
          <p:cNvPr id="22" name="ZoneTexte 42"/>
          <p:cNvSpPr txBox="1"/>
          <p:nvPr/>
        </p:nvSpPr>
        <p:spPr>
          <a:xfrm>
            <a:off x="10155296" y="4703182"/>
            <a:ext cx="458780" cy="73866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308</a:t>
            </a:r>
          </a:p>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190</a:t>
            </a:r>
          </a:p>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118</a:t>
            </a:r>
          </a:p>
        </p:txBody>
      </p:sp>
      <p:sp>
        <p:nvSpPr>
          <p:cNvPr id="23" name="ZoneTexte 43"/>
          <p:cNvSpPr txBox="1"/>
          <p:nvPr/>
        </p:nvSpPr>
        <p:spPr>
          <a:xfrm>
            <a:off x="10863443" y="4703182"/>
            <a:ext cx="458780" cy="73866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288</a:t>
            </a:r>
          </a:p>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181</a:t>
            </a:r>
          </a:p>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107</a:t>
            </a:r>
          </a:p>
        </p:txBody>
      </p:sp>
      <p:sp>
        <p:nvSpPr>
          <p:cNvPr id="24" name="ZoneTexte 44"/>
          <p:cNvSpPr txBox="1"/>
          <p:nvPr/>
        </p:nvSpPr>
        <p:spPr>
          <a:xfrm>
            <a:off x="6888395" y="4685695"/>
            <a:ext cx="521681"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fontAlgn="base">
              <a:spcBef>
                <a:spcPct val="0"/>
              </a:spcBef>
              <a:spcAft>
                <a:spcPct val="0"/>
              </a:spcAft>
            </a:pPr>
            <a:r>
              <a:rPr lang="fr-FR" sz="1400" b="1" dirty="0">
                <a:solidFill>
                  <a:srgbClr val="5C5262"/>
                </a:solidFill>
                <a:latin typeface="Calibri Light" panose="020F0302020204030204" pitchFamily="34" charset="0"/>
                <a:ea typeface="ＭＳ Ｐゴシック" charset="-128"/>
                <a:cs typeface="Calibri Light" panose="020F0302020204030204" pitchFamily="34" charset="0"/>
              </a:rPr>
              <a:t>Total</a:t>
            </a:r>
          </a:p>
        </p:txBody>
      </p:sp>
      <p:sp>
        <p:nvSpPr>
          <p:cNvPr id="25" name="ZoneTexte 45"/>
          <p:cNvSpPr txBox="1"/>
          <p:nvPr/>
        </p:nvSpPr>
        <p:spPr>
          <a:xfrm>
            <a:off x="2276164" y="4377577"/>
            <a:ext cx="284052"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0</a:t>
            </a:r>
          </a:p>
        </p:txBody>
      </p:sp>
      <p:sp>
        <p:nvSpPr>
          <p:cNvPr id="26" name="ZoneTexte 46"/>
          <p:cNvSpPr txBox="1"/>
          <p:nvPr/>
        </p:nvSpPr>
        <p:spPr>
          <a:xfrm>
            <a:off x="2101437" y="1288644"/>
            <a:ext cx="458779"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100</a:t>
            </a:r>
          </a:p>
        </p:txBody>
      </p:sp>
      <p:sp>
        <p:nvSpPr>
          <p:cNvPr id="27" name="ZoneTexte 47"/>
          <p:cNvSpPr txBox="1"/>
          <p:nvPr/>
        </p:nvSpPr>
        <p:spPr>
          <a:xfrm rot="16200000">
            <a:off x="1478106" y="2753817"/>
            <a:ext cx="1022010"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400" b="1" dirty="0">
                <a:solidFill>
                  <a:srgbClr val="5C5262"/>
                </a:solidFill>
                <a:latin typeface="Calibri Light" panose="020F0302020204030204" pitchFamily="34" charset="0"/>
                <a:ea typeface="ＭＳ Ｐゴシック" charset="-128"/>
                <a:cs typeface="Calibri Light" panose="020F0302020204030204" pitchFamily="34" charset="0"/>
              </a:rPr>
              <a:t>Patients (%)</a:t>
            </a:r>
          </a:p>
        </p:txBody>
      </p:sp>
      <p:sp>
        <p:nvSpPr>
          <p:cNvPr id="28" name="Freeform 14"/>
          <p:cNvSpPr>
            <a:spLocks/>
          </p:cNvSpPr>
          <p:nvPr/>
        </p:nvSpPr>
        <p:spPr bwMode="auto">
          <a:xfrm>
            <a:off x="1582743" y="5022887"/>
            <a:ext cx="115983" cy="114799"/>
          </a:xfrm>
          <a:custGeom>
            <a:avLst/>
            <a:gdLst>
              <a:gd name="T0" fmla="*/ 0 w 98"/>
              <a:gd name="T1" fmla="*/ 0 h 97"/>
              <a:gd name="T2" fmla="*/ 0 w 98"/>
              <a:gd name="T3" fmla="*/ 97 h 97"/>
              <a:gd name="T4" fmla="*/ 98 w 98"/>
              <a:gd name="T5" fmla="*/ 97 h 97"/>
              <a:gd name="T6" fmla="*/ 98 w 98"/>
              <a:gd name="T7" fmla="*/ 0 h 97"/>
              <a:gd name="T8" fmla="*/ 0 w 98"/>
              <a:gd name="T9" fmla="*/ 0 h 97"/>
              <a:gd name="T10" fmla="*/ 0 w 98"/>
              <a:gd name="T11" fmla="*/ 0 h 97"/>
            </a:gdLst>
            <a:ahLst/>
            <a:cxnLst>
              <a:cxn ang="0">
                <a:pos x="T0" y="T1"/>
              </a:cxn>
              <a:cxn ang="0">
                <a:pos x="T2" y="T3"/>
              </a:cxn>
              <a:cxn ang="0">
                <a:pos x="T4" y="T5"/>
              </a:cxn>
              <a:cxn ang="0">
                <a:pos x="T6" y="T7"/>
              </a:cxn>
              <a:cxn ang="0">
                <a:pos x="T8" y="T9"/>
              </a:cxn>
              <a:cxn ang="0">
                <a:pos x="T10" y="T11"/>
              </a:cxn>
            </a:cxnLst>
            <a:rect l="0" t="0" r="r" b="b"/>
            <a:pathLst>
              <a:path w="98" h="97">
                <a:moveTo>
                  <a:pt x="0" y="0"/>
                </a:moveTo>
                <a:lnTo>
                  <a:pt x="0" y="97"/>
                </a:lnTo>
                <a:lnTo>
                  <a:pt x="98" y="97"/>
                </a:lnTo>
                <a:lnTo>
                  <a:pt x="98" y="0"/>
                </a:lnTo>
                <a:lnTo>
                  <a:pt x="0" y="0"/>
                </a:lnTo>
                <a:lnTo>
                  <a:pt x="0" y="0"/>
                </a:lnTo>
                <a:close/>
              </a:path>
            </a:pathLst>
          </a:custGeom>
          <a:solidFill>
            <a:srgbClr val="002C4C"/>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endParaRPr lang="fr-FR">
              <a:solidFill>
                <a:srgbClr val="5C5262"/>
              </a:solidFill>
              <a:latin typeface="Calibri Light" panose="020F0302020204030204" pitchFamily="34" charset="0"/>
              <a:ea typeface="ＭＳ Ｐゴシック" charset="-128"/>
              <a:cs typeface="Calibri Light" panose="020F0302020204030204" pitchFamily="34" charset="0"/>
            </a:endParaRPr>
          </a:p>
        </p:txBody>
      </p:sp>
      <p:sp>
        <p:nvSpPr>
          <p:cNvPr id="29" name="Freeform 15"/>
          <p:cNvSpPr>
            <a:spLocks/>
          </p:cNvSpPr>
          <p:nvPr/>
        </p:nvSpPr>
        <p:spPr bwMode="auto">
          <a:xfrm>
            <a:off x="1582743" y="5229642"/>
            <a:ext cx="115983" cy="114799"/>
          </a:xfrm>
          <a:custGeom>
            <a:avLst/>
            <a:gdLst>
              <a:gd name="T0" fmla="*/ 0 w 98"/>
              <a:gd name="T1" fmla="*/ 0 h 97"/>
              <a:gd name="T2" fmla="*/ 0 w 98"/>
              <a:gd name="T3" fmla="*/ 97 h 97"/>
              <a:gd name="T4" fmla="*/ 98 w 98"/>
              <a:gd name="T5" fmla="*/ 97 h 97"/>
              <a:gd name="T6" fmla="*/ 98 w 98"/>
              <a:gd name="T7" fmla="*/ 0 h 97"/>
              <a:gd name="T8" fmla="*/ 0 w 98"/>
              <a:gd name="T9" fmla="*/ 0 h 97"/>
              <a:gd name="T10" fmla="*/ 0 w 98"/>
              <a:gd name="T11" fmla="*/ 0 h 97"/>
            </a:gdLst>
            <a:ahLst/>
            <a:cxnLst>
              <a:cxn ang="0">
                <a:pos x="T0" y="T1"/>
              </a:cxn>
              <a:cxn ang="0">
                <a:pos x="T2" y="T3"/>
              </a:cxn>
              <a:cxn ang="0">
                <a:pos x="T4" y="T5"/>
              </a:cxn>
              <a:cxn ang="0">
                <a:pos x="T6" y="T7"/>
              </a:cxn>
              <a:cxn ang="0">
                <a:pos x="T8" y="T9"/>
              </a:cxn>
              <a:cxn ang="0">
                <a:pos x="T10" y="T11"/>
              </a:cxn>
            </a:cxnLst>
            <a:rect l="0" t="0" r="r" b="b"/>
            <a:pathLst>
              <a:path w="98" h="97">
                <a:moveTo>
                  <a:pt x="0" y="0"/>
                </a:moveTo>
                <a:lnTo>
                  <a:pt x="0" y="97"/>
                </a:lnTo>
                <a:lnTo>
                  <a:pt x="98" y="97"/>
                </a:lnTo>
                <a:lnTo>
                  <a:pt x="98" y="0"/>
                </a:lnTo>
                <a:lnTo>
                  <a:pt x="0" y="0"/>
                </a:lnTo>
                <a:lnTo>
                  <a:pt x="0" y="0"/>
                </a:lnTo>
                <a:close/>
              </a:path>
            </a:pathLst>
          </a:custGeom>
          <a:solidFill>
            <a:srgbClr val="8000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endParaRPr lang="fr-FR">
              <a:solidFill>
                <a:srgbClr val="5C5262"/>
              </a:solidFill>
              <a:latin typeface="Calibri Light" panose="020F0302020204030204" pitchFamily="34" charset="0"/>
              <a:ea typeface="ＭＳ Ｐゴシック" charset="-128"/>
              <a:cs typeface="Calibri Light" panose="020F0302020204030204" pitchFamily="34" charset="0"/>
            </a:endParaRPr>
          </a:p>
        </p:txBody>
      </p:sp>
      <p:sp>
        <p:nvSpPr>
          <p:cNvPr id="30" name="Freeform 16"/>
          <p:cNvSpPr>
            <a:spLocks/>
          </p:cNvSpPr>
          <p:nvPr/>
        </p:nvSpPr>
        <p:spPr bwMode="auto">
          <a:xfrm>
            <a:off x="1582743" y="5436397"/>
            <a:ext cx="115983" cy="114799"/>
          </a:xfrm>
          <a:custGeom>
            <a:avLst/>
            <a:gdLst>
              <a:gd name="T0" fmla="*/ 0 w 98"/>
              <a:gd name="T1" fmla="*/ 0 h 97"/>
              <a:gd name="T2" fmla="*/ 0 w 98"/>
              <a:gd name="T3" fmla="*/ 97 h 97"/>
              <a:gd name="T4" fmla="*/ 98 w 98"/>
              <a:gd name="T5" fmla="*/ 97 h 97"/>
              <a:gd name="T6" fmla="*/ 98 w 98"/>
              <a:gd name="T7" fmla="*/ 0 h 97"/>
              <a:gd name="T8" fmla="*/ 0 w 98"/>
              <a:gd name="T9" fmla="*/ 0 h 97"/>
              <a:gd name="T10" fmla="*/ 0 w 98"/>
              <a:gd name="T11" fmla="*/ 0 h 97"/>
            </a:gdLst>
            <a:ahLst/>
            <a:cxnLst>
              <a:cxn ang="0">
                <a:pos x="T0" y="T1"/>
              </a:cxn>
              <a:cxn ang="0">
                <a:pos x="T2" y="T3"/>
              </a:cxn>
              <a:cxn ang="0">
                <a:pos x="T4" y="T5"/>
              </a:cxn>
              <a:cxn ang="0">
                <a:pos x="T6" y="T7"/>
              </a:cxn>
              <a:cxn ang="0">
                <a:pos x="T8" y="T9"/>
              </a:cxn>
              <a:cxn ang="0">
                <a:pos x="T10" y="T11"/>
              </a:cxn>
            </a:cxnLst>
            <a:rect l="0" t="0" r="r" b="b"/>
            <a:pathLst>
              <a:path w="98" h="97">
                <a:moveTo>
                  <a:pt x="0" y="0"/>
                </a:moveTo>
                <a:lnTo>
                  <a:pt x="0" y="97"/>
                </a:lnTo>
                <a:lnTo>
                  <a:pt x="98" y="97"/>
                </a:lnTo>
                <a:lnTo>
                  <a:pt x="98" y="0"/>
                </a:lnTo>
                <a:lnTo>
                  <a:pt x="0" y="0"/>
                </a:lnTo>
                <a:lnTo>
                  <a:pt x="0" y="0"/>
                </a:lnTo>
                <a:close/>
              </a:path>
            </a:pathLst>
          </a:custGeom>
          <a:solidFill>
            <a:srgbClr val="FF7F4D"/>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endParaRPr lang="fr-FR">
              <a:solidFill>
                <a:srgbClr val="5C5262"/>
              </a:solidFill>
              <a:latin typeface="Calibri Light" panose="020F0302020204030204" pitchFamily="34" charset="0"/>
              <a:ea typeface="ＭＳ Ｐゴシック" charset="-128"/>
              <a:cs typeface="Calibri Light" panose="020F0302020204030204" pitchFamily="34" charset="0"/>
            </a:endParaRPr>
          </a:p>
        </p:txBody>
      </p:sp>
      <p:sp>
        <p:nvSpPr>
          <p:cNvPr id="31" name="ZoneTexte 51"/>
          <p:cNvSpPr txBox="1"/>
          <p:nvPr/>
        </p:nvSpPr>
        <p:spPr>
          <a:xfrm>
            <a:off x="2597506" y="4531465"/>
            <a:ext cx="859081"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400" b="1" dirty="0">
                <a:solidFill>
                  <a:srgbClr val="5C5262"/>
                </a:solidFill>
                <a:latin typeface="Calibri Light" panose="020F0302020204030204" pitchFamily="34" charset="0"/>
                <a:ea typeface="ＭＳ Ｐゴシック" charset="-128"/>
                <a:cs typeface="Calibri Light" panose="020F0302020204030204" pitchFamily="34" charset="0"/>
              </a:rPr>
              <a:t>Standard </a:t>
            </a:r>
          </a:p>
        </p:txBody>
      </p:sp>
      <p:sp>
        <p:nvSpPr>
          <p:cNvPr id="32" name="ZoneTexte 52"/>
          <p:cNvSpPr txBox="1"/>
          <p:nvPr/>
        </p:nvSpPr>
        <p:spPr>
          <a:xfrm>
            <a:off x="3487601" y="4531465"/>
            <a:ext cx="1257395"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400" b="1" dirty="0">
                <a:solidFill>
                  <a:srgbClr val="5C5262"/>
                </a:solidFill>
                <a:latin typeface="Calibri Light" panose="020F0302020204030204" pitchFamily="34" charset="0"/>
                <a:ea typeface="ＭＳ Ｐゴシック" charset="-128"/>
                <a:cs typeface="Calibri Light" panose="020F0302020204030204" pitchFamily="34" charset="0"/>
              </a:rPr>
              <a:t>Autoévaluation</a:t>
            </a:r>
          </a:p>
        </p:txBody>
      </p:sp>
      <p:sp>
        <p:nvSpPr>
          <p:cNvPr id="33" name="ZoneTexte 53"/>
          <p:cNvSpPr txBox="1"/>
          <p:nvPr/>
        </p:nvSpPr>
        <p:spPr>
          <a:xfrm>
            <a:off x="1738556" y="4925803"/>
            <a:ext cx="1962845"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Qualité de Vie améliorée</a:t>
            </a:r>
          </a:p>
        </p:txBody>
      </p:sp>
      <p:sp>
        <p:nvSpPr>
          <p:cNvPr id="34" name="ZoneTexte 54"/>
          <p:cNvSpPr txBox="1"/>
          <p:nvPr/>
        </p:nvSpPr>
        <p:spPr>
          <a:xfrm>
            <a:off x="1738556" y="5138298"/>
            <a:ext cx="1978555"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Qualité de Vie inchangée</a:t>
            </a:r>
          </a:p>
        </p:txBody>
      </p:sp>
      <p:sp>
        <p:nvSpPr>
          <p:cNvPr id="35" name="ZoneTexte 55"/>
          <p:cNvSpPr txBox="1"/>
          <p:nvPr/>
        </p:nvSpPr>
        <p:spPr>
          <a:xfrm>
            <a:off x="1738556" y="5350793"/>
            <a:ext cx="1888337"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Qualité de Vie aggravée</a:t>
            </a:r>
          </a:p>
        </p:txBody>
      </p:sp>
      <p:sp>
        <p:nvSpPr>
          <p:cNvPr id="36" name="ZoneTexte 56"/>
          <p:cNvSpPr txBox="1"/>
          <p:nvPr/>
        </p:nvSpPr>
        <p:spPr>
          <a:xfrm>
            <a:off x="2873201" y="1560789"/>
            <a:ext cx="479618"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200" b="1" dirty="0">
                <a:solidFill>
                  <a:srgbClr val="FFFFFF"/>
                </a:solidFill>
                <a:latin typeface="Calibri Light" panose="020F0302020204030204" pitchFamily="34" charset="0"/>
                <a:ea typeface="ＭＳ Ｐゴシック" charset="-128"/>
                <a:cs typeface="Calibri Light" panose="020F0302020204030204" pitchFamily="34" charset="0"/>
              </a:rPr>
              <a:t>18 %</a:t>
            </a:r>
          </a:p>
        </p:txBody>
      </p:sp>
      <p:sp>
        <p:nvSpPr>
          <p:cNvPr id="37" name="ZoneTexte 57"/>
          <p:cNvSpPr txBox="1"/>
          <p:nvPr/>
        </p:nvSpPr>
        <p:spPr>
          <a:xfrm>
            <a:off x="2873201" y="2323943"/>
            <a:ext cx="479618"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200" b="1" dirty="0">
                <a:solidFill>
                  <a:srgbClr val="FFFFFF"/>
                </a:solidFill>
                <a:latin typeface="Calibri Light" panose="020F0302020204030204" pitchFamily="34" charset="0"/>
                <a:ea typeface="ＭＳ Ｐゴシック" charset="-128"/>
                <a:cs typeface="Calibri Light" panose="020F0302020204030204" pitchFamily="34" charset="0"/>
              </a:rPr>
              <a:t>29 %</a:t>
            </a:r>
          </a:p>
        </p:txBody>
      </p:sp>
      <p:sp>
        <p:nvSpPr>
          <p:cNvPr id="38" name="ZoneTexte 58"/>
          <p:cNvSpPr txBox="1"/>
          <p:nvPr/>
        </p:nvSpPr>
        <p:spPr>
          <a:xfrm>
            <a:off x="2873201" y="3446331"/>
            <a:ext cx="479618"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200" b="1" dirty="0">
                <a:solidFill>
                  <a:srgbClr val="FFFFFF"/>
                </a:solidFill>
                <a:latin typeface="Calibri Light" panose="020F0302020204030204" pitchFamily="34" charset="0"/>
                <a:ea typeface="ＭＳ Ｐゴシック" charset="-128"/>
                <a:cs typeface="Calibri Light" panose="020F0302020204030204" pitchFamily="34" charset="0"/>
              </a:rPr>
              <a:t>53 %</a:t>
            </a:r>
          </a:p>
        </p:txBody>
      </p:sp>
      <p:sp>
        <p:nvSpPr>
          <p:cNvPr id="39" name="ZoneTexte 59"/>
          <p:cNvSpPr txBox="1"/>
          <p:nvPr/>
        </p:nvSpPr>
        <p:spPr>
          <a:xfrm>
            <a:off x="3766573" y="3878738"/>
            <a:ext cx="479618"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200" b="1" dirty="0">
                <a:solidFill>
                  <a:srgbClr val="FFFFFF"/>
                </a:solidFill>
                <a:latin typeface="Calibri Light" panose="020F0302020204030204" pitchFamily="34" charset="0"/>
                <a:ea typeface="ＭＳ Ｐゴシック" charset="-128"/>
                <a:cs typeface="Calibri Light" panose="020F0302020204030204" pitchFamily="34" charset="0"/>
              </a:rPr>
              <a:t>38 %</a:t>
            </a:r>
          </a:p>
        </p:txBody>
      </p:sp>
      <p:sp>
        <p:nvSpPr>
          <p:cNvPr id="40" name="ZoneTexte 60"/>
          <p:cNvSpPr txBox="1"/>
          <p:nvPr/>
        </p:nvSpPr>
        <p:spPr>
          <a:xfrm>
            <a:off x="3766573" y="2789739"/>
            <a:ext cx="479618"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200" b="1" dirty="0">
                <a:solidFill>
                  <a:srgbClr val="FFFFFF"/>
                </a:solidFill>
                <a:latin typeface="Calibri Light" panose="020F0302020204030204" pitchFamily="34" charset="0"/>
                <a:ea typeface="ＭＳ Ｐゴシック" charset="-128"/>
                <a:cs typeface="Calibri Light" panose="020F0302020204030204" pitchFamily="34" charset="0"/>
              </a:rPr>
              <a:t>28 %</a:t>
            </a:r>
          </a:p>
        </p:txBody>
      </p:sp>
      <p:sp>
        <p:nvSpPr>
          <p:cNvPr id="41" name="ZoneTexte 61"/>
          <p:cNvSpPr txBox="1"/>
          <p:nvPr/>
        </p:nvSpPr>
        <p:spPr>
          <a:xfrm>
            <a:off x="3766573" y="1787263"/>
            <a:ext cx="479618"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200" b="1" dirty="0">
                <a:solidFill>
                  <a:srgbClr val="FFFFFF"/>
                </a:solidFill>
                <a:latin typeface="Calibri Light" panose="020F0302020204030204" pitchFamily="34" charset="0"/>
                <a:ea typeface="ＭＳ Ｐゴシック" charset="-128"/>
                <a:cs typeface="Calibri Light" panose="020F0302020204030204" pitchFamily="34" charset="0"/>
              </a:rPr>
              <a:t>34 %</a:t>
            </a:r>
          </a:p>
        </p:txBody>
      </p:sp>
      <p:sp>
        <p:nvSpPr>
          <p:cNvPr id="42" name="ZoneTexte 62"/>
          <p:cNvSpPr txBox="1"/>
          <p:nvPr/>
        </p:nvSpPr>
        <p:spPr>
          <a:xfrm>
            <a:off x="3262526" y="1951815"/>
            <a:ext cx="479618"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200" b="1" dirty="0">
                <a:solidFill>
                  <a:srgbClr val="FFFFFF"/>
                </a:solidFill>
                <a:latin typeface="Calibri Light" panose="020F0302020204030204" pitchFamily="34" charset="0"/>
                <a:ea typeface="ＭＳ Ｐゴシック" charset="-128"/>
                <a:cs typeface="Calibri Light" panose="020F0302020204030204" pitchFamily="34" charset="0"/>
              </a:rPr>
              <a:t>16 %</a:t>
            </a:r>
          </a:p>
        </p:txBody>
      </p:sp>
      <p:sp>
        <p:nvSpPr>
          <p:cNvPr id="43" name="ZoneTexte 63"/>
          <p:cNvSpPr txBox="1"/>
          <p:nvPr/>
        </p:nvSpPr>
        <p:spPr>
          <a:xfrm>
            <a:off x="3262526" y="3116102"/>
            <a:ext cx="479618"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200" b="1" dirty="0">
                <a:solidFill>
                  <a:srgbClr val="FFFFFF"/>
                </a:solidFill>
                <a:latin typeface="Calibri Light" panose="020F0302020204030204" pitchFamily="34" charset="0"/>
                <a:ea typeface="ＭＳ Ｐゴシック" charset="-128"/>
                <a:cs typeface="Calibri Light" panose="020F0302020204030204" pitchFamily="34" charset="0"/>
              </a:rPr>
              <a:t>15 %</a:t>
            </a:r>
          </a:p>
        </p:txBody>
      </p:sp>
      <p:sp>
        <p:nvSpPr>
          <p:cNvPr id="44" name="ZoneTexte 64"/>
          <p:cNvSpPr txBox="1"/>
          <p:nvPr/>
        </p:nvSpPr>
        <p:spPr>
          <a:xfrm>
            <a:off x="3101999" y="990448"/>
            <a:ext cx="856325"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p &lt; 0,001</a:t>
            </a:r>
          </a:p>
        </p:txBody>
      </p:sp>
      <p:sp>
        <p:nvSpPr>
          <p:cNvPr id="45" name="ZoneTexte 65"/>
          <p:cNvSpPr txBox="1"/>
          <p:nvPr/>
        </p:nvSpPr>
        <p:spPr>
          <a:xfrm>
            <a:off x="9285504" y="2399974"/>
            <a:ext cx="184152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Diminution de 7 %</a:t>
            </a:r>
          </a:p>
        </p:txBody>
      </p:sp>
      <p:sp>
        <p:nvSpPr>
          <p:cNvPr id="46" name="ZoneTexte 66"/>
          <p:cNvSpPr txBox="1"/>
          <p:nvPr/>
        </p:nvSpPr>
        <p:spPr>
          <a:xfrm>
            <a:off x="2701116" y="657265"/>
            <a:ext cx="1658089"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pPr>
            <a:r>
              <a:rPr lang="fr-FR" sz="1400" b="1" dirty="0">
                <a:solidFill>
                  <a:srgbClr val="5C5262"/>
                </a:solidFill>
                <a:latin typeface="Calibri Light" panose="020F0302020204030204" pitchFamily="34" charset="0"/>
                <a:ea typeface="ＭＳ Ｐゴシック" charset="-128"/>
                <a:cs typeface="Calibri Light" panose="020F0302020204030204" pitchFamily="34" charset="0"/>
              </a:rPr>
              <a:t>Qualité de vie</a:t>
            </a:r>
          </a:p>
        </p:txBody>
      </p:sp>
      <p:sp>
        <p:nvSpPr>
          <p:cNvPr id="47" name="ZoneTexte 67"/>
          <p:cNvSpPr txBox="1"/>
          <p:nvPr/>
        </p:nvSpPr>
        <p:spPr>
          <a:xfrm>
            <a:off x="2192808" y="1859907"/>
            <a:ext cx="367408"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80</a:t>
            </a:r>
          </a:p>
        </p:txBody>
      </p:sp>
      <p:sp>
        <p:nvSpPr>
          <p:cNvPr id="48" name="ZoneTexte 68"/>
          <p:cNvSpPr txBox="1"/>
          <p:nvPr/>
        </p:nvSpPr>
        <p:spPr>
          <a:xfrm>
            <a:off x="2192808" y="2499894"/>
            <a:ext cx="367408"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60</a:t>
            </a:r>
          </a:p>
        </p:txBody>
      </p:sp>
      <p:sp>
        <p:nvSpPr>
          <p:cNvPr id="49" name="ZoneTexte 69"/>
          <p:cNvSpPr txBox="1"/>
          <p:nvPr/>
        </p:nvSpPr>
        <p:spPr>
          <a:xfrm>
            <a:off x="2192808" y="3116102"/>
            <a:ext cx="367408"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40</a:t>
            </a:r>
          </a:p>
        </p:txBody>
      </p:sp>
      <p:sp>
        <p:nvSpPr>
          <p:cNvPr id="50" name="ZoneTexte 70"/>
          <p:cNvSpPr txBox="1"/>
          <p:nvPr/>
        </p:nvSpPr>
        <p:spPr>
          <a:xfrm>
            <a:off x="2192808" y="3724849"/>
            <a:ext cx="367408"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20</a:t>
            </a:r>
          </a:p>
        </p:txBody>
      </p:sp>
      <p:sp>
        <p:nvSpPr>
          <p:cNvPr id="51" name="ZoneTexte 71"/>
          <p:cNvSpPr txBox="1"/>
          <p:nvPr/>
        </p:nvSpPr>
        <p:spPr>
          <a:xfrm>
            <a:off x="6105625" y="4385874"/>
            <a:ext cx="1546397"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fontAlgn="base">
              <a:spcBef>
                <a:spcPct val="0"/>
              </a:spcBef>
              <a:spcAft>
                <a:spcPct val="0"/>
              </a:spcAft>
            </a:pPr>
            <a:r>
              <a:rPr lang="fr-FR" sz="1400" b="1" dirty="0">
                <a:solidFill>
                  <a:srgbClr val="5C5262"/>
                </a:solidFill>
                <a:latin typeface="Calibri Light" panose="020F0302020204030204" pitchFamily="34" charset="0"/>
                <a:ea typeface="ＭＳ Ｐゴシック" charset="-128"/>
                <a:cs typeface="Calibri Light" panose="020F0302020204030204" pitchFamily="34" charset="0"/>
              </a:rPr>
              <a:t>Patient(e)s (n)</a:t>
            </a:r>
          </a:p>
        </p:txBody>
      </p:sp>
      <p:cxnSp>
        <p:nvCxnSpPr>
          <p:cNvPr id="52" name="Connecteur droit 51"/>
          <p:cNvCxnSpPr/>
          <p:nvPr/>
        </p:nvCxnSpPr>
        <p:spPr>
          <a:xfrm>
            <a:off x="6922522" y="5103264"/>
            <a:ext cx="377372" cy="0"/>
          </a:xfrm>
          <a:prstGeom prst="line">
            <a:avLst/>
          </a:prstGeom>
          <a:noFill/>
          <a:ln w="46038" cap="rnd">
            <a:solidFill>
              <a:srgbClr val="FF7F4D"/>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53" name="Connecteur droit 52"/>
          <p:cNvCxnSpPr/>
          <p:nvPr/>
        </p:nvCxnSpPr>
        <p:spPr>
          <a:xfrm>
            <a:off x="6922522" y="5286144"/>
            <a:ext cx="377372" cy="0"/>
          </a:xfrm>
          <a:prstGeom prst="line">
            <a:avLst/>
          </a:prstGeom>
          <a:noFill/>
          <a:ln w="46038" cap="rnd">
            <a:solidFill>
              <a:srgbClr val="005086"/>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54" name="Connecteur droit 53"/>
          <p:cNvCxnSpPr/>
          <p:nvPr/>
        </p:nvCxnSpPr>
        <p:spPr>
          <a:xfrm>
            <a:off x="7871172" y="3371205"/>
            <a:ext cx="445419" cy="0"/>
          </a:xfrm>
          <a:prstGeom prst="line">
            <a:avLst/>
          </a:prstGeom>
          <a:noFill/>
          <a:ln w="28575" cap="flat" cmpd="sng" algn="ctr">
            <a:solidFill>
              <a:srgbClr val="FF7F4D"/>
            </a:solidFill>
            <a:prstDash val="solid"/>
          </a:ln>
          <a:effectLst/>
        </p:spPr>
      </p:cxnSp>
      <p:cxnSp>
        <p:nvCxnSpPr>
          <p:cNvPr id="55" name="Connecteur droit 54"/>
          <p:cNvCxnSpPr/>
          <p:nvPr/>
        </p:nvCxnSpPr>
        <p:spPr>
          <a:xfrm>
            <a:off x="7871172" y="3659492"/>
            <a:ext cx="445419" cy="0"/>
          </a:xfrm>
          <a:prstGeom prst="line">
            <a:avLst/>
          </a:prstGeom>
          <a:noFill/>
          <a:ln w="28575" cap="flat" cmpd="sng" algn="ctr">
            <a:solidFill>
              <a:srgbClr val="005086"/>
            </a:solidFill>
            <a:prstDash val="solid"/>
          </a:ln>
          <a:effectLst/>
        </p:spPr>
      </p:cxnSp>
      <p:sp>
        <p:nvSpPr>
          <p:cNvPr id="56" name="ZoneTexte 76"/>
          <p:cNvSpPr txBox="1"/>
          <p:nvPr/>
        </p:nvSpPr>
        <p:spPr>
          <a:xfrm>
            <a:off x="8321788" y="3224253"/>
            <a:ext cx="1279838"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Autoévaluation</a:t>
            </a:r>
          </a:p>
        </p:txBody>
      </p:sp>
      <p:sp>
        <p:nvSpPr>
          <p:cNvPr id="57" name="ZoneTexte 77"/>
          <p:cNvSpPr txBox="1"/>
          <p:nvPr/>
        </p:nvSpPr>
        <p:spPr>
          <a:xfrm>
            <a:off x="8321788" y="3514505"/>
            <a:ext cx="831831"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ct val="0"/>
              </a:spcAft>
            </a:pPr>
            <a:r>
              <a:rPr lang="fr-FR" sz="1400" dirty="0">
                <a:solidFill>
                  <a:srgbClr val="5C5262"/>
                </a:solidFill>
                <a:latin typeface="Calibri Light" panose="020F0302020204030204" pitchFamily="34" charset="0"/>
                <a:ea typeface="ＭＳ Ｐゴシック" charset="-128"/>
                <a:cs typeface="Calibri Light" panose="020F0302020204030204" pitchFamily="34" charset="0"/>
              </a:rPr>
              <a:t>Standard</a:t>
            </a:r>
          </a:p>
        </p:txBody>
      </p:sp>
      <p:sp>
        <p:nvSpPr>
          <p:cNvPr id="71" name="Titre 1">
            <a:extLst>
              <a:ext uri="{FF2B5EF4-FFF2-40B4-BE49-F238E27FC236}">
                <a16:creationId xmlns="" xmlns:a16="http://schemas.microsoft.com/office/drawing/2014/main" id="{65A7E661-F207-A13A-FB96-F011A3546196}"/>
              </a:ext>
            </a:extLst>
          </p:cNvPr>
          <p:cNvSpPr txBox="1">
            <a:spLocks/>
          </p:cNvSpPr>
          <p:nvPr/>
        </p:nvSpPr>
        <p:spPr>
          <a:xfrm>
            <a:off x="528711" y="140399"/>
            <a:ext cx="10515600" cy="6488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FR" sz="4000" b="1" dirty="0">
              <a:solidFill>
                <a:srgbClr val="002D4C"/>
              </a:solidFill>
            </a:endParaRPr>
          </a:p>
        </p:txBody>
      </p:sp>
      <p:sp>
        <p:nvSpPr>
          <p:cNvPr id="72" name="Espace réservé du texte 71"/>
          <p:cNvSpPr>
            <a:spLocks noGrp="1"/>
          </p:cNvSpPr>
          <p:nvPr>
            <p:ph type="body" sz="quarter" idx="15"/>
          </p:nvPr>
        </p:nvSpPr>
        <p:spPr/>
        <p:txBody>
          <a:bodyPr/>
          <a:lstStyle/>
          <a:p>
            <a:endParaRPr lang="fr-FR"/>
          </a:p>
        </p:txBody>
      </p:sp>
      <p:sp>
        <p:nvSpPr>
          <p:cNvPr id="73" name="Espace réservé du contenu 72"/>
          <p:cNvSpPr>
            <a:spLocks noGrp="1"/>
          </p:cNvSpPr>
          <p:nvPr>
            <p:ph sz="quarter" idx="16"/>
          </p:nvPr>
        </p:nvSpPr>
        <p:spPr>
          <a:xfrm>
            <a:off x="982863" y="6293649"/>
            <a:ext cx="5159375" cy="247196"/>
          </a:xfrm>
        </p:spPr>
        <p:txBody>
          <a:bodyPr/>
          <a:lstStyle/>
          <a:p>
            <a:r>
              <a:rPr lang="fr-FR" dirty="0"/>
              <a:t>ASCO</a:t>
            </a:r>
            <a:r>
              <a:rPr lang="fr-FR" dirty="0">
                <a:latin typeface="Calibri" panose="020F0502020204030204" pitchFamily="34" charset="0"/>
                <a:cs typeface="Calibri" panose="020F0502020204030204" pitchFamily="34" charset="0"/>
              </a:rPr>
              <a:t>®</a:t>
            </a:r>
            <a:r>
              <a:rPr lang="fr-FR" dirty="0"/>
              <a:t> 2017 - D’après </a:t>
            </a:r>
            <a:r>
              <a:rPr lang="fr-FR" dirty="0" err="1"/>
              <a:t>Basch</a:t>
            </a:r>
            <a:r>
              <a:rPr lang="fr-FR" dirty="0"/>
              <a:t> EM et al., Abs.# LBA2, actualisé ; </a:t>
            </a:r>
            <a:r>
              <a:rPr lang="fr-FR" dirty="0" err="1"/>
              <a:t>Basch</a:t>
            </a:r>
            <a:r>
              <a:rPr lang="fr-FR" dirty="0"/>
              <a:t> E et al. JAMA 2017</a:t>
            </a:r>
          </a:p>
          <a:p>
            <a:endParaRPr lang="fr-FR" dirty="0"/>
          </a:p>
        </p:txBody>
      </p:sp>
      <p:sp>
        <p:nvSpPr>
          <p:cNvPr id="74" name="Espace réservé du texte 73"/>
          <p:cNvSpPr>
            <a:spLocks noGrp="1"/>
          </p:cNvSpPr>
          <p:nvPr>
            <p:ph type="body" sz="quarter" idx="17"/>
          </p:nvPr>
        </p:nvSpPr>
        <p:spPr>
          <a:xfrm>
            <a:off x="932775" y="24261"/>
            <a:ext cx="11259225" cy="516866"/>
          </a:xfrm>
        </p:spPr>
        <p:txBody>
          <a:bodyPr/>
          <a:lstStyle/>
          <a:p>
            <a:r>
              <a:rPr lang="fr-FR" dirty="0"/>
              <a:t>STAR</a:t>
            </a:r>
          </a:p>
          <a:p>
            <a:endParaRPr lang="fr-FR" dirty="0"/>
          </a:p>
        </p:txBody>
      </p:sp>
      <p:sp>
        <p:nvSpPr>
          <p:cNvPr id="75" name="Rectangle 74"/>
          <p:cNvSpPr/>
          <p:nvPr/>
        </p:nvSpPr>
        <p:spPr>
          <a:xfrm>
            <a:off x="5968314" y="704336"/>
            <a:ext cx="5782962" cy="4806778"/>
          </a:xfrm>
          <a:prstGeom prst="rect">
            <a:avLst/>
          </a:prstGeom>
          <a:noFill/>
          <a:ln w="3175">
            <a:solidFill>
              <a:srgbClr val="8B8B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376766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 xmlns:a16="http://schemas.microsoft.com/office/drawing/2014/main" id="{41FA3DB9-D49F-5EE8-10C7-5C051C9C37F2}"/>
              </a:ext>
            </a:extLst>
          </p:cNvPr>
          <p:cNvSpPr>
            <a:spLocks noGrp="1"/>
          </p:cNvSpPr>
          <p:nvPr>
            <p:ph type="body" sz="quarter" idx="15"/>
          </p:nvPr>
        </p:nvSpPr>
        <p:spPr>
          <a:xfrm>
            <a:off x="1017816" y="636814"/>
            <a:ext cx="6302825" cy="242888"/>
          </a:xfrm>
        </p:spPr>
        <p:txBody>
          <a:bodyPr lIns="180000">
            <a:noAutofit/>
          </a:bodyPr>
          <a:lstStyle/>
          <a:p>
            <a:pPr algn="l"/>
            <a:r>
              <a:rPr lang="fr-FR" sz="1800" dirty="0">
                <a:solidFill>
                  <a:srgbClr val="005086"/>
                </a:solidFill>
              </a:rPr>
              <a:t>Echec d'action sur l'IMC pour réduire la fatigue</a:t>
            </a:r>
          </a:p>
        </p:txBody>
      </p:sp>
      <p:sp>
        <p:nvSpPr>
          <p:cNvPr id="9" name="Espace réservé du contenu 8"/>
          <p:cNvSpPr>
            <a:spLocks noGrp="1"/>
          </p:cNvSpPr>
          <p:nvPr>
            <p:ph sz="quarter" idx="16"/>
          </p:nvPr>
        </p:nvSpPr>
        <p:spPr/>
        <p:txBody>
          <a:bodyPr/>
          <a:lstStyle/>
          <a:p>
            <a:r>
              <a:rPr lang="es-ES" dirty="0"/>
              <a:t>Ines </a:t>
            </a:r>
            <a:r>
              <a:rPr lang="es-ES" dirty="0" err="1"/>
              <a:t>Vaz</a:t>
            </a:r>
            <a:r>
              <a:rPr lang="es-ES" dirty="0"/>
              <a:t>-Luis et al. ESMO</a:t>
            </a:r>
            <a:r>
              <a:rPr lang="es-ES" dirty="0">
                <a:latin typeface="Calibri" panose="020F0502020204030204" pitchFamily="34" charset="0"/>
                <a:cs typeface="Calibri" panose="020F0502020204030204" pitchFamily="34" charset="0"/>
              </a:rPr>
              <a:t>®</a:t>
            </a:r>
            <a:r>
              <a:rPr lang="es-ES" dirty="0"/>
              <a:t> 2023, </a:t>
            </a:r>
            <a:r>
              <a:rPr lang="es-ES" dirty="0" err="1"/>
              <a:t>Abs</a:t>
            </a:r>
            <a:r>
              <a:rPr lang="es-ES" dirty="0"/>
              <a:t>. 2031O </a:t>
            </a:r>
          </a:p>
          <a:p>
            <a:endParaRPr lang="fr-FR" dirty="0"/>
          </a:p>
        </p:txBody>
      </p:sp>
      <p:sp>
        <p:nvSpPr>
          <p:cNvPr id="10" name="Espace réservé du texte 9"/>
          <p:cNvSpPr>
            <a:spLocks noGrp="1"/>
          </p:cNvSpPr>
          <p:nvPr>
            <p:ph type="body" sz="quarter" idx="17"/>
          </p:nvPr>
        </p:nvSpPr>
        <p:spPr/>
        <p:txBody>
          <a:bodyPr/>
          <a:lstStyle/>
          <a:p>
            <a:r>
              <a:rPr lang="fr-FR" dirty="0"/>
              <a:t>La complexité de la fatigue</a:t>
            </a:r>
          </a:p>
        </p:txBody>
      </p:sp>
      <p:pic>
        <p:nvPicPr>
          <p:cNvPr id="8" name="Image 7">
            <a:extLst>
              <a:ext uri="{FF2B5EF4-FFF2-40B4-BE49-F238E27FC236}">
                <a16:creationId xmlns="" xmlns:a16="http://schemas.microsoft.com/office/drawing/2014/main" id="{A9DCBCFF-D2BC-1AD5-E47A-600D49BC5D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8088" y="1626419"/>
            <a:ext cx="10363200" cy="4107292"/>
          </a:xfrm>
          <a:prstGeom prst="rect">
            <a:avLst/>
          </a:prstGeom>
        </p:spPr>
      </p:pic>
      <p:pic>
        <p:nvPicPr>
          <p:cNvPr id="5" name="Image 4">
            <a:extLst>
              <a:ext uri="{FF2B5EF4-FFF2-40B4-BE49-F238E27FC236}">
                <a16:creationId xmlns="" xmlns:a16="http://schemas.microsoft.com/office/drawing/2014/main" id="{FC2BC3A7-8DFC-8DCC-C8D2-0841058688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7858" y="48077"/>
            <a:ext cx="1009352" cy="1081449"/>
          </a:xfrm>
          <a:prstGeom prst="rect">
            <a:avLst/>
          </a:prstGeom>
        </p:spPr>
      </p:pic>
      <p:pic>
        <p:nvPicPr>
          <p:cNvPr id="6" name="Image 5">
            <a:extLst>
              <a:ext uri="{FF2B5EF4-FFF2-40B4-BE49-F238E27FC236}">
                <a16:creationId xmlns="" xmlns:a16="http://schemas.microsoft.com/office/drawing/2014/main" id="{82AFD1BF-E72B-7C4D-6FA5-3F01E344DF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56172" y="524263"/>
            <a:ext cx="1398426" cy="686874"/>
          </a:xfrm>
          <a:prstGeom prst="rect">
            <a:avLst/>
          </a:prstGeom>
        </p:spPr>
      </p:pic>
      <p:pic>
        <p:nvPicPr>
          <p:cNvPr id="7" name="Image 6">
            <a:extLst>
              <a:ext uri="{FF2B5EF4-FFF2-40B4-BE49-F238E27FC236}">
                <a16:creationId xmlns="" xmlns:a16="http://schemas.microsoft.com/office/drawing/2014/main" id="{C1DCD341-B7E5-4ACA-2A96-0505C1851A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52418" y="63692"/>
            <a:ext cx="1215467" cy="316021"/>
          </a:xfrm>
          <a:prstGeom prst="rect">
            <a:avLst/>
          </a:prstGeom>
        </p:spPr>
      </p:pic>
    </p:spTree>
    <p:extLst>
      <p:ext uri="{BB962C8B-B14F-4D97-AF65-F5344CB8AC3E}">
        <p14:creationId xmlns:p14="http://schemas.microsoft.com/office/powerpoint/2010/main" val="10856272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sz="quarter" idx="16"/>
          </p:nvPr>
        </p:nvSpPr>
        <p:spPr/>
        <p:txBody>
          <a:bodyPr/>
          <a:lstStyle/>
          <a:p>
            <a:r>
              <a:rPr lang="fr-FR" dirty="0"/>
              <a:t>E. </a:t>
            </a:r>
            <a:r>
              <a:rPr lang="fr-FR" dirty="0" err="1"/>
              <a:t>Basch</a:t>
            </a:r>
            <a:r>
              <a:rPr lang="fr-FR" dirty="0"/>
              <a:t> et al. ESMO</a:t>
            </a:r>
            <a:r>
              <a:rPr lang="fr-FR" dirty="0">
                <a:latin typeface="Calibri" panose="020F0502020204030204" pitchFamily="34" charset="0"/>
                <a:cs typeface="Calibri" panose="020F0502020204030204" pitchFamily="34" charset="0"/>
              </a:rPr>
              <a:t>®</a:t>
            </a:r>
            <a:r>
              <a:rPr lang="fr-FR" dirty="0"/>
              <a:t> 2023, Abs.# 2030O </a:t>
            </a:r>
          </a:p>
          <a:p>
            <a:endParaRPr lang="fr-FR" dirty="0"/>
          </a:p>
        </p:txBody>
      </p:sp>
      <p:pic>
        <p:nvPicPr>
          <p:cNvPr id="5" name="Image 4">
            <a:extLst>
              <a:ext uri="{FF2B5EF4-FFF2-40B4-BE49-F238E27FC236}">
                <a16:creationId xmlns="" xmlns:a16="http://schemas.microsoft.com/office/drawing/2014/main" id="{2E5F3AB5-DFA1-231E-94E9-9058A88A24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8083" y="158801"/>
            <a:ext cx="5686992" cy="2930388"/>
          </a:xfrm>
          <a:prstGeom prst="rect">
            <a:avLst/>
          </a:prstGeom>
        </p:spPr>
      </p:pic>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29847" y="2934091"/>
            <a:ext cx="4937039" cy="2925327"/>
          </a:xfrm>
          <a:prstGeom prst="rect">
            <a:avLst/>
          </a:prstGeom>
        </p:spPr>
      </p:pic>
    </p:spTree>
    <p:extLst>
      <p:ext uri="{BB962C8B-B14F-4D97-AF65-F5344CB8AC3E}">
        <p14:creationId xmlns:p14="http://schemas.microsoft.com/office/powerpoint/2010/main" val="4166669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ce réservé du texte 25"/>
          <p:cNvSpPr>
            <a:spLocks noGrp="1"/>
          </p:cNvSpPr>
          <p:nvPr>
            <p:ph type="body" sz="quarter" idx="17"/>
          </p:nvPr>
        </p:nvSpPr>
        <p:spPr/>
        <p:txBody>
          <a:bodyPr/>
          <a:lstStyle/>
          <a:p>
            <a:r>
              <a:rPr lang="fr-FR" dirty="0"/>
              <a:t>Accompagnement digital</a:t>
            </a:r>
          </a:p>
        </p:txBody>
      </p:sp>
      <p:sp>
        <p:nvSpPr>
          <p:cNvPr id="5" name="Rectangle : coins arrondis 17">
            <a:extLst>
              <a:ext uri="{FF2B5EF4-FFF2-40B4-BE49-F238E27FC236}">
                <a16:creationId xmlns="" xmlns:a16="http://schemas.microsoft.com/office/drawing/2014/main" id="{D9155E0E-6F4D-5F32-C22F-AFF22EEF0CE4}"/>
              </a:ext>
            </a:extLst>
          </p:cNvPr>
          <p:cNvSpPr/>
          <p:nvPr/>
        </p:nvSpPr>
        <p:spPr>
          <a:xfrm>
            <a:off x="7447213" y="4930158"/>
            <a:ext cx="612000" cy="612000"/>
          </a:xfrm>
          <a:prstGeom prst="roundRect">
            <a:avLst/>
          </a:prstGeom>
          <a:solidFill>
            <a:srgbClr val="5E6F6E"/>
          </a:solidFill>
          <a:ln w="12700" cap="flat" cmpd="sng" algn="ctr">
            <a:noFill/>
            <a:prstDash val="solid"/>
            <a:miter lim="800000"/>
          </a:ln>
          <a:effectLst>
            <a:outerShdw blurRad="63500" algn="ctr" rotWithShape="0">
              <a:prstClr val="black">
                <a:alpha val="40000"/>
              </a:prstClr>
            </a:outerShdw>
          </a:effectLst>
        </p:spPr>
        <p:txBody>
          <a:bodyPr rtlCol="0" anchor="ctr"/>
          <a:lstStyle/>
          <a:p>
            <a:pPr algn="ctr">
              <a:defRPr/>
            </a:pPr>
            <a:endParaRPr lang="fr-FR" sz="1600" kern="0">
              <a:solidFill>
                <a:srgbClr val="FBF9F2"/>
              </a:solidFill>
              <a:latin typeface="Calluna" pitchFamily="2" charset="77"/>
            </a:endParaRPr>
          </a:p>
        </p:txBody>
      </p:sp>
      <p:sp>
        <p:nvSpPr>
          <p:cNvPr id="6" name="Rectangle : coins arrondis 16">
            <a:extLst>
              <a:ext uri="{FF2B5EF4-FFF2-40B4-BE49-F238E27FC236}">
                <a16:creationId xmlns="" xmlns:a16="http://schemas.microsoft.com/office/drawing/2014/main" id="{83809A57-78DD-8E88-46CB-D591119F4E3D}"/>
              </a:ext>
            </a:extLst>
          </p:cNvPr>
          <p:cNvSpPr/>
          <p:nvPr/>
        </p:nvSpPr>
        <p:spPr>
          <a:xfrm>
            <a:off x="7447213" y="3266677"/>
            <a:ext cx="612000" cy="612000"/>
          </a:xfrm>
          <a:prstGeom prst="roundRect">
            <a:avLst/>
          </a:prstGeom>
          <a:solidFill>
            <a:srgbClr val="C9D0DA"/>
          </a:solidFill>
          <a:ln w="12700" cap="flat" cmpd="sng" algn="ctr">
            <a:noFill/>
            <a:prstDash val="solid"/>
            <a:miter lim="800000"/>
          </a:ln>
          <a:effectLst>
            <a:outerShdw blurRad="63500" algn="ctr" rotWithShape="0">
              <a:prstClr val="black">
                <a:alpha val="40000"/>
              </a:prstClr>
            </a:outerShdw>
          </a:effectLst>
        </p:spPr>
        <p:txBody>
          <a:bodyPr rtlCol="0" anchor="ctr"/>
          <a:lstStyle/>
          <a:p>
            <a:pPr algn="ctr">
              <a:defRPr/>
            </a:pPr>
            <a:endParaRPr lang="fr-FR" sz="1600" kern="0">
              <a:solidFill>
                <a:srgbClr val="28374D"/>
              </a:solidFill>
              <a:latin typeface="Calluna" pitchFamily="2" charset="77"/>
            </a:endParaRPr>
          </a:p>
        </p:txBody>
      </p:sp>
      <p:sp>
        <p:nvSpPr>
          <p:cNvPr id="7" name="Rectangle : coins arrondis 15">
            <a:extLst>
              <a:ext uri="{FF2B5EF4-FFF2-40B4-BE49-F238E27FC236}">
                <a16:creationId xmlns="" xmlns:a16="http://schemas.microsoft.com/office/drawing/2014/main" id="{42B554F8-DA0C-4274-97BF-1071D631FA54}"/>
              </a:ext>
            </a:extLst>
          </p:cNvPr>
          <p:cNvSpPr/>
          <p:nvPr/>
        </p:nvSpPr>
        <p:spPr>
          <a:xfrm>
            <a:off x="7447213" y="1576399"/>
            <a:ext cx="612000" cy="613455"/>
          </a:xfrm>
          <a:prstGeom prst="roundRect">
            <a:avLst/>
          </a:prstGeom>
          <a:solidFill>
            <a:srgbClr val="E2C8A7"/>
          </a:solidFill>
          <a:ln w="12700" cap="flat" cmpd="sng" algn="ctr">
            <a:noFill/>
            <a:prstDash val="solid"/>
            <a:miter lim="800000"/>
          </a:ln>
          <a:effectLst>
            <a:outerShdw blurRad="63500" algn="ctr" rotWithShape="0">
              <a:prstClr val="black">
                <a:alpha val="40000"/>
              </a:prstClr>
            </a:outerShdw>
          </a:effectLst>
        </p:spPr>
        <p:txBody>
          <a:bodyPr rtlCol="0" anchor="ctr"/>
          <a:lstStyle/>
          <a:p>
            <a:pPr algn="ctr">
              <a:defRPr/>
            </a:pPr>
            <a:endParaRPr lang="fr-FR" sz="1600" kern="0">
              <a:solidFill>
                <a:srgbClr val="4C4C4C"/>
              </a:solidFill>
              <a:latin typeface="Calluna" pitchFamily="2" charset="77"/>
            </a:endParaRPr>
          </a:p>
        </p:txBody>
      </p:sp>
      <p:pic>
        <p:nvPicPr>
          <p:cNvPr id="8" name="Image 7">
            <a:extLst>
              <a:ext uri="{FF2B5EF4-FFF2-40B4-BE49-F238E27FC236}">
                <a16:creationId xmlns="" xmlns:a16="http://schemas.microsoft.com/office/drawing/2014/main" id="{E5C105E0-E3E6-C8C1-059E-82976028E23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4977" y="817326"/>
            <a:ext cx="2524433" cy="5220000"/>
          </a:xfrm>
          <a:prstGeom prst="roundRect">
            <a:avLst/>
          </a:prstGeom>
        </p:spPr>
      </p:pic>
      <p:pic>
        <p:nvPicPr>
          <p:cNvPr id="9" name="Image 8">
            <a:extLst>
              <a:ext uri="{FF2B5EF4-FFF2-40B4-BE49-F238E27FC236}">
                <a16:creationId xmlns="" xmlns:a16="http://schemas.microsoft.com/office/drawing/2014/main" id="{B5991D90-1B28-097A-46A6-193F1EE58870}"/>
              </a:ext>
            </a:extLst>
          </p:cNvPr>
          <p:cNvPicPr>
            <a:picLocks noChangeAspect="1"/>
          </p:cNvPicPr>
          <p:nvPr/>
        </p:nvPicPr>
        <p:blipFill>
          <a:blip r:embed="rId3"/>
          <a:stretch>
            <a:fillRect/>
          </a:stretch>
        </p:blipFill>
        <p:spPr>
          <a:xfrm>
            <a:off x="7566989" y="1718026"/>
            <a:ext cx="342900" cy="330200"/>
          </a:xfrm>
          <a:prstGeom prst="rect">
            <a:avLst/>
          </a:prstGeom>
        </p:spPr>
      </p:pic>
      <p:pic>
        <p:nvPicPr>
          <p:cNvPr id="10" name="Image 9">
            <a:extLst>
              <a:ext uri="{FF2B5EF4-FFF2-40B4-BE49-F238E27FC236}">
                <a16:creationId xmlns="" xmlns:a16="http://schemas.microsoft.com/office/drawing/2014/main" id="{793497BE-71B0-2F0B-A15D-8BF4706F5867}"/>
              </a:ext>
            </a:extLst>
          </p:cNvPr>
          <p:cNvPicPr>
            <a:picLocks noChangeAspect="1"/>
          </p:cNvPicPr>
          <p:nvPr/>
        </p:nvPicPr>
        <p:blipFill>
          <a:blip r:embed="rId4"/>
          <a:stretch>
            <a:fillRect/>
          </a:stretch>
        </p:blipFill>
        <p:spPr>
          <a:xfrm>
            <a:off x="7523383" y="3471077"/>
            <a:ext cx="469900" cy="203200"/>
          </a:xfrm>
          <a:prstGeom prst="rect">
            <a:avLst/>
          </a:prstGeom>
        </p:spPr>
      </p:pic>
      <p:pic>
        <p:nvPicPr>
          <p:cNvPr id="11" name="Image 10">
            <a:extLst>
              <a:ext uri="{FF2B5EF4-FFF2-40B4-BE49-F238E27FC236}">
                <a16:creationId xmlns="" xmlns:a16="http://schemas.microsoft.com/office/drawing/2014/main" id="{1C3D18B6-E758-F420-89F7-0EBCFBEB73C0}"/>
              </a:ext>
            </a:extLst>
          </p:cNvPr>
          <p:cNvPicPr>
            <a:picLocks noChangeAspect="1"/>
          </p:cNvPicPr>
          <p:nvPr/>
        </p:nvPicPr>
        <p:blipFill>
          <a:blip r:embed="rId5"/>
          <a:stretch>
            <a:fillRect/>
          </a:stretch>
        </p:blipFill>
        <p:spPr>
          <a:xfrm>
            <a:off x="7630489" y="5071058"/>
            <a:ext cx="215900" cy="330200"/>
          </a:xfrm>
          <a:prstGeom prst="rect">
            <a:avLst/>
          </a:prstGeom>
        </p:spPr>
      </p:pic>
      <p:pic>
        <p:nvPicPr>
          <p:cNvPr id="12" name="Image 11">
            <a:extLst>
              <a:ext uri="{FF2B5EF4-FFF2-40B4-BE49-F238E27FC236}">
                <a16:creationId xmlns="" xmlns:a16="http://schemas.microsoft.com/office/drawing/2014/main" id="{A50FC2C5-340B-ED46-9011-EAC0F86A645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639485" y="817326"/>
            <a:ext cx="2558085" cy="5220000"/>
          </a:xfrm>
          <a:prstGeom prst="roundRect">
            <a:avLst/>
          </a:prstGeom>
        </p:spPr>
      </p:pic>
      <p:cxnSp>
        <p:nvCxnSpPr>
          <p:cNvPr id="13" name="Connecteur droit 12">
            <a:extLst>
              <a:ext uri="{FF2B5EF4-FFF2-40B4-BE49-F238E27FC236}">
                <a16:creationId xmlns="" xmlns:a16="http://schemas.microsoft.com/office/drawing/2014/main" id="{A87B330C-59A4-5DF3-F8E0-C8EF4C32C31C}"/>
              </a:ext>
            </a:extLst>
          </p:cNvPr>
          <p:cNvCxnSpPr>
            <a:cxnSpLocks/>
          </p:cNvCxnSpPr>
          <p:nvPr/>
        </p:nvCxnSpPr>
        <p:spPr>
          <a:xfrm>
            <a:off x="4250350" y="3572677"/>
            <a:ext cx="1137438" cy="0"/>
          </a:xfrm>
          <a:prstGeom prst="line">
            <a:avLst/>
          </a:prstGeom>
          <a:noFill/>
          <a:ln w="9525" cap="flat" cmpd="sng" algn="ctr">
            <a:solidFill>
              <a:srgbClr val="FBF9F2"/>
            </a:solidFill>
            <a:prstDash val="solid"/>
            <a:miter lim="800000"/>
            <a:headEnd type="none" w="med" len="med"/>
            <a:tailEnd type="none" w="med" len="med"/>
          </a:ln>
          <a:effectLst/>
        </p:spPr>
      </p:cxnSp>
      <p:cxnSp>
        <p:nvCxnSpPr>
          <p:cNvPr id="14" name="Connecteur droit 13">
            <a:extLst>
              <a:ext uri="{FF2B5EF4-FFF2-40B4-BE49-F238E27FC236}">
                <a16:creationId xmlns="" xmlns:a16="http://schemas.microsoft.com/office/drawing/2014/main" id="{C4E4389A-EBDB-9859-3D30-1B17975B6AAB}"/>
              </a:ext>
            </a:extLst>
          </p:cNvPr>
          <p:cNvCxnSpPr>
            <a:cxnSpLocks/>
            <a:endCxn id="6" idx="1"/>
          </p:cNvCxnSpPr>
          <p:nvPr/>
        </p:nvCxnSpPr>
        <p:spPr>
          <a:xfrm>
            <a:off x="5376621" y="3572677"/>
            <a:ext cx="2070592" cy="0"/>
          </a:xfrm>
          <a:prstGeom prst="line">
            <a:avLst/>
          </a:prstGeom>
          <a:noFill/>
          <a:ln w="9525" cap="flat" cmpd="sng" algn="ctr">
            <a:solidFill>
              <a:srgbClr val="5E6F6E"/>
            </a:solidFill>
            <a:prstDash val="solid"/>
            <a:miter lim="800000"/>
            <a:headEnd type="none" w="med" len="med"/>
            <a:tailEnd type="none" w="med" len="med"/>
          </a:ln>
          <a:effectLst/>
        </p:spPr>
      </p:cxnSp>
      <p:sp>
        <p:nvSpPr>
          <p:cNvPr id="15" name="ZoneTexte 14">
            <a:extLst>
              <a:ext uri="{FF2B5EF4-FFF2-40B4-BE49-F238E27FC236}">
                <a16:creationId xmlns="" xmlns:a16="http://schemas.microsoft.com/office/drawing/2014/main" id="{1DEEE871-F8E5-2CE5-6FAC-88A13075B3D2}"/>
              </a:ext>
            </a:extLst>
          </p:cNvPr>
          <p:cNvSpPr txBox="1"/>
          <p:nvPr/>
        </p:nvSpPr>
        <p:spPr>
          <a:xfrm>
            <a:off x="8349430" y="3311067"/>
            <a:ext cx="2934635" cy="954107"/>
          </a:xfrm>
          <a:prstGeom prst="rect">
            <a:avLst/>
          </a:prstGeom>
          <a:noFill/>
        </p:spPr>
        <p:txBody>
          <a:bodyPr wrap="square" lIns="91440" tIns="45720" rIns="91440" bIns="45720" rtlCol="0" anchor="t">
            <a:spAutoFit/>
          </a:bodyPr>
          <a:lstStyle/>
          <a:p>
            <a:r>
              <a:rPr lang="en-GB" sz="1400" dirty="0">
                <a:solidFill>
                  <a:srgbClr val="4C4C4C"/>
                </a:solidFill>
                <a:latin typeface="Sofia Pro"/>
              </a:rPr>
              <a:t>Du </a:t>
            </a:r>
            <a:r>
              <a:rPr lang="en-GB" sz="1400" dirty="0" err="1">
                <a:solidFill>
                  <a:srgbClr val="4C4C4C"/>
                </a:solidFill>
                <a:latin typeface="Sofia Pro"/>
              </a:rPr>
              <a:t>contenu</a:t>
            </a:r>
            <a:r>
              <a:rPr lang="en-GB" sz="1400" dirty="0">
                <a:solidFill>
                  <a:srgbClr val="4C4C4C"/>
                </a:solidFill>
                <a:latin typeface="Sofia Pro"/>
              </a:rPr>
              <a:t> </a:t>
            </a:r>
            <a:r>
              <a:rPr lang="en-GB" sz="1400" dirty="0" err="1">
                <a:solidFill>
                  <a:srgbClr val="4C4C4C"/>
                </a:solidFill>
                <a:latin typeface="Sofia Pro"/>
              </a:rPr>
              <a:t>d'éducation</a:t>
            </a:r>
            <a:r>
              <a:rPr lang="en-GB" sz="1400" dirty="0">
                <a:solidFill>
                  <a:srgbClr val="4C4C4C"/>
                </a:solidFill>
                <a:latin typeface="Sofia Pro"/>
              </a:rPr>
              <a:t> </a:t>
            </a:r>
            <a:r>
              <a:rPr lang="en-GB" sz="1400" dirty="0" err="1">
                <a:solidFill>
                  <a:srgbClr val="4C4C4C"/>
                </a:solidFill>
                <a:latin typeface="Sofia Pro"/>
              </a:rPr>
              <a:t>thérapeutique</a:t>
            </a:r>
            <a:r>
              <a:rPr lang="en-GB" sz="1400" dirty="0">
                <a:solidFill>
                  <a:srgbClr val="4C4C4C"/>
                </a:solidFill>
                <a:latin typeface="Sofia Pro"/>
              </a:rPr>
              <a:t> </a:t>
            </a:r>
            <a:r>
              <a:rPr lang="en-GB" sz="1400" dirty="0" err="1">
                <a:solidFill>
                  <a:srgbClr val="4C4C4C"/>
                </a:solidFill>
                <a:latin typeface="Sofia Pro"/>
              </a:rPr>
              <a:t>personnalisé</a:t>
            </a:r>
            <a:r>
              <a:rPr lang="en-GB" sz="1400" dirty="0">
                <a:solidFill>
                  <a:srgbClr val="4C4C4C"/>
                </a:solidFill>
                <a:latin typeface="Sofia Pro"/>
              </a:rPr>
              <a:t> pour aider le patient à </a:t>
            </a:r>
            <a:r>
              <a:rPr lang="en-GB" sz="1400" dirty="0" err="1">
                <a:solidFill>
                  <a:srgbClr val="4C4C4C"/>
                </a:solidFill>
                <a:latin typeface="Sofia Pro"/>
              </a:rPr>
              <a:t>mieux</a:t>
            </a:r>
            <a:r>
              <a:rPr lang="en-GB" sz="1400" dirty="0">
                <a:solidFill>
                  <a:srgbClr val="4C4C4C"/>
                </a:solidFill>
                <a:latin typeface="Sofia Pro"/>
              </a:rPr>
              <a:t> </a:t>
            </a:r>
            <a:r>
              <a:rPr lang="en-GB" sz="1400" dirty="0" err="1">
                <a:solidFill>
                  <a:srgbClr val="4C4C4C"/>
                </a:solidFill>
                <a:latin typeface="Sofia Pro"/>
              </a:rPr>
              <a:t>comprendre</a:t>
            </a:r>
            <a:r>
              <a:rPr lang="en-GB" sz="1400" dirty="0">
                <a:solidFill>
                  <a:srgbClr val="4C4C4C"/>
                </a:solidFill>
                <a:latin typeface="Sofia Pro"/>
              </a:rPr>
              <a:t> </a:t>
            </a:r>
            <a:r>
              <a:rPr lang="en-GB" sz="1400" dirty="0" err="1">
                <a:solidFill>
                  <a:srgbClr val="4C4C4C"/>
                </a:solidFill>
                <a:latin typeface="Sofia Pro"/>
              </a:rPr>
              <a:t>ses</a:t>
            </a:r>
            <a:r>
              <a:rPr lang="en-GB" sz="1400" dirty="0">
                <a:solidFill>
                  <a:srgbClr val="4C4C4C"/>
                </a:solidFill>
                <a:latin typeface="Sofia Pro"/>
              </a:rPr>
              <a:t> </a:t>
            </a:r>
            <a:r>
              <a:rPr lang="en-GB" sz="1400" dirty="0" err="1">
                <a:solidFill>
                  <a:srgbClr val="4C4C4C"/>
                </a:solidFill>
                <a:latin typeface="Sofia Pro"/>
              </a:rPr>
              <a:t>symptômes</a:t>
            </a:r>
            <a:endParaRPr lang="en-GB" sz="1400" dirty="0" err="1">
              <a:solidFill>
                <a:srgbClr val="4C4C4C"/>
              </a:solidFill>
              <a:latin typeface="Sofia Pro" panose="020B0000000000000000" pitchFamily="34" charset="77"/>
            </a:endParaRPr>
          </a:p>
        </p:txBody>
      </p:sp>
      <p:cxnSp>
        <p:nvCxnSpPr>
          <p:cNvPr id="16" name="Connecteur droit 15">
            <a:extLst>
              <a:ext uri="{FF2B5EF4-FFF2-40B4-BE49-F238E27FC236}">
                <a16:creationId xmlns="" xmlns:a16="http://schemas.microsoft.com/office/drawing/2014/main" id="{8B8476D2-B2A3-AFC3-4386-D6F13F8C0036}"/>
              </a:ext>
            </a:extLst>
          </p:cNvPr>
          <p:cNvCxnSpPr>
            <a:cxnSpLocks/>
          </p:cNvCxnSpPr>
          <p:nvPr/>
        </p:nvCxnSpPr>
        <p:spPr>
          <a:xfrm>
            <a:off x="4209254" y="5236158"/>
            <a:ext cx="1167367" cy="1"/>
          </a:xfrm>
          <a:prstGeom prst="line">
            <a:avLst/>
          </a:prstGeom>
          <a:noFill/>
          <a:ln w="9525" cap="flat" cmpd="sng" algn="ctr">
            <a:solidFill>
              <a:srgbClr val="FBF9F2"/>
            </a:solidFill>
            <a:prstDash val="solid"/>
            <a:miter lim="800000"/>
            <a:headEnd type="none" w="med" len="med"/>
            <a:tailEnd type="none" w="med" len="med"/>
          </a:ln>
          <a:effectLst/>
        </p:spPr>
      </p:cxnSp>
      <p:cxnSp>
        <p:nvCxnSpPr>
          <p:cNvPr id="17" name="Connecteur droit 16">
            <a:extLst>
              <a:ext uri="{FF2B5EF4-FFF2-40B4-BE49-F238E27FC236}">
                <a16:creationId xmlns="" xmlns:a16="http://schemas.microsoft.com/office/drawing/2014/main" id="{F1F5E469-0E6A-8E78-7067-3BEEC295936B}"/>
              </a:ext>
            </a:extLst>
          </p:cNvPr>
          <p:cNvCxnSpPr>
            <a:cxnSpLocks/>
          </p:cNvCxnSpPr>
          <p:nvPr/>
        </p:nvCxnSpPr>
        <p:spPr>
          <a:xfrm flipV="1">
            <a:off x="5387788" y="5235256"/>
            <a:ext cx="2059425" cy="1"/>
          </a:xfrm>
          <a:prstGeom prst="line">
            <a:avLst/>
          </a:prstGeom>
          <a:noFill/>
          <a:ln w="9525" cap="flat" cmpd="sng" algn="ctr">
            <a:solidFill>
              <a:srgbClr val="5E6F6E"/>
            </a:solidFill>
            <a:prstDash val="solid"/>
            <a:miter lim="800000"/>
            <a:headEnd type="none" w="med" len="med"/>
            <a:tailEnd type="none" w="med" len="med"/>
          </a:ln>
          <a:effectLst/>
        </p:spPr>
      </p:cxnSp>
      <p:sp>
        <p:nvSpPr>
          <p:cNvPr id="18" name="ZoneTexte 17">
            <a:extLst>
              <a:ext uri="{FF2B5EF4-FFF2-40B4-BE49-F238E27FC236}">
                <a16:creationId xmlns="" xmlns:a16="http://schemas.microsoft.com/office/drawing/2014/main" id="{0DDE9D10-977C-DB5E-BD30-0574F0E77C5C}"/>
              </a:ext>
            </a:extLst>
          </p:cNvPr>
          <p:cNvSpPr txBox="1"/>
          <p:nvPr/>
        </p:nvSpPr>
        <p:spPr>
          <a:xfrm>
            <a:off x="8349429" y="4866826"/>
            <a:ext cx="2934635" cy="738664"/>
          </a:xfrm>
          <a:prstGeom prst="rect">
            <a:avLst/>
          </a:prstGeom>
          <a:noFill/>
        </p:spPr>
        <p:txBody>
          <a:bodyPr wrap="square" lIns="91440" tIns="45720" rIns="91440" bIns="45720" rtlCol="0" anchor="t">
            <a:spAutoFit/>
          </a:bodyPr>
          <a:lstStyle/>
          <a:p>
            <a:r>
              <a:rPr lang="en-GB" sz="1400" dirty="0" err="1">
                <a:solidFill>
                  <a:srgbClr val="4C4C4C"/>
                </a:solidFill>
                <a:latin typeface="Sofia Pro"/>
              </a:rPr>
              <a:t>Bibliothèque</a:t>
            </a:r>
            <a:r>
              <a:rPr lang="en-GB" sz="1400" dirty="0">
                <a:solidFill>
                  <a:srgbClr val="4C4C4C"/>
                </a:solidFill>
                <a:latin typeface="Sofia Pro"/>
              </a:rPr>
              <a:t> de </a:t>
            </a:r>
            <a:r>
              <a:rPr lang="en-GB" sz="1400" dirty="0" err="1">
                <a:solidFill>
                  <a:srgbClr val="4C4C4C"/>
                </a:solidFill>
                <a:latin typeface="Sofia Pro"/>
              </a:rPr>
              <a:t>soutien</a:t>
            </a:r>
            <a:r>
              <a:rPr lang="en-GB" sz="1400" dirty="0">
                <a:solidFill>
                  <a:srgbClr val="4C4C4C"/>
                </a:solidFill>
                <a:latin typeface="Sofia Pro"/>
              </a:rPr>
              <a:t> pour </a:t>
            </a:r>
            <a:r>
              <a:rPr lang="en-GB" sz="1400" dirty="0" err="1">
                <a:solidFill>
                  <a:srgbClr val="4C4C4C"/>
                </a:solidFill>
                <a:latin typeface="Sofia Pro"/>
              </a:rPr>
              <a:t>favoriser</a:t>
            </a:r>
            <a:r>
              <a:rPr lang="en-GB" sz="1400" dirty="0">
                <a:solidFill>
                  <a:srgbClr val="4C4C4C"/>
                </a:solidFill>
                <a:latin typeface="Sofia Pro"/>
              </a:rPr>
              <a:t> les </a:t>
            </a:r>
            <a:r>
              <a:rPr lang="en-GB" sz="1400" dirty="0" err="1">
                <a:solidFill>
                  <a:srgbClr val="4C4C4C"/>
                </a:solidFill>
                <a:latin typeface="Sofia Pro"/>
              </a:rPr>
              <a:t>autosoins</a:t>
            </a:r>
            <a:r>
              <a:rPr lang="en-GB" sz="1400" dirty="0">
                <a:solidFill>
                  <a:srgbClr val="4C4C4C"/>
                </a:solidFill>
                <a:latin typeface="Sofia Pro"/>
              </a:rPr>
              <a:t> et </a:t>
            </a:r>
            <a:r>
              <a:rPr lang="en-GB" sz="1400" dirty="0" err="1">
                <a:solidFill>
                  <a:srgbClr val="4C4C4C"/>
                </a:solidFill>
                <a:latin typeface="Sofia Pro"/>
              </a:rPr>
              <a:t>améliorer</a:t>
            </a:r>
            <a:r>
              <a:rPr lang="en-GB" sz="1400" dirty="0">
                <a:solidFill>
                  <a:srgbClr val="4C4C4C"/>
                </a:solidFill>
                <a:latin typeface="Sofia Pro"/>
              </a:rPr>
              <a:t> la </a:t>
            </a:r>
            <a:r>
              <a:rPr lang="en-GB" sz="1400" dirty="0" err="1">
                <a:solidFill>
                  <a:srgbClr val="4C4C4C"/>
                </a:solidFill>
                <a:latin typeface="Sofia Pro"/>
              </a:rPr>
              <a:t>qualité</a:t>
            </a:r>
            <a:r>
              <a:rPr lang="en-GB" sz="1400" dirty="0">
                <a:solidFill>
                  <a:srgbClr val="4C4C4C"/>
                </a:solidFill>
                <a:latin typeface="Sofia Pro"/>
              </a:rPr>
              <a:t> de vie</a:t>
            </a:r>
            <a:endParaRPr lang="fr-FR" sz="1400" dirty="0">
              <a:solidFill>
                <a:srgbClr val="4C4C4C"/>
              </a:solidFill>
              <a:latin typeface="Sofia Pro"/>
            </a:endParaRPr>
          </a:p>
        </p:txBody>
      </p:sp>
      <p:grpSp>
        <p:nvGrpSpPr>
          <p:cNvPr id="19" name="Groupe 18">
            <a:extLst>
              <a:ext uri="{FF2B5EF4-FFF2-40B4-BE49-F238E27FC236}">
                <a16:creationId xmlns="" xmlns:a16="http://schemas.microsoft.com/office/drawing/2014/main" id="{409070D9-2EBB-E991-B45F-6BC323884ED6}"/>
              </a:ext>
            </a:extLst>
          </p:cNvPr>
          <p:cNvGrpSpPr/>
          <p:nvPr/>
        </p:nvGrpSpPr>
        <p:grpSpPr>
          <a:xfrm>
            <a:off x="1596049" y="767344"/>
            <a:ext cx="2626313" cy="5319965"/>
            <a:chOff x="1147745" y="790065"/>
            <a:chExt cx="2626313" cy="5319965"/>
          </a:xfrm>
        </p:grpSpPr>
        <p:sp>
          <p:nvSpPr>
            <p:cNvPr id="20" name="Rectangle : coins arrondis 7">
              <a:extLst>
                <a:ext uri="{FF2B5EF4-FFF2-40B4-BE49-F238E27FC236}">
                  <a16:creationId xmlns="" xmlns:a16="http://schemas.microsoft.com/office/drawing/2014/main" id="{10A7554C-0A5E-5E33-BB54-87FA8498D183}"/>
                </a:ext>
              </a:extLst>
            </p:cNvPr>
            <p:cNvSpPr/>
            <p:nvPr/>
          </p:nvSpPr>
          <p:spPr>
            <a:xfrm>
              <a:off x="1232930" y="875246"/>
              <a:ext cx="2471535" cy="5117122"/>
            </a:xfrm>
            <a:prstGeom prst="roundRect">
              <a:avLst>
                <a:gd name="adj" fmla="val 11972"/>
              </a:avLst>
            </a:prstGeom>
            <a:solidFill>
              <a:srgbClr val="FFFFFF"/>
            </a:solidFill>
            <a:ln w="12700" cap="flat" cmpd="sng" algn="ctr">
              <a:noFill/>
              <a:prstDash val="solid"/>
              <a:miter lim="800000"/>
            </a:ln>
            <a:effectLst/>
          </p:spPr>
          <p:txBody>
            <a:bodyPr rtlCol="0" anchor="ctr"/>
            <a:lstStyle/>
            <a:p>
              <a:pPr algn="ctr">
                <a:defRPr/>
              </a:pPr>
              <a:endParaRPr lang="fr-FR" sz="1400" kern="0" spc="50" err="1">
                <a:solidFill>
                  <a:srgbClr val="FBF9F2"/>
                </a:solidFill>
                <a:latin typeface="Suisse Int'l" panose="020B0504000000000000" pitchFamily="34" charset="-78"/>
                <a:cs typeface="Suisse Int'l" panose="020B0504000000000000" pitchFamily="34" charset="-78"/>
              </a:endParaRPr>
            </a:p>
          </p:txBody>
        </p:sp>
        <p:pic>
          <p:nvPicPr>
            <p:cNvPr id="21" name="Image 20" descr="Une image contenant texte, téléphone mobile, téléphone, capture d’écran&#10;&#10;Description générée automatiquement">
              <a:extLst>
                <a:ext uri="{FF2B5EF4-FFF2-40B4-BE49-F238E27FC236}">
                  <a16:creationId xmlns="" xmlns:a16="http://schemas.microsoft.com/office/drawing/2014/main" id="{D2BE264A-8B9B-A293-FD01-EFB9BB5F885A}"/>
                </a:ext>
              </a:extLst>
            </p:cNvPr>
            <p:cNvPicPr>
              <a:picLocks noChangeAspect="1"/>
            </p:cNvPicPr>
            <p:nvPr/>
          </p:nvPicPr>
          <p:blipFill>
            <a:blip r:embed="rId7" cstate="email">
              <a:clrChange>
                <a:clrFrom>
                  <a:srgbClr val="FFFEFE"/>
                </a:clrFrom>
                <a:clrTo>
                  <a:srgbClr val="FFFEFE">
                    <a:alpha val="0"/>
                  </a:srgbClr>
                </a:clrTo>
              </a:clrChange>
              <a:extLst>
                <a:ext uri="{28A0092B-C50C-407E-A947-70E740481C1C}">
                  <a14:useLocalDpi xmlns:a14="http://schemas.microsoft.com/office/drawing/2010/main"/>
                </a:ext>
              </a:extLst>
            </a:blip>
            <a:stretch>
              <a:fillRect/>
            </a:stretch>
          </p:blipFill>
          <p:spPr>
            <a:xfrm>
              <a:off x="1147745" y="790065"/>
              <a:ext cx="2626313" cy="5319965"/>
            </a:xfrm>
            <a:prstGeom prst="rect">
              <a:avLst/>
            </a:prstGeom>
          </p:spPr>
        </p:pic>
      </p:grpSp>
      <p:cxnSp>
        <p:nvCxnSpPr>
          <p:cNvPr id="22" name="Connecteur droit 21">
            <a:extLst>
              <a:ext uri="{FF2B5EF4-FFF2-40B4-BE49-F238E27FC236}">
                <a16:creationId xmlns="" xmlns:a16="http://schemas.microsoft.com/office/drawing/2014/main" id="{E9FF9430-22F7-BF02-7FF8-6F75AE157091}"/>
              </a:ext>
            </a:extLst>
          </p:cNvPr>
          <p:cNvCxnSpPr>
            <a:cxnSpLocks/>
          </p:cNvCxnSpPr>
          <p:nvPr/>
        </p:nvCxnSpPr>
        <p:spPr>
          <a:xfrm>
            <a:off x="4220421" y="1883126"/>
            <a:ext cx="1167367" cy="0"/>
          </a:xfrm>
          <a:prstGeom prst="line">
            <a:avLst/>
          </a:prstGeom>
          <a:noFill/>
          <a:ln w="9525" cap="flat" cmpd="sng" algn="ctr">
            <a:solidFill>
              <a:srgbClr val="FBF9F2"/>
            </a:solidFill>
            <a:prstDash val="solid"/>
            <a:miter lim="800000"/>
            <a:headEnd type="none" w="med" len="med"/>
            <a:tailEnd type="none" w="med" len="med"/>
          </a:ln>
          <a:effectLst/>
        </p:spPr>
      </p:cxnSp>
      <p:cxnSp>
        <p:nvCxnSpPr>
          <p:cNvPr id="23" name="Connecteur droit 22">
            <a:extLst>
              <a:ext uri="{FF2B5EF4-FFF2-40B4-BE49-F238E27FC236}">
                <a16:creationId xmlns="" xmlns:a16="http://schemas.microsoft.com/office/drawing/2014/main" id="{0B6DCC58-4418-1F0E-875C-D625CB7EBE24}"/>
              </a:ext>
            </a:extLst>
          </p:cNvPr>
          <p:cNvCxnSpPr>
            <a:cxnSpLocks/>
          </p:cNvCxnSpPr>
          <p:nvPr/>
        </p:nvCxnSpPr>
        <p:spPr>
          <a:xfrm>
            <a:off x="5376621" y="1883126"/>
            <a:ext cx="2070592" cy="1"/>
          </a:xfrm>
          <a:prstGeom prst="line">
            <a:avLst/>
          </a:prstGeom>
          <a:noFill/>
          <a:ln w="9525" cap="flat" cmpd="sng" algn="ctr">
            <a:solidFill>
              <a:srgbClr val="5E6F6E"/>
            </a:solidFill>
            <a:prstDash val="solid"/>
            <a:miter lim="800000"/>
            <a:headEnd type="none" w="med" len="med"/>
            <a:tailEnd type="none" w="med" len="med"/>
          </a:ln>
          <a:effectLst/>
        </p:spPr>
      </p:cxnSp>
      <p:sp>
        <p:nvSpPr>
          <p:cNvPr id="24" name="ZoneTexte 23">
            <a:extLst>
              <a:ext uri="{FF2B5EF4-FFF2-40B4-BE49-F238E27FC236}">
                <a16:creationId xmlns="" xmlns:a16="http://schemas.microsoft.com/office/drawing/2014/main" id="{8461657D-4C0E-3B50-9E8C-6F797CA4F6ED}"/>
              </a:ext>
            </a:extLst>
          </p:cNvPr>
          <p:cNvSpPr txBox="1"/>
          <p:nvPr/>
        </p:nvSpPr>
        <p:spPr>
          <a:xfrm>
            <a:off x="8350439" y="1621516"/>
            <a:ext cx="2933684" cy="523220"/>
          </a:xfrm>
          <a:prstGeom prst="rect">
            <a:avLst/>
          </a:prstGeom>
          <a:noFill/>
        </p:spPr>
        <p:txBody>
          <a:bodyPr wrap="square" lIns="91440" tIns="45720" rIns="91440" bIns="45720" rtlCol="0" anchor="t">
            <a:spAutoFit/>
          </a:bodyPr>
          <a:lstStyle/>
          <a:p>
            <a:r>
              <a:rPr lang="en-GB" sz="1400" dirty="0">
                <a:solidFill>
                  <a:srgbClr val="4C4C4C"/>
                </a:solidFill>
                <a:latin typeface="Sofia Pro"/>
              </a:rPr>
              <a:t>Auto-</a:t>
            </a:r>
            <a:r>
              <a:rPr lang="en-GB" sz="1400" dirty="0" err="1">
                <a:solidFill>
                  <a:srgbClr val="4C4C4C"/>
                </a:solidFill>
                <a:latin typeface="Sofia Pro"/>
              </a:rPr>
              <a:t>évaluation</a:t>
            </a:r>
            <a:r>
              <a:rPr lang="en-GB" sz="1400" dirty="0">
                <a:solidFill>
                  <a:srgbClr val="4C4C4C"/>
                </a:solidFill>
                <a:latin typeface="Sofia Pro"/>
              </a:rPr>
              <a:t> des </a:t>
            </a:r>
            <a:r>
              <a:rPr lang="en-GB" sz="1400" dirty="0" err="1">
                <a:solidFill>
                  <a:srgbClr val="4C4C4C"/>
                </a:solidFill>
                <a:latin typeface="Sofia Pro"/>
              </a:rPr>
              <a:t>symptômes</a:t>
            </a:r>
            <a:endParaRPr lang="en-GB" sz="1400" dirty="0" err="1">
              <a:solidFill>
                <a:srgbClr val="4C4C4C"/>
              </a:solidFill>
              <a:latin typeface="Sofia Pro" panose="020B0000000000000000" pitchFamily="34" charset="77"/>
            </a:endParaRPr>
          </a:p>
          <a:p>
            <a:r>
              <a:rPr lang="en-GB" sz="1400" dirty="0">
                <a:solidFill>
                  <a:srgbClr val="4C4C4C"/>
                </a:solidFill>
                <a:latin typeface="Sofia Pro"/>
              </a:rPr>
              <a:t>(PRO-CTCAE </a:t>
            </a:r>
            <a:r>
              <a:rPr lang="en-GB" sz="1400" dirty="0" err="1">
                <a:solidFill>
                  <a:srgbClr val="4C4C4C"/>
                </a:solidFill>
                <a:latin typeface="Sofia Pro"/>
              </a:rPr>
              <a:t>conforme</a:t>
            </a:r>
            <a:r>
              <a:rPr lang="en-GB" sz="1400" dirty="0">
                <a:solidFill>
                  <a:srgbClr val="4C4C4C"/>
                </a:solidFill>
                <a:latin typeface="Sofia Pro"/>
              </a:rPr>
              <a:t>)</a:t>
            </a:r>
          </a:p>
        </p:txBody>
      </p:sp>
      <p:sp>
        <p:nvSpPr>
          <p:cNvPr id="25" name="Rectangle : coins arrondis 24">
            <a:extLst>
              <a:ext uri="{FF2B5EF4-FFF2-40B4-BE49-F238E27FC236}">
                <a16:creationId xmlns="" xmlns:a16="http://schemas.microsoft.com/office/drawing/2014/main" id="{383BCC4B-92A6-167B-C49E-253C99117049}"/>
              </a:ext>
            </a:extLst>
          </p:cNvPr>
          <p:cNvSpPr/>
          <p:nvPr/>
        </p:nvSpPr>
        <p:spPr>
          <a:xfrm>
            <a:off x="7199390" y="1317691"/>
            <a:ext cx="4084674" cy="1181686"/>
          </a:xfrm>
          <a:prstGeom prst="roundRect">
            <a:avLst/>
          </a:prstGeom>
          <a:noFill/>
          <a:ln w="28575">
            <a:solidFill>
              <a:srgbClr val="FF7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Tree>
    <p:extLst>
      <p:ext uri="{BB962C8B-B14F-4D97-AF65-F5344CB8AC3E}">
        <p14:creationId xmlns:p14="http://schemas.microsoft.com/office/powerpoint/2010/main" val="345625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par>
                          <p:cTn id="8" fill="hold">
                            <p:stCondLst>
                              <p:cond delay="2000"/>
                            </p:stCondLst>
                            <p:childTnLst>
                              <p:par>
                                <p:cTn id="9" presetID="1" presetClass="exit" presetSubtype="0" fill="hold" nodeType="after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childTnLst>
                          </p:cTn>
                        </p:par>
                        <p:par>
                          <p:cTn id="15" fill="hold">
                            <p:stCondLst>
                              <p:cond delay="4000"/>
                            </p:stCondLst>
                            <p:childTnLst>
                              <p:par>
                                <p:cTn id="16" presetID="10" presetClass="entr" presetSubtype="0" fill="hold" nodeType="afterEffect">
                                  <p:stCondLst>
                                    <p:cond delay="2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par>
                          <p:cTn id="19" fill="hold">
                            <p:stCondLst>
                              <p:cond delay="6200"/>
                            </p:stCondLst>
                            <p:childTnLst>
                              <p:par>
                                <p:cTn id="20" presetID="1" presetClass="exit" presetSubtype="0" fill="hold" nodeType="afterEffect">
                                  <p:stCondLst>
                                    <p:cond delay="2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 xmlns:a16="http://schemas.microsoft.com/office/drawing/2014/main" id="{A9736DB6-1B93-04CD-8DC8-E6FFEA13DF6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991"/>
          <a:stretch/>
        </p:blipFill>
        <p:spPr>
          <a:xfrm>
            <a:off x="1237671" y="120073"/>
            <a:ext cx="10631056" cy="5911968"/>
          </a:xfrm>
          <a:prstGeom prst="rect">
            <a:avLst/>
          </a:prstGeom>
        </p:spPr>
      </p:pic>
    </p:spTree>
    <p:extLst>
      <p:ext uri="{BB962C8B-B14F-4D97-AF65-F5344CB8AC3E}">
        <p14:creationId xmlns:p14="http://schemas.microsoft.com/office/powerpoint/2010/main" val="15738033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896B643B-B731-8494-D416-EB74BD718F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3917" y="108285"/>
            <a:ext cx="5384800" cy="1727200"/>
          </a:xfrm>
          <a:prstGeom prst="rect">
            <a:avLst/>
          </a:prstGeom>
        </p:spPr>
      </p:pic>
      <p:pic>
        <p:nvPicPr>
          <p:cNvPr id="4" name="Image 3">
            <a:extLst>
              <a:ext uri="{FF2B5EF4-FFF2-40B4-BE49-F238E27FC236}">
                <a16:creationId xmlns="" xmlns:a16="http://schemas.microsoft.com/office/drawing/2014/main" id="{E5E7F4C5-E922-BA30-3E16-07BAD364BE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4483" y="108285"/>
            <a:ext cx="5178261" cy="5669395"/>
          </a:xfrm>
          <a:prstGeom prst="rect">
            <a:avLst/>
          </a:prstGeom>
        </p:spPr>
      </p:pic>
      <p:sp>
        <p:nvSpPr>
          <p:cNvPr id="7" name="Espace réservé du contenu 6"/>
          <p:cNvSpPr>
            <a:spLocks noGrp="1"/>
          </p:cNvSpPr>
          <p:nvPr>
            <p:ph sz="quarter" idx="16"/>
          </p:nvPr>
        </p:nvSpPr>
        <p:spPr/>
        <p:txBody>
          <a:bodyPr/>
          <a:lstStyle/>
          <a:p>
            <a:r>
              <a:rPr lang="fr-FR" dirty="0" err="1"/>
              <a:t>Aapro</a:t>
            </a:r>
            <a:r>
              <a:rPr lang="fr-FR" dirty="0"/>
              <a:t> M et al. SCC 2020</a:t>
            </a:r>
          </a:p>
          <a:p>
            <a:endParaRPr lang="fr-FR" dirty="0"/>
          </a:p>
        </p:txBody>
      </p:sp>
      <p:sp>
        <p:nvSpPr>
          <p:cNvPr id="10" name="Espace réservé du contenu 9"/>
          <p:cNvSpPr>
            <a:spLocks noGrp="1"/>
          </p:cNvSpPr>
          <p:nvPr>
            <p:ph sz="quarter" idx="22"/>
          </p:nvPr>
        </p:nvSpPr>
        <p:spPr>
          <a:xfrm>
            <a:off x="1017816" y="1931081"/>
            <a:ext cx="6048002" cy="2938688"/>
          </a:xfrm>
        </p:spPr>
        <p:txBody>
          <a:bodyPr/>
          <a:lstStyle/>
          <a:p>
            <a:pPr marL="0" indent="0">
              <a:buNone/>
            </a:pPr>
            <a:r>
              <a:rPr lang="en-US" sz="1600" b="0" dirty="0"/>
              <a:t>Digital health=</a:t>
            </a:r>
          </a:p>
          <a:p>
            <a:pPr marL="0" indent="0">
              <a:buNone/>
            </a:pPr>
            <a:r>
              <a:rPr lang="en-US" sz="1600" b="0" dirty="0"/>
              <a:t>Address unmet needs in prevention or management of AE including:</a:t>
            </a:r>
          </a:p>
          <a:p>
            <a:r>
              <a:rPr lang="en-US" sz="1600" b="0" dirty="0"/>
              <a:t>Increased communication;</a:t>
            </a:r>
          </a:p>
          <a:p>
            <a:r>
              <a:rPr lang="en-US" sz="1600" b="0" dirty="0"/>
              <a:t>Education of patients and caregivers; </a:t>
            </a:r>
          </a:p>
          <a:p>
            <a:r>
              <a:rPr lang="en-US" sz="1600" b="0" dirty="0"/>
              <a:t>Integration of standard clinical assessments (PROs)</a:t>
            </a:r>
          </a:p>
          <a:p>
            <a:r>
              <a:rPr lang="en-US" sz="1600" b="0" dirty="0"/>
              <a:t>Help monitoring in patient’s respective conditions</a:t>
            </a:r>
          </a:p>
          <a:p>
            <a:r>
              <a:rPr lang="en-US" sz="1600" b="0" dirty="0"/>
              <a:t>Improved patient empowerment and self-management;</a:t>
            </a:r>
          </a:p>
          <a:p>
            <a:r>
              <a:rPr lang="en-US" sz="1600" b="0" dirty="0"/>
              <a:t>Improved evidence from clinical trials </a:t>
            </a:r>
          </a:p>
          <a:p>
            <a:pPr lvl="1">
              <a:buFont typeface="Century Gothic" panose="020B0502020202020204" pitchFamily="34" charset="0"/>
              <a:buChar char="►"/>
            </a:pPr>
            <a:r>
              <a:rPr lang="en-US" b="0" dirty="0"/>
              <a:t>PRO endpoints (anticancer drugs assessment)</a:t>
            </a:r>
          </a:p>
          <a:p>
            <a:pPr lvl="1">
              <a:buFont typeface="Century Gothic" panose="020B0502020202020204" pitchFamily="34" charset="0"/>
              <a:buChar char="►"/>
            </a:pPr>
            <a:r>
              <a:rPr lang="en-US" b="0" dirty="0"/>
              <a:t>Prospective evaluations of SCC interventions</a:t>
            </a:r>
          </a:p>
          <a:p>
            <a:pPr lvl="1">
              <a:buFont typeface="Century Gothic" panose="020B0502020202020204" pitchFamily="34" charset="0"/>
              <a:buChar char="►"/>
            </a:pPr>
            <a:r>
              <a:rPr lang="en-US" b="0" dirty="0"/>
              <a:t>Real-world efficiency of care</a:t>
            </a:r>
          </a:p>
          <a:p>
            <a:endParaRPr lang="fr-FR" sz="1600" b="0" dirty="0"/>
          </a:p>
        </p:txBody>
      </p:sp>
    </p:spTree>
    <p:extLst>
      <p:ext uri="{BB962C8B-B14F-4D97-AF65-F5344CB8AC3E}">
        <p14:creationId xmlns:p14="http://schemas.microsoft.com/office/powerpoint/2010/main" val="24512454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 xmlns:a16="http://schemas.microsoft.com/office/drawing/2014/main" id="{7B505056-C9E6-E04A-0FCD-10897D3A07E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19612" y="0"/>
            <a:ext cx="5090084" cy="1397884"/>
          </a:xfrm>
          <a:prstGeom prst="rect">
            <a:avLst/>
          </a:prstGeom>
        </p:spPr>
      </p:pic>
      <p:sp>
        <p:nvSpPr>
          <p:cNvPr id="8" name="Espace réservé du texte 7"/>
          <p:cNvSpPr>
            <a:spLocks noGrp="1"/>
          </p:cNvSpPr>
          <p:nvPr>
            <p:ph type="body" sz="quarter" idx="17"/>
          </p:nvPr>
        </p:nvSpPr>
        <p:spPr/>
        <p:txBody>
          <a:bodyPr/>
          <a:lstStyle/>
          <a:p>
            <a:r>
              <a:rPr lang="fr-FR" sz="2400" dirty="0"/>
              <a:t>Ok et on paye comment les IDEC?</a:t>
            </a:r>
          </a:p>
          <a:p>
            <a:endParaRPr lang="fr-FR" sz="2400" dirty="0"/>
          </a:p>
        </p:txBody>
      </p:sp>
      <p:sp>
        <p:nvSpPr>
          <p:cNvPr id="12" name="Espace réservé du contenu 11"/>
          <p:cNvSpPr>
            <a:spLocks noGrp="1"/>
          </p:cNvSpPr>
          <p:nvPr>
            <p:ph sz="quarter" idx="22"/>
          </p:nvPr>
        </p:nvSpPr>
        <p:spPr>
          <a:xfrm>
            <a:off x="1153724" y="1774062"/>
            <a:ext cx="10731775" cy="4294227"/>
          </a:xfrm>
        </p:spPr>
        <p:txBody>
          <a:bodyPr/>
          <a:lstStyle/>
          <a:p>
            <a:pPr marL="0" indent="0">
              <a:buNone/>
            </a:pPr>
            <a:r>
              <a:rPr lang="fr-FR" sz="1200" b="0" dirty="0"/>
              <a:t>«  Art. R. 162-95.-1.-Le montant forfaitaire prévu au premier alinéa de l'article L. 162-54 est fixé, pour chaque activité de télésurveillance médicale, par un arrêté des ministres chargés de la santé et de la sécurité sociale. Il est révisé selon une périodicité fixée par l'arrêté mentionné au III. Il est facturable selon une périodicité et des modalités fixées par l'arrêté d'inscription prévu à l'article R. 162-73.</a:t>
            </a:r>
          </a:p>
          <a:p>
            <a:pPr marL="0" indent="0">
              <a:buNone/>
            </a:pPr>
            <a:r>
              <a:rPr lang="fr-FR" sz="1200" b="0" dirty="0"/>
              <a:t>«  Il est composé d'une part, dite </a:t>
            </a:r>
            <a:r>
              <a:rPr lang="fr-FR" sz="1200" dirty="0"/>
              <a:t>« forfait opérateur » </a:t>
            </a:r>
            <a:r>
              <a:rPr lang="fr-FR" sz="1200" b="0" dirty="0"/>
              <a:t>assurant la rémunération de l'opérateur réalisant l'activité de télésurveillance médicale et d'une autre part, dite </a:t>
            </a:r>
            <a:r>
              <a:rPr lang="fr-FR" sz="1200" dirty="0"/>
              <a:t>« forfait technique », </a:t>
            </a:r>
            <a:r>
              <a:rPr lang="fr-FR" sz="1200" b="0" dirty="0"/>
              <a:t>assurant la rémunération de l'exploitant ou du distributeur au détail mettant à disposition le dispositif médical numérique de télésurveillance permettant de réaliser cette activité et les éventuels accessoires de collecte associés.</a:t>
            </a:r>
          </a:p>
          <a:p>
            <a:pPr marL="0" indent="0">
              <a:buNone/>
            </a:pPr>
            <a:r>
              <a:rPr lang="fr-FR" sz="1200" b="0" dirty="0"/>
              <a:t>«  </a:t>
            </a:r>
            <a:r>
              <a:rPr lang="fr-FR" sz="1200" b="0" dirty="0" err="1"/>
              <a:t>II.-Le</a:t>
            </a:r>
            <a:r>
              <a:rPr lang="fr-FR" sz="1200" b="0" dirty="0"/>
              <a:t> forfait opérateur est fixé à partir de l'un des deux tarifs de forfait opérateur arrêtés par les ministres chargés de la santé et de la sécurité sociale. La valeur de chacun de ces deux tarifs est fixée au regard des moyens humains, de l'accompagnement thérapeutique et des actes de coordination entre professionnels de santé qui sont nécessaires pour la prise en charge du patient. «  L'arrêté mentionné à l'alinéa précédent fixe les modalités selon lesquelles des modulations peuvent être appliquées à chacun de ces tarifs, en fonction des critères mentionnés aux 1° et 2° de l'article L. 162-54.</a:t>
            </a:r>
          </a:p>
          <a:p>
            <a:pPr marL="0" indent="0">
              <a:buNone/>
            </a:pPr>
            <a:r>
              <a:rPr lang="fr-FR" sz="1200" b="0" dirty="0"/>
              <a:t>«  III.- Le forfait technique est fixé à partir de l'un des tarifs de forfait technique figurant sur une liste arrêtée par les ministres chargés de la santé et de la sécurité sociale. Les valeurs des tarifs de cette liste sont fixées au regard de l'intérêt clinique et de l'intérêt organisationnel, mentionnés aux 1° et 2° du I de l'article R. 162-74, qui peuvent être attendus d'une activité.</a:t>
            </a:r>
          </a:p>
          <a:p>
            <a:pPr marL="0" indent="0">
              <a:buNone/>
            </a:pPr>
            <a:r>
              <a:rPr lang="fr-FR" sz="1200" b="0" dirty="0"/>
              <a:t>«L'arrêté mentionné à l'alinéa précédent fixe les modalités selon lesquelles des modulations peuvent être appliquées à chacun de ces tarifs, en fonction des critères mentionnés aux 3° à 6° de l'article L. 162-54.</a:t>
            </a:r>
          </a:p>
          <a:p>
            <a:pPr marL="0" indent="0">
              <a:buNone/>
            </a:pPr>
            <a:r>
              <a:rPr lang="fr-FR" sz="1200" b="0" dirty="0"/>
              <a:t>«  Il fixe également la périodicité de révision du montant forfaitaire mentionné au I qui est nécessaire pour prendre en compte les variations des paramètres de volume, de dépenses ou de conditions de recours à l'activité sur lesquels sont fondées les modulations appliquées aux tarifs forfaitaires des forfaits techniques.</a:t>
            </a:r>
          </a:p>
          <a:p>
            <a:pPr marL="0" indent="0">
              <a:buNone/>
            </a:pPr>
            <a:endParaRPr lang="fr-FR" sz="1200" b="0" dirty="0"/>
          </a:p>
        </p:txBody>
      </p:sp>
    </p:spTree>
    <p:extLst>
      <p:ext uri="{BB962C8B-B14F-4D97-AF65-F5344CB8AC3E}">
        <p14:creationId xmlns:p14="http://schemas.microsoft.com/office/powerpoint/2010/main" val="808561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 name="Diagram 16">
            <a:extLst>
              <a:ext uri="{FF2B5EF4-FFF2-40B4-BE49-F238E27FC236}">
                <a16:creationId xmlns="" xmlns:a16="http://schemas.microsoft.com/office/drawing/2014/main" id="{0C4CB037-E5D6-42B2-8147-13A970AB790C}"/>
              </a:ext>
            </a:extLst>
          </p:cNvPr>
          <p:cNvGraphicFramePr/>
          <p:nvPr>
            <p:extLst>
              <p:ext uri="{D42A27DB-BD31-4B8C-83A1-F6EECF244321}">
                <p14:modId xmlns:p14="http://schemas.microsoft.com/office/powerpoint/2010/main" val="3977768694"/>
              </p:ext>
            </p:extLst>
          </p:nvPr>
        </p:nvGraphicFramePr>
        <p:xfrm>
          <a:off x="5825182" y="1232178"/>
          <a:ext cx="5847360" cy="47484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Espace réservé du contenu 7"/>
          <p:cNvSpPr>
            <a:spLocks noGrp="1"/>
          </p:cNvSpPr>
          <p:nvPr>
            <p:ph sz="quarter" idx="16"/>
          </p:nvPr>
        </p:nvSpPr>
        <p:spPr>
          <a:xfrm>
            <a:off x="946076" y="6126019"/>
            <a:ext cx="6130227" cy="639626"/>
          </a:xfrm>
        </p:spPr>
        <p:txBody>
          <a:bodyPr/>
          <a:lstStyle/>
          <a:p>
            <a:r>
              <a:rPr lang="fr-FR" dirty="0"/>
              <a:t>Source: ESME cohorte. E. </a:t>
            </a:r>
            <a:r>
              <a:rPr lang="fr-FR" dirty="0" err="1"/>
              <a:t>Deluche</a:t>
            </a:r>
            <a:r>
              <a:rPr lang="fr-FR" dirty="0"/>
              <a:t> et al. </a:t>
            </a:r>
            <a:r>
              <a:rPr lang="fr-FR" dirty="0" err="1"/>
              <a:t>European</a:t>
            </a:r>
            <a:r>
              <a:rPr lang="fr-FR" dirty="0"/>
              <a:t> Journal of Cancer 129 (2020) 60-70 . Sung H, et al. CA Cancer J Clin. 2021;71(3):209-249; Iqbal J, et al. JAMA. 2015; 313(2):165-173. </a:t>
            </a:r>
          </a:p>
          <a:p>
            <a:endParaRPr lang="fr-FR" dirty="0"/>
          </a:p>
        </p:txBody>
      </p:sp>
      <p:sp>
        <p:nvSpPr>
          <p:cNvPr id="9" name="Espace réservé du texte 8"/>
          <p:cNvSpPr>
            <a:spLocks noGrp="1"/>
          </p:cNvSpPr>
          <p:nvPr>
            <p:ph type="body" sz="quarter" idx="17"/>
          </p:nvPr>
        </p:nvSpPr>
        <p:spPr/>
        <p:txBody>
          <a:bodyPr/>
          <a:lstStyle/>
          <a:p>
            <a:r>
              <a:rPr lang="fr-FR" sz="3200" dirty="0"/>
              <a:t>Nombre estimé de patientes éligibles : 20 302 patientes,</a:t>
            </a:r>
            <a:br>
              <a:rPr lang="fr-FR" sz="3200" dirty="0"/>
            </a:br>
            <a:r>
              <a:rPr lang="fr-FR" sz="3200" dirty="0"/>
              <a:t>soit 2 fois plus que les patientes en phase avancée !</a:t>
            </a:r>
          </a:p>
        </p:txBody>
      </p:sp>
      <p:sp>
        <p:nvSpPr>
          <p:cNvPr id="4" name="Footer Placeholder 3">
            <a:extLst>
              <a:ext uri="{FF2B5EF4-FFF2-40B4-BE49-F238E27FC236}">
                <a16:creationId xmlns="" xmlns:a16="http://schemas.microsoft.com/office/drawing/2014/main" id="{D0BF1284-D9F8-4941-8153-8921F9B95A72}"/>
              </a:ext>
            </a:extLst>
          </p:cNvPr>
          <p:cNvSpPr>
            <a:spLocks noGrp="1"/>
          </p:cNvSpPr>
          <p:nvPr>
            <p:ph type="ftr" sz="quarter" idx="4294967295"/>
          </p:nvPr>
        </p:nvSpPr>
        <p:spPr>
          <a:xfrm>
            <a:off x="996694" y="5789870"/>
            <a:ext cx="4009252" cy="412832"/>
          </a:xfrm>
          <a:prstGeom prst="rect">
            <a:avLst/>
          </a:prstGeom>
        </p:spPr>
        <p:txBody>
          <a:bodyPr/>
          <a:lstStyle/>
          <a:p>
            <a:r>
              <a:rPr lang="en-US" sz="800" dirty="0">
                <a:solidFill>
                  <a:schemeClr val="bg1">
                    <a:lumMod val="50000"/>
                  </a:schemeClr>
                </a:solidFill>
              </a:rPr>
              <a:t>CLEE011O12001 | 3P training | 06Mar2023 | Business Use Only </a:t>
            </a:r>
          </a:p>
        </p:txBody>
      </p:sp>
      <p:sp>
        <p:nvSpPr>
          <p:cNvPr id="14" name="Rectangle 13">
            <a:extLst>
              <a:ext uri="{FF2B5EF4-FFF2-40B4-BE49-F238E27FC236}">
                <a16:creationId xmlns="" xmlns:a16="http://schemas.microsoft.com/office/drawing/2014/main" id="{E14A8018-6846-4B55-B74E-8A53DE4C50C4}"/>
              </a:ext>
            </a:extLst>
          </p:cNvPr>
          <p:cNvSpPr/>
          <p:nvPr/>
        </p:nvSpPr>
        <p:spPr>
          <a:xfrm>
            <a:off x="2081211" y="1495568"/>
            <a:ext cx="3403265" cy="2380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23761"/>
                </a:solidFill>
                <a:effectLst/>
                <a:uLnTx/>
                <a:uFillTx/>
                <a:latin typeface="Arial"/>
                <a:ea typeface="+mn-ea"/>
                <a:cs typeface="+mn-cs"/>
              </a:rPr>
              <a:t>Stade au diagnostic</a:t>
            </a:r>
          </a:p>
        </p:txBody>
      </p:sp>
      <p:sp>
        <p:nvSpPr>
          <p:cNvPr id="18" name="TextBox 17">
            <a:extLst>
              <a:ext uri="{FF2B5EF4-FFF2-40B4-BE49-F238E27FC236}">
                <a16:creationId xmlns="" xmlns:a16="http://schemas.microsoft.com/office/drawing/2014/main" id="{CEF0174C-7D33-4ABA-B981-81D9CDD1E0C5}"/>
              </a:ext>
            </a:extLst>
          </p:cNvPr>
          <p:cNvSpPr txBox="1"/>
          <p:nvPr/>
        </p:nvSpPr>
        <p:spPr>
          <a:xfrm>
            <a:off x="11211113" y="1866506"/>
            <a:ext cx="6090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0460A9"/>
                </a:solidFill>
                <a:effectLst/>
                <a:uLnTx/>
                <a:uFillTx/>
                <a:latin typeface="Arial"/>
                <a:ea typeface="+mn-ea"/>
                <a:cs typeface="+mn-cs"/>
              </a:rPr>
              <a:t>-5%</a:t>
            </a:r>
          </a:p>
        </p:txBody>
      </p:sp>
      <p:sp>
        <p:nvSpPr>
          <p:cNvPr id="19" name="TextBox 18">
            <a:extLst>
              <a:ext uri="{FF2B5EF4-FFF2-40B4-BE49-F238E27FC236}">
                <a16:creationId xmlns="" xmlns:a16="http://schemas.microsoft.com/office/drawing/2014/main" id="{647F3BB1-61FD-44D0-93FC-EA4408A389FB}"/>
              </a:ext>
            </a:extLst>
          </p:cNvPr>
          <p:cNvSpPr txBox="1"/>
          <p:nvPr/>
        </p:nvSpPr>
        <p:spPr>
          <a:xfrm>
            <a:off x="10402699" y="3142111"/>
            <a:ext cx="9371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0460A9"/>
                </a:solidFill>
                <a:effectLst/>
                <a:uLnTx/>
                <a:uFillTx/>
                <a:latin typeface="Arial"/>
                <a:ea typeface="+mn-ea"/>
                <a:cs typeface="+mn-cs"/>
              </a:rPr>
              <a:t>-26,2%</a:t>
            </a:r>
          </a:p>
        </p:txBody>
      </p:sp>
      <p:sp>
        <p:nvSpPr>
          <p:cNvPr id="20" name="TextBox 19">
            <a:extLst>
              <a:ext uri="{FF2B5EF4-FFF2-40B4-BE49-F238E27FC236}">
                <a16:creationId xmlns="" xmlns:a16="http://schemas.microsoft.com/office/drawing/2014/main" id="{5C34B43E-7581-4B83-9467-6C4D13751417}"/>
              </a:ext>
            </a:extLst>
          </p:cNvPr>
          <p:cNvSpPr txBox="1"/>
          <p:nvPr/>
        </p:nvSpPr>
        <p:spPr>
          <a:xfrm>
            <a:off x="9807889" y="4227449"/>
            <a:ext cx="9371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0460A9"/>
                </a:solidFill>
                <a:effectLst/>
                <a:uLnTx/>
                <a:uFillTx/>
                <a:latin typeface="Arial"/>
                <a:ea typeface="+mn-ea"/>
                <a:cs typeface="+mn-cs"/>
              </a:rPr>
              <a:t>-50,5%</a:t>
            </a:r>
          </a:p>
        </p:txBody>
      </p:sp>
      <p:sp>
        <p:nvSpPr>
          <p:cNvPr id="21" name="Arrow: Curved Left 20">
            <a:extLst>
              <a:ext uri="{FF2B5EF4-FFF2-40B4-BE49-F238E27FC236}">
                <a16:creationId xmlns="" xmlns:a16="http://schemas.microsoft.com/office/drawing/2014/main" id="{3F6AD78C-090A-446F-9CC0-733E2E42A66B}"/>
              </a:ext>
            </a:extLst>
          </p:cNvPr>
          <p:cNvSpPr/>
          <p:nvPr/>
        </p:nvSpPr>
        <p:spPr>
          <a:xfrm rot="582038">
            <a:off x="9596617" y="1614088"/>
            <a:ext cx="522761" cy="1131773"/>
          </a:xfrm>
          <a:prstGeom prst="curved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a:ea typeface="+mn-ea"/>
              <a:cs typeface="+mn-cs"/>
            </a:endParaRPr>
          </a:p>
        </p:txBody>
      </p:sp>
      <p:sp>
        <p:nvSpPr>
          <p:cNvPr id="22" name="Arrow: Curved Left 21">
            <a:extLst>
              <a:ext uri="{FF2B5EF4-FFF2-40B4-BE49-F238E27FC236}">
                <a16:creationId xmlns="" xmlns:a16="http://schemas.microsoft.com/office/drawing/2014/main" id="{A462018B-440C-49B9-BA89-F0A6C59AA7E0}"/>
              </a:ext>
            </a:extLst>
          </p:cNvPr>
          <p:cNvSpPr/>
          <p:nvPr/>
        </p:nvSpPr>
        <p:spPr>
          <a:xfrm rot="582038">
            <a:off x="9453163" y="2731728"/>
            <a:ext cx="522761" cy="1161623"/>
          </a:xfrm>
          <a:prstGeom prst="curved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a:ea typeface="+mn-ea"/>
              <a:cs typeface="+mn-cs"/>
            </a:endParaRPr>
          </a:p>
        </p:txBody>
      </p:sp>
      <p:sp>
        <p:nvSpPr>
          <p:cNvPr id="23" name="Arrow: Curved Left 22">
            <a:extLst>
              <a:ext uri="{FF2B5EF4-FFF2-40B4-BE49-F238E27FC236}">
                <a16:creationId xmlns="" xmlns:a16="http://schemas.microsoft.com/office/drawing/2014/main" id="{DB572003-B9E0-4EA7-A14F-782175F8CD9D}"/>
              </a:ext>
            </a:extLst>
          </p:cNvPr>
          <p:cNvSpPr/>
          <p:nvPr/>
        </p:nvSpPr>
        <p:spPr>
          <a:xfrm rot="582038">
            <a:off x="9303318" y="3814925"/>
            <a:ext cx="522761" cy="1332478"/>
          </a:xfrm>
          <a:prstGeom prst="curved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a:ea typeface="+mn-ea"/>
              <a:cs typeface="+mn-cs"/>
            </a:endParaRPr>
          </a:p>
        </p:txBody>
      </p:sp>
      <p:sp>
        <p:nvSpPr>
          <p:cNvPr id="24" name="Rectangle 23">
            <a:extLst>
              <a:ext uri="{FF2B5EF4-FFF2-40B4-BE49-F238E27FC236}">
                <a16:creationId xmlns="" xmlns:a16="http://schemas.microsoft.com/office/drawing/2014/main" id="{BAA9D24C-5A43-4C4D-B8F4-92C78F6020FA}"/>
              </a:ext>
            </a:extLst>
          </p:cNvPr>
          <p:cNvSpPr/>
          <p:nvPr/>
        </p:nvSpPr>
        <p:spPr>
          <a:xfrm>
            <a:off x="2056029" y="3840534"/>
            <a:ext cx="3056604" cy="1560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fr-FR" sz="1400" b="1" dirty="0">
                <a:solidFill>
                  <a:srgbClr val="FF7F4D"/>
                </a:solidFill>
                <a:latin typeface="Arial"/>
              </a:rPr>
              <a:t>95 % des patientes avec un cancer du sein au stade précoce</a:t>
            </a:r>
            <a:endParaRPr kumimoji="0" lang="fr-FR" sz="1400" b="0" i="0" u="none" strike="noStrike" kern="1200" cap="none" spc="0" normalizeH="0" baseline="0" noProof="0" dirty="0">
              <a:ln>
                <a:noFill/>
              </a:ln>
              <a:solidFill>
                <a:srgbClr val="FF7F4D"/>
              </a:solidFill>
              <a:effectLst/>
              <a:uLnTx/>
              <a:uFillTx/>
              <a:latin typeface="Arial"/>
            </a:endParaRPr>
          </a:p>
        </p:txBody>
      </p:sp>
      <p:sp>
        <p:nvSpPr>
          <p:cNvPr id="25" name="TextBox 24">
            <a:extLst>
              <a:ext uri="{FF2B5EF4-FFF2-40B4-BE49-F238E27FC236}">
                <a16:creationId xmlns="" xmlns:a16="http://schemas.microsoft.com/office/drawing/2014/main" id="{4C413E57-D1B2-4BE9-A701-90CE4F40C23C}"/>
              </a:ext>
            </a:extLst>
          </p:cNvPr>
          <p:cNvSpPr txBox="1"/>
          <p:nvPr/>
        </p:nvSpPr>
        <p:spPr>
          <a:xfrm>
            <a:off x="3723533" y="5097667"/>
            <a:ext cx="9797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34.6% </a:t>
            </a:r>
            <a:br>
              <a:rPr kumimoji="0" lang="en-US" sz="1400" b="0" i="0" u="none" strike="noStrike" kern="1200" cap="none" spc="0" normalizeH="0" baseline="0" noProof="0">
                <a:ln>
                  <a:noFill/>
                </a:ln>
                <a:solidFill>
                  <a:srgbClr val="000000"/>
                </a:solidFill>
                <a:effectLst/>
                <a:uLnTx/>
                <a:uFillTx/>
                <a:latin typeface="Arial"/>
                <a:ea typeface="+mn-ea"/>
                <a:cs typeface="+mn-cs"/>
              </a:rPr>
            </a:br>
            <a:r>
              <a:rPr kumimoji="0" lang="en-US" sz="1400" b="0" i="0" u="none" strike="noStrike" kern="1200" cap="none" spc="0" normalizeH="0" baseline="0" noProof="0">
                <a:ln>
                  <a:noFill/>
                </a:ln>
                <a:solidFill>
                  <a:srgbClr val="000000"/>
                </a:solidFill>
                <a:effectLst/>
                <a:uLnTx/>
                <a:uFillTx/>
                <a:latin typeface="Arial"/>
                <a:ea typeface="+mn-ea"/>
                <a:cs typeface="+mn-cs"/>
              </a:rPr>
              <a:t>Stage II</a:t>
            </a:r>
          </a:p>
        </p:txBody>
      </p:sp>
      <p:sp>
        <p:nvSpPr>
          <p:cNvPr id="26" name="TextBox 25">
            <a:extLst>
              <a:ext uri="{FF2B5EF4-FFF2-40B4-BE49-F238E27FC236}">
                <a16:creationId xmlns="" xmlns:a16="http://schemas.microsoft.com/office/drawing/2014/main" id="{8B2C7803-1DD3-4470-9DAD-8099A51B80DA}"/>
              </a:ext>
            </a:extLst>
          </p:cNvPr>
          <p:cNvSpPr txBox="1"/>
          <p:nvPr/>
        </p:nvSpPr>
        <p:spPr>
          <a:xfrm>
            <a:off x="1928587" y="5132528"/>
            <a:ext cx="18731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48%</a:t>
            </a:r>
            <a:br>
              <a:rPr kumimoji="0" lang="en-US" sz="1400" b="0" i="0" u="none" strike="noStrike" kern="1200" cap="none" spc="0" normalizeH="0" baseline="0" noProof="0">
                <a:ln>
                  <a:noFill/>
                </a:ln>
                <a:solidFill>
                  <a:srgbClr val="000000"/>
                </a:solidFill>
                <a:effectLst/>
                <a:uLnTx/>
                <a:uFillTx/>
                <a:latin typeface="Arial"/>
                <a:ea typeface="+mn-ea"/>
                <a:cs typeface="+mn-cs"/>
              </a:rPr>
            </a:br>
            <a:r>
              <a:rPr kumimoji="0" lang="en-US" sz="1400" b="0" i="0" u="none" strike="noStrike" kern="1200" cap="none" spc="0" normalizeH="0" baseline="0" noProof="0">
                <a:ln>
                  <a:noFill/>
                </a:ln>
                <a:solidFill>
                  <a:srgbClr val="000000"/>
                </a:solidFill>
                <a:effectLst/>
                <a:uLnTx/>
                <a:uFillTx/>
                <a:latin typeface="Arial"/>
                <a:ea typeface="+mn-ea"/>
                <a:cs typeface="+mn-cs"/>
              </a:rPr>
              <a:t> Stage I</a:t>
            </a:r>
          </a:p>
        </p:txBody>
      </p:sp>
      <p:grpSp>
        <p:nvGrpSpPr>
          <p:cNvPr id="27" name="Group 26">
            <a:extLst>
              <a:ext uri="{FF2B5EF4-FFF2-40B4-BE49-F238E27FC236}">
                <a16:creationId xmlns="" xmlns:a16="http://schemas.microsoft.com/office/drawing/2014/main" id="{EA3095FD-C938-45BC-8DE9-E3534B02813B}"/>
              </a:ext>
            </a:extLst>
          </p:cNvPr>
          <p:cNvGrpSpPr/>
          <p:nvPr/>
        </p:nvGrpSpPr>
        <p:grpSpPr>
          <a:xfrm>
            <a:off x="2144271" y="4580223"/>
            <a:ext cx="3312967" cy="571916"/>
            <a:chOff x="5504668" y="2088847"/>
            <a:chExt cx="5403923" cy="801075"/>
          </a:xfrm>
        </p:grpSpPr>
        <p:grpSp>
          <p:nvGrpSpPr>
            <p:cNvPr id="28" name="Group 9">
              <a:extLst>
                <a:ext uri="{FF2B5EF4-FFF2-40B4-BE49-F238E27FC236}">
                  <a16:creationId xmlns="" xmlns:a16="http://schemas.microsoft.com/office/drawing/2014/main" id="{E65A465F-E418-410C-8DE4-2C6091E724A1}"/>
                </a:ext>
              </a:extLst>
            </p:cNvPr>
            <p:cNvGrpSpPr/>
            <p:nvPr/>
          </p:nvGrpSpPr>
          <p:grpSpPr bwMode="auto">
            <a:xfrm>
              <a:off x="5504668" y="2093174"/>
              <a:ext cx="321315" cy="661440"/>
              <a:chOff x="6359525" y="4005263"/>
              <a:chExt cx="615950" cy="1338262"/>
            </a:xfrm>
            <a:solidFill>
              <a:srgbClr val="A2C9F9"/>
            </a:solidFill>
            <a:effectLst>
              <a:outerShdw blurRad="76200" dir="18900000" sy="23000" kx="-1200000" algn="bl" rotWithShape="0">
                <a:prstClr val="black">
                  <a:alpha val="20000"/>
                </a:prstClr>
              </a:outerShdw>
            </a:effectLst>
          </p:grpSpPr>
          <p:sp>
            <p:nvSpPr>
              <p:cNvPr id="63" name="Freeform 5">
                <a:extLst>
                  <a:ext uri="{FF2B5EF4-FFF2-40B4-BE49-F238E27FC236}">
                    <a16:creationId xmlns="" xmlns:a16="http://schemas.microsoft.com/office/drawing/2014/main" id="{BD73B2F7-BED8-44C1-83D6-71725F548DEA}"/>
                  </a:ext>
                </a:extLst>
              </p:cNvPr>
              <p:cNvSpPr>
                <a:spLocks/>
              </p:cNvSpPr>
              <p:nvPr/>
            </p:nvSpPr>
            <p:spPr bwMode="auto">
              <a:xfrm>
                <a:off x="6559550" y="4005263"/>
                <a:ext cx="217488" cy="219075"/>
              </a:xfrm>
              <a:custGeom>
                <a:avLst/>
                <a:gdLst>
                  <a:gd name="T0" fmla="*/ 206 w 412"/>
                  <a:gd name="T1" fmla="*/ 413 h 413"/>
                  <a:gd name="T2" fmla="*/ 247 w 412"/>
                  <a:gd name="T3" fmla="*/ 408 h 413"/>
                  <a:gd name="T4" fmla="*/ 286 w 412"/>
                  <a:gd name="T5" fmla="*/ 396 h 413"/>
                  <a:gd name="T6" fmla="*/ 321 w 412"/>
                  <a:gd name="T7" fmla="*/ 377 h 413"/>
                  <a:gd name="T8" fmla="*/ 352 w 412"/>
                  <a:gd name="T9" fmla="*/ 352 h 413"/>
                  <a:gd name="T10" fmla="*/ 376 w 412"/>
                  <a:gd name="T11" fmla="*/ 322 h 413"/>
                  <a:gd name="T12" fmla="*/ 395 w 412"/>
                  <a:gd name="T13" fmla="*/ 287 h 413"/>
                  <a:gd name="T14" fmla="*/ 407 w 412"/>
                  <a:gd name="T15" fmla="*/ 248 h 413"/>
                  <a:gd name="T16" fmla="*/ 412 w 412"/>
                  <a:gd name="T17" fmla="*/ 206 h 413"/>
                  <a:gd name="T18" fmla="*/ 411 w 412"/>
                  <a:gd name="T19" fmla="*/ 185 h 413"/>
                  <a:gd name="T20" fmla="*/ 402 w 412"/>
                  <a:gd name="T21" fmla="*/ 145 h 413"/>
                  <a:gd name="T22" fmla="*/ 386 w 412"/>
                  <a:gd name="T23" fmla="*/ 108 h 413"/>
                  <a:gd name="T24" fmla="*/ 364 w 412"/>
                  <a:gd name="T25" fmla="*/ 76 h 413"/>
                  <a:gd name="T26" fmla="*/ 336 w 412"/>
                  <a:gd name="T27" fmla="*/ 48 h 413"/>
                  <a:gd name="T28" fmla="*/ 304 w 412"/>
                  <a:gd name="T29" fmla="*/ 26 h 413"/>
                  <a:gd name="T30" fmla="*/ 267 w 412"/>
                  <a:gd name="T31" fmla="*/ 10 h 413"/>
                  <a:gd name="T32" fmla="*/ 227 w 412"/>
                  <a:gd name="T33" fmla="*/ 1 h 413"/>
                  <a:gd name="T34" fmla="*/ 206 w 412"/>
                  <a:gd name="T35" fmla="*/ 0 h 413"/>
                  <a:gd name="T36" fmla="*/ 163 w 412"/>
                  <a:gd name="T37" fmla="*/ 5 h 413"/>
                  <a:gd name="T38" fmla="*/ 125 w 412"/>
                  <a:gd name="T39" fmla="*/ 17 h 413"/>
                  <a:gd name="T40" fmla="*/ 90 w 412"/>
                  <a:gd name="T41" fmla="*/ 36 h 413"/>
                  <a:gd name="T42" fmla="*/ 59 w 412"/>
                  <a:gd name="T43" fmla="*/ 60 h 413"/>
                  <a:gd name="T44" fmla="*/ 34 w 412"/>
                  <a:gd name="T45" fmla="*/ 91 h 413"/>
                  <a:gd name="T46" fmla="*/ 15 w 412"/>
                  <a:gd name="T47" fmla="*/ 126 h 413"/>
                  <a:gd name="T48" fmla="*/ 4 w 412"/>
                  <a:gd name="T49" fmla="*/ 165 h 413"/>
                  <a:gd name="T50" fmla="*/ 0 w 412"/>
                  <a:gd name="T51" fmla="*/ 206 h 413"/>
                  <a:gd name="T52" fmla="*/ 0 w 412"/>
                  <a:gd name="T53" fmla="*/ 228 h 413"/>
                  <a:gd name="T54" fmla="*/ 9 w 412"/>
                  <a:gd name="T55" fmla="*/ 268 h 413"/>
                  <a:gd name="T56" fmla="*/ 24 w 412"/>
                  <a:gd name="T57" fmla="*/ 305 h 413"/>
                  <a:gd name="T58" fmla="*/ 46 w 412"/>
                  <a:gd name="T59" fmla="*/ 337 h 413"/>
                  <a:gd name="T60" fmla="*/ 74 w 412"/>
                  <a:gd name="T61" fmla="*/ 365 h 413"/>
                  <a:gd name="T62" fmla="*/ 107 w 412"/>
                  <a:gd name="T63" fmla="*/ 387 h 413"/>
                  <a:gd name="T64" fmla="*/ 144 w 412"/>
                  <a:gd name="T65" fmla="*/ 403 h 413"/>
                  <a:gd name="T66" fmla="*/ 184 w 412"/>
                  <a:gd name="T67" fmla="*/ 412 h 413"/>
                  <a:gd name="T68" fmla="*/ 206 w 412"/>
                  <a:gd name="T69"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2" h="413">
                    <a:moveTo>
                      <a:pt x="206" y="413"/>
                    </a:moveTo>
                    <a:lnTo>
                      <a:pt x="206" y="413"/>
                    </a:lnTo>
                    <a:lnTo>
                      <a:pt x="227" y="412"/>
                    </a:lnTo>
                    <a:lnTo>
                      <a:pt x="247" y="408"/>
                    </a:lnTo>
                    <a:lnTo>
                      <a:pt x="267" y="403"/>
                    </a:lnTo>
                    <a:lnTo>
                      <a:pt x="286" y="396"/>
                    </a:lnTo>
                    <a:lnTo>
                      <a:pt x="304" y="387"/>
                    </a:lnTo>
                    <a:lnTo>
                      <a:pt x="321" y="377"/>
                    </a:lnTo>
                    <a:lnTo>
                      <a:pt x="336" y="365"/>
                    </a:lnTo>
                    <a:lnTo>
                      <a:pt x="352" y="352"/>
                    </a:lnTo>
                    <a:lnTo>
                      <a:pt x="364" y="337"/>
                    </a:lnTo>
                    <a:lnTo>
                      <a:pt x="376" y="322"/>
                    </a:lnTo>
                    <a:lnTo>
                      <a:pt x="386" y="305"/>
                    </a:lnTo>
                    <a:lnTo>
                      <a:pt x="395" y="287"/>
                    </a:lnTo>
                    <a:lnTo>
                      <a:pt x="402" y="268"/>
                    </a:lnTo>
                    <a:lnTo>
                      <a:pt x="407" y="248"/>
                    </a:lnTo>
                    <a:lnTo>
                      <a:pt x="411" y="228"/>
                    </a:lnTo>
                    <a:lnTo>
                      <a:pt x="412" y="206"/>
                    </a:lnTo>
                    <a:lnTo>
                      <a:pt x="412" y="206"/>
                    </a:lnTo>
                    <a:lnTo>
                      <a:pt x="411" y="185"/>
                    </a:lnTo>
                    <a:lnTo>
                      <a:pt x="407" y="165"/>
                    </a:lnTo>
                    <a:lnTo>
                      <a:pt x="402" y="145"/>
                    </a:lnTo>
                    <a:lnTo>
                      <a:pt x="395" y="126"/>
                    </a:lnTo>
                    <a:lnTo>
                      <a:pt x="386" y="108"/>
                    </a:lnTo>
                    <a:lnTo>
                      <a:pt x="376" y="91"/>
                    </a:lnTo>
                    <a:lnTo>
                      <a:pt x="364" y="76"/>
                    </a:lnTo>
                    <a:lnTo>
                      <a:pt x="352" y="60"/>
                    </a:lnTo>
                    <a:lnTo>
                      <a:pt x="336" y="48"/>
                    </a:lnTo>
                    <a:lnTo>
                      <a:pt x="321" y="36"/>
                    </a:lnTo>
                    <a:lnTo>
                      <a:pt x="304" y="26"/>
                    </a:lnTo>
                    <a:lnTo>
                      <a:pt x="286" y="17"/>
                    </a:lnTo>
                    <a:lnTo>
                      <a:pt x="267" y="10"/>
                    </a:lnTo>
                    <a:lnTo>
                      <a:pt x="247" y="5"/>
                    </a:lnTo>
                    <a:lnTo>
                      <a:pt x="227" y="1"/>
                    </a:lnTo>
                    <a:lnTo>
                      <a:pt x="206" y="0"/>
                    </a:lnTo>
                    <a:lnTo>
                      <a:pt x="206" y="0"/>
                    </a:lnTo>
                    <a:lnTo>
                      <a:pt x="184" y="1"/>
                    </a:lnTo>
                    <a:lnTo>
                      <a:pt x="163" y="5"/>
                    </a:lnTo>
                    <a:lnTo>
                      <a:pt x="144" y="10"/>
                    </a:lnTo>
                    <a:lnTo>
                      <a:pt x="125" y="17"/>
                    </a:lnTo>
                    <a:lnTo>
                      <a:pt x="107" y="26"/>
                    </a:lnTo>
                    <a:lnTo>
                      <a:pt x="90" y="36"/>
                    </a:lnTo>
                    <a:lnTo>
                      <a:pt x="74" y="48"/>
                    </a:lnTo>
                    <a:lnTo>
                      <a:pt x="59" y="60"/>
                    </a:lnTo>
                    <a:lnTo>
                      <a:pt x="46" y="76"/>
                    </a:lnTo>
                    <a:lnTo>
                      <a:pt x="34" y="91"/>
                    </a:lnTo>
                    <a:lnTo>
                      <a:pt x="24" y="108"/>
                    </a:lnTo>
                    <a:lnTo>
                      <a:pt x="15" y="126"/>
                    </a:lnTo>
                    <a:lnTo>
                      <a:pt x="9" y="145"/>
                    </a:lnTo>
                    <a:lnTo>
                      <a:pt x="4" y="165"/>
                    </a:lnTo>
                    <a:lnTo>
                      <a:pt x="0" y="185"/>
                    </a:lnTo>
                    <a:lnTo>
                      <a:pt x="0" y="206"/>
                    </a:lnTo>
                    <a:lnTo>
                      <a:pt x="0" y="206"/>
                    </a:lnTo>
                    <a:lnTo>
                      <a:pt x="0" y="228"/>
                    </a:lnTo>
                    <a:lnTo>
                      <a:pt x="4" y="248"/>
                    </a:lnTo>
                    <a:lnTo>
                      <a:pt x="9" y="268"/>
                    </a:lnTo>
                    <a:lnTo>
                      <a:pt x="15" y="287"/>
                    </a:lnTo>
                    <a:lnTo>
                      <a:pt x="24" y="305"/>
                    </a:lnTo>
                    <a:lnTo>
                      <a:pt x="34" y="322"/>
                    </a:lnTo>
                    <a:lnTo>
                      <a:pt x="46" y="337"/>
                    </a:lnTo>
                    <a:lnTo>
                      <a:pt x="59" y="352"/>
                    </a:lnTo>
                    <a:lnTo>
                      <a:pt x="74" y="365"/>
                    </a:lnTo>
                    <a:lnTo>
                      <a:pt x="90" y="377"/>
                    </a:lnTo>
                    <a:lnTo>
                      <a:pt x="107" y="387"/>
                    </a:lnTo>
                    <a:lnTo>
                      <a:pt x="125" y="396"/>
                    </a:lnTo>
                    <a:lnTo>
                      <a:pt x="144" y="403"/>
                    </a:lnTo>
                    <a:lnTo>
                      <a:pt x="163" y="408"/>
                    </a:lnTo>
                    <a:lnTo>
                      <a:pt x="184" y="412"/>
                    </a:lnTo>
                    <a:lnTo>
                      <a:pt x="206" y="413"/>
                    </a:lnTo>
                    <a:lnTo>
                      <a:pt x="206" y="413"/>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64" name="Freeform 38">
                <a:extLst>
                  <a:ext uri="{FF2B5EF4-FFF2-40B4-BE49-F238E27FC236}">
                    <a16:creationId xmlns="" xmlns:a16="http://schemas.microsoft.com/office/drawing/2014/main" id="{89AB2244-36A7-407F-B02D-AD37A27AFA1D}"/>
                  </a:ext>
                </a:extLst>
              </p:cNvPr>
              <p:cNvSpPr>
                <a:spLocks/>
              </p:cNvSpPr>
              <p:nvPr/>
            </p:nvSpPr>
            <p:spPr bwMode="auto">
              <a:xfrm>
                <a:off x="6359525" y="4251325"/>
                <a:ext cx="615950" cy="1092200"/>
              </a:xfrm>
              <a:custGeom>
                <a:avLst/>
                <a:gdLst>
                  <a:gd name="T0" fmla="*/ 553 w 1164"/>
                  <a:gd name="T1" fmla="*/ 1967 h 2065"/>
                  <a:gd name="T2" fmla="*/ 548 w 1164"/>
                  <a:gd name="T3" fmla="*/ 2001 h 2065"/>
                  <a:gd name="T4" fmla="*/ 535 w 1164"/>
                  <a:gd name="T5" fmla="*/ 2028 h 2065"/>
                  <a:gd name="T6" fmla="*/ 516 w 1164"/>
                  <a:gd name="T7" fmla="*/ 2047 h 2065"/>
                  <a:gd name="T8" fmla="*/ 491 w 1164"/>
                  <a:gd name="T9" fmla="*/ 2059 h 2065"/>
                  <a:gd name="T10" fmla="*/ 456 w 1164"/>
                  <a:gd name="T11" fmla="*/ 2065 h 2065"/>
                  <a:gd name="T12" fmla="*/ 420 w 1164"/>
                  <a:gd name="T13" fmla="*/ 2059 h 2065"/>
                  <a:gd name="T14" fmla="*/ 396 w 1164"/>
                  <a:gd name="T15" fmla="*/ 2047 h 2065"/>
                  <a:gd name="T16" fmla="*/ 376 w 1164"/>
                  <a:gd name="T17" fmla="*/ 2028 h 2065"/>
                  <a:gd name="T18" fmla="*/ 364 w 1164"/>
                  <a:gd name="T19" fmla="*/ 2001 h 2065"/>
                  <a:gd name="T20" fmla="*/ 358 w 1164"/>
                  <a:gd name="T21" fmla="*/ 1967 h 2065"/>
                  <a:gd name="T22" fmla="*/ 376 w 1164"/>
                  <a:gd name="T23" fmla="*/ 292 h 2065"/>
                  <a:gd name="T24" fmla="*/ 170 w 1164"/>
                  <a:gd name="T25" fmla="*/ 838 h 2065"/>
                  <a:gd name="T26" fmla="*/ 157 w 1164"/>
                  <a:gd name="T27" fmla="*/ 867 h 2065"/>
                  <a:gd name="T28" fmla="*/ 138 w 1164"/>
                  <a:gd name="T29" fmla="*/ 888 h 2065"/>
                  <a:gd name="T30" fmla="*/ 116 w 1164"/>
                  <a:gd name="T31" fmla="*/ 901 h 2065"/>
                  <a:gd name="T32" fmla="*/ 92 w 1164"/>
                  <a:gd name="T33" fmla="*/ 906 h 2065"/>
                  <a:gd name="T34" fmla="*/ 59 w 1164"/>
                  <a:gd name="T35" fmla="*/ 902 h 2065"/>
                  <a:gd name="T36" fmla="*/ 31 w 1164"/>
                  <a:gd name="T37" fmla="*/ 887 h 2065"/>
                  <a:gd name="T38" fmla="*/ 14 w 1164"/>
                  <a:gd name="T39" fmla="*/ 867 h 2065"/>
                  <a:gd name="T40" fmla="*/ 4 w 1164"/>
                  <a:gd name="T41" fmla="*/ 843 h 2065"/>
                  <a:gd name="T42" fmla="*/ 0 w 1164"/>
                  <a:gd name="T43" fmla="*/ 815 h 2065"/>
                  <a:gd name="T44" fmla="*/ 5 w 1164"/>
                  <a:gd name="T45" fmla="*/ 781 h 2065"/>
                  <a:gd name="T46" fmla="*/ 191 w 1164"/>
                  <a:gd name="T47" fmla="*/ 175 h 2065"/>
                  <a:gd name="T48" fmla="*/ 213 w 1164"/>
                  <a:gd name="T49" fmla="*/ 130 h 2065"/>
                  <a:gd name="T50" fmla="*/ 249 w 1164"/>
                  <a:gd name="T51" fmla="*/ 84 h 2065"/>
                  <a:gd name="T52" fmla="*/ 299 w 1164"/>
                  <a:gd name="T53" fmla="*/ 42 h 2065"/>
                  <a:gd name="T54" fmla="*/ 362 w 1164"/>
                  <a:gd name="T55" fmla="*/ 12 h 2065"/>
                  <a:gd name="T56" fmla="*/ 440 w 1164"/>
                  <a:gd name="T57" fmla="*/ 0 h 2065"/>
                  <a:gd name="T58" fmla="*/ 723 w 1164"/>
                  <a:gd name="T59" fmla="*/ 0 h 2065"/>
                  <a:gd name="T60" fmla="*/ 776 w 1164"/>
                  <a:gd name="T61" fmla="*/ 6 h 2065"/>
                  <a:gd name="T62" fmla="*/ 843 w 1164"/>
                  <a:gd name="T63" fmla="*/ 31 h 2065"/>
                  <a:gd name="T64" fmla="*/ 897 w 1164"/>
                  <a:gd name="T65" fmla="*/ 70 h 2065"/>
                  <a:gd name="T66" fmla="*/ 938 w 1164"/>
                  <a:gd name="T67" fmla="*/ 115 h 2065"/>
                  <a:gd name="T68" fmla="*/ 967 w 1164"/>
                  <a:gd name="T69" fmla="*/ 161 h 2065"/>
                  <a:gd name="T70" fmla="*/ 1159 w 1164"/>
                  <a:gd name="T71" fmla="*/ 780 h 2065"/>
                  <a:gd name="T72" fmla="*/ 1164 w 1164"/>
                  <a:gd name="T73" fmla="*/ 803 h 2065"/>
                  <a:gd name="T74" fmla="*/ 1163 w 1164"/>
                  <a:gd name="T75" fmla="*/ 834 h 2065"/>
                  <a:gd name="T76" fmla="*/ 1154 w 1164"/>
                  <a:gd name="T77" fmla="*/ 860 h 2065"/>
                  <a:gd name="T78" fmla="*/ 1138 w 1164"/>
                  <a:gd name="T79" fmla="*/ 882 h 2065"/>
                  <a:gd name="T80" fmla="*/ 1119 w 1164"/>
                  <a:gd name="T81" fmla="*/ 896 h 2065"/>
                  <a:gd name="T82" fmla="*/ 1089 w 1164"/>
                  <a:gd name="T83" fmla="*/ 906 h 2065"/>
                  <a:gd name="T84" fmla="*/ 1065 w 1164"/>
                  <a:gd name="T85" fmla="*/ 906 h 2065"/>
                  <a:gd name="T86" fmla="*/ 1042 w 1164"/>
                  <a:gd name="T87" fmla="*/ 898 h 2065"/>
                  <a:gd name="T88" fmla="*/ 1020 w 1164"/>
                  <a:gd name="T89" fmla="*/ 882 h 2065"/>
                  <a:gd name="T90" fmla="*/ 1003 w 1164"/>
                  <a:gd name="T91" fmla="*/ 857 h 2065"/>
                  <a:gd name="T92" fmla="*/ 831 w 1164"/>
                  <a:gd name="T93" fmla="*/ 292 h 2065"/>
                  <a:gd name="T94" fmla="*/ 804 w 1164"/>
                  <a:gd name="T95" fmla="*/ 1260 h 2065"/>
                  <a:gd name="T96" fmla="*/ 804 w 1164"/>
                  <a:gd name="T97" fmla="*/ 1980 h 2065"/>
                  <a:gd name="T98" fmla="*/ 797 w 1164"/>
                  <a:gd name="T99" fmla="*/ 2011 h 2065"/>
                  <a:gd name="T100" fmla="*/ 781 w 1164"/>
                  <a:gd name="T101" fmla="*/ 2034 h 2065"/>
                  <a:gd name="T102" fmla="*/ 759 w 1164"/>
                  <a:gd name="T103" fmla="*/ 2052 h 2065"/>
                  <a:gd name="T104" fmla="*/ 735 w 1164"/>
                  <a:gd name="T105" fmla="*/ 2061 h 2065"/>
                  <a:gd name="T106" fmla="*/ 690 w 1164"/>
                  <a:gd name="T107" fmla="*/ 2064 h 2065"/>
                  <a:gd name="T108" fmla="*/ 664 w 1164"/>
                  <a:gd name="T109" fmla="*/ 2056 h 2065"/>
                  <a:gd name="T110" fmla="*/ 641 w 1164"/>
                  <a:gd name="T111" fmla="*/ 2041 h 2065"/>
                  <a:gd name="T112" fmla="*/ 624 w 1164"/>
                  <a:gd name="T113" fmla="*/ 2020 h 2065"/>
                  <a:gd name="T114" fmla="*/ 612 w 1164"/>
                  <a:gd name="T115" fmla="*/ 1992 h 2065"/>
                  <a:gd name="T116" fmla="*/ 611 w 1164"/>
                  <a:gd name="T117" fmla="*/ 1255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4" h="2065">
                    <a:moveTo>
                      <a:pt x="553" y="1255"/>
                    </a:moveTo>
                    <a:lnTo>
                      <a:pt x="553" y="1967"/>
                    </a:lnTo>
                    <a:lnTo>
                      <a:pt x="553" y="1967"/>
                    </a:lnTo>
                    <a:lnTo>
                      <a:pt x="553" y="1980"/>
                    </a:lnTo>
                    <a:lnTo>
                      <a:pt x="550" y="1990"/>
                    </a:lnTo>
                    <a:lnTo>
                      <a:pt x="548" y="2001"/>
                    </a:lnTo>
                    <a:lnTo>
                      <a:pt x="545" y="2011"/>
                    </a:lnTo>
                    <a:lnTo>
                      <a:pt x="540" y="2019"/>
                    </a:lnTo>
                    <a:lnTo>
                      <a:pt x="535" y="2028"/>
                    </a:lnTo>
                    <a:lnTo>
                      <a:pt x="529" y="2034"/>
                    </a:lnTo>
                    <a:lnTo>
                      <a:pt x="522" y="2041"/>
                    </a:lnTo>
                    <a:lnTo>
                      <a:pt x="516" y="2047"/>
                    </a:lnTo>
                    <a:lnTo>
                      <a:pt x="508" y="2051"/>
                    </a:lnTo>
                    <a:lnTo>
                      <a:pt x="500" y="2056"/>
                    </a:lnTo>
                    <a:lnTo>
                      <a:pt x="491" y="2059"/>
                    </a:lnTo>
                    <a:lnTo>
                      <a:pt x="483" y="2061"/>
                    </a:lnTo>
                    <a:lnTo>
                      <a:pt x="474" y="2064"/>
                    </a:lnTo>
                    <a:lnTo>
                      <a:pt x="456" y="2065"/>
                    </a:lnTo>
                    <a:lnTo>
                      <a:pt x="437" y="2064"/>
                    </a:lnTo>
                    <a:lnTo>
                      <a:pt x="429" y="2061"/>
                    </a:lnTo>
                    <a:lnTo>
                      <a:pt x="420" y="2059"/>
                    </a:lnTo>
                    <a:lnTo>
                      <a:pt x="411" y="2056"/>
                    </a:lnTo>
                    <a:lnTo>
                      <a:pt x="403" y="2051"/>
                    </a:lnTo>
                    <a:lnTo>
                      <a:pt x="396" y="2047"/>
                    </a:lnTo>
                    <a:lnTo>
                      <a:pt x="389" y="2041"/>
                    </a:lnTo>
                    <a:lnTo>
                      <a:pt x="383" y="2034"/>
                    </a:lnTo>
                    <a:lnTo>
                      <a:pt x="376" y="2028"/>
                    </a:lnTo>
                    <a:lnTo>
                      <a:pt x="371" y="2019"/>
                    </a:lnTo>
                    <a:lnTo>
                      <a:pt x="367" y="2011"/>
                    </a:lnTo>
                    <a:lnTo>
                      <a:pt x="364" y="2001"/>
                    </a:lnTo>
                    <a:lnTo>
                      <a:pt x="361" y="1990"/>
                    </a:lnTo>
                    <a:lnTo>
                      <a:pt x="358" y="1980"/>
                    </a:lnTo>
                    <a:lnTo>
                      <a:pt x="358" y="1967"/>
                    </a:lnTo>
                    <a:lnTo>
                      <a:pt x="358" y="1260"/>
                    </a:lnTo>
                    <a:lnTo>
                      <a:pt x="97" y="1260"/>
                    </a:lnTo>
                    <a:lnTo>
                      <a:pt x="376" y="292"/>
                    </a:lnTo>
                    <a:lnTo>
                      <a:pt x="333" y="292"/>
                    </a:lnTo>
                    <a:lnTo>
                      <a:pt x="170" y="838"/>
                    </a:lnTo>
                    <a:lnTo>
                      <a:pt x="170" y="838"/>
                    </a:lnTo>
                    <a:lnTo>
                      <a:pt x="166" y="848"/>
                    </a:lnTo>
                    <a:lnTo>
                      <a:pt x="162" y="858"/>
                    </a:lnTo>
                    <a:lnTo>
                      <a:pt x="157" y="867"/>
                    </a:lnTo>
                    <a:lnTo>
                      <a:pt x="151" y="875"/>
                    </a:lnTo>
                    <a:lnTo>
                      <a:pt x="144" y="882"/>
                    </a:lnTo>
                    <a:lnTo>
                      <a:pt x="138" y="888"/>
                    </a:lnTo>
                    <a:lnTo>
                      <a:pt x="130" y="893"/>
                    </a:lnTo>
                    <a:lnTo>
                      <a:pt x="124" y="897"/>
                    </a:lnTo>
                    <a:lnTo>
                      <a:pt x="116" y="901"/>
                    </a:lnTo>
                    <a:lnTo>
                      <a:pt x="107" y="903"/>
                    </a:lnTo>
                    <a:lnTo>
                      <a:pt x="99" y="905"/>
                    </a:lnTo>
                    <a:lnTo>
                      <a:pt x="92" y="906"/>
                    </a:lnTo>
                    <a:lnTo>
                      <a:pt x="84" y="906"/>
                    </a:lnTo>
                    <a:lnTo>
                      <a:pt x="75" y="905"/>
                    </a:lnTo>
                    <a:lnTo>
                      <a:pt x="59" y="902"/>
                    </a:lnTo>
                    <a:lnTo>
                      <a:pt x="45" y="896"/>
                    </a:lnTo>
                    <a:lnTo>
                      <a:pt x="37" y="891"/>
                    </a:lnTo>
                    <a:lnTo>
                      <a:pt x="31" y="887"/>
                    </a:lnTo>
                    <a:lnTo>
                      <a:pt x="24" y="880"/>
                    </a:lnTo>
                    <a:lnTo>
                      <a:pt x="19" y="875"/>
                    </a:lnTo>
                    <a:lnTo>
                      <a:pt x="14" y="867"/>
                    </a:lnTo>
                    <a:lnTo>
                      <a:pt x="10" y="860"/>
                    </a:lnTo>
                    <a:lnTo>
                      <a:pt x="6" y="852"/>
                    </a:lnTo>
                    <a:lnTo>
                      <a:pt x="4" y="843"/>
                    </a:lnTo>
                    <a:lnTo>
                      <a:pt x="1" y="834"/>
                    </a:lnTo>
                    <a:lnTo>
                      <a:pt x="0" y="825"/>
                    </a:lnTo>
                    <a:lnTo>
                      <a:pt x="0" y="815"/>
                    </a:lnTo>
                    <a:lnTo>
                      <a:pt x="1" y="803"/>
                    </a:lnTo>
                    <a:lnTo>
                      <a:pt x="3" y="793"/>
                    </a:lnTo>
                    <a:lnTo>
                      <a:pt x="5" y="781"/>
                    </a:lnTo>
                    <a:lnTo>
                      <a:pt x="186" y="188"/>
                    </a:lnTo>
                    <a:lnTo>
                      <a:pt x="186" y="188"/>
                    </a:lnTo>
                    <a:lnTo>
                      <a:pt x="191" y="175"/>
                    </a:lnTo>
                    <a:lnTo>
                      <a:pt x="196" y="161"/>
                    </a:lnTo>
                    <a:lnTo>
                      <a:pt x="204" y="146"/>
                    </a:lnTo>
                    <a:lnTo>
                      <a:pt x="213" y="130"/>
                    </a:lnTo>
                    <a:lnTo>
                      <a:pt x="223" y="115"/>
                    </a:lnTo>
                    <a:lnTo>
                      <a:pt x="236" y="99"/>
                    </a:lnTo>
                    <a:lnTo>
                      <a:pt x="249" y="84"/>
                    </a:lnTo>
                    <a:lnTo>
                      <a:pt x="264" y="69"/>
                    </a:lnTo>
                    <a:lnTo>
                      <a:pt x="281" y="54"/>
                    </a:lnTo>
                    <a:lnTo>
                      <a:pt x="299" y="42"/>
                    </a:lnTo>
                    <a:lnTo>
                      <a:pt x="318" y="30"/>
                    </a:lnTo>
                    <a:lnTo>
                      <a:pt x="340" y="21"/>
                    </a:lnTo>
                    <a:lnTo>
                      <a:pt x="362" y="12"/>
                    </a:lnTo>
                    <a:lnTo>
                      <a:pt x="387" y="6"/>
                    </a:lnTo>
                    <a:lnTo>
                      <a:pt x="412" y="2"/>
                    </a:lnTo>
                    <a:lnTo>
                      <a:pt x="440" y="0"/>
                    </a:lnTo>
                    <a:lnTo>
                      <a:pt x="576" y="0"/>
                    </a:lnTo>
                    <a:lnTo>
                      <a:pt x="576" y="0"/>
                    </a:lnTo>
                    <a:lnTo>
                      <a:pt x="723" y="0"/>
                    </a:lnTo>
                    <a:lnTo>
                      <a:pt x="723" y="0"/>
                    </a:lnTo>
                    <a:lnTo>
                      <a:pt x="750" y="2"/>
                    </a:lnTo>
                    <a:lnTo>
                      <a:pt x="776" y="6"/>
                    </a:lnTo>
                    <a:lnTo>
                      <a:pt x="799" y="12"/>
                    </a:lnTo>
                    <a:lnTo>
                      <a:pt x="822" y="21"/>
                    </a:lnTo>
                    <a:lnTo>
                      <a:pt x="843" y="31"/>
                    </a:lnTo>
                    <a:lnTo>
                      <a:pt x="862" y="43"/>
                    </a:lnTo>
                    <a:lnTo>
                      <a:pt x="880" y="56"/>
                    </a:lnTo>
                    <a:lnTo>
                      <a:pt x="897" y="70"/>
                    </a:lnTo>
                    <a:lnTo>
                      <a:pt x="913" y="84"/>
                    </a:lnTo>
                    <a:lnTo>
                      <a:pt x="927" y="99"/>
                    </a:lnTo>
                    <a:lnTo>
                      <a:pt x="938" y="115"/>
                    </a:lnTo>
                    <a:lnTo>
                      <a:pt x="950" y="130"/>
                    </a:lnTo>
                    <a:lnTo>
                      <a:pt x="959" y="146"/>
                    </a:lnTo>
                    <a:lnTo>
                      <a:pt x="967" y="161"/>
                    </a:lnTo>
                    <a:lnTo>
                      <a:pt x="973" y="175"/>
                    </a:lnTo>
                    <a:lnTo>
                      <a:pt x="978" y="188"/>
                    </a:lnTo>
                    <a:lnTo>
                      <a:pt x="1159" y="780"/>
                    </a:lnTo>
                    <a:lnTo>
                      <a:pt x="1159" y="780"/>
                    </a:lnTo>
                    <a:lnTo>
                      <a:pt x="1161" y="791"/>
                    </a:lnTo>
                    <a:lnTo>
                      <a:pt x="1164" y="803"/>
                    </a:lnTo>
                    <a:lnTo>
                      <a:pt x="1164" y="813"/>
                    </a:lnTo>
                    <a:lnTo>
                      <a:pt x="1164" y="824"/>
                    </a:lnTo>
                    <a:lnTo>
                      <a:pt x="1163" y="834"/>
                    </a:lnTo>
                    <a:lnTo>
                      <a:pt x="1160" y="843"/>
                    </a:lnTo>
                    <a:lnTo>
                      <a:pt x="1158" y="852"/>
                    </a:lnTo>
                    <a:lnTo>
                      <a:pt x="1154" y="860"/>
                    </a:lnTo>
                    <a:lnTo>
                      <a:pt x="1150" y="867"/>
                    </a:lnTo>
                    <a:lnTo>
                      <a:pt x="1145" y="875"/>
                    </a:lnTo>
                    <a:lnTo>
                      <a:pt x="1138" y="882"/>
                    </a:lnTo>
                    <a:lnTo>
                      <a:pt x="1133" y="887"/>
                    </a:lnTo>
                    <a:lnTo>
                      <a:pt x="1127" y="892"/>
                    </a:lnTo>
                    <a:lnTo>
                      <a:pt x="1119" y="896"/>
                    </a:lnTo>
                    <a:lnTo>
                      <a:pt x="1105" y="902"/>
                    </a:lnTo>
                    <a:lnTo>
                      <a:pt x="1097" y="905"/>
                    </a:lnTo>
                    <a:lnTo>
                      <a:pt x="1089" y="906"/>
                    </a:lnTo>
                    <a:lnTo>
                      <a:pt x="1080" y="907"/>
                    </a:lnTo>
                    <a:lnTo>
                      <a:pt x="1072" y="906"/>
                    </a:lnTo>
                    <a:lnTo>
                      <a:pt x="1065" y="906"/>
                    </a:lnTo>
                    <a:lnTo>
                      <a:pt x="1057" y="903"/>
                    </a:lnTo>
                    <a:lnTo>
                      <a:pt x="1049" y="901"/>
                    </a:lnTo>
                    <a:lnTo>
                      <a:pt x="1042" y="898"/>
                    </a:lnTo>
                    <a:lnTo>
                      <a:pt x="1034" y="893"/>
                    </a:lnTo>
                    <a:lnTo>
                      <a:pt x="1026" y="888"/>
                    </a:lnTo>
                    <a:lnTo>
                      <a:pt x="1020" y="882"/>
                    </a:lnTo>
                    <a:lnTo>
                      <a:pt x="1013" y="875"/>
                    </a:lnTo>
                    <a:lnTo>
                      <a:pt x="1008" y="866"/>
                    </a:lnTo>
                    <a:lnTo>
                      <a:pt x="1003" y="857"/>
                    </a:lnTo>
                    <a:lnTo>
                      <a:pt x="998" y="847"/>
                    </a:lnTo>
                    <a:lnTo>
                      <a:pt x="994" y="837"/>
                    </a:lnTo>
                    <a:lnTo>
                      <a:pt x="831" y="292"/>
                    </a:lnTo>
                    <a:lnTo>
                      <a:pt x="785" y="292"/>
                    </a:lnTo>
                    <a:lnTo>
                      <a:pt x="1066" y="1260"/>
                    </a:lnTo>
                    <a:lnTo>
                      <a:pt x="804" y="1260"/>
                    </a:lnTo>
                    <a:lnTo>
                      <a:pt x="804" y="1969"/>
                    </a:lnTo>
                    <a:lnTo>
                      <a:pt x="804" y="1969"/>
                    </a:lnTo>
                    <a:lnTo>
                      <a:pt x="804" y="1980"/>
                    </a:lnTo>
                    <a:lnTo>
                      <a:pt x="802" y="1992"/>
                    </a:lnTo>
                    <a:lnTo>
                      <a:pt x="799" y="2002"/>
                    </a:lnTo>
                    <a:lnTo>
                      <a:pt x="797" y="2011"/>
                    </a:lnTo>
                    <a:lnTo>
                      <a:pt x="791" y="2020"/>
                    </a:lnTo>
                    <a:lnTo>
                      <a:pt x="786" y="2028"/>
                    </a:lnTo>
                    <a:lnTo>
                      <a:pt x="781" y="2034"/>
                    </a:lnTo>
                    <a:lnTo>
                      <a:pt x="775" y="2041"/>
                    </a:lnTo>
                    <a:lnTo>
                      <a:pt x="767" y="2047"/>
                    </a:lnTo>
                    <a:lnTo>
                      <a:pt x="759" y="2052"/>
                    </a:lnTo>
                    <a:lnTo>
                      <a:pt x="752" y="2056"/>
                    </a:lnTo>
                    <a:lnTo>
                      <a:pt x="742" y="2059"/>
                    </a:lnTo>
                    <a:lnTo>
                      <a:pt x="735" y="2061"/>
                    </a:lnTo>
                    <a:lnTo>
                      <a:pt x="726" y="2064"/>
                    </a:lnTo>
                    <a:lnTo>
                      <a:pt x="708" y="2065"/>
                    </a:lnTo>
                    <a:lnTo>
                      <a:pt x="690" y="2064"/>
                    </a:lnTo>
                    <a:lnTo>
                      <a:pt x="681" y="2061"/>
                    </a:lnTo>
                    <a:lnTo>
                      <a:pt x="672" y="2059"/>
                    </a:lnTo>
                    <a:lnTo>
                      <a:pt x="664" y="2056"/>
                    </a:lnTo>
                    <a:lnTo>
                      <a:pt x="656" y="2051"/>
                    </a:lnTo>
                    <a:lnTo>
                      <a:pt x="648" y="2047"/>
                    </a:lnTo>
                    <a:lnTo>
                      <a:pt x="641" y="2041"/>
                    </a:lnTo>
                    <a:lnTo>
                      <a:pt x="634" y="2034"/>
                    </a:lnTo>
                    <a:lnTo>
                      <a:pt x="629" y="2028"/>
                    </a:lnTo>
                    <a:lnTo>
                      <a:pt x="624" y="2020"/>
                    </a:lnTo>
                    <a:lnTo>
                      <a:pt x="619" y="2011"/>
                    </a:lnTo>
                    <a:lnTo>
                      <a:pt x="615" y="2002"/>
                    </a:lnTo>
                    <a:lnTo>
                      <a:pt x="612" y="1992"/>
                    </a:lnTo>
                    <a:lnTo>
                      <a:pt x="611" y="1980"/>
                    </a:lnTo>
                    <a:lnTo>
                      <a:pt x="611" y="1969"/>
                    </a:lnTo>
                    <a:lnTo>
                      <a:pt x="611" y="1255"/>
                    </a:lnTo>
                    <a:lnTo>
                      <a:pt x="553" y="1255"/>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29" name="Group 27">
              <a:extLst>
                <a:ext uri="{FF2B5EF4-FFF2-40B4-BE49-F238E27FC236}">
                  <a16:creationId xmlns="" xmlns:a16="http://schemas.microsoft.com/office/drawing/2014/main" id="{C0C4FAC4-6FC3-4E86-B1C4-125086B55DDF}"/>
                </a:ext>
              </a:extLst>
            </p:cNvPr>
            <p:cNvGrpSpPr/>
            <p:nvPr/>
          </p:nvGrpSpPr>
          <p:grpSpPr bwMode="auto">
            <a:xfrm>
              <a:off x="8515584" y="2124166"/>
              <a:ext cx="321315" cy="661440"/>
              <a:chOff x="6359525" y="4005263"/>
              <a:chExt cx="615950" cy="1338262"/>
            </a:xfrm>
            <a:solidFill>
              <a:srgbClr val="5191DD"/>
            </a:solidFill>
            <a:effectLst>
              <a:outerShdw blurRad="76200" dir="18900000" sy="23000" kx="-1200000" algn="bl" rotWithShape="0">
                <a:prstClr val="black">
                  <a:alpha val="20000"/>
                </a:prstClr>
              </a:outerShdw>
            </a:effectLst>
          </p:grpSpPr>
          <p:sp>
            <p:nvSpPr>
              <p:cNvPr id="61" name="Freeform 5">
                <a:extLst>
                  <a:ext uri="{FF2B5EF4-FFF2-40B4-BE49-F238E27FC236}">
                    <a16:creationId xmlns="" xmlns:a16="http://schemas.microsoft.com/office/drawing/2014/main" id="{FA4A5366-CE09-4C2D-8C47-BF0CE66693EF}"/>
                  </a:ext>
                </a:extLst>
              </p:cNvPr>
              <p:cNvSpPr>
                <a:spLocks/>
              </p:cNvSpPr>
              <p:nvPr/>
            </p:nvSpPr>
            <p:spPr bwMode="auto">
              <a:xfrm>
                <a:off x="6559550" y="4005263"/>
                <a:ext cx="217488" cy="219075"/>
              </a:xfrm>
              <a:custGeom>
                <a:avLst/>
                <a:gdLst>
                  <a:gd name="T0" fmla="*/ 206 w 412"/>
                  <a:gd name="T1" fmla="*/ 413 h 413"/>
                  <a:gd name="T2" fmla="*/ 247 w 412"/>
                  <a:gd name="T3" fmla="*/ 408 h 413"/>
                  <a:gd name="T4" fmla="*/ 286 w 412"/>
                  <a:gd name="T5" fmla="*/ 396 h 413"/>
                  <a:gd name="T6" fmla="*/ 321 w 412"/>
                  <a:gd name="T7" fmla="*/ 377 h 413"/>
                  <a:gd name="T8" fmla="*/ 352 w 412"/>
                  <a:gd name="T9" fmla="*/ 352 h 413"/>
                  <a:gd name="T10" fmla="*/ 376 w 412"/>
                  <a:gd name="T11" fmla="*/ 322 h 413"/>
                  <a:gd name="T12" fmla="*/ 395 w 412"/>
                  <a:gd name="T13" fmla="*/ 287 h 413"/>
                  <a:gd name="T14" fmla="*/ 407 w 412"/>
                  <a:gd name="T15" fmla="*/ 248 h 413"/>
                  <a:gd name="T16" fmla="*/ 412 w 412"/>
                  <a:gd name="T17" fmla="*/ 206 h 413"/>
                  <a:gd name="T18" fmla="*/ 411 w 412"/>
                  <a:gd name="T19" fmla="*/ 185 h 413"/>
                  <a:gd name="T20" fmla="*/ 402 w 412"/>
                  <a:gd name="T21" fmla="*/ 145 h 413"/>
                  <a:gd name="T22" fmla="*/ 386 w 412"/>
                  <a:gd name="T23" fmla="*/ 108 h 413"/>
                  <a:gd name="T24" fmla="*/ 364 w 412"/>
                  <a:gd name="T25" fmla="*/ 76 h 413"/>
                  <a:gd name="T26" fmla="*/ 336 w 412"/>
                  <a:gd name="T27" fmla="*/ 48 h 413"/>
                  <a:gd name="T28" fmla="*/ 304 w 412"/>
                  <a:gd name="T29" fmla="*/ 26 h 413"/>
                  <a:gd name="T30" fmla="*/ 267 w 412"/>
                  <a:gd name="T31" fmla="*/ 10 h 413"/>
                  <a:gd name="T32" fmla="*/ 227 w 412"/>
                  <a:gd name="T33" fmla="*/ 1 h 413"/>
                  <a:gd name="T34" fmla="*/ 206 w 412"/>
                  <a:gd name="T35" fmla="*/ 0 h 413"/>
                  <a:gd name="T36" fmla="*/ 163 w 412"/>
                  <a:gd name="T37" fmla="*/ 5 h 413"/>
                  <a:gd name="T38" fmla="*/ 125 w 412"/>
                  <a:gd name="T39" fmla="*/ 17 h 413"/>
                  <a:gd name="T40" fmla="*/ 90 w 412"/>
                  <a:gd name="T41" fmla="*/ 36 h 413"/>
                  <a:gd name="T42" fmla="*/ 59 w 412"/>
                  <a:gd name="T43" fmla="*/ 60 h 413"/>
                  <a:gd name="T44" fmla="*/ 34 w 412"/>
                  <a:gd name="T45" fmla="*/ 91 h 413"/>
                  <a:gd name="T46" fmla="*/ 15 w 412"/>
                  <a:gd name="T47" fmla="*/ 126 h 413"/>
                  <a:gd name="T48" fmla="*/ 4 w 412"/>
                  <a:gd name="T49" fmla="*/ 165 h 413"/>
                  <a:gd name="T50" fmla="*/ 0 w 412"/>
                  <a:gd name="T51" fmla="*/ 206 h 413"/>
                  <a:gd name="T52" fmla="*/ 0 w 412"/>
                  <a:gd name="T53" fmla="*/ 228 h 413"/>
                  <a:gd name="T54" fmla="*/ 9 w 412"/>
                  <a:gd name="T55" fmla="*/ 268 h 413"/>
                  <a:gd name="T56" fmla="*/ 24 w 412"/>
                  <a:gd name="T57" fmla="*/ 305 h 413"/>
                  <a:gd name="T58" fmla="*/ 46 w 412"/>
                  <a:gd name="T59" fmla="*/ 337 h 413"/>
                  <a:gd name="T60" fmla="*/ 74 w 412"/>
                  <a:gd name="T61" fmla="*/ 365 h 413"/>
                  <a:gd name="T62" fmla="*/ 107 w 412"/>
                  <a:gd name="T63" fmla="*/ 387 h 413"/>
                  <a:gd name="T64" fmla="*/ 144 w 412"/>
                  <a:gd name="T65" fmla="*/ 403 h 413"/>
                  <a:gd name="T66" fmla="*/ 184 w 412"/>
                  <a:gd name="T67" fmla="*/ 412 h 413"/>
                  <a:gd name="T68" fmla="*/ 206 w 412"/>
                  <a:gd name="T69"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2" h="413">
                    <a:moveTo>
                      <a:pt x="206" y="413"/>
                    </a:moveTo>
                    <a:lnTo>
                      <a:pt x="206" y="413"/>
                    </a:lnTo>
                    <a:lnTo>
                      <a:pt x="227" y="412"/>
                    </a:lnTo>
                    <a:lnTo>
                      <a:pt x="247" y="408"/>
                    </a:lnTo>
                    <a:lnTo>
                      <a:pt x="267" y="403"/>
                    </a:lnTo>
                    <a:lnTo>
                      <a:pt x="286" y="396"/>
                    </a:lnTo>
                    <a:lnTo>
                      <a:pt x="304" y="387"/>
                    </a:lnTo>
                    <a:lnTo>
                      <a:pt x="321" y="377"/>
                    </a:lnTo>
                    <a:lnTo>
                      <a:pt x="336" y="365"/>
                    </a:lnTo>
                    <a:lnTo>
                      <a:pt x="352" y="352"/>
                    </a:lnTo>
                    <a:lnTo>
                      <a:pt x="364" y="337"/>
                    </a:lnTo>
                    <a:lnTo>
                      <a:pt x="376" y="322"/>
                    </a:lnTo>
                    <a:lnTo>
                      <a:pt x="386" y="305"/>
                    </a:lnTo>
                    <a:lnTo>
                      <a:pt x="395" y="287"/>
                    </a:lnTo>
                    <a:lnTo>
                      <a:pt x="402" y="268"/>
                    </a:lnTo>
                    <a:lnTo>
                      <a:pt x="407" y="248"/>
                    </a:lnTo>
                    <a:lnTo>
                      <a:pt x="411" y="228"/>
                    </a:lnTo>
                    <a:lnTo>
                      <a:pt x="412" y="206"/>
                    </a:lnTo>
                    <a:lnTo>
                      <a:pt x="412" y="206"/>
                    </a:lnTo>
                    <a:lnTo>
                      <a:pt x="411" y="185"/>
                    </a:lnTo>
                    <a:lnTo>
                      <a:pt x="407" y="165"/>
                    </a:lnTo>
                    <a:lnTo>
                      <a:pt x="402" y="145"/>
                    </a:lnTo>
                    <a:lnTo>
                      <a:pt x="395" y="126"/>
                    </a:lnTo>
                    <a:lnTo>
                      <a:pt x="386" y="108"/>
                    </a:lnTo>
                    <a:lnTo>
                      <a:pt x="376" y="91"/>
                    </a:lnTo>
                    <a:lnTo>
                      <a:pt x="364" y="76"/>
                    </a:lnTo>
                    <a:lnTo>
                      <a:pt x="352" y="60"/>
                    </a:lnTo>
                    <a:lnTo>
                      <a:pt x="336" y="48"/>
                    </a:lnTo>
                    <a:lnTo>
                      <a:pt x="321" y="36"/>
                    </a:lnTo>
                    <a:lnTo>
                      <a:pt x="304" y="26"/>
                    </a:lnTo>
                    <a:lnTo>
                      <a:pt x="286" y="17"/>
                    </a:lnTo>
                    <a:lnTo>
                      <a:pt x="267" y="10"/>
                    </a:lnTo>
                    <a:lnTo>
                      <a:pt x="247" y="5"/>
                    </a:lnTo>
                    <a:lnTo>
                      <a:pt x="227" y="1"/>
                    </a:lnTo>
                    <a:lnTo>
                      <a:pt x="206" y="0"/>
                    </a:lnTo>
                    <a:lnTo>
                      <a:pt x="206" y="0"/>
                    </a:lnTo>
                    <a:lnTo>
                      <a:pt x="184" y="1"/>
                    </a:lnTo>
                    <a:lnTo>
                      <a:pt x="163" y="5"/>
                    </a:lnTo>
                    <a:lnTo>
                      <a:pt x="144" y="10"/>
                    </a:lnTo>
                    <a:lnTo>
                      <a:pt x="125" y="17"/>
                    </a:lnTo>
                    <a:lnTo>
                      <a:pt x="107" y="26"/>
                    </a:lnTo>
                    <a:lnTo>
                      <a:pt x="90" y="36"/>
                    </a:lnTo>
                    <a:lnTo>
                      <a:pt x="74" y="48"/>
                    </a:lnTo>
                    <a:lnTo>
                      <a:pt x="59" y="60"/>
                    </a:lnTo>
                    <a:lnTo>
                      <a:pt x="46" y="76"/>
                    </a:lnTo>
                    <a:lnTo>
                      <a:pt x="34" y="91"/>
                    </a:lnTo>
                    <a:lnTo>
                      <a:pt x="24" y="108"/>
                    </a:lnTo>
                    <a:lnTo>
                      <a:pt x="15" y="126"/>
                    </a:lnTo>
                    <a:lnTo>
                      <a:pt x="9" y="145"/>
                    </a:lnTo>
                    <a:lnTo>
                      <a:pt x="4" y="165"/>
                    </a:lnTo>
                    <a:lnTo>
                      <a:pt x="0" y="185"/>
                    </a:lnTo>
                    <a:lnTo>
                      <a:pt x="0" y="206"/>
                    </a:lnTo>
                    <a:lnTo>
                      <a:pt x="0" y="206"/>
                    </a:lnTo>
                    <a:lnTo>
                      <a:pt x="0" y="228"/>
                    </a:lnTo>
                    <a:lnTo>
                      <a:pt x="4" y="248"/>
                    </a:lnTo>
                    <a:lnTo>
                      <a:pt x="9" y="268"/>
                    </a:lnTo>
                    <a:lnTo>
                      <a:pt x="15" y="287"/>
                    </a:lnTo>
                    <a:lnTo>
                      <a:pt x="24" y="305"/>
                    </a:lnTo>
                    <a:lnTo>
                      <a:pt x="34" y="322"/>
                    </a:lnTo>
                    <a:lnTo>
                      <a:pt x="46" y="337"/>
                    </a:lnTo>
                    <a:lnTo>
                      <a:pt x="59" y="352"/>
                    </a:lnTo>
                    <a:lnTo>
                      <a:pt x="74" y="365"/>
                    </a:lnTo>
                    <a:lnTo>
                      <a:pt x="90" y="377"/>
                    </a:lnTo>
                    <a:lnTo>
                      <a:pt x="107" y="387"/>
                    </a:lnTo>
                    <a:lnTo>
                      <a:pt x="125" y="396"/>
                    </a:lnTo>
                    <a:lnTo>
                      <a:pt x="144" y="403"/>
                    </a:lnTo>
                    <a:lnTo>
                      <a:pt x="163" y="408"/>
                    </a:lnTo>
                    <a:lnTo>
                      <a:pt x="184" y="412"/>
                    </a:lnTo>
                    <a:lnTo>
                      <a:pt x="206" y="413"/>
                    </a:lnTo>
                    <a:lnTo>
                      <a:pt x="206" y="413"/>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62" name="Freeform 28">
                <a:extLst>
                  <a:ext uri="{FF2B5EF4-FFF2-40B4-BE49-F238E27FC236}">
                    <a16:creationId xmlns="" xmlns:a16="http://schemas.microsoft.com/office/drawing/2014/main" id="{38DB0092-59B8-4266-ACC5-25C0A392F252}"/>
                  </a:ext>
                </a:extLst>
              </p:cNvPr>
              <p:cNvSpPr>
                <a:spLocks/>
              </p:cNvSpPr>
              <p:nvPr/>
            </p:nvSpPr>
            <p:spPr bwMode="auto">
              <a:xfrm>
                <a:off x="6359525" y="4251325"/>
                <a:ext cx="615950" cy="1092200"/>
              </a:xfrm>
              <a:custGeom>
                <a:avLst/>
                <a:gdLst>
                  <a:gd name="T0" fmla="*/ 553 w 1164"/>
                  <a:gd name="T1" fmla="*/ 1967 h 2065"/>
                  <a:gd name="T2" fmla="*/ 548 w 1164"/>
                  <a:gd name="T3" fmla="*/ 2001 h 2065"/>
                  <a:gd name="T4" fmla="*/ 535 w 1164"/>
                  <a:gd name="T5" fmla="*/ 2028 h 2065"/>
                  <a:gd name="T6" fmla="*/ 516 w 1164"/>
                  <a:gd name="T7" fmla="*/ 2047 h 2065"/>
                  <a:gd name="T8" fmla="*/ 491 w 1164"/>
                  <a:gd name="T9" fmla="*/ 2059 h 2065"/>
                  <a:gd name="T10" fmla="*/ 456 w 1164"/>
                  <a:gd name="T11" fmla="*/ 2065 h 2065"/>
                  <a:gd name="T12" fmla="*/ 420 w 1164"/>
                  <a:gd name="T13" fmla="*/ 2059 h 2065"/>
                  <a:gd name="T14" fmla="*/ 396 w 1164"/>
                  <a:gd name="T15" fmla="*/ 2047 h 2065"/>
                  <a:gd name="T16" fmla="*/ 376 w 1164"/>
                  <a:gd name="T17" fmla="*/ 2028 h 2065"/>
                  <a:gd name="T18" fmla="*/ 364 w 1164"/>
                  <a:gd name="T19" fmla="*/ 2001 h 2065"/>
                  <a:gd name="T20" fmla="*/ 358 w 1164"/>
                  <a:gd name="T21" fmla="*/ 1967 h 2065"/>
                  <a:gd name="T22" fmla="*/ 376 w 1164"/>
                  <a:gd name="T23" fmla="*/ 292 h 2065"/>
                  <a:gd name="T24" fmla="*/ 170 w 1164"/>
                  <a:gd name="T25" fmla="*/ 838 h 2065"/>
                  <a:gd name="T26" fmla="*/ 157 w 1164"/>
                  <a:gd name="T27" fmla="*/ 867 h 2065"/>
                  <a:gd name="T28" fmla="*/ 138 w 1164"/>
                  <a:gd name="T29" fmla="*/ 888 h 2065"/>
                  <a:gd name="T30" fmla="*/ 116 w 1164"/>
                  <a:gd name="T31" fmla="*/ 901 h 2065"/>
                  <a:gd name="T32" fmla="*/ 92 w 1164"/>
                  <a:gd name="T33" fmla="*/ 906 h 2065"/>
                  <a:gd name="T34" fmla="*/ 59 w 1164"/>
                  <a:gd name="T35" fmla="*/ 902 h 2065"/>
                  <a:gd name="T36" fmla="*/ 31 w 1164"/>
                  <a:gd name="T37" fmla="*/ 887 h 2065"/>
                  <a:gd name="T38" fmla="*/ 14 w 1164"/>
                  <a:gd name="T39" fmla="*/ 867 h 2065"/>
                  <a:gd name="T40" fmla="*/ 4 w 1164"/>
                  <a:gd name="T41" fmla="*/ 843 h 2065"/>
                  <a:gd name="T42" fmla="*/ 0 w 1164"/>
                  <a:gd name="T43" fmla="*/ 815 h 2065"/>
                  <a:gd name="T44" fmla="*/ 5 w 1164"/>
                  <a:gd name="T45" fmla="*/ 781 h 2065"/>
                  <a:gd name="T46" fmla="*/ 191 w 1164"/>
                  <a:gd name="T47" fmla="*/ 175 h 2065"/>
                  <a:gd name="T48" fmla="*/ 213 w 1164"/>
                  <a:gd name="T49" fmla="*/ 130 h 2065"/>
                  <a:gd name="T50" fmla="*/ 249 w 1164"/>
                  <a:gd name="T51" fmla="*/ 84 h 2065"/>
                  <a:gd name="T52" fmla="*/ 299 w 1164"/>
                  <a:gd name="T53" fmla="*/ 42 h 2065"/>
                  <a:gd name="T54" fmla="*/ 362 w 1164"/>
                  <a:gd name="T55" fmla="*/ 12 h 2065"/>
                  <a:gd name="T56" fmla="*/ 440 w 1164"/>
                  <a:gd name="T57" fmla="*/ 0 h 2065"/>
                  <a:gd name="T58" fmla="*/ 723 w 1164"/>
                  <a:gd name="T59" fmla="*/ 0 h 2065"/>
                  <a:gd name="T60" fmla="*/ 776 w 1164"/>
                  <a:gd name="T61" fmla="*/ 6 h 2065"/>
                  <a:gd name="T62" fmla="*/ 843 w 1164"/>
                  <a:gd name="T63" fmla="*/ 31 h 2065"/>
                  <a:gd name="T64" fmla="*/ 897 w 1164"/>
                  <a:gd name="T65" fmla="*/ 70 h 2065"/>
                  <a:gd name="T66" fmla="*/ 938 w 1164"/>
                  <a:gd name="T67" fmla="*/ 115 h 2065"/>
                  <a:gd name="T68" fmla="*/ 967 w 1164"/>
                  <a:gd name="T69" fmla="*/ 161 h 2065"/>
                  <a:gd name="T70" fmla="*/ 1159 w 1164"/>
                  <a:gd name="T71" fmla="*/ 780 h 2065"/>
                  <a:gd name="T72" fmla="*/ 1164 w 1164"/>
                  <a:gd name="T73" fmla="*/ 803 h 2065"/>
                  <a:gd name="T74" fmla="*/ 1163 w 1164"/>
                  <a:gd name="T75" fmla="*/ 834 h 2065"/>
                  <a:gd name="T76" fmla="*/ 1154 w 1164"/>
                  <a:gd name="T77" fmla="*/ 860 h 2065"/>
                  <a:gd name="T78" fmla="*/ 1138 w 1164"/>
                  <a:gd name="T79" fmla="*/ 882 h 2065"/>
                  <a:gd name="T80" fmla="*/ 1119 w 1164"/>
                  <a:gd name="T81" fmla="*/ 896 h 2065"/>
                  <a:gd name="T82" fmla="*/ 1089 w 1164"/>
                  <a:gd name="T83" fmla="*/ 906 h 2065"/>
                  <a:gd name="T84" fmla="*/ 1065 w 1164"/>
                  <a:gd name="T85" fmla="*/ 906 h 2065"/>
                  <a:gd name="T86" fmla="*/ 1042 w 1164"/>
                  <a:gd name="T87" fmla="*/ 898 h 2065"/>
                  <a:gd name="T88" fmla="*/ 1020 w 1164"/>
                  <a:gd name="T89" fmla="*/ 882 h 2065"/>
                  <a:gd name="T90" fmla="*/ 1003 w 1164"/>
                  <a:gd name="T91" fmla="*/ 857 h 2065"/>
                  <a:gd name="T92" fmla="*/ 831 w 1164"/>
                  <a:gd name="T93" fmla="*/ 292 h 2065"/>
                  <a:gd name="T94" fmla="*/ 804 w 1164"/>
                  <a:gd name="T95" fmla="*/ 1260 h 2065"/>
                  <a:gd name="T96" fmla="*/ 804 w 1164"/>
                  <a:gd name="T97" fmla="*/ 1980 h 2065"/>
                  <a:gd name="T98" fmla="*/ 797 w 1164"/>
                  <a:gd name="T99" fmla="*/ 2011 h 2065"/>
                  <a:gd name="T100" fmla="*/ 781 w 1164"/>
                  <a:gd name="T101" fmla="*/ 2034 h 2065"/>
                  <a:gd name="T102" fmla="*/ 759 w 1164"/>
                  <a:gd name="T103" fmla="*/ 2052 h 2065"/>
                  <a:gd name="T104" fmla="*/ 735 w 1164"/>
                  <a:gd name="T105" fmla="*/ 2061 h 2065"/>
                  <a:gd name="T106" fmla="*/ 690 w 1164"/>
                  <a:gd name="T107" fmla="*/ 2064 h 2065"/>
                  <a:gd name="T108" fmla="*/ 664 w 1164"/>
                  <a:gd name="T109" fmla="*/ 2056 h 2065"/>
                  <a:gd name="T110" fmla="*/ 641 w 1164"/>
                  <a:gd name="T111" fmla="*/ 2041 h 2065"/>
                  <a:gd name="T112" fmla="*/ 624 w 1164"/>
                  <a:gd name="T113" fmla="*/ 2020 h 2065"/>
                  <a:gd name="T114" fmla="*/ 612 w 1164"/>
                  <a:gd name="T115" fmla="*/ 1992 h 2065"/>
                  <a:gd name="T116" fmla="*/ 611 w 1164"/>
                  <a:gd name="T117" fmla="*/ 1255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4" h="2065">
                    <a:moveTo>
                      <a:pt x="553" y="1255"/>
                    </a:moveTo>
                    <a:lnTo>
                      <a:pt x="553" y="1967"/>
                    </a:lnTo>
                    <a:lnTo>
                      <a:pt x="553" y="1967"/>
                    </a:lnTo>
                    <a:lnTo>
                      <a:pt x="553" y="1980"/>
                    </a:lnTo>
                    <a:lnTo>
                      <a:pt x="550" y="1990"/>
                    </a:lnTo>
                    <a:lnTo>
                      <a:pt x="548" y="2001"/>
                    </a:lnTo>
                    <a:lnTo>
                      <a:pt x="545" y="2011"/>
                    </a:lnTo>
                    <a:lnTo>
                      <a:pt x="540" y="2019"/>
                    </a:lnTo>
                    <a:lnTo>
                      <a:pt x="535" y="2028"/>
                    </a:lnTo>
                    <a:lnTo>
                      <a:pt x="529" y="2034"/>
                    </a:lnTo>
                    <a:lnTo>
                      <a:pt x="522" y="2041"/>
                    </a:lnTo>
                    <a:lnTo>
                      <a:pt x="516" y="2047"/>
                    </a:lnTo>
                    <a:lnTo>
                      <a:pt x="508" y="2051"/>
                    </a:lnTo>
                    <a:lnTo>
                      <a:pt x="500" y="2056"/>
                    </a:lnTo>
                    <a:lnTo>
                      <a:pt x="491" y="2059"/>
                    </a:lnTo>
                    <a:lnTo>
                      <a:pt x="483" y="2061"/>
                    </a:lnTo>
                    <a:lnTo>
                      <a:pt x="474" y="2064"/>
                    </a:lnTo>
                    <a:lnTo>
                      <a:pt x="456" y="2065"/>
                    </a:lnTo>
                    <a:lnTo>
                      <a:pt x="437" y="2064"/>
                    </a:lnTo>
                    <a:lnTo>
                      <a:pt x="429" y="2061"/>
                    </a:lnTo>
                    <a:lnTo>
                      <a:pt x="420" y="2059"/>
                    </a:lnTo>
                    <a:lnTo>
                      <a:pt x="411" y="2056"/>
                    </a:lnTo>
                    <a:lnTo>
                      <a:pt x="403" y="2051"/>
                    </a:lnTo>
                    <a:lnTo>
                      <a:pt x="396" y="2047"/>
                    </a:lnTo>
                    <a:lnTo>
                      <a:pt x="389" y="2041"/>
                    </a:lnTo>
                    <a:lnTo>
                      <a:pt x="383" y="2034"/>
                    </a:lnTo>
                    <a:lnTo>
                      <a:pt x="376" y="2028"/>
                    </a:lnTo>
                    <a:lnTo>
                      <a:pt x="371" y="2019"/>
                    </a:lnTo>
                    <a:lnTo>
                      <a:pt x="367" y="2011"/>
                    </a:lnTo>
                    <a:lnTo>
                      <a:pt x="364" y="2001"/>
                    </a:lnTo>
                    <a:lnTo>
                      <a:pt x="361" y="1990"/>
                    </a:lnTo>
                    <a:lnTo>
                      <a:pt x="358" y="1980"/>
                    </a:lnTo>
                    <a:lnTo>
                      <a:pt x="358" y="1967"/>
                    </a:lnTo>
                    <a:lnTo>
                      <a:pt x="358" y="1260"/>
                    </a:lnTo>
                    <a:lnTo>
                      <a:pt x="97" y="1260"/>
                    </a:lnTo>
                    <a:lnTo>
                      <a:pt x="376" y="292"/>
                    </a:lnTo>
                    <a:lnTo>
                      <a:pt x="333" y="292"/>
                    </a:lnTo>
                    <a:lnTo>
                      <a:pt x="170" y="838"/>
                    </a:lnTo>
                    <a:lnTo>
                      <a:pt x="170" y="838"/>
                    </a:lnTo>
                    <a:lnTo>
                      <a:pt x="166" y="848"/>
                    </a:lnTo>
                    <a:lnTo>
                      <a:pt x="162" y="858"/>
                    </a:lnTo>
                    <a:lnTo>
                      <a:pt x="157" y="867"/>
                    </a:lnTo>
                    <a:lnTo>
                      <a:pt x="151" y="875"/>
                    </a:lnTo>
                    <a:lnTo>
                      <a:pt x="144" y="882"/>
                    </a:lnTo>
                    <a:lnTo>
                      <a:pt x="138" y="888"/>
                    </a:lnTo>
                    <a:lnTo>
                      <a:pt x="130" y="893"/>
                    </a:lnTo>
                    <a:lnTo>
                      <a:pt x="124" y="897"/>
                    </a:lnTo>
                    <a:lnTo>
                      <a:pt x="116" y="901"/>
                    </a:lnTo>
                    <a:lnTo>
                      <a:pt x="107" y="903"/>
                    </a:lnTo>
                    <a:lnTo>
                      <a:pt x="99" y="905"/>
                    </a:lnTo>
                    <a:lnTo>
                      <a:pt x="92" y="906"/>
                    </a:lnTo>
                    <a:lnTo>
                      <a:pt x="84" y="906"/>
                    </a:lnTo>
                    <a:lnTo>
                      <a:pt x="75" y="905"/>
                    </a:lnTo>
                    <a:lnTo>
                      <a:pt x="59" y="902"/>
                    </a:lnTo>
                    <a:lnTo>
                      <a:pt x="45" y="896"/>
                    </a:lnTo>
                    <a:lnTo>
                      <a:pt x="37" y="891"/>
                    </a:lnTo>
                    <a:lnTo>
                      <a:pt x="31" y="887"/>
                    </a:lnTo>
                    <a:lnTo>
                      <a:pt x="24" y="880"/>
                    </a:lnTo>
                    <a:lnTo>
                      <a:pt x="19" y="875"/>
                    </a:lnTo>
                    <a:lnTo>
                      <a:pt x="14" y="867"/>
                    </a:lnTo>
                    <a:lnTo>
                      <a:pt x="10" y="860"/>
                    </a:lnTo>
                    <a:lnTo>
                      <a:pt x="6" y="852"/>
                    </a:lnTo>
                    <a:lnTo>
                      <a:pt x="4" y="843"/>
                    </a:lnTo>
                    <a:lnTo>
                      <a:pt x="1" y="834"/>
                    </a:lnTo>
                    <a:lnTo>
                      <a:pt x="0" y="825"/>
                    </a:lnTo>
                    <a:lnTo>
                      <a:pt x="0" y="815"/>
                    </a:lnTo>
                    <a:lnTo>
                      <a:pt x="1" y="803"/>
                    </a:lnTo>
                    <a:lnTo>
                      <a:pt x="3" y="793"/>
                    </a:lnTo>
                    <a:lnTo>
                      <a:pt x="5" y="781"/>
                    </a:lnTo>
                    <a:lnTo>
                      <a:pt x="186" y="188"/>
                    </a:lnTo>
                    <a:lnTo>
                      <a:pt x="186" y="188"/>
                    </a:lnTo>
                    <a:lnTo>
                      <a:pt x="191" y="175"/>
                    </a:lnTo>
                    <a:lnTo>
                      <a:pt x="196" y="161"/>
                    </a:lnTo>
                    <a:lnTo>
                      <a:pt x="204" y="146"/>
                    </a:lnTo>
                    <a:lnTo>
                      <a:pt x="213" y="130"/>
                    </a:lnTo>
                    <a:lnTo>
                      <a:pt x="223" y="115"/>
                    </a:lnTo>
                    <a:lnTo>
                      <a:pt x="236" y="99"/>
                    </a:lnTo>
                    <a:lnTo>
                      <a:pt x="249" y="84"/>
                    </a:lnTo>
                    <a:lnTo>
                      <a:pt x="264" y="69"/>
                    </a:lnTo>
                    <a:lnTo>
                      <a:pt x="281" y="54"/>
                    </a:lnTo>
                    <a:lnTo>
                      <a:pt x="299" y="42"/>
                    </a:lnTo>
                    <a:lnTo>
                      <a:pt x="318" y="30"/>
                    </a:lnTo>
                    <a:lnTo>
                      <a:pt x="340" y="21"/>
                    </a:lnTo>
                    <a:lnTo>
                      <a:pt x="362" y="12"/>
                    </a:lnTo>
                    <a:lnTo>
                      <a:pt x="387" y="6"/>
                    </a:lnTo>
                    <a:lnTo>
                      <a:pt x="412" y="2"/>
                    </a:lnTo>
                    <a:lnTo>
                      <a:pt x="440" y="0"/>
                    </a:lnTo>
                    <a:lnTo>
                      <a:pt x="576" y="0"/>
                    </a:lnTo>
                    <a:lnTo>
                      <a:pt x="576" y="0"/>
                    </a:lnTo>
                    <a:lnTo>
                      <a:pt x="723" y="0"/>
                    </a:lnTo>
                    <a:lnTo>
                      <a:pt x="723" y="0"/>
                    </a:lnTo>
                    <a:lnTo>
                      <a:pt x="750" y="2"/>
                    </a:lnTo>
                    <a:lnTo>
                      <a:pt x="776" y="6"/>
                    </a:lnTo>
                    <a:lnTo>
                      <a:pt x="799" y="12"/>
                    </a:lnTo>
                    <a:lnTo>
                      <a:pt x="822" y="21"/>
                    </a:lnTo>
                    <a:lnTo>
                      <a:pt x="843" y="31"/>
                    </a:lnTo>
                    <a:lnTo>
                      <a:pt x="862" y="43"/>
                    </a:lnTo>
                    <a:lnTo>
                      <a:pt x="880" y="56"/>
                    </a:lnTo>
                    <a:lnTo>
                      <a:pt x="897" y="70"/>
                    </a:lnTo>
                    <a:lnTo>
                      <a:pt x="913" y="84"/>
                    </a:lnTo>
                    <a:lnTo>
                      <a:pt x="927" y="99"/>
                    </a:lnTo>
                    <a:lnTo>
                      <a:pt x="938" y="115"/>
                    </a:lnTo>
                    <a:lnTo>
                      <a:pt x="950" y="130"/>
                    </a:lnTo>
                    <a:lnTo>
                      <a:pt x="959" y="146"/>
                    </a:lnTo>
                    <a:lnTo>
                      <a:pt x="967" y="161"/>
                    </a:lnTo>
                    <a:lnTo>
                      <a:pt x="973" y="175"/>
                    </a:lnTo>
                    <a:lnTo>
                      <a:pt x="978" y="188"/>
                    </a:lnTo>
                    <a:lnTo>
                      <a:pt x="1159" y="780"/>
                    </a:lnTo>
                    <a:lnTo>
                      <a:pt x="1159" y="780"/>
                    </a:lnTo>
                    <a:lnTo>
                      <a:pt x="1161" y="791"/>
                    </a:lnTo>
                    <a:lnTo>
                      <a:pt x="1164" y="803"/>
                    </a:lnTo>
                    <a:lnTo>
                      <a:pt x="1164" y="813"/>
                    </a:lnTo>
                    <a:lnTo>
                      <a:pt x="1164" y="824"/>
                    </a:lnTo>
                    <a:lnTo>
                      <a:pt x="1163" y="834"/>
                    </a:lnTo>
                    <a:lnTo>
                      <a:pt x="1160" y="843"/>
                    </a:lnTo>
                    <a:lnTo>
                      <a:pt x="1158" y="852"/>
                    </a:lnTo>
                    <a:lnTo>
                      <a:pt x="1154" y="860"/>
                    </a:lnTo>
                    <a:lnTo>
                      <a:pt x="1150" y="867"/>
                    </a:lnTo>
                    <a:lnTo>
                      <a:pt x="1145" y="875"/>
                    </a:lnTo>
                    <a:lnTo>
                      <a:pt x="1138" y="882"/>
                    </a:lnTo>
                    <a:lnTo>
                      <a:pt x="1133" y="887"/>
                    </a:lnTo>
                    <a:lnTo>
                      <a:pt x="1127" y="892"/>
                    </a:lnTo>
                    <a:lnTo>
                      <a:pt x="1119" y="896"/>
                    </a:lnTo>
                    <a:lnTo>
                      <a:pt x="1105" y="902"/>
                    </a:lnTo>
                    <a:lnTo>
                      <a:pt x="1097" y="905"/>
                    </a:lnTo>
                    <a:lnTo>
                      <a:pt x="1089" y="906"/>
                    </a:lnTo>
                    <a:lnTo>
                      <a:pt x="1080" y="907"/>
                    </a:lnTo>
                    <a:lnTo>
                      <a:pt x="1072" y="906"/>
                    </a:lnTo>
                    <a:lnTo>
                      <a:pt x="1065" y="906"/>
                    </a:lnTo>
                    <a:lnTo>
                      <a:pt x="1057" y="903"/>
                    </a:lnTo>
                    <a:lnTo>
                      <a:pt x="1049" y="901"/>
                    </a:lnTo>
                    <a:lnTo>
                      <a:pt x="1042" y="898"/>
                    </a:lnTo>
                    <a:lnTo>
                      <a:pt x="1034" y="893"/>
                    </a:lnTo>
                    <a:lnTo>
                      <a:pt x="1026" y="888"/>
                    </a:lnTo>
                    <a:lnTo>
                      <a:pt x="1020" y="882"/>
                    </a:lnTo>
                    <a:lnTo>
                      <a:pt x="1013" y="875"/>
                    </a:lnTo>
                    <a:lnTo>
                      <a:pt x="1008" y="866"/>
                    </a:lnTo>
                    <a:lnTo>
                      <a:pt x="1003" y="857"/>
                    </a:lnTo>
                    <a:lnTo>
                      <a:pt x="998" y="847"/>
                    </a:lnTo>
                    <a:lnTo>
                      <a:pt x="994" y="837"/>
                    </a:lnTo>
                    <a:lnTo>
                      <a:pt x="831" y="292"/>
                    </a:lnTo>
                    <a:lnTo>
                      <a:pt x="785" y="292"/>
                    </a:lnTo>
                    <a:lnTo>
                      <a:pt x="1066" y="1260"/>
                    </a:lnTo>
                    <a:lnTo>
                      <a:pt x="804" y="1260"/>
                    </a:lnTo>
                    <a:lnTo>
                      <a:pt x="804" y="1969"/>
                    </a:lnTo>
                    <a:lnTo>
                      <a:pt x="804" y="1969"/>
                    </a:lnTo>
                    <a:lnTo>
                      <a:pt x="804" y="1980"/>
                    </a:lnTo>
                    <a:lnTo>
                      <a:pt x="802" y="1992"/>
                    </a:lnTo>
                    <a:lnTo>
                      <a:pt x="799" y="2002"/>
                    </a:lnTo>
                    <a:lnTo>
                      <a:pt x="797" y="2011"/>
                    </a:lnTo>
                    <a:lnTo>
                      <a:pt x="791" y="2020"/>
                    </a:lnTo>
                    <a:lnTo>
                      <a:pt x="786" y="2028"/>
                    </a:lnTo>
                    <a:lnTo>
                      <a:pt x="781" y="2034"/>
                    </a:lnTo>
                    <a:lnTo>
                      <a:pt x="775" y="2041"/>
                    </a:lnTo>
                    <a:lnTo>
                      <a:pt x="767" y="2047"/>
                    </a:lnTo>
                    <a:lnTo>
                      <a:pt x="759" y="2052"/>
                    </a:lnTo>
                    <a:lnTo>
                      <a:pt x="752" y="2056"/>
                    </a:lnTo>
                    <a:lnTo>
                      <a:pt x="742" y="2059"/>
                    </a:lnTo>
                    <a:lnTo>
                      <a:pt x="735" y="2061"/>
                    </a:lnTo>
                    <a:lnTo>
                      <a:pt x="726" y="2064"/>
                    </a:lnTo>
                    <a:lnTo>
                      <a:pt x="708" y="2065"/>
                    </a:lnTo>
                    <a:lnTo>
                      <a:pt x="690" y="2064"/>
                    </a:lnTo>
                    <a:lnTo>
                      <a:pt x="681" y="2061"/>
                    </a:lnTo>
                    <a:lnTo>
                      <a:pt x="672" y="2059"/>
                    </a:lnTo>
                    <a:lnTo>
                      <a:pt x="664" y="2056"/>
                    </a:lnTo>
                    <a:lnTo>
                      <a:pt x="656" y="2051"/>
                    </a:lnTo>
                    <a:lnTo>
                      <a:pt x="648" y="2047"/>
                    </a:lnTo>
                    <a:lnTo>
                      <a:pt x="641" y="2041"/>
                    </a:lnTo>
                    <a:lnTo>
                      <a:pt x="634" y="2034"/>
                    </a:lnTo>
                    <a:lnTo>
                      <a:pt x="629" y="2028"/>
                    </a:lnTo>
                    <a:lnTo>
                      <a:pt x="624" y="2020"/>
                    </a:lnTo>
                    <a:lnTo>
                      <a:pt x="619" y="2011"/>
                    </a:lnTo>
                    <a:lnTo>
                      <a:pt x="615" y="2002"/>
                    </a:lnTo>
                    <a:lnTo>
                      <a:pt x="612" y="1992"/>
                    </a:lnTo>
                    <a:lnTo>
                      <a:pt x="611" y="1980"/>
                    </a:lnTo>
                    <a:lnTo>
                      <a:pt x="611" y="1969"/>
                    </a:lnTo>
                    <a:lnTo>
                      <a:pt x="611" y="1255"/>
                    </a:lnTo>
                    <a:lnTo>
                      <a:pt x="553" y="1255"/>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30" name="Group 30">
              <a:extLst>
                <a:ext uri="{FF2B5EF4-FFF2-40B4-BE49-F238E27FC236}">
                  <a16:creationId xmlns="" xmlns:a16="http://schemas.microsoft.com/office/drawing/2014/main" id="{057FCDC9-A8EC-4258-9E28-0C4A2D56FC17}"/>
                </a:ext>
              </a:extLst>
            </p:cNvPr>
            <p:cNvGrpSpPr/>
            <p:nvPr/>
          </p:nvGrpSpPr>
          <p:grpSpPr bwMode="auto">
            <a:xfrm>
              <a:off x="8964973" y="2103557"/>
              <a:ext cx="321315" cy="661440"/>
              <a:chOff x="6359525" y="4005263"/>
              <a:chExt cx="615950" cy="1338262"/>
            </a:xfrm>
            <a:solidFill>
              <a:srgbClr val="5191DD"/>
            </a:solidFill>
            <a:effectLst>
              <a:outerShdw blurRad="76200" dir="18900000" sy="23000" kx="-1200000" algn="bl" rotWithShape="0">
                <a:prstClr val="black">
                  <a:alpha val="20000"/>
                </a:prstClr>
              </a:outerShdw>
            </a:effectLst>
          </p:grpSpPr>
          <p:sp>
            <p:nvSpPr>
              <p:cNvPr id="58" name="Freeform 5">
                <a:extLst>
                  <a:ext uri="{FF2B5EF4-FFF2-40B4-BE49-F238E27FC236}">
                    <a16:creationId xmlns="" xmlns:a16="http://schemas.microsoft.com/office/drawing/2014/main" id="{B4F3FC36-FE55-4BA5-967F-D2DD109478AC}"/>
                  </a:ext>
                </a:extLst>
              </p:cNvPr>
              <p:cNvSpPr>
                <a:spLocks/>
              </p:cNvSpPr>
              <p:nvPr/>
            </p:nvSpPr>
            <p:spPr bwMode="auto">
              <a:xfrm>
                <a:off x="6559550" y="4005263"/>
                <a:ext cx="217488" cy="219075"/>
              </a:xfrm>
              <a:custGeom>
                <a:avLst/>
                <a:gdLst>
                  <a:gd name="T0" fmla="*/ 206 w 412"/>
                  <a:gd name="T1" fmla="*/ 413 h 413"/>
                  <a:gd name="T2" fmla="*/ 247 w 412"/>
                  <a:gd name="T3" fmla="*/ 408 h 413"/>
                  <a:gd name="T4" fmla="*/ 286 w 412"/>
                  <a:gd name="T5" fmla="*/ 396 h 413"/>
                  <a:gd name="T6" fmla="*/ 321 w 412"/>
                  <a:gd name="T7" fmla="*/ 377 h 413"/>
                  <a:gd name="T8" fmla="*/ 352 w 412"/>
                  <a:gd name="T9" fmla="*/ 352 h 413"/>
                  <a:gd name="T10" fmla="*/ 376 w 412"/>
                  <a:gd name="T11" fmla="*/ 322 h 413"/>
                  <a:gd name="T12" fmla="*/ 395 w 412"/>
                  <a:gd name="T13" fmla="*/ 287 h 413"/>
                  <a:gd name="T14" fmla="*/ 407 w 412"/>
                  <a:gd name="T15" fmla="*/ 248 h 413"/>
                  <a:gd name="T16" fmla="*/ 412 w 412"/>
                  <a:gd name="T17" fmla="*/ 206 h 413"/>
                  <a:gd name="T18" fmla="*/ 411 w 412"/>
                  <a:gd name="T19" fmla="*/ 185 h 413"/>
                  <a:gd name="T20" fmla="*/ 402 w 412"/>
                  <a:gd name="T21" fmla="*/ 145 h 413"/>
                  <a:gd name="T22" fmla="*/ 386 w 412"/>
                  <a:gd name="T23" fmla="*/ 108 h 413"/>
                  <a:gd name="T24" fmla="*/ 364 w 412"/>
                  <a:gd name="T25" fmla="*/ 76 h 413"/>
                  <a:gd name="T26" fmla="*/ 336 w 412"/>
                  <a:gd name="T27" fmla="*/ 48 h 413"/>
                  <a:gd name="T28" fmla="*/ 304 w 412"/>
                  <a:gd name="T29" fmla="*/ 26 h 413"/>
                  <a:gd name="T30" fmla="*/ 267 w 412"/>
                  <a:gd name="T31" fmla="*/ 10 h 413"/>
                  <a:gd name="T32" fmla="*/ 227 w 412"/>
                  <a:gd name="T33" fmla="*/ 1 h 413"/>
                  <a:gd name="T34" fmla="*/ 206 w 412"/>
                  <a:gd name="T35" fmla="*/ 0 h 413"/>
                  <a:gd name="T36" fmla="*/ 163 w 412"/>
                  <a:gd name="T37" fmla="*/ 5 h 413"/>
                  <a:gd name="T38" fmla="*/ 125 w 412"/>
                  <a:gd name="T39" fmla="*/ 17 h 413"/>
                  <a:gd name="T40" fmla="*/ 90 w 412"/>
                  <a:gd name="T41" fmla="*/ 36 h 413"/>
                  <a:gd name="T42" fmla="*/ 59 w 412"/>
                  <a:gd name="T43" fmla="*/ 60 h 413"/>
                  <a:gd name="T44" fmla="*/ 34 w 412"/>
                  <a:gd name="T45" fmla="*/ 91 h 413"/>
                  <a:gd name="T46" fmla="*/ 15 w 412"/>
                  <a:gd name="T47" fmla="*/ 126 h 413"/>
                  <a:gd name="T48" fmla="*/ 4 w 412"/>
                  <a:gd name="T49" fmla="*/ 165 h 413"/>
                  <a:gd name="T50" fmla="*/ 0 w 412"/>
                  <a:gd name="T51" fmla="*/ 206 h 413"/>
                  <a:gd name="T52" fmla="*/ 0 w 412"/>
                  <a:gd name="T53" fmla="*/ 228 h 413"/>
                  <a:gd name="T54" fmla="*/ 9 w 412"/>
                  <a:gd name="T55" fmla="*/ 268 h 413"/>
                  <a:gd name="T56" fmla="*/ 24 w 412"/>
                  <a:gd name="T57" fmla="*/ 305 h 413"/>
                  <a:gd name="T58" fmla="*/ 46 w 412"/>
                  <a:gd name="T59" fmla="*/ 337 h 413"/>
                  <a:gd name="T60" fmla="*/ 74 w 412"/>
                  <a:gd name="T61" fmla="*/ 365 h 413"/>
                  <a:gd name="T62" fmla="*/ 107 w 412"/>
                  <a:gd name="T63" fmla="*/ 387 h 413"/>
                  <a:gd name="T64" fmla="*/ 144 w 412"/>
                  <a:gd name="T65" fmla="*/ 403 h 413"/>
                  <a:gd name="T66" fmla="*/ 184 w 412"/>
                  <a:gd name="T67" fmla="*/ 412 h 413"/>
                  <a:gd name="T68" fmla="*/ 206 w 412"/>
                  <a:gd name="T69"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2" h="413">
                    <a:moveTo>
                      <a:pt x="206" y="413"/>
                    </a:moveTo>
                    <a:lnTo>
                      <a:pt x="206" y="413"/>
                    </a:lnTo>
                    <a:lnTo>
                      <a:pt x="227" y="412"/>
                    </a:lnTo>
                    <a:lnTo>
                      <a:pt x="247" y="408"/>
                    </a:lnTo>
                    <a:lnTo>
                      <a:pt x="267" y="403"/>
                    </a:lnTo>
                    <a:lnTo>
                      <a:pt x="286" y="396"/>
                    </a:lnTo>
                    <a:lnTo>
                      <a:pt x="304" y="387"/>
                    </a:lnTo>
                    <a:lnTo>
                      <a:pt x="321" y="377"/>
                    </a:lnTo>
                    <a:lnTo>
                      <a:pt x="336" y="365"/>
                    </a:lnTo>
                    <a:lnTo>
                      <a:pt x="352" y="352"/>
                    </a:lnTo>
                    <a:lnTo>
                      <a:pt x="364" y="337"/>
                    </a:lnTo>
                    <a:lnTo>
                      <a:pt x="376" y="322"/>
                    </a:lnTo>
                    <a:lnTo>
                      <a:pt x="386" y="305"/>
                    </a:lnTo>
                    <a:lnTo>
                      <a:pt x="395" y="287"/>
                    </a:lnTo>
                    <a:lnTo>
                      <a:pt x="402" y="268"/>
                    </a:lnTo>
                    <a:lnTo>
                      <a:pt x="407" y="248"/>
                    </a:lnTo>
                    <a:lnTo>
                      <a:pt x="411" y="228"/>
                    </a:lnTo>
                    <a:lnTo>
                      <a:pt x="412" y="206"/>
                    </a:lnTo>
                    <a:lnTo>
                      <a:pt x="412" y="206"/>
                    </a:lnTo>
                    <a:lnTo>
                      <a:pt x="411" y="185"/>
                    </a:lnTo>
                    <a:lnTo>
                      <a:pt x="407" y="165"/>
                    </a:lnTo>
                    <a:lnTo>
                      <a:pt x="402" y="145"/>
                    </a:lnTo>
                    <a:lnTo>
                      <a:pt x="395" y="126"/>
                    </a:lnTo>
                    <a:lnTo>
                      <a:pt x="386" y="108"/>
                    </a:lnTo>
                    <a:lnTo>
                      <a:pt x="376" y="91"/>
                    </a:lnTo>
                    <a:lnTo>
                      <a:pt x="364" y="76"/>
                    </a:lnTo>
                    <a:lnTo>
                      <a:pt x="352" y="60"/>
                    </a:lnTo>
                    <a:lnTo>
                      <a:pt x="336" y="48"/>
                    </a:lnTo>
                    <a:lnTo>
                      <a:pt x="321" y="36"/>
                    </a:lnTo>
                    <a:lnTo>
                      <a:pt x="304" y="26"/>
                    </a:lnTo>
                    <a:lnTo>
                      <a:pt x="286" y="17"/>
                    </a:lnTo>
                    <a:lnTo>
                      <a:pt x="267" y="10"/>
                    </a:lnTo>
                    <a:lnTo>
                      <a:pt x="247" y="5"/>
                    </a:lnTo>
                    <a:lnTo>
                      <a:pt x="227" y="1"/>
                    </a:lnTo>
                    <a:lnTo>
                      <a:pt x="206" y="0"/>
                    </a:lnTo>
                    <a:lnTo>
                      <a:pt x="206" y="0"/>
                    </a:lnTo>
                    <a:lnTo>
                      <a:pt x="184" y="1"/>
                    </a:lnTo>
                    <a:lnTo>
                      <a:pt x="163" y="5"/>
                    </a:lnTo>
                    <a:lnTo>
                      <a:pt x="144" y="10"/>
                    </a:lnTo>
                    <a:lnTo>
                      <a:pt x="125" y="17"/>
                    </a:lnTo>
                    <a:lnTo>
                      <a:pt x="107" y="26"/>
                    </a:lnTo>
                    <a:lnTo>
                      <a:pt x="90" y="36"/>
                    </a:lnTo>
                    <a:lnTo>
                      <a:pt x="74" y="48"/>
                    </a:lnTo>
                    <a:lnTo>
                      <a:pt x="59" y="60"/>
                    </a:lnTo>
                    <a:lnTo>
                      <a:pt x="46" y="76"/>
                    </a:lnTo>
                    <a:lnTo>
                      <a:pt x="34" y="91"/>
                    </a:lnTo>
                    <a:lnTo>
                      <a:pt x="24" y="108"/>
                    </a:lnTo>
                    <a:lnTo>
                      <a:pt x="15" y="126"/>
                    </a:lnTo>
                    <a:lnTo>
                      <a:pt x="9" y="145"/>
                    </a:lnTo>
                    <a:lnTo>
                      <a:pt x="4" y="165"/>
                    </a:lnTo>
                    <a:lnTo>
                      <a:pt x="0" y="185"/>
                    </a:lnTo>
                    <a:lnTo>
                      <a:pt x="0" y="206"/>
                    </a:lnTo>
                    <a:lnTo>
                      <a:pt x="0" y="206"/>
                    </a:lnTo>
                    <a:lnTo>
                      <a:pt x="0" y="228"/>
                    </a:lnTo>
                    <a:lnTo>
                      <a:pt x="4" y="248"/>
                    </a:lnTo>
                    <a:lnTo>
                      <a:pt x="9" y="268"/>
                    </a:lnTo>
                    <a:lnTo>
                      <a:pt x="15" y="287"/>
                    </a:lnTo>
                    <a:lnTo>
                      <a:pt x="24" y="305"/>
                    </a:lnTo>
                    <a:lnTo>
                      <a:pt x="34" y="322"/>
                    </a:lnTo>
                    <a:lnTo>
                      <a:pt x="46" y="337"/>
                    </a:lnTo>
                    <a:lnTo>
                      <a:pt x="59" y="352"/>
                    </a:lnTo>
                    <a:lnTo>
                      <a:pt x="74" y="365"/>
                    </a:lnTo>
                    <a:lnTo>
                      <a:pt x="90" y="377"/>
                    </a:lnTo>
                    <a:lnTo>
                      <a:pt x="107" y="387"/>
                    </a:lnTo>
                    <a:lnTo>
                      <a:pt x="125" y="396"/>
                    </a:lnTo>
                    <a:lnTo>
                      <a:pt x="144" y="403"/>
                    </a:lnTo>
                    <a:lnTo>
                      <a:pt x="163" y="408"/>
                    </a:lnTo>
                    <a:lnTo>
                      <a:pt x="184" y="412"/>
                    </a:lnTo>
                    <a:lnTo>
                      <a:pt x="206" y="413"/>
                    </a:lnTo>
                    <a:lnTo>
                      <a:pt x="206" y="413"/>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59" name="Freeform 26">
                <a:extLst>
                  <a:ext uri="{FF2B5EF4-FFF2-40B4-BE49-F238E27FC236}">
                    <a16:creationId xmlns="" xmlns:a16="http://schemas.microsoft.com/office/drawing/2014/main" id="{438759F9-E5DD-44AE-83C6-150F4CA41A96}"/>
                  </a:ext>
                </a:extLst>
              </p:cNvPr>
              <p:cNvSpPr>
                <a:spLocks/>
              </p:cNvSpPr>
              <p:nvPr/>
            </p:nvSpPr>
            <p:spPr bwMode="auto">
              <a:xfrm>
                <a:off x="6359525" y="4251325"/>
                <a:ext cx="615950" cy="1092200"/>
              </a:xfrm>
              <a:custGeom>
                <a:avLst/>
                <a:gdLst>
                  <a:gd name="T0" fmla="*/ 553 w 1164"/>
                  <a:gd name="T1" fmla="*/ 1967 h 2065"/>
                  <a:gd name="T2" fmla="*/ 548 w 1164"/>
                  <a:gd name="T3" fmla="*/ 2001 h 2065"/>
                  <a:gd name="T4" fmla="*/ 535 w 1164"/>
                  <a:gd name="T5" fmla="*/ 2028 h 2065"/>
                  <a:gd name="T6" fmla="*/ 516 w 1164"/>
                  <a:gd name="T7" fmla="*/ 2047 h 2065"/>
                  <a:gd name="T8" fmla="*/ 491 w 1164"/>
                  <a:gd name="T9" fmla="*/ 2059 h 2065"/>
                  <a:gd name="T10" fmla="*/ 456 w 1164"/>
                  <a:gd name="T11" fmla="*/ 2065 h 2065"/>
                  <a:gd name="T12" fmla="*/ 420 w 1164"/>
                  <a:gd name="T13" fmla="*/ 2059 h 2065"/>
                  <a:gd name="T14" fmla="*/ 396 w 1164"/>
                  <a:gd name="T15" fmla="*/ 2047 h 2065"/>
                  <a:gd name="T16" fmla="*/ 376 w 1164"/>
                  <a:gd name="T17" fmla="*/ 2028 h 2065"/>
                  <a:gd name="T18" fmla="*/ 364 w 1164"/>
                  <a:gd name="T19" fmla="*/ 2001 h 2065"/>
                  <a:gd name="T20" fmla="*/ 358 w 1164"/>
                  <a:gd name="T21" fmla="*/ 1967 h 2065"/>
                  <a:gd name="T22" fmla="*/ 376 w 1164"/>
                  <a:gd name="T23" fmla="*/ 292 h 2065"/>
                  <a:gd name="T24" fmla="*/ 170 w 1164"/>
                  <a:gd name="T25" fmla="*/ 838 h 2065"/>
                  <a:gd name="T26" fmla="*/ 157 w 1164"/>
                  <a:gd name="T27" fmla="*/ 867 h 2065"/>
                  <a:gd name="T28" fmla="*/ 138 w 1164"/>
                  <a:gd name="T29" fmla="*/ 888 h 2065"/>
                  <a:gd name="T30" fmla="*/ 116 w 1164"/>
                  <a:gd name="T31" fmla="*/ 901 h 2065"/>
                  <a:gd name="T32" fmla="*/ 92 w 1164"/>
                  <a:gd name="T33" fmla="*/ 906 h 2065"/>
                  <a:gd name="T34" fmla="*/ 59 w 1164"/>
                  <a:gd name="T35" fmla="*/ 902 h 2065"/>
                  <a:gd name="T36" fmla="*/ 31 w 1164"/>
                  <a:gd name="T37" fmla="*/ 887 h 2065"/>
                  <a:gd name="T38" fmla="*/ 14 w 1164"/>
                  <a:gd name="T39" fmla="*/ 867 h 2065"/>
                  <a:gd name="T40" fmla="*/ 4 w 1164"/>
                  <a:gd name="T41" fmla="*/ 843 h 2065"/>
                  <a:gd name="T42" fmla="*/ 0 w 1164"/>
                  <a:gd name="T43" fmla="*/ 815 h 2065"/>
                  <a:gd name="T44" fmla="*/ 5 w 1164"/>
                  <a:gd name="T45" fmla="*/ 781 h 2065"/>
                  <a:gd name="T46" fmla="*/ 191 w 1164"/>
                  <a:gd name="T47" fmla="*/ 175 h 2065"/>
                  <a:gd name="T48" fmla="*/ 213 w 1164"/>
                  <a:gd name="T49" fmla="*/ 130 h 2065"/>
                  <a:gd name="T50" fmla="*/ 249 w 1164"/>
                  <a:gd name="T51" fmla="*/ 84 h 2065"/>
                  <a:gd name="T52" fmla="*/ 299 w 1164"/>
                  <a:gd name="T53" fmla="*/ 42 h 2065"/>
                  <a:gd name="T54" fmla="*/ 362 w 1164"/>
                  <a:gd name="T55" fmla="*/ 12 h 2065"/>
                  <a:gd name="T56" fmla="*/ 440 w 1164"/>
                  <a:gd name="T57" fmla="*/ 0 h 2065"/>
                  <a:gd name="T58" fmla="*/ 723 w 1164"/>
                  <a:gd name="T59" fmla="*/ 0 h 2065"/>
                  <a:gd name="T60" fmla="*/ 776 w 1164"/>
                  <a:gd name="T61" fmla="*/ 6 h 2065"/>
                  <a:gd name="T62" fmla="*/ 843 w 1164"/>
                  <a:gd name="T63" fmla="*/ 31 h 2065"/>
                  <a:gd name="T64" fmla="*/ 897 w 1164"/>
                  <a:gd name="T65" fmla="*/ 70 h 2065"/>
                  <a:gd name="T66" fmla="*/ 938 w 1164"/>
                  <a:gd name="T67" fmla="*/ 115 h 2065"/>
                  <a:gd name="T68" fmla="*/ 967 w 1164"/>
                  <a:gd name="T69" fmla="*/ 161 h 2065"/>
                  <a:gd name="T70" fmla="*/ 1159 w 1164"/>
                  <a:gd name="T71" fmla="*/ 780 h 2065"/>
                  <a:gd name="T72" fmla="*/ 1164 w 1164"/>
                  <a:gd name="T73" fmla="*/ 803 h 2065"/>
                  <a:gd name="T74" fmla="*/ 1163 w 1164"/>
                  <a:gd name="T75" fmla="*/ 834 h 2065"/>
                  <a:gd name="T76" fmla="*/ 1154 w 1164"/>
                  <a:gd name="T77" fmla="*/ 860 h 2065"/>
                  <a:gd name="T78" fmla="*/ 1138 w 1164"/>
                  <a:gd name="T79" fmla="*/ 882 h 2065"/>
                  <a:gd name="T80" fmla="*/ 1119 w 1164"/>
                  <a:gd name="T81" fmla="*/ 896 h 2065"/>
                  <a:gd name="T82" fmla="*/ 1089 w 1164"/>
                  <a:gd name="T83" fmla="*/ 906 h 2065"/>
                  <a:gd name="T84" fmla="*/ 1065 w 1164"/>
                  <a:gd name="T85" fmla="*/ 906 h 2065"/>
                  <a:gd name="T86" fmla="*/ 1042 w 1164"/>
                  <a:gd name="T87" fmla="*/ 898 h 2065"/>
                  <a:gd name="T88" fmla="*/ 1020 w 1164"/>
                  <a:gd name="T89" fmla="*/ 882 h 2065"/>
                  <a:gd name="T90" fmla="*/ 1003 w 1164"/>
                  <a:gd name="T91" fmla="*/ 857 h 2065"/>
                  <a:gd name="T92" fmla="*/ 831 w 1164"/>
                  <a:gd name="T93" fmla="*/ 292 h 2065"/>
                  <a:gd name="T94" fmla="*/ 804 w 1164"/>
                  <a:gd name="T95" fmla="*/ 1260 h 2065"/>
                  <a:gd name="T96" fmla="*/ 804 w 1164"/>
                  <a:gd name="T97" fmla="*/ 1980 h 2065"/>
                  <a:gd name="T98" fmla="*/ 797 w 1164"/>
                  <a:gd name="T99" fmla="*/ 2011 h 2065"/>
                  <a:gd name="T100" fmla="*/ 781 w 1164"/>
                  <a:gd name="T101" fmla="*/ 2034 h 2065"/>
                  <a:gd name="T102" fmla="*/ 759 w 1164"/>
                  <a:gd name="T103" fmla="*/ 2052 h 2065"/>
                  <a:gd name="T104" fmla="*/ 735 w 1164"/>
                  <a:gd name="T105" fmla="*/ 2061 h 2065"/>
                  <a:gd name="T106" fmla="*/ 690 w 1164"/>
                  <a:gd name="T107" fmla="*/ 2064 h 2065"/>
                  <a:gd name="T108" fmla="*/ 664 w 1164"/>
                  <a:gd name="T109" fmla="*/ 2056 h 2065"/>
                  <a:gd name="T110" fmla="*/ 641 w 1164"/>
                  <a:gd name="T111" fmla="*/ 2041 h 2065"/>
                  <a:gd name="T112" fmla="*/ 624 w 1164"/>
                  <a:gd name="T113" fmla="*/ 2020 h 2065"/>
                  <a:gd name="T114" fmla="*/ 612 w 1164"/>
                  <a:gd name="T115" fmla="*/ 1992 h 2065"/>
                  <a:gd name="T116" fmla="*/ 611 w 1164"/>
                  <a:gd name="T117" fmla="*/ 1255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4" h="2065">
                    <a:moveTo>
                      <a:pt x="553" y="1255"/>
                    </a:moveTo>
                    <a:lnTo>
                      <a:pt x="553" y="1967"/>
                    </a:lnTo>
                    <a:lnTo>
                      <a:pt x="553" y="1967"/>
                    </a:lnTo>
                    <a:lnTo>
                      <a:pt x="553" y="1980"/>
                    </a:lnTo>
                    <a:lnTo>
                      <a:pt x="550" y="1990"/>
                    </a:lnTo>
                    <a:lnTo>
                      <a:pt x="548" y="2001"/>
                    </a:lnTo>
                    <a:lnTo>
                      <a:pt x="545" y="2011"/>
                    </a:lnTo>
                    <a:lnTo>
                      <a:pt x="540" y="2019"/>
                    </a:lnTo>
                    <a:lnTo>
                      <a:pt x="535" y="2028"/>
                    </a:lnTo>
                    <a:lnTo>
                      <a:pt x="529" y="2034"/>
                    </a:lnTo>
                    <a:lnTo>
                      <a:pt x="522" y="2041"/>
                    </a:lnTo>
                    <a:lnTo>
                      <a:pt x="516" y="2047"/>
                    </a:lnTo>
                    <a:lnTo>
                      <a:pt x="508" y="2051"/>
                    </a:lnTo>
                    <a:lnTo>
                      <a:pt x="500" y="2056"/>
                    </a:lnTo>
                    <a:lnTo>
                      <a:pt x="491" y="2059"/>
                    </a:lnTo>
                    <a:lnTo>
                      <a:pt x="483" y="2061"/>
                    </a:lnTo>
                    <a:lnTo>
                      <a:pt x="474" y="2064"/>
                    </a:lnTo>
                    <a:lnTo>
                      <a:pt x="456" y="2065"/>
                    </a:lnTo>
                    <a:lnTo>
                      <a:pt x="437" y="2064"/>
                    </a:lnTo>
                    <a:lnTo>
                      <a:pt x="429" y="2061"/>
                    </a:lnTo>
                    <a:lnTo>
                      <a:pt x="420" y="2059"/>
                    </a:lnTo>
                    <a:lnTo>
                      <a:pt x="411" y="2056"/>
                    </a:lnTo>
                    <a:lnTo>
                      <a:pt x="403" y="2051"/>
                    </a:lnTo>
                    <a:lnTo>
                      <a:pt x="396" y="2047"/>
                    </a:lnTo>
                    <a:lnTo>
                      <a:pt x="389" y="2041"/>
                    </a:lnTo>
                    <a:lnTo>
                      <a:pt x="383" y="2034"/>
                    </a:lnTo>
                    <a:lnTo>
                      <a:pt x="376" y="2028"/>
                    </a:lnTo>
                    <a:lnTo>
                      <a:pt x="371" y="2019"/>
                    </a:lnTo>
                    <a:lnTo>
                      <a:pt x="367" y="2011"/>
                    </a:lnTo>
                    <a:lnTo>
                      <a:pt x="364" y="2001"/>
                    </a:lnTo>
                    <a:lnTo>
                      <a:pt x="361" y="1990"/>
                    </a:lnTo>
                    <a:lnTo>
                      <a:pt x="358" y="1980"/>
                    </a:lnTo>
                    <a:lnTo>
                      <a:pt x="358" y="1967"/>
                    </a:lnTo>
                    <a:lnTo>
                      <a:pt x="358" y="1260"/>
                    </a:lnTo>
                    <a:lnTo>
                      <a:pt x="97" y="1260"/>
                    </a:lnTo>
                    <a:lnTo>
                      <a:pt x="376" y="292"/>
                    </a:lnTo>
                    <a:lnTo>
                      <a:pt x="333" y="292"/>
                    </a:lnTo>
                    <a:lnTo>
                      <a:pt x="170" y="838"/>
                    </a:lnTo>
                    <a:lnTo>
                      <a:pt x="170" y="838"/>
                    </a:lnTo>
                    <a:lnTo>
                      <a:pt x="166" y="848"/>
                    </a:lnTo>
                    <a:lnTo>
                      <a:pt x="162" y="858"/>
                    </a:lnTo>
                    <a:lnTo>
                      <a:pt x="157" y="867"/>
                    </a:lnTo>
                    <a:lnTo>
                      <a:pt x="151" y="875"/>
                    </a:lnTo>
                    <a:lnTo>
                      <a:pt x="144" y="882"/>
                    </a:lnTo>
                    <a:lnTo>
                      <a:pt x="138" y="888"/>
                    </a:lnTo>
                    <a:lnTo>
                      <a:pt x="130" y="893"/>
                    </a:lnTo>
                    <a:lnTo>
                      <a:pt x="124" y="897"/>
                    </a:lnTo>
                    <a:lnTo>
                      <a:pt x="116" y="901"/>
                    </a:lnTo>
                    <a:lnTo>
                      <a:pt x="107" y="903"/>
                    </a:lnTo>
                    <a:lnTo>
                      <a:pt x="99" y="905"/>
                    </a:lnTo>
                    <a:lnTo>
                      <a:pt x="92" y="906"/>
                    </a:lnTo>
                    <a:lnTo>
                      <a:pt x="84" y="906"/>
                    </a:lnTo>
                    <a:lnTo>
                      <a:pt x="75" y="905"/>
                    </a:lnTo>
                    <a:lnTo>
                      <a:pt x="59" y="902"/>
                    </a:lnTo>
                    <a:lnTo>
                      <a:pt x="45" y="896"/>
                    </a:lnTo>
                    <a:lnTo>
                      <a:pt x="37" y="891"/>
                    </a:lnTo>
                    <a:lnTo>
                      <a:pt x="31" y="887"/>
                    </a:lnTo>
                    <a:lnTo>
                      <a:pt x="24" y="880"/>
                    </a:lnTo>
                    <a:lnTo>
                      <a:pt x="19" y="875"/>
                    </a:lnTo>
                    <a:lnTo>
                      <a:pt x="14" y="867"/>
                    </a:lnTo>
                    <a:lnTo>
                      <a:pt x="10" y="860"/>
                    </a:lnTo>
                    <a:lnTo>
                      <a:pt x="6" y="852"/>
                    </a:lnTo>
                    <a:lnTo>
                      <a:pt x="4" y="843"/>
                    </a:lnTo>
                    <a:lnTo>
                      <a:pt x="1" y="834"/>
                    </a:lnTo>
                    <a:lnTo>
                      <a:pt x="0" y="825"/>
                    </a:lnTo>
                    <a:lnTo>
                      <a:pt x="0" y="815"/>
                    </a:lnTo>
                    <a:lnTo>
                      <a:pt x="1" y="803"/>
                    </a:lnTo>
                    <a:lnTo>
                      <a:pt x="3" y="793"/>
                    </a:lnTo>
                    <a:lnTo>
                      <a:pt x="5" y="781"/>
                    </a:lnTo>
                    <a:lnTo>
                      <a:pt x="186" y="188"/>
                    </a:lnTo>
                    <a:lnTo>
                      <a:pt x="186" y="188"/>
                    </a:lnTo>
                    <a:lnTo>
                      <a:pt x="191" y="175"/>
                    </a:lnTo>
                    <a:lnTo>
                      <a:pt x="196" y="161"/>
                    </a:lnTo>
                    <a:lnTo>
                      <a:pt x="204" y="146"/>
                    </a:lnTo>
                    <a:lnTo>
                      <a:pt x="213" y="130"/>
                    </a:lnTo>
                    <a:lnTo>
                      <a:pt x="223" y="115"/>
                    </a:lnTo>
                    <a:lnTo>
                      <a:pt x="236" y="99"/>
                    </a:lnTo>
                    <a:lnTo>
                      <a:pt x="249" y="84"/>
                    </a:lnTo>
                    <a:lnTo>
                      <a:pt x="264" y="69"/>
                    </a:lnTo>
                    <a:lnTo>
                      <a:pt x="281" y="54"/>
                    </a:lnTo>
                    <a:lnTo>
                      <a:pt x="299" y="42"/>
                    </a:lnTo>
                    <a:lnTo>
                      <a:pt x="318" y="30"/>
                    </a:lnTo>
                    <a:lnTo>
                      <a:pt x="340" y="21"/>
                    </a:lnTo>
                    <a:lnTo>
                      <a:pt x="362" y="12"/>
                    </a:lnTo>
                    <a:lnTo>
                      <a:pt x="387" y="6"/>
                    </a:lnTo>
                    <a:lnTo>
                      <a:pt x="412" y="2"/>
                    </a:lnTo>
                    <a:lnTo>
                      <a:pt x="440" y="0"/>
                    </a:lnTo>
                    <a:lnTo>
                      <a:pt x="576" y="0"/>
                    </a:lnTo>
                    <a:lnTo>
                      <a:pt x="576" y="0"/>
                    </a:lnTo>
                    <a:lnTo>
                      <a:pt x="723" y="0"/>
                    </a:lnTo>
                    <a:lnTo>
                      <a:pt x="723" y="0"/>
                    </a:lnTo>
                    <a:lnTo>
                      <a:pt x="750" y="2"/>
                    </a:lnTo>
                    <a:lnTo>
                      <a:pt x="776" y="6"/>
                    </a:lnTo>
                    <a:lnTo>
                      <a:pt x="799" y="12"/>
                    </a:lnTo>
                    <a:lnTo>
                      <a:pt x="822" y="21"/>
                    </a:lnTo>
                    <a:lnTo>
                      <a:pt x="843" y="31"/>
                    </a:lnTo>
                    <a:lnTo>
                      <a:pt x="862" y="43"/>
                    </a:lnTo>
                    <a:lnTo>
                      <a:pt x="880" y="56"/>
                    </a:lnTo>
                    <a:lnTo>
                      <a:pt x="897" y="70"/>
                    </a:lnTo>
                    <a:lnTo>
                      <a:pt x="913" y="84"/>
                    </a:lnTo>
                    <a:lnTo>
                      <a:pt x="927" y="99"/>
                    </a:lnTo>
                    <a:lnTo>
                      <a:pt x="938" y="115"/>
                    </a:lnTo>
                    <a:lnTo>
                      <a:pt x="950" y="130"/>
                    </a:lnTo>
                    <a:lnTo>
                      <a:pt x="959" y="146"/>
                    </a:lnTo>
                    <a:lnTo>
                      <a:pt x="967" y="161"/>
                    </a:lnTo>
                    <a:lnTo>
                      <a:pt x="973" y="175"/>
                    </a:lnTo>
                    <a:lnTo>
                      <a:pt x="978" y="188"/>
                    </a:lnTo>
                    <a:lnTo>
                      <a:pt x="1159" y="780"/>
                    </a:lnTo>
                    <a:lnTo>
                      <a:pt x="1159" y="780"/>
                    </a:lnTo>
                    <a:lnTo>
                      <a:pt x="1161" y="791"/>
                    </a:lnTo>
                    <a:lnTo>
                      <a:pt x="1164" y="803"/>
                    </a:lnTo>
                    <a:lnTo>
                      <a:pt x="1164" y="813"/>
                    </a:lnTo>
                    <a:lnTo>
                      <a:pt x="1164" y="824"/>
                    </a:lnTo>
                    <a:lnTo>
                      <a:pt x="1163" y="834"/>
                    </a:lnTo>
                    <a:lnTo>
                      <a:pt x="1160" y="843"/>
                    </a:lnTo>
                    <a:lnTo>
                      <a:pt x="1158" y="852"/>
                    </a:lnTo>
                    <a:lnTo>
                      <a:pt x="1154" y="860"/>
                    </a:lnTo>
                    <a:lnTo>
                      <a:pt x="1150" y="867"/>
                    </a:lnTo>
                    <a:lnTo>
                      <a:pt x="1145" y="875"/>
                    </a:lnTo>
                    <a:lnTo>
                      <a:pt x="1138" y="882"/>
                    </a:lnTo>
                    <a:lnTo>
                      <a:pt x="1133" y="887"/>
                    </a:lnTo>
                    <a:lnTo>
                      <a:pt x="1127" y="892"/>
                    </a:lnTo>
                    <a:lnTo>
                      <a:pt x="1119" y="896"/>
                    </a:lnTo>
                    <a:lnTo>
                      <a:pt x="1105" y="902"/>
                    </a:lnTo>
                    <a:lnTo>
                      <a:pt x="1097" y="905"/>
                    </a:lnTo>
                    <a:lnTo>
                      <a:pt x="1089" y="906"/>
                    </a:lnTo>
                    <a:lnTo>
                      <a:pt x="1080" y="907"/>
                    </a:lnTo>
                    <a:lnTo>
                      <a:pt x="1072" y="906"/>
                    </a:lnTo>
                    <a:lnTo>
                      <a:pt x="1065" y="906"/>
                    </a:lnTo>
                    <a:lnTo>
                      <a:pt x="1057" y="903"/>
                    </a:lnTo>
                    <a:lnTo>
                      <a:pt x="1049" y="901"/>
                    </a:lnTo>
                    <a:lnTo>
                      <a:pt x="1042" y="898"/>
                    </a:lnTo>
                    <a:lnTo>
                      <a:pt x="1034" y="893"/>
                    </a:lnTo>
                    <a:lnTo>
                      <a:pt x="1026" y="888"/>
                    </a:lnTo>
                    <a:lnTo>
                      <a:pt x="1020" y="882"/>
                    </a:lnTo>
                    <a:lnTo>
                      <a:pt x="1013" y="875"/>
                    </a:lnTo>
                    <a:lnTo>
                      <a:pt x="1008" y="866"/>
                    </a:lnTo>
                    <a:lnTo>
                      <a:pt x="1003" y="857"/>
                    </a:lnTo>
                    <a:lnTo>
                      <a:pt x="998" y="847"/>
                    </a:lnTo>
                    <a:lnTo>
                      <a:pt x="994" y="837"/>
                    </a:lnTo>
                    <a:lnTo>
                      <a:pt x="831" y="292"/>
                    </a:lnTo>
                    <a:lnTo>
                      <a:pt x="785" y="292"/>
                    </a:lnTo>
                    <a:lnTo>
                      <a:pt x="1066" y="1260"/>
                    </a:lnTo>
                    <a:lnTo>
                      <a:pt x="804" y="1260"/>
                    </a:lnTo>
                    <a:lnTo>
                      <a:pt x="804" y="1969"/>
                    </a:lnTo>
                    <a:lnTo>
                      <a:pt x="804" y="1969"/>
                    </a:lnTo>
                    <a:lnTo>
                      <a:pt x="804" y="1980"/>
                    </a:lnTo>
                    <a:lnTo>
                      <a:pt x="802" y="1992"/>
                    </a:lnTo>
                    <a:lnTo>
                      <a:pt x="799" y="2002"/>
                    </a:lnTo>
                    <a:lnTo>
                      <a:pt x="797" y="2011"/>
                    </a:lnTo>
                    <a:lnTo>
                      <a:pt x="791" y="2020"/>
                    </a:lnTo>
                    <a:lnTo>
                      <a:pt x="786" y="2028"/>
                    </a:lnTo>
                    <a:lnTo>
                      <a:pt x="781" y="2034"/>
                    </a:lnTo>
                    <a:lnTo>
                      <a:pt x="775" y="2041"/>
                    </a:lnTo>
                    <a:lnTo>
                      <a:pt x="767" y="2047"/>
                    </a:lnTo>
                    <a:lnTo>
                      <a:pt x="759" y="2052"/>
                    </a:lnTo>
                    <a:lnTo>
                      <a:pt x="752" y="2056"/>
                    </a:lnTo>
                    <a:lnTo>
                      <a:pt x="742" y="2059"/>
                    </a:lnTo>
                    <a:lnTo>
                      <a:pt x="735" y="2061"/>
                    </a:lnTo>
                    <a:lnTo>
                      <a:pt x="726" y="2064"/>
                    </a:lnTo>
                    <a:lnTo>
                      <a:pt x="708" y="2065"/>
                    </a:lnTo>
                    <a:lnTo>
                      <a:pt x="690" y="2064"/>
                    </a:lnTo>
                    <a:lnTo>
                      <a:pt x="681" y="2061"/>
                    </a:lnTo>
                    <a:lnTo>
                      <a:pt x="672" y="2059"/>
                    </a:lnTo>
                    <a:lnTo>
                      <a:pt x="664" y="2056"/>
                    </a:lnTo>
                    <a:lnTo>
                      <a:pt x="656" y="2051"/>
                    </a:lnTo>
                    <a:lnTo>
                      <a:pt x="648" y="2047"/>
                    </a:lnTo>
                    <a:lnTo>
                      <a:pt x="641" y="2041"/>
                    </a:lnTo>
                    <a:lnTo>
                      <a:pt x="634" y="2034"/>
                    </a:lnTo>
                    <a:lnTo>
                      <a:pt x="629" y="2028"/>
                    </a:lnTo>
                    <a:lnTo>
                      <a:pt x="624" y="2020"/>
                    </a:lnTo>
                    <a:lnTo>
                      <a:pt x="619" y="2011"/>
                    </a:lnTo>
                    <a:lnTo>
                      <a:pt x="615" y="2002"/>
                    </a:lnTo>
                    <a:lnTo>
                      <a:pt x="612" y="1992"/>
                    </a:lnTo>
                    <a:lnTo>
                      <a:pt x="611" y="1980"/>
                    </a:lnTo>
                    <a:lnTo>
                      <a:pt x="611" y="1969"/>
                    </a:lnTo>
                    <a:lnTo>
                      <a:pt x="611" y="1255"/>
                    </a:lnTo>
                    <a:lnTo>
                      <a:pt x="553" y="1255"/>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31" name="Group 33">
              <a:extLst>
                <a:ext uri="{FF2B5EF4-FFF2-40B4-BE49-F238E27FC236}">
                  <a16:creationId xmlns="" xmlns:a16="http://schemas.microsoft.com/office/drawing/2014/main" id="{037849D4-417C-4386-967F-2EA7CD562FED}"/>
                </a:ext>
              </a:extLst>
            </p:cNvPr>
            <p:cNvGrpSpPr/>
            <p:nvPr/>
          </p:nvGrpSpPr>
          <p:grpSpPr bwMode="auto">
            <a:xfrm>
              <a:off x="10068125" y="2110583"/>
              <a:ext cx="321315" cy="661440"/>
              <a:chOff x="6359525" y="4005263"/>
              <a:chExt cx="615950" cy="1338262"/>
            </a:xfrm>
            <a:solidFill>
              <a:srgbClr val="0460A9"/>
            </a:solidFill>
            <a:effectLst>
              <a:outerShdw blurRad="76200" dir="18900000" sy="23000" kx="-1200000" algn="bl" rotWithShape="0">
                <a:prstClr val="black">
                  <a:alpha val="20000"/>
                </a:prstClr>
              </a:outerShdw>
            </a:effectLst>
          </p:grpSpPr>
          <p:sp>
            <p:nvSpPr>
              <p:cNvPr id="56" name="Freeform 5">
                <a:extLst>
                  <a:ext uri="{FF2B5EF4-FFF2-40B4-BE49-F238E27FC236}">
                    <a16:creationId xmlns="" xmlns:a16="http://schemas.microsoft.com/office/drawing/2014/main" id="{171E2074-24A3-4DC4-A577-61FB294268D3}"/>
                  </a:ext>
                </a:extLst>
              </p:cNvPr>
              <p:cNvSpPr>
                <a:spLocks/>
              </p:cNvSpPr>
              <p:nvPr/>
            </p:nvSpPr>
            <p:spPr bwMode="auto">
              <a:xfrm>
                <a:off x="6559550" y="4005263"/>
                <a:ext cx="217488" cy="219075"/>
              </a:xfrm>
              <a:custGeom>
                <a:avLst/>
                <a:gdLst>
                  <a:gd name="T0" fmla="*/ 206 w 412"/>
                  <a:gd name="T1" fmla="*/ 413 h 413"/>
                  <a:gd name="T2" fmla="*/ 247 w 412"/>
                  <a:gd name="T3" fmla="*/ 408 h 413"/>
                  <a:gd name="T4" fmla="*/ 286 w 412"/>
                  <a:gd name="T5" fmla="*/ 396 h 413"/>
                  <a:gd name="T6" fmla="*/ 321 w 412"/>
                  <a:gd name="T7" fmla="*/ 377 h 413"/>
                  <a:gd name="T8" fmla="*/ 352 w 412"/>
                  <a:gd name="T9" fmla="*/ 352 h 413"/>
                  <a:gd name="T10" fmla="*/ 376 w 412"/>
                  <a:gd name="T11" fmla="*/ 322 h 413"/>
                  <a:gd name="T12" fmla="*/ 395 w 412"/>
                  <a:gd name="T13" fmla="*/ 287 h 413"/>
                  <a:gd name="T14" fmla="*/ 407 w 412"/>
                  <a:gd name="T15" fmla="*/ 248 h 413"/>
                  <a:gd name="T16" fmla="*/ 412 w 412"/>
                  <a:gd name="T17" fmla="*/ 206 h 413"/>
                  <a:gd name="T18" fmla="*/ 411 w 412"/>
                  <a:gd name="T19" fmla="*/ 185 h 413"/>
                  <a:gd name="T20" fmla="*/ 402 w 412"/>
                  <a:gd name="T21" fmla="*/ 145 h 413"/>
                  <a:gd name="T22" fmla="*/ 386 w 412"/>
                  <a:gd name="T23" fmla="*/ 108 h 413"/>
                  <a:gd name="T24" fmla="*/ 364 w 412"/>
                  <a:gd name="T25" fmla="*/ 76 h 413"/>
                  <a:gd name="T26" fmla="*/ 336 w 412"/>
                  <a:gd name="T27" fmla="*/ 48 h 413"/>
                  <a:gd name="T28" fmla="*/ 304 w 412"/>
                  <a:gd name="T29" fmla="*/ 26 h 413"/>
                  <a:gd name="T30" fmla="*/ 267 w 412"/>
                  <a:gd name="T31" fmla="*/ 10 h 413"/>
                  <a:gd name="T32" fmla="*/ 227 w 412"/>
                  <a:gd name="T33" fmla="*/ 1 h 413"/>
                  <a:gd name="T34" fmla="*/ 206 w 412"/>
                  <a:gd name="T35" fmla="*/ 0 h 413"/>
                  <a:gd name="T36" fmla="*/ 163 w 412"/>
                  <a:gd name="T37" fmla="*/ 5 h 413"/>
                  <a:gd name="T38" fmla="*/ 125 w 412"/>
                  <a:gd name="T39" fmla="*/ 17 h 413"/>
                  <a:gd name="T40" fmla="*/ 90 w 412"/>
                  <a:gd name="T41" fmla="*/ 36 h 413"/>
                  <a:gd name="T42" fmla="*/ 59 w 412"/>
                  <a:gd name="T43" fmla="*/ 60 h 413"/>
                  <a:gd name="T44" fmla="*/ 34 w 412"/>
                  <a:gd name="T45" fmla="*/ 91 h 413"/>
                  <a:gd name="T46" fmla="*/ 15 w 412"/>
                  <a:gd name="T47" fmla="*/ 126 h 413"/>
                  <a:gd name="T48" fmla="*/ 4 w 412"/>
                  <a:gd name="T49" fmla="*/ 165 h 413"/>
                  <a:gd name="T50" fmla="*/ 0 w 412"/>
                  <a:gd name="T51" fmla="*/ 206 h 413"/>
                  <a:gd name="T52" fmla="*/ 0 w 412"/>
                  <a:gd name="T53" fmla="*/ 228 h 413"/>
                  <a:gd name="T54" fmla="*/ 9 w 412"/>
                  <a:gd name="T55" fmla="*/ 268 h 413"/>
                  <a:gd name="T56" fmla="*/ 24 w 412"/>
                  <a:gd name="T57" fmla="*/ 305 h 413"/>
                  <a:gd name="T58" fmla="*/ 46 w 412"/>
                  <a:gd name="T59" fmla="*/ 337 h 413"/>
                  <a:gd name="T60" fmla="*/ 74 w 412"/>
                  <a:gd name="T61" fmla="*/ 365 h 413"/>
                  <a:gd name="T62" fmla="*/ 107 w 412"/>
                  <a:gd name="T63" fmla="*/ 387 h 413"/>
                  <a:gd name="T64" fmla="*/ 144 w 412"/>
                  <a:gd name="T65" fmla="*/ 403 h 413"/>
                  <a:gd name="T66" fmla="*/ 184 w 412"/>
                  <a:gd name="T67" fmla="*/ 412 h 413"/>
                  <a:gd name="T68" fmla="*/ 206 w 412"/>
                  <a:gd name="T69"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2" h="413">
                    <a:moveTo>
                      <a:pt x="206" y="413"/>
                    </a:moveTo>
                    <a:lnTo>
                      <a:pt x="206" y="413"/>
                    </a:lnTo>
                    <a:lnTo>
                      <a:pt x="227" y="412"/>
                    </a:lnTo>
                    <a:lnTo>
                      <a:pt x="247" y="408"/>
                    </a:lnTo>
                    <a:lnTo>
                      <a:pt x="267" y="403"/>
                    </a:lnTo>
                    <a:lnTo>
                      <a:pt x="286" y="396"/>
                    </a:lnTo>
                    <a:lnTo>
                      <a:pt x="304" y="387"/>
                    </a:lnTo>
                    <a:lnTo>
                      <a:pt x="321" y="377"/>
                    </a:lnTo>
                    <a:lnTo>
                      <a:pt x="336" y="365"/>
                    </a:lnTo>
                    <a:lnTo>
                      <a:pt x="352" y="352"/>
                    </a:lnTo>
                    <a:lnTo>
                      <a:pt x="364" y="337"/>
                    </a:lnTo>
                    <a:lnTo>
                      <a:pt x="376" y="322"/>
                    </a:lnTo>
                    <a:lnTo>
                      <a:pt x="386" y="305"/>
                    </a:lnTo>
                    <a:lnTo>
                      <a:pt x="395" y="287"/>
                    </a:lnTo>
                    <a:lnTo>
                      <a:pt x="402" y="268"/>
                    </a:lnTo>
                    <a:lnTo>
                      <a:pt x="407" y="248"/>
                    </a:lnTo>
                    <a:lnTo>
                      <a:pt x="411" y="228"/>
                    </a:lnTo>
                    <a:lnTo>
                      <a:pt x="412" y="206"/>
                    </a:lnTo>
                    <a:lnTo>
                      <a:pt x="412" y="206"/>
                    </a:lnTo>
                    <a:lnTo>
                      <a:pt x="411" y="185"/>
                    </a:lnTo>
                    <a:lnTo>
                      <a:pt x="407" y="165"/>
                    </a:lnTo>
                    <a:lnTo>
                      <a:pt x="402" y="145"/>
                    </a:lnTo>
                    <a:lnTo>
                      <a:pt x="395" y="126"/>
                    </a:lnTo>
                    <a:lnTo>
                      <a:pt x="386" y="108"/>
                    </a:lnTo>
                    <a:lnTo>
                      <a:pt x="376" y="91"/>
                    </a:lnTo>
                    <a:lnTo>
                      <a:pt x="364" y="76"/>
                    </a:lnTo>
                    <a:lnTo>
                      <a:pt x="352" y="60"/>
                    </a:lnTo>
                    <a:lnTo>
                      <a:pt x="336" y="48"/>
                    </a:lnTo>
                    <a:lnTo>
                      <a:pt x="321" y="36"/>
                    </a:lnTo>
                    <a:lnTo>
                      <a:pt x="304" y="26"/>
                    </a:lnTo>
                    <a:lnTo>
                      <a:pt x="286" y="17"/>
                    </a:lnTo>
                    <a:lnTo>
                      <a:pt x="267" y="10"/>
                    </a:lnTo>
                    <a:lnTo>
                      <a:pt x="247" y="5"/>
                    </a:lnTo>
                    <a:lnTo>
                      <a:pt x="227" y="1"/>
                    </a:lnTo>
                    <a:lnTo>
                      <a:pt x="206" y="0"/>
                    </a:lnTo>
                    <a:lnTo>
                      <a:pt x="206" y="0"/>
                    </a:lnTo>
                    <a:lnTo>
                      <a:pt x="184" y="1"/>
                    </a:lnTo>
                    <a:lnTo>
                      <a:pt x="163" y="5"/>
                    </a:lnTo>
                    <a:lnTo>
                      <a:pt x="144" y="10"/>
                    </a:lnTo>
                    <a:lnTo>
                      <a:pt x="125" y="17"/>
                    </a:lnTo>
                    <a:lnTo>
                      <a:pt x="107" y="26"/>
                    </a:lnTo>
                    <a:lnTo>
                      <a:pt x="90" y="36"/>
                    </a:lnTo>
                    <a:lnTo>
                      <a:pt x="74" y="48"/>
                    </a:lnTo>
                    <a:lnTo>
                      <a:pt x="59" y="60"/>
                    </a:lnTo>
                    <a:lnTo>
                      <a:pt x="46" y="76"/>
                    </a:lnTo>
                    <a:lnTo>
                      <a:pt x="34" y="91"/>
                    </a:lnTo>
                    <a:lnTo>
                      <a:pt x="24" y="108"/>
                    </a:lnTo>
                    <a:lnTo>
                      <a:pt x="15" y="126"/>
                    </a:lnTo>
                    <a:lnTo>
                      <a:pt x="9" y="145"/>
                    </a:lnTo>
                    <a:lnTo>
                      <a:pt x="4" y="165"/>
                    </a:lnTo>
                    <a:lnTo>
                      <a:pt x="0" y="185"/>
                    </a:lnTo>
                    <a:lnTo>
                      <a:pt x="0" y="206"/>
                    </a:lnTo>
                    <a:lnTo>
                      <a:pt x="0" y="206"/>
                    </a:lnTo>
                    <a:lnTo>
                      <a:pt x="0" y="228"/>
                    </a:lnTo>
                    <a:lnTo>
                      <a:pt x="4" y="248"/>
                    </a:lnTo>
                    <a:lnTo>
                      <a:pt x="9" y="268"/>
                    </a:lnTo>
                    <a:lnTo>
                      <a:pt x="15" y="287"/>
                    </a:lnTo>
                    <a:lnTo>
                      <a:pt x="24" y="305"/>
                    </a:lnTo>
                    <a:lnTo>
                      <a:pt x="34" y="322"/>
                    </a:lnTo>
                    <a:lnTo>
                      <a:pt x="46" y="337"/>
                    </a:lnTo>
                    <a:lnTo>
                      <a:pt x="59" y="352"/>
                    </a:lnTo>
                    <a:lnTo>
                      <a:pt x="74" y="365"/>
                    </a:lnTo>
                    <a:lnTo>
                      <a:pt x="90" y="377"/>
                    </a:lnTo>
                    <a:lnTo>
                      <a:pt x="107" y="387"/>
                    </a:lnTo>
                    <a:lnTo>
                      <a:pt x="125" y="396"/>
                    </a:lnTo>
                    <a:lnTo>
                      <a:pt x="144" y="403"/>
                    </a:lnTo>
                    <a:lnTo>
                      <a:pt x="163" y="408"/>
                    </a:lnTo>
                    <a:lnTo>
                      <a:pt x="184" y="412"/>
                    </a:lnTo>
                    <a:lnTo>
                      <a:pt x="206" y="413"/>
                    </a:lnTo>
                    <a:lnTo>
                      <a:pt x="206" y="413"/>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57" name="Freeform 24">
                <a:extLst>
                  <a:ext uri="{FF2B5EF4-FFF2-40B4-BE49-F238E27FC236}">
                    <a16:creationId xmlns="" xmlns:a16="http://schemas.microsoft.com/office/drawing/2014/main" id="{7D93AD7F-07AA-41B2-9AE3-5D07F2809827}"/>
                  </a:ext>
                </a:extLst>
              </p:cNvPr>
              <p:cNvSpPr>
                <a:spLocks/>
              </p:cNvSpPr>
              <p:nvPr/>
            </p:nvSpPr>
            <p:spPr bwMode="auto">
              <a:xfrm>
                <a:off x="6359525" y="4251325"/>
                <a:ext cx="615950" cy="1092200"/>
              </a:xfrm>
              <a:custGeom>
                <a:avLst/>
                <a:gdLst>
                  <a:gd name="T0" fmla="*/ 553 w 1164"/>
                  <a:gd name="T1" fmla="*/ 1967 h 2065"/>
                  <a:gd name="T2" fmla="*/ 548 w 1164"/>
                  <a:gd name="T3" fmla="*/ 2001 h 2065"/>
                  <a:gd name="T4" fmla="*/ 535 w 1164"/>
                  <a:gd name="T5" fmla="*/ 2028 h 2065"/>
                  <a:gd name="T6" fmla="*/ 516 w 1164"/>
                  <a:gd name="T7" fmla="*/ 2047 h 2065"/>
                  <a:gd name="T8" fmla="*/ 491 w 1164"/>
                  <a:gd name="T9" fmla="*/ 2059 h 2065"/>
                  <a:gd name="T10" fmla="*/ 456 w 1164"/>
                  <a:gd name="T11" fmla="*/ 2065 h 2065"/>
                  <a:gd name="T12" fmla="*/ 420 w 1164"/>
                  <a:gd name="T13" fmla="*/ 2059 h 2065"/>
                  <a:gd name="T14" fmla="*/ 396 w 1164"/>
                  <a:gd name="T15" fmla="*/ 2047 h 2065"/>
                  <a:gd name="T16" fmla="*/ 376 w 1164"/>
                  <a:gd name="T17" fmla="*/ 2028 h 2065"/>
                  <a:gd name="T18" fmla="*/ 364 w 1164"/>
                  <a:gd name="T19" fmla="*/ 2001 h 2065"/>
                  <a:gd name="T20" fmla="*/ 358 w 1164"/>
                  <a:gd name="T21" fmla="*/ 1967 h 2065"/>
                  <a:gd name="T22" fmla="*/ 376 w 1164"/>
                  <a:gd name="T23" fmla="*/ 292 h 2065"/>
                  <a:gd name="T24" fmla="*/ 170 w 1164"/>
                  <a:gd name="T25" fmla="*/ 838 h 2065"/>
                  <a:gd name="T26" fmla="*/ 157 w 1164"/>
                  <a:gd name="T27" fmla="*/ 867 h 2065"/>
                  <a:gd name="T28" fmla="*/ 138 w 1164"/>
                  <a:gd name="T29" fmla="*/ 888 h 2065"/>
                  <a:gd name="T30" fmla="*/ 116 w 1164"/>
                  <a:gd name="T31" fmla="*/ 901 h 2065"/>
                  <a:gd name="T32" fmla="*/ 92 w 1164"/>
                  <a:gd name="T33" fmla="*/ 906 h 2065"/>
                  <a:gd name="T34" fmla="*/ 59 w 1164"/>
                  <a:gd name="T35" fmla="*/ 902 h 2065"/>
                  <a:gd name="T36" fmla="*/ 31 w 1164"/>
                  <a:gd name="T37" fmla="*/ 887 h 2065"/>
                  <a:gd name="T38" fmla="*/ 14 w 1164"/>
                  <a:gd name="T39" fmla="*/ 867 h 2065"/>
                  <a:gd name="T40" fmla="*/ 4 w 1164"/>
                  <a:gd name="T41" fmla="*/ 843 h 2065"/>
                  <a:gd name="T42" fmla="*/ 0 w 1164"/>
                  <a:gd name="T43" fmla="*/ 815 h 2065"/>
                  <a:gd name="T44" fmla="*/ 5 w 1164"/>
                  <a:gd name="T45" fmla="*/ 781 h 2065"/>
                  <a:gd name="T46" fmla="*/ 191 w 1164"/>
                  <a:gd name="T47" fmla="*/ 175 h 2065"/>
                  <a:gd name="T48" fmla="*/ 213 w 1164"/>
                  <a:gd name="T49" fmla="*/ 130 h 2065"/>
                  <a:gd name="T50" fmla="*/ 249 w 1164"/>
                  <a:gd name="T51" fmla="*/ 84 h 2065"/>
                  <a:gd name="T52" fmla="*/ 299 w 1164"/>
                  <a:gd name="T53" fmla="*/ 42 h 2065"/>
                  <a:gd name="T54" fmla="*/ 362 w 1164"/>
                  <a:gd name="T55" fmla="*/ 12 h 2065"/>
                  <a:gd name="T56" fmla="*/ 440 w 1164"/>
                  <a:gd name="T57" fmla="*/ 0 h 2065"/>
                  <a:gd name="T58" fmla="*/ 723 w 1164"/>
                  <a:gd name="T59" fmla="*/ 0 h 2065"/>
                  <a:gd name="T60" fmla="*/ 776 w 1164"/>
                  <a:gd name="T61" fmla="*/ 6 h 2065"/>
                  <a:gd name="T62" fmla="*/ 843 w 1164"/>
                  <a:gd name="T63" fmla="*/ 31 h 2065"/>
                  <a:gd name="T64" fmla="*/ 897 w 1164"/>
                  <a:gd name="T65" fmla="*/ 70 h 2065"/>
                  <a:gd name="T66" fmla="*/ 938 w 1164"/>
                  <a:gd name="T67" fmla="*/ 115 h 2065"/>
                  <a:gd name="T68" fmla="*/ 967 w 1164"/>
                  <a:gd name="T69" fmla="*/ 161 h 2065"/>
                  <a:gd name="T70" fmla="*/ 1159 w 1164"/>
                  <a:gd name="T71" fmla="*/ 780 h 2065"/>
                  <a:gd name="T72" fmla="*/ 1164 w 1164"/>
                  <a:gd name="T73" fmla="*/ 803 h 2065"/>
                  <a:gd name="T74" fmla="*/ 1163 w 1164"/>
                  <a:gd name="T75" fmla="*/ 834 h 2065"/>
                  <a:gd name="T76" fmla="*/ 1154 w 1164"/>
                  <a:gd name="T77" fmla="*/ 860 h 2065"/>
                  <a:gd name="T78" fmla="*/ 1138 w 1164"/>
                  <a:gd name="T79" fmla="*/ 882 h 2065"/>
                  <a:gd name="T80" fmla="*/ 1119 w 1164"/>
                  <a:gd name="T81" fmla="*/ 896 h 2065"/>
                  <a:gd name="T82" fmla="*/ 1089 w 1164"/>
                  <a:gd name="T83" fmla="*/ 906 h 2065"/>
                  <a:gd name="T84" fmla="*/ 1065 w 1164"/>
                  <a:gd name="T85" fmla="*/ 906 h 2065"/>
                  <a:gd name="T86" fmla="*/ 1042 w 1164"/>
                  <a:gd name="T87" fmla="*/ 898 h 2065"/>
                  <a:gd name="T88" fmla="*/ 1020 w 1164"/>
                  <a:gd name="T89" fmla="*/ 882 h 2065"/>
                  <a:gd name="T90" fmla="*/ 1003 w 1164"/>
                  <a:gd name="T91" fmla="*/ 857 h 2065"/>
                  <a:gd name="T92" fmla="*/ 831 w 1164"/>
                  <a:gd name="T93" fmla="*/ 292 h 2065"/>
                  <a:gd name="T94" fmla="*/ 804 w 1164"/>
                  <a:gd name="T95" fmla="*/ 1260 h 2065"/>
                  <a:gd name="T96" fmla="*/ 804 w 1164"/>
                  <a:gd name="T97" fmla="*/ 1980 h 2065"/>
                  <a:gd name="T98" fmla="*/ 797 w 1164"/>
                  <a:gd name="T99" fmla="*/ 2011 h 2065"/>
                  <a:gd name="T100" fmla="*/ 781 w 1164"/>
                  <a:gd name="T101" fmla="*/ 2034 h 2065"/>
                  <a:gd name="T102" fmla="*/ 759 w 1164"/>
                  <a:gd name="T103" fmla="*/ 2052 h 2065"/>
                  <a:gd name="T104" fmla="*/ 735 w 1164"/>
                  <a:gd name="T105" fmla="*/ 2061 h 2065"/>
                  <a:gd name="T106" fmla="*/ 690 w 1164"/>
                  <a:gd name="T107" fmla="*/ 2064 h 2065"/>
                  <a:gd name="T108" fmla="*/ 664 w 1164"/>
                  <a:gd name="T109" fmla="*/ 2056 h 2065"/>
                  <a:gd name="T110" fmla="*/ 641 w 1164"/>
                  <a:gd name="T111" fmla="*/ 2041 h 2065"/>
                  <a:gd name="T112" fmla="*/ 624 w 1164"/>
                  <a:gd name="T113" fmla="*/ 2020 h 2065"/>
                  <a:gd name="T114" fmla="*/ 612 w 1164"/>
                  <a:gd name="T115" fmla="*/ 1992 h 2065"/>
                  <a:gd name="T116" fmla="*/ 611 w 1164"/>
                  <a:gd name="T117" fmla="*/ 1255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4" h="2065">
                    <a:moveTo>
                      <a:pt x="553" y="1255"/>
                    </a:moveTo>
                    <a:lnTo>
                      <a:pt x="553" y="1967"/>
                    </a:lnTo>
                    <a:lnTo>
                      <a:pt x="553" y="1967"/>
                    </a:lnTo>
                    <a:lnTo>
                      <a:pt x="553" y="1980"/>
                    </a:lnTo>
                    <a:lnTo>
                      <a:pt x="550" y="1990"/>
                    </a:lnTo>
                    <a:lnTo>
                      <a:pt x="548" y="2001"/>
                    </a:lnTo>
                    <a:lnTo>
                      <a:pt x="545" y="2011"/>
                    </a:lnTo>
                    <a:lnTo>
                      <a:pt x="540" y="2019"/>
                    </a:lnTo>
                    <a:lnTo>
                      <a:pt x="535" y="2028"/>
                    </a:lnTo>
                    <a:lnTo>
                      <a:pt x="529" y="2034"/>
                    </a:lnTo>
                    <a:lnTo>
                      <a:pt x="522" y="2041"/>
                    </a:lnTo>
                    <a:lnTo>
                      <a:pt x="516" y="2047"/>
                    </a:lnTo>
                    <a:lnTo>
                      <a:pt x="508" y="2051"/>
                    </a:lnTo>
                    <a:lnTo>
                      <a:pt x="500" y="2056"/>
                    </a:lnTo>
                    <a:lnTo>
                      <a:pt x="491" y="2059"/>
                    </a:lnTo>
                    <a:lnTo>
                      <a:pt x="483" y="2061"/>
                    </a:lnTo>
                    <a:lnTo>
                      <a:pt x="474" y="2064"/>
                    </a:lnTo>
                    <a:lnTo>
                      <a:pt x="456" y="2065"/>
                    </a:lnTo>
                    <a:lnTo>
                      <a:pt x="437" y="2064"/>
                    </a:lnTo>
                    <a:lnTo>
                      <a:pt x="429" y="2061"/>
                    </a:lnTo>
                    <a:lnTo>
                      <a:pt x="420" y="2059"/>
                    </a:lnTo>
                    <a:lnTo>
                      <a:pt x="411" y="2056"/>
                    </a:lnTo>
                    <a:lnTo>
                      <a:pt x="403" y="2051"/>
                    </a:lnTo>
                    <a:lnTo>
                      <a:pt x="396" y="2047"/>
                    </a:lnTo>
                    <a:lnTo>
                      <a:pt x="389" y="2041"/>
                    </a:lnTo>
                    <a:lnTo>
                      <a:pt x="383" y="2034"/>
                    </a:lnTo>
                    <a:lnTo>
                      <a:pt x="376" y="2028"/>
                    </a:lnTo>
                    <a:lnTo>
                      <a:pt x="371" y="2019"/>
                    </a:lnTo>
                    <a:lnTo>
                      <a:pt x="367" y="2011"/>
                    </a:lnTo>
                    <a:lnTo>
                      <a:pt x="364" y="2001"/>
                    </a:lnTo>
                    <a:lnTo>
                      <a:pt x="361" y="1990"/>
                    </a:lnTo>
                    <a:lnTo>
                      <a:pt x="358" y="1980"/>
                    </a:lnTo>
                    <a:lnTo>
                      <a:pt x="358" y="1967"/>
                    </a:lnTo>
                    <a:lnTo>
                      <a:pt x="358" y="1260"/>
                    </a:lnTo>
                    <a:lnTo>
                      <a:pt x="97" y="1260"/>
                    </a:lnTo>
                    <a:lnTo>
                      <a:pt x="376" y="292"/>
                    </a:lnTo>
                    <a:lnTo>
                      <a:pt x="333" y="292"/>
                    </a:lnTo>
                    <a:lnTo>
                      <a:pt x="170" y="838"/>
                    </a:lnTo>
                    <a:lnTo>
                      <a:pt x="170" y="838"/>
                    </a:lnTo>
                    <a:lnTo>
                      <a:pt x="166" y="848"/>
                    </a:lnTo>
                    <a:lnTo>
                      <a:pt x="162" y="858"/>
                    </a:lnTo>
                    <a:lnTo>
                      <a:pt x="157" y="867"/>
                    </a:lnTo>
                    <a:lnTo>
                      <a:pt x="151" y="875"/>
                    </a:lnTo>
                    <a:lnTo>
                      <a:pt x="144" y="882"/>
                    </a:lnTo>
                    <a:lnTo>
                      <a:pt x="138" y="888"/>
                    </a:lnTo>
                    <a:lnTo>
                      <a:pt x="130" y="893"/>
                    </a:lnTo>
                    <a:lnTo>
                      <a:pt x="124" y="897"/>
                    </a:lnTo>
                    <a:lnTo>
                      <a:pt x="116" y="901"/>
                    </a:lnTo>
                    <a:lnTo>
                      <a:pt x="107" y="903"/>
                    </a:lnTo>
                    <a:lnTo>
                      <a:pt x="99" y="905"/>
                    </a:lnTo>
                    <a:lnTo>
                      <a:pt x="92" y="906"/>
                    </a:lnTo>
                    <a:lnTo>
                      <a:pt x="84" y="906"/>
                    </a:lnTo>
                    <a:lnTo>
                      <a:pt x="75" y="905"/>
                    </a:lnTo>
                    <a:lnTo>
                      <a:pt x="59" y="902"/>
                    </a:lnTo>
                    <a:lnTo>
                      <a:pt x="45" y="896"/>
                    </a:lnTo>
                    <a:lnTo>
                      <a:pt x="37" y="891"/>
                    </a:lnTo>
                    <a:lnTo>
                      <a:pt x="31" y="887"/>
                    </a:lnTo>
                    <a:lnTo>
                      <a:pt x="24" y="880"/>
                    </a:lnTo>
                    <a:lnTo>
                      <a:pt x="19" y="875"/>
                    </a:lnTo>
                    <a:lnTo>
                      <a:pt x="14" y="867"/>
                    </a:lnTo>
                    <a:lnTo>
                      <a:pt x="10" y="860"/>
                    </a:lnTo>
                    <a:lnTo>
                      <a:pt x="6" y="852"/>
                    </a:lnTo>
                    <a:lnTo>
                      <a:pt x="4" y="843"/>
                    </a:lnTo>
                    <a:lnTo>
                      <a:pt x="1" y="834"/>
                    </a:lnTo>
                    <a:lnTo>
                      <a:pt x="0" y="825"/>
                    </a:lnTo>
                    <a:lnTo>
                      <a:pt x="0" y="815"/>
                    </a:lnTo>
                    <a:lnTo>
                      <a:pt x="1" y="803"/>
                    </a:lnTo>
                    <a:lnTo>
                      <a:pt x="3" y="793"/>
                    </a:lnTo>
                    <a:lnTo>
                      <a:pt x="5" y="781"/>
                    </a:lnTo>
                    <a:lnTo>
                      <a:pt x="186" y="188"/>
                    </a:lnTo>
                    <a:lnTo>
                      <a:pt x="186" y="188"/>
                    </a:lnTo>
                    <a:lnTo>
                      <a:pt x="191" y="175"/>
                    </a:lnTo>
                    <a:lnTo>
                      <a:pt x="196" y="161"/>
                    </a:lnTo>
                    <a:lnTo>
                      <a:pt x="204" y="146"/>
                    </a:lnTo>
                    <a:lnTo>
                      <a:pt x="213" y="130"/>
                    </a:lnTo>
                    <a:lnTo>
                      <a:pt x="223" y="115"/>
                    </a:lnTo>
                    <a:lnTo>
                      <a:pt x="236" y="99"/>
                    </a:lnTo>
                    <a:lnTo>
                      <a:pt x="249" y="84"/>
                    </a:lnTo>
                    <a:lnTo>
                      <a:pt x="264" y="69"/>
                    </a:lnTo>
                    <a:lnTo>
                      <a:pt x="281" y="54"/>
                    </a:lnTo>
                    <a:lnTo>
                      <a:pt x="299" y="42"/>
                    </a:lnTo>
                    <a:lnTo>
                      <a:pt x="318" y="30"/>
                    </a:lnTo>
                    <a:lnTo>
                      <a:pt x="340" y="21"/>
                    </a:lnTo>
                    <a:lnTo>
                      <a:pt x="362" y="12"/>
                    </a:lnTo>
                    <a:lnTo>
                      <a:pt x="387" y="6"/>
                    </a:lnTo>
                    <a:lnTo>
                      <a:pt x="412" y="2"/>
                    </a:lnTo>
                    <a:lnTo>
                      <a:pt x="440" y="0"/>
                    </a:lnTo>
                    <a:lnTo>
                      <a:pt x="576" y="0"/>
                    </a:lnTo>
                    <a:lnTo>
                      <a:pt x="576" y="0"/>
                    </a:lnTo>
                    <a:lnTo>
                      <a:pt x="723" y="0"/>
                    </a:lnTo>
                    <a:lnTo>
                      <a:pt x="723" y="0"/>
                    </a:lnTo>
                    <a:lnTo>
                      <a:pt x="750" y="2"/>
                    </a:lnTo>
                    <a:lnTo>
                      <a:pt x="776" y="6"/>
                    </a:lnTo>
                    <a:lnTo>
                      <a:pt x="799" y="12"/>
                    </a:lnTo>
                    <a:lnTo>
                      <a:pt x="822" y="21"/>
                    </a:lnTo>
                    <a:lnTo>
                      <a:pt x="843" y="31"/>
                    </a:lnTo>
                    <a:lnTo>
                      <a:pt x="862" y="43"/>
                    </a:lnTo>
                    <a:lnTo>
                      <a:pt x="880" y="56"/>
                    </a:lnTo>
                    <a:lnTo>
                      <a:pt x="897" y="70"/>
                    </a:lnTo>
                    <a:lnTo>
                      <a:pt x="913" y="84"/>
                    </a:lnTo>
                    <a:lnTo>
                      <a:pt x="927" y="99"/>
                    </a:lnTo>
                    <a:lnTo>
                      <a:pt x="938" y="115"/>
                    </a:lnTo>
                    <a:lnTo>
                      <a:pt x="950" y="130"/>
                    </a:lnTo>
                    <a:lnTo>
                      <a:pt x="959" y="146"/>
                    </a:lnTo>
                    <a:lnTo>
                      <a:pt x="967" y="161"/>
                    </a:lnTo>
                    <a:lnTo>
                      <a:pt x="973" y="175"/>
                    </a:lnTo>
                    <a:lnTo>
                      <a:pt x="978" y="188"/>
                    </a:lnTo>
                    <a:lnTo>
                      <a:pt x="1159" y="780"/>
                    </a:lnTo>
                    <a:lnTo>
                      <a:pt x="1159" y="780"/>
                    </a:lnTo>
                    <a:lnTo>
                      <a:pt x="1161" y="791"/>
                    </a:lnTo>
                    <a:lnTo>
                      <a:pt x="1164" y="803"/>
                    </a:lnTo>
                    <a:lnTo>
                      <a:pt x="1164" y="813"/>
                    </a:lnTo>
                    <a:lnTo>
                      <a:pt x="1164" y="824"/>
                    </a:lnTo>
                    <a:lnTo>
                      <a:pt x="1163" y="834"/>
                    </a:lnTo>
                    <a:lnTo>
                      <a:pt x="1160" y="843"/>
                    </a:lnTo>
                    <a:lnTo>
                      <a:pt x="1158" y="852"/>
                    </a:lnTo>
                    <a:lnTo>
                      <a:pt x="1154" y="860"/>
                    </a:lnTo>
                    <a:lnTo>
                      <a:pt x="1150" y="867"/>
                    </a:lnTo>
                    <a:lnTo>
                      <a:pt x="1145" y="875"/>
                    </a:lnTo>
                    <a:lnTo>
                      <a:pt x="1138" y="882"/>
                    </a:lnTo>
                    <a:lnTo>
                      <a:pt x="1133" y="887"/>
                    </a:lnTo>
                    <a:lnTo>
                      <a:pt x="1127" y="892"/>
                    </a:lnTo>
                    <a:lnTo>
                      <a:pt x="1119" y="896"/>
                    </a:lnTo>
                    <a:lnTo>
                      <a:pt x="1105" y="902"/>
                    </a:lnTo>
                    <a:lnTo>
                      <a:pt x="1097" y="905"/>
                    </a:lnTo>
                    <a:lnTo>
                      <a:pt x="1089" y="906"/>
                    </a:lnTo>
                    <a:lnTo>
                      <a:pt x="1080" y="907"/>
                    </a:lnTo>
                    <a:lnTo>
                      <a:pt x="1072" y="906"/>
                    </a:lnTo>
                    <a:lnTo>
                      <a:pt x="1065" y="906"/>
                    </a:lnTo>
                    <a:lnTo>
                      <a:pt x="1057" y="903"/>
                    </a:lnTo>
                    <a:lnTo>
                      <a:pt x="1049" y="901"/>
                    </a:lnTo>
                    <a:lnTo>
                      <a:pt x="1042" y="898"/>
                    </a:lnTo>
                    <a:lnTo>
                      <a:pt x="1034" y="893"/>
                    </a:lnTo>
                    <a:lnTo>
                      <a:pt x="1026" y="888"/>
                    </a:lnTo>
                    <a:lnTo>
                      <a:pt x="1020" y="882"/>
                    </a:lnTo>
                    <a:lnTo>
                      <a:pt x="1013" y="875"/>
                    </a:lnTo>
                    <a:lnTo>
                      <a:pt x="1008" y="866"/>
                    </a:lnTo>
                    <a:lnTo>
                      <a:pt x="1003" y="857"/>
                    </a:lnTo>
                    <a:lnTo>
                      <a:pt x="998" y="847"/>
                    </a:lnTo>
                    <a:lnTo>
                      <a:pt x="994" y="837"/>
                    </a:lnTo>
                    <a:lnTo>
                      <a:pt x="831" y="292"/>
                    </a:lnTo>
                    <a:lnTo>
                      <a:pt x="785" y="292"/>
                    </a:lnTo>
                    <a:lnTo>
                      <a:pt x="1066" y="1260"/>
                    </a:lnTo>
                    <a:lnTo>
                      <a:pt x="804" y="1260"/>
                    </a:lnTo>
                    <a:lnTo>
                      <a:pt x="804" y="1969"/>
                    </a:lnTo>
                    <a:lnTo>
                      <a:pt x="804" y="1969"/>
                    </a:lnTo>
                    <a:lnTo>
                      <a:pt x="804" y="1980"/>
                    </a:lnTo>
                    <a:lnTo>
                      <a:pt x="802" y="1992"/>
                    </a:lnTo>
                    <a:lnTo>
                      <a:pt x="799" y="2002"/>
                    </a:lnTo>
                    <a:lnTo>
                      <a:pt x="797" y="2011"/>
                    </a:lnTo>
                    <a:lnTo>
                      <a:pt x="791" y="2020"/>
                    </a:lnTo>
                    <a:lnTo>
                      <a:pt x="786" y="2028"/>
                    </a:lnTo>
                    <a:lnTo>
                      <a:pt x="781" y="2034"/>
                    </a:lnTo>
                    <a:lnTo>
                      <a:pt x="775" y="2041"/>
                    </a:lnTo>
                    <a:lnTo>
                      <a:pt x="767" y="2047"/>
                    </a:lnTo>
                    <a:lnTo>
                      <a:pt x="759" y="2052"/>
                    </a:lnTo>
                    <a:lnTo>
                      <a:pt x="752" y="2056"/>
                    </a:lnTo>
                    <a:lnTo>
                      <a:pt x="742" y="2059"/>
                    </a:lnTo>
                    <a:lnTo>
                      <a:pt x="735" y="2061"/>
                    </a:lnTo>
                    <a:lnTo>
                      <a:pt x="726" y="2064"/>
                    </a:lnTo>
                    <a:lnTo>
                      <a:pt x="708" y="2065"/>
                    </a:lnTo>
                    <a:lnTo>
                      <a:pt x="690" y="2064"/>
                    </a:lnTo>
                    <a:lnTo>
                      <a:pt x="681" y="2061"/>
                    </a:lnTo>
                    <a:lnTo>
                      <a:pt x="672" y="2059"/>
                    </a:lnTo>
                    <a:lnTo>
                      <a:pt x="664" y="2056"/>
                    </a:lnTo>
                    <a:lnTo>
                      <a:pt x="656" y="2051"/>
                    </a:lnTo>
                    <a:lnTo>
                      <a:pt x="648" y="2047"/>
                    </a:lnTo>
                    <a:lnTo>
                      <a:pt x="641" y="2041"/>
                    </a:lnTo>
                    <a:lnTo>
                      <a:pt x="634" y="2034"/>
                    </a:lnTo>
                    <a:lnTo>
                      <a:pt x="629" y="2028"/>
                    </a:lnTo>
                    <a:lnTo>
                      <a:pt x="624" y="2020"/>
                    </a:lnTo>
                    <a:lnTo>
                      <a:pt x="619" y="2011"/>
                    </a:lnTo>
                    <a:lnTo>
                      <a:pt x="615" y="2002"/>
                    </a:lnTo>
                    <a:lnTo>
                      <a:pt x="612" y="1992"/>
                    </a:lnTo>
                    <a:lnTo>
                      <a:pt x="611" y="1980"/>
                    </a:lnTo>
                    <a:lnTo>
                      <a:pt x="611" y="1969"/>
                    </a:lnTo>
                    <a:lnTo>
                      <a:pt x="611" y="1255"/>
                    </a:lnTo>
                    <a:lnTo>
                      <a:pt x="553" y="1255"/>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32" name="Group 33">
              <a:extLst>
                <a:ext uri="{FF2B5EF4-FFF2-40B4-BE49-F238E27FC236}">
                  <a16:creationId xmlns="" xmlns:a16="http://schemas.microsoft.com/office/drawing/2014/main" id="{6940C67B-C052-4FBE-82E6-8B224322B65D}"/>
                </a:ext>
              </a:extLst>
            </p:cNvPr>
            <p:cNvGrpSpPr/>
            <p:nvPr/>
          </p:nvGrpSpPr>
          <p:grpSpPr bwMode="auto">
            <a:xfrm>
              <a:off x="10587276" y="2117874"/>
              <a:ext cx="321315" cy="661440"/>
              <a:chOff x="6359525" y="4005263"/>
              <a:chExt cx="615950" cy="1338262"/>
            </a:xfrm>
            <a:solidFill>
              <a:srgbClr val="0460A9"/>
            </a:solidFill>
            <a:effectLst>
              <a:outerShdw blurRad="76200" dir="18900000" sy="23000" kx="-1200000" algn="bl" rotWithShape="0">
                <a:prstClr val="black">
                  <a:alpha val="20000"/>
                </a:prstClr>
              </a:outerShdw>
            </a:effectLst>
          </p:grpSpPr>
          <p:sp>
            <p:nvSpPr>
              <p:cNvPr id="54" name="Freeform 5">
                <a:extLst>
                  <a:ext uri="{FF2B5EF4-FFF2-40B4-BE49-F238E27FC236}">
                    <a16:creationId xmlns="" xmlns:a16="http://schemas.microsoft.com/office/drawing/2014/main" id="{32226E04-BA6D-42B0-B88A-5195B5D7C2D4}"/>
                  </a:ext>
                </a:extLst>
              </p:cNvPr>
              <p:cNvSpPr>
                <a:spLocks/>
              </p:cNvSpPr>
              <p:nvPr/>
            </p:nvSpPr>
            <p:spPr bwMode="auto">
              <a:xfrm>
                <a:off x="6559550" y="4005263"/>
                <a:ext cx="217488" cy="219075"/>
              </a:xfrm>
              <a:custGeom>
                <a:avLst/>
                <a:gdLst>
                  <a:gd name="T0" fmla="*/ 206 w 412"/>
                  <a:gd name="T1" fmla="*/ 413 h 413"/>
                  <a:gd name="T2" fmla="*/ 247 w 412"/>
                  <a:gd name="T3" fmla="*/ 408 h 413"/>
                  <a:gd name="T4" fmla="*/ 286 w 412"/>
                  <a:gd name="T5" fmla="*/ 396 h 413"/>
                  <a:gd name="T6" fmla="*/ 321 w 412"/>
                  <a:gd name="T7" fmla="*/ 377 h 413"/>
                  <a:gd name="T8" fmla="*/ 352 w 412"/>
                  <a:gd name="T9" fmla="*/ 352 h 413"/>
                  <a:gd name="T10" fmla="*/ 376 w 412"/>
                  <a:gd name="T11" fmla="*/ 322 h 413"/>
                  <a:gd name="T12" fmla="*/ 395 w 412"/>
                  <a:gd name="T13" fmla="*/ 287 h 413"/>
                  <a:gd name="T14" fmla="*/ 407 w 412"/>
                  <a:gd name="T15" fmla="*/ 248 h 413"/>
                  <a:gd name="T16" fmla="*/ 412 w 412"/>
                  <a:gd name="T17" fmla="*/ 206 h 413"/>
                  <a:gd name="T18" fmla="*/ 411 w 412"/>
                  <a:gd name="T19" fmla="*/ 185 h 413"/>
                  <a:gd name="T20" fmla="*/ 402 w 412"/>
                  <a:gd name="T21" fmla="*/ 145 h 413"/>
                  <a:gd name="T22" fmla="*/ 386 w 412"/>
                  <a:gd name="T23" fmla="*/ 108 h 413"/>
                  <a:gd name="T24" fmla="*/ 364 w 412"/>
                  <a:gd name="T25" fmla="*/ 76 h 413"/>
                  <a:gd name="T26" fmla="*/ 336 w 412"/>
                  <a:gd name="T27" fmla="*/ 48 h 413"/>
                  <a:gd name="T28" fmla="*/ 304 w 412"/>
                  <a:gd name="T29" fmla="*/ 26 h 413"/>
                  <a:gd name="T30" fmla="*/ 267 w 412"/>
                  <a:gd name="T31" fmla="*/ 10 h 413"/>
                  <a:gd name="T32" fmla="*/ 227 w 412"/>
                  <a:gd name="T33" fmla="*/ 1 h 413"/>
                  <a:gd name="T34" fmla="*/ 206 w 412"/>
                  <a:gd name="T35" fmla="*/ 0 h 413"/>
                  <a:gd name="T36" fmla="*/ 163 w 412"/>
                  <a:gd name="T37" fmla="*/ 5 h 413"/>
                  <a:gd name="T38" fmla="*/ 125 w 412"/>
                  <a:gd name="T39" fmla="*/ 17 h 413"/>
                  <a:gd name="T40" fmla="*/ 90 w 412"/>
                  <a:gd name="T41" fmla="*/ 36 h 413"/>
                  <a:gd name="T42" fmla="*/ 59 w 412"/>
                  <a:gd name="T43" fmla="*/ 60 h 413"/>
                  <a:gd name="T44" fmla="*/ 34 w 412"/>
                  <a:gd name="T45" fmla="*/ 91 h 413"/>
                  <a:gd name="T46" fmla="*/ 15 w 412"/>
                  <a:gd name="T47" fmla="*/ 126 h 413"/>
                  <a:gd name="T48" fmla="*/ 4 w 412"/>
                  <a:gd name="T49" fmla="*/ 165 h 413"/>
                  <a:gd name="T50" fmla="*/ 0 w 412"/>
                  <a:gd name="T51" fmla="*/ 206 h 413"/>
                  <a:gd name="T52" fmla="*/ 0 w 412"/>
                  <a:gd name="T53" fmla="*/ 228 h 413"/>
                  <a:gd name="T54" fmla="*/ 9 w 412"/>
                  <a:gd name="T55" fmla="*/ 268 h 413"/>
                  <a:gd name="T56" fmla="*/ 24 w 412"/>
                  <a:gd name="T57" fmla="*/ 305 h 413"/>
                  <a:gd name="T58" fmla="*/ 46 w 412"/>
                  <a:gd name="T59" fmla="*/ 337 h 413"/>
                  <a:gd name="T60" fmla="*/ 74 w 412"/>
                  <a:gd name="T61" fmla="*/ 365 h 413"/>
                  <a:gd name="T62" fmla="*/ 107 w 412"/>
                  <a:gd name="T63" fmla="*/ 387 h 413"/>
                  <a:gd name="T64" fmla="*/ 144 w 412"/>
                  <a:gd name="T65" fmla="*/ 403 h 413"/>
                  <a:gd name="T66" fmla="*/ 184 w 412"/>
                  <a:gd name="T67" fmla="*/ 412 h 413"/>
                  <a:gd name="T68" fmla="*/ 206 w 412"/>
                  <a:gd name="T69"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2" h="413">
                    <a:moveTo>
                      <a:pt x="206" y="413"/>
                    </a:moveTo>
                    <a:lnTo>
                      <a:pt x="206" y="413"/>
                    </a:lnTo>
                    <a:lnTo>
                      <a:pt x="227" y="412"/>
                    </a:lnTo>
                    <a:lnTo>
                      <a:pt x="247" y="408"/>
                    </a:lnTo>
                    <a:lnTo>
                      <a:pt x="267" y="403"/>
                    </a:lnTo>
                    <a:lnTo>
                      <a:pt x="286" y="396"/>
                    </a:lnTo>
                    <a:lnTo>
                      <a:pt x="304" y="387"/>
                    </a:lnTo>
                    <a:lnTo>
                      <a:pt x="321" y="377"/>
                    </a:lnTo>
                    <a:lnTo>
                      <a:pt x="336" y="365"/>
                    </a:lnTo>
                    <a:lnTo>
                      <a:pt x="352" y="352"/>
                    </a:lnTo>
                    <a:lnTo>
                      <a:pt x="364" y="337"/>
                    </a:lnTo>
                    <a:lnTo>
                      <a:pt x="376" y="322"/>
                    </a:lnTo>
                    <a:lnTo>
                      <a:pt x="386" y="305"/>
                    </a:lnTo>
                    <a:lnTo>
                      <a:pt x="395" y="287"/>
                    </a:lnTo>
                    <a:lnTo>
                      <a:pt x="402" y="268"/>
                    </a:lnTo>
                    <a:lnTo>
                      <a:pt x="407" y="248"/>
                    </a:lnTo>
                    <a:lnTo>
                      <a:pt x="411" y="228"/>
                    </a:lnTo>
                    <a:lnTo>
                      <a:pt x="412" y="206"/>
                    </a:lnTo>
                    <a:lnTo>
                      <a:pt x="412" y="206"/>
                    </a:lnTo>
                    <a:lnTo>
                      <a:pt x="411" y="185"/>
                    </a:lnTo>
                    <a:lnTo>
                      <a:pt x="407" y="165"/>
                    </a:lnTo>
                    <a:lnTo>
                      <a:pt x="402" y="145"/>
                    </a:lnTo>
                    <a:lnTo>
                      <a:pt x="395" y="126"/>
                    </a:lnTo>
                    <a:lnTo>
                      <a:pt x="386" y="108"/>
                    </a:lnTo>
                    <a:lnTo>
                      <a:pt x="376" y="91"/>
                    </a:lnTo>
                    <a:lnTo>
                      <a:pt x="364" y="76"/>
                    </a:lnTo>
                    <a:lnTo>
                      <a:pt x="352" y="60"/>
                    </a:lnTo>
                    <a:lnTo>
                      <a:pt x="336" y="48"/>
                    </a:lnTo>
                    <a:lnTo>
                      <a:pt x="321" y="36"/>
                    </a:lnTo>
                    <a:lnTo>
                      <a:pt x="304" y="26"/>
                    </a:lnTo>
                    <a:lnTo>
                      <a:pt x="286" y="17"/>
                    </a:lnTo>
                    <a:lnTo>
                      <a:pt x="267" y="10"/>
                    </a:lnTo>
                    <a:lnTo>
                      <a:pt x="247" y="5"/>
                    </a:lnTo>
                    <a:lnTo>
                      <a:pt x="227" y="1"/>
                    </a:lnTo>
                    <a:lnTo>
                      <a:pt x="206" y="0"/>
                    </a:lnTo>
                    <a:lnTo>
                      <a:pt x="206" y="0"/>
                    </a:lnTo>
                    <a:lnTo>
                      <a:pt x="184" y="1"/>
                    </a:lnTo>
                    <a:lnTo>
                      <a:pt x="163" y="5"/>
                    </a:lnTo>
                    <a:lnTo>
                      <a:pt x="144" y="10"/>
                    </a:lnTo>
                    <a:lnTo>
                      <a:pt x="125" y="17"/>
                    </a:lnTo>
                    <a:lnTo>
                      <a:pt x="107" y="26"/>
                    </a:lnTo>
                    <a:lnTo>
                      <a:pt x="90" y="36"/>
                    </a:lnTo>
                    <a:lnTo>
                      <a:pt x="74" y="48"/>
                    </a:lnTo>
                    <a:lnTo>
                      <a:pt x="59" y="60"/>
                    </a:lnTo>
                    <a:lnTo>
                      <a:pt x="46" y="76"/>
                    </a:lnTo>
                    <a:lnTo>
                      <a:pt x="34" y="91"/>
                    </a:lnTo>
                    <a:lnTo>
                      <a:pt x="24" y="108"/>
                    </a:lnTo>
                    <a:lnTo>
                      <a:pt x="15" y="126"/>
                    </a:lnTo>
                    <a:lnTo>
                      <a:pt x="9" y="145"/>
                    </a:lnTo>
                    <a:lnTo>
                      <a:pt x="4" y="165"/>
                    </a:lnTo>
                    <a:lnTo>
                      <a:pt x="0" y="185"/>
                    </a:lnTo>
                    <a:lnTo>
                      <a:pt x="0" y="206"/>
                    </a:lnTo>
                    <a:lnTo>
                      <a:pt x="0" y="206"/>
                    </a:lnTo>
                    <a:lnTo>
                      <a:pt x="0" y="228"/>
                    </a:lnTo>
                    <a:lnTo>
                      <a:pt x="4" y="248"/>
                    </a:lnTo>
                    <a:lnTo>
                      <a:pt x="9" y="268"/>
                    </a:lnTo>
                    <a:lnTo>
                      <a:pt x="15" y="287"/>
                    </a:lnTo>
                    <a:lnTo>
                      <a:pt x="24" y="305"/>
                    </a:lnTo>
                    <a:lnTo>
                      <a:pt x="34" y="322"/>
                    </a:lnTo>
                    <a:lnTo>
                      <a:pt x="46" y="337"/>
                    </a:lnTo>
                    <a:lnTo>
                      <a:pt x="59" y="352"/>
                    </a:lnTo>
                    <a:lnTo>
                      <a:pt x="74" y="365"/>
                    </a:lnTo>
                    <a:lnTo>
                      <a:pt x="90" y="377"/>
                    </a:lnTo>
                    <a:lnTo>
                      <a:pt x="107" y="387"/>
                    </a:lnTo>
                    <a:lnTo>
                      <a:pt x="125" y="396"/>
                    </a:lnTo>
                    <a:lnTo>
                      <a:pt x="144" y="403"/>
                    </a:lnTo>
                    <a:lnTo>
                      <a:pt x="163" y="408"/>
                    </a:lnTo>
                    <a:lnTo>
                      <a:pt x="184" y="412"/>
                    </a:lnTo>
                    <a:lnTo>
                      <a:pt x="206" y="413"/>
                    </a:lnTo>
                    <a:lnTo>
                      <a:pt x="206" y="413"/>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55" name="Freeform 24">
                <a:extLst>
                  <a:ext uri="{FF2B5EF4-FFF2-40B4-BE49-F238E27FC236}">
                    <a16:creationId xmlns="" xmlns:a16="http://schemas.microsoft.com/office/drawing/2014/main" id="{C7974FF4-BED7-4F98-AD55-62F30554EA00}"/>
                  </a:ext>
                </a:extLst>
              </p:cNvPr>
              <p:cNvSpPr>
                <a:spLocks/>
              </p:cNvSpPr>
              <p:nvPr/>
            </p:nvSpPr>
            <p:spPr bwMode="auto">
              <a:xfrm>
                <a:off x="6359525" y="4251325"/>
                <a:ext cx="615950" cy="1092200"/>
              </a:xfrm>
              <a:custGeom>
                <a:avLst/>
                <a:gdLst>
                  <a:gd name="T0" fmla="*/ 553 w 1164"/>
                  <a:gd name="T1" fmla="*/ 1967 h 2065"/>
                  <a:gd name="T2" fmla="*/ 548 w 1164"/>
                  <a:gd name="T3" fmla="*/ 2001 h 2065"/>
                  <a:gd name="T4" fmla="*/ 535 w 1164"/>
                  <a:gd name="T5" fmla="*/ 2028 h 2065"/>
                  <a:gd name="T6" fmla="*/ 516 w 1164"/>
                  <a:gd name="T7" fmla="*/ 2047 h 2065"/>
                  <a:gd name="T8" fmla="*/ 491 w 1164"/>
                  <a:gd name="T9" fmla="*/ 2059 h 2065"/>
                  <a:gd name="T10" fmla="*/ 456 w 1164"/>
                  <a:gd name="T11" fmla="*/ 2065 h 2065"/>
                  <a:gd name="T12" fmla="*/ 420 w 1164"/>
                  <a:gd name="T13" fmla="*/ 2059 h 2065"/>
                  <a:gd name="T14" fmla="*/ 396 w 1164"/>
                  <a:gd name="T15" fmla="*/ 2047 h 2065"/>
                  <a:gd name="T16" fmla="*/ 376 w 1164"/>
                  <a:gd name="T17" fmla="*/ 2028 h 2065"/>
                  <a:gd name="T18" fmla="*/ 364 w 1164"/>
                  <a:gd name="T19" fmla="*/ 2001 h 2065"/>
                  <a:gd name="T20" fmla="*/ 358 w 1164"/>
                  <a:gd name="T21" fmla="*/ 1967 h 2065"/>
                  <a:gd name="T22" fmla="*/ 376 w 1164"/>
                  <a:gd name="T23" fmla="*/ 292 h 2065"/>
                  <a:gd name="T24" fmla="*/ 170 w 1164"/>
                  <a:gd name="T25" fmla="*/ 838 h 2065"/>
                  <a:gd name="T26" fmla="*/ 157 w 1164"/>
                  <a:gd name="T27" fmla="*/ 867 h 2065"/>
                  <a:gd name="T28" fmla="*/ 138 w 1164"/>
                  <a:gd name="T29" fmla="*/ 888 h 2065"/>
                  <a:gd name="T30" fmla="*/ 116 w 1164"/>
                  <a:gd name="T31" fmla="*/ 901 h 2065"/>
                  <a:gd name="T32" fmla="*/ 92 w 1164"/>
                  <a:gd name="T33" fmla="*/ 906 h 2065"/>
                  <a:gd name="T34" fmla="*/ 59 w 1164"/>
                  <a:gd name="T35" fmla="*/ 902 h 2065"/>
                  <a:gd name="T36" fmla="*/ 31 w 1164"/>
                  <a:gd name="T37" fmla="*/ 887 h 2065"/>
                  <a:gd name="T38" fmla="*/ 14 w 1164"/>
                  <a:gd name="T39" fmla="*/ 867 h 2065"/>
                  <a:gd name="T40" fmla="*/ 4 w 1164"/>
                  <a:gd name="T41" fmla="*/ 843 h 2065"/>
                  <a:gd name="T42" fmla="*/ 0 w 1164"/>
                  <a:gd name="T43" fmla="*/ 815 h 2065"/>
                  <a:gd name="T44" fmla="*/ 5 w 1164"/>
                  <a:gd name="T45" fmla="*/ 781 h 2065"/>
                  <a:gd name="T46" fmla="*/ 191 w 1164"/>
                  <a:gd name="T47" fmla="*/ 175 h 2065"/>
                  <a:gd name="T48" fmla="*/ 213 w 1164"/>
                  <a:gd name="T49" fmla="*/ 130 h 2065"/>
                  <a:gd name="T50" fmla="*/ 249 w 1164"/>
                  <a:gd name="T51" fmla="*/ 84 h 2065"/>
                  <a:gd name="T52" fmla="*/ 299 w 1164"/>
                  <a:gd name="T53" fmla="*/ 42 h 2065"/>
                  <a:gd name="T54" fmla="*/ 362 w 1164"/>
                  <a:gd name="T55" fmla="*/ 12 h 2065"/>
                  <a:gd name="T56" fmla="*/ 440 w 1164"/>
                  <a:gd name="T57" fmla="*/ 0 h 2065"/>
                  <a:gd name="T58" fmla="*/ 723 w 1164"/>
                  <a:gd name="T59" fmla="*/ 0 h 2065"/>
                  <a:gd name="T60" fmla="*/ 776 w 1164"/>
                  <a:gd name="T61" fmla="*/ 6 h 2065"/>
                  <a:gd name="T62" fmla="*/ 843 w 1164"/>
                  <a:gd name="T63" fmla="*/ 31 h 2065"/>
                  <a:gd name="T64" fmla="*/ 897 w 1164"/>
                  <a:gd name="T65" fmla="*/ 70 h 2065"/>
                  <a:gd name="T66" fmla="*/ 938 w 1164"/>
                  <a:gd name="T67" fmla="*/ 115 h 2065"/>
                  <a:gd name="T68" fmla="*/ 967 w 1164"/>
                  <a:gd name="T69" fmla="*/ 161 h 2065"/>
                  <a:gd name="T70" fmla="*/ 1159 w 1164"/>
                  <a:gd name="T71" fmla="*/ 780 h 2065"/>
                  <a:gd name="T72" fmla="*/ 1164 w 1164"/>
                  <a:gd name="T73" fmla="*/ 803 h 2065"/>
                  <a:gd name="T74" fmla="*/ 1163 w 1164"/>
                  <a:gd name="T75" fmla="*/ 834 h 2065"/>
                  <a:gd name="T76" fmla="*/ 1154 w 1164"/>
                  <a:gd name="T77" fmla="*/ 860 h 2065"/>
                  <a:gd name="T78" fmla="*/ 1138 w 1164"/>
                  <a:gd name="T79" fmla="*/ 882 h 2065"/>
                  <a:gd name="T80" fmla="*/ 1119 w 1164"/>
                  <a:gd name="T81" fmla="*/ 896 h 2065"/>
                  <a:gd name="T82" fmla="*/ 1089 w 1164"/>
                  <a:gd name="T83" fmla="*/ 906 h 2065"/>
                  <a:gd name="T84" fmla="*/ 1065 w 1164"/>
                  <a:gd name="T85" fmla="*/ 906 h 2065"/>
                  <a:gd name="T86" fmla="*/ 1042 w 1164"/>
                  <a:gd name="T87" fmla="*/ 898 h 2065"/>
                  <a:gd name="T88" fmla="*/ 1020 w 1164"/>
                  <a:gd name="T89" fmla="*/ 882 h 2065"/>
                  <a:gd name="T90" fmla="*/ 1003 w 1164"/>
                  <a:gd name="T91" fmla="*/ 857 h 2065"/>
                  <a:gd name="T92" fmla="*/ 831 w 1164"/>
                  <a:gd name="T93" fmla="*/ 292 h 2065"/>
                  <a:gd name="T94" fmla="*/ 804 w 1164"/>
                  <a:gd name="T95" fmla="*/ 1260 h 2065"/>
                  <a:gd name="T96" fmla="*/ 804 w 1164"/>
                  <a:gd name="T97" fmla="*/ 1980 h 2065"/>
                  <a:gd name="T98" fmla="*/ 797 w 1164"/>
                  <a:gd name="T99" fmla="*/ 2011 h 2065"/>
                  <a:gd name="T100" fmla="*/ 781 w 1164"/>
                  <a:gd name="T101" fmla="*/ 2034 h 2065"/>
                  <a:gd name="T102" fmla="*/ 759 w 1164"/>
                  <a:gd name="T103" fmla="*/ 2052 h 2065"/>
                  <a:gd name="T104" fmla="*/ 735 w 1164"/>
                  <a:gd name="T105" fmla="*/ 2061 h 2065"/>
                  <a:gd name="T106" fmla="*/ 690 w 1164"/>
                  <a:gd name="T107" fmla="*/ 2064 h 2065"/>
                  <a:gd name="T108" fmla="*/ 664 w 1164"/>
                  <a:gd name="T109" fmla="*/ 2056 h 2065"/>
                  <a:gd name="T110" fmla="*/ 641 w 1164"/>
                  <a:gd name="T111" fmla="*/ 2041 h 2065"/>
                  <a:gd name="T112" fmla="*/ 624 w 1164"/>
                  <a:gd name="T113" fmla="*/ 2020 h 2065"/>
                  <a:gd name="T114" fmla="*/ 612 w 1164"/>
                  <a:gd name="T115" fmla="*/ 1992 h 2065"/>
                  <a:gd name="T116" fmla="*/ 611 w 1164"/>
                  <a:gd name="T117" fmla="*/ 1255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4" h="2065">
                    <a:moveTo>
                      <a:pt x="553" y="1255"/>
                    </a:moveTo>
                    <a:lnTo>
                      <a:pt x="553" y="1967"/>
                    </a:lnTo>
                    <a:lnTo>
                      <a:pt x="553" y="1967"/>
                    </a:lnTo>
                    <a:lnTo>
                      <a:pt x="553" y="1980"/>
                    </a:lnTo>
                    <a:lnTo>
                      <a:pt x="550" y="1990"/>
                    </a:lnTo>
                    <a:lnTo>
                      <a:pt x="548" y="2001"/>
                    </a:lnTo>
                    <a:lnTo>
                      <a:pt x="545" y="2011"/>
                    </a:lnTo>
                    <a:lnTo>
                      <a:pt x="540" y="2019"/>
                    </a:lnTo>
                    <a:lnTo>
                      <a:pt x="535" y="2028"/>
                    </a:lnTo>
                    <a:lnTo>
                      <a:pt x="529" y="2034"/>
                    </a:lnTo>
                    <a:lnTo>
                      <a:pt x="522" y="2041"/>
                    </a:lnTo>
                    <a:lnTo>
                      <a:pt x="516" y="2047"/>
                    </a:lnTo>
                    <a:lnTo>
                      <a:pt x="508" y="2051"/>
                    </a:lnTo>
                    <a:lnTo>
                      <a:pt x="500" y="2056"/>
                    </a:lnTo>
                    <a:lnTo>
                      <a:pt x="491" y="2059"/>
                    </a:lnTo>
                    <a:lnTo>
                      <a:pt x="483" y="2061"/>
                    </a:lnTo>
                    <a:lnTo>
                      <a:pt x="474" y="2064"/>
                    </a:lnTo>
                    <a:lnTo>
                      <a:pt x="456" y="2065"/>
                    </a:lnTo>
                    <a:lnTo>
                      <a:pt x="437" y="2064"/>
                    </a:lnTo>
                    <a:lnTo>
                      <a:pt x="429" y="2061"/>
                    </a:lnTo>
                    <a:lnTo>
                      <a:pt x="420" y="2059"/>
                    </a:lnTo>
                    <a:lnTo>
                      <a:pt x="411" y="2056"/>
                    </a:lnTo>
                    <a:lnTo>
                      <a:pt x="403" y="2051"/>
                    </a:lnTo>
                    <a:lnTo>
                      <a:pt x="396" y="2047"/>
                    </a:lnTo>
                    <a:lnTo>
                      <a:pt x="389" y="2041"/>
                    </a:lnTo>
                    <a:lnTo>
                      <a:pt x="383" y="2034"/>
                    </a:lnTo>
                    <a:lnTo>
                      <a:pt x="376" y="2028"/>
                    </a:lnTo>
                    <a:lnTo>
                      <a:pt x="371" y="2019"/>
                    </a:lnTo>
                    <a:lnTo>
                      <a:pt x="367" y="2011"/>
                    </a:lnTo>
                    <a:lnTo>
                      <a:pt x="364" y="2001"/>
                    </a:lnTo>
                    <a:lnTo>
                      <a:pt x="361" y="1990"/>
                    </a:lnTo>
                    <a:lnTo>
                      <a:pt x="358" y="1980"/>
                    </a:lnTo>
                    <a:lnTo>
                      <a:pt x="358" y="1967"/>
                    </a:lnTo>
                    <a:lnTo>
                      <a:pt x="358" y="1260"/>
                    </a:lnTo>
                    <a:lnTo>
                      <a:pt x="97" y="1260"/>
                    </a:lnTo>
                    <a:lnTo>
                      <a:pt x="376" y="292"/>
                    </a:lnTo>
                    <a:lnTo>
                      <a:pt x="333" y="292"/>
                    </a:lnTo>
                    <a:lnTo>
                      <a:pt x="170" y="838"/>
                    </a:lnTo>
                    <a:lnTo>
                      <a:pt x="170" y="838"/>
                    </a:lnTo>
                    <a:lnTo>
                      <a:pt x="166" y="848"/>
                    </a:lnTo>
                    <a:lnTo>
                      <a:pt x="162" y="858"/>
                    </a:lnTo>
                    <a:lnTo>
                      <a:pt x="157" y="867"/>
                    </a:lnTo>
                    <a:lnTo>
                      <a:pt x="151" y="875"/>
                    </a:lnTo>
                    <a:lnTo>
                      <a:pt x="144" y="882"/>
                    </a:lnTo>
                    <a:lnTo>
                      <a:pt x="138" y="888"/>
                    </a:lnTo>
                    <a:lnTo>
                      <a:pt x="130" y="893"/>
                    </a:lnTo>
                    <a:lnTo>
                      <a:pt x="124" y="897"/>
                    </a:lnTo>
                    <a:lnTo>
                      <a:pt x="116" y="901"/>
                    </a:lnTo>
                    <a:lnTo>
                      <a:pt x="107" y="903"/>
                    </a:lnTo>
                    <a:lnTo>
                      <a:pt x="99" y="905"/>
                    </a:lnTo>
                    <a:lnTo>
                      <a:pt x="92" y="906"/>
                    </a:lnTo>
                    <a:lnTo>
                      <a:pt x="84" y="906"/>
                    </a:lnTo>
                    <a:lnTo>
                      <a:pt x="75" y="905"/>
                    </a:lnTo>
                    <a:lnTo>
                      <a:pt x="59" y="902"/>
                    </a:lnTo>
                    <a:lnTo>
                      <a:pt x="45" y="896"/>
                    </a:lnTo>
                    <a:lnTo>
                      <a:pt x="37" y="891"/>
                    </a:lnTo>
                    <a:lnTo>
                      <a:pt x="31" y="887"/>
                    </a:lnTo>
                    <a:lnTo>
                      <a:pt x="24" y="880"/>
                    </a:lnTo>
                    <a:lnTo>
                      <a:pt x="19" y="875"/>
                    </a:lnTo>
                    <a:lnTo>
                      <a:pt x="14" y="867"/>
                    </a:lnTo>
                    <a:lnTo>
                      <a:pt x="10" y="860"/>
                    </a:lnTo>
                    <a:lnTo>
                      <a:pt x="6" y="852"/>
                    </a:lnTo>
                    <a:lnTo>
                      <a:pt x="4" y="843"/>
                    </a:lnTo>
                    <a:lnTo>
                      <a:pt x="1" y="834"/>
                    </a:lnTo>
                    <a:lnTo>
                      <a:pt x="0" y="825"/>
                    </a:lnTo>
                    <a:lnTo>
                      <a:pt x="0" y="815"/>
                    </a:lnTo>
                    <a:lnTo>
                      <a:pt x="1" y="803"/>
                    </a:lnTo>
                    <a:lnTo>
                      <a:pt x="3" y="793"/>
                    </a:lnTo>
                    <a:lnTo>
                      <a:pt x="5" y="781"/>
                    </a:lnTo>
                    <a:lnTo>
                      <a:pt x="186" y="188"/>
                    </a:lnTo>
                    <a:lnTo>
                      <a:pt x="186" y="188"/>
                    </a:lnTo>
                    <a:lnTo>
                      <a:pt x="191" y="175"/>
                    </a:lnTo>
                    <a:lnTo>
                      <a:pt x="196" y="161"/>
                    </a:lnTo>
                    <a:lnTo>
                      <a:pt x="204" y="146"/>
                    </a:lnTo>
                    <a:lnTo>
                      <a:pt x="213" y="130"/>
                    </a:lnTo>
                    <a:lnTo>
                      <a:pt x="223" y="115"/>
                    </a:lnTo>
                    <a:lnTo>
                      <a:pt x="236" y="99"/>
                    </a:lnTo>
                    <a:lnTo>
                      <a:pt x="249" y="84"/>
                    </a:lnTo>
                    <a:lnTo>
                      <a:pt x="264" y="69"/>
                    </a:lnTo>
                    <a:lnTo>
                      <a:pt x="281" y="54"/>
                    </a:lnTo>
                    <a:lnTo>
                      <a:pt x="299" y="42"/>
                    </a:lnTo>
                    <a:lnTo>
                      <a:pt x="318" y="30"/>
                    </a:lnTo>
                    <a:lnTo>
                      <a:pt x="340" y="21"/>
                    </a:lnTo>
                    <a:lnTo>
                      <a:pt x="362" y="12"/>
                    </a:lnTo>
                    <a:lnTo>
                      <a:pt x="387" y="6"/>
                    </a:lnTo>
                    <a:lnTo>
                      <a:pt x="412" y="2"/>
                    </a:lnTo>
                    <a:lnTo>
                      <a:pt x="440" y="0"/>
                    </a:lnTo>
                    <a:lnTo>
                      <a:pt x="576" y="0"/>
                    </a:lnTo>
                    <a:lnTo>
                      <a:pt x="576" y="0"/>
                    </a:lnTo>
                    <a:lnTo>
                      <a:pt x="723" y="0"/>
                    </a:lnTo>
                    <a:lnTo>
                      <a:pt x="723" y="0"/>
                    </a:lnTo>
                    <a:lnTo>
                      <a:pt x="750" y="2"/>
                    </a:lnTo>
                    <a:lnTo>
                      <a:pt x="776" y="6"/>
                    </a:lnTo>
                    <a:lnTo>
                      <a:pt x="799" y="12"/>
                    </a:lnTo>
                    <a:lnTo>
                      <a:pt x="822" y="21"/>
                    </a:lnTo>
                    <a:lnTo>
                      <a:pt x="843" y="31"/>
                    </a:lnTo>
                    <a:lnTo>
                      <a:pt x="862" y="43"/>
                    </a:lnTo>
                    <a:lnTo>
                      <a:pt x="880" y="56"/>
                    </a:lnTo>
                    <a:lnTo>
                      <a:pt x="897" y="70"/>
                    </a:lnTo>
                    <a:lnTo>
                      <a:pt x="913" y="84"/>
                    </a:lnTo>
                    <a:lnTo>
                      <a:pt x="927" y="99"/>
                    </a:lnTo>
                    <a:lnTo>
                      <a:pt x="938" y="115"/>
                    </a:lnTo>
                    <a:lnTo>
                      <a:pt x="950" y="130"/>
                    </a:lnTo>
                    <a:lnTo>
                      <a:pt x="959" y="146"/>
                    </a:lnTo>
                    <a:lnTo>
                      <a:pt x="967" y="161"/>
                    </a:lnTo>
                    <a:lnTo>
                      <a:pt x="973" y="175"/>
                    </a:lnTo>
                    <a:lnTo>
                      <a:pt x="978" y="188"/>
                    </a:lnTo>
                    <a:lnTo>
                      <a:pt x="1159" y="780"/>
                    </a:lnTo>
                    <a:lnTo>
                      <a:pt x="1159" y="780"/>
                    </a:lnTo>
                    <a:lnTo>
                      <a:pt x="1161" y="791"/>
                    </a:lnTo>
                    <a:lnTo>
                      <a:pt x="1164" y="803"/>
                    </a:lnTo>
                    <a:lnTo>
                      <a:pt x="1164" y="813"/>
                    </a:lnTo>
                    <a:lnTo>
                      <a:pt x="1164" y="824"/>
                    </a:lnTo>
                    <a:lnTo>
                      <a:pt x="1163" y="834"/>
                    </a:lnTo>
                    <a:lnTo>
                      <a:pt x="1160" y="843"/>
                    </a:lnTo>
                    <a:lnTo>
                      <a:pt x="1158" y="852"/>
                    </a:lnTo>
                    <a:lnTo>
                      <a:pt x="1154" y="860"/>
                    </a:lnTo>
                    <a:lnTo>
                      <a:pt x="1150" y="867"/>
                    </a:lnTo>
                    <a:lnTo>
                      <a:pt x="1145" y="875"/>
                    </a:lnTo>
                    <a:lnTo>
                      <a:pt x="1138" y="882"/>
                    </a:lnTo>
                    <a:lnTo>
                      <a:pt x="1133" y="887"/>
                    </a:lnTo>
                    <a:lnTo>
                      <a:pt x="1127" y="892"/>
                    </a:lnTo>
                    <a:lnTo>
                      <a:pt x="1119" y="896"/>
                    </a:lnTo>
                    <a:lnTo>
                      <a:pt x="1105" y="902"/>
                    </a:lnTo>
                    <a:lnTo>
                      <a:pt x="1097" y="905"/>
                    </a:lnTo>
                    <a:lnTo>
                      <a:pt x="1089" y="906"/>
                    </a:lnTo>
                    <a:lnTo>
                      <a:pt x="1080" y="907"/>
                    </a:lnTo>
                    <a:lnTo>
                      <a:pt x="1072" y="906"/>
                    </a:lnTo>
                    <a:lnTo>
                      <a:pt x="1065" y="906"/>
                    </a:lnTo>
                    <a:lnTo>
                      <a:pt x="1057" y="903"/>
                    </a:lnTo>
                    <a:lnTo>
                      <a:pt x="1049" y="901"/>
                    </a:lnTo>
                    <a:lnTo>
                      <a:pt x="1042" y="898"/>
                    </a:lnTo>
                    <a:lnTo>
                      <a:pt x="1034" y="893"/>
                    </a:lnTo>
                    <a:lnTo>
                      <a:pt x="1026" y="888"/>
                    </a:lnTo>
                    <a:lnTo>
                      <a:pt x="1020" y="882"/>
                    </a:lnTo>
                    <a:lnTo>
                      <a:pt x="1013" y="875"/>
                    </a:lnTo>
                    <a:lnTo>
                      <a:pt x="1008" y="866"/>
                    </a:lnTo>
                    <a:lnTo>
                      <a:pt x="1003" y="857"/>
                    </a:lnTo>
                    <a:lnTo>
                      <a:pt x="998" y="847"/>
                    </a:lnTo>
                    <a:lnTo>
                      <a:pt x="994" y="837"/>
                    </a:lnTo>
                    <a:lnTo>
                      <a:pt x="831" y="292"/>
                    </a:lnTo>
                    <a:lnTo>
                      <a:pt x="785" y="292"/>
                    </a:lnTo>
                    <a:lnTo>
                      <a:pt x="1066" y="1260"/>
                    </a:lnTo>
                    <a:lnTo>
                      <a:pt x="804" y="1260"/>
                    </a:lnTo>
                    <a:lnTo>
                      <a:pt x="804" y="1969"/>
                    </a:lnTo>
                    <a:lnTo>
                      <a:pt x="804" y="1969"/>
                    </a:lnTo>
                    <a:lnTo>
                      <a:pt x="804" y="1980"/>
                    </a:lnTo>
                    <a:lnTo>
                      <a:pt x="802" y="1992"/>
                    </a:lnTo>
                    <a:lnTo>
                      <a:pt x="799" y="2002"/>
                    </a:lnTo>
                    <a:lnTo>
                      <a:pt x="797" y="2011"/>
                    </a:lnTo>
                    <a:lnTo>
                      <a:pt x="791" y="2020"/>
                    </a:lnTo>
                    <a:lnTo>
                      <a:pt x="786" y="2028"/>
                    </a:lnTo>
                    <a:lnTo>
                      <a:pt x="781" y="2034"/>
                    </a:lnTo>
                    <a:lnTo>
                      <a:pt x="775" y="2041"/>
                    </a:lnTo>
                    <a:lnTo>
                      <a:pt x="767" y="2047"/>
                    </a:lnTo>
                    <a:lnTo>
                      <a:pt x="759" y="2052"/>
                    </a:lnTo>
                    <a:lnTo>
                      <a:pt x="752" y="2056"/>
                    </a:lnTo>
                    <a:lnTo>
                      <a:pt x="742" y="2059"/>
                    </a:lnTo>
                    <a:lnTo>
                      <a:pt x="735" y="2061"/>
                    </a:lnTo>
                    <a:lnTo>
                      <a:pt x="726" y="2064"/>
                    </a:lnTo>
                    <a:lnTo>
                      <a:pt x="708" y="2065"/>
                    </a:lnTo>
                    <a:lnTo>
                      <a:pt x="690" y="2064"/>
                    </a:lnTo>
                    <a:lnTo>
                      <a:pt x="681" y="2061"/>
                    </a:lnTo>
                    <a:lnTo>
                      <a:pt x="672" y="2059"/>
                    </a:lnTo>
                    <a:lnTo>
                      <a:pt x="664" y="2056"/>
                    </a:lnTo>
                    <a:lnTo>
                      <a:pt x="656" y="2051"/>
                    </a:lnTo>
                    <a:lnTo>
                      <a:pt x="648" y="2047"/>
                    </a:lnTo>
                    <a:lnTo>
                      <a:pt x="641" y="2041"/>
                    </a:lnTo>
                    <a:lnTo>
                      <a:pt x="634" y="2034"/>
                    </a:lnTo>
                    <a:lnTo>
                      <a:pt x="629" y="2028"/>
                    </a:lnTo>
                    <a:lnTo>
                      <a:pt x="624" y="2020"/>
                    </a:lnTo>
                    <a:lnTo>
                      <a:pt x="619" y="2011"/>
                    </a:lnTo>
                    <a:lnTo>
                      <a:pt x="615" y="2002"/>
                    </a:lnTo>
                    <a:lnTo>
                      <a:pt x="612" y="1992"/>
                    </a:lnTo>
                    <a:lnTo>
                      <a:pt x="611" y="1980"/>
                    </a:lnTo>
                    <a:lnTo>
                      <a:pt x="611" y="1969"/>
                    </a:lnTo>
                    <a:lnTo>
                      <a:pt x="611" y="1255"/>
                    </a:lnTo>
                    <a:lnTo>
                      <a:pt x="553" y="1255"/>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cxnSp>
          <p:nvCxnSpPr>
            <p:cNvPr id="33" name="Straight Connector 32">
              <a:extLst>
                <a:ext uri="{FF2B5EF4-FFF2-40B4-BE49-F238E27FC236}">
                  <a16:creationId xmlns="" xmlns:a16="http://schemas.microsoft.com/office/drawing/2014/main" id="{039759EB-CB8A-479B-AA7F-401A0E067BE2}"/>
                </a:ext>
              </a:extLst>
            </p:cNvPr>
            <p:cNvCxnSpPr>
              <a:cxnSpLocks/>
            </p:cNvCxnSpPr>
            <p:nvPr/>
          </p:nvCxnSpPr>
          <p:spPr>
            <a:xfrm>
              <a:off x="5533329" y="2889922"/>
              <a:ext cx="2106766" cy="0"/>
            </a:xfrm>
            <a:prstGeom prst="line">
              <a:avLst/>
            </a:prstGeom>
            <a:noFill/>
            <a:ln w="12700" cap="sq" cmpd="sng" algn="ctr">
              <a:solidFill>
                <a:srgbClr val="023761"/>
              </a:solidFill>
              <a:prstDash val="solid"/>
            </a:ln>
            <a:effectLst/>
          </p:spPr>
        </p:cxnSp>
        <p:cxnSp>
          <p:nvCxnSpPr>
            <p:cNvPr id="34" name="Straight Connector 33">
              <a:extLst>
                <a:ext uri="{FF2B5EF4-FFF2-40B4-BE49-F238E27FC236}">
                  <a16:creationId xmlns="" xmlns:a16="http://schemas.microsoft.com/office/drawing/2014/main" id="{BCB7E2F3-68BF-435D-84B2-C850B557FA27}"/>
                </a:ext>
              </a:extLst>
            </p:cNvPr>
            <p:cNvCxnSpPr>
              <a:cxnSpLocks/>
            </p:cNvCxnSpPr>
            <p:nvPr/>
          </p:nvCxnSpPr>
          <p:spPr>
            <a:xfrm>
              <a:off x="9961640" y="2880404"/>
              <a:ext cx="887675" cy="0"/>
            </a:xfrm>
            <a:prstGeom prst="line">
              <a:avLst/>
            </a:prstGeom>
            <a:noFill/>
            <a:ln w="12700" cap="sq" cmpd="sng" algn="ctr">
              <a:solidFill>
                <a:srgbClr val="023761"/>
              </a:solidFill>
              <a:prstDash val="solid"/>
            </a:ln>
            <a:effectLst/>
          </p:spPr>
        </p:cxnSp>
        <p:grpSp>
          <p:nvGrpSpPr>
            <p:cNvPr id="35" name="Group 18">
              <a:extLst>
                <a:ext uri="{FF2B5EF4-FFF2-40B4-BE49-F238E27FC236}">
                  <a16:creationId xmlns="" xmlns:a16="http://schemas.microsoft.com/office/drawing/2014/main" id="{709C7806-B89B-45E6-999A-D0D7A28C7A87}"/>
                </a:ext>
              </a:extLst>
            </p:cNvPr>
            <p:cNvGrpSpPr/>
            <p:nvPr/>
          </p:nvGrpSpPr>
          <p:grpSpPr bwMode="auto">
            <a:xfrm>
              <a:off x="5969630" y="2103557"/>
              <a:ext cx="321315" cy="661440"/>
              <a:chOff x="6359525" y="4005263"/>
              <a:chExt cx="615950" cy="1338262"/>
            </a:xfrm>
            <a:solidFill>
              <a:srgbClr val="A2C9F9"/>
            </a:solidFill>
            <a:effectLst>
              <a:outerShdw blurRad="76200" dir="18900000" sy="23000" kx="-1200000" algn="bl" rotWithShape="0">
                <a:prstClr val="black">
                  <a:alpha val="20000"/>
                </a:prstClr>
              </a:outerShdw>
            </a:effectLst>
          </p:grpSpPr>
          <p:sp>
            <p:nvSpPr>
              <p:cNvPr id="52" name="Freeform 5">
                <a:extLst>
                  <a:ext uri="{FF2B5EF4-FFF2-40B4-BE49-F238E27FC236}">
                    <a16:creationId xmlns="" xmlns:a16="http://schemas.microsoft.com/office/drawing/2014/main" id="{C80113B4-FEF3-43B9-B814-4533B136BF68}"/>
                  </a:ext>
                </a:extLst>
              </p:cNvPr>
              <p:cNvSpPr>
                <a:spLocks/>
              </p:cNvSpPr>
              <p:nvPr/>
            </p:nvSpPr>
            <p:spPr bwMode="auto">
              <a:xfrm>
                <a:off x="6559550" y="4005263"/>
                <a:ext cx="217488" cy="219075"/>
              </a:xfrm>
              <a:custGeom>
                <a:avLst/>
                <a:gdLst>
                  <a:gd name="T0" fmla="*/ 206 w 412"/>
                  <a:gd name="T1" fmla="*/ 413 h 413"/>
                  <a:gd name="T2" fmla="*/ 247 w 412"/>
                  <a:gd name="T3" fmla="*/ 408 h 413"/>
                  <a:gd name="T4" fmla="*/ 286 w 412"/>
                  <a:gd name="T5" fmla="*/ 396 h 413"/>
                  <a:gd name="T6" fmla="*/ 321 w 412"/>
                  <a:gd name="T7" fmla="*/ 377 h 413"/>
                  <a:gd name="T8" fmla="*/ 352 w 412"/>
                  <a:gd name="T9" fmla="*/ 352 h 413"/>
                  <a:gd name="T10" fmla="*/ 376 w 412"/>
                  <a:gd name="T11" fmla="*/ 322 h 413"/>
                  <a:gd name="T12" fmla="*/ 395 w 412"/>
                  <a:gd name="T13" fmla="*/ 287 h 413"/>
                  <a:gd name="T14" fmla="*/ 407 w 412"/>
                  <a:gd name="T15" fmla="*/ 248 h 413"/>
                  <a:gd name="T16" fmla="*/ 412 w 412"/>
                  <a:gd name="T17" fmla="*/ 206 h 413"/>
                  <a:gd name="T18" fmla="*/ 411 w 412"/>
                  <a:gd name="T19" fmla="*/ 185 h 413"/>
                  <a:gd name="T20" fmla="*/ 402 w 412"/>
                  <a:gd name="T21" fmla="*/ 145 h 413"/>
                  <a:gd name="T22" fmla="*/ 386 w 412"/>
                  <a:gd name="T23" fmla="*/ 108 h 413"/>
                  <a:gd name="T24" fmla="*/ 364 w 412"/>
                  <a:gd name="T25" fmla="*/ 76 h 413"/>
                  <a:gd name="T26" fmla="*/ 336 w 412"/>
                  <a:gd name="T27" fmla="*/ 48 h 413"/>
                  <a:gd name="T28" fmla="*/ 304 w 412"/>
                  <a:gd name="T29" fmla="*/ 26 h 413"/>
                  <a:gd name="T30" fmla="*/ 267 w 412"/>
                  <a:gd name="T31" fmla="*/ 10 h 413"/>
                  <a:gd name="T32" fmla="*/ 227 w 412"/>
                  <a:gd name="T33" fmla="*/ 1 h 413"/>
                  <a:gd name="T34" fmla="*/ 206 w 412"/>
                  <a:gd name="T35" fmla="*/ 0 h 413"/>
                  <a:gd name="T36" fmla="*/ 163 w 412"/>
                  <a:gd name="T37" fmla="*/ 5 h 413"/>
                  <a:gd name="T38" fmla="*/ 125 w 412"/>
                  <a:gd name="T39" fmla="*/ 17 h 413"/>
                  <a:gd name="T40" fmla="*/ 90 w 412"/>
                  <a:gd name="T41" fmla="*/ 36 h 413"/>
                  <a:gd name="T42" fmla="*/ 59 w 412"/>
                  <a:gd name="T43" fmla="*/ 60 h 413"/>
                  <a:gd name="T44" fmla="*/ 34 w 412"/>
                  <a:gd name="T45" fmla="*/ 91 h 413"/>
                  <a:gd name="T46" fmla="*/ 15 w 412"/>
                  <a:gd name="T47" fmla="*/ 126 h 413"/>
                  <a:gd name="T48" fmla="*/ 4 w 412"/>
                  <a:gd name="T49" fmla="*/ 165 h 413"/>
                  <a:gd name="T50" fmla="*/ 0 w 412"/>
                  <a:gd name="T51" fmla="*/ 206 h 413"/>
                  <a:gd name="T52" fmla="*/ 0 w 412"/>
                  <a:gd name="T53" fmla="*/ 228 h 413"/>
                  <a:gd name="T54" fmla="*/ 9 w 412"/>
                  <a:gd name="T55" fmla="*/ 268 h 413"/>
                  <a:gd name="T56" fmla="*/ 24 w 412"/>
                  <a:gd name="T57" fmla="*/ 305 h 413"/>
                  <a:gd name="T58" fmla="*/ 46 w 412"/>
                  <a:gd name="T59" fmla="*/ 337 h 413"/>
                  <a:gd name="T60" fmla="*/ 74 w 412"/>
                  <a:gd name="T61" fmla="*/ 365 h 413"/>
                  <a:gd name="T62" fmla="*/ 107 w 412"/>
                  <a:gd name="T63" fmla="*/ 387 h 413"/>
                  <a:gd name="T64" fmla="*/ 144 w 412"/>
                  <a:gd name="T65" fmla="*/ 403 h 413"/>
                  <a:gd name="T66" fmla="*/ 184 w 412"/>
                  <a:gd name="T67" fmla="*/ 412 h 413"/>
                  <a:gd name="T68" fmla="*/ 206 w 412"/>
                  <a:gd name="T69"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2" h="413">
                    <a:moveTo>
                      <a:pt x="206" y="413"/>
                    </a:moveTo>
                    <a:lnTo>
                      <a:pt x="206" y="413"/>
                    </a:lnTo>
                    <a:lnTo>
                      <a:pt x="227" y="412"/>
                    </a:lnTo>
                    <a:lnTo>
                      <a:pt x="247" y="408"/>
                    </a:lnTo>
                    <a:lnTo>
                      <a:pt x="267" y="403"/>
                    </a:lnTo>
                    <a:lnTo>
                      <a:pt x="286" y="396"/>
                    </a:lnTo>
                    <a:lnTo>
                      <a:pt x="304" y="387"/>
                    </a:lnTo>
                    <a:lnTo>
                      <a:pt x="321" y="377"/>
                    </a:lnTo>
                    <a:lnTo>
                      <a:pt x="336" y="365"/>
                    </a:lnTo>
                    <a:lnTo>
                      <a:pt x="352" y="352"/>
                    </a:lnTo>
                    <a:lnTo>
                      <a:pt x="364" y="337"/>
                    </a:lnTo>
                    <a:lnTo>
                      <a:pt x="376" y="322"/>
                    </a:lnTo>
                    <a:lnTo>
                      <a:pt x="386" y="305"/>
                    </a:lnTo>
                    <a:lnTo>
                      <a:pt x="395" y="287"/>
                    </a:lnTo>
                    <a:lnTo>
                      <a:pt x="402" y="268"/>
                    </a:lnTo>
                    <a:lnTo>
                      <a:pt x="407" y="248"/>
                    </a:lnTo>
                    <a:lnTo>
                      <a:pt x="411" y="228"/>
                    </a:lnTo>
                    <a:lnTo>
                      <a:pt x="412" y="206"/>
                    </a:lnTo>
                    <a:lnTo>
                      <a:pt x="412" y="206"/>
                    </a:lnTo>
                    <a:lnTo>
                      <a:pt x="411" y="185"/>
                    </a:lnTo>
                    <a:lnTo>
                      <a:pt x="407" y="165"/>
                    </a:lnTo>
                    <a:lnTo>
                      <a:pt x="402" y="145"/>
                    </a:lnTo>
                    <a:lnTo>
                      <a:pt x="395" y="126"/>
                    </a:lnTo>
                    <a:lnTo>
                      <a:pt x="386" y="108"/>
                    </a:lnTo>
                    <a:lnTo>
                      <a:pt x="376" y="91"/>
                    </a:lnTo>
                    <a:lnTo>
                      <a:pt x="364" y="76"/>
                    </a:lnTo>
                    <a:lnTo>
                      <a:pt x="352" y="60"/>
                    </a:lnTo>
                    <a:lnTo>
                      <a:pt x="336" y="48"/>
                    </a:lnTo>
                    <a:lnTo>
                      <a:pt x="321" y="36"/>
                    </a:lnTo>
                    <a:lnTo>
                      <a:pt x="304" y="26"/>
                    </a:lnTo>
                    <a:lnTo>
                      <a:pt x="286" y="17"/>
                    </a:lnTo>
                    <a:lnTo>
                      <a:pt x="267" y="10"/>
                    </a:lnTo>
                    <a:lnTo>
                      <a:pt x="247" y="5"/>
                    </a:lnTo>
                    <a:lnTo>
                      <a:pt x="227" y="1"/>
                    </a:lnTo>
                    <a:lnTo>
                      <a:pt x="206" y="0"/>
                    </a:lnTo>
                    <a:lnTo>
                      <a:pt x="206" y="0"/>
                    </a:lnTo>
                    <a:lnTo>
                      <a:pt x="184" y="1"/>
                    </a:lnTo>
                    <a:lnTo>
                      <a:pt x="163" y="5"/>
                    </a:lnTo>
                    <a:lnTo>
                      <a:pt x="144" y="10"/>
                    </a:lnTo>
                    <a:lnTo>
                      <a:pt x="125" y="17"/>
                    </a:lnTo>
                    <a:lnTo>
                      <a:pt x="107" y="26"/>
                    </a:lnTo>
                    <a:lnTo>
                      <a:pt x="90" y="36"/>
                    </a:lnTo>
                    <a:lnTo>
                      <a:pt x="74" y="48"/>
                    </a:lnTo>
                    <a:lnTo>
                      <a:pt x="59" y="60"/>
                    </a:lnTo>
                    <a:lnTo>
                      <a:pt x="46" y="76"/>
                    </a:lnTo>
                    <a:lnTo>
                      <a:pt x="34" y="91"/>
                    </a:lnTo>
                    <a:lnTo>
                      <a:pt x="24" y="108"/>
                    </a:lnTo>
                    <a:lnTo>
                      <a:pt x="15" y="126"/>
                    </a:lnTo>
                    <a:lnTo>
                      <a:pt x="9" y="145"/>
                    </a:lnTo>
                    <a:lnTo>
                      <a:pt x="4" y="165"/>
                    </a:lnTo>
                    <a:lnTo>
                      <a:pt x="0" y="185"/>
                    </a:lnTo>
                    <a:lnTo>
                      <a:pt x="0" y="206"/>
                    </a:lnTo>
                    <a:lnTo>
                      <a:pt x="0" y="206"/>
                    </a:lnTo>
                    <a:lnTo>
                      <a:pt x="0" y="228"/>
                    </a:lnTo>
                    <a:lnTo>
                      <a:pt x="4" y="248"/>
                    </a:lnTo>
                    <a:lnTo>
                      <a:pt x="9" y="268"/>
                    </a:lnTo>
                    <a:lnTo>
                      <a:pt x="15" y="287"/>
                    </a:lnTo>
                    <a:lnTo>
                      <a:pt x="24" y="305"/>
                    </a:lnTo>
                    <a:lnTo>
                      <a:pt x="34" y="322"/>
                    </a:lnTo>
                    <a:lnTo>
                      <a:pt x="46" y="337"/>
                    </a:lnTo>
                    <a:lnTo>
                      <a:pt x="59" y="352"/>
                    </a:lnTo>
                    <a:lnTo>
                      <a:pt x="74" y="365"/>
                    </a:lnTo>
                    <a:lnTo>
                      <a:pt x="90" y="377"/>
                    </a:lnTo>
                    <a:lnTo>
                      <a:pt x="107" y="387"/>
                    </a:lnTo>
                    <a:lnTo>
                      <a:pt x="125" y="396"/>
                    </a:lnTo>
                    <a:lnTo>
                      <a:pt x="144" y="403"/>
                    </a:lnTo>
                    <a:lnTo>
                      <a:pt x="163" y="408"/>
                    </a:lnTo>
                    <a:lnTo>
                      <a:pt x="184" y="412"/>
                    </a:lnTo>
                    <a:lnTo>
                      <a:pt x="206" y="413"/>
                    </a:lnTo>
                    <a:lnTo>
                      <a:pt x="206" y="413"/>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53" name="Freeform 34">
                <a:extLst>
                  <a:ext uri="{FF2B5EF4-FFF2-40B4-BE49-F238E27FC236}">
                    <a16:creationId xmlns="" xmlns:a16="http://schemas.microsoft.com/office/drawing/2014/main" id="{625A7E8B-17BA-4A39-A535-C6DAE5167A08}"/>
                  </a:ext>
                </a:extLst>
              </p:cNvPr>
              <p:cNvSpPr>
                <a:spLocks/>
              </p:cNvSpPr>
              <p:nvPr/>
            </p:nvSpPr>
            <p:spPr bwMode="auto">
              <a:xfrm>
                <a:off x="6359525" y="4251325"/>
                <a:ext cx="615950" cy="1092200"/>
              </a:xfrm>
              <a:custGeom>
                <a:avLst/>
                <a:gdLst>
                  <a:gd name="T0" fmla="*/ 553 w 1164"/>
                  <a:gd name="T1" fmla="*/ 1967 h 2065"/>
                  <a:gd name="T2" fmla="*/ 548 w 1164"/>
                  <a:gd name="T3" fmla="*/ 2001 h 2065"/>
                  <a:gd name="T4" fmla="*/ 535 w 1164"/>
                  <a:gd name="T5" fmla="*/ 2028 h 2065"/>
                  <a:gd name="T6" fmla="*/ 516 w 1164"/>
                  <a:gd name="T7" fmla="*/ 2047 h 2065"/>
                  <a:gd name="T8" fmla="*/ 491 w 1164"/>
                  <a:gd name="T9" fmla="*/ 2059 h 2065"/>
                  <a:gd name="T10" fmla="*/ 456 w 1164"/>
                  <a:gd name="T11" fmla="*/ 2065 h 2065"/>
                  <a:gd name="T12" fmla="*/ 420 w 1164"/>
                  <a:gd name="T13" fmla="*/ 2059 h 2065"/>
                  <a:gd name="T14" fmla="*/ 396 w 1164"/>
                  <a:gd name="T15" fmla="*/ 2047 h 2065"/>
                  <a:gd name="T16" fmla="*/ 376 w 1164"/>
                  <a:gd name="T17" fmla="*/ 2028 h 2065"/>
                  <a:gd name="T18" fmla="*/ 364 w 1164"/>
                  <a:gd name="T19" fmla="*/ 2001 h 2065"/>
                  <a:gd name="T20" fmla="*/ 358 w 1164"/>
                  <a:gd name="T21" fmla="*/ 1967 h 2065"/>
                  <a:gd name="T22" fmla="*/ 376 w 1164"/>
                  <a:gd name="T23" fmla="*/ 292 h 2065"/>
                  <a:gd name="T24" fmla="*/ 170 w 1164"/>
                  <a:gd name="T25" fmla="*/ 838 h 2065"/>
                  <a:gd name="T26" fmla="*/ 157 w 1164"/>
                  <a:gd name="T27" fmla="*/ 867 h 2065"/>
                  <a:gd name="T28" fmla="*/ 138 w 1164"/>
                  <a:gd name="T29" fmla="*/ 888 h 2065"/>
                  <a:gd name="T30" fmla="*/ 116 w 1164"/>
                  <a:gd name="T31" fmla="*/ 901 h 2065"/>
                  <a:gd name="T32" fmla="*/ 92 w 1164"/>
                  <a:gd name="T33" fmla="*/ 906 h 2065"/>
                  <a:gd name="T34" fmla="*/ 59 w 1164"/>
                  <a:gd name="T35" fmla="*/ 902 h 2065"/>
                  <a:gd name="T36" fmla="*/ 31 w 1164"/>
                  <a:gd name="T37" fmla="*/ 887 h 2065"/>
                  <a:gd name="T38" fmla="*/ 14 w 1164"/>
                  <a:gd name="T39" fmla="*/ 867 h 2065"/>
                  <a:gd name="T40" fmla="*/ 4 w 1164"/>
                  <a:gd name="T41" fmla="*/ 843 h 2065"/>
                  <a:gd name="T42" fmla="*/ 0 w 1164"/>
                  <a:gd name="T43" fmla="*/ 815 h 2065"/>
                  <a:gd name="T44" fmla="*/ 5 w 1164"/>
                  <a:gd name="T45" fmla="*/ 781 h 2065"/>
                  <a:gd name="T46" fmla="*/ 191 w 1164"/>
                  <a:gd name="T47" fmla="*/ 175 h 2065"/>
                  <a:gd name="T48" fmla="*/ 213 w 1164"/>
                  <a:gd name="T49" fmla="*/ 130 h 2065"/>
                  <a:gd name="T50" fmla="*/ 249 w 1164"/>
                  <a:gd name="T51" fmla="*/ 84 h 2065"/>
                  <a:gd name="T52" fmla="*/ 299 w 1164"/>
                  <a:gd name="T53" fmla="*/ 42 h 2065"/>
                  <a:gd name="T54" fmla="*/ 362 w 1164"/>
                  <a:gd name="T55" fmla="*/ 12 h 2065"/>
                  <a:gd name="T56" fmla="*/ 440 w 1164"/>
                  <a:gd name="T57" fmla="*/ 0 h 2065"/>
                  <a:gd name="T58" fmla="*/ 723 w 1164"/>
                  <a:gd name="T59" fmla="*/ 0 h 2065"/>
                  <a:gd name="T60" fmla="*/ 776 w 1164"/>
                  <a:gd name="T61" fmla="*/ 6 h 2065"/>
                  <a:gd name="T62" fmla="*/ 843 w 1164"/>
                  <a:gd name="T63" fmla="*/ 31 h 2065"/>
                  <a:gd name="T64" fmla="*/ 897 w 1164"/>
                  <a:gd name="T65" fmla="*/ 70 h 2065"/>
                  <a:gd name="T66" fmla="*/ 938 w 1164"/>
                  <a:gd name="T67" fmla="*/ 115 h 2065"/>
                  <a:gd name="T68" fmla="*/ 967 w 1164"/>
                  <a:gd name="T69" fmla="*/ 161 h 2065"/>
                  <a:gd name="T70" fmla="*/ 1159 w 1164"/>
                  <a:gd name="T71" fmla="*/ 780 h 2065"/>
                  <a:gd name="T72" fmla="*/ 1164 w 1164"/>
                  <a:gd name="T73" fmla="*/ 803 h 2065"/>
                  <a:gd name="T74" fmla="*/ 1163 w 1164"/>
                  <a:gd name="T75" fmla="*/ 834 h 2065"/>
                  <a:gd name="T76" fmla="*/ 1154 w 1164"/>
                  <a:gd name="T77" fmla="*/ 860 h 2065"/>
                  <a:gd name="T78" fmla="*/ 1138 w 1164"/>
                  <a:gd name="T79" fmla="*/ 882 h 2065"/>
                  <a:gd name="T80" fmla="*/ 1119 w 1164"/>
                  <a:gd name="T81" fmla="*/ 896 h 2065"/>
                  <a:gd name="T82" fmla="*/ 1089 w 1164"/>
                  <a:gd name="T83" fmla="*/ 906 h 2065"/>
                  <a:gd name="T84" fmla="*/ 1065 w 1164"/>
                  <a:gd name="T85" fmla="*/ 906 h 2065"/>
                  <a:gd name="T86" fmla="*/ 1042 w 1164"/>
                  <a:gd name="T87" fmla="*/ 898 h 2065"/>
                  <a:gd name="T88" fmla="*/ 1020 w 1164"/>
                  <a:gd name="T89" fmla="*/ 882 h 2065"/>
                  <a:gd name="T90" fmla="*/ 1003 w 1164"/>
                  <a:gd name="T91" fmla="*/ 857 h 2065"/>
                  <a:gd name="T92" fmla="*/ 831 w 1164"/>
                  <a:gd name="T93" fmla="*/ 292 h 2065"/>
                  <a:gd name="T94" fmla="*/ 804 w 1164"/>
                  <a:gd name="T95" fmla="*/ 1260 h 2065"/>
                  <a:gd name="T96" fmla="*/ 804 w 1164"/>
                  <a:gd name="T97" fmla="*/ 1980 h 2065"/>
                  <a:gd name="T98" fmla="*/ 797 w 1164"/>
                  <a:gd name="T99" fmla="*/ 2011 h 2065"/>
                  <a:gd name="T100" fmla="*/ 781 w 1164"/>
                  <a:gd name="T101" fmla="*/ 2034 h 2065"/>
                  <a:gd name="T102" fmla="*/ 759 w 1164"/>
                  <a:gd name="T103" fmla="*/ 2052 h 2065"/>
                  <a:gd name="T104" fmla="*/ 735 w 1164"/>
                  <a:gd name="T105" fmla="*/ 2061 h 2065"/>
                  <a:gd name="T106" fmla="*/ 690 w 1164"/>
                  <a:gd name="T107" fmla="*/ 2064 h 2065"/>
                  <a:gd name="T108" fmla="*/ 664 w 1164"/>
                  <a:gd name="T109" fmla="*/ 2056 h 2065"/>
                  <a:gd name="T110" fmla="*/ 641 w 1164"/>
                  <a:gd name="T111" fmla="*/ 2041 h 2065"/>
                  <a:gd name="T112" fmla="*/ 624 w 1164"/>
                  <a:gd name="T113" fmla="*/ 2020 h 2065"/>
                  <a:gd name="T114" fmla="*/ 612 w 1164"/>
                  <a:gd name="T115" fmla="*/ 1992 h 2065"/>
                  <a:gd name="T116" fmla="*/ 611 w 1164"/>
                  <a:gd name="T117" fmla="*/ 1255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4" h="2065">
                    <a:moveTo>
                      <a:pt x="553" y="1255"/>
                    </a:moveTo>
                    <a:lnTo>
                      <a:pt x="553" y="1967"/>
                    </a:lnTo>
                    <a:lnTo>
                      <a:pt x="553" y="1967"/>
                    </a:lnTo>
                    <a:lnTo>
                      <a:pt x="553" y="1980"/>
                    </a:lnTo>
                    <a:lnTo>
                      <a:pt x="550" y="1990"/>
                    </a:lnTo>
                    <a:lnTo>
                      <a:pt x="548" y="2001"/>
                    </a:lnTo>
                    <a:lnTo>
                      <a:pt x="545" y="2011"/>
                    </a:lnTo>
                    <a:lnTo>
                      <a:pt x="540" y="2019"/>
                    </a:lnTo>
                    <a:lnTo>
                      <a:pt x="535" y="2028"/>
                    </a:lnTo>
                    <a:lnTo>
                      <a:pt x="529" y="2034"/>
                    </a:lnTo>
                    <a:lnTo>
                      <a:pt x="522" y="2041"/>
                    </a:lnTo>
                    <a:lnTo>
                      <a:pt x="516" y="2047"/>
                    </a:lnTo>
                    <a:lnTo>
                      <a:pt x="508" y="2051"/>
                    </a:lnTo>
                    <a:lnTo>
                      <a:pt x="500" y="2056"/>
                    </a:lnTo>
                    <a:lnTo>
                      <a:pt x="491" y="2059"/>
                    </a:lnTo>
                    <a:lnTo>
                      <a:pt x="483" y="2061"/>
                    </a:lnTo>
                    <a:lnTo>
                      <a:pt x="474" y="2064"/>
                    </a:lnTo>
                    <a:lnTo>
                      <a:pt x="456" y="2065"/>
                    </a:lnTo>
                    <a:lnTo>
                      <a:pt x="437" y="2064"/>
                    </a:lnTo>
                    <a:lnTo>
                      <a:pt x="429" y="2061"/>
                    </a:lnTo>
                    <a:lnTo>
                      <a:pt x="420" y="2059"/>
                    </a:lnTo>
                    <a:lnTo>
                      <a:pt x="411" y="2056"/>
                    </a:lnTo>
                    <a:lnTo>
                      <a:pt x="403" y="2051"/>
                    </a:lnTo>
                    <a:lnTo>
                      <a:pt x="396" y="2047"/>
                    </a:lnTo>
                    <a:lnTo>
                      <a:pt x="389" y="2041"/>
                    </a:lnTo>
                    <a:lnTo>
                      <a:pt x="383" y="2034"/>
                    </a:lnTo>
                    <a:lnTo>
                      <a:pt x="376" y="2028"/>
                    </a:lnTo>
                    <a:lnTo>
                      <a:pt x="371" y="2019"/>
                    </a:lnTo>
                    <a:lnTo>
                      <a:pt x="367" y="2011"/>
                    </a:lnTo>
                    <a:lnTo>
                      <a:pt x="364" y="2001"/>
                    </a:lnTo>
                    <a:lnTo>
                      <a:pt x="361" y="1990"/>
                    </a:lnTo>
                    <a:lnTo>
                      <a:pt x="358" y="1980"/>
                    </a:lnTo>
                    <a:lnTo>
                      <a:pt x="358" y="1967"/>
                    </a:lnTo>
                    <a:lnTo>
                      <a:pt x="358" y="1260"/>
                    </a:lnTo>
                    <a:lnTo>
                      <a:pt x="97" y="1260"/>
                    </a:lnTo>
                    <a:lnTo>
                      <a:pt x="376" y="292"/>
                    </a:lnTo>
                    <a:lnTo>
                      <a:pt x="333" y="292"/>
                    </a:lnTo>
                    <a:lnTo>
                      <a:pt x="170" y="838"/>
                    </a:lnTo>
                    <a:lnTo>
                      <a:pt x="170" y="838"/>
                    </a:lnTo>
                    <a:lnTo>
                      <a:pt x="166" y="848"/>
                    </a:lnTo>
                    <a:lnTo>
                      <a:pt x="162" y="858"/>
                    </a:lnTo>
                    <a:lnTo>
                      <a:pt x="157" y="867"/>
                    </a:lnTo>
                    <a:lnTo>
                      <a:pt x="151" y="875"/>
                    </a:lnTo>
                    <a:lnTo>
                      <a:pt x="144" y="882"/>
                    </a:lnTo>
                    <a:lnTo>
                      <a:pt x="138" y="888"/>
                    </a:lnTo>
                    <a:lnTo>
                      <a:pt x="130" y="893"/>
                    </a:lnTo>
                    <a:lnTo>
                      <a:pt x="124" y="897"/>
                    </a:lnTo>
                    <a:lnTo>
                      <a:pt x="116" y="901"/>
                    </a:lnTo>
                    <a:lnTo>
                      <a:pt x="107" y="903"/>
                    </a:lnTo>
                    <a:lnTo>
                      <a:pt x="99" y="905"/>
                    </a:lnTo>
                    <a:lnTo>
                      <a:pt x="92" y="906"/>
                    </a:lnTo>
                    <a:lnTo>
                      <a:pt x="84" y="906"/>
                    </a:lnTo>
                    <a:lnTo>
                      <a:pt x="75" y="905"/>
                    </a:lnTo>
                    <a:lnTo>
                      <a:pt x="59" y="902"/>
                    </a:lnTo>
                    <a:lnTo>
                      <a:pt x="45" y="896"/>
                    </a:lnTo>
                    <a:lnTo>
                      <a:pt x="37" y="891"/>
                    </a:lnTo>
                    <a:lnTo>
                      <a:pt x="31" y="887"/>
                    </a:lnTo>
                    <a:lnTo>
                      <a:pt x="24" y="880"/>
                    </a:lnTo>
                    <a:lnTo>
                      <a:pt x="19" y="875"/>
                    </a:lnTo>
                    <a:lnTo>
                      <a:pt x="14" y="867"/>
                    </a:lnTo>
                    <a:lnTo>
                      <a:pt x="10" y="860"/>
                    </a:lnTo>
                    <a:lnTo>
                      <a:pt x="6" y="852"/>
                    </a:lnTo>
                    <a:lnTo>
                      <a:pt x="4" y="843"/>
                    </a:lnTo>
                    <a:lnTo>
                      <a:pt x="1" y="834"/>
                    </a:lnTo>
                    <a:lnTo>
                      <a:pt x="0" y="825"/>
                    </a:lnTo>
                    <a:lnTo>
                      <a:pt x="0" y="815"/>
                    </a:lnTo>
                    <a:lnTo>
                      <a:pt x="1" y="803"/>
                    </a:lnTo>
                    <a:lnTo>
                      <a:pt x="3" y="793"/>
                    </a:lnTo>
                    <a:lnTo>
                      <a:pt x="5" y="781"/>
                    </a:lnTo>
                    <a:lnTo>
                      <a:pt x="186" y="188"/>
                    </a:lnTo>
                    <a:lnTo>
                      <a:pt x="186" y="188"/>
                    </a:lnTo>
                    <a:lnTo>
                      <a:pt x="191" y="175"/>
                    </a:lnTo>
                    <a:lnTo>
                      <a:pt x="196" y="161"/>
                    </a:lnTo>
                    <a:lnTo>
                      <a:pt x="204" y="146"/>
                    </a:lnTo>
                    <a:lnTo>
                      <a:pt x="213" y="130"/>
                    </a:lnTo>
                    <a:lnTo>
                      <a:pt x="223" y="115"/>
                    </a:lnTo>
                    <a:lnTo>
                      <a:pt x="236" y="99"/>
                    </a:lnTo>
                    <a:lnTo>
                      <a:pt x="249" y="84"/>
                    </a:lnTo>
                    <a:lnTo>
                      <a:pt x="264" y="69"/>
                    </a:lnTo>
                    <a:lnTo>
                      <a:pt x="281" y="54"/>
                    </a:lnTo>
                    <a:lnTo>
                      <a:pt x="299" y="42"/>
                    </a:lnTo>
                    <a:lnTo>
                      <a:pt x="318" y="30"/>
                    </a:lnTo>
                    <a:lnTo>
                      <a:pt x="340" y="21"/>
                    </a:lnTo>
                    <a:lnTo>
                      <a:pt x="362" y="12"/>
                    </a:lnTo>
                    <a:lnTo>
                      <a:pt x="387" y="6"/>
                    </a:lnTo>
                    <a:lnTo>
                      <a:pt x="412" y="2"/>
                    </a:lnTo>
                    <a:lnTo>
                      <a:pt x="440" y="0"/>
                    </a:lnTo>
                    <a:lnTo>
                      <a:pt x="576" y="0"/>
                    </a:lnTo>
                    <a:lnTo>
                      <a:pt x="576" y="0"/>
                    </a:lnTo>
                    <a:lnTo>
                      <a:pt x="723" y="0"/>
                    </a:lnTo>
                    <a:lnTo>
                      <a:pt x="723" y="0"/>
                    </a:lnTo>
                    <a:lnTo>
                      <a:pt x="750" y="2"/>
                    </a:lnTo>
                    <a:lnTo>
                      <a:pt x="776" y="6"/>
                    </a:lnTo>
                    <a:lnTo>
                      <a:pt x="799" y="12"/>
                    </a:lnTo>
                    <a:lnTo>
                      <a:pt x="822" y="21"/>
                    </a:lnTo>
                    <a:lnTo>
                      <a:pt x="843" y="31"/>
                    </a:lnTo>
                    <a:lnTo>
                      <a:pt x="862" y="43"/>
                    </a:lnTo>
                    <a:lnTo>
                      <a:pt x="880" y="56"/>
                    </a:lnTo>
                    <a:lnTo>
                      <a:pt x="897" y="70"/>
                    </a:lnTo>
                    <a:lnTo>
                      <a:pt x="913" y="84"/>
                    </a:lnTo>
                    <a:lnTo>
                      <a:pt x="927" y="99"/>
                    </a:lnTo>
                    <a:lnTo>
                      <a:pt x="938" y="115"/>
                    </a:lnTo>
                    <a:lnTo>
                      <a:pt x="950" y="130"/>
                    </a:lnTo>
                    <a:lnTo>
                      <a:pt x="959" y="146"/>
                    </a:lnTo>
                    <a:lnTo>
                      <a:pt x="967" y="161"/>
                    </a:lnTo>
                    <a:lnTo>
                      <a:pt x="973" y="175"/>
                    </a:lnTo>
                    <a:lnTo>
                      <a:pt x="978" y="188"/>
                    </a:lnTo>
                    <a:lnTo>
                      <a:pt x="1159" y="780"/>
                    </a:lnTo>
                    <a:lnTo>
                      <a:pt x="1159" y="780"/>
                    </a:lnTo>
                    <a:lnTo>
                      <a:pt x="1161" y="791"/>
                    </a:lnTo>
                    <a:lnTo>
                      <a:pt x="1164" y="803"/>
                    </a:lnTo>
                    <a:lnTo>
                      <a:pt x="1164" y="813"/>
                    </a:lnTo>
                    <a:lnTo>
                      <a:pt x="1164" y="824"/>
                    </a:lnTo>
                    <a:lnTo>
                      <a:pt x="1163" y="834"/>
                    </a:lnTo>
                    <a:lnTo>
                      <a:pt x="1160" y="843"/>
                    </a:lnTo>
                    <a:lnTo>
                      <a:pt x="1158" y="852"/>
                    </a:lnTo>
                    <a:lnTo>
                      <a:pt x="1154" y="860"/>
                    </a:lnTo>
                    <a:lnTo>
                      <a:pt x="1150" y="867"/>
                    </a:lnTo>
                    <a:lnTo>
                      <a:pt x="1145" y="875"/>
                    </a:lnTo>
                    <a:lnTo>
                      <a:pt x="1138" y="882"/>
                    </a:lnTo>
                    <a:lnTo>
                      <a:pt x="1133" y="887"/>
                    </a:lnTo>
                    <a:lnTo>
                      <a:pt x="1127" y="892"/>
                    </a:lnTo>
                    <a:lnTo>
                      <a:pt x="1119" y="896"/>
                    </a:lnTo>
                    <a:lnTo>
                      <a:pt x="1105" y="902"/>
                    </a:lnTo>
                    <a:lnTo>
                      <a:pt x="1097" y="905"/>
                    </a:lnTo>
                    <a:lnTo>
                      <a:pt x="1089" y="906"/>
                    </a:lnTo>
                    <a:lnTo>
                      <a:pt x="1080" y="907"/>
                    </a:lnTo>
                    <a:lnTo>
                      <a:pt x="1072" y="906"/>
                    </a:lnTo>
                    <a:lnTo>
                      <a:pt x="1065" y="906"/>
                    </a:lnTo>
                    <a:lnTo>
                      <a:pt x="1057" y="903"/>
                    </a:lnTo>
                    <a:lnTo>
                      <a:pt x="1049" y="901"/>
                    </a:lnTo>
                    <a:lnTo>
                      <a:pt x="1042" y="898"/>
                    </a:lnTo>
                    <a:lnTo>
                      <a:pt x="1034" y="893"/>
                    </a:lnTo>
                    <a:lnTo>
                      <a:pt x="1026" y="888"/>
                    </a:lnTo>
                    <a:lnTo>
                      <a:pt x="1020" y="882"/>
                    </a:lnTo>
                    <a:lnTo>
                      <a:pt x="1013" y="875"/>
                    </a:lnTo>
                    <a:lnTo>
                      <a:pt x="1008" y="866"/>
                    </a:lnTo>
                    <a:lnTo>
                      <a:pt x="1003" y="857"/>
                    </a:lnTo>
                    <a:lnTo>
                      <a:pt x="998" y="847"/>
                    </a:lnTo>
                    <a:lnTo>
                      <a:pt x="994" y="837"/>
                    </a:lnTo>
                    <a:lnTo>
                      <a:pt x="831" y="292"/>
                    </a:lnTo>
                    <a:lnTo>
                      <a:pt x="785" y="292"/>
                    </a:lnTo>
                    <a:lnTo>
                      <a:pt x="1066" y="1260"/>
                    </a:lnTo>
                    <a:lnTo>
                      <a:pt x="804" y="1260"/>
                    </a:lnTo>
                    <a:lnTo>
                      <a:pt x="804" y="1969"/>
                    </a:lnTo>
                    <a:lnTo>
                      <a:pt x="804" y="1969"/>
                    </a:lnTo>
                    <a:lnTo>
                      <a:pt x="804" y="1980"/>
                    </a:lnTo>
                    <a:lnTo>
                      <a:pt x="802" y="1992"/>
                    </a:lnTo>
                    <a:lnTo>
                      <a:pt x="799" y="2002"/>
                    </a:lnTo>
                    <a:lnTo>
                      <a:pt x="797" y="2011"/>
                    </a:lnTo>
                    <a:lnTo>
                      <a:pt x="791" y="2020"/>
                    </a:lnTo>
                    <a:lnTo>
                      <a:pt x="786" y="2028"/>
                    </a:lnTo>
                    <a:lnTo>
                      <a:pt x="781" y="2034"/>
                    </a:lnTo>
                    <a:lnTo>
                      <a:pt x="775" y="2041"/>
                    </a:lnTo>
                    <a:lnTo>
                      <a:pt x="767" y="2047"/>
                    </a:lnTo>
                    <a:lnTo>
                      <a:pt x="759" y="2052"/>
                    </a:lnTo>
                    <a:lnTo>
                      <a:pt x="752" y="2056"/>
                    </a:lnTo>
                    <a:lnTo>
                      <a:pt x="742" y="2059"/>
                    </a:lnTo>
                    <a:lnTo>
                      <a:pt x="735" y="2061"/>
                    </a:lnTo>
                    <a:lnTo>
                      <a:pt x="726" y="2064"/>
                    </a:lnTo>
                    <a:lnTo>
                      <a:pt x="708" y="2065"/>
                    </a:lnTo>
                    <a:lnTo>
                      <a:pt x="690" y="2064"/>
                    </a:lnTo>
                    <a:lnTo>
                      <a:pt x="681" y="2061"/>
                    </a:lnTo>
                    <a:lnTo>
                      <a:pt x="672" y="2059"/>
                    </a:lnTo>
                    <a:lnTo>
                      <a:pt x="664" y="2056"/>
                    </a:lnTo>
                    <a:lnTo>
                      <a:pt x="656" y="2051"/>
                    </a:lnTo>
                    <a:lnTo>
                      <a:pt x="648" y="2047"/>
                    </a:lnTo>
                    <a:lnTo>
                      <a:pt x="641" y="2041"/>
                    </a:lnTo>
                    <a:lnTo>
                      <a:pt x="634" y="2034"/>
                    </a:lnTo>
                    <a:lnTo>
                      <a:pt x="629" y="2028"/>
                    </a:lnTo>
                    <a:lnTo>
                      <a:pt x="624" y="2020"/>
                    </a:lnTo>
                    <a:lnTo>
                      <a:pt x="619" y="2011"/>
                    </a:lnTo>
                    <a:lnTo>
                      <a:pt x="615" y="2002"/>
                    </a:lnTo>
                    <a:lnTo>
                      <a:pt x="612" y="1992"/>
                    </a:lnTo>
                    <a:lnTo>
                      <a:pt x="611" y="1980"/>
                    </a:lnTo>
                    <a:lnTo>
                      <a:pt x="611" y="1969"/>
                    </a:lnTo>
                    <a:lnTo>
                      <a:pt x="611" y="1255"/>
                    </a:lnTo>
                    <a:lnTo>
                      <a:pt x="553" y="1255"/>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36" name="Group 18">
              <a:extLst>
                <a:ext uri="{FF2B5EF4-FFF2-40B4-BE49-F238E27FC236}">
                  <a16:creationId xmlns="" xmlns:a16="http://schemas.microsoft.com/office/drawing/2014/main" id="{C1E3BFDE-E8E3-48C8-B513-2FC541F5CFFD}"/>
                </a:ext>
              </a:extLst>
            </p:cNvPr>
            <p:cNvGrpSpPr/>
            <p:nvPr/>
          </p:nvGrpSpPr>
          <p:grpSpPr bwMode="auto">
            <a:xfrm>
              <a:off x="6428412" y="2096294"/>
              <a:ext cx="321315" cy="661440"/>
              <a:chOff x="6359525" y="4005263"/>
              <a:chExt cx="615950" cy="1338262"/>
            </a:xfrm>
            <a:solidFill>
              <a:srgbClr val="A2C9F9"/>
            </a:solidFill>
            <a:effectLst>
              <a:outerShdw blurRad="76200" dir="18900000" sy="23000" kx="-1200000" algn="bl" rotWithShape="0">
                <a:prstClr val="black">
                  <a:alpha val="20000"/>
                </a:prstClr>
              </a:outerShdw>
            </a:effectLst>
          </p:grpSpPr>
          <p:sp>
            <p:nvSpPr>
              <p:cNvPr id="50" name="Freeform 5">
                <a:extLst>
                  <a:ext uri="{FF2B5EF4-FFF2-40B4-BE49-F238E27FC236}">
                    <a16:creationId xmlns="" xmlns:a16="http://schemas.microsoft.com/office/drawing/2014/main" id="{1193A968-A132-4AE0-BA53-3055167F5F33}"/>
                  </a:ext>
                </a:extLst>
              </p:cNvPr>
              <p:cNvSpPr>
                <a:spLocks/>
              </p:cNvSpPr>
              <p:nvPr/>
            </p:nvSpPr>
            <p:spPr bwMode="auto">
              <a:xfrm>
                <a:off x="6559550" y="4005263"/>
                <a:ext cx="217488" cy="219075"/>
              </a:xfrm>
              <a:custGeom>
                <a:avLst/>
                <a:gdLst>
                  <a:gd name="T0" fmla="*/ 206 w 412"/>
                  <a:gd name="T1" fmla="*/ 413 h 413"/>
                  <a:gd name="T2" fmla="*/ 247 w 412"/>
                  <a:gd name="T3" fmla="*/ 408 h 413"/>
                  <a:gd name="T4" fmla="*/ 286 w 412"/>
                  <a:gd name="T5" fmla="*/ 396 h 413"/>
                  <a:gd name="T6" fmla="*/ 321 w 412"/>
                  <a:gd name="T7" fmla="*/ 377 h 413"/>
                  <a:gd name="T8" fmla="*/ 352 w 412"/>
                  <a:gd name="T9" fmla="*/ 352 h 413"/>
                  <a:gd name="T10" fmla="*/ 376 w 412"/>
                  <a:gd name="T11" fmla="*/ 322 h 413"/>
                  <a:gd name="T12" fmla="*/ 395 w 412"/>
                  <a:gd name="T13" fmla="*/ 287 h 413"/>
                  <a:gd name="T14" fmla="*/ 407 w 412"/>
                  <a:gd name="T15" fmla="*/ 248 h 413"/>
                  <a:gd name="T16" fmla="*/ 412 w 412"/>
                  <a:gd name="T17" fmla="*/ 206 h 413"/>
                  <a:gd name="T18" fmla="*/ 411 w 412"/>
                  <a:gd name="T19" fmla="*/ 185 h 413"/>
                  <a:gd name="T20" fmla="*/ 402 w 412"/>
                  <a:gd name="T21" fmla="*/ 145 h 413"/>
                  <a:gd name="T22" fmla="*/ 386 w 412"/>
                  <a:gd name="T23" fmla="*/ 108 h 413"/>
                  <a:gd name="T24" fmla="*/ 364 w 412"/>
                  <a:gd name="T25" fmla="*/ 76 h 413"/>
                  <a:gd name="T26" fmla="*/ 336 w 412"/>
                  <a:gd name="T27" fmla="*/ 48 h 413"/>
                  <a:gd name="T28" fmla="*/ 304 w 412"/>
                  <a:gd name="T29" fmla="*/ 26 h 413"/>
                  <a:gd name="T30" fmla="*/ 267 w 412"/>
                  <a:gd name="T31" fmla="*/ 10 h 413"/>
                  <a:gd name="T32" fmla="*/ 227 w 412"/>
                  <a:gd name="T33" fmla="*/ 1 h 413"/>
                  <a:gd name="T34" fmla="*/ 206 w 412"/>
                  <a:gd name="T35" fmla="*/ 0 h 413"/>
                  <a:gd name="T36" fmla="*/ 163 w 412"/>
                  <a:gd name="T37" fmla="*/ 5 h 413"/>
                  <a:gd name="T38" fmla="*/ 125 w 412"/>
                  <a:gd name="T39" fmla="*/ 17 h 413"/>
                  <a:gd name="T40" fmla="*/ 90 w 412"/>
                  <a:gd name="T41" fmla="*/ 36 h 413"/>
                  <a:gd name="T42" fmla="*/ 59 w 412"/>
                  <a:gd name="T43" fmla="*/ 60 h 413"/>
                  <a:gd name="T44" fmla="*/ 34 w 412"/>
                  <a:gd name="T45" fmla="*/ 91 h 413"/>
                  <a:gd name="T46" fmla="*/ 15 w 412"/>
                  <a:gd name="T47" fmla="*/ 126 h 413"/>
                  <a:gd name="T48" fmla="*/ 4 w 412"/>
                  <a:gd name="T49" fmla="*/ 165 h 413"/>
                  <a:gd name="T50" fmla="*/ 0 w 412"/>
                  <a:gd name="T51" fmla="*/ 206 h 413"/>
                  <a:gd name="T52" fmla="*/ 0 w 412"/>
                  <a:gd name="T53" fmla="*/ 228 h 413"/>
                  <a:gd name="T54" fmla="*/ 9 w 412"/>
                  <a:gd name="T55" fmla="*/ 268 h 413"/>
                  <a:gd name="T56" fmla="*/ 24 w 412"/>
                  <a:gd name="T57" fmla="*/ 305 h 413"/>
                  <a:gd name="T58" fmla="*/ 46 w 412"/>
                  <a:gd name="T59" fmla="*/ 337 h 413"/>
                  <a:gd name="T60" fmla="*/ 74 w 412"/>
                  <a:gd name="T61" fmla="*/ 365 h 413"/>
                  <a:gd name="T62" fmla="*/ 107 w 412"/>
                  <a:gd name="T63" fmla="*/ 387 h 413"/>
                  <a:gd name="T64" fmla="*/ 144 w 412"/>
                  <a:gd name="T65" fmla="*/ 403 h 413"/>
                  <a:gd name="T66" fmla="*/ 184 w 412"/>
                  <a:gd name="T67" fmla="*/ 412 h 413"/>
                  <a:gd name="T68" fmla="*/ 206 w 412"/>
                  <a:gd name="T69"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2" h="413">
                    <a:moveTo>
                      <a:pt x="206" y="413"/>
                    </a:moveTo>
                    <a:lnTo>
                      <a:pt x="206" y="413"/>
                    </a:lnTo>
                    <a:lnTo>
                      <a:pt x="227" y="412"/>
                    </a:lnTo>
                    <a:lnTo>
                      <a:pt x="247" y="408"/>
                    </a:lnTo>
                    <a:lnTo>
                      <a:pt x="267" y="403"/>
                    </a:lnTo>
                    <a:lnTo>
                      <a:pt x="286" y="396"/>
                    </a:lnTo>
                    <a:lnTo>
                      <a:pt x="304" y="387"/>
                    </a:lnTo>
                    <a:lnTo>
                      <a:pt x="321" y="377"/>
                    </a:lnTo>
                    <a:lnTo>
                      <a:pt x="336" y="365"/>
                    </a:lnTo>
                    <a:lnTo>
                      <a:pt x="352" y="352"/>
                    </a:lnTo>
                    <a:lnTo>
                      <a:pt x="364" y="337"/>
                    </a:lnTo>
                    <a:lnTo>
                      <a:pt x="376" y="322"/>
                    </a:lnTo>
                    <a:lnTo>
                      <a:pt x="386" y="305"/>
                    </a:lnTo>
                    <a:lnTo>
                      <a:pt x="395" y="287"/>
                    </a:lnTo>
                    <a:lnTo>
                      <a:pt x="402" y="268"/>
                    </a:lnTo>
                    <a:lnTo>
                      <a:pt x="407" y="248"/>
                    </a:lnTo>
                    <a:lnTo>
                      <a:pt x="411" y="228"/>
                    </a:lnTo>
                    <a:lnTo>
                      <a:pt x="412" y="206"/>
                    </a:lnTo>
                    <a:lnTo>
                      <a:pt x="412" y="206"/>
                    </a:lnTo>
                    <a:lnTo>
                      <a:pt x="411" y="185"/>
                    </a:lnTo>
                    <a:lnTo>
                      <a:pt x="407" y="165"/>
                    </a:lnTo>
                    <a:lnTo>
                      <a:pt x="402" y="145"/>
                    </a:lnTo>
                    <a:lnTo>
                      <a:pt x="395" y="126"/>
                    </a:lnTo>
                    <a:lnTo>
                      <a:pt x="386" y="108"/>
                    </a:lnTo>
                    <a:lnTo>
                      <a:pt x="376" y="91"/>
                    </a:lnTo>
                    <a:lnTo>
                      <a:pt x="364" y="76"/>
                    </a:lnTo>
                    <a:lnTo>
                      <a:pt x="352" y="60"/>
                    </a:lnTo>
                    <a:lnTo>
                      <a:pt x="336" y="48"/>
                    </a:lnTo>
                    <a:lnTo>
                      <a:pt x="321" y="36"/>
                    </a:lnTo>
                    <a:lnTo>
                      <a:pt x="304" y="26"/>
                    </a:lnTo>
                    <a:lnTo>
                      <a:pt x="286" y="17"/>
                    </a:lnTo>
                    <a:lnTo>
                      <a:pt x="267" y="10"/>
                    </a:lnTo>
                    <a:lnTo>
                      <a:pt x="247" y="5"/>
                    </a:lnTo>
                    <a:lnTo>
                      <a:pt x="227" y="1"/>
                    </a:lnTo>
                    <a:lnTo>
                      <a:pt x="206" y="0"/>
                    </a:lnTo>
                    <a:lnTo>
                      <a:pt x="206" y="0"/>
                    </a:lnTo>
                    <a:lnTo>
                      <a:pt x="184" y="1"/>
                    </a:lnTo>
                    <a:lnTo>
                      <a:pt x="163" y="5"/>
                    </a:lnTo>
                    <a:lnTo>
                      <a:pt x="144" y="10"/>
                    </a:lnTo>
                    <a:lnTo>
                      <a:pt x="125" y="17"/>
                    </a:lnTo>
                    <a:lnTo>
                      <a:pt x="107" y="26"/>
                    </a:lnTo>
                    <a:lnTo>
                      <a:pt x="90" y="36"/>
                    </a:lnTo>
                    <a:lnTo>
                      <a:pt x="74" y="48"/>
                    </a:lnTo>
                    <a:lnTo>
                      <a:pt x="59" y="60"/>
                    </a:lnTo>
                    <a:lnTo>
                      <a:pt x="46" y="76"/>
                    </a:lnTo>
                    <a:lnTo>
                      <a:pt x="34" y="91"/>
                    </a:lnTo>
                    <a:lnTo>
                      <a:pt x="24" y="108"/>
                    </a:lnTo>
                    <a:lnTo>
                      <a:pt x="15" y="126"/>
                    </a:lnTo>
                    <a:lnTo>
                      <a:pt x="9" y="145"/>
                    </a:lnTo>
                    <a:lnTo>
                      <a:pt x="4" y="165"/>
                    </a:lnTo>
                    <a:lnTo>
                      <a:pt x="0" y="185"/>
                    </a:lnTo>
                    <a:lnTo>
                      <a:pt x="0" y="206"/>
                    </a:lnTo>
                    <a:lnTo>
                      <a:pt x="0" y="206"/>
                    </a:lnTo>
                    <a:lnTo>
                      <a:pt x="0" y="228"/>
                    </a:lnTo>
                    <a:lnTo>
                      <a:pt x="4" y="248"/>
                    </a:lnTo>
                    <a:lnTo>
                      <a:pt x="9" y="268"/>
                    </a:lnTo>
                    <a:lnTo>
                      <a:pt x="15" y="287"/>
                    </a:lnTo>
                    <a:lnTo>
                      <a:pt x="24" y="305"/>
                    </a:lnTo>
                    <a:lnTo>
                      <a:pt x="34" y="322"/>
                    </a:lnTo>
                    <a:lnTo>
                      <a:pt x="46" y="337"/>
                    </a:lnTo>
                    <a:lnTo>
                      <a:pt x="59" y="352"/>
                    </a:lnTo>
                    <a:lnTo>
                      <a:pt x="74" y="365"/>
                    </a:lnTo>
                    <a:lnTo>
                      <a:pt x="90" y="377"/>
                    </a:lnTo>
                    <a:lnTo>
                      <a:pt x="107" y="387"/>
                    </a:lnTo>
                    <a:lnTo>
                      <a:pt x="125" y="396"/>
                    </a:lnTo>
                    <a:lnTo>
                      <a:pt x="144" y="403"/>
                    </a:lnTo>
                    <a:lnTo>
                      <a:pt x="163" y="408"/>
                    </a:lnTo>
                    <a:lnTo>
                      <a:pt x="184" y="412"/>
                    </a:lnTo>
                    <a:lnTo>
                      <a:pt x="206" y="413"/>
                    </a:lnTo>
                    <a:lnTo>
                      <a:pt x="206" y="413"/>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51" name="Freeform 34">
                <a:extLst>
                  <a:ext uri="{FF2B5EF4-FFF2-40B4-BE49-F238E27FC236}">
                    <a16:creationId xmlns="" xmlns:a16="http://schemas.microsoft.com/office/drawing/2014/main" id="{8C2F1A7F-9502-4118-BE62-F66AD175A9CD}"/>
                  </a:ext>
                </a:extLst>
              </p:cNvPr>
              <p:cNvSpPr>
                <a:spLocks/>
              </p:cNvSpPr>
              <p:nvPr/>
            </p:nvSpPr>
            <p:spPr bwMode="auto">
              <a:xfrm>
                <a:off x="6359525" y="4251325"/>
                <a:ext cx="615950" cy="1092200"/>
              </a:xfrm>
              <a:custGeom>
                <a:avLst/>
                <a:gdLst>
                  <a:gd name="T0" fmla="*/ 553 w 1164"/>
                  <a:gd name="T1" fmla="*/ 1967 h 2065"/>
                  <a:gd name="T2" fmla="*/ 548 w 1164"/>
                  <a:gd name="T3" fmla="*/ 2001 h 2065"/>
                  <a:gd name="T4" fmla="*/ 535 w 1164"/>
                  <a:gd name="T5" fmla="*/ 2028 h 2065"/>
                  <a:gd name="T6" fmla="*/ 516 w 1164"/>
                  <a:gd name="T7" fmla="*/ 2047 h 2065"/>
                  <a:gd name="T8" fmla="*/ 491 w 1164"/>
                  <a:gd name="T9" fmla="*/ 2059 h 2065"/>
                  <a:gd name="T10" fmla="*/ 456 w 1164"/>
                  <a:gd name="T11" fmla="*/ 2065 h 2065"/>
                  <a:gd name="T12" fmla="*/ 420 w 1164"/>
                  <a:gd name="T13" fmla="*/ 2059 h 2065"/>
                  <a:gd name="T14" fmla="*/ 396 w 1164"/>
                  <a:gd name="T15" fmla="*/ 2047 h 2065"/>
                  <a:gd name="T16" fmla="*/ 376 w 1164"/>
                  <a:gd name="T17" fmla="*/ 2028 h 2065"/>
                  <a:gd name="T18" fmla="*/ 364 w 1164"/>
                  <a:gd name="T19" fmla="*/ 2001 h 2065"/>
                  <a:gd name="T20" fmla="*/ 358 w 1164"/>
                  <a:gd name="T21" fmla="*/ 1967 h 2065"/>
                  <a:gd name="T22" fmla="*/ 376 w 1164"/>
                  <a:gd name="T23" fmla="*/ 292 h 2065"/>
                  <a:gd name="T24" fmla="*/ 170 w 1164"/>
                  <a:gd name="T25" fmla="*/ 838 h 2065"/>
                  <a:gd name="T26" fmla="*/ 157 w 1164"/>
                  <a:gd name="T27" fmla="*/ 867 h 2065"/>
                  <a:gd name="T28" fmla="*/ 138 w 1164"/>
                  <a:gd name="T29" fmla="*/ 888 h 2065"/>
                  <a:gd name="T30" fmla="*/ 116 w 1164"/>
                  <a:gd name="T31" fmla="*/ 901 h 2065"/>
                  <a:gd name="T32" fmla="*/ 92 w 1164"/>
                  <a:gd name="T33" fmla="*/ 906 h 2065"/>
                  <a:gd name="T34" fmla="*/ 59 w 1164"/>
                  <a:gd name="T35" fmla="*/ 902 h 2065"/>
                  <a:gd name="T36" fmla="*/ 31 w 1164"/>
                  <a:gd name="T37" fmla="*/ 887 h 2065"/>
                  <a:gd name="T38" fmla="*/ 14 w 1164"/>
                  <a:gd name="T39" fmla="*/ 867 h 2065"/>
                  <a:gd name="T40" fmla="*/ 4 w 1164"/>
                  <a:gd name="T41" fmla="*/ 843 h 2065"/>
                  <a:gd name="T42" fmla="*/ 0 w 1164"/>
                  <a:gd name="T43" fmla="*/ 815 h 2065"/>
                  <a:gd name="T44" fmla="*/ 5 w 1164"/>
                  <a:gd name="T45" fmla="*/ 781 h 2065"/>
                  <a:gd name="T46" fmla="*/ 191 w 1164"/>
                  <a:gd name="T47" fmla="*/ 175 h 2065"/>
                  <a:gd name="T48" fmla="*/ 213 w 1164"/>
                  <a:gd name="T49" fmla="*/ 130 h 2065"/>
                  <a:gd name="T50" fmla="*/ 249 w 1164"/>
                  <a:gd name="T51" fmla="*/ 84 h 2065"/>
                  <a:gd name="T52" fmla="*/ 299 w 1164"/>
                  <a:gd name="T53" fmla="*/ 42 h 2065"/>
                  <a:gd name="T54" fmla="*/ 362 w 1164"/>
                  <a:gd name="T55" fmla="*/ 12 h 2065"/>
                  <a:gd name="T56" fmla="*/ 440 w 1164"/>
                  <a:gd name="T57" fmla="*/ 0 h 2065"/>
                  <a:gd name="T58" fmla="*/ 723 w 1164"/>
                  <a:gd name="T59" fmla="*/ 0 h 2065"/>
                  <a:gd name="T60" fmla="*/ 776 w 1164"/>
                  <a:gd name="T61" fmla="*/ 6 h 2065"/>
                  <a:gd name="T62" fmla="*/ 843 w 1164"/>
                  <a:gd name="T63" fmla="*/ 31 h 2065"/>
                  <a:gd name="T64" fmla="*/ 897 w 1164"/>
                  <a:gd name="T65" fmla="*/ 70 h 2065"/>
                  <a:gd name="T66" fmla="*/ 938 w 1164"/>
                  <a:gd name="T67" fmla="*/ 115 h 2065"/>
                  <a:gd name="T68" fmla="*/ 967 w 1164"/>
                  <a:gd name="T69" fmla="*/ 161 h 2065"/>
                  <a:gd name="T70" fmla="*/ 1159 w 1164"/>
                  <a:gd name="T71" fmla="*/ 780 h 2065"/>
                  <a:gd name="T72" fmla="*/ 1164 w 1164"/>
                  <a:gd name="T73" fmla="*/ 803 h 2065"/>
                  <a:gd name="T74" fmla="*/ 1163 w 1164"/>
                  <a:gd name="T75" fmla="*/ 834 h 2065"/>
                  <a:gd name="T76" fmla="*/ 1154 w 1164"/>
                  <a:gd name="T77" fmla="*/ 860 h 2065"/>
                  <a:gd name="T78" fmla="*/ 1138 w 1164"/>
                  <a:gd name="T79" fmla="*/ 882 h 2065"/>
                  <a:gd name="T80" fmla="*/ 1119 w 1164"/>
                  <a:gd name="T81" fmla="*/ 896 h 2065"/>
                  <a:gd name="T82" fmla="*/ 1089 w 1164"/>
                  <a:gd name="T83" fmla="*/ 906 h 2065"/>
                  <a:gd name="T84" fmla="*/ 1065 w 1164"/>
                  <a:gd name="T85" fmla="*/ 906 h 2065"/>
                  <a:gd name="T86" fmla="*/ 1042 w 1164"/>
                  <a:gd name="T87" fmla="*/ 898 h 2065"/>
                  <a:gd name="T88" fmla="*/ 1020 w 1164"/>
                  <a:gd name="T89" fmla="*/ 882 h 2065"/>
                  <a:gd name="T90" fmla="*/ 1003 w 1164"/>
                  <a:gd name="T91" fmla="*/ 857 h 2065"/>
                  <a:gd name="T92" fmla="*/ 831 w 1164"/>
                  <a:gd name="T93" fmla="*/ 292 h 2065"/>
                  <a:gd name="T94" fmla="*/ 804 w 1164"/>
                  <a:gd name="T95" fmla="*/ 1260 h 2065"/>
                  <a:gd name="T96" fmla="*/ 804 w 1164"/>
                  <a:gd name="T97" fmla="*/ 1980 h 2065"/>
                  <a:gd name="T98" fmla="*/ 797 w 1164"/>
                  <a:gd name="T99" fmla="*/ 2011 h 2065"/>
                  <a:gd name="T100" fmla="*/ 781 w 1164"/>
                  <a:gd name="T101" fmla="*/ 2034 h 2065"/>
                  <a:gd name="T102" fmla="*/ 759 w 1164"/>
                  <a:gd name="T103" fmla="*/ 2052 h 2065"/>
                  <a:gd name="T104" fmla="*/ 735 w 1164"/>
                  <a:gd name="T105" fmla="*/ 2061 h 2065"/>
                  <a:gd name="T106" fmla="*/ 690 w 1164"/>
                  <a:gd name="T107" fmla="*/ 2064 h 2065"/>
                  <a:gd name="T108" fmla="*/ 664 w 1164"/>
                  <a:gd name="T109" fmla="*/ 2056 h 2065"/>
                  <a:gd name="T110" fmla="*/ 641 w 1164"/>
                  <a:gd name="T111" fmla="*/ 2041 h 2065"/>
                  <a:gd name="T112" fmla="*/ 624 w 1164"/>
                  <a:gd name="T113" fmla="*/ 2020 h 2065"/>
                  <a:gd name="T114" fmla="*/ 612 w 1164"/>
                  <a:gd name="T115" fmla="*/ 1992 h 2065"/>
                  <a:gd name="T116" fmla="*/ 611 w 1164"/>
                  <a:gd name="T117" fmla="*/ 1255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4" h="2065">
                    <a:moveTo>
                      <a:pt x="553" y="1255"/>
                    </a:moveTo>
                    <a:lnTo>
                      <a:pt x="553" y="1967"/>
                    </a:lnTo>
                    <a:lnTo>
                      <a:pt x="553" y="1967"/>
                    </a:lnTo>
                    <a:lnTo>
                      <a:pt x="553" y="1980"/>
                    </a:lnTo>
                    <a:lnTo>
                      <a:pt x="550" y="1990"/>
                    </a:lnTo>
                    <a:lnTo>
                      <a:pt x="548" y="2001"/>
                    </a:lnTo>
                    <a:lnTo>
                      <a:pt x="545" y="2011"/>
                    </a:lnTo>
                    <a:lnTo>
                      <a:pt x="540" y="2019"/>
                    </a:lnTo>
                    <a:lnTo>
                      <a:pt x="535" y="2028"/>
                    </a:lnTo>
                    <a:lnTo>
                      <a:pt x="529" y="2034"/>
                    </a:lnTo>
                    <a:lnTo>
                      <a:pt x="522" y="2041"/>
                    </a:lnTo>
                    <a:lnTo>
                      <a:pt x="516" y="2047"/>
                    </a:lnTo>
                    <a:lnTo>
                      <a:pt x="508" y="2051"/>
                    </a:lnTo>
                    <a:lnTo>
                      <a:pt x="500" y="2056"/>
                    </a:lnTo>
                    <a:lnTo>
                      <a:pt x="491" y="2059"/>
                    </a:lnTo>
                    <a:lnTo>
                      <a:pt x="483" y="2061"/>
                    </a:lnTo>
                    <a:lnTo>
                      <a:pt x="474" y="2064"/>
                    </a:lnTo>
                    <a:lnTo>
                      <a:pt x="456" y="2065"/>
                    </a:lnTo>
                    <a:lnTo>
                      <a:pt x="437" y="2064"/>
                    </a:lnTo>
                    <a:lnTo>
                      <a:pt x="429" y="2061"/>
                    </a:lnTo>
                    <a:lnTo>
                      <a:pt x="420" y="2059"/>
                    </a:lnTo>
                    <a:lnTo>
                      <a:pt x="411" y="2056"/>
                    </a:lnTo>
                    <a:lnTo>
                      <a:pt x="403" y="2051"/>
                    </a:lnTo>
                    <a:lnTo>
                      <a:pt x="396" y="2047"/>
                    </a:lnTo>
                    <a:lnTo>
                      <a:pt x="389" y="2041"/>
                    </a:lnTo>
                    <a:lnTo>
                      <a:pt x="383" y="2034"/>
                    </a:lnTo>
                    <a:lnTo>
                      <a:pt x="376" y="2028"/>
                    </a:lnTo>
                    <a:lnTo>
                      <a:pt x="371" y="2019"/>
                    </a:lnTo>
                    <a:lnTo>
                      <a:pt x="367" y="2011"/>
                    </a:lnTo>
                    <a:lnTo>
                      <a:pt x="364" y="2001"/>
                    </a:lnTo>
                    <a:lnTo>
                      <a:pt x="361" y="1990"/>
                    </a:lnTo>
                    <a:lnTo>
                      <a:pt x="358" y="1980"/>
                    </a:lnTo>
                    <a:lnTo>
                      <a:pt x="358" y="1967"/>
                    </a:lnTo>
                    <a:lnTo>
                      <a:pt x="358" y="1260"/>
                    </a:lnTo>
                    <a:lnTo>
                      <a:pt x="97" y="1260"/>
                    </a:lnTo>
                    <a:lnTo>
                      <a:pt x="376" y="292"/>
                    </a:lnTo>
                    <a:lnTo>
                      <a:pt x="333" y="292"/>
                    </a:lnTo>
                    <a:lnTo>
                      <a:pt x="170" y="838"/>
                    </a:lnTo>
                    <a:lnTo>
                      <a:pt x="170" y="838"/>
                    </a:lnTo>
                    <a:lnTo>
                      <a:pt x="166" y="848"/>
                    </a:lnTo>
                    <a:lnTo>
                      <a:pt x="162" y="858"/>
                    </a:lnTo>
                    <a:lnTo>
                      <a:pt x="157" y="867"/>
                    </a:lnTo>
                    <a:lnTo>
                      <a:pt x="151" y="875"/>
                    </a:lnTo>
                    <a:lnTo>
                      <a:pt x="144" y="882"/>
                    </a:lnTo>
                    <a:lnTo>
                      <a:pt x="138" y="888"/>
                    </a:lnTo>
                    <a:lnTo>
                      <a:pt x="130" y="893"/>
                    </a:lnTo>
                    <a:lnTo>
                      <a:pt x="124" y="897"/>
                    </a:lnTo>
                    <a:lnTo>
                      <a:pt x="116" y="901"/>
                    </a:lnTo>
                    <a:lnTo>
                      <a:pt x="107" y="903"/>
                    </a:lnTo>
                    <a:lnTo>
                      <a:pt x="99" y="905"/>
                    </a:lnTo>
                    <a:lnTo>
                      <a:pt x="92" y="906"/>
                    </a:lnTo>
                    <a:lnTo>
                      <a:pt x="84" y="906"/>
                    </a:lnTo>
                    <a:lnTo>
                      <a:pt x="75" y="905"/>
                    </a:lnTo>
                    <a:lnTo>
                      <a:pt x="59" y="902"/>
                    </a:lnTo>
                    <a:lnTo>
                      <a:pt x="45" y="896"/>
                    </a:lnTo>
                    <a:lnTo>
                      <a:pt x="37" y="891"/>
                    </a:lnTo>
                    <a:lnTo>
                      <a:pt x="31" y="887"/>
                    </a:lnTo>
                    <a:lnTo>
                      <a:pt x="24" y="880"/>
                    </a:lnTo>
                    <a:lnTo>
                      <a:pt x="19" y="875"/>
                    </a:lnTo>
                    <a:lnTo>
                      <a:pt x="14" y="867"/>
                    </a:lnTo>
                    <a:lnTo>
                      <a:pt x="10" y="860"/>
                    </a:lnTo>
                    <a:lnTo>
                      <a:pt x="6" y="852"/>
                    </a:lnTo>
                    <a:lnTo>
                      <a:pt x="4" y="843"/>
                    </a:lnTo>
                    <a:lnTo>
                      <a:pt x="1" y="834"/>
                    </a:lnTo>
                    <a:lnTo>
                      <a:pt x="0" y="825"/>
                    </a:lnTo>
                    <a:lnTo>
                      <a:pt x="0" y="815"/>
                    </a:lnTo>
                    <a:lnTo>
                      <a:pt x="1" y="803"/>
                    </a:lnTo>
                    <a:lnTo>
                      <a:pt x="3" y="793"/>
                    </a:lnTo>
                    <a:lnTo>
                      <a:pt x="5" y="781"/>
                    </a:lnTo>
                    <a:lnTo>
                      <a:pt x="186" y="188"/>
                    </a:lnTo>
                    <a:lnTo>
                      <a:pt x="186" y="188"/>
                    </a:lnTo>
                    <a:lnTo>
                      <a:pt x="191" y="175"/>
                    </a:lnTo>
                    <a:lnTo>
                      <a:pt x="196" y="161"/>
                    </a:lnTo>
                    <a:lnTo>
                      <a:pt x="204" y="146"/>
                    </a:lnTo>
                    <a:lnTo>
                      <a:pt x="213" y="130"/>
                    </a:lnTo>
                    <a:lnTo>
                      <a:pt x="223" y="115"/>
                    </a:lnTo>
                    <a:lnTo>
                      <a:pt x="236" y="99"/>
                    </a:lnTo>
                    <a:lnTo>
                      <a:pt x="249" y="84"/>
                    </a:lnTo>
                    <a:lnTo>
                      <a:pt x="264" y="69"/>
                    </a:lnTo>
                    <a:lnTo>
                      <a:pt x="281" y="54"/>
                    </a:lnTo>
                    <a:lnTo>
                      <a:pt x="299" y="42"/>
                    </a:lnTo>
                    <a:lnTo>
                      <a:pt x="318" y="30"/>
                    </a:lnTo>
                    <a:lnTo>
                      <a:pt x="340" y="21"/>
                    </a:lnTo>
                    <a:lnTo>
                      <a:pt x="362" y="12"/>
                    </a:lnTo>
                    <a:lnTo>
                      <a:pt x="387" y="6"/>
                    </a:lnTo>
                    <a:lnTo>
                      <a:pt x="412" y="2"/>
                    </a:lnTo>
                    <a:lnTo>
                      <a:pt x="440" y="0"/>
                    </a:lnTo>
                    <a:lnTo>
                      <a:pt x="576" y="0"/>
                    </a:lnTo>
                    <a:lnTo>
                      <a:pt x="576" y="0"/>
                    </a:lnTo>
                    <a:lnTo>
                      <a:pt x="723" y="0"/>
                    </a:lnTo>
                    <a:lnTo>
                      <a:pt x="723" y="0"/>
                    </a:lnTo>
                    <a:lnTo>
                      <a:pt x="750" y="2"/>
                    </a:lnTo>
                    <a:lnTo>
                      <a:pt x="776" y="6"/>
                    </a:lnTo>
                    <a:lnTo>
                      <a:pt x="799" y="12"/>
                    </a:lnTo>
                    <a:lnTo>
                      <a:pt x="822" y="21"/>
                    </a:lnTo>
                    <a:lnTo>
                      <a:pt x="843" y="31"/>
                    </a:lnTo>
                    <a:lnTo>
                      <a:pt x="862" y="43"/>
                    </a:lnTo>
                    <a:lnTo>
                      <a:pt x="880" y="56"/>
                    </a:lnTo>
                    <a:lnTo>
                      <a:pt x="897" y="70"/>
                    </a:lnTo>
                    <a:lnTo>
                      <a:pt x="913" y="84"/>
                    </a:lnTo>
                    <a:lnTo>
                      <a:pt x="927" y="99"/>
                    </a:lnTo>
                    <a:lnTo>
                      <a:pt x="938" y="115"/>
                    </a:lnTo>
                    <a:lnTo>
                      <a:pt x="950" y="130"/>
                    </a:lnTo>
                    <a:lnTo>
                      <a:pt x="959" y="146"/>
                    </a:lnTo>
                    <a:lnTo>
                      <a:pt x="967" y="161"/>
                    </a:lnTo>
                    <a:lnTo>
                      <a:pt x="973" y="175"/>
                    </a:lnTo>
                    <a:lnTo>
                      <a:pt x="978" y="188"/>
                    </a:lnTo>
                    <a:lnTo>
                      <a:pt x="1159" y="780"/>
                    </a:lnTo>
                    <a:lnTo>
                      <a:pt x="1159" y="780"/>
                    </a:lnTo>
                    <a:lnTo>
                      <a:pt x="1161" y="791"/>
                    </a:lnTo>
                    <a:lnTo>
                      <a:pt x="1164" y="803"/>
                    </a:lnTo>
                    <a:lnTo>
                      <a:pt x="1164" y="813"/>
                    </a:lnTo>
                    <a:lnTo>
                      <a:pt x="1164" y="824"/>
                    </a:lnTo>
                    <a:lnTo>
                      <a:pt x="1163" y="834"/>
                    </a:lnTo>
                    <a:lnTo>
                      <a:pt x="1160" y="843"/>
                    </a:lnTo>
                    <a:lnTo>
                      <a:pt x="1158" y="852"/>
                    </a:lnTo>
                    <a:lnTo>
                      <a:pt x="1154" y="860"/>
                    </a:lnTo>
                    <a:lnTo>
                      <a:pt x="1150" y="867"/>
                    </a:lnTo>
                    <a:lnTo>
                      <a:pt x="1145" y="875"/>
                    </a:lnTo>
                    <a:lnTo>
                      <a:pt x="1138" y="882"/>
                    </a:lnTo>
                    <a:lnTo>
                      <a:pt x="1133" y="887"/>
                    </a:lnTo>
                    <a:lnTo>
                      <a:pt x="1127" y="892"/>
                    </a:lnTo>
                    <a:lnTo>
                      <a:pt x="1119" y="896"/>
                    </a:lnTo>
                    <a:lnTo>
                      <a:pt x="1105" y="902"/>
                    </a:lnTo>
                    <a:lnTo>
                      <a:pt x="1097" y="905"/>
                    </a:lnTo>
                    <a:lnTo>
                      <a:pt x="1089" y="906"/>
                    </a:lnTo>
                    <a:lnTo>
                      <a:pt x="1080" y="907"/>
                    </a:lnTo>
                    <a:lnTo>
                      <a:pt x="1072" y="906"/>
                    </a:lnTo>
                    <a:lnTo>
                      <a:pt x="1065" y="906"/>
                    </a:lnTo>
                    <a:lnTo>
                      <a:pt x="1057" y="903"/>
                    </a:lnTo>
                    <a:lnTo>
                      <a:pt x="1049" y="901"/>
                    </a:lnTo>
                    <a:lnTo>
                      <a:pt x="1042" y="898"/>
                    </a:lnTo>
                    <a:lnTo>
                      <a:pt x="1034" y="893"/>
                    </a:lnTo>
                    <a:lnTo>
                      <a:pt x="1026" y="888"/>
                    </a:lnTo>
                    <a:lnTo>
                      <a:pt x="1020" y="882"/>
                    </a:lnTo>
                    <a:lnTo>
                      <a:pt x="1013" y="875"/>
                    </a:lnTo>
                    <a:lnTo>
                      <a:pt x="1008" y="866"/>
                    </a:lnTo>
                    <a:lnTo>
                      <a:pt x="1003" y="857"/>
                    </a:lnTo>
                    <a:lnTo>
                      <a:pt x="998" y="847"/>
                    </a:lnTo>
                    <a:lnTo>
                      <a:pt x="994" y="837"/>
                    </a:lnTo>
                    <a:lnTo>
                      <a:pt x="831" y="292"/>
                    </a:lnTo>
                    <a:lnTo>
                      <a:pt x="785" y="292"/>
                    </a:lnTo>
                    <a:lnTo>
                      <a:pt x="1066" y="1260"/>
                    </a:lnTo>
                    <a:lnTo>
                      <a:pt x="804" y="1260"/>
                    </a:lnTo>
                    <a:lnTo>
                      <a:pt x="804" y="1969"/>
                    </a:lnTo>
                    <a:lnTo>
                      <a:pt x="804" y="1969"/>
                    </a:lnTo>
                    <a:lnTo>
                      <a:pt x="804" y="1980"/>
                    </a:lnTo>
                    <a:lnTo>
                      <a:pt x="802" y="1992"/>
                    </a:lnTo>
                    <a:lnTo>
                      <a:pt x="799" y="2002"/>
                    </a:lnTo>
                    <a:lnTo>
                      <a:pt x="797" y="2011"/>
                    </a:lnTo>
                    <a:lnTo>
                      <a:pt x="791" y="2020"/>
                    </a:lnTo>
                    <a:lnTo>
                      <a:pt x="786" y="2028"/>
                    </a:lnTo>
                    <a:lnTo>
                      <a:pt x="781" y="2034"/>
                    </a:lnTo>
                    <a:lnTo>
                      <a:pt x="775" y="2041"/>
                    </a:lnTo>
                    <a:lnTo>
                      <a:pt x="767" y="2047"/>
                    </a:lnTo>
                    <a:lnTo>
                      <a:pt x="759" y="2052"/>
                    </a:lnTo>
                    <a:lnTo>
                      <a:pt x="752" y="2056"/>
                    </a:lnTo>
                    <a:lnTo>
                      <a:pt x="742" y="2059"/>
                    </a:lnTo>
                    <a:lnTo>
                      <a:pt x="735" y="2061"/>
                    </a:lnTo>
                    <a:lnTo>
                      <a:pt x="726" y="2064"/>
                    </a:lnTo>
                    <a:lnTo>
                      <a:pt x="708" y="2065"/>
                    </a:lnTo>
                    <a:lnTo>
                      <a:pt x="690" y="2064"/>
                    </a:lnTo>
                    <a:lnTo>
                      <a:pt x="681" y="2061"/>
                    </a:lnTo>
                    <a:lnTo>
                      <a:pt x="672" y="2059"/>
                    </a:lnTo>
                    <a:lnTo>
                      <a:pt x="664" y="2056"/>
                    </a:lnTo>
                    <a:lnTo>
                      <a:pt x="656" y="2051"/>
                    </a:lnTo>
                    <a:lnTo>
                      <a:pt x="648" y="2047"/>
                    </a:lnTo>
                    <a:lnTo>
                      <a:pt x="641" y="2041"/>
                    </a:lnTo>
                    <a:lnTo>
                      <a:pt x="634" y="2034"/>
                    </a:lnTo>
                    <a:lnTo>
                      <a:pt x="629" y="2028"/>
                    </a:lnTo>
                    <a:lnTo>
                      <a:pt x="624" y="2020"/>
                    </a:lnTo>
                    <a:lnTo>
                      <a:pt x="619" y="2011"/>
                    </a:lnTo>
                    <a:lnTo>
                      <a:pt x="615" y="2002"/>
                    </a:lnTo>
                    <a:lnTo>
                      <a:pt x="612" y="1992"/>
                    </a:lnTo>
                    <a:lnTo>
                      <a:pt x="611" y="1980"/>
                    </a:lnTo>
                    <a:lnTo>
                      <a:pt x="611" y="1969"/>
                    </a:lnTo>
                    <a:lnTo>
                      <a:pt x="611" y="1255"/>
                    </a:lnTo>
                    <a:lnTo>
                      <a:pt x="553" y="1255"/>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37" name="Group 18">
              <a:extLst>
                <a:ext uri="{FF2B5EF4-FFF2-40B4-BE49-F238E27FC236}">
                  <a16:creationId xmlns="" xmlns:a16="http://schemas.microsoft.com/office/drawing/2014/main" id="{8CD1FB5B-FDF3-435C-A9C2-D881162A59BD}"/>
                </a:ext>
              </a:extLst>
            </p:cNvPr>
            <p:cNvGrpSpPr/>
            <p:nvPr/>
          </p:nvGrpSpPr>
          <p:grpSpPr bwMode="auto">
            <a:xfrm>
              <a:off x="6930185" y="2088847"/>
              <a:ext cx="321315" cy="661440"/>
              <a:chOff x="6359525" y="4005263"/>
              <a:chExt cx="615950" cy="1338262"/>
            </a:xfrm>
            <a:solidFill>
              <a:srgbClr val="A2C9F9"/>
            </a:solidFill>
            <a:effectLst>
              <a:outerShdw blurRad="76200" dir="18900000" sy="23000" kx="-1200000" algn="bl" rotWithShape="0">
                <a:prstClr val="black">
                  <a:alpha val="20000"/>
                </a:prstClr>
              </a:outerShdw>
            </a:effectLst>
          </p:grpSpPr>
          <p:sp>
            <p:nvSpPr>
              <p:cNvPr id="48" name="Freeform 5">
                <a:extLst>
                  <a:ext uri="{FF2B5EF4-FFF2-40B4-BE49-F238E27FC236}">
                    <a16:creationId xmlns="" xmlns:a16="http://schemas.microsoft.com/office/drawing/2014/main" id="{36632142-2B45-447B-91CB-2E538E84B954}"/>
                  </a:ext>
                </a:extLst>
              </p:cNvPr>
              <p:cNvSpPr>
                <a:spLocks/>
              </p:cNvSpPr>
              <p:nvPr/>
            </p:nvSpPr>
            <p:spPr bwMode="auto">
              <a:xfrm>
                <a:off x="6559550" y="4005263"/>
                <a:ext cx="217488" cy="219075"/>
              </a:xfrm>
              <a:custGeom>
                <a:avLst/>
                <a:gdLst>
                  <a:gd name="T0" fmla="*/ 206 w 412"/>
                  <a:gd name="T1" fmla="*/ 413 h 413"/>
                  <a:gd name="T2" fmla="*/ 247 w 412"/>
                  <a:gd name="T3" fmla="*/ 408 h 413"/>
                  <a:gd name="T4" fmla="*/ 286 w 412"/>
                  <a:gd name="T5" fmla="*/ 396 h 413"/>
                  <a:gd name="T6" fmla="*/ 321 w 412"/>
                  <a:gd name="T7" fmla="*/ 377 h 413"/>
                  <a:gd name="T8" fmla="*/ 352 w 412"/>
                  <a:gd name="T9" fmla="*/ 352 h 413"/>
                  <a:gd name="T10" fmla="*/ 376 w 412"/>
                  <a:gd name="T11" fmla="*/ 322 h 413"/>
                  <a:gd name="T12" fmla="*/ 395 w 412"/>
                  <a:gd name="T13" fmla="*/ 287 h 413"/>
                  <a:gd name="T14" fmla="*/ 407 w 412"/>
                  <a:gd name="T15" fmla="*/ 248 h 413"/>
                  <a:gd name="T16" fmla="*/ 412 w 412"/>
                  <a:gd name="T17" fmla="*/ 206 h 413"/>
                  <a:gd name="T18" fmla="*/ 411 w 412"/>
                  <a:gd name="T19" fmla="*/ 185 h 413"/>
                  <a:gd name="T20" fmla="*/ 402 w 412"/>
                  <a:gd name="T21" fmla="*/ 145 h 413"/>
                  <a:gd name="T22" fmla="*/ 386 w 412"/>
                  <a:gd name="T23" fmla="*/ 108 h 413"/>
                  <a:gd name="T24" fmla="*/ 364 w 412"/>
                  <a:gd name="T25" fmla="*/ 76 h 413"/>
                  <a:gd name="T26" fmla="*/ 336 w 412"/>
                  <a:gd name="T27" fmla="*/ 48 h 413"/>
                  <a:gd name="T28" fmla="*/ 304 w 412"/>
                  <a:gd name="T29" fmla="*/ 26 h 413"/>
                  <a:gd name="T30" fmla="*/ 267 w 412"/>
                  <a:gd name="T31" fmla="*/ 10 h 413"/>
                  <a:gd name="T32" fmla="*/ 227 w 412"/>
                  <a:gd name="T33" fmla="*/ 1 h 413"/>
                  <a:gd name="T34" fmla="*/ 206 w 412"/>
                  <a:gd name="T35" fmla="*/ 0 h 413"/>
                  <a:gd name="T36" fmla="*/ 163 w 412"/>
                  <a:gd name="T37" fmla="*/ 5 h 413"/>
                  <a:gd name="T38" fmla="*/ 125 w 412"/>
                  <a:gd name="T39" fmla="*/ 17 h 413"/>
                  <a:gd name="T40" fmla="*/ 90 w 412"/>
                  <a:gd name="T41" fmla="*/ 36 h 413"/>
                  <a:gd name="T42" fmla="*/ 59 w 412"/>
                  <a:gd name="T43" fmla="*/ 60 h 413"/>
                  <a:gd name="T44" fmla="*/ 34 w 412"/>
                  <a:gd name="T45" fmla="*/ 91 h 413"/>
                  <a:gd name="T46" fmla="*/ 15 w 412"/>
                  <a:gd name="T47" fmla="*/ 126 h 413"/>
                  <a:gd name="T48" fmla="*/ 4 w 412"/>
                  <a:gd name="T49" fmla="*/ 165 h 413"/>
                  <a:gd name="T50" fmla="*/ 0 w 412"/>
                  <a:gd name="T51" fmla="*/ 206 h 413"/>
                  <a:gd name="T52" fmla="*/ 0 w 412"/>
                  <a:gd name="T53" fmla="*/ 228 h 413"/>
                  <a:gd name="T54" fmla="*/ 9 w 412"/>
                  <a:gd name="T55" fmla="*/ 268 h 413"/>
                  <a:gd name="T56" fmla="*/ 24 w 412"/>
                  <a:gd name="T57" fmla="*/ 305 h 413"/>
                  <a:gd name="T58" fmla="*/ 46 w 412"/>
                  <a:gd name="T59" fmla="*/ 337 h 413"/>
                  <a:gd name="T60" fmla="*/ 74 w 412"/>
                  <a:gd name="T61" fmla="*/ 365 h 413"/>
                  <a:gd name="T62" fmla="*/ 107 w 412"/>
                  <a:gd name="T63" fmla="*/ 387 h 413"/>
                  <a:gd name="T64" fmla="*/ 144 w 412"/>
                  <a:gd name="T65" fmla="*/ 403 h 413"/>
                  <a:gd name="T66" fmla="*/ 184 w 412"/>
                  <a:gd name="T67" fmla="*/ 412 h 413"/>
                  <a:gd name="T68" fmla="*/ 206 w 412"/>
                  <a:gd name="T69"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2" h="413">
                    <a:moveTo>
                      <a:pt x="206" y="413"/>
                    </a:moveTo>
                    <a:lnTo>
                      <a:pt x="206" y="413"/>
                    </a:lnTo>
                    <a:lnTo>
                      <a:pt x="227" y="412"/>
                    </a:lnTo>
                    <a:lnTo>
                      <a:pt x="247" y="408"/>
                    </a:lnTo>
                    <a:lnTo>
                      <a:pt x="267" y="403"/>
                    </a:lnTo>
                    <a:lnTo>
                      <a:pt x="286" y="396"/>
                    </a:lnTo>
                    <a:lnTo>
                      <a:pt x="304" y="387"/>
                    </a:lnTo>
                    <a:lnTo>
                      <a:pt x="321" y="377"/>
                    </a:lnTo>
                    <a:lnTo>
                      <a:pt x="336" y="365"/>
                    </a:lnTo>
                    <a:lnTo>
                      <a:pt x="352" y="352"/>
                    </a:lnTo>
                    <a:lnTo>
                      <a:pt x="364" y="337"/>
                    </a:lnTo>
                    <a:lnTo>
                      <a:pt x="376" y="322"/>
                    </a:lnTo>
                    <a:lnTo>
                      <a:pt x="386" y="305"/>
                    </a:lnTo>
                    <a:lnTo>
                      <a:pt x="395" y="287"/>
                    </a:lnTo>
                    <a:lnTo>
                      <a:pt x="402" y="268"/>
                    </a:lnTo>
                    <a:lnTo>
                      <a:pt x="407" y="248"/>
                    </a:lnTo>
                    <a:lnTo>
                      <a:pt x="411" y="228"/>
                    </a:lnTo>
                    <a:lnTo>
                      <a:pt x="412" y="206"/>
                    </a:lnTo>
                    <a:lnTo>
                      <a:pt x="412" y="206"/>
                    </a:lnTo>
                    <a:lnTo>
                      <a:pt x="411" y="185"/>
                    </a:lnTo>
                    <a:lnTo>
                      <a:pt x="407" y="165"/>
                    </a:lnTo>
                    <a:lnTo>
                      <a:pt x="402" y="145"/>
                    </a:lnTo>
                    <a:lnTo>
                      <a:pt x="395" y="126"/>
                    </a:lnTo>
                    <a:lnTo>
                      <a:pt x="386" y="108"/>
                    </a:lnTo>
                    <a:lnTo>
                      <a:pt x="376" y="91"/>
                    </a:lnTo>
                    <a:lnTo>
                      <a:pt x="364" y="76"/>
                    </a:lnTo>
                    <a:lnTo>
                      <a:pt x="352" y="60"/>
                    </a:lnTo>
                    <a:lnTo>
                      <a:pt x="336" y="48"/>
                    </a:lnTo>
                    <a:lnTo>
                      <a:pt x="321" y="36"/>
                    </a:lnTo>
                    <a:lnTo>
                      <a:pt x="304" y="26"/>
                    </a:lnTo>
                    <a:lnTo>
                      <a:pt x="286" y="17"/>
                    </a:lnTo>
                    <a:lnTo>
                      <a:pt x="267" y="10"/>
                    </a:lnTo>
                    <a:lnTo>
                      <a:pt x="247" y="5"/>
                    </a:lnTo>
                    <a:lnTo>
                      <a:pt x="227" y="1"/>
                    </a:lnTo>
                    <a:lnTo>
                      <a:pt x="206" y="0"/>
                    </a:lnTo>
                    <a:lnTo>
                      <a:pt x="206" y="0"/>
                    </a:lnTo>
                    <a:lnTo>
                      <a:pt x="184" y="1"/>
                    </a:lnTo>
                    <a:lnTo>
                      <a:pt x="163" y="5"/>
                    </a:lnTo>
                    <a:lnTo>
                      <a:pt x="144" y="10"/>
                    </a:lnTo>
                    <a:lnTo>
                      <a:pt x="125" y="17"/>
                    </a:lnTo>
                    <a:lnTo>
                      <a:pt x="107" y="26"/>
                    </a:lnTo>
                    <a:lnTo>
                      <a:pt x="90" y="36"/>
                    </a:lnTo>
                    <a:lnTo>
                      <a:pt x="74" y="48"/>
                    </a:lnTo>
                    <a:lnTo>
                      <a:pt x="59" y="60"/>
                    </a:lnTo>
                    <a:lnTo>
                      <a:pt x="46" y="76"/>
                    </a:lnTo>
                    <a:lnTo>
                      <a:pt x="34" y="91"/>
                    </a:lnTo>
                    <a:lnTo>
                      <a:pt x="24" y="108"/>
                    </a:lnTo>
                    <a:lnTo>
                      <a:pt x="15" y="126"/>
                    </a:lnTo>
                    <a:lnTo>
                      <a:pt x="9" y="145"/>
                    </a:lnTo>
                    <a:lnTo>
                      <a:pt x="4" y="165"/>
                    </a:lnTo>
                    <a:lnTo>
                      <a:pt x="0" y="185"/>
                    </a:lnTo>
                    <a:lnTo>
                      <a:pt x="0" y="206"/>
                    </a:lnTo>
                    <a:lnTo>
                      <a:pt x="0" y="206"/>
                    </a:lnTo>
                    <a:lnTo>
                      <a:pt x="0" y="228"/>
                    </a:lnTo>
                    <a:lnTo>
                      <a:pt x="4" y="248"/>
                    </a:lnTo>
                    <a:lnTo>
                      <a:pt x="9" y="268"/>
                    </a:lnTo>
                    <a:lnTo>
                      <a:pt x="15" y="287"/>
                    </a:lnTo>
                    <a:lnTo>
                      <a:pt x="24" y="305"/>
                    </a:lnTo>
                    <a:lnTo>
                      <a:pt x="34" y="322"/>
                    </a:lnTo>
                    <a:lnTo>
                      <a:pt x="46" y="337"/>
                    </a:lnTo>
                    <a:lnTo>
                      <a:pt x="59" y="352"/>
                    </a:lnTo>
                    <a:lnTo>
                      <a:pt x="74" y="365"/>
                    </a:lnTo>
                    <a:lnTo>
                      <a:pt x="90" y="377"/>
                    </a:lnTo>
                    <a:lnTo>
                      <a:pt x="107" y="387"/>
                    </a:lnTo>
                    <a:lnTo>
                      <a:pt x="125" y="396"/>
                    </a:lnTo>
                    <a:lnTo>
                      <a:pt x="144" y="403"/>
                    </a:lnTo>
                    <a:lnTo>
                      <a:pt x="163" y="408"/>
                    </a:lnTo>
                    <a:lnTo>
                      <a:pt x="184" y="412"/>
                    </a:lnTo>
                    <a:lnTo>
                      <a:pt x="206" y="413"/>
                    </a:lnTo>
                    <a:lnTo>
                      <a:pt x="206" y="413"/>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49" name="Freeform 34">
                <a:extLst>
                  <a:ext uri="{FF2B5EF4-FFF2-40B4-BE49-F238E27FC236}">
                    <a16:creationId xmlns="" xmlns:a16="http://schemas.microsoft.com/office/drawing/2014/main" id="{E12C8E15-5649-4088-9C55-442B744D9BF3}"/>
                  </a:ext>
                </a:extLst>
              </p:cNvPr>
              <p:cNvSpPr>
                <a:spLocks/>
              </p:cNvSpPr>
              <p:nvPr/>
            </p:nvSpPr>
            <p:spPr bwMode="auto">
              <a:xfrm>
                <a:off x="6359525" y="4251325"/>
                <a:ext cx="615950" cy="1092200"/>
              </a:xfrm>
              <a:custGeom>
                <a:avLst/>
                <a:gdLst>
                  <a:gd name="T0" fmla="*/ 553 w 1164"/>
                  <a:gd name="T1" fmla="*/ 1967 h 2065"/>
                  <a:gd name="T2" fmla="*/ 548 w 1164"/>
                  <a:gd name="T3" fmla="*/ 2001 h 2065"/>
                  <a:gd name="T4" fmla="*/ 535 w 1164"/>
                  <a:gd name="T5" fmla="*/ 2028 h 2065"/>
                  <a:gd name="T6" fmla="*/ 516 w 1164"/>
                  <a:gd name="T7" fmla="*/ 2047 h 2065"/>
                  <a:gd name="T8" fmla="*/ 491 w 1164"/>
                  <a:gd name="T9" fmla="*/ 2059 h 2065"/>
                  <a:gd name="T10" fmla="*/ 456 w 1164"/>
                  <a:gd name="T11" fmla="*/ 2065 h 2065"/>
                  <a:gd name="T12" fmla="*/ 420 w 1164"/>
                  <a:gd name="T13" fmla="*/ 2059 h 2065"/>
                  <a:gd name="T14" fmla="*/ 396 w 1164"/>
                  <a:gd name="T15" fmla="*/ 2047 h 2065"/>
                  <a:gd name="T16" fmla="*/ 376 w 1164"/>
                  <a:gd name="T17" fmla="*/ 2028 h 2065"/>
                  <a:gd name="T18" fmla="*/ 364 w 1164"/>
                  <a:gd name="T19" fmla="*/ 2001 h 2065"/>
                  <a:gd name="T20" fmla="*/ 358 w 1164"/>
                  <a:gd name="T21" fmla="*/ 1967 h 2065"/>
                  <a:gd name="T22" fmla="*/ 376 w 1164"/>
                  <a:gd name="T23" fmla="*/ 292 h 2065"/>
                  <a:gd name="T24" fmla="*/ 170 w 1164"/>
                  <a:gd name="T25" fmla="*/ 838 h 2065"/>
                  <a:gd name="T26" fmla="*/ 157 w 1164"/>
                  <a:gd name="T27" fmla="*/ 867 h 2065"/>
                  <a:gd name="T28" fmla="*/ 138 w 1164"/>
                  <a:gd name="T29" fmla="*/ 888 h 2065"/>
                  <a:gd name="T30" fmla="*/ 116 w 1164"/>
                  <a:gd name="T31" fmla="*/ 901 h 2065"/>
                  <a:gd name="T32" fmla="*/ 92 w 1164"/>
                  <a:gd name="T33" fmla="*/ 906 h 2065"/>
                  <a:gd name="T34" fmla="*/ 59 w 1164"/>
                  <a:gd name="T35" fmla="*/ 902 h 2065"/>
                  <a:gd name="T36" fmla="*/ 31 w 1164"/>
                  <a:gd name="T37" fmla="*/ 887 h 2065"/>
                  <a:gd name="T38" fmla="*/ 14 w 1164"/>
                  <a:gd name="T39" fmla="*/ 867 h 2065"/>
                  <a:gd name="T40" fmla="*/ 4 w 1164"/>
                  <a:gd name="T41" fmla="*/ 843 h 2065"/>
                  <a:gd name="T42" fmla="*/ 0 w 1164"/>
                  <a:gd name="T43" fmla="*/ 815 h 2065"/>
                  <a:gd name="T44" fmla="*/ 5 w 1164"/>
                  <a:gd name="T45" fmla="*/ 781 h 2065"/>
                  <a:gd name="T46" fmla="*/ 191 w 1164"/>
                  <a:gd name="T47" fmla="*/ 175 h 2065"/>
                  <a:gd name="T48" fmla="*/ 213 w 1164"/>
                  <a:gd name="T49" fmla="*/ 130 h 2065"/>
                  <a:gd name="T50" fmla="*/ 249 w 1164"/>
                  <a:gd name="T51" fmla="*/ 84 h 2065"/>
                  <a:gd name="T52" fmla="*/ 299 w 1164"/>
                  <a:gd name="T53" fmla="*/ 42 h 2065"/>
                  <a:gd name="T54" fmla="*/ 362 w 1164"/>
                  <a:gd name="T55" fmla="*/ 12 h 2065"/>
                  <a:gd name="T56" fmla="*/ 440 w 1164"/>
                  <a:gd name="T57" fmla="*/ 0 h 2065"/>
                  <a:gd name="T58" fmla="*/ 723 w 1164"/>
                  <a:gd name="T59" fmla="*/ 0 h 2065"/>
                  <a:gd name="T60" fmla="*/ 776 w 1164"/>
                  <a:gd name="T61" fmla="*/ 6 h 2065"/>
                  <a:gd name="T62" fmla="*/ 843 w 1164"/>
                  <a:gd name="T63" fmla="*/ 31 h 2065"/>
                  <a:gd name="T64" fmla="*/ 897 w 1164"/>
                  <a:gd name="T65" fmla="*/ 70 h 2065"/>
                  <a:gd name="T66" fmla="*/ 938 w 1164"/>
                  <a:gd name="T67" fmla="*/ 115 h 2065"/>
                  <a:gd name="T68" fmla="*/ 967 w 1164"/>
                  <a:gd name="T69" fmla="*/ 161 h 2065"/>
                  <a:gd name="T70" fmla="*/ 1159 w 1164"/>
                  <a:gd name="T71" fmla="*/ 780 h 2065"/>
                  <a:gd name="T72" fmla="*/ 1164 w 1164"/>
                  <a:gd name="T73" fmla="*/ 803 h 2065"/>
                  <a:gd name="T74" fmla="*/ 1163 w 1164"/>
                  <a:gd name="T75" fmla="*/ 834 h 2065"/>
                  <a:gd name="T76" fmla="*/ 1154 w 1164"/>
                  <a:gd name="T77" fmla="*/ 860 h 2065"/>
                  <a:gd name="T78" fmla="*/ 1138 w 1164"/>
                  <a:gd name="T79" fmla="*/ 882 h 2065"/>
                  <a:gd name="T80" fmla="*/ 1119 w 1164"/>
                  <a:gd name="T81" fmla="*/ 896 h 2065"/>
                  <a:gd name="T82" fmla="*/ 1089 w 1164"/>
                  <a:gd name="T83" fmla="*/ 906 h 2065"/>
                  <a:gd name="T84" fmla="*/ 1065 w 1164"/>
                  <a:gd name="T85" fmla="*/ 906 h 2065"/>
                  <a:gd name="T86" fmla="*/ 1042 w 1164"/>
                  <a:gd name="T87" fmla="*/ 898 h 2065"/>
                  <a:gd name="T88" fmla="*/ 1020 w 1164"/>
                  <a:gd name="T89" fmla="*/ 882 h 2065"/>
                  <a:gd name="T90" fmla="*/ 1003 w 1164"/>
                  <a:gd name="T91" fmla="*/ 857 h 2065"/>
                  <a:gd name="T92" fmla="*/ 831 w 1164"/>
                  <a:gd name="T93" fmla="*/ 292 h 2065"/>
                  <a:gd name="T94" fmla="*/ 804 w 1164"/>
                  <a:gd name="T95" fmla="*/ 1260 h 2065"/>
                  <a:gd name="T96" fmla="*/ 804 w 1164"/>
                  <a:gd name="T97" fmla="*/ 1980 h 2065"/>
                  <a:gd name="T98" fmla="*/ 797 w 1164"/>
                  <a:gd name="T99" fmla="*/ 2011 h 2065"/>
                  <a:gd name="T100" fmla="*/ 781 w 1164"/>
                  <a:gd name="T101" fmla="*/ 2034 h 2065"/>
                  <a:gd name="T102" fmla="*/ 759 w 1164"/>
                  <a:gd name="T103" fmla="*/ 2052 h 2065"/>
                  <a:gd name="T104" fmla="*/ 735 w 1164"/>
                  <a:gd name="T105" fmla="*/ 2061 h 2065"/>
                  <a:gd name="T106" fmla="*/ 690 w 1164"/>
                  <a:gd name="T107" fmla="*/ 2064 h 2065"/>
                  <a:gd name="T108" fmla="*/ 664 w 1164"/>
                  <a:gd name="T109" fmla="*/ 2056 h 2065"/>
                  <a:gd name="T110" fmla="*/ 641 w 1164"/>
                  <a:gd name="T111" fmla="*/ 2041 h 2065"/>
                  <a:gd name="T112" fmla="*/ 624 w 1164"/>
                  <a:gd name="T113" fmla="*/ 2020 h 2065"/>
                  <a:gd name="T114" fmla="*/ 612 w 1164"/>
                  <a:gd name="T115" fmla="*/ 1992 h 2065"/>
                  <a:gd name="T116" fmla="*/ 611 w 1164"/>
                  <a:gd name="T117" fmla="*/ 1255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4" h="2065">
                    <a:moveTo>
                      <a:pt x="553" y="1255"/>
                    </a:moveTo>
                    <a:lnTo>
                      <a:pt x="553" y="1967"/>
                    </a:lnTo>
                    <a:lnTo>
                      <a:pt x="553" y="1967"/>
                    </a:lnTo>
                    <a:lnTo>
                      <a:pt x="553" y="1980"/>
                    </a:lnTo>
                    <a:lnTo>
                      <a:pt x="550" y="1990"/>
                    </a:lnTo>
                    <a:lnTo>
                      <a:pt x="548" y="2001"/>
                    </a:lnTo>
                    <a:lnTo>
                      <a:pt x="545" y="2011"/>
                    </a:lnTo>
                    <a:lnTo>
                      <a:pt x="540" y="2019"/>
                    </a:lnTo>
                    <a:lnTo>
                      <a:pt x="535" y="2028"/>
                    </a:lnTo>
                    <a:lnTo>
                      <a:pt x="529" y="2034"/>
                    </a:lnTo>
                    <a:lnTo>
                      <a:pt x="522" y="2041"/>
                    </a:lnTo>
                    <a:lnTo>
                      <a:pt x="516" y="2047"/>
                    </a:lnTo>
                    <a:lnTo>
                      <a:pt x="508" y="2051"/>
                    </a:lnTo>
                    <a:lnTo>
                      <a:pt x="500" y="2056"/>
                    </a:lnTo>
                    <a:lnTo>
                      <a:pt x="491" y="2059"/>
                    </a:lnTo>
                    <a:lnTo>
                      <a:pt x="483" y="2061"/>
                    </a:lnTo>
                    <a:lnTo>
                      <a:pt x="474" y="2064"/>
                    </a:lnTo>
                    <a:lnTo>
                      <a:pt x="456" y="2065"/>
                    </a:lnTo>
                    <a:lnTo>
                      <a:pt x="437" y="2064"/>
                    </a:lnTo>
                    <a:lnTo>
                      <a:pt x="429" y="2061"/>
                    </a:lnTo>
                    <a:lnTo>
                      <a:pt x="420" y="2059"/>
                    </a:lnTo>
                    <a:lnTo>
                      <a:pt x="411" y="2056"/>
                    </a:lnTo>
                    <a:lnTo>
                      <a:pt x="403" y="2051"/>
                    </a:lnTo>
                    <a:lnTo>
                      <a:pt x="396" y="2047"/>
                    </a:lnTo>
                    <a:lnTo>
                      <a:pt x="389" y="2041"/>
                    </a:lnTo>
                    <a:lnTo>
                      <a:pt x="383" y="2034"/>
                    </a:lnTo>
                    <a:lnTo>
                      <a:pt x="376" y="2028"/>
                    </a:lnTo>
                    <a:lnTo>
                      <a:pt x="371" y="2019"/>
                    </a:lnTo>
                    <a:lnTo>
                      <a:pt x="367" y="2011"/>
                    </a:lnTo>
                    <a:lnTo>
                      <a:pt x="364" y="2001"/>
                    </a:lnTo>
                    <a:lnTo>
                      <a:pt x="361" y="1990"/>
                    </a:lnTo>
                    <a:lnTo>
                      <a:pt x="358" y="1980"/>
                    </a:lnTo>
                    <a:lnTo>
                      <a:pt x="358" y="1967"/>
                    </a:lnTo>
                    <a:lnTo>
                      <a:pt x="358" y="1260"/>
                    </a:lnTo>
                    <a:lnTo>
                      <a:pt x="97" y="1260"/>
                    </a:lnTo>
                    <a:lnTo>
                      <a:pt x="376" y="292"/>
                    </a:lnTo>
                    <a:lnTo>
                      <a:pt x="333" y="292"/>
                    </a:lnTo>
                    <a:lnTo>
                      <a:pt x="170" y="838"/>
                    </a:lnTo>
                    <a:lnTo>
                      <a:pt x="170" y="838"/>
                    </a:lnTo>
                    <a:lnTo>
                      <a:pt x="166" y="848"/>
                    </a:lnTo>
                    <a:lnTo>
                      <a:pt x="162" y="858"/>
                    </a:lnTo>
                    <a:lnTo>
                      <a:pt x="157" y="867"/>
                    </a:lnTo>
                    <a:lnTo>
                      <a:pt x="151" y="875"/>
                    </a:lnTo>
                    <a:lnTo>
                      <a:pt x="144" y="882"/>
                    </a:lnTo>
                    <a:lnTo>
                      <a:pt x="138" y="888"/>
                    </a:lnTo>
                    <a:lnTo>
                      <a:pt x="130" y="893"/>
                    </a:lnTo>
                    <a:lnTo>
                      <a:pt x="124" y="897"/>
                    </a:lnTo>
                    <a:lnTo>
                      <a:pt x="116" y="901"/>
                    </a:lnTo>
                    <a:lnTo>
                      <a:pt x="107" y="903"/>
                    </a:lnTo>
                    <a:lnTo>
                      <a:pt x="99" y="905"/>
                    </a:lnTo>
                    <a:lnTo>
                      <a:pt x="92" y="906"/>
                    </a:lnTo>
                    <a:lnTo>
                      <a:pt x="84" y="906"/>
                    </a:lnTo>
                    <a:lnTo>
                      <a:pt x="75" y="905"/>
                    </a:lnTo>
                    <a:lnTo>
                      <a:pt x="59" y="902"/>
                    </a:lnTo>
                    <a:lnTo>
                      <a:pt x="45" y="896"/>
                    </a:lnTo>
                    <a:lnTo>
                      <a:pt x="37" y="891"/>
                    </a:lnTo>
                    <a:lnTo>
                      <a:pt x="31" y="887"/>
                    </a:lnTo>
                    <a:lnTo>
                      <a:pt x="24" y="880"/>
                    </a:lnTo>
                    <a:lnTo>
                      <a:pt x="19" y="875"/>
                    </a:lnTo>
                    <a:lnTo>
                      <a:pt x="14" y="867"/>
                    </a:lnTo>
                    <a:lnTo>
                      <a:pt x="10" y="860"/>
                    </a:lnTo>
                    <a:lnTo>
                      <a:pt x="6" y="852"/>
                    </a:lnTo>
                    <a:lnTo>
                      <a:pt x="4" y="843"/>
                    </a:lnTo>
                    <a:lnTo>
                      <a:pt x="1" y="834"/>
                    </a:lnTo>
                    <a:lnTo>
                      <a:pt x="0" y="825"/>
                    </a:lnTo>
                    <a:lnTo>
                      <a:pt x="0" y="815"/>
                    </a:lnTo>
                    <a:lnTo>
                      <a:pt x="1" y="803"/>
                    </a:lnTo>
                    <a:lnTo>
                      <a:pt x="3" y="793"/>
                    </a:lnTo>
                    <a:lnTo>
                      <a:pt x="5" y="781"/>
                    </a:lnTo>
                    <a:lnTo>
                      <a:pt x="186" y="188"/>
                    </a:lnTo>
                    <a:lnTo>
                      <a:pt x="186" y="188"/>
                    </a:lnTo>
                    <a:lnTo>
                      <a:pt x="191" y="175"/>
                    </a:lnTo>
                    <a:lnTo>
                      <a:pt x="196" y="161"/>
                    </a:lnTo>
                    <a:lnTo>
                      <a:pt x="204" y="146"/>
                    </a:lnTo>
                    <a:lnTo>
                      <a:pt x="213" y="130"/>
                    </a:lnTo>
                    <a:lnTo>
                      <a:pt x="223" y="115"/>
                    </a:lnTo>
                    <a:lnTo>
                      <a:pt x="236" y="99"/>
                    </a:lnTo>
                    <a:lnTo>
                      <a:pt x="249" y="84"/>
                    </a:lnTo>
                    <a:lnTo>
                      <a:pt x="264" y="69"/>
                    </a:lnTo>
                    <a:lnTo>
                      <a:pt x="281" y="54"/>
                    </a:lnTo>
                    <a:lnTo>
                      <a:pt x="299" y="42"/>
                    </a:lnTo>
                    <a:lnTo>
                      <a:pt x="318" y="30"/>
                    </a:lnTo>
                    <a:lnTo>
                      <a:pt x="340" y="21"/>
                    </a:lnTo>
                    <a:lnTo>
                      <a:pt x="362" y="12"/>
                    </a:lnTo>
                    <a:lnTo>
                      <a:pt x="387" y="6"/>
                    </a:lnTo>
                    <a:lnTo>
                      <a:pt x="412" y="2"/>
                    </a:lnTo>
                    <a:lnTo>
                      <a:pt x="440" y="0"/>
                    </a:lnTo>
                    <a:lnTo>
                      <a:pt x="576" y="0"/>
                    </a:lnTo>
                    <a:lnTo>
                      <a:pt x="576" y="0"/>
                    </a:lnTo>
                    <a:lnTo>
                      <a:pt x="723" y="0"/>
                    </a:lnTo>
                    <a:lnTo>
                      <a:pt x="723" y="0"/>
                    </a:lnTo>
                    <a:lnTo>
                      <a:pt x="750" y="2"/>
                    </a:lnTo>
                    <a:lnTo>
                      <a:pt x="776" y="6"/>
                    </a:lnTo>
                    <a:lnTo>
                      <a:pt x="799" y="12"/>
                    </a:lnTo>
                    <a:lnTo>
                      <a:pt x="822" y="21"/>
                    </a:lnTo>
                    <a:lnTo>
                      <a:pt x="843" y="31"/>
                    </a:lnTo>
                    <a:lnTo>
                      <a:pt x="862" y="43"/>
                    </a:lnTo>
                    <a:lnTo>
                      <a:pt x="880" y="56"/>
                    </a:lnTo>
                    <a:lnTo>
                      <a:pt x="897" y="70"/>
                    </a:lnTo>
                    <a:lnTo>
                      <a:pt x="913" y="84"/>
                    </a:lnTo>
                    <a:lnTo>
                      <a:pt x="927" y="99"/>
                    </a:lnTo>
                    <a:lnTo>
                      <a:pt x="938" y="115"/>
                    </a:lnTo>
                    <a:lnTo>
                      <a:pt x="950" y="130"/>
                    </a:lnTo>
                    <a:lnTo>
                      <a:pt x="959" y="146"/>
                    </a:lnTo>
                    <a:lnTo>
                      <a:pt x="967" y="161"/>
                    </a:lnTo>
                    <a:lnTo>
                      <a:pt x="973" y="175"/>
                    </a:lnTo>
                    <a:lnTo>
                      <a:pt x="978" y="188"/>
                    </a:lnTo>
                    <a:lnTo>
                      <a:pt x="1159" y="780"/>
                    </a:lnTo>
                    <a:lnTo>
                      <a:pt x="1159" y="780"/>
                    </a:lnTo>
                    <a:lnTo>
                      <a:pt x="1161" y="791"/>
                    </a:lnTo>
                    <a:lnTo>
                      <a:pt x="1164" y="803"/>
                    </a:lnTo>
                    <a:lnTo>
                      <a:pt x="1164" y="813"/>
                    </a:lnTo>
                    <a:lnTo>
                      <a:pt x="1164" y="824"/>
                    </a:lnTo>
                    <a:lnTo>
                      <a:pt x="1163" y="834"/>
                    </a:lnTo>
                    <a:lnTo>
                      <a:pt x="1160" y="843"/>
                    </a:lnTo>
                    <a:lnTo>
                      <a:pt x="1158" y="852"/>
                    </a:lnTo>
                    <a:lnTo>
                      <a:pt x="1154" y="860"/>
                    </a:lnTo>
                    <a:lnTo>
                      <a:pt x="1150" y="867"/>
                    </a:lnTo>
                    <a:lnTo>
                      <a:pt x="1145" y="875"/>
                    </a:lnTo>
                    <a:lnTo>
                      <a:pt x="1138" y="882"/>
                    </a:lnTo>
                    <a:lnTo>
                      <a:pt x="1133" y="887"/>
                    </a:lnTo>
                    <a:lnTo>
                      <a:pt x="1127" y="892"/>
                    </a:lnTo>
                    <a:lnTo>
                      <a:pt x="1119" y="896"/>
                    </a:lnTo>
                    <a:lnTo>
                      <a:pt x="1105" y="902"/>
                    </a:lnTo>
                    <a:lnTo>
                      <a:pt x="1097" y="905"/>
                    </a:lnTo>
                    <a:lnTo>
                      <a:pt x="1089" y="906"/>
                    </a:lnTo>
                    <a:lnTo>
                      <a:pt x="1080" y="907"/>
                    </a:lnTo>
                    <a:lnTo>
                      <a:pt x="1072" y="906"/>
                    </a:lnTo>
                    <a:lnTo>
                      <a:pt x="1065" y="906"/>
                    </a:lnTo>
                    <a:lnTo>
                      <a:pt x="1057" y="903"/>
                    </a:lnTo>
                    <a:lnTo>
                      <a:pt x="1049" y="901"/>
                    </a:lnTo>
                    <a:lnTo>
                      <a:pt x="1042" y="898"/>
                    </a:lnTo>
                    <a:lnTo>
                      <a:pt x="1034" y="893"/>
                    </a:lnTo>
                    <a:lnTo>
                      <a:pt x="1026" y="888"/>
                    </a:lnTo>
                    <a:lnTo>
                      <a:pt x="1020" y="882"/>
                    </a:lnTo>
                    <a:lnTo>
                      <a:pt x="1013" y="875"/>
                    </a:lnTo>
                    <a:lnTo>
                      <a:pt x="1008" y="866"/>
                    </a:lnTo>
                    <a:lnTo>
                      <a:pt x="1003" y="857"/>
                    </a:lnTo>
                    <a:lnTo>
                      <a:pt x="998" y="847"/>
                    </a:lnTo>
                    <a:lnTo>
                      <a:pt x="994" y="837"/>
                    </a:lnTo>
                    <a:lnTo>
                      <a:pt x="831" y="292"/>
                    </a:lnTo>
                    <a:lnTo>
                      <a:pt x="785" y="292"/>
                    </a:lnTo>
                    <a:lnTo>
                      <a:pt x="1066" y="1260"/>
                    </a:lnTo>
                    <a:lnTo>
                      <a:pt x="804" y="1260"/>
                    </a:lnTo>
                    <a:lnTo>
                      <a:pt x="804" y="1969"/>
                    </a:lnTo>
                    <a:lnTo>
                      <a:pt x="804" y="1969"/>
                    </a:lnTo>
                    <a:lnTo>
                      <a:pt x="804" y="1980"/>
                    </a:lnTo>
                    <a:lnTo>
                      <a:pt x="802" y="1992"/>
                    </a:lnTo>
                    <a:lnTo>
                      <a:pt x="799" y="2002"/>
                    </a:lnTo>
                    <a:lnTo>
                      <a:pt x="797" y="2011"/>
                    </a:lnTo>
                    <a:lnTo>
                      <a:pt x="791" y="2020"/>
                    </a:lnTo>
                    <a:lnTo>
                      <a:pt x="786" y="2028"/>
                    </a:lnTo>
                    <a:lnTo>
                      <a:pt x="781" y="2034"/>
                    </a:lnTo>
                    <a:lnTo>
                      <a:pt x="775" y="2041"/>
                    </a:lnTo>
                    <a:lnTo>
                      <a:pt x="767" y="2047"/>
                    </a:lnTo>
                    <a:lnTo>
                      <a:pt x="759" y="2052"/>
                    </a:lnTo>
                    <a:lnTo>
                      <a:pt x="752" y="2056"/>
                    </a:lnTo>
                    <a:lnTo>
                      <a:pt x="742" y="2059"/>
                    </a:lnTo>
                    <a:lnTo>
                      <a:pt x="735" y="2061"/>
                    </a:lnTo>
                    <a:lnTo>
                      <a:pt x="726" y="2064"/>
                    </a:lnTo>
                    <a:lnTo>
                      <a:pt x="708" y="2065"/>
                    </a:lnTo>
                    <a:lnTo>
                      <a:pt x="690" y="2064"/>
                    </a:lnTo>
                    <a:lnTo>
                      <a:pt x="681" y="2061"/>
                    </a:lnTo>
                    <a:lnTo>
                      <a:pt x="672" y="2059"/>
                    </a:lnTo>
                    <a:lnTo>
                      <a:pt x="664" y="2056"/>
                    </a:lnTo>
                    <a:lnTo>
                      <a:pt x="656" y="2051"/>
                    </a:lnTo>
                    <a:lnTo>
                      <a:pt x="648" y="2047"/>
                    </a:lnTo>
                    <a:lnTo>
                      <a:pt x="641" y="2041"/>
                    </a:lnTo>
                    <a:lnTo>
                      <a:pt x="634" y="2034"/>
                    </a:lnTo>
                    <a:lnTo>
                      <a:pt x="629" y="2028"/>
                    </a:lnTo>
                    <a:lnTo>
                      <a:pt x="624" y="2020"/>
                    </a:lnTo>
                    <a:lnTo>
                      <a:pt x="619" y="2011"/>
                    </a:lnTo>
                    <a:lnTo>
                      <a:pt x="615" y="2002"/>
                    </a:lnTo>
                    <a:lnTo>
                      <a:pt x="612" y="1992"/>
                    </a:lnTo>
                    <a:lnTo>
                      <a:pt x="611" y="1980"/>
                    </a:lnTo>
                    <a:lnTo>
                      <a:pt x="611" y="1969"/>
                    </a:lnTo>
                    <a:lnTo>
                      <a:pt x="611" y="1255"/>
                    </a:lnTo>
                    <a:lnTo>
                      <a:pt x="553" y="1255"/>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38" name="Group 18">
              <a:extLst>
                <a:ext uri="{FF2B5EF4-FFF2-40B4-BE49-F238E27FC236}">
                  <a16:creationId xmlns="" xmlns:a16="http://schemas.microsoft.com/office/drawing/2014/main" id="{970C835F-59B1-467A-B2EA-EF4BA3DDA312}"/>
                </a:ext>
              </a:extLst>
            </p:cNvPr>
            <p:cNvGrpSpPr/>
            <p:nvPr/>
          </p:nvGrpSpPr>
          <p:grpSpPr bwMode="auto">
            <a:xfrm>
              <a:off x="7422296" y="2088847"/>
              <a:ext cx="321315" cy="661440"/>
              <a:chOff x="6359525" y="4005263"/>
              <a:chExt cx="615950" cy="1338262"/>
            </a:xfrm>
            <a:solidFill>
              <a:srgbClr val="A2C9F9"/>
            </a:solidFill>
            <a:effectLst>
              <a:outerShdw blurRad="76200" dir="18900000" sy="23000" kx="-1200000" algn="bl" rotWithShape="0">
                <a:prstClr val="black">
                  <a:alpha val="20000"/>
                </a:prstClr>
              </a:outerShdw>
            </a:effectLst>
          </p:grpSpPr>
          <p:sp>
            <p:nvSpPr>
              <p:cNvPr id="46" name="Freeform 5">
                <a:extLst>
                  <a:ext uri="{FF2B5EF4-FFF2-40B4-BE49-F238E27FC236}">
                    <a16:creationId xmlns="" xmlns:a16="http://schemas.microsoft.com/office/drawing/2014/main" id="{C2BB7C4E-D1EF-4964-BD59-1AE90A846E83}"/>
                  </a:ext>
                </a:extLst>
              </p:cNvPr>
              <p:cNvSpPr>
                <a:spLocks/>
              </p:cNvSpPr>
              <p:nvPr/>
            </p:nvSpPr>
            <p:spPr bwMode="auto">
              <a:xfrm>
                <a:off x="6559550" y="4005263"/>
                <a:ext cx="217488" cy="219075"/>
              </a:xfrm>
              <a:custGeom>
                <a:avLst/>
                <a:gdLst>
                  <a:gd name="T0" fmla="*/ 206 w 412"/>
                  <a:gd name="T1" fmla="*/ 413 h 413"/>
                  <a:gd name="T2" fmla="*/ 247 w 412"/>
                  <a:gd name="T3" fmla="*/ 408 h 413"/>
                  <a:gd name="T4" fmla="*/ 286 w 412"/>
                  <a:gd name="T5" fmla="*/ 396 h 413"/>
                  <a:gd name="T6" fmla="*/ 321 w 412"/>
                  <a:gd name="T7" fmla="*/ 377 h 413"/>
                  <a:gd name="T8" fmla="*/ 352 w 412"/>
                  <a:gd name="T9" fmla="*/ 352 h 413"/>
                  <a:gd name="T10" fmla="*/ 376 w 412"/>
                  <a:gd name="T11" fmla="*/ 322 h 413"/>
                  <a:gd name="T12" fmla="*/ 395 w 412"/>
                  <a:gd name="T13" fmla="*/ 287 h 413"/>
                  <a:gd name="T14" fmla="*/ 407 w 412"/>
                  <a:gd name="T15" fmla="*/ 248 h 413"/>
                  <a:gd name="T16" fmla="*/ 412 w 412"/>
                  <a:gd name="T17" fmla="*/ 206 h 413"/>
                  <a:gd name="T18" fmla="*/ 411 w 412"/>
                  <a:gd name="T19" fmla="*/ 185 h 413"/>
                  <a:gd name="T20" fmla="*/ 402 w 412"/>
                  <a:gd name="T21" fmla="*/ 145 h 413"/>
                  <a:gd name="T22" fmla="*/ 386 w 412"/>
                  <a:gd name="T23" fmla="*/ 108 h 413"/>
                  <a:gd name="T24" fmla="*/ 364 w 412"/>
                  <a:gd name="T25" fmla="*/ 76 h 413"/>
                  <a:gd name="T26" fmla="*/ 336 w 412"/>
                  <a:gd name="T27" fmla="*/ 48 h 413"/>
                  <a:gd name="T28" fmla="*/ 304 w 412"/>
                  <a:gd name="T29" fmla="*/ 26 h 413"/>
                  <a:gd name="T30" fmla="*/ 267 w 412"/>
                  <a:gd name="T31" fmla="*/ 10 h 413"/>
                  <a:gd name="T32" fmla="*/ 227 w 412"/>
                  <a:gd name="T33" fmla="*/ 1 h 413"/>
                  <a:gd name="T34" fmla="*/ 206 w 412"/>
                  <a:gd name="T35" fmla="*/ 0 h 413"/>
                  <a:gd name="T36" fmla="*/ 163 w 412"/>
                  <a:gd name="T37" fmla="*/ 5 h 413"/>
                  <a:gd name="T38" fmla="*/ 125 w 412"/>
                  <a:gd name="T39" fmla="*/ 17 h 413"/>
                  <a:gd name="T40" fmla="*/ 90 w 412"/>
                  <a:gd name="T41" fmla="*/ 36 h 413"/>
                  <a:gd name="T42" fmla="*/ 59 w 412"/>
                  <a:gd name="T43" fmla="*/ 60 h 413"/>
                  <a:gd name="T44" fmla="*/ 34 w 412"/>
                  <a:gd name="T45" fmla="*/ 91 h 413"/>
                  <a:gd name="T46" fmla="*/ 15 w 412"/>
                  <a:gd name="T47" fmla="*/ 126 h 413"/>
                  <a:gd name="T48" fmla="*/ 4 w 412"/>
                  <a:gd name="T49" fmla="*/ 165 h 413"/>
                  <a:gd name="T50" fmla="*/ 0 w 412"/>
                  <a:gd name="T51" fmla="*/ 206 h 413"/>
                  <a:gd name="T52" fmla="*/ 0 w 412"/>
                  <a:gd name="T53" fmla="*/ 228 h 413"/>
                  <a:gd name="T54" fmla="*/ 9 w 412"/>
                  <a:gd name="T55" fmla="*/ 268 h 413"/>
                  <a:gd name="T56" fmla="*/ 24 w 412"/>
                  <a:gd name="T57" fmla="*/ 305 h 413"/>
                  <a:gd name="T58" fmla="*/ 46 w 412"/>
                  <a:gd name="T59" fmla="*/ 337 h 413"/>
                  <a:gd name="T60" fmla="*/ 74 w 412"/>
                  <a:gd name="T61" fmla="*/ 365 h 413"/>
                  <a:gd name="T62" fmla="*/ 107 w 412"/>
                  <a:gd name="T63" fmla="*/ 387 h 413"/>
                  <a:gd name="T64" fmla="*/ 144 w 412"/>
                  <a:gd name="T65" fmla="*/ 403 h 413"/>
                  <a:gd name="T66" fmla="*/ 184 w 412"/>
                  <a:gd name="T67" fmla="*/ 412 h 413"/>
                  <a:gd name="T68" fmla="*/ 206 w 412"/>
                  <a:gd name="T69"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2" h="413">
                    <a:moveTo>
                      <a:pt x="206" y="413"/>
                    </a:moveTo>
                    <a:lnTo>
                      <a:pt x="206" y="413"/>
                    </a:lnTo>
                    <a:lnTo>
                      <a:pt x="227" y="412"/>
                    </a:lnTo>
                    <a:lnTo>
                      <a:pt x="247" y="408"/>
                    </a:lnTo>
                    <a:lnTo>
                      <a:pt x="267" y="403"/>
                    </a:lnTo>
                    <a:lnTo>
                      <a:pt x="286" y="396"/>
                    </a:lnTo>
                    <a:lnTo>
                      <a:pt x="304" y="387"/>
                    </a:lnTo>
                    <a:lnTo>
                      <a:pt x="321" y="377"/>
                    </a:lnTo>
                    <a:lnTo>
                      <a:pt x="336" y="365"/>
                    </a:lnTo>
                    <a:lnTo>
                      <a:pt x="352" y="352"/>
                    </a:lnTo>
                    <a:lnTo>
                      <a:pt x="364" y="337"/>
                    </a:lnTo>
                    <a:lnTo>
                      <a:pt x="376" y="322"/>
                    </a:lnTo>
                    <a:lnTo>
                      <a:pt x="386" y="305"/>
                    </a:lnTo>
                    <a:lnTo>
                      <a:pt x="395" y="287"/>
                    </a:lnTo>
                    <a:lnTo>
                      <a:pt x="402" y="268"/>
                    </a:lnTo>
                    <a:lnTo>
                      <a:pt x="407" y="248"/>
                    </a:lnTo>
                    <a:lnTo>
                      <a:pt x="411" y="228"/>
                    </a:lnTo>
                    <a:lnTo>
                      <a:pt x="412" y="206"/>
                    </a:lnTo>
                    <a:lnTo>
                      <a:pt x="412" y="206"/>
                    </a:lnTo>
                    <a:lnTo>
                      <a:pt x="411" y="185"/>
                    </a:lnTo>
                    <a:lnTo>
                      <a:pt x="407" y="165"/>
                    </a:lnTo>
                    <a:lnTo>
                      <a:pt x="402" y="145"/>
                    </a:lnTo>
                    <a:lnTo>
                      <a:pt x="395" y="126"/>
                    </a:lnTo>
                    <a:lnTo>
                      <a:pt x="386" y="108"/>
                    </a:lnTo>
                    <a:lnTo>
                      <a:pt x="376" y="91"/>
                    </a:lnTo>
                    <a:lnTo>
                      <a:pt x="364" y="76"/>
                    </a:lnTo>
                    <a:lnTo>
                      <a:pt x="352" y="60"/>
                    </a:lnTo>
                    <a:lnTo>
                      <a:pt x="336" y="48"/>
                    </a:lnTo>
                    <a:lnTo>
                      <a:pt x="321" y="36"/>
                    </a:lnTo>
                    <a:lnTo>
                      <a:pt x="304" y="26"/>
                    </a:lnTo>
                    <a:lnTo>
                      <a:pt x="286" y="17"/>
                    </a:lnTo>
                    <a:lnTo>
                      <a:pt x="267" y="10"/>
                    </a:lnTo>
                    <a:lnTo>
                      <a:pt x="247" y="5"/>
                    </a:lnTo>
                    <a:lnTo>
                      <a:pt x="227" y="1"/>
                    </a:lnTo>
                    <a:lnTo>
                      <a:pt x="206" y="0"/>
                    </a:lnTo>
                    <a:lnTo>
                      <a:pt x="206" y="0"/>
                    </a:lnTo>
                    <a:lnTo>
                      <a:pt x="184" y="1"/>
                    </a:lnTo>
                    <a:lnTo>
                      <a:pt x="163" y="5"/>
                    </a:lnTo>
                    <a:lnTo>
                      <a:pt x="144" y="10"/>
                    </a:lnTo>
                    <a:lnTo>
                      <a:pt x="125" y="17"/>
                    </a:lnTo>
                    <a:lnTo>
                      <a:pt x="107" y="26"/>
                    </a:lnTo>
                    <a:lnTo>
                      <a:pt x="90" y="36"/>
                    </a:lnTo>
                    <a:lnTo>
                      <a:pt x="74" y="48"/>
                    </a:lnTo>
                    <a:lnTo>
                      <a:pt x="59" y="60"/>
                    </a:lnTo>
                    <a:lnTo>
                      <a:pt x="46" y="76"/>
                    </a:lnTo>
                    <a:lnTo>
                      <a:pt x="34" y="91"/>
                    </a:lnTo>
                    <a:lnTo>
                      <a:pt x="24" y="108"/>
                    </a:lnTo>
                    <a:lnTo>
                      <a:pt x="15" y="126"/>
                    </a:lnTo>
                    <a:lnTo>
                      <a:pt x="9" y="145"/>
                    </a:lnTo>
                    <a:lnTo>
                      <a:pt x="4" y="165"/>
                    </a:lnTo>
                    <a:lnTo>
                      <a:pt x="0" y="185"/>
                    </a:lnTo>
                    <a:lnTo>
                      <a:pt x="0" y="206"/>
                    </a:lnTo>
                    <a:lnTo>
                      <a:pt x="0" y="206"/>
                    </a:lnTo>
                    <a:lnTo>
                      <a:pt x="0" y="228"/>
                    </a:lnTo>
                    <a:lnTo>
                      <a:pt x="4" y="248"/>
                    </a:lnTo>
                    <a:lnTo>
                      <a:pt x="9" y="268"/>
                    </a:lnTo>
                    <a:lnTo>
                      <a:pt x="15" y="287"/>
                    </a:lnTo>
                    <a:lnTo>
                      <a:pt x="24" y="305"/>
                    </a:lnTo>
                    <a:lnTo>
                      <a:pt x="34" y="322"/>
                    </a:lnTo>
                    <a:lnTo>
                      <a:pt x="46" y="337"/>
                    </a:lnTo>
                    <a:lnTo>
                      <a:pt x="59" y="352"/>
                    </a:lnTo>
                    <a:lnTo>
                      <a:pt x="74" y="365"/>
                    </a:lnTo>
                    <a:lnTo>
                      <a:pt x="90" y="377"/>
                    </a:lnTo>
                    <a:lnTo>
                      <a:pt x="107" y="387"/>
                    </a:lnTo>
                    <a:lnTo>
                      <a:pt x="125" y="396"/>
                    </a:lnTo>
                    <a:lnTo>
                      <a:pt x="144" y="403"/>
                    </a:lnTo>
                    <a:lnTo>
                      <a:pt x="163" y="408"/>
                    </a:lnTo>
                    <a:lnTo>
                      <a:pt x="184" y="412"/>
                    </a:lnTo>
                    <a:lnTo>
                      <a:pt x="206" y="413"/>
                    </a:lnTo>
                    <a:lnTo>
                      <a:pt x="206" y="413"/>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47" name="Freeform 34">
                <a:extLst>
                  <a:ext uri="{FF2B5EF4-FFF2-40B4-BE49-F238E27FC236}">
                    <a16:creationId xmlns="" xmlns:a16="http://schemas.microsoft.com/office/drawing/2014/main" id="{2DBB9A21-3C7E-4187-92D8-8CE0B8948303}"/>
                  </a:ext>
                </a:extLst>
              </p:cNvPr>
              <p:cNvSpPr>
                <a:spLocks/>
              </p:cNvSpPr>
              <p:nvPr/>
            </p:nvSpPr>
            <p:spPr bwMode="auto">
              <a:xfrm>
                <a:off x="6359525" y="4251325"/>
                <a:ext cx="615950" cy="1092200"/>
              </a:xfrm>
              <a:custGeom>
                <a:avLst/>
                <a:gdLst>
                  <a:gd name="T0" fmla="*/ 553 w 1164"/>
                  <a:gd name="T1" fmla="*/ 1967 h 2065"/>
                  <a:gd name="T2" fmla="*/ 548 w 1164"/>
                  <a:gd name="T3" fmla="*/ 2001 h 2065"/>
                  <a:gd name="T4" fmla="*/ 535 w 1164"/>
                  <a:gd name="T5" fmla="*/ 2028 h 2065"/>
                  <a:gd name="T6" fmla="*/ 516 w 1164"/>
                  <a:gd name="T7" fmla="*/ 2047 h 2065"/>
                  <a:gd name="T8" fmla="*/ 491 w 1164"/>
                  <a:gd name="T9" fmla="*/ 2059 h 2065"/>
                  <a:gd name="T10" fmla="*/ 456 w 1164"/>
                  <a:gd name="T11" fmla="*/ 2065 h 2065"/>
                  <a:gd name="T12" fmla="*/ 420 w 1164"/>
                  <a:gd name="T13" fmla="*/ 2059 h 2065"/>
                  <a:gd name="T14" fmla="*/ 396 w 1164"/>
                  <a:gd name="T15" fmla="*/ 2047 h 2065"/>
                  <a:gd name="T16" fmla="*/ 376 w 1164"/>
                  <a:gd name="T17" fmla="*/ 2028 h 2065"/>
                  <a:gd name="T18" fmla="*/ 364 w 1164"/>
                  <a:gd name="T19" fmla="*/ 2001 h 2065"/>
                  <a:gd name="T20" fmla="*/ 358 w 1164"/>
                  <a:gd name="T21" fmla="*/ 1967 h 2065"/>
                  <a:gd name="T22" fmla="*/ 376 w 1164"/>
                  <a:gd name="T23" fmla="*/ 292 h 2065"/>
                  <a:gd name="T24" fmla="*/ 170 w 1164"/>
                  <a:gd name="T25" fmla="*/ 838 h 2065"/>
                  <a:gd name="T26" fmla="*/ 157 w 1164"/>
                  <a:gd name="T27" fmla="*/ 867 h 2065"/>
                  <a:gd name="T28" fmla="*/ 138 w 1164"/>
                  <a:gd name="T29" fmla="*/ 888 h 2065"/>
                  <a:gd name="T30" fmla="*/ 116 w 1164"/>
                  <a:gd name="T31" fmla="*/ 901 h 2065"/>
                  <a:gd name="T32" fmla="*/ 92 w 1164"/>
                  <a:gd name="T33" fmla="*/ 906 h 2065"/>
                  <a:gd name="T34" fmla="*/ 59 w 1164"/>
                  <a:gd name="T35" fmla="*/ 902 h 2065"/>
                  <a:gd name="T36" fmla="*/ 31 w 1164"/>
                  <a:gd name="T37" fmla="*/ 887 h 2065"/>
                  <a:gd name="T38" fmla="*/ 14 w 1164"/>
                  <a:gd name="T39" fmla="*/ 867 h 2065"/>
                  <a:gd name="T40" fmla="*/ 4 w 1164"/>
                  <a:gd name="T41" fmla="*/ 843 h 2065"/>
                  <a:gd name="T42" fmla="*/ 0 w 1164"/>
                  <a:gd name="T43" fmla="*/ 815 h 2065"/>
                  <a:gd name="T44" fmla="*/ 5 w 1164"/>
                  <a:gd name="T45" fmla="*/ 781 h 2065"/>
                  <a:gd name="T46" fmla="*/ 191 w 1164"/>
                  <a:gd name="T47" fmla="*/ 175 h 2065"/>
                  <a:gd name="T48" fmla="*/ 213 w 1164"/>
                  <a:gd name="T49" fmla="*/ 130 h 2065"/>
                  <a:gd name="T50" fmla="*/ 249 w 1164"/>
                  <a:gd name="T51" fmla="*/ 84 h 2065"/>
                  <a:gd name="T52" fmla="*/ 299 w 1164"/>
                  <a:gd name="T53" fmla="*/ 42 h 2065"/>
                  <a:gd name="T54" fmla="*/ 362 w 1164"/>
                  <a:gd name="T55" fmla="*/ 12 h 2065"/>
                  <a:gd name="T56" fmla="*/ 440 w 1164"/>
                  <a:gd name="T57" fmla="*/ 0 h 2065"/>
                  <a:gd name="T58" fmla="*/ 723 w 1164"/>
                  <a:gd name="T59" fmla="*/ 0 h 2065"/>
                  <a:gd name="T60" fmla="*/ 776 w 1164"/>
                  <a:gd name="T61" fmla="*/ 6 h 2065"/>
                  <a:gd name="T62" fmla="*/ 843 w 1164"/>
                  <a:gd name="T63" fmla="*/ 31 h 2065"/>
                  <a:gd name="T64" fmla="*/ 897 w 1164"/>
                  <a:gd name="T65" fmla="*/ 70 h 2065"/>
                  <a:gd name="T66" fmla="*/ 938 w 1164"/>
                  <a:gd name="T67" fmla="*/ 115 h 2065"/>
                  <a:gd name="T68" fmla="*/ 967 w 1164"/>
                  <a:gd name="T69" fmla="*/ 161 h 2065"/>
                  <a:gd name="T70" fmla="*/ 1159 w 1164"/>
                  <a:gd name="T71" fmla="*/ 780 h 2065"/>
                  <a:gd name="T72" fmla="*/ 1164 w 1164"/>
                  <a:gd name="T73" fmla="*/ 803 h 2065"/>
                  <a:gd name="T74" fmla="*/ 1163 w 1164"/>
                  <a:gd name="T75" fmla="*/ 834 h 2065"/>
                  <a:gd name="T76" fmla="*/ 1154 w 1164"/>
                  <a:gd name="T77" fmla="*/ 860 h 2065"/>
                  <a:gd name="T78" fmla="*/ 1138 w 1164"/>
                  <a:gd name="T79" fmla="*/ 882 h 2065"/>
                  <a:gd name="T80" fmla="*/ 1119 w 1164"/>
                  <a:gd name="T81" fmla="*/ 896 h 2065"/>
                  <a:gd name="T82" fmla="*/ 1089 w 1164"/>
                  <a:gd name="T83" fmla="*/ 906 h 2065"/>
                  <a:gd name="T84" fmla="*/ 1065 w 1164"/>
                  <a:gd name="T85" fmla="*/ 906 h 2065"/>
                  <a:gd name="T86" fmla="*/ 1042 w 1164"/>
                  <a:gd name="T87" fmla="*/ 898 h 2065"/>
                  <a:gd name="T88" fmla="*/ 1020 w 1164"/>
                  <a:gd name="T89" fmla="*/ 882 h 2065"/>
                  <a:gd name="T90" fmla="*/ 1003 w 1164"/>
                  <a:gd name="T91" fmla="*/ 857 h 2065"/>
                  <a:gd name="T92" fmla="*/ 831 w 1164"/>
                  <a:gd name="T93" fmla="*/ 292 h 2065"/>
                  <a:gd name="T94" fmla="*/ 804 w 1164"/>
                  <a:gd name="T95" fmla="*/ 1260 h 2065"/>
                  <a:gd name="T96" fmla="*/ 804 w 1164"/>
                  <a:gd name="T97" fmla="*/ 1980 h 2065"/>
                  <a:gd name="T98" fmla="*/ 797 w 1164"/>
                  <a:gd name="T99" fmla="*/ 2011 h 2065"/>
                  <a:gd name="T100" fmla="*/ 781 w 1164"/>
                  <a:gd name="T101" fmla="*/ 2034 h 2065"/>
                  <a:gd name="T102" fmla="*/ 759 w 1164"/>
                  <a:gd name="T103" fmla="*/ 2052 h 2065"/>
                  <a:gd name="T104" fmla="*/ 735 w 1164"/>
                  <a:gd name="T105" fmla="*/ 2061 h 2065"/>
                  <a:gd name="T106" fmla="*/ 690 w 1164"/>
                  <a:gd name="T107" fmla="*/ 2064 h 2065"/>
                  <a:gd name="T108" fmla="*/ 664 w 1164"/>
                  <a:gd name="T109" fmla="*/ 2056 h 2065"/>
                  <a:gd name="T110" fmla="*/ 641 w 1164"/>
                  <a:gd name="T111" fmla="*/ 2041 h 2065"/>
                  <a:gd name="T112" fmla="*/ 624 w 1164"/>
                  <a:gd name="T113" fmla="*/ 2020 h 2065"/>
                  <a:gd name="T114" fmla="*/ 612 w 1164"/>
                  <a:gd name="T115" fmla="*/ 1992 h 2065"/>
                  <a:gd name="T116" fmla="*/ 611 w 1164"/>
                  <a:gd name="T117" fmla="*/ 1255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4" h="2065">
                    <a:moveTo>
                      <a:pt x="553" y="1255"/>
                    </a:moveTo>
                    <a:lnTo>
                      <a:pt x="553" y="1967"/>
                    </a:lnTo>
                    <a:lnTo>
                      <a:pt x="553" y="1967"/>
                    </a:lnTo>
                    <a:lnTo>
                      <a:pt x="553" y="1980"/>
                    </a:lnTo>
                    <a:lnTo>
                      <a:pt x="550" y="1990"/>
                    </a:lnTo>
                    <a:lnTo>
                      <a:pt x="548" y="2001"/>
                    </a:lnTo>
                    <a:lnTo>
                      <a:pt x="545" y="2011"/>
                    </a:lnTo>
                    <a:lnTo>
                      <a:pt x="540" y="2019"/>
                    </a:lnTo>
                    <a:lnTo>
                      <a:pt x="535" y="2028"/>
                    </a:lnTo>
                    <a:lnTo>
                      <a:pt x="529" y="2034"/>
                    </a:lnTo>
                    <a:lnTo>
                      <a:pt x="522" y="2041"/>
                    </a:lnTo>
                    <a:lnTo>
                      <a:pt x="516" y="2047"/>
                    </a:lnTo>
                    <a:lnTo>
                      <a:pt x="508" y="2051"/>
                    </a:lnTo>
                    <a:lnTo>
                      <a:pt x="500" y="2056"/>
                    </a:lnTo>
                    <a:lnTo>
                      <a:pt x="491" y="2059"/>
                    </a:lnTo>
                    <a:lnTo>
                      <a:pt x="483" y="2061"/>
                    </a:lnTo>
                    <a:lnTo>
                      <a:pt x="474" y="2064"/>
                    </a:lnTo>
                    <a:lnTo>
                      <a:pt x="456" y="2065"/>
                    </a:lnTo>
                    <a:lnTo>
                      <a:pt x="437" y="2064"/>
                    </a:lnTo>
                    <a:lnTo>
                      <a:pt x="429" y="2061"/>
                    </a:lnTo>
                    <a:lnTo>
                      <a:pt x="420" y="2059"/>
                    </a:lnTo>
                    <a:lnTo>
                      <a:pt x="411" y="2056"/>
                    </a:lnTo>
                    <a:lnTo>
                      <a:pt x="403" y="2051"/>
                    </a:lnTo>
                    <a:lnTo>
                      <a:pt x="396" y="2047"/>
                    </a:lnTo>
                    <a:lnTo>
                      <a:pt x="389" y="2041"/>
                    </a:lnTo>
                    <a:lnTo>
                      <a:pt x="383" y="2034"/>
                    </a:lnTo>
                    <a:lnTo>
                      <a:pt x="376" y="2028"/>
                    </a:lnTo>
                    <a:lnTo>
                      <a:pt x="371" y="2019"/>
                    </a:lnTo>
                    <a:lnTo>
                      <a:pt x="367" y="2011"/>
                    </a:lnTo>
                    <a:lnTo>
                      <a:pt x="364" y="2001"/>
                    </a:lnTo>
                    <a:lnTo>
                      <a:pt x="361" y="1990"/>
                    </a:lnTo>
                    <a:lnTo>
                      <a:pt x="358" y="1980"/>
                    </a:lnTo>
                    <a:lnTo>
                      <a:pt x="358" y="1967"/>
                    </a:lnTo>
                    <a:lnTo>
                      <a:pt x="358" y="1260"/>
                    </a:lnTo>
                    <a:lnTo>
                      <a:pt x="97" y="1260"/>
                    </a:lnTo>
                    <a:lnTo>
                      <a:pt x="376" y="292"/>
                    </a:lnTo>
                    <a:lnTo>
                      <a:pt x="333" y="292"/>
                    </a:lnTo>
                    <a:lnTo>
                      <a:pt x="170" y="838"/>
                    </a:lnTo>
                    <a:lnTo>
                      <a:pt x="170" y="838"/>
                    </a:lnTo>
                    <a:lnTo>
                      <a:pt x="166" y="848"/>
                    </a:lnTo>
                    <a:lnTo>
                      <a:pt x="162" y="858"/>
                    </a:lnTo>
                    <a:lnTo>
                      <a:pt x="157" y="867"/>
                    </a:lnTo>
                    <a:lnTo>
                      <a:pt x="151" y="875"/>
                    </a:lnTo>
                    <a:lnTo>
                      <a:pt x="144" y="882"/>
                    </a:lnTo>
                    <a:lnTo>
                      <a:pt x="138" y="888"/>
                    </a:lnTo>
                    <a:lnTo>
                      <a:pt x="130" y="893"/>
                    </a:lnTo>
                    <a:lnTo>
                      <a:pt x="124" y="897"/>
                    </a:lnTo>
                    <a:lnTo>
                      <a:pt x="116" y="901"/>
                    </a:lnTo>
                    <a:lnTo>
                      <a:pt x="107" y="903"/>
                    </a:lnTo>
                    <a:lnTo>
                      <a:pt x="99" y="905"/>
                    </a:lnTo>
                    <a:lnTo>
                      <a:pt x="92" y="906"/>
                    </a:lnTo>
                    <a:lnTo>
                      <a:pt x="84" y="906"/>
                    </a:lnTo>
                    <a:lnTo>
                      <a:pt x="75" y="905"/>
                    </a:lnTo>
                    <a:lnTo>
                      <a:pt x="59" y="902"/>
                    </a:lnTo>
                    <a:lnTo>
                      <a:pt x="45" y="896"/>
                    </a:lnTo>
                    <a:lnTo>
                      <a:pt x="37" y="891"/>
                    </a:lnTo>
                    <a:lnTo>
                      <a:pt x="31" y="887"/>
                    </a:lnTo>
                    <a:lnTo>
                      <a:pt x="24" y="880"/>
                    </a:lnTo>
                    <a:lnTo>
                      <a:pt x="19" y="875"/>
                    </a:lnTo>
                    <a:lnTo>
                      <a:pt x="14" y="867"/>
                    </a:lnTo>
                    <a:lnTo>
                      <a:pt x="10" y="860"/>
                    </a:lnTo>
                    <a:lnTo>
                      <a:pt x="6" y="852"/>
                    </a:lnTo>
                    <a:lnTo>
                      <a:pt x="4" y="843"/>
                    </a:lnTo>
                    <a:lnTo>
                      <a:pt x="1" y="834"/>
                    </a:lnTo>
                    <a:lnTo>
                      <a:pt x="0" y="825"/>
                    </a:lnTo>
                    <a:lnTo>
                      <a:pt x="0" y="815"/>
                    </a:lnTo>
                    <a:lnTo>
                      <a:pt x="1" y="803"/>
                    </a:lnTo>
                    <a:lnTo>
                      <a:pt x="3" y="793"/>
                    </a:lnTo>
                    <a:lnTo>
                      <a:pt x="5" y="781"/>
                    </a:lnTo>
                    <a:lnTo>
                      <a:pt x="186" y="188"/>
                    </a:lnTo>
                    <a:lnTo>
                      <a:pt x="186" y="188"/>
                    </a:lnTo>
                    <a:lnTo>
                      <a:pt x="191" y="175"/>
                    </a:lnTo>
                    <a:lnTo>
                      <a:pt x="196" y="161"/>
                    </a:lnTo>
                    <a:lnTo>
                      <a:pt x="204" y="146"/>
                    </a:lnTo>
                    <a:lnTo>
                      <a:pt x="213" y="130"/>
                    </a:lnTo>
                    <a:lnTo>
                      <a:pt x="223" y="115"/>
                    </a:lnTo>
                    <a:lnTo>
                      <a:pt x="236" y="99"/>
                    </a:lnTo>
                    <a:lnTo>
                      <a:pt x="249" y="84"/>
                    </a:lnTo>
                    <a:lnTo>
                      <a:pt x="264" y="69"/>
                    </a:lnTo>
                    <a:lnTo>
                      <a:pt x="281" y="54"/>
                    </a:lnTo>
                    <a:lnTo>
                      <a:pt x="299" y="42"/>
                    </a:lnTo>
                    <a:lnTo>
                      <a:pt x="318" y="30"/>
                    </a:lnTo>
                    <a:lnTo>
                      <a:pt x="340" y="21"/>
                    </a:lnTo>
                    <a:lnTo>
                      <a:pt x="362" y="12"/>
                    </a:lnTo>
                    <a:lnTo>
                      <a:pt x="387" y="6"/>
                    </a:lnTo>
                    <a:lnTo>
                      <a:pt x="412" y="2"/>
                    </a:lnTo>
                    <a:lnTo>
                      <a:pt x="440" y="0"/>
                    </a:lnTo>
                    <a:lnTo>
                      <a:pt x="576" y="0"/>
                    </a:lnTo>
                    <a:lnTo>
                      <a:pt x="576" y="0"/>
                    </a:lnTo>
                    <a:lnTo>
                      <a:pt x="723" y="0"/>
                    </a:lnTo>
                    <a:lnTo>
                      <a:pt x="723" y="0"/>
                    </a:lnTo>
                    <a:lnTo>
                      <a:pt x="750" y="2"/>
                    </a:lnTo>
                    <a:lnTo>
                      <a:pt x="776" y="6"/>
                    </a:lnTo>
                    <a:lnTo>
                      <a:pt x="799" y="12"/>
                    </a:lnTo>
                    <a:lnTo>
                      <a:pt x="822" y="21"/>
                    </a:lnTo>
                    <a:lnTo>
                      <a:pt x="843" y="31"/>
                    </a:lnTo>
                    <a:lnTo>
                      <a:pt x="862" y="43"/>
                    </a:lnTo>
                    <a:lnTo>
                      <a:pt x="880" y="56"/>
                    </a:lnTo>
                    <a:lnTo>
                      <a:pt x="897" y="70"/>
                    </a:lnTo>
                    <a:lnTo>
                      <a:pt x="913" y="84"/>
                    </a:lnTo>
                    <a:lnTo>
                      <a:pt x="927" y="99"/>
                    </a:lnTo>
                    <a:lnTo>
                      <a:pt x="938" y="115"/>
                    </a:lnTo>
                    <a:lnTo>
                      <a:pt x="950" y="130"/>
                    </a:lnTo>
                    <a:lnTo>
                      <a:pt x="959" y="146"/>
                    </a:lnTo>
                    <a:lnTo>
                      <a:pt x="967" y="161"/>
                    </a:lnTo>
                    <a:lnTo>
                      <a:pt x="973" y="175"/>
                    </a:lnTo>
                    <a:lnTo>
                      <a:pt x="978" y="188"/>
                    </a:lnTo>
                    <a:lnTo>
                      <a:pt x="1159" y="780"/>
                    </a:lnTo>
                    <a:lnTo>
                      <a:pt x="1159" y="780"/>
                    </a:lnTo>
                    <a:lnTo>
                      <a:pt x="1161" y="791"/>
                    </a:lnTo>
                    <a:lnTo>
                      <a:pt x="1164" y="803"/>
                    </a:lnTo>
                    <a:lnTo>
                      <a:pt x="1164" y="813"/>
                    </a:lnTo>
                    <a:lnTo>
                      <a:pt x="1164" y="824"/>
                    </a:lnTo>
                    <a:lnTo>
                      <a:pt x="1163" y="834"/>
                    </a:lnTo>
                    <a:lnTo>
                      <a:pt x="1160" y="843"/>
                    </a:lnTo>
                    <a:lnTo>
                      <a:pt x="1158" y="852"/>
                    </a:lnTo>
                    <a:lnTo>
                      <a:pt x="1154" y="860"/>
                    </a:lnTo>
                    <a:lnTo>
                      <a:pt x="1150" y="867"/>
                    </a:lnTo>
                    <a:lnTo>
                      <a:pt x="1145" y="875"/>
                    </a:lnTo>
                    <a:lnTo>
                      <a:pt x="1138" y="882"/>
                    </a:lnTo>
                    <a:lnTo>
                      <a:pt x="1133" y="887"/>
                    </a:lnTo>
                    <a:lnTo>
                      <a:pt x="1127" y="892"/>
                    </a:lnTo>
                    <a:lnTo>
                      <a:pt x="1119" y="896"/>
                    </a:lnTo>
                    <a:lnTo>
                      <a:pt x="1105" y="902"/>
                    </a:lnTo>
                    <a:lnTo>
                      <a:pt x="1097" y="905"/>
                    </a:lnTo>
                    <a:lnTo>
                      <a:pt x="1089" y="906"/>
                    </a:lnTo>
                    <a:lnTo>
                      <a:pt x="1080" y="907"/>
                    </a:lnTo>
                    <a:lnTo>
                      <a:pt x="1072" y="906"/>
                    </a:lnTo>
                    <a:lnTo>
                      <a:pt x="1065" y="906"/>
                    </a:lnTo>
                    <a:lnTo>
                      <a:pt x="1057" y="903"/>
                    </a:lnTo>
                    <a:lnTo>
                      <a:pt x="1049" y="901"/>
                    </a:lnTo>
                    <a:lnTo>
                      <a:pt x="1042" y="898"/>
                    </a:lnTo>
                    <a:lnTo>
                      <a:pt x="1034" y="893"/>
                    </a:lnTo>
                    <a:lnTo>
                      <a:pt x="1026" y="888"/>
                    </a:lnTo>
                    <a:lnTo>
                      <a:pt x="1020" y="882"/>
                    </a:lnTo>
                    <a:lnTo>
                      <a:pt x="1013" y="875"/>
                    </a:lnTo>
                    <a:lnTo>
                      <a:pt x="1008" y="866"/>
                    </a:lnTo>
                    <a:lnTo>
                      <a:pt x="1003" y="857"/>
                    </a:lnTo>
                    <a:lnTo>
                      <a:pt x="998" y="847"/>
                    </a:lnTo>
                    <a:lnTo>
                      <a:pt x="994" y="837"/>
                    </a:lnTo>
                    <a:lnTo>
                      <a:pt x="831" y="292"/>
                    </a:lnTo>
                    <a:lnTo>
                      <a:pt x="785" y="292"/>
                    </a:lnTo>
                    <a:lnTo>
                      <a:pt x="1066" y="1260"/>
                    </a:lnTo>
                    <a:lnTo>
                      <a:pt x="804" y="1260"/>
                    </a:lnTo>
                    <a:lnTo>
                      <a:pt x="804" y="1969"/>
                    </a:lnTo>
                    <a:lnTo>
                      <a:pt x="804" y="1969"/>
                    </a:lnTo>
                    <a:lnTo>
                      <a:pt x="804" y="1980"/>
                    </a:lnTo>
                    <a:lnTo>
                      <a:pt x="802" y="1992"/>
                    </a:lnTo>
                    <a:lnTo>
                      <a:pt x="799" y="2002"/>
                    </a:lnTo>
                    <a:lnTo>
                      <a:pt x="797" y="2011"/>
                    </a:lnTo>
                    <a:lnTo>
                      <a:pt x="791" y="2020"/>
                    </a:lnTo>
                    <a:lnTo>
                      <a:pt x="786" y="2028"/>
                    </a:lnTo>
                    <a:lnTo>
                      <a:pt x="781" y="2034"/>
                    </a:lnTo>
                    <a:lnTo>
                      <a:pt x="775" y="2041"/>
                    </a:lnTo>
                    <a:lnTo>
                      <a:pt x="767" y="2047"/>
                    </a:lnTo>
                    <a:lnTo>
                      <a:pt x="759" y="2052"/>
                    </a:lnTo>
                    <a:lnTo>
                      <a:pt x="752" y="2056"/>
                    </a:lnTo>
                    <a:lnTo>
                      <a:pt x="742" y="2059"/>
                    </a:lnTo>
                    <a:lnTo>
                      <a:pt x="735" y="2061"/>
                    </a:lnTo>
                    <a:lnTo>
                      <a:pt x="726" y="2064"/>
                    </a:lnTo>
                    <a:lnTo>
                      <a:pt x="708" y="2065"/>
                    </a:lnTo>
                    <a:lnTo>
                      <a:pt x="690" y="2064"/>
                    </a:lnTo>
                    <a:lnTo>
                      <a:pt x="681" y="2061"/>
                    </a:lnTo>
                    <a:lnTo>
                      <a:pt x="672" y="2059"/>
                    </a:lnTo>
                    <a:lnTo>
                      <a:pt x="664" y="2056"/>
                    </a:lnTo>
                    <a:lnTo>
                      <a:pt x="656" y="2051"/>
                    </a:lnTo>
                    <a:lnTo>
                      <a:pt x="648" y="2047"/>
                    </a:lnTo>
                    <a:lnTo>
                      <a:pt x="641" y="2041"/>
                    </a:lnTo>
                    <a:lnTo>
                      <a:pt x="634" y="2034"/>
                    </a:lnTo>
                    <a:lnTo>
                      <a:pt x="629" y="2028"/>
                    </a:lnTo>
                    <a:lnTo>
                      <a:pt x="624" y="2020"/>
                    </a:lnTo>
                    <a:lnTo>
                      <a:pt x="619" y="2011"/>
                    </a:lnTo>
                    <a:lnTo>
                      <a:pt x="615" y="2002"/>
                    </a:lnTo>
                    <a:lnTo>
                      <a:pt x="612" y="1992"/>
                    </a:lnTo>
                    <a:lnTo>
                      <a:pt x="611" y="1980"/>
                    </a:lnTo>
                    <a:lnTo>
                      <a:pt x="611" y="1969"/>
                    </a:lnTo>
                    <a:lnTo>
                      <a:pt x="611" y="1255"/>
                    </a:lnTo>
                    <a:lnTo>
                      <a:pt x="553" y="1255"/>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39" name="Group 24">
              <a:extLst>
                <a:ext uri="{FF2B5EF4-FFF2-40B4-BE49-F238E27FC236}">
                  <a16:creationId xmlns="" xmlns:a16="http://schemas.microsoft.com/office/drawing/2014/main" id="{54EC06B0-0B8C-4310-A35F-5EE40129B1A0}"/>
                </a:ext>
              </a:extLst>
            </p:cNvPr>
            <p:cNvGrpSpPr/>
            <p:nvPr/>
          </p:nvGrpSpPr>
          <p:grpSpPr bwMode="auto">
            <a:xfrm>
              <a:off x="8036524" y="2124166"/>
              <a:ext cx="321315" cy="661440"/>
              <a:chOff x="6359525" y="4005263"/>
              <a:chExt cx="615950" cy="1338262"/>
            </a:xfrm>
            <a:solidFill>
              <a:srgbClr val="5191DD"/>
            </a:solidFill>
            <a:effectLst>
              <a:outerShdw blurRad="76200" dir="18900000" sy="23000" kx="-1200000" algn="bl" rotWithShape="0">
                <a:prstClr val="black">
                  <a:alpha val="20000"/>
                </a:prstClr>
              </a:outerShdw>
            </a:effectLst>
          </p:grpSpPr>
          <p:sp>
            <p:nvSpPr>
              <p:cNvPr id="44" name="Freeform 5">
                <a:extLst>
                  <a:ext uri="{FF2B5EF4-FFF2-40B4-BE49-F238E27FC236}">
                    <a16:creationId xmlns="" xmlns:a16="http://schemas.microsoft.com/office/drawing/2014/main" id="{84D671EA-EF97-4664-8B98-35911B181959}"/>
                  </a:ext>
                </a:extLst>
              </p:cNvPr>
              <p:cNvSpPr>
                <a:spLocks/>
              </p:cNvSpPr>
              <p:nvPr/>
            </p:nvSpPr>
            <p:spPr bwMode="auto">
              <a:xfrm>
                <a:off x="6559550" y="4005263"/>
                <a:ext cx="217488" cy="219075"/>
              </a:xfrm>
              <a:custGeom>
                <a:avLst/>
                <a:gdLst>
                  <a:gd name="T0" fmla="*/ 206 w 412"/>
                  <a:gd name="T1" fmla="*/ 413 h 413"/>
                  <a:gd name="T2" fmla="*/ 247 w 412"/>
                  <a:gd name="T3" fmla="*/ 408 h 413"/>
                  <a:gd name="T4" fmla="*/ 286 w 412"/>
                  <a:gd name="T5" fmla="*/ 396 h 413"/>
                  <a:gd name="T6" fmla="*/ 321 w 412"/>
                  <a:gd name="T7" fmla="*/ 377 h 413"/>
                  <a:gd name="T8" fmla="*/ 352 w 412"/>
                  <a:gd name="T9" fmla="*/ 352 h 413"/>
                  <a:gd name="T10" fmla="*/ 376 w 412"/>
                  <a:gd name="T11" fmla="*/ 322 h 413"/>
                  <a:gd name="T12" fmla="*/ 395 w 412"/>
                  <a:gd name="T13" fmla="*/ 287 h 413"/>
                  <a:gd name="T14" fmla="*/ 407 w 412"/>
                  <a:gd name="T15" fmla="*/ 248 h 413"/>
                  <a:gd name="T16" fmla="*/ 412 w 412"/>
                  <a:gd name="T17" fmla="*/ 206 h 413"/>
                  <a:gd name="T18" fmla="*/ 411 w 412"/>
                  <a:gd name="T19" fmla="*/ 185 h 413"/>
                  <a:gd name="T20" fmla="*/ 402 w 412"/>
                  <a:gd name="T21" fmla="*/ 145 h 413"/>
                  <a:gd name="T22" fmla="*/ 386 w 412"/>
                  <a:gd name="T23" fmla="*/ 108 h 413"/>
                  <a:gd name="T24" fmla="*/ 364 w 412"/>
                  <a:gd name="T25" fmla="*/ 76 h 413"/>
                  <a:gd name="T26" fmla="*/ 336 w 412"/>
                  <a:gd name="T27" fmla="*/ 48 h 413"/>
                  <a:gd name="T28" fmla="*/ 304 w 412"/>
                  <a:gd name="T29" fmla="*/ 26 h 413"/>
                  <a:gd name="T30" fmla="*/ 267 w 412"/>
                  <a:gd name="T31" fmla="*/ 10 h 413"/>
                  <a:gd name="T32" fmla="*/ 227 w 412"/>
                  <a:gd name="T33" fmla="*/ 1 h 413"/>
                  <a:gd name="T34" fmla="*/ 206 w 412"/>
                  <a:gd name="T35" fmla="*/ 0 h 413"/>
                  <a:gd name="T36" fmla="*/ 163 w 412"/>
                  <a:gd name="T37" fmla="*/ 5 h 413"/>
                  <a:gd name="T38" fmla="*/ 125 w 412"/>
                  <a:gd name="T39" fmla="*/ 17 h 413"/>
                  <a:gd name="T40" fmla="*/ 90 w 412"/>
                  <a:gd name="T41" fmla="*/ 36 h 413"/>
                  <a:gd name="T42" fmla="*/ 59 w 412"/>
                  <a:gd name="T43" fmla="*/ 60 h 413"/>
                  <a:gd name="T44" fmla="*/ 34 w 412"/>
                  <a:gd name="T45" fmla="*/ 91 h 413"/>
                  <a:gd name="T46" fmla="*/ 15 w 412"/>
                  <a:gd name="T47" fmla="*/ 126 h 413"/>
                  <a:gd name="T48" fmla="*/ 4 w 412"/>
                  <a:gd name="T49" fmla="*/ 165 h 413"/>
                  <a:gd name="T50" fmla="*/ 0 w 412"/>
                  <a:gd name="T51" fmla="*/ 206 h 413"/>
                  <a:gd name="T52" fmla="*/ 0 w 412"/>
                  <a:gd name="T53" fmla="*/ 228 h 413"/>
                  <a:gd name="T54" fmla="*/ 9 w 412"/>
                  <a:gd name="T55" fmla="*/ 268 h 413"/>
                  <a:gd name="T56" fmla="*/ 24 w 412"/>
                  <a:gd name="T57" fmla="*/ 305 h 413"/>
                  <a:gd name="T58" fmla="*/ 46 w 412"/>
                  <a:gd name="T59" fmla="*/ 337 h 413"/>
                  <a:gd name="T60" fmla="*/ 74 w 412"/>
                  <a:gd name="T61" fmla="*/ 365 h 413"/>
                  <a:gd name="T62" fmla="*/ 107 w 412"/>
                  <a:gd name="T63" fmla="*/ 387 h 413"/>
                  <a:gd name="T64" fmla="*/ 144 w 412"/>
                  <a:gd name="T65" fmla="*/ 403 h 413"/>
                  <a:gd name="T66" fmla="*/ 184 w 412"/>
                  <a:gd name="T67" fmla="*/ 412 h 413"/>
                  <a:gd name="T68" fmla="*/ 206 w 412"/>
                  <a:gd name="T69"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2" h="413">
                    <a:moveTo>
                      <a:pt x="206" y="413"/>
                    </a:moveTo>
                    <a:lnTo>
                      <a:pt x="206" y="413"/>
                    </a:lnTo>
                    <a:lnTo>
                      <a:pt x="227" y="412"/>
                    </a:lnTo>
                    <a:lnTo>
                      <a:pt x="247" y="408"/>
                    </a:lnTo>
                    <a:lnTo>
                      <a:pt x="267" y="403"/>
                    </a:lnTo>
                    <a:lnTo>
                      <a:pt x="286" y="396"/>
                    </a:lnTo>
                    <a:lnTo>
                      <a:pt x="304" y="387"/>
                    </a:lnTo>
                    <a:lnTo>
                      <a:pt x="321" y="377"/>
                    </a:lnTo>
                    <a:lnTo>
                      <a:pt x="336" y="365"/>
                    </a:lnTo>
                    <a:lnTo>
                      <a:pt x="352" y="352"/>
                    </a:lnTo>
                    <a:lnTo>
                      <a:pt x="364" y="337"/>
                    </a:lnTo>
                    <a:lnTo>
                      <a:pt x="376" y="322"/>
                    </a:lnTo>
                    <a:lnTo>
                      <a:pt x="386" y="305"/>
                    </a:lnTo>
                    <a:lnTo>
                      <a:pt x="395" y="287"/>
                    </a:lnTo>
                    <a:lnTo>
                      <a:pt x="402" y="268"/>
                    </a:lnTo>
                    <a:lnTo>
                      <a:pt x="407" y="248"/>
                    </a:lnTo>
                    <a:lnTo>
                      <a:pt x="411" y="228"/>
                    </a:lnTo>
                    <a:lnTo>
                      <a:pt x="412" y="206"/>
                    </a:lnTo>
                    <a:lnTo>
                      <a:pt x="412" y="206"/>
                    </a:lnTo>
                    <a:lnTo>
                      <a:pt x="411" y="185"/>
                    </a:lnTo>
                    <a:lnTo>
                      <a:pt x="407" y="165"/>
                    </a:lnTo>
                    <a:lnTo>
                      <a:pt x="402" y="145"/>
                    </a:lnTo>
                    <a:lnTo>
                      <a:pt x="395" y="126"/>
                    </a:lnTo>
                    <a:lnTo>
                      <a:pt x="386" y="108"/>
                    </a:lnTo>
                    <a:lnTo>
                      <a:pt x="376" y="91"/>
                    </a:lnTo>
                    <a:lnTo>
                      <a:pt x="364" y="76"/>
                    </a:lnTo>
                    <a:lnTo>
                      <a:pt x="352" y="60"/>
                    </a:lnTo>
                    <a:lnTo>
                      <a:pt x="336" y="48"/>
                    </a:lnTo>
                    <a:lnTo>
                      <a:pt x="321" y="36"/>
                    </a:lnTo>
                    <a:lnTo>
                      <a:pt x="304" y="26"/>
                    </a:lnTo>
                    <a:lnTo>
                      <a:pt x="286" y="17"/>
                    </a:lnTo>
                    <a:lnTo>
                      <a:pt x="267" y="10"/>
                    </a:lnTo>
                    <a:lnTo>
                      <a:pt x="247" y="5"/>
                    </a:lnTo>
                    <a:lnTo>
                      <a:pt x="227" y="1"/>
                    </a:lnTo>
                    <a:lnTo>
                      <a:pt x="206" y="0"/>
                    </a:lnTo>
                    <a:lnTo>
                      <a:pt x="206" y="0"/>
                    </a:lnTo>
                    <a:lnTo>
                      <a:pt x="184" y="1"/>
                    </a:lnTo>
                    <a:lnTo>
                      <a:pt x="163" y="5"/>
                    </a:lnTo>
                    <a:lnTo>
                      <a:pt x="144" y="10"/>
                    </a:lnTo>
                    <a:lnTo>
                      <a:pt x="125" y="17"/>
                    </a:lnTo>
                    <a:lnTo>
                      <a:pt x="107" y="26"/>
                    </a:lnTo>
                    <a:lnTo>
                      <a:pt x="90" y="36"/>
                    </a:lnTo>
                    <a:lnTo>
                      <a:pt x="74" y="48"/>
                    </a:lnTo>
                    <a:lnTo>
                      <a:pt x="59" y="60"/>
                    </a:lnTo>
                    <a:lnTo>
                      <a:pt x="46" y="76"/>
                    </a:lnTo>
                    <a:lnTo>
                      <a:pt x="34" y="91"/>
                    </a:lnTo>
                    <a:lnTo>
                      <a:pt x="24" y="108"/>
                    </a:lnTo>
                    <a:lnTo>
                      <a:pt x="15" y="126"/>
                    </a:lnTo>
                    <a:lnTo>
                      <a:pt x="9" y="145"/>
                    </a:lnTo>
                    <a:lnTo>
                      <a:pt x="4" y="165"/>
                    </a:lnTo>
                    <a:lnTo>
                      <a:pt x="0" y="185"/>
                    </a:lnTo>
                    <a:lnTo>
                      <a:pt x="0" y="206"/>
                    </a:lnTo>
                    <a:lnTo>
                      <a:pt x="0" y="206"/>
                    </a:lnTo>
                    <a:lnTo>
                      <a:pt x="0" y="228"/>
                    </a:lnTo>
                    <a:lnTo>
                      <a:pt x="4" y="248"/>
                    </a:lnTo>
                    <a:lnTo>
                      <a:pt x="9" y="268"/>
                    </a:lnTo>
                    <a:lnTo>
                      <a:pt x="15" y="287"/>
                    </a:lnTo>
                    <a:lnTo>
                      <a:pt x="24" y="305"/>
                    </a:lnTo>
                    <a:lnTo>
                      <a:pt x="34" y="322"/>
                    </a:lnTo>
                    <a:lnTo>
                      <a:pt x="46" y="337"/>
                    </a:lnTo>
                    <a:lnTo>
                      <a:pt x="59" y="352"/>
                    </a:lnTo>
                    <a:lnTo>
                      <a:pt x="74" y="365"/>
                    </a:lnTo>
                    <a:lnTo>
                      <a:pt x="90" y="377"/>
                    </a:lnTo>
                    <a:lnTo>
                      <a:pt x="107" y="387"/>
                    </a:lnTo>
                    <a:lnTo>
                      <a:pt x="125" y="396"/>
                    </a:lnTo>
                    <a:lnTo>
                      <a:pt x="144" y="403"/>
                    </a:lnTo>
                    <a:lnTo>
                      <a:pt x="163" y="408"/>
                    </a:lnTo>
                    <a:lnTo>
                      <a:pt x="184" y="412"/>
                    </a:lnTo>
                    <a:lnTo>
                      <a:pt x="206" y="413"/>
                    </a:lnTo>
                    <a:lnTo>
                      <a:pt x="206" y="413"/>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45" name="Freeform 30">
                <a:extLst>
                  <a:ext uri="{FF2B5EF4-FFF2-40B4-BE49-F238E27FC236}">
                    <a16:creationId xmlns="" xmlns:a16="http://schemas.microsoft.com/office/drawing/2014/main" id="{B30631A3-C941-45D4-921C-F2E1928481E5}"/>
                  </a:ext>
                </a:extLst>
              </p:cNvPr>
              <p:cNvSpPr>
                <a:spLocks/>
              </p:cNvSpPr>
              <p:nvPr/>
            </p:nvSpPr>
            <p:spPr bwMode="auto">
              <a:xfrm>
                <a:off x="6359525" y="4251325"/>
                <a:ext cx="615950" cy="1092200"/>
              </a:xfrm>
              <a:custGeom>
                <a:avLst/>
                <a:gdLst>
                  <a:gd name="T0" fmla="*/ 553 w 1164"/>
                  <a:gd name="T1" fmla="*/ 1967 h 2065"/>
                  <a:gd name="T2" fmla="*/ 548 w 1164"/>
                  <a:gd name="T3" fmla="*/ 2001 h 2065"/>
                  <a:gd name="T4" fmla="*/ 535 w 1164"/>
                  <a:gd name="T5" fmla="*/ 2028 h 2065"/>
                  <a:gd name="T6" fmla="*/ 516 w 1164"/>
                  <a:gd name="T7" fmla="*/ 2047 h 2065"/>
                  <a:gd name="T8" fmla="*/ 491 w 1164"/>
                  <a:gd name="T9" fmla="*/ 2059 h 2065"/>
                  <a:gd name="T10" fmla="*/ 456 w 1164"/>
                  <a:gd name="T11" fmla="*/ 2065 h 2065"/>
                  <a:gd name="T12" fmla="*/ 420 w 1164"/>
                  <a:gd name="T13" fmla="*/ 2059 h 2065"/>
                  <a:gd name="T14" fmla="*/ 396 w 1164"/>
                  <a:gd name="T15" fmla="*/ 2047 h 2065"/>
                  <a:gd name="T16" fmla="*/ 376 w 1164"/>
                  <a:gd name="T17" fmla="*/ 2028 h 2065"/>
                  <a:gd name="T18" fmla="*/ 364 w 1164"/>
                  <a:gd name="T19" fmla="*/ 2001 h 2065"/>
                  <a:gd name="T20" fmla="*/ 358 w 1164"/>
                  <a:gd name="T21" fmla="*/ 1967 h 2065"/>
                  <a:gd name="T22" fmla="*/ 376 w 1164"/>
                  <a:gd name="T23" fmla="*/ 292 h 2065"/>
                  <a:gd name="T24" fmla="*/ 170 w 1164"/>
                  <a:gd name="T25" fmla="*/ 838 h 2065"/>
                  <a:gd name="T26" fmla="*/ 157 w 1164"/>
                  <a:gd name="T27" fmla="*/ 867 h 2065"/>
                  <a:gd name="T28" fmla="*/ 138 w 1164"/>
                  <a:gd name="T29" fmla="*/ 888 h 2065"/>
                  <a:gd name="T30" fmla="*/ 116 w 1164"/>
                  <a:gd name="T31" fmla="*/ 901 h 2065"/>
                  <a:gd name="T32" fmla="*/ 92 w 1164"/>
                  <a:gd name="T33" fmla="*/ 906 h 2065"/>
                  <a:gd name="T34" fmla="*/ 59 w 1164"/>
                  <a:gd name="T35" fmla="*/ 902 h 2065"/>
                  <a:gd name="T36" fmla="*/ 31 w 1164"/>
                  <a:gd name="T37" fmla="*/ 887 h 2065"/>
                  <a:gd name="T38" fmla="*/ 14 w 1164"/>
                  <a:gd name="T39" fmla="*/ 867 h 2065"/>
                  <a:gd name="T40" fmla="*/ 4 w 1164"/>
                  <a:gd name="T41" fmla="*/ 843 h 2065"/>
                  <a:gd name="T42" fmla="*/ 0 w 1164"/>
                  <a:gd name="T43" fmla="*/ 815 h 2065"/>
                  <a:gd name="T44" fmla="*/ 5 w 1164"/>
                  <a:gd name="T45" fmla="*/ 781 h 2065"/>
                  <a:gd name="T46" fmla="*/ 191 w 1164"/>
                  <a:gd name="T47" fmla="*/ 175 h 2065"/>
                  <a:gd name="T48" fmla="*/ 213 w 1164"/>
                  <a:gd name="T49" fmla="*/ 130 h 2065"/>
                  <a:gd name="T50" fmla="*/ 249 w 1164"/>
                  <a:gd name="T51" fmla="*/ 84 h 2065"/>
                  <a:gd name="T52" fmla="*/ 299 w 1164"/>
                  <a:gd name="T53" fmla="*/ 42 h 2065"/>
                  <a:gd name="T54" fmla="*/ 362 w 1164"/>
                  <a:gd name="T55" fmla="*/ 12 h 2065"/>
                  <a:gd name="T56" fmla="*/ 440 w 1164"/>
                  <a:gd name="T57" fmla="*/ 0 h 2065"/>
                  <a:gd name="T58" fmla="*/ 723 w 1164"/>
                  <a:gd name="T59" fmla="*/ 0 h 2065"/>
                  <a:gd name="T60" fmla="*/ 776 w 1164"/>
                  <a:gd name="T61" fmla="*/ 6 h 2065"/>
                  <a:gd name="T62" fmla="*/ 843 w 1164"/>
                  <a:gd name="T63" fmla="*/ 31 h 2065"/>
                  <a:gd name="T64" fmla="*/ 897 w 1164"/>
                  <a:gd name="T65" fmla="*/ 70 h 2065"/>
                  <a:gd name="T66" fmla="*/ 938 w 1164"/>
                  <a:gd name="T67" fmla="*/ 115 h 2065"/>
                  <a:gd name="T68" fmla="*/ 967 w 1164"/>
                  <a:gd name="T69" fmla="*/ 161 h 2065"/>
                  <a:gd name="T70" fmla="*/ 1159 w 1164"/>
                  <a:gd name="T71" fmla="*/ 780 h 2065"/>
                  <a:gd name="T72" fmla="*/ 1164 w 1164"/>
                  <a:gd name="T73" fmla="*/ 803 h 2065"/>
                  <a:gd name="T74" fmla="*/ 1163 w 1164"/>
                  <a:gd name="T75" fmla="*/ 834 h 2065"/>
                  <a:gd name="T76" fmla="*/ 1154 w 1164"/>
                  <a:gd name="T77" fmla="*/ 860 h 2065"/>
                  <a:gd name="T78" fmla="*/ 1138 w 1164"/>
                  <a:gd name="T79" fmla="*/ 882 h 2065"/>
                  <a:gd name="T80" fmla="*/ 1119 w 1164"/>
                  <a:gd name="T81" fmla="*/ 896 h 2065"/>
                  <a:gd name="T82" fmla="*/ 1089 w 1164"/>
                  <a:gd name="T83" fmla="*/ 906 h 2065"/>
                  <a:gd name="T84" fmla="*/ 1065 w 1164"/>
                  <a:gd name="T85" fmla="*/ 906 h 2065"/>
                  <a:gd name="T86" fmla="*/ 1042 w 1164"/>
                  <a:gd name="T87" fmla="*/ 898 h 2065"/>
                  <a:gd name="T88" fmla="*/ 1020 w 1164"/>
                  <a:gd name="T89" fmla="*/ 882 h 2065"/>
                  <a:gd name="T90" fmla="*/ 1003 w 1164"/>
                  <a:gd name="T91" fmla="*/ 857 h 2065"/>
                  <a:gd name="T92" fmla="*/ 831 w 1164"/>
                  <a:gd name="T93" fmla="*/ 292 h 2065"/>
                  <a:gd name="T94" fmla="*/ 804 w 1164"/>
                  <a:gd name="T95" fmla="*/ 1260 h 2065"/>
                  <a:gd name="T96" fmla="*/ 804 w 1164"/>
                  <a:gd name="T97" fmla="*/ 1980 h 2065"/>
                  <a:gd name="T98" fmla="*/ 797 w 1164"/>
                  <a:gd name="T99" fmla="*/ 2011 h 2065"/>
                  <a:gd name="T100" fmla="*/ 781 w 1164"/>
                  <a:gd name="T101" fmla="*/ 2034 h 2065"/>
                  <a:gd name="T102" fmla="*/ 759 w 1164"/>
                  <a:gd name="T103" fmla="*/ 2052 h 2065"/>
                  <a:gd name="T104" fmla="*/ 735 w 1164"/>
                  <a:gd name="T105" fmla="*/ 2061 h 2065"/>
                  <a:gd name="T106" fmla="*/ 690 w 1164"/>
                  <a:gd name="T107" fmla="*/ 2064 h 2065"/>
                  <a:gd name="T108" fmla="*/ 664 w 1164"/>
                  <a:gd name="T109" fmla="*/ 2056 h 2065"/>
                  <a:gd name="T110" fmla="*/ 641 w 1164"/>
                  <a:gd name="T111" fmla="*/ 2041 h 2065"/>
                  <a:gd name="T112" fmla="*/ 624 w 1164"/>
                  <a:gd name="T113" fmla="*/ 2020 h 2065"/>
                  <a:gd name="T114" fmla="*/ 612 w 1164"/>
                  <a:gd name="T115" fmla="*/ 1992 h 2065"/>
                  <a:gd name="T116" fmla="*/ 611 w 1164"/>
                  <a:gd name="T117" fmla="*/ 1255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4" h="2065">
                    <a:moveTo>
                      <a:pt x="553" y="1255"/>
                    </a:moveTo>
                    <a:lnTo>
                      <a:pt x="553" y="1967"/>
                    </a:lnTo>
                    <a:lnTo>
                      <a:pt x="553" y="1967"/>
                    </a:lnTo>
                    <a:lnTo>
                      <a:pt x="553" y="1980"/>
                    </a:lnTo>
                    <a:lnTo>
                      <a:pt x="550" y="1990"/>
                    </a:lnTo>
                    <a:lnTo>
                      <a:pt x="548" y="2001"/>
                    </a:lnTo>
                    <a:lnTo>
                      <a:pt x="545" y="2011"/>
                    </a:lnTo>
                    <a:lnTo>
                      <a:pt x="540" y="2019"/>
                    </a:lnTo>
                    <a:lnTo>
                      <a:pt x="535" y="2028"/>
                    </a:lnTo>
                    <a:lnTo>
                      <a:pt x="529" y="2034"/>
                    </a:lnTo>
                    <a:lnTo>
                      <a:pt x="522" y="2041"/>
                    </a:lnTo>
                    <a:lnTo>
                      <a:pt x="516" y="2047"/>
                    </a:lnTo>
                    <a:lnTo>
                      <a:pt x="508" y="2051"/>
                    </a:lnTo>
                    <a:lnTo>
                      <a:pt x="500" y="2056"/>
                    </a:lnTo>
                    <a:lnTo>
                      <a:pt x="491" y="2059"/>
                    </a:lnTo>
                    <a:lnTo>
                      <a:pt x="483" y="2061"/>
                    </a:lnTo>
                    <a:lnTo>
                      <a:pt x="474" y="2064"/>
                    </a:lnTo>
                    <a:lnTo>
                      <a:pt x="456" y="2065"/>
                    </a:lnTo>
                    <a:lnTo>
                      <a:pt x="437" y="2064"/>
                    </a:lnTo>
                    <a:lnTo>
                      <a:pt x="429" y="2061"/>
                    </a:lnTo>
                    <a:lnTo>
                      <a:pt x="420" y="2059"/>
                    </a:lnTo>
                    <a:lnTo>
                      <a:pt x="411" y="2056"/>
                    </a:lnTo>
                    <a:lnTo>
                      <a:pt x="403" y="2051"/>
                    </a:lnTo>
                    <a:lnTo>
                      <a:pt x="396" y="2047"/>
                    </a:lnTo>
                    <a:lnTo>
                      <a:pt x="389" y="2041"/>
                    </a:lnTo>
                    <a:lnTo>
                      <a:pt x="383" y="2034"/>
                    </a:lnTo>
                    <a:lnTo>
                      <a:pt x="376" y="2028"/>
                    </a:lnTo>
                    <a:lnTo>
                      <a:pt x="371" y="2019"/>
                    </a:lnTo>
                    <a:lnTo>
                      <a:pt x="367" y="2011"/>
                    </a:lnTo>
                    <a:lnTo>
                      <a:pt x="364" y="2001"/>
                    </a:lnTo>
                    <a:lnTo>
                      <a:pt x="361" y="1990"/>
                    </a:lnTo>
                    <a:lnTo>
                      <a:pt x="358" y="1980"/>
                    </a:lnTo>
                    <a:lnTo>
                      <a:pt x="358" y="1967"/>
                    </a:lnTo>
                    <a:lnTo>
                      <a:pt x="358" y="1260"/>
                    </a:lnTo>
                    <a:lnTo>
                      <a:pt x="97" y="1260"/>
                    </a:lnTo>
                    <a:lnTo>
                      <a:pt x="376" y="292"/>
                    </a:lnTo>
                    <a:lnTo>
                      <a:pt x="333" y="292"/>
                    </a:lnTo>
                    <a:lnTo>
                      <a:pt x="170" y="838"/>
                    </a:lnTo>
                    <a:lnTo>
                      <a:pt x="170" y="838"/>
                    </a:lnTo>
                    <a:lnTo>
                      <a:pt x="166" y="848"/>
                    </a:lnTo>
                    <a:lnTo>
                      <a:pt x="162" y="858"/>
                    </a:lnTo>
                    <a:lnTo>
                      <a:pt x="157" y="867"/>
                    </a:lnTo>
                    <a:lnTo>
                      <a:pt x="151" y="875"/>
                    </a:lnTo>
                    <a:lnTo>
                      <a:pt x="144" y="882"/>
                    </a:lnTo>
                    <a:lnTo>
                      <a:pt x="138" y="888"/>
                    </a:lnTo>
                    <a:lnTo>
                      <a:pt x="130" y="893"/>
                    </a:lnTo>
                    <a:lnTo>
                      <a:pt x="124" y="897"/>
                    </a:lnTo>
                    <a:lnTo>
                      <a:pt x="116" y="901"/>
                    </a:lnTo>
                    <a:lnTo>
                      <a:pt x="107" y="903"/>
                    </a:lnTo>
                    <a:lnTo>
                      <a:pt x="99" y="905"/>
                    </a:lnTo>
                    <a:lnTo>
                      <a:pt x="92" y="906"/>
                    </a:lnTo>
                    <a:lnTo>
                      <a:pt x="84" y="906"/>
                    </a:lnTo>
                    <a:lnTo>
                      <a:pt x="75" y="905"/>
                    </a:lnTo>
                    <a:lnTo>
                      <a:pt x="59" y="902"/>
                    </a:lnTo>
                    <a:lnTo>
                      <a:pt x="45" y="896"/>
                    </a:lnTo>
                    <a:lnTo>
                      <a:pt x="37" y="891"/>
                    </a:lnTo>
                    <a:lnTo>
                      <a:pt x="31" y="887"/>
                    </a:lnTo>
                    <a:lnTo>
                      <a:pt x="24" y="880"/>
                    </a:lnTo>
                    <a:lnTo>
                      <a:pt x="19" y="875"/>
                    </a:lnTo>
                    <a:lnTo>
                      <a:pt x="14" y="867"/>
                    </a:lnTo>
                    <a:lnTo>
                      <a:pt x="10" y="860"/>
                    </a:lnTo>
                    <a:lnTo>
                      <a:pt x="6" y="852"/>
                    </a:lnTo>
                    <a:lnTo>
                      <a:pt x="4" y="843"/>
                    </a:lnTo>
                    <a:lnTo>
                      <a:pt x="1" y="834"/>
                    </a:lnTo>
                    <a:lnTo>
                      <a:pt x="0" y="825"/>
                    </a:lnTo>
                    <a:lnTo>
                      <a:pt x="0" y="815"/>
                    </a:lnTo>
                    <a:lnTo>
                      <a:pt x="1" y="803"/>
                    </a:lnTo>
                    <a:lnTo>
                      <a:pt x="3" y="793"/>
                    </a:lnTo>
                    <a:lnTo>
                      <a:pt x="5" y="781"/>
                    </a:lnTo>
                    <a:lnTo>
                      <a:pt x="186" y="188"/>
                    </a:lnTo>
                    <a:lnTo>
                      <a:pt x="186" y="188"/>
                    </a:lnTo>
                    <a:lnTo>
                      <a:pt x="191" y="175"/>
                    </a:lnTo>
                    <a:lnTo>
                      <a:pt x="196" y="161"/>
                    </a:lnTo>
                    <a:lnTo>
                      <a:pt x="204" y="146"/>
                    </a:lnTo>
                    <a:lnTo>
                      <a:pt x="213" y="130"/>
                    </a:lnTo>
                    <a:lnTo>
                      <a:pt x="223" y="115"/>
                    </a:lnTo>
                    <a:lnTo>
                      <a:pt x="236" y="99"/>
                    </a:lnTo>
                    <a:lnTo>
                      <a:pt x="249" y="84"/>
                    </a:lnTo>
                    <a:lnTo>
                      <a:pt x="264" y="69"/>
                    </a:lnTo>
                    <a:lnTo>
                      <a:pt x="281" y="54"/>
                    </a:lnTo>
                    <a:lnTo>
                      <a:pt x="299" y="42"/>
                    </a:lnTo>
                    <a:lnTo>
                      <a:pt x="318" y="30"/>
                    </a:lnTo>
                    <a:lnTo>
                      <a:pt x="340" y="21"/>
                    </a:lnTo>
                    <a:lnTo>
                      <a:pt x="362" y="12"/>
                    </a:lnTo>
                    <a:lnTo>
                      <a:pt x="387" y="6"/>
                    </a:lnTo>
                    <a:lnTo>
                      <a:pt x="412" y="2"/>
                    </a:lnTo>
                    <a:lnTo>
                      <a:pt x="440" y="0"/>
                    </a:lnTo>
                    <a:lnTo>
                      <a:pt x="576" y="0"/>
                    </a:lnTo>
                    <a:lnTo>
                      <a:pt x="576" y="0"/>
                    </a:lnTo>
                    <a:lnTo>
                      <a:pt x="723" y="0"/>
                    </a:lnTo>
                    <a:lnTo>
                      <a:pt x="723" y="0"/>
                    </a:lnTo>
                    <a:lnTo>
                      <a:pt x="750" y="2"/>
                    </a:lnTo>
                    <a:lnTo>
                      <a:pt x="776" y="6"/>
                    </a:lnTo>
                    <a:lnTo>
                      <a:pt x="799" y="12"/>
                    </a:lnTo>
                    <a:lnTo>
                      <a:pt x="822" y="21"/>
                    </a:lnTo>
                    <a:lnTo>
                      <a:pt x="843" y="31"/>
                    </a:lnTo>
                    <a:lnTo>
                      <a:pt x="862" y="43"/>
                    </a:lnTo>
                    <a:lnTo>
                      <a:pt x="880" y="56"/>
                    </a:lnTo>
                    <a:lnTo>
                      <a:pt x="897" y="70"/>
                    </a:lnTo>
                    <a:lnTo>
                      <a:pt x="913" y="84"/>
                    </a:lnTo>
                    <a:lnTo>
                      <a:pt x="927" y="99"/>
                    </a:lnTo>
                    <a:lnTo>
                      <a:pt x="938" y="115"/>
                    </a:lnTo>
                    <a:lnTo>
                      <a:pt x="950" y="130"/>
                    </a:lnTo>
                    <a:lnTo>
                      <a:pt x="959" y="146"/>
                    </a:lnTo>
                    <a:lnTo>
                      <a:pt x="967" y="161"/>
                    </a:lnTo>
                    <a:lnTo>
                      <a:pt x="973" y="175"/>
                    </a:lnTo>
                    <a:lnTo>
                      <a:pt x="978" y="188"/>
                    </a:lnTo>
                    <a:lnTo>
                      <a:pt x="1159" y="780"/>
                    </a:lnTo>
                    <a:lnTo>
                      <a:pt x="1159" y="780"/>
                    </a:lnTo>
                    <a:lnTo>
                      <a:pt x="1161" y="791"/>
                    </a:lnTo>
                    <a:lnTo>
                      <a:pt x="1164" y="803"/>
                    </a:lnTo>
                    <a:lnTo>
                      <a:pt x="1164" y="813"/>
                    </a:lnTo>
                    <a:lnTo>
                      <a:pt x="1164" y="824"/>
                    </a:lnTo>
                    <a:lnTo>
                      <a:pt x="1163" y="834"/>
                    </a:lnTo>
                    <a:lnTo>
                      <a:pt x="1160" y="843"/>
                    </a:lnTo>
                    <a:lnTo>
                      <a:pt x="1158" y="852"/>
                    </a:lnTo>
                    <a:lnTo>
                      <a:pt x="1154" y="860"/>
                    </a:lnTo>
                    <a:lnTo>
                      <a:pt x="1150" y="867"/>
                    </a:lnTo>
                    <a:lnTo>
                      <a:pt x="1145" y="875"/>
                    </a:lnTo>
                    <a:lnTo>
                      <a:pt x="1138" y="882"/>
                    </a:lnTo>
                    <a:lnTo>
                      <a:pt x="1133" y="887"/>
                    </a:lnTo>
                    <a:lnTo>
                      <a:pt x="1127" y="892"/>
                    </a:lnTo>
                    <a:lnTo>
                      <a:pt x="1119" y="896"/>
                    </a:lnTo>
                    <a:lnTo>
                      <a:pt x="1105" y="902"/>
                    </a:lnTo>
                    <a:lnTo>
                      <a:pt x="1097" y="905"/>
                    </a:lnTo>
                    <a:lnTo>
                      <a:pt x="1089" y="906"/>
                    </a:lnTo>
                    <a:lnTo>
                      <a:pt x="1080" y="907"/>
                    </a:lnTo>
                    <a:lnTo>
                      <a:pt x="1072" y="906"/>
                    </a:lnTo>
                    <a:lnTo>
                      <a:pt x="1065" y="906"/>
                    </a:lnTo>
                    <a:lnTo>
                      <a:pt x="1057" y="903"/>
                    </a:lnTo>
                    <a:lnTo>
                      <a:pt x="1049" y="901"/>
                    </a:lnTo>
                    <a:lnTo>
                      <a:pt x="1042" y="898"/>
                    </a:lnTo>
                    <a:lnTo>
                      <a:pt x="1034" y="893"/>
                    </a:lnTo>
                    <a:lnTo>
                      <a:pt x="1026" y="888"/>
                    </a:lnTo>
                    <a:lnTo>
                      <a:pt x="1020" y="882"/>
                    </a:lnTo>
                    <a:lnTo>
                      <a:pt x="1013" y="875"/>
                    </a:lnTo>
                    <a:lnTo>
                      <a:pt x="1008" y="866"/>
                    </a:lnTo>
                    <a:lnTo>
                      <a:pt x="1003" y="857"/>
                    </a:lnTo>
                    <a:lnTo>
                      <a:pt x="998" y="847"/>
                    </a:lnTo>
                    <a:lnTo>
                      <a:pt x="994" y="837"/>
                    </a:lnTo>
                    <a:lnTo>
                      <a:pt x="831" y="292"/>
                    </a:lnTo>
                    <a:lnTo>
                      <a:pt x="785" y="292"/>
                    </a:lnTo>
                    <a:lnTo>
                      <a:pt x="1066" y="1260"/>
                    </a:lnTo>
                    <a:lnTo>
                      <a:pt x="804" y="1260"/>
                    </a:lnTo>
                    <a:lnTo>
                      <a:pt x="804" y="1969"/>
                    </a:lnTo>
                    <a:lnTo>
                      <a:pt x="804" y="1969"/>
                    </a:lnTo>
                    <a:lnTo>
                      <a:pt x="804" y="1980"/>
                    </a:lnTo>
                    <a:lnTo>
                      <a:pt x="802" y="1992"/>
                    </a:lnTo>
                    <a:lnTo>
                      <a:pt x="799" y="2002"/>
                    </a:lnTo>
                    <a:lnTo>
                      <a:pt x="797" y="2011"/>
                    </a:lnTo>
                    <a:lnTo>
                      <a:pt x="791" y="2020"/>
                    </a:lnTo>
                    <a:lnTo>
                      <a:pt x="786" y="2028"/>
                    </a:lnTo>
                    <a:lnTo>
                      <a:pt x="781" y="2034"/>
                    </a:lnTo>
                    <a:lnTo>
                      <a:pt x="775" y="2041"/>
                    </a:lnTo>
                    <a:lnTo>
                      <a:pt x="767" y="2047"/>
                    </a:lnTo>
                    <a:lnTo>
                      <a:pt x="759" y="2052"/>
                    </a:lnTo>
                    <a:lnTo>
                      <a:pt x="752" y="2056"/>
                    </a:lnTo>
                    <a:lnTo>
                      <a:pt x="742" y="2059"/>
                    </a:lnTo>
                    <a:lnTo>
                      <a:pt x="735" y="2061"/>
                    </a:lnTo>
                    <a:lnTo>
                      <a:pt x="726" y="2064"/>
                    </a:lnTo>
                    <a:lnTo>
                      <a:pt x="708" y="2065"/>
                    </a:lnTo>
                    <a:lnTo>
                      <a:pt x="690" y="2064"/>
                    </a:lnTo>
                    <a:lnTo>
                      <a:pt x="681" y="2061"/>
                    </a:lnTo>
                    <a:lnTo>
                      <a:pt x="672" y="2059"/>
                    </a:lnTo>
                    <a:lnTo>
                      <a:pt x="664" y="2056"/>
                    </a:lnTo>
                    <a:lnTo>
                      <a:pt x="656" y="2051"/>
                    </a:lnTo>
                    <a:lnTo>
                      <a:pt x="648" y="2047"/>
                    </a:lnTo>
                    <a:lnTo>
                      <a:pt x="641" y="2041"/>
                    </a:lnTo>
                    <a:lnTo>
                      <a:pt x="634" y="2034"/>
                    </a:lnTo>
                    <a:lnTo>
                      <a:pt x="629" y="2028"/>
                    </a:lnTo>
                    <a:lnTo>
                      <a:pt x="624" y="2020"/>
                    </a:lnTo>
                    <a:lnTo>
                      <a:pt x="619" y="2011"/>
                    </a:lnTo>
                    <a:lnTo>
                      <a:pt x="615" y="2002"/>
                    </a:lnTo>
                    <a:lnTo>
                      <a:pt x="612" y="1992"/>
                    </a:lnTo>
                    <a:lnTo>
                      <a:pt x="611" y="1980"/>
                    </a:lnTo>
                    <a:lnTo>
                      <a:pt x="611" y="1969"/>
                    </a:lnTo>
                    <a:lnTo>
                      <a:pt x="611" y="1255"/>
                    </a:lnTo>
                    <a:lnTo>
                      <a:pt x="553" y="1255"/>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40" name="Group 30">
              <a:extLst>
                <a:ext uri="{FF2B5EF4-FFF2-40B4-BE49-F238E27FC236}">
                  <a16:creationId xmlns="" xmlns:a16="http://schemas.microsoft.com/office/drawing/2014/main" id="{20AB158D-C601-47E6-9C80-AEFE2C5175C9}"/>
                </a:ext>
              </a:extLst>
            </p:cNvPr>
            <p:cNvGrpSpPr/>
            <p:nvPr/>
          </p:nvGrpSpPr>
          <p:grpSpPr bwMode="auto">
            <a:xfrm>
              <a:off x="9422732" y="2096294"/>
              <a:ext cx="321315" cy="661440"/>
              <a:chOff x="6359525" y="4005263"/>
              <a:chExt cx="615950" cy="1338262"/>
            </a:xfrm>
            <a:solidFill>
              <a:srgbClr val="5191DD"/>
            </a:solidFill>
            <a:effectLst>
              <a:outerShdw blurRad="76200" dir="18900000" sy="23000" kx="-1200000" algn="bl" rotWithShape="0">
                <a:prstClr val="black">
                  <a:alpha val="20000"/>
                </a:prstClr>
              </a:outerShdw>
            </a:effectLst>
          </p:grpSpPr>
          <p:sp>
            <p:nvSpPr>
              <p:cNvPr id="42" name="Freeform 5">
                <a:extLst>
                  <a:ext uri="{FF2B5EF4-FFF2-40B4-BE49-F238E27FC236}">
                    <a16:creationId xmlns="" xmlns:a16="http://schemas.microsoft.com/office/drawing/2014/main" id="{FCE009D1-AC85-4E89-AB68-1CCA7F8BEC63}"/>
                  </a:ext>
                </a:extLst>
              </p:cNvPr>
              <p:cNvSpPr>
                <a:spLocks/>
              </p:cNvSpPr>
              <p:nvPr/>
            </p:nvSpPr>
            <p:spPr bwMode="auto">
              <a:xfrm>
                <a:off x="6559550" y="4005263"/>
                <a:ext cx="217488" cy="219075"/>
              </a:xfrm>
              <a:custGeom>
                <a:avLst/>
                <a:gdLst>
                  <a:gd name="T0" fmla="*/ 206 w 412"/>
                  <a:gd name="T1" fmla="*/ 413 h 413"/>
                  <a:gd name="T2" fmla="*/ 247 w 412"/>
                  <a:gd name="T3" fmla="*/ 408 h 413"/>
                  <a:gd name="T4" fmla="*/ 286 w 412"/>
                  <a:gd name="T5" fmla="*/ 396 h 413"/>
                  <a:gd name="T6" fmla="*/ 321 w 412"/>
                  <a:gd name="T7" fmla="*/ 377 h 413"/>
                  <a:gd name="T8" fmla="*/ 352 w 412"/>
                  <a:gd name="T9" fmla="*/ 352 h 413"/>
                  <a:gd name="T10" fmla="*/ 376 w 412"/>
                  <a:gd name="T11" fmla="*/ 322 h 413"/>
                  <a:gd name="T12" fmla="*/ 395 w 412"/>
                  <a:gd name="T13" fmla="*/ 287 h 413"/>
                  <a:gd name="T14" fmla="*/ 407 w 412"/>
                  <a:gd name="T15" fmla="*/ 248 h 413"/>
                  <a:gd name="T16" fmla="*/ 412 w 412"/>
                  <a:gd name="T17" fmla="*/ 206 h 413"/>
                  <a:gd name="T18" fmla="*/ 411 w 412"/>
                  <a:gd name="T19" fmla="*/ 185 h 413"/>
                  <a:gd name="T20" fmla="*/ 402 w 412"/>
                  <a:gd name="T21" fmla="*/ 145 h 413"/>
                  <a:gd name="T22" fmla="*/ 386 w 412"/>
                  <a:gd name="T23" fmla="*/ 108 h 413"/>
                  <a:gd name="T24" fmla="*/ 364 w 412"/>
                  <a:gd name="T25" fmla="*/ 76 h 413"/>
                  <a:gd name="T26" fmla="*/ 336 w 412"/>
                  <a:gd name="T27" fmla="*/ 48 h 413"/>
                  <a:gd name="T28" fmla="*/ 304 w 412"/>
                  <a:gd name="T29" fmla="*/ 26 h 413"/>
                  <a:gd name="T30" fmla="*/ 267 w 412"/>
                  <a:gd name="T31" fmla="*/ 10 h 413"/>
                  <a:gd name="T32" fmla="*/ 227 w 412"/>
                  <a:gd name="T33" fmla="*/ 1 h 413"/>
                  <a:gd name="T34" fmla="*/ 206 w 412"/>
                  <a:gd name="T35" fmla="*/ 0 h 413"/>
                  <a:gd name="T36" fmla="*/ 163 w 412"/>
                  <a:gd name="T37" fmla="*/ 5 h 413"/>
                  <a:gd name="T38" fmla="*/ 125 w 412"/>
                  <a:gd name="T39" fmla="*/ 17 h 413"/>
                  <a:gd name="T40" fmla="*/ 90 w 412"/>
                  <a:gd name="T41" fmla="*/ 36 h 413"/>
                  <a:gd name="T42" fmla="*/ 59 w 412"/>
                  <a:gd name="T43" fmla="*/ 60 h 413"/>
                  <a:gd name="T44" fmla="*/ 34 w 412"/>
                  <a:gd name="T45" fmla="*/ 91 h 413"/>
                  <a:gd name="T46" fmla="*/ 15 w 412"/>
                  <a:gd name="T47" fmla="*/ 126 h 413"/>
                  <a:gd name="T48" fmla="*/ 4 w 412"/>
                  <a:gd name="T49" fmla="*/ 165 h 413"/>
                  <a:gd name="T50" fmla="*/ 0 w 412"/>
                  <a:gd name="T51" fmla="*/ 206 h 413"/>
                  <a:gd name="T52" fmla="*/ 0 w 412"/>
                  <a:gd name="T53" fmla="*/ 228 h 413"/>
                  <a:gd name="T54" fmla="*/ 9 w 412"/>
                  <a:gd name="T55" fmla="*/ 268 h 413"/>
                  <a:gd name="T56" fmla="*/ 24 w 412"/>
                  <a:gd name="T57" fmla="*/ 305 h 413"/>
                  <a:gd name="T58" fmla="*/ 46 w 412"/>
                  <a:gd name="T59" fmla="*/ 337 h 413"/>
                  <a:gd name="T60" fmla="*/ 74 w 412"/>
                  <a:gd name="T61" fmla="*/ 365 h 413"/>
                  <a:gd name="T62" fmla="*/ 107 w 412"/>
                  <a:gd name="T63" fmla="*/ 387 h 413"/>
                  <a:gd name="T64" fmla="*/ 144 w 412"/>
                  <a:gd name="T65" fmla="*/ 403 h 413"/>
                  <a:gd name="T66" fmla="*/ 184 w 412"/>
                  <a:gd name="T67" fmla="*/ 412 h 413"/>
                  <a:gd name="T68" fmla="*/ 206 w 412"/>
                  <a:gd name="T69"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2" h="413">
                    <a:moveTo>
                      <a:pt x="206" y="413"/>
                    </a:moveTo>
                    <a:lnTo>
                      <a:pt x="206" y="413"/>
                    </a:lnTo>
                    <a:lnTo>
                      <a:pt x="227" y="412"/>
                    </a:lnTo>
                    <a:lnTo>
                      <a:pt x="247" y="408"/>
                    </a:lnTo>
                    <a:lnTo>
                      <a:pt x="267" y="403"/>
                    </a:lnTo>
                    <a:lnTo>
                      <a:pt x="286" y="396"/>
                    </a:lnTo>
                    <a:lnTo>
                      <a:pt x="304" y="387"/>
                    </a:lnTo>
                    <a:lnTo>
                      <a:pt x="321" y="377"/>
                    </a:lnTo>
                    <a:lnTo>
                      <a:pt x="336" y="365"/>
                    </a:lnTo>
                    <a:lnTo>
                      <a:pt x="352" y="352"/>
                    </a:lnTo>
                    <a:lnTo>
                      <a:pt x="364" y="337"/>
                    </a:lnTo>
                    <a:lnTo>
                      <a:pt x="376" y="322"/>
                    </a:lnTo>
                    <a:lnTo>
                      <a:pt x="386" y="305"/>
                    </a:lnTo>
                    <a:lnTo>
                      <a:pt x="395" y="287"/>
                    </a:lnTo>
                    <a:lnTo>
                      <a:pt x="402" y="268"/>
                    </a:lnTo>
                    <a:lnTo>
                      <a:pt x="407" y="248"/>
                    </a:lnTo>
                    <a:lnTo>
                      <a:pt x="411" y="228"/>
                    </a:lnTo>
                    <a:lnTo>
                      <a:pt x="412" y="206"/>
                    </a:lnTo>
                    <a:lnTo>
                      <a:pt x="412" y="206"/>
                    </a:lnTo>
                    <a:lnTo>
                      <a:pt x="411" y="185"/>
                    </a:lnTo>
                    <a:lnTo>
                      <a:pt x="407" y="165"/>
                    </a:lnTo>
                    <a:lnTo>
                      <a:pt x="402" y="145"/>
                    </a:lnTo>
                    <a:lnTo>
                      <a:pt x="395" y="126"/>
                    </a:lnTo>
                    <a:lnTo>
                      <a:pt x="386" y="108"/>
                    </a:lnTo>
                    <a:lnTo>
                      <a:pt x="376" y="91"/>
                    </a:lnTo>
                    <a:lnTo>
                      <a:pt x="364" y="76"/>
                    </a:lnTo>
                    <a:lnTo>
                      <a:pt x="352" y="60"/>
                    </a:lnTo>
                    <a:lnTo>
                      <a:pt x="336" y="48"/>
                    </a:lnTo>
                    <a:lnTo>
                      <a:pt x="321" y="36"/>
                    </a:lnTo>
                    <a:lnTo>
                      <a:pt x="304" y="26"/>
                    </a:lnTo>
                    <a:lnTo>
                      <a:pt x="286" y="17"/>
                    </a:lnTo>
                    <a:lnTo>
                      <a:pt x="267" y="10"/>
                    </a:lnTo>
                    <a:lnTo>
                      <a:pt x="247" y="5"/>
                    </a:lnTo>
                    <a:lnTo>
                      <a:pt x="227" y="1"/>
                    </a:lnTo>
                    <a:lnTo>
                      <a:pt x="206" y="0"/>
                    </a:lnTo>
                    <a:lnTo>
                      <a:pt x="206" y="0"/>
                    </a:lnTo>
                    <a:lnTo>
                      <a:pt x="184" y="1"/>
                    </a:lnTo>
                    <a:lnTo>
                      <a:pt x="163" y="5"/>
                    </a:lnTo>
                    <a:lnTo>
                      <a:pt x="144" y="10"/>
                    </a:lnTo>
                    <a:lnTo>
                      <a:pt x="125" y="17"/>
                    </a:lnTo>
                    <a:lnTo>
                      <a:pt x="107" y="26"/>
                    </a:lnTo>
                    <a:lnTo>
                      <a:pt x="90" y="36"/>
                    </a:lnTo>
                    <a:lnTo>
                      <a:pt x="74" y="48"/>
                    </a:lnTo>
                    <a:lnTo>
                      <a:pt x="59" y="60"/>
                    </a:lnTo>
                    <a:lnTo>
                      <a:pt x="46" y="76"/>
                    </a:lnTo>
                    <a:lnTo>
                      <a:pt x="34" y="91"/>
                    </a:lnTo>
                    <a:lnTo>
                      <a:pt x="24" y="108"/>
                    </a:lnTo>
                    <a:lnTo>
                      <a:pt x="15" y="126"/>
                    </a:lnTo>
                    <a:lnTo>
                      <a:pt x="9" y="145"/>
                    </a:lnTo>
                    <a:lnTo>
                      <a:pt x="4" y="165"/>
                    </a:lnTo>
                    <a:lnTo>
                      <a:pt x="0" y="185"/>
                    </a:lnTo>
                    <a:lnTo>
                      <a:pt x="0" y="206"/>
                    </a:lnTo>
                    <a:lnTo>
                      <a:pt x="0" y="206"/>
                    </a:lnTo>
                    <a:lnTo>
                      <a:pt x="0" y="228"/>
                    </a:lnTo>
                    <a:lnTo>
                      <a:pt x="4" y="248"/>
                    </a:lnTo>
                    <a:lnTo>
                      <a:pt x="9" y="268"/>
                    </a:lnTo>
                    <a:lnTo>
                      <a:pt x="15" y="287"/>
                    </a:lnTo>
                    <a:lnTo>
                      <a:pt x="24" y="305"/>
                    </a:lnTo>
                    <a:lnTo>
                      <a:pt x="34" y="322"/>
                    </a:lnTo>
                    <a:lnTo>
                      <a:pt x="46" y="337"/>
                    </a:lnTo>
                    <a:lnTo>
                      <a:pt x="59" y="352"/>
                    </a:lnTo>
                    <a:lnTo>
                      <a:pt x="74" y="365"/>
                    </a:lnTo>
                    <a:lnTo>
                      <a:pt x="90" y="377"/>
                    </a:lnTo>
                    <a:lnTo>
                      <a:pt x="107" y="387"/>
                    </a:lnTo>
                    <a:lnTo>
                      <a:pt x="125" y="396"/>
                    </a:lnTo>
                    <a:lnTo>
                      <a:pt x="144" y="403"/>
                    </a:lnTo>
                    <a:lnTo>
                      <a:pt x="163" y="408"/>
                    </a:lnTo>
                    <a:lnTo>
                      <a:pt x="184" y="412"/>
                    </a:lnTo>
                    <a:lnTo>
                      <a:pt x="206" y="413"/>
                    </a:lnTo>
                    <a:lnTo>
                      <a:pt x="206" y="413"/>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43" name="Freeform 26">
                <a:extLst>
                  <a:ext uri="{FF2B5EF4-FFF2-40B4-BE49-F238E27FC236}">
                    <a16:creationId xmlns="" xmlns:a16="http://schemas.microsoft.com/office/drawing/2014/main" id="{D492AAC9-4ADC-4DCA-861C-4A618C3F131A}"/>
                  </a:ext>
                </a:extLst>
              </p:cNvPr>
              <p:cNvSpPr>
                <a:spLocks/>
              </p:cNvSpPr>
              <p:nvPr/>
            </p:nvSpPr>
            <p:spPr bwMode="auto">
              <a:xfrm>
                <a:off x="6359525" y="4251325"/>
                <a:ext cx="615950" cy="1092200"/>
              </a:xfrm>
              <a:custGeom>
                <a:avLst/>
                <a:gdLst>
                  <a:gd name="T0" fmla="*/ 553 w 1164"/>
                  <a:gd name="T1" fmla="*/ 1967 h 2065"/>
                  <a:gd name="T2" fmla="*/ 548 w 1164"/>
                  <a:gd name="T3" fmla="*/ 2001 h 2065"/>
                  <a:gd name="T4" fmla="*/ 535 w 1164"/>
                  <a:gd name="T5" fmla="*/ 2028 h 2065"/>
                  <a:gd name="T6" fmla="*/ 516 w 1164"/>
                  <a:gd name="T7" fmla="*/ 2047 h 2065"/>
                  <a:gd name="T8" fmla="*/ 491 w 1164"/>
                  <a:gd name="T9" fmla="*/ 2059 h 2065"/>
                  <a:gd name="T10" fmla="*/ 456 w 1164"/>
                  <a:gd name="T11" fmla="*/ 2065 h 2065"/>
                  <a:gd name="T12" fmla="*/ 420 w 1164"/>
                  <a:gd name="T13" fmla="*/ 2059 h 2065"/>
                  <a:gd name="T14" fmla="*/ 396 w 1164"/>
                  <a:gd name="T15" fmla="*/ 2047 h 2065"/>
                  <a:gd name="T16" fmla="*/ 376 w 1164"/>
                  <a:gd name="T17" fmla="*/ 2028 h 2065"/>
                  <a:gd name="T18" fmla="*/ 364 w 1164"/>
                  <a:gd name="T19" fmla="*/ 2001 h 2065"/>
                  <a:gd name="T20" fmla="*/ 358 w 1164"/>
                  <a:gd name="T21" fmla="*/ 1967 h 2065"/>
                  <a:gd name="T22" fmla="*/ 376 w 1164"/>
                  <a:gd name="T23" fmla="*/ 292 h 2065"/>
                  <a:gd name="T24" fmla="*/ 170 w 1164"/>
                  <a:gd name="T25" fmla="*/ 838 h 2065"/>
                  <a:gd name="T26" fmla="*/ 157 w 1164"/>
                  <a:gd name="T27" fmla="*/ 867 h 2065"/>
                  <a:gd name="T28" fmla="*/ 138 w 1164"/>
                  <a:gd name="T29" fmla="*/ 888 h 2065"/>
                  <a:gd name="T30" fmla="*/ 116 w 1164"/>
                  <a:gd name="T31" fmla="*/ 901 h 2065"/>
                  <a:gd name="T32" fmla="*/ 92 w 1164"/>
                  <a:gd name="T33" fmla="*/ 906 h 2065"/>
                  <a:gd name="T34" fmla="*/ 59 w 1164"/>
                  <a:gd name="T35" fmla="*/ 902 h 2065"/>
                  <a:gd name="T36" fmla="*/ 31 w 1164"/>
                  <a:gd name="T37" fmla="*/ 887 h 2065"/>
                  <a:gd name="T38" fmla="*/ 14 w 1164"/>
                  <a:gd name="T39" fmla="*/ 867 h 2065"/>
                  <a:gd name="T40" fmla="*/ 4 w 1164"/>
                  <a:gd name="T41" fmla="*/ 843 h 2065"/>
                  <a:gd name="T42" fmla="*/ 0 w 1164"/>
                  <a:gd name="T43" fmla="*/ 815 h 2065"/>
                  <a:gd name="T44" fmla="*/ 5 w 1164"/>
                  <a:gd name="T45" fmla="*/ 781 h 2065"/>
                  <a:gd name="T46" fmla="*/ 191 w 1164"/>
                  <a:gd name="T47" fmla="*/ 175 h 2065"/>
                  <a:gd name="T48" fmla="*/ 213 w 1164"/>
                  <a:gd name="T49" fmla="*/ 130 h 2065"/>
                  <a:gd name="T50" fmla="*/ 249 w 1164"/>
                  <a:gd name="T51" fmla="*/ 84 h 2065"/>
                  <a:gd name="T52" fmla="*/ 299 w 1164"/>
                  <a:gd name="T53" fmla="*/ 42 h 2065"/>
                  <a:gd name="T54" fmla="*/ 362 w 1164"/>
                  <a:gd name="T55" fmla="*/ 12 h 2065"/>
                  <a:gd name="T56" fmla="*/ 440 w 1164"/>
                  <a:gd name="T57" fmla="*/ 0 h 2065"/>
                  <a:gd name="T58" fmla="*/ 723 w 1164"/>
                  <a:gd name="T59" fmla="*/ 0 h 2065"/>
                  <a:gd name="T60" fmla="*/ 776 w 1164"/>
                  <a:gd name="T61" fmla="*/ 6 h 2065"/>
                  <a:gd name="T62" fmla="*/ 843 w 1164"/>
                  <a:gd name="T63" fmla="*/ 31 h 2065"/>
                  <a:gd name="T64" fmla="*/ 897 w 1164"/>
                  <a:gd name="T65" fmla="*/ 70 h 2065"/>
                  <a:gd name="T66" fmla="*/ 938 w 1164"/>
                  <a:gd name="T67" fmla="*/ 115 h 2065"/>
                  <a:gd name="T68" fmla="*/ 967 w 1164"/>
                  <a:gd name="T69" fmla="*/ 161 h 2065"/>
                  <a:gd name="T70" fmla="*/ 1159 w 1164"/>
                  <a:gd name="T71" fmla="*/ 780 h 2065"/>
                  <a:gd name="T72" fmla="*/ 1164 w 1164"/>
                  <a:gd name="T73" fmla="*/ 803 h 2065"/>
                  <a:gd name="T74" fmla="*/ 1163 w 1164"/>
                  <a:gd name="T75" fmla="*/ 834 h 2065"/>
                  <a:gd name="T76" fmla="*/ 1154 w 1164"/>
                  <a:gd name="T77" fmla="*/ 860 h 2065"/>
                  <a:gd name="T78" fmla="*/ 1138 w 1164"/>
                  <a:gd name="T79" fmla="*/ 882 h 2065"/>
                  <a:gd name="T80" fmla="*/ 1119 w 1164"/>
                  <a:gd name="T81" fmla="*/ 896 h 2065"/>
                  <a:gd name="T82" fmla="*/ 1089 w 1164"/>
                  <a:gd name="T83" fmla="*/ 906 h 2065"/>
                  <a:gd name="T84" fmla="*/ 1065 w 1164"/>
                  <a:gd name="T85" fmla="*/ 906 h 2065"/>
                  <a:gd name="T86" fmla="*/ 1042 w 1164"/>
                  <a:gd name="T87" fmla="*/ 898 h 2065"/>
                  <a:gd name="T88" fmla="*/ 1020 w 1164"/>
                  <a:gd name="T89" fmla="*/ 882 h 2065"/>
                  <a:gd name="T90" fmla="*/ 1003 w 1164"/>
                  <a:gd name="T91" fmla="*/ 857 h 2065"/>
                  <a:gd name="T92" fmla="*/ 831 w 1164"/>
                  <a:gd name="T93" fmla="*/ 292 h 2065"/>
                  <a:gd name="T94" fmla="*/ 804 w 1164"/>
                  <a:gd name="T95" fmla="*/ 1260 h 2065"/>
                  <a:gd name="T96" fmla="*/ 804 w 1164"/>
                  <a:gd name="T97" fmla="*/ 1980 h 2065"/>
                  <a:gd name="T98" fmla="*/ 797 w 1164"/>
                  <a:gd name="T99" fmla="*/ 2011 h 2065"/>
                  <a:gd name="T100" fmla="*/ 781 w 1164"/>
                  <a:gd name="T101" fmla="*/ 2034 h 2065"/>
                  <a:gd name="T102" fmla="*/ 759 w 1164"/>
                  <a:gd name="T103" fmla="*/ 2052 h 2065"/>
                  <a:gd name="T104" fmla="*/ 735 w 1164"/>
                  <a:gd name="T105" fmla="*/ 2061 h 2065"/>
                  <a:gd name="T106" fmla="*/ 690 w 1164"/>
                  <a:gd name="T107" fmla="*/ 2064 h 2065"/>
                  <a:gd name="T108" fmla="*/ 664 w 1164"/>
                  <a:gd name="T109" fmla="*/ 2056 h 2065"/>
                  <a:gd name="T110" fmla="*/ 641 w 1164"/>
                  <a:gd name="T111" fmla="*/ 2041 h 2065"/>
                  <a:gd name="T112" fmla="*/ 624 w 1164"/>
                  <a:gd name="T113" fmla="*/ 2020 h 2065"/>
                  <a:gd name="T114" fmla="*/ 612 w 1164"/>
                  <a:gd name="T115" fmla="*/ 1992 h 2065"/>
                  <a:gd name="T116" fmla="*/ 611 w 1164"/>
                  <a:gd name="T117" fmla="*/ 1255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4" h="2065">
                    <a:moveTo>
                      <a:pt x="553" y="1255"/>
                    </a:moveTo>
                    <a:lnTo>
                      <a:pt x="553" y="1967"/>
                    </a:lnTo>
                    <a:lnTo>
                      <a:pt x="553" y="1967"/>
                    </a:lnTo>
                    <a:lnTo>
                      <a:pt x="553" y="1980"/>
                    </a:lnTo>
                    <a:lnTo>
                      <a:pt x="550" y="1990"/>
                    </a:lnTo>
                    <a:lnTo>
                      <a:pt x="548" y="2001"/>
                    </a:lnTo>
                    <a:lnTo>
                      <a:pt x="545" y="2011"/>
                    </a:lnTo>
                    <a:lnTo>
                      <a:pt x="540" y="2019"/>
                    </a:lnTo>
                    <a:lnTo>
                      <a:pt x="535" y="2028"/>
                    </a:lnTo>
                    <a:lnTo>
                      <a:pt x="529" y="2034"/>
                    </a:lnTo>
                    <a:lnTo>
                      <a:pt x="522" y="2041"/>
                    </a:lnTo>
                    <a:lnTo>
                      <a:pt x="516" y="2047"/>
                    </a:lnTo>
                    <a:lnTo>
                      <a:pt x="508" y="2051"/>
                    </a:lnTo>
                    <a:lnTo>
                      <a:pt x="500" y="2056"/>
                    </a:lnTo>
                    <a:lnTo>
                      <a:pt x="491" y="2059"/>
                    </a:lnTo>
                    <a:lnTo>
                      <a:pt x="483" y="2061"/>
                    </a:lnTo>
                    <a:lnTo>
                      <a:pt x="474" y="2064"/>
                    </a:lnTo>
                    <a:lnTo>
                      <a:pt x="456" y="2065"/>
                    </a:lnTo>
                    <a:lnTo>
                      <a:pt x="437" y="2064"/>
                    </a:lnTo>
                    <a:lnTo>
                      <a:pt x="429" y="2061"/>
                    </a:lnTo>
                    <a:lnTo>
                      <a:pt x="420" y="2059"/>
                    </a:lnTo>
                    <a:lnTo>
                      <a:pt x="411" y="2056"/>
                    </a:lnTo>
                    <a:lnTo>
                      <a:pt x="403" y="2051"/>
                    </a:lnTo>
                    <a:lnTo>
                      <a:pt x="396" y="2047"/>
                    </a:lnTo>
                    <a:lnTo>
                      <a:pt x="389" y="2041"/>
                    </a:lnTo>
                    <a:lnTo>
                      <a:pt x="383" y="2034"/>
                    </a:lnTo>
                    <a:lnTo>
                      <a:pt x="376" y="2028"/>
                    </a:lnTo>
                    <a:lnTo>
                      <a:pt x="371" y="2019"/>
                    </a:lnTo>
                    <a:lnTo>
                      <a:pt x="367" y="2011"/>
                    </a:lnTo>
                    <a:lnTo>
                      <a:pt x="364" y="2001"/>
                    </a:lnTo>
                    <a:lnTo>
                      <a:pt x="361" y="1990"/>
                    </a:lnTo>
                    <a:lnTo>
                      <a:pt x="358" y="1980"/>
                    </a:lnTo>
                    <a:lnTo>
                      <a:pt x="358" y="1967"/>
                    </a:lnTo>
                    <a:lnTo>
                      <a:pt x="358" y="1260"/>
                    </a:lnTo>
                    <a:lnTo>
                      <a:pt x="97" y="1260"/>
                    </a:lnTo>
                    <a:lnTo>
                      <a:pt x="376" y="292"/>
                    </a:lnTo>
                    <a:lnTo>
                      <a:pt x="333" y="292"/>
                    </a:lnTo>
                    <a:lnTo>
                      <a:pt x="170" y="838"/>
                    </a:lnTo>
                    <a:lnTo>
                      <a:pt x="170" y="838"/>
                    </a:lnTo>
                    <a:lnTo>
                      <a:pt x="166" y="848"/>
                    </a:lnTo>
                    <a:lnTo>
                      <a:pt x="162" y="858"/>
                    </a:lnTo>
                    <a:lnTo>
                      <a:pt x="157" y="867"/>
                    </a:lnTo>
                    <a:lnTo>
                      <a:pt x="151" y="875"/>
                    </a:lnTo>
                    <a:lnTo>
                      <a:pt x="144" y="882"/>
                    </a:lnTo>
                    <a:lnTo>
                      <a:pt x="138" y="888"/>
                    </a:lnTo>
                    <a:lnTo>
                      <a:pt x="130" y="893"/>
                    </a:lnTo>
                    <a:lnTo>
                      <a:pt x="124" y="897"/>
                    </a:lnTo>
                    <a:lnTo>
                      <a:pt x="116" y="901"/>
                    </a:lnTo>
                    <a:lnTo>
                      <a:pt x="107" y="903"/>
                    </a:lnTo>
                    <a:lnTo>
                      <a:pt x="99" y="905"/>
                    </a:lnTo>
                    <a:lnTo>
                      <a:pt x="92" y="906"/>
                    </a:lnTo>
                    <a:lnTo>
                      <a:pt x="84" y="906"/>
                    </a:lnTo>
                    <a:lnTo>
                      <a:pt x="75" y="905"/>
                    </a:lnTo>
                    <a:lnTo>
                      <a:pt x="59" y="902"/>
                    </a:lnTo>
                    <a:lnTo>
                      <a:pt x="45" y="896"/>
                    </a:lnTo>
                    <a:lnTo>
                      <a:pt x="37" y="891"/>
                    </a:lnTo>
                    <a:lnTo>
                      <a:pt x="31" y="887"/>
                    </a:lnTo>
                    <a:lnTo>
                      <a:pt x="24" y="880"/>
                    </a:lnTo>
                    <a:lnTo>
                      <a:pt x="19" y="875"/>
                    </a:lnTo>
                    <a:lnTo>
                      <a:pt x="14" y="867"/>
                    </a:lnTo>
                    <a:lnTo>
                      <a:pt x="10" y="860"/>
                    </a:lnTo>
                    <a:lnTo>
                      <a:pt x="6" y="852"/>
                    </a:lnTo>
                    <a:lnTo>
                      <a:pt x="4" y="843"/>
                    </a:lnTo>
                    <a:lnTo>
                      <a:pt x="1" y="834"/>
                    </a:lnTo>
                    <a:lnTo>
                      <a:pt x="0" y="825"/>
                    </a:lnTo>
                    <a:lnTo>
                      <a:pt x="0" y="815"/>
                    </a:lnTo>
                    <a:lnTo>
                      <a:pt x="1" y="803"/>
                    </a:lnTo>
                    <a:lnTo>
                      <a:pt x="3" y="793"/>
                    </a:lnTo>
                    <a:lnTo>
                      <a:pt x="5" y="781"/>
                    </a:lnTo>
                    <a:lnTo>
                      <a:pt x="186" y="188"/>
                    </a:lnTo>
                    <a:lnTo>
                      <a:pt x="186" y="188"/>
                    </a:lnTo>
                    <a:lnTo>
                      <a:pt x="191" y="175"/>
                    </a:lnTo>
                    <a:lnTo>
                      <a:pt x="196" y="161"/>
                    </a:lnTo>
                    <a:lnTo>
                      <a:pt x="204" y="146"/>
                    </a:lnTo>
                    <a:lnTo>
                      <a:pt x="213" y="130"/>
                    </a:lnTo>
                    <a:lnTo>
                      <a:pt x="223" y="115"/>
                    </a:lnTo>
                    <a:lnTo>
                      <a:pt x="236" y="99"/>
                    </a:lnTo>
                    <a:lnTo>
                      <a:pt x="249" y="84"/>
                    </a:lnTo>
                    <a:lnTo>
                      <a:pt x="264" y="69"/>
                    </a:lnTo>
                    <a:lnTo>
                      <a:pt x="281" y="54"/>
                    </a:lnTo>
                    <a:lnTo>
                      <a:pt x="299" y="42"/>
                    </a:lnTo>
                    <a:lnTo>
                      <a:pt x="318" y="30"/>
                    </a:lnTo>
                    <a:lnTo>
                      <a:pt x="340" y="21"/>
                    </a:lnTo>
                    <a:lnTo>
                      <a:pt x="362" y="12"/>
                    </a:lnTo>
                    <a:lnTo>
                      <a:pt x="387" y="6"/>
                    </a:lnTo>
                    <a:lnTo>
                      <a:pt x="412" y="2"/>
                    </a:lnTo>
                    <a:lnTo>
                      <a:pt x="440" y="0"/>
                    </a:lnTo>
                    <a:lnTo>
                      <a:pt x="576" y="0"/>
                    </a:lnTo>
                    <a:lnTo>
                      <a:pt x="576" y="0"/>
                    </a:lnTo>
                    <a:lnTo>
                      <a:pt x="723" y="0"/>
                    </a:lnTo>
                    <a:lnTo>
                      <a:pt x="723" y="0"/>
                    </a:lnTo>
                    <a:lnTo>
                      <a:pt x="750" y="2"/>
                    </a:lnTo>
                    <a:lnTo>
                      <a:pt x="776" y="6"/>
                    </a:lnTo>
                    <a:lnTo>
                      <a:pt x="799" y="12"/>
                    </a:lnTo>
                    <a:lnTo>
                      <a:pt x="822" y="21"/>
                    </a:lnTo>
                    <a:lnTo>
                      <a:pt x="843" y="31"/>
                    </a:lnTo>
                    <a:lnTo>
                      <a:pt x="862" y="43"/>
                    </a:lnTo>
                    <a:lnTo>
                      <a:pt x="880" y="56"/>
                    </a:lnTo>
                    <a:lnTo>
                      <a:pt x="897" y="70"/>
                    </a:lnTo>
                    <a:lnTo>
                      <a:pt x="913" y="84"/>
                    </a:lnTo>
                    <a:lnTo>
                      <a:pt x="927" y="99"/>
                    </a:lnTo>
                    <a:lnTo>
                      <a:pt x="938" y="115"/>
                    </a:lnTo>
                    <a:lnTo>
                      <a:pt x="950" y="130"/>
                    </a:lnTo>
                    <a:lnTo>
                      <a:pt x="959" y="146"/>
                    </a:lnTo>
                    <a:lnTo>
                      <a:pt x="967" y="161"/>
                    </a:lnTo>
                    <a:lnTo>
                      <a:pt x="973" y="175"/>
                    </a:lnTo>
                    <a:lnTo>
                      <a:pt x="978" y="188"/>
                    </a:lnTo>
                    <a:lnTo>
                      <a:pt x="1159" y="780"/>
                    </a:lnTo>
                    <a:lnTo>
                      <a:pt x="1159" y="780"/>
                    </a:lnTo>
                    <a:lnTo>
                      <a:pt x="1161" y="791"/>
                    </a:lnTo>
                    <a:lnTo>
                      <a:pt x="1164" y="803"/>
                    </a:lnTo>
                    <a:lnTo>
                      <a:pt x="1164" y="813"/>
                    </a:lnTo>
                    <a:lnTo>
                      <a:pt x="1164" y="824"/>
                    </a:lnTo>
                    <a:lnTo>
                      <a:pt x="1163" y="834"/>
                    </a:lnTo>
                    <a:lnTo>
                      <a:pt x="1160" y="843"/>
                    </a:lnTo>
                    <a:lnTo>
                      <a:pt x="1158" y="852"/>
                    </a:lnTo>
                    <a:lnTo>
                      <a:pt x="1154" y="860"/>
                    </a:lnTo>
                    <a:lnTo>
                      <a:pt x="1150" y="867"/>
                    </a:lnTo>
                    <a:lnTo>
                      <a:pt x="1145" y="875"/>
                    </a:lnTo>
                    <a:lnTo>
                      <a:pt x="1138" y="882"/>
                    </a:lnTo>
                    <a:lnTo>
                      <a:pt x="1133" y="887"/>
                    </a:lnTo>
                    <a:lnTo>
                      <a:pt x="1127" y="892"/>
                    </a:lnTo>
                    <a:lnTo>
                      <a:pt x="1119" y="896"/>
                    </a:lnTo>
                    <a:lnTo>
                      <a:pt x="1105" y="902"/>
                    </a:lnTo>
                    <a:lnTo>
                      <a:pt x="1097" y="905"/>
                    </a:lnTo>
                    <a:lnTo>
                      <a:pt x="1089" y="906"/>
                    </a:lnTo>
                    <a:lnTo>
                      <a:pt x="1080" y="907"/>
                    </a:lnTo>
                    <a:lnTo>
                      <a:pt x="1072" y="906"/>
                    </a:lnTo>
                    <a:lnTo>
                      <a:pt x="1065" y="906"/>
                    </a:lnTo>
                    <a:lnTo>
                      <a:pt x="1057" y="903"/>
                    </a:lnTo>
                    <a:lnTo>
                      <a:pt x="1049" y="901"/>
                    </a:lnTo>
                    <a:lnTo>
                      <a:pt x="1042" y="898"/>
                    </a:lnTo>
                    <a:lnTo>
                      <a:pt x="1034" y="893"/>
                    </a:lnTo>
                    <a:lnTo>
                      <a:pt x="1026" y="888"/>
                    </a:lnTo>
                    <a:lnTo>
                      <a:pt x="1020" y="882"/>
                    </a:lnTo>
                    <a:lnTo>
                      <a:pt x="1013" y="875"/>
                    </a:lnTo>
                    <a:lnTo>
                      <a:pt x="1008" y="866"/>
                    </a:lnTo>
                    <a:lnTo>
                      <a:pt x="1003" y="857"/>
                    </a:lnTo>
                    <a:lnTo>
                      <a:pt x="998" y="847"/>
                    </a:lnTo>
                    <a:lnTo>
                      <a:pt x="994" y="837"/>
                    </a:lnTo>
                    <a:lnTo>
                      <a:pt x="831" y="292"/>
                    </a:lnTo>
                    <a:lnTo>
                      <a:pt x="785" y="292"/>
                    </a:lnTo>
                    <a:lnTo>
                      <a:pt x="1066" y="1260"/>
                    </a:lnTo>
                    <a:lnTo>
                      <a:pt x="804" y="1260"/>
                    </a:lnTo>
                    <a:lnTo>
                      <a:pt x="804" y="1969"/>
                    </a:lnTo>
                    <a:lnTo>
                      <a:pt x="804" y="1969"/>
                    </a:lnTo>
                    <a:lnTo>
                      <a:pt x="804" y="1980"/>
                    </a:lnTo>
                    <a:lnTo>
                      <a:pt x="802" y="1992"/>
                    </a:lnTo>
                    <a:lnTo>
                      <a:pt x="799" y="2002"/>
                    </a:lnTo>
                    <a:lnTo>
                      <a:pt x="797" y="2011"/>
                    </a:lnTo>
                    <a:lnTo>
                      <a:pt x="791" y="2020"/>
                    </a:lnTo>
                    <a:lnTo>
                      <a:pt x="786" y="2028"/>
                    </a:lnTo>
                    <a:lnTo>
                      <a:pt x="781" y="2034"/>
                    </a:lnTo>
                    <a:lnTo>
                      <a:pt x="775" y="2041"/>
                    </a:lnTo>
                    <a:lnTo>
                      <a:pt x="767" y="2047"/>
                    </a:lnTo>
                    <a:lnTo>
                      <a:pt x="759" y="2052"/>
                    </a:lnTo>
                    <a:lnTo>
                      <a:pt x="752" y="2056"/>
                    </a:lnTo>
                    <a:lnTo>
                      <a:pt x="742" y="2059"/>
                    </a:lnTo>
                    <a:lnTo>
                      <a:pt x="735" y="2061"/>
                    </a:lnTo>
                    <a:lnTo>
                      <a:pt x="726" y="2064"/>
                    </a:lnTo>
                    <a:lnTo>
                      <a:pt x="708" y="2065"/>
                    </a:lnTo>
                    <a:lnTo>
                      <a:pt x="690" y="2064"/>
                    </a:lnTo>
                    <a:lnTo>
                      <a:pt x="681" y="2061"/>
                    </a:lnTo>
                    <a:lnTo>
                      <a:pt x="672" y="2059"/>
                    </a:lnTo>
                    <a:lnTo>
                      <a:pt x="664" y="2056"/>
                    </a:lnTo>
                    <a:lnTo>
                      <a:pt x="656" y="2051"/>
                    </a:lnTo>
                    <a:lnTo>
                      <a:pt x="648" y="2047"/>
                    </a:lnTo>
                    <a:lnTo>
                      <a:pt x="641" y="2041"/>
                    </a:lnTo>
                    <a:lnTo>
                      <a:pt x="634" y="2034"/>
                    </a:lnTo>
                    <a:lnTo>
                      <a:pt x="629" y="2028"/>
                    </a:lnTo>
                    <a:lnTo>
                      <a:pt x="624" y="2020"/>
                    </a:lnTo>
                    <a:lnTo>
                      <a:pt x="619" y="2011"/>
                    </a:lnTo>
                    <a:lnTo>
                      <a:pt x="615" y="2002"/>
                    </a:lnTo>
                    <a:lnTo>
                      <a:pt x="612" y="1992"/>
                    </a:lnTo>
                    <a:lnTo>
                      <a:pt x="611" y="1980"/>
                    </a:lnTo>
                    <a:lnTo>
                      <a:pt x="611" y="1969"/>
                    </a:lnTo>
                    <a:lnTo>
                      <a:pt x="611" y="1255"/>
                    </a:lnTo>
                    <a:lnTo>
                      <a:pt x="553" y="1255"/>
                    </a:lnTo>
                    <a:close/>
                  </a:path>
                </a:pathLst>
              </a:custGeom>
              <a:grpFill/>
              <a:ln>
                <a:noFill/>
              </a:ln>
              <a:scene3d>
                <a:camera prst="orthographicFront"/>
                <a:lightRig rig="threePt" dir="t"/>
              </a:scene3d>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cxnSp>
          <p:nvCxnSpPr>
            <p:cNvPr id="41" name="Straight Connector 40">
              <a:extLst>
                <a:ext uri="{FF2B5EF4-FFF2-40B4-BE49-F238E27FC236}">
                  <a16:creationId xmlns="" xmlns:a16="http://schemas.microsoft.com/office/drawing/2014/main" id="{4B3361DD-73F5-4494-9C8B-10B9949C25AF}"/>
                </a:ext>
              </a:extLst>
            </p:cNvPr>
            <p:cNvCxnSpPr>
              <a:cxnSpLocks/>
            </p:cNvCxnSpPr>
            <p:nvPr/>
          </p:nvCxnSpPr>
          <p:spPr>
            <a:xfrm>
              <a:off x="7947532" y="2889922"/>
              <a:ext cx="1654899" cy="0"/>
            </a:xfrm>
            <a:prstGeom prst="line">
              <a:avLst/>
            </a:prstGeom>
            <a:noFill/>
            <a:ln w="12700" cap="sq" cmpd="sng" algn="ctr">
              <a:solidFill>
                <a:srgbClr val="023761"/>
              </a:solidFill>
              <a:prstDash val="solid"/>
            </a:ln>
            <a:effectLst/>
          </p:spPr>
        </p:cxnSp>
      </p:grpSp>
      <p:sp>
        <p:nvSpPr>
          <p:cNvPr id="65" name="Rectangle 64">
            <a:extLst>
              <a:ext uri="{FF2B5EF4-FFF2-40B4-BE49-F238E27FC236}">
                <a16:creationId xmlns="" xmlns:a16="http://schemas.microsoft.com/office/drawing/2014/main" id="{DF03C0B5-655D-4C60-B9A9-8FEB850FADB8}"/>
              </a:ext>
            </a:extLst>
          </p:cNvPr>
          <p:cNvSpPr/>
          <p:nvPr/>
        </p:nvSpPr>
        <p:spPr>
          <a:xfrm>
            <a:off x="3659368" y="4480871"/>
            <a:ext cx="1924585" cy="1143156"/>
          </a:xfrm>
          <a:prstGeom prst="rect">
            <a:avLst/>
          </a:prstGeom>
          <a:noFill/>
          <a:ln w="57150">
            <a:solidFill>
              <a:srgbClr val="0050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6" name="Picture 65">
            <a:extLst>
              <a:ext uri="{FF2B5EF4-FFF2-40B4-BE49-F238E27FC236}">
                <a16:creationId xmlns="" xmlns:a16="http://schemas.microsoft.com/office/drawing/2014/main" id="{2FBE2073-C08E-4622-91B5-B06F092D04F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08443" y="1645064"/>
            <a:ext cx="2837516" cy="1985501"/>
          </a:xfrm>
          <a:prstGeom prst="rect">
            <a:avLst/>
          </a:prstGeom>
        </p:spPr>
      </p:pic>
      <p:sp>
        <p:nvSpPr>
          <p:cNvPr id="67" name="TextBox 66">
            <a:extLst>
              <a:ext uri="{FF2B5EF4-FFF2-40B4-BE49-F238E27FC236}">
                <a16:creationId xmlns="" xmlns:a16="http://schemas.microsoft.com/office/drawing/2014/main" id="{C36540E5-4311-436F-95CD-1B27545DCF59}"/>
              </a:ext>
            </a:extLst>
          </p:cNvPr>
          <p:cNvSpPr txBox="1"/>
          <p:nvPr/>
        </p:nvSpPr>
        <p:spPr>
          <a:xfrm>
            <a:off x="3185386" y="1777243"/>
            <a:ext cx="36901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FFFFFF"/>
                </a:solidFill>
                <a:effectLst/>
                <a:uLnTx/>
                <a:uFillTx/>
                <a:latin typeface="Arial"/>
                <a:ea typeface="+mn-ea"/>
                <a:cs typeface="+mn-cs"/>
              </a:rPr>
              <a:t>5%</a:t>
            </a:r>
          </a:p>
        </p:txBody>
      </p:sp>
      <p:sp>
        <p:nvSpPr>
          <p:cNvPr id="68" name="TextBox 67">
            <a:extLst>
              <a:ext uri="{FF2B5EF4-FFF2-40B4-BE49-F238E27FC236}">
                <a16:creationId xmlns="" xmlns:a16="http://schemas.microsoft.com/office/drawing/2014/main" id="{C9997821-7002-425A-9779-CF312FDF63C3}"/>
              </a:ext>
            </a:extLst>
          </p:cNvPr>
          <p:cNvSpPr txBox="1"/>
          <p:nvPr/>
        </p:nvSpPr>
        <p:spPr>
          <a:xfrm>
            <a:off x="7989955" y="1248719"/>
            <a:ext cx="16729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err="1">
                <a:ln>
                  <a:noFill/>
                </a:ln>
                <a:solidFill>
                  <a:srgbClr val="FFFFFF"/>
                </a:solidFill>
                <a:effectLst/>
                <a:uLnTx/>
                <a:uFillTx/>
                <a:latin typeface="Arial"/>
                <a:ea typeface="+mn-ea"/>
                <a:cs typeface="+mn-cs"/>
              </a:rPr>
              <a:t>Nx</a:t>
            </a:r>
            <a:r>
              <a:rPr kumimoji="0" lang="fr-FR" sz="1200" b="1" i="1" u="none" strike="noStrike" kern="1200" cap="none" spc="0" normalizeH="0" baseline="0" noProof="0" dirty="0">
                <a:ln>
                  <a:noFill/>
                </a:ln>
                <a:solidFill>
                  <a:srgbClr val="FFFFFF"/>
                </a:solidFill>
                <a:effectLst/>
                <a:uLnTx/>
                <a:uFillTx/>
                <a:latin typeface="Arial"/>
                <a:ea typeface="+mn-ea"/>
                <a:cs typeface="+mn-cs"/>
              </a:rPr>
              <a:t> cas de cancer du sein en France</a:t>
            </a:r>
          </a:p>
        </p:txBody>
      </p:sp>
      <p:sp>
        <p:nvSpPr>
          <p:cNvPr id="69" name="TextBox 68">
            <a:extLst>
              <a:ext uri="{FF2B5EF4-FFF2-40B4-BE49-F238E27FC236}">
                <a16:creationId xmlns="" xmlns:a16="http://schemas.microsoft.com/office/drawing/2014/main" id="{BF35690A-9DB6-4EA3-BF8D-03E983F1D2A8}"/>
              </a:ext>
            </a:extLst>
          </p:cNvPr>
          <p:cNvSpPr txBox="1"/>
          <p:nvPr/>
        </p:nvSpPr>
        <p:spPr>
          <a:xfrm>
            <a:off x="8102237" y="2496260"/>
            <a:ext cx="12932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dirty="0">
                <a:solidFill>
                  <a:srgbClr val="FFFFFF"/>
                </a:solidFill>
                <a:latin typeface="Arial"/>
              </a:rPr>
              <a:t>Stade précoce</a:t>
            </a:r>
            <a:endParaRPr kumimoji="0" lang="fr-FR" sz="1200" b="1" i="1" u="none" strike="noStrike" kern="1200" cap="none" spc="0" normalizeH="0" baseline="0" noProof="0" dirty="0">
              <a:ln>
                <a:noFill/>
              </a:ln>
              <a:solidFill>
                <a:srgbClr val="FFFFFF"/>
              </a:solidFill>
              <a:effectLst/>
              <a:uLnTx/>
              <a:uFillTx/>
              <a:latin typeface="Arial"/>
              <a:ea typeface="+mn-ea"/>
              <a:cs typeface="+mn-cs"/>
            </a:endParaRPr>
          </a:p>
        </p:txBody>
      </p:sp>
      <p:sp>
        <p:nvSpPr>
          <p:cNvPr id="70" name="TextBox 69">
            <a:extLst>
              <a:ext uri="{FF2B5EF4-FFF2-40B4-BE49-F238E27FC236}">
                <a16:creationId xmlns="" xmlns:a16="http://schemas.microsoft.com/office/drawing/2014/main" id="{9C563B2F-BB64-4D10-9782-D46CF8BCD719}"/>
              </a:ext>
            </a:extLst>
          </p:cNvPr>
          <p:cNvSpPr txBox="1"/>
          <p:nvPr/>
        </p:nvSpPr>
        <p:spPr>
          <a:xfrm>
            <a:off x="7892418" y="3615195"/>
            <a:ext cx="15677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a:ln>
                  <a:noFill/>
                </a:ln>
                <a:solidFill>
                  <a:srgbClr val="FFFFFF"/>
                </a:solidFill>
                <a:effectLst/>
                <a:uLnTx/>
                <a:uFillTx/>
                <a:latin typeface="Arial"/>
                <a:ea typeface="+mn-ea"/>
                <a:cs typeface="+mn-cs"/>
              </a:rPr>
              <a:t>RH+/HER2- </a:t>
            </a:r>
            <a:r>
              <a:rPr kumimoji="0" lang="fr-FR" sz="1200" b="1" i="1" u="none" strike="noStrike" kern="1200" cap="none" spc="0" normalizeH="0" baseline="0" noProof="0" dirty="0" err="1">
                <a:ln>
                  <a:noFill/>
                </a:ln>
                <a:solidFill>
                  <a:srgbClr val="FFFFFF"/>
                </a:solidFill>
                <a:effectLst/>
                <a:uLnTx/>
                <a:uFillTx/>
                <a:latin typeface="Arial"/>
                <a:ea typeface="+mn-ea"/>
                <a:cs typeface="+mn-cs"/>
              </a:rPr>
              <a:t>eBC</a:t>
            </a:r>
            <a:endParaRPr kumimoji="0" lang="fr-FR" sz="1200" b="1" i="1" u="none" strike="noStrike" kern="1200" cap="none" spc="0" normalizeH="0" baseline="0" noProof="0" dirty="0">
              <a:ln>
                <a:noFill/>
              </a:ln>
              <a:solidFill>
                <a:srgbClr val="FFFFFF"/>
              </a:solidFill>
              <a:effectLst/>
              <a:uLnTx/>
              <a:uFillTx/>
              <a:latin typeface="Arial"/>
              <a:ea typeface="+mn-ea"/>
              <a:cs typeface="+mn-cs"/>
            </a:endParaRPr>
          </a:p>
        </p:txBody>
      </p:sp>
      <p:sp>
        <p:nvSpPr>
          <p:cNvPr id="71" name="TextBox 70">
            <a:extLst>
              <a:ext uri="{FF2B5EF4-FFF2-40B4-BE49-F238E27FC236}">
                <a16:creationId xmlns="" xmlns:a16="http://schemas.microsoft.com/office/drawing/2014/main" id="{188B3A9C-D63F-4DEA-B8CD-3087B3CAE9C7}"/>
              </a:ext>
            </a:extLst>
          </p:cNvPr>
          <p:cNvSpPr txBox="1"/>
          <p:nvPr/>
        </p:nvSpPr>
        <p:spPr>
          <a:xfrm>
            <a:off x="8141071" y="4771394"/>
            <a:ext cx="156772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a:ln>
                  <a:noFill/>
                </a:ln>
                <a:solidFill>
                  <a:srgbClr val="FFFFFF"/>
                </a:solidFill>
                <a:effectLst/>
                <a:uLnTx/>
                <a:uFillTx/>
                <a:latin typeface="Arial"/>
                <a:ea typeface="+mn-ea"/>
                <a:cs typeface="+mn-cs"/>
              </a:rPr>
              <a:t>Stade II &amp; III</a:t>
            </a:r>
          </a:p>
        </p:txBody>
      </p:sp>
      <p:sp>
        <p:nvSpPr>
          <p:cNvPr id="72" name="TextBox 71">
            <a:extLst>
              <a:ext uri="{FF2B5EF4-FFF2-40B4-BE49-F238E27FC236}">
                <a16:creationId xmlns="" xmlns:a16="http://schemas.microsoft.com/office/drawing/2014/main" id="{AAF1F17C-5E76-4240-8D9E-3C58DBF31CCD}"/>
              </a:ext>
            </a:extLst>
          </p:cNvPr>
          <p:cNvSpPr txBox="1"/>
          <p:nvPr/>
        </p:nvSpPr>
        <p:spPr>
          <a:xfrm>
            <a:off x="4703289" y="5097667"/>
            <a:ext cx="9797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12.4% </a:t>
            </a:r>
            <a:br>
              <a:rPr kumimoji="0" lang="en-US" sz="1400" b="0" i="0" u="none" strike="noStrike" kern="1200" cap="none" spc="0" normalizeH="0" baseline="0" noProof="0">
                <a:ln>
                  <a:noFill/>
                </a:ln>
                <a:solidFill>
                  <a:srgbClr val="000000"/>
                </a:solidFill>
                <a:effectLst/>
                <a:uLnTx/>
                <a:uFillTx/>
                <a:latin typeface="Arial"/>
                <a:ea typeface="+mn-ea"/>
                <a:cs typeface="+mn-cs"/>
              </a:rPr>
            </a:br>
            <a:r>
              <a:rPr kumimoji="0" lang="en-US" sz="1400" b="0" i="0" u="none" strike="noStrike" kern="1200" cap="none" spc="0" normalizeH="0" baseline="0" noProof="0">
                <a:ln>
                  <a:noFill/>
                </a:ln>
                <a:solidFill>
                  <a:srgbClr val="000000"/>
                </a:solidFill>
                <a:effectLst/>
                <a:uLnTx/>
                <a:uFillTx/>
                <a:latin typeface="Arial"/>
                <a:ea typeface="+mn-ea"/>
                <a:cs typeface="+mn-cs"/>
              </a:rPr>
              <a:t>Stage III</a:t>
            </a:r>
          </a:p>
        </p:txBody>
      </p:sp>
      <p:sp>
        <p:nvSpPr>
          <p:cNvPr id="74" name="Rectangle 73">
            <a:extLst>
              <a:ext uri="{FF2B5EF4-FFF2-40B4-BE49-F238E27FC236}">
                <a16:creationId xmlns="" xmlns:a16="http://schemas.microsoft.com/office/drawing/2014/main" id="{81A8BA01-FF21-475D-8DF2-D15FEDBF5D76}"/>
              </a:ext>
            </a:extLst>
          </p:cNvPr>
          <p:cNvSpPr/>
          <p:nvPr/>
        </p:nvSpPr>
        <p:spPr>
          <a:xfrm>
            <a:off x="2252977" y="1395959"/>
            <a:ext cx="2623423" cy="2350575"/>
          </a:xfrm>
          <a:prstGeom prst="rect">
            <a:avLst/>
          </a:prstGeom>
          <a:noFill/>
          <a:ln w="57150">
            <a:solidFill>
              <a:srgbClr val="046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TextBox 2">
            <a:extLst>
              <a:ext uri="{FF2B5EF4-FFF2-40B4-BE49-F238E27FC236}">
                <a16:creationId xmlns="" xmlns:a16="http://schemas.microsoft.com/office/drawing/2014/main" id="{7F738D21-CAD3-4743-AADA-34B8866FDBBE}"/>
              </a:ext>
            </a:extLst>
          </p:cNvPr>
          <p:cNvSpPr txBox="1"/>
          <p:nvPr/>
        </p:nvSpPr>
        <p:spPr>
          <a:xfrm>
            <a:off x="10989502" y="2184099"/>
            <a:ext cx="107593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460A9"/>
                </a:solidFill>
                <a:effectLst/>
                <a:uLnTx/>
                <a:uFillTx/>
                <a:latin typeface="Arial"/>
                <a:ea typeface="+mn-ea"/>
                <a:cs typeface="+mn-cs"/>
              </a:rPr>
              <a:t>Méta. de novo</a:t>
            </a:r>
          </a:p>
        </p:txBody>
      </p:sp>
      <p:sp>
        <p:nvSpPr>
          <p:cNvPr id="76" name="TextBox 75">
            <a:extLst>
              <a:ext uri="{FF2B5EF4-FFF2-40B4-BE49-F238E27FC236}">
                <a16:creationId xmlns="" xmlns:a16="http://schemas.microsoft.com/office/drawing/2014/main" id="{6D010058-8712-4BB5-9957-4132913ECCD9}"/>
              </a:ext>
            </a:extLst>
          </p:cNvPr>
          <p:cNvSpPr txBox="1"/>
          <p:nvPr/>
        </p:nvSpPr>
        <p:spPr>
          <a:xfrm>
            <a:off x="10472785" y="3411465"/>
            <a:ext cx="123303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460A9"/>
                </a:solidFill>
                <a:effectLst/>
                <a:uLnTx/>
                <a:uFillTx/>
                <a:latin typeface="Arial"/>
                <a:ea typeface="+mn-ea"/>
                <a:cs typeface="+mn-cs"/>
              </a:rPr>
              <a:t>Non RH+/HER2-</a:t>
            </a:r>
          </a:p>
        </p:txBody>
      </p:sp>
      <p:sp>
        <p:nvSpPr>
          <p:cNvPr id="77" name="TextBox 76">
            <a:extLst>
              <a:ext uri="{FF2B5EF4-FFF2-40B4-BE49-F238E27FC236}">
                <a16:creationId xmlns="" xmlns:a16="http://schemas.microsoft.com/office/drawing/2014/main" id="{412FAB7B-F628-4499-ACCF-586ACA9DF510}"/>
              </a:ext>
            </a:extLst>
          </p:cNvPr>
          <p:cNvSpPr txBox="1"/>
          <p:nvPr/>
        </p:nvSpPr>
        <p:spPr>
          <a:xfrm>
            <a:off x="9909352" y="4517524"/>
            <a:ext cx="63030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460A9"/>
                </a:solidFill>
                <a:effectLst/>
                <a:uLnTx/>
                <a:uFillTx/>
                <a:latin typeface="Arial"/>
                <a:ea typeface="+mn-ea"/>
                <a:cs typeface="+mn-cs"/>
              </a:rPr>
              <a:t>Stade I</a:t>
            </a:r>
          </a:p>
        </p:txBody>
      </p:sp>
      <p:sp>
        <p:nvSpPr>
          <p:cNvPr id="83" name="Arrow: Curved Right 1">
            <a:extLst>
              <a:ext uri="{FF2B5EF4-FFF2-40B4-BE49-F238E27FC236}">
                <a16:creationId xmlns="" xmlns:a16="http://schemas.microsoft.com/office/drawing/2014/main" id="{AA4DE509-1501-446E-9F4C-D7EED3AB2F21}"/>
              </a:ext>
            </a:extLst>
          </p:cNvPr>
          <p:cNvSpPr/>
          <p:nvPr/>
        </p:nvSpPr>
        <p:spPr>
          <a:xfrm>
            <a:off x="1210963" y="2483706"/>
            <a:ext cx="914400" cy="1867041"/>
          </a:xfrm>
          <a:prstGeom prst="curvedRightArrow">
            <a:avLst/>
          </a:prstGeom>
          <a:solidFill>
            <a:srgbClr val="ED7D31"/>
          </a:solidFill>
          <a:ln w="1270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169895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7"/>
          </p:nvPr>
        </p:nvSpPr>
        <p:spPr/>
        <p:txBody>
          <a:bodyPr/>
          <a:lstStyle/>
          <a:p>
            <a:r>
              <a:rPr lang="en-US" dirty="0"/>
              <a:t>“Supportive care makes excellent cancer care possible” </a:t>
            </a:r>
            <a:endParaRPr lang="fr-FR" dirty="0"/>
          </a:p>
        </p:txBody>
      </p:sp>
      <p:sp>
        <p:nvSpPr>
          <p:cNvPr id="6" name="Espace réservé du texte 5"/>
          <p:cNvSpPr>
            <a:spLocks noGrp="1"/>
          </p:cNvSpPr>
          <p:nvPr>
            <p:ph type="body" sz="quarter" idx="18"/>
          </p:nvPr>
        </p:nvSpPr>
        <p:spPr/>
        <p:txBody>
          <a:bodyPr/>
          <a:lstStyle/>
          <a:p>
            <a:r>
              <a:rPr lang="en-US" dirty="0"/>
              <a:t>Dorothy M.K. Keefe, </a:t>
            </a:r>
            <a:br>
              <a:rPr lang="en-US" dirty="0"/>
            </a:br>
            <a:r>
              <a:rPr lang="en-US" dirty="0"/>
              <a:t>past President of MASCC </a:t>
            </a:r>
            <a:br>
              <a:rPr lang="en-US" dirty="0"/>
            </a:br>
            <a:r>
              <a:rPr lang="en-US" dirty="0"/>
              <a:t/>
            </a:r>
            <a:br>
              <a:rPr lang="en-US" dirty="0"/>
            </a:br>
            <a:endParaRPr lang="fr-FR" dirty="0"/>
          </a:p>
        </p:txBody>
      </p:sp>
      <p:sp>
        <p:nvSpPr>
          <p:cNvPr id="2" name="Titre 1"/>
          <p:cNvSpPr>
            <a:spLocks noGrp="1"/>
          </p:cNvSpPr>
          <p:nvPr>
            <p:ph type="ctrTitle" idx="4294967295"/>
          </p:nvPr>
        </p:nvSpPr>
        <p:spPr>
          <a:xfrm>
            <a:off x="0" y="3238500"/>
            <a:ext cx="11376025" cy="1470025"/>
          </a:xfrm>
        </p:spPr>
        <p:txBody>
          <a:bodyPr>
            <a:noAutofit/>
          </a:bodyPr>
          <a:lstStyle/>
          <a:p>
            <a:r>
              <a:rPr lang="en-US" altLang="fr-FR" sz="3200" dirty="0">
                <a:solidFill>
                  <a:srgbClr val="00A1E0"/>
                </a:solidFill>
                <a:latin typeface="Calibri" charset="0"/>
                <a:ea typeface="Calibri" charset="0"/>
                <a:cs typeface="Calibri" charset="0"/>
              </a:rPr>
              <a:t/>
            </a:r>
            <a:br>
              <a:rPr lang="en-US" altLang="fr-FR" sz="3200" dirty="0">
                <a:solidFill>
                  <a:srgbClr val="00A1E0"/>
                </a:solidFill>
                <a:latin typeface="Calibri" charset="0"/>
                <a:ea typeface="Calibri" charset="0"/>
                <a:cs typeface="Calibri" charset="0"/>
              </a:rPr>
            </a:br>
            <a:r>
              <a:rPr lang="en-US" altLang="fr-FR" sz="3200" dirty="0">
                <a:solidFill>
                  <a:srgbClr val="00A1E0"/>
                </a:solidFill>
                <a:latin typeface="Calibri" charset="0"/>
                <a:ea typeface="Calibri" charset="0"/>
                <a:cs typeface="Calibri" charset="0"/>
              </a:rPr>
              <a:t/>
            </a:r>
            <a:br>
              <a:rPr lang="en-US" altLang="fr-FR" sz="3200" dirty="0">
                <a:solidFill>
                  <a:srgbClr val="00A1E0"/>
                </a:solidFill>
                <a:latin typeface="Calibri" charset="0"/>
                <a:ea typeface="Calibri" charset="0"/>
                <a:cs typeface="Calibri" charset="0"/>
              </a:rPr>
            </a:br>
            <a:endParaRPr lang="fr-FR" altLang="fr-FR" sz="3200" dirty="0">
              <a:solidFill>
                <a:srgbClr val="00A1E0"/>
              </a:solidFill>
              <a:latin typeface="Calibri" charset="0"/>
              <a:ea typeface="Calibri" charset="0"/>
              <a:cs typeface="Calibri" charset="0"/>
            </a:endParaRPr>
          </a:p>
        </p:txBody>
      </p:sp>
      <p:pic>
        <p:nvPicPr>
          <p:cNvPr id="129026" name="Picture 17" descr="http://www2.kenes.com/mascc2011/Useful_Links/PublishingImages/logo_mascc.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72414" y="273051"/>
            <a:ext cx="24415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270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8109" y="150718"/>
            <a:ext cx="9389041" cy="5737463"/>
          </a:xfrm>
          <a:prstGeom prst="rect">
            <a:avLst/>
          </a:prstGeom>
        </p:spPr>
      </p:pic>
    </p:spTree>
    <p:extLst>
      <p:ext uri="{BB962C8B-B14F-4D97-AF65-F5344CB8AC3E}">
        <p14:creationId xmlns:p14="http://schemas.microsoft.com/office/powerpoint/2010/main" val="28161511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7"/>
          </p:nvPr>
        </p:nvSpPr>
        <p:spPr/>
        <p:txBody>
          <a:bodyPr/>
          <a:lstStyle/>
          <a:p>
            <a:r>
              <a:rPr lang="fr-FR" dirty="0"/>
              <a:t>Stratégies pour promouvoir l'adhésion aux thérapies orales</a:t>
            </a:r>
          </a:p>
          <a:p>
            <a:endParaRPr lang="fr-FR" dirty="0"/>
          </a:p>
        </p:txBody>
      </p:sp>
      <p:sp>
        <p:nvSpPr>
          <p:cNvPr id="5" name="Espace réservé du texte 4"/>
          <p:cNvSpPr>
            <a:spLocks noGrp="1"/>
          </p:cNvSpPr>
          <p:nvPr>
            <p:ph type="body" sz="quarter" idx="18"/>
          </p:nvPr>
        </p:nvSpPr>
        <p:spPr/>
        <p:txBody>
          <a:bodyPr/>
          <a:lstStyle/>
          <a:p>
            <a:r>
              <a:rPr lang="fr-FR" dirty="0"/>
              <a:t>Et maintenant, que vais-je faire ?</a:t>
            </a:r>
          </a:p>
        </p:txBody>
      </p:sp>
    </p:spTree>
    <p:extLst>
      <p:ext uri="{BB962C8B-B14F-4D97-AF65-F5344CB8AC3E}">
        <p14:creationId xmlns:p14="http://schemas.microsoft.com/office/powerpoint/2010/main" val="31163222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6"/>
            <p:extLst>
              <p:ext uri="{D42A27DB-BD31-4B8C-83A1-F6EECF244321}">
                <p14:modId xmlns:p14="http://schemas.microsoft.com/office/powerpoint/2010/main" val="3695176635"/>
              </p:ext>
            </p:extLst>
          </p:nvPr>
        </p:nvGraphicFramePr>
        <p:xfrm>
          <a:off x="1985320" y="1285102"/>
          <a:ext cx="9020683" cy="464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Espace réservé du texte 12"/>
          <p:cNvSpPr>
            <a:spLocks noGrp="1"/>
          </p:cNvSpPr>
          <p:nvPr>
            <p:ph type="body" sz="quarter" idx="17"/>
          </p:nvPr>
        </p:nvSpPr>
        <p:spPr/>
        <p:txBody>
          <a:bodyPr/>
          <a:lstStyle/>
          <a:p>
            <a:r>
              <a:rPr lang="fr-FR" sz="3200" dirty="0"/>
              <a:t>Questions relatives à l'adhésion aux thérapies orales ciblées</a:t>
            </a:r>
          </a:p>
        </p:txBody>
      </p:sp>
    </p:spTree>
    <p:extLst>
      <p:ext uri="{BB962C8B-B14F-4D97-AF65-F5344CB8AC3E}">
        <p14:creationId xmlns:p14="http://schemas.microsoft.com/office/powerpoint/2010/main" val="21315063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7"/>
          </p:nvPr>
        </p:nvSpPr>
        <p:spPr/>
        <p:txBody>
          <a:bodyPr/>
          <a:lstStyle/>
          <a:p>
            <a:r>
              <a:rPr lang="fr-FR" sz="3200" dirty="0"/>
              <a:t>Quels leviers ?</a:t>
            </a:r>
          </a:p>
        </p:txBody>
      </p:sp>
      <p:sp>
        <p:nvSpPr>
          <p:cNvPr id="8" name="Espace réservé du contenu 7"/>
          <p:cNvSpPr>
            <a:spLocks noGrp="1"/>
          </p:cNvSpPr>
          <p:nvPr>
            <p:ph sz="quarter" idx="22"/>
          </p:nvPr>
        </p:nvSpPr>
        <p:spPr>
          <a:xfrm>
            <a:off x="1394696" y="701023"/>
            <a:ext cx="9678003" cy="2938688"/>
          </a:xfrm>
        </p:spPr>
        <p:txBody>
          <a:bodyPr/>
          <a:lstStyle/>
          <a:p>
            <a:pPr>
              <a:lnSpc>
                <a:spcPct val="100000"/>
              </a:lnSpc>
              <a:spcAft>
                <a:spcPts val="600"/>
              </a:spcAft>
            </a:pPr>
            <a:r>
              <a:rPr lang="fr-FR" sz="2800" b="0" dirty="0"/>
              <a:t>Accompagner le patient :</a:t>
            </a:r>
          </a:p>
          <a:p>
            <a:pPr marL="644525" lvl="1" indent="-285750">
              <a:lnSpc>
                <a:spcPct val="100000"/>
              </a:lnSpc>
              <a:spcBef>
                <a:spcPts val="0"/>
              </a:spcBef>
              <a:spcAft>
                <a:spcPts val="600"/>
              </a:spcAft>
              <a:buClr>
                <a:srgbClr val="005086"/>
              </a:buClr>
              <a:buSzPct val="80000"/>
              <a:buFont typeface=".Lucida Grande UI Regular"/>
              <a:buChar char="►"/>
            </a:pPr>
            <a:r>
              <a:rPr lang="fr-FR" sz="2400" dirty="0">
                <a:solidFill>
                  <a:srgbClr val="005086"/>
                </a:solidFill>
              </a:rPr>
              <a:t>Parcours de soins ville-hôpital structuré </a:t>
            </a:r>
          </a:p>
          <a:p>
            <a:pPr lvl="2">
              <a:lnSpc>
                <a:spcPct val="100000"/>
              </a:lnSpc>
              <a:spcAft>
                <a:spcPts val="600"/>
              </a:spcAft>
              <a:buClr>
                <a:schemeClr val="bg1">
                  <a:lumMod val="50000"/>
                </a:schemeClr>
              </a:buClr>
            </a:pPr>
            <a:r>
              <a:rPr lang="fr-FR" sz="1800" b="0" dirty="0">
                <a:solidFill>
                  <a:schemeClr val="accent6">
                    <a:lumMod val="75000"/>
                  </a:schemeClr>
                </a:solidFill>
              </a:rPr>
              <a:t>Consultations tripartites à l’hôpital</a:t>
            </a:r>
          </a:p>
          <a:p>
            <a:pPr lvl="2">
              <a:lnSpc>
                <a:spcPct val="100000"/>
              </a:lnSpc>
              <a:spcAft>
                <a:spcPts val="600"/>
              </a:spcAft>
              <a:buClr>
                <a:schemeClr val="bg1">
                  <a:lumMod val="50000"/>
                </a:schemeClr>
              </a:buClr>
            </a:pPr>
            <a:r>
              <a:rPr lang="fr-FR" sz="1800" b="0" dirty="0">
                <a:solidFill>
                  <a:schemeClr val="accent6">
                    <a:lumMod val="75000"/>
                  </a:schemeClr>
                </a:solidFill>
              </a:rPr>
              <a:t>Transmission des informations </a:t>
            </a:r>
          </a:p>
          <a:p>
            <a:pPr lvl="2">
              <a:lnSpc>
                <a:spcPct val="100000"/>
              </a:lnSpc>
              <a:spcAft>
                <a:spcPts val="1200"/>
              </a:spcAft>
              <a:buClr>
                <a:schemeClr val="bg1">
                  <a:lumMod val="50000"/>
                </a:schemeClr>
              </a:buClr>
            </a:pPr>
            <a:r>
              <a:rPr lang="fr-FR" sz="1800" b="0" dirty="0">
                <a:solidFill>
                  <a:schemeClr val="accent6">
                    <a:lumMod val="75000"/>
                  </a:schemeClr>
                </a:solidFill>
              </a:rPr>
              <a:t>Relais par les professionnels libéraux</a:t>
            </a:r>
          </a:p>
          <a:p>
            <a:pPr marL="285750" lvl="1" indent="-285750">
              <a:lnSpc>
                <a:spcPct val="100000"/>
              </a:lnSpc>
              <a:spcBef>
                <a:spcPts val="1000"/>
              </a:spcBef>
              <a:spcAft>
                <a:spcPts val="600"/>
              </a:spcAft>
              <a:buSzPct val="80000"/>
              <a:buFont typeface="Century Gothic" panose="020B0502020202020204" pitchFamily="34" charset="0"/>
              <a:buChar char="►"/>
            </a:pPr>
            <a:r>
              <a:rPr lang="fr-FR" sz="2800" dirty="0"/>
              <a:t>Impliquer le patient</a:t>
            </a:r>
          </a:p>
          <a:p>
            <a:pPr marL="644525" lvl="1" indent="-285750">
              <a:lnSpc>
                <a:spcPct val="100000"/>
              </a:lnSpc>
              <a:spcBef>
                <a:spcPts val="0"/>
              </a:spcBef>
              <a:spcAft>
                <a:spcPts val="1200"/>
              </a:spcAft>
              <a:buClr>
                <a:srgbClr val="005086"/>
              </a:buClr>
              <a:buSzPct val="80000"/>
              <a:buFont typeface=".Lucida Grande UI Regular"/>
              <a:buChar char="►"/>
            </a:pPr>
            <a:r>
              <a:rPr lang="fr-FR" sz="2400" dirty="0">
                <a:solidFill>
                  <a:srgbClr val="005086"/>
                </a:solidFill>
              </a:rPr>
              <a:t>Utilisation des PRO ( Patients </a:t>
            </a:r>
            <a:r>
              <a:rPr lang="fr-FR" sz="2400" dirty="0" err="1">
                <a:solidFill>
                  <a:srgbClr val="005086"/>
                </a:solidFill>
              </a:rPr>
              <a:t>reported</a:t>
            </a:r>
            <a:r>
              <a:rPr lang="fr-FR" sz="2400" dirty="0">
                <a:solidFill>
                  <a:srgbClr val="005086"/>
                </a:solidFill>
              </a:rPr>
              <a:t> </a:t>
            </a:r>
            <a:r>
              <a:rPr lang="fr-FR" sz="2400" dirty="0" err="1">
                <a:solidFill>
                  <a:srgbClr val="005086"/>
                </a:solidFill>
              </a:rPr>
              <a:t>outcomes</a:t>
            </a:r>
            <a:r>
              <a:rPr lang="fr-FR" sz="2400" dirty="0">
                <a:solidFill>
                  <a:srgbClr val="005086"/>
                </a:solidFill>
              </a:rPr>
              <a:t>)</a:t>
            </a:r>
          </a:p>
          <a:p>
            <a:pPr marL="285750" lvl="1" indent="-285750">
              <a:lnSpc>
                <a:spcPct val="100000"/>
              </a:lnSpc>
              <a:spcBef>
                <a:spcPts val="1000"/>
              </a:spcBef>
              <a:spcAft>
                <a:spcPts val="600"/>
              </a:spcAft>
              <a:buSzPct val="80000"/>
              <a:buFont typeface="Century Gothic" panose="020B0502020202020204" pitchFamily="34" charset="0"/>
              <a:buChar char="►"/>
            </a:pPr>
            <a:r>
              <a:rPr lang="fr-FR" sz="2800" dirty="0"/>
              <a:t>Surveiller et alerter :</a:t>
            </a:r>
          </a:p>
          <a:p>
            <a:pPr marL="644525" lvl="1" indent="-285750">
              <a:lnSpc>
                <a:spcPct val="100000"/>
              </a:lnSpc>
              <a:spcBef>
                <a:spcPts val="0"/>
              </a:spcBef>
              <a:spcAft>
                <a:spcPts val="600"/>
              </a:spcAft>
              <a:buClr>
                <a:srgbClr val="005086"/>
              </a:buClr>
              <a:buSzPct val="80000"/>
              <a:buFont typeface=".Lucida Grande UI Regular"/>
              <a:buChar char="►"/>
            </a:pPr>
            <a:r>
              <a:rPr lang="fr-FR" sz="2400" dirty="0">
                <a:solidFill>
                  <a:srgbClr val="005086"/>
                </a:solidFill>
              </a:rPr>
              <a:t>Outils numériques de télésurveillance</a:t>
            </a:r>
          </a:p>
          <a:p>
            <a:pPr>
              <a:lnSpc>
                <a:spcPct val="100000"/>
              </a:lnSpc>
              <a:spcAft>
                <a:spcPts val="600"/>
              </a:spcAft>
            </a:pPr>
            <a:endParaRPr lang="fr-FR" dirty="0"/>
          </a:p>
        </p:txBody>
      </p:sp>
    </p:spTree>
    <p:extLst>
      <p:ext uri="{BB962C8B-B14F-4D97-AF65-F5344CB8AC3E}">
        <p14:creationId xmlns:p14="http://schemas.microsoft.com/office/powerpoint/2010/main" val="222285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ext, whiteboard&#10;&#10;Description automatically generated">
            <a:extLst>
              <a:ext uri="{FF2B5EF4-FFF2-40B4-BE49-F238E27FC236}">
                <a16:creationId xmlns="" xmlns:a16="http://schemas.microsoft.com/office/drawing/2014/main" id="{FAF75FCA-2CFB-D546-F6C8-0B1C0B4885B5}"/>
              </a:ext>
            </a:extLst>
          </p:cNvPr>
          <p:cNvPicPr>
            <a:picLocks noGrp="1" noChangeAspect="1"/>
          </p:cNvPicPr>
          <p:nvPr>
            <p:ph sz="quarter" idx="16"/>
          </p:nvPr>
        </p:nvPicPr>
        <p:blipFill>
          <a:blip r:embed="rId2" cstate="email">
            <a:extLst>
              <a:ext uri="{28A0092B-C50C-407E-A947-70E740481C1C}">
                <a14:useLocalDpi xmlns:a14="http://schemas.microsoft.com/office/drawing/2010/main"/>
              </a:ext>
            </a:extLst>
          </a:blip>
          <a:stretch>
            <a:fillRect/>
          </a:stretch>
        </p:blipFill>
        <p:spPr>
          <a:xfrm>
            <a:off x="2003461" y="2109803"/>
            <a:ext cx="3547554" cy="2501308"/>
          </a:xfrm>
          <a:prstGeom prst="rect">
            <a:avLst/>
          </a:prstGeom>
          <a:noFill/>
        </p:spPr>
      </p:pic>
      <p:sp>
        <p:nvSpPr>
          <p:cNvPr id="5" name="Espace réservé du texte 4"/>
          <p:cNvSpPr>
            <a:spLocks noGrp="1"/>
          </p:cNvSpPr>
          <p:nvPr>
            <p:ph type="body" sz="quarter" idx="17"/>
          </p:nvPr>
        </p:nvSpPr>
        <p:spPr/>
        <p:txBody>
          <a:bodyPr/>
          <a:lstStyle/>
          <a:p>
            <a:r>
              <a:rPr lang="fr-FR" dirty="0"/>
              <a:t>Déléguer avec sérénité et efficacité</a:t>
            </a:r>
          </a:p>
        </p:txBody>
      </p:sp>
      <p:sp>
        <p:nvSpPr>
          <p:cNvPr id="12" name="Content Placeholder 2">
            <a:extLst>
              <a:ext uri="{FF2B5EF4-FFF2-40B4-BE49-F238E27FC236}">
                <a16:creationId xmlns="" xmlns:a16="http://schemas.microsoft.com/office/drawing/2014/main" id="{A83B1208-09B8-D0B3-C08A-74C9762BA116}"/>
              </a:ext>
            </a:extLst>
          </p:cNvPr>
          <p:cNvSpPr>
            <a:spLocks noGrp="1"/>
          </p:cNvSpPr>
          <p:nvPr>
            <p:ph sz="quarter" idx="22"/>
          </p:nvPr>
        </p:nvSpPr>
        <p:spPr>
          <a:xfrm>
            <a:off x="1857771" y="629923"/>
            <a:ext cx="9409228" cy="522296"/>
          </a:xfrm>
        </p:spPr>
        <p:txBody>
          <a:bodyPr>
            <a:normAutofit/>
          </a:bodyPr>
          <a:lstStyle/>
          <a:p>
            <a:pPr marL="0" indent="0" algn="ctr">
              <a:buNone/>
            </a:pPr>
            <a:r>
              <a:rPr lang="fr-FR" dirty="0"/>
              <a:t>Changement de pratique : une surveillance annuelle</a:t>
            </a:r>
            <a:r>
              <a:rPr lang="fr-FR" dirty="0">
                <a:sym typeface="Wingdings" panose="05000000000000000000" pitchFamily="2" charset="2"/>
              </a:rPr>
              <a:t></a:t>
            </a:r>
            <a:r>
              <a:rPr lang="fr-FR" dirty="0"/>
              <a:t>10 consultations !</a:t>
            </a:r>
            <a:endParaRPr lang="en-US" dirty="0"/>
          </a:p>
        </p:txBody>
      </p:sp>
      <p:sp>
        <p:nvSpPr>
          <p:cNvPr id="4" name="Slide Number Placeholder 3">
            <a:extLst>
              <a:ext uri="{FF2B5EF4-FFF2-40B4-BE49-F238E27FC236}">
                <a16:creationId xmlns="" xmlns:a16="http://schemas.microsoft.com/office/drawing/2014/main" id="{AF82E23C-D40D-A205-2EA5-FD533269ED40}"/>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normAutofit/>
          </a:bodyP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D9E24967-F682-4E60-9193-957A4D1E255A}" type="slidenum">
              <a:rPr kumimoji="0" lang="fr-FR" sz="1200" b="0" i="0" u="none" strike="noStrike" kern="1200" cap="none" spc="0" normalizeH="0" baseline="0" noProof="0" smtClean="0">
                <a:ln>
                  <a:noFill/>
                </a:ln>
                <a:solidFill>
                  <a:srgbClr val="FFFFFF">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85</a:t>
            </a:fld>
            <a:endParaRPr kumimoji="0" lang="uk-UA" sz="1200" b="0" i="0" u="none" strike="noStrike" kern="1200" cap="none" spc="0" normalizeH="0" baseline="0" noProof="0">
              <a:ln>
                <a:noFill/>
              </a:ln>
              <a:solidFill>
                <a:srgbClr val="FFFFFF">
                  <a:tint val="75000"/>
                </a:srgbClr>
              </a:solidFill>
              <a:effectLst/>
              <a:uLnTx/>
              <a:uFillTx/>
              <a:latin typeface="Calibri"/>
              <a:ea typeface="+mn-ea"/>
              <a:cs typeface="+mn-cs"/>
            </a:endParaRPr>
          </a:p>
        </p:txBody>
      </p:sp>
      <p:graphicFrame>
        <p:nvGraphicFramePr>
          <p:cNvPr id="3" name="Diagramme 2"/>
          <p:cNvGraphicFramePr/>
          <p:nvPr>
            <p:extLst>
              <p:ext uri="{D42A27DB-BD31-4B8C-83A1-F6EECF244321}">
                <p14:modId xmlns:p14="http://schemas.microsoft.com/office/powerpoint/2010/main" val="207554362"/>
              </p:ext>
            </p:extLst>
          </p:nvPr>
        </p:nvGraphicFramePr>
        <p:xfrm>
          <a:off x="4733925" y="998784"/>
          <a:ext cx="8093075" cy="4967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10325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7"/>
          </p:nvPr>
        </p:nvSpPr>
        <p:spPr>
          <a:xfrm>
            <a:off x="932775" y="81294"/>
            <a:ext cx="11259225" cy="516866"/>
          </a:xfrm>
        </p:spPr>
        <p:txBody>
          <a:bodyPr/>
          <a:lstStyle/>
          <a:p>
            <a:r>
              <a:rPr lang="fr-FR" sz="3200" dirty="0"/>
              <a:t>Quels leviers pour améliorer l’observance ?</a:t>
            </a:r>
          </a:p>
        </p:txBody>
      </p:sp>
      <p:sp>
        <p:nvSpPr>
          <p:cNvPr id="8" name="Espace réservé du contenu 7"/>
          <p:cNvSpPr>
            <a:spLocks noGrp="1"/>
          </p:cNvSpPr>
          <p:nvPr>
            <p:ph sz="quarter" idx="22"/>
          </p:nvPr>
        </p:nvSpPr>
        <p:spPr>
          <a:xfrm>
            <a:off x="1349388" y="799877"/>
            <a:ext cx="10842612" cy="2938688"/>
          </a:xfrm>
        </p:spPr>
        <p:txBody>
          <a:bodyPr/>
          <a:lstStyle/>
          <a:p>
            <a:pPr>
              <a:lnSpc>
                <a:spcPct val="100000"/>
              </a:lnSpc>
              <a:spcAft>
                <a:spcPts val="600"/>
              </a:spcAft>
            </a:pPr>
            <a:r>
              <a:rPr lang="fr-FR" sz="2800" b="0" dirty="0"/>
              <a:t>Consultation tripartite : oncologue, pharmacien, </a:t>
            </a:r>
            <a:br>
              <a:rPr lang="fr-FR" sz="2800" b="0" dirty="0"/>
            </a:br>
            <a:r>
              <a:rPr lang="fr-FR" sz="2800" b="0" dirty="0"/>
              <a:t>infirmière de coordination</a:t>
            </a:r>
          </a:p>
          <a:p>
            <a:pPr marL="644525" lvl="1" indent="-285750">
              <a:lnSpc>
                <a:spcPct val="100000"/>
              </a:lnSpc>
              <a:spcBef>
                <a:spcPts val="0"/>
              </a:spcBef>
              <a:spcAft>
                <a:spcPts val="600"/>
              </a:spcAft>
              <a:buClr>
                <a:srgbClr val="005086"/>
              </a:buClr>
              <a:buSzPct val="80000"/>
              <a:buFont typeface=".Lucida Grande UI Regular"/>
              <a:buChar char="►"/>
            </a:pPr>
            <a:r>
              <a:rPr lang="fr-FR" sz="2400" dirty="0">
                <a:solidFill>
                  <a:srgbClr val="005086"/>
                </a:solidFill>
              </a:rPr>
              <a:t>Pour tout patient initiant une thérapie ciblée ou une chimiothérapie orale</a:t>
            </a:r>
          </a:p>
          <a:p>
            <a:pPr marL="644525" lvl="1" indent="-285750">
              <a:lnSpc>
                <a:spcPct val="100000"/>
              </a:lnSpc>
              <a:spcBef>
                <a:spcPts val="0"/>
              </a:spcBef>
              <a:spcAft>
                <a:spcPts val="600"/>
              </a:spcAft>
              <a:buClr>
                <a:srgbClr val="005086"/>
              </a:buClr>
              <a:buSzPct val="80000"/>
              <a:buFont typeface=".Lucida Grande UI Regular"/>
              <a:buChar char="►"/>
            </a:pPr>
            <a:r>
              <a:rPr lang="fr-FR" sz="2400" dirty="0">
                <a:solidFill>
                  <a:srgbClr val="005086"/>
                </a:solidFill>
              </a:rPr>
              <a:t>Retour d’expérience positif</a:t>
            </a:r>
          </a:p>
          <a:p>
            <a:pPr marL="644525" lvl="1" indent="-285750">
              <a:lnSpc>
                <a:spcPct val="100000"/>
              </a:lnSpc>
              <a:spcBef>
                <a:spcPts val="0"/>
              </a:spcBef>
              <a:spcAft>
                <a:spcPts val="600"/>
              </a:spcAft>
              <a:buClr>
                <a:srgbClr val="005086"/>
              </a:buClr>
              <a:buSzPct val="80000"/>
              <a:buFont typeface=".Lucida Grande UI Regular"/>
              <a:buChar char="►"/>
            </a:pPr>
            <a:r>
              <a:rPr lang="fr-FR" sz="2400" dirty="0">
                <a:solidFill>
                  <a:srgbClr val="005086"/>
                </a:solidFill>
              </a:rPr>
              <a:t>Impact favorable sur l’observance</a:t>
            </a:r>
          </a:p>
          <a:p>
            <a:pPr marL="644525" lvl="1" indent="-285750">
              <a:lnSpc>
                <a:spcPct val="100000"/>
              </a:lnSpc>
              <a:spcBef>
                <a:spcPts val="0"/>
              </a:spcBef>
              <a:spcAft>
                <a:spcPts val="600"/>
              </a:spcAft>
              <a:buClr>
                <a:srgbClr val="005086"/>
              </a:buClr>
              <a:buSzPct val="80000"/>
              <a:buFont typeface=".Lucida Grande UI Regular"/>
              <a:buChar char="►"/>
            </a:pPr>
            <a:r>
              <a:rPr lang="fr-FR" sz="2400" dirty="0">
                <a:solidFill>
                  <a:srgbClr val="005086"/>
                </a:solidFill>
              </a:rPr>
              <a:t>Souhait d’une généralisation pour tous les traitements oraux y compris en adjuvant d’autant plus que les pratiques changent </a:t>
            </a:r>
          </a:p>
          <a:p>
            <a:pPr>
              <a:lnSpc>
                <a:spcPct val="150000"/>
              </a:lnSpc>
            </a:pPr>
            <a:endParaRPr lang="fr-FR" dirty="0"/>
          </a:p>
        </p:txBody>
      </p:sp>
    </p:spTree>
    <p:extLst>
      <p:ext uri="{BB962C8B-B14F-4D97-AF65-F5344CB8AC3E}">
        <p14:creationId xmlns:p14="http://schemas.microsoft.com/office/powerpoint/2010/main" val="203300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quarter" idx="16"/>
          </p:nvPr>
        </p:nvSpPr>
        <p:spPr/>
        <p:txBody>
          <a:bodyPr/>
          <a:lstStyle/>
          <a:p>
            <a:r>
              <a:rPr lang="fr-FR" dirty="0" err="1"/>
              <a:t>Courtesy</a:t>
            </a:r>
            <a:r>
              <a:rPr lang="fr-FR" dirty="0"/>
              <a:t> F Denis </a:t>
            </a:r>
          </a:p>
          <a:p>
            <a:endParaRPr lang="fr-FR" dirty="0"/>
          </a:p>
        </p:txBody>
      </p:sp>
      <p:sp>
        <p:nvSpPr>
          <p:cNvPr id="6" name="Espace réservé du texte 5"/>
          <p:cNvSpPr>
            <a:spLocks noGrp="1"/>
          </p:cNvSpPr>
          <p:nvPr>
            <p:ph type="body" sz="quarter" idx="17"/>
          </p:nvPr>
        </p:nvSpPr>
        <p:spPr/>
        <p:txBody>
          <a:bodyPr/>
          <a:lstStyle/>
          <a:p>
            <a:r>
              <a:rPr lang="fr-FR" sz="3200" dirty="0"/>
              <a:t>Le </a:t>
            </a:r>
            <a:r>
              <a:rPr lang="fr-FR" sz="3200" dirty="0" err="1"/>
              <a:t>télésuivi</a:t>
            </a:r>
            <a:r>
              <a:rPr lang="fr-FR" sz="3200" dirty="0"/>
              <a:t> comme solution ? </a:t>
            </a:r>
          </a:p>
        </p:txBody>
      </p:sp>
      <p:sp>
        <p:nvSpPr>
          <p:cNvPr id="10" name="Espace réservé du texte 9"/>
          <p:cNvSpPr>
            <a:spLocks noGrp="1"/>
          </p:cNvSpPr>
          <p:nvPr>
            <p:ph type="body" sz="quarter" idx="18"/>
          </p:nvPr>
        </p:nvSpPr>
        <p:spPr>
          <a:xfrm>
            <a:off x="1017816" y="706888"/>
            <a:ext cx="11259224" cy="341085"/>
          </a:xfrm>
        </p:spPr>
        <p:txBody>
          <a:bodyPr/>
          <a:lstStyle/>
          <a:p>
            <a:r>
              <a:rPr lang="fr-FR" dirty="0"/>
              <a:t>Principe du suivi par </a:t>
            </a:r>
            <a:r>
              <a:rPr lang="fr-FR" dirty="0" err="1"/>
              <a:t>reporting</a:t>
            </a:r>
            <a:r>
              <a:rPr lang="fr-FR" dirty="0"/>
              <a:t> des patients (</a:t>
            </a:r>
            <a:r>
              <a:rPr lang="fr-FR" dirty="0" err="1"/>
              <a:t>ePRS</a:t>
            </a:r>
            <a:r>
              <a:rPr lang="fr-FR" dirty="0"/>
              <a:t>)</a:t>
            </a:r>
            <a:br>
              <a:rPr lang="fr-FR" dirty="0"/>
            </a:br>
            <a:r>
              <a:rPr lang="fr-FR" dirty="0"/>
              <a:t>Patient </a:t>
            </a:r>
            <a:r>
              <a:rPr lang="fr-FR" dirty="0" err="1"/>
              <a:t>Reported</a:t>
            </a:r>
            <a:r>
              <a:rPr lang="fr-FR" dirty="0"/>
              <a:t> </a:t>
            </a:r>
            <a:r>
              <a:rPr lang="fr-FR" dirty="0" err="1"/>
              <a:t>Outcomes</a:t>
            </a:r>
            <a:r>
              <a:rPr lang="fr-FR" dirty="0"/>
              <a:t> (</a:t>
            </a:r>
            <a:r>
              <a:rPr lang="fr-FR" dirty="0" err="1"/>
              <a:t>ePRO</a:t>
            </a:r>
            <a:r>
              <a:rPr lang="fr-FR" dirty="0"/>
              <a:t>)</a:t>
            </a:r>
          </a:p>
          <a:p>
            <a:endParaRPr lang="fr-FR" dirty="0"/>
          </a:p>
        </p:txBody>
      </p:sp>
      <p:pic>
        <p:nvPicPr>
          <p:cNvPr id="7" name="Image 6">
            <a:extLst>
              <a:ext uri="{FF2B5EF4-FFF2-40B4-BE49-F238E27FC236}">
                <a16:creationId xmlns="" xmlns:a16="http://schemas.microsoft.com/office/drawing/2014/main" id="{7753589E-F750-4992-869A-2B397A5E2E8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479" t="26511" r="6889" b="19302"/>
          <a:stretch/>
        </p:blipFill>
        <p:spPr>
          <a:xfrm>
            <a:off x="1433494" y="1454446"/>
            <a:ext cx="10069914" cy="4123198"/>
          </a:xfrm>
          <a:prstGeom prst="rect">
            <a:avLst/>
          </a:prstGeom>
        </p:spPr>
      </p:pic>
      <p:sp>
        <p:nvSpPr>
          <p:cNvPr id="9" name="Titre 1">
            <a:extLst>
              <a:ext uri="{FF2B5EF4-FFF2-40B4-BE49-F238E27FC236}">
                <a16:creationId xmlns="" xmlns:a16="http://schemas.microsoft.com/office/drawing/2014/main" id="{0E2EB5FD-EEFA-40C1-B94B-8AFF0605A698}"/>
              </a:ext>
            </a:extLst>
          </p:cNvPr>
          <p:cNvSpPr txBox="1">
            <a:spLocks/>
          </p:cNvSpPr>
          <p:nvPr/>
        </p:nvSpPr>
        <p:spPr>
          <a:xfrm>
            <a:off x="447582" y="965563"/>
            <a:ext cx="10515600" cy="72682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r-FR" sz="2400" b="0" i="1"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69459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7"/>
          </p:nvPr>
        </p:nvSpPr>
        <p:spPr/>
        <p:txBody>
          <a:bodyPr/>
          <a:lstStyle/>
          <a:p>
            <a:r>
              <a:rPr lang="fr-FR" sz="3200" dirty="0"/>
              <a:t>Exemples de programmes innovants en cours </a:t>
            </a:r>
          </a:p>
        </p:txBody>
      </p:sp>
      <p:sp>
        <p:nvSpPr>
          <p:cNvPr id="6" name="Espace réservé du contenu 5"/>
          <p:cNvSpPr>
            <a:spLocks noGrp="1"/>
          </p:cNvSpPr>
          <p:nvPr>
            <p:ph sz="quarter" idx="22"/>
          </p:nvPr>
        </p:nvSpPr>
        <p:spPr>
          <a:xfrm>
            <a:off x="1302793" y="858424"/>
            <a:ext cx="9678003" cy="2938688"/>
          </a:xfrm>
        </p:spPr>
        <p:txBody>
          <a:bodyPr/>
          <a:lstStyle/>
          <a:p>
            <a:pPr>
              <a:lnSpc>
                <a:spcPct val="100000"/>
              </a:lnSpc>
              <a:spcBef>
                <a:spcPts val="0"/>
              </a:spcBef>
              <a:spcAft>
                <a:spcPts val="600"/>
              </a:spcAft>
            </a:pPr>
            <a:r>
              <a:rPr lang="fr-FR" sz="2400" b="0" dirty="0"/>
              <a:t>Appli Chimio, </a:t>
            </a:r>
            <a:r>
              <a:rPr lang="fr-FR" sz="2000" b="0" i="1" dirty="0"/>
              <a:t>Institut Curie, Paris ;</a:t>
            </a:r>
          </a:p>
          <a:p>
            <a:pPr>
              <a:lnSpc>
                <a:spcPct val="100000"/>
              </a:lnSpc>
              <a:spcBef>
                <a:spcPts val="0"/>
              </a:spcBef>
              <a:spcAft>
                <a:spcPts val="600"/>
              </a:spcAft>
            </a:pPr>
            <a:r>
              <a:rPr lang="fr-FR" sz="2400" b="0" dirty="0" err="1"/>
              <a:t>Moovcare</a:t>
            </a:r>
            <a:r>
              <a:rPr lang="fr-FR" sz="2400" b="0" dirty="0"/>
              <a:t>, </a:t>
            </a:r>
            <a:r>
              <a:rPr lang="fr-FR" sz="2000" b="0" i="1" dirty="0"/>
              <a:t>Centre Jean Bernard, Le Mans ;</a:t>
            </a:r>
          </a:p>
          <a:p>
            <a:pPr>
              <a:lnSpc>
                <a:spcPct val="100000"/>
              </a:lnSpc>
              <a:spcBef>
                <a:spcPts val="0"/>
              </a:spcBef>
              <a:spcAft>
                <a:spcPts val="600"/>
              </a:spcAft>
            </a:pPr>
            <a:r>
              <a:rPr lang="fr-FR" sz="2400" b="0" dirty="0"/>
              <a:t>CAPRI, </a:t>
            </a:r>
            <a:r>
              <a:rPr lang="fr-FR" sz="2000" b="0" i="1" dirty="0"/>
              <a:t>Gustave Roussy IGR, Paris </a:t>
            </a:r>
            <a:r>
              <a:rPr lang="fr-FR" sz="2400" b="0" dirty="0"/>
              <a:t>;</a:t>
            </a:r>
          </a:p>
          <a:p>
            <a:pPr>
              <a:lnSpc>
                <a:spcPct val="100000"/>
              </a:lnSpc>
              <a:spcBef>
                <a:spcPts val="0"/>
              </a:spcBef>
              <a:spcAft>
                <a:spcPts val="600"/>
              </a:spcAft>
            </a:pPr>
            <a:r>
              <a:rPr lang="fr-FR" sz="2400" b="0" dirty="0" err="1"/>
              <a:t>Serious</a:t>
            </a:r>
            <a:r>
              <a:rPr lang="fr-FR" sz="2400" b="0" dirty="0"/>
              <a:t> Game “</a:t>
            </a:r>
            <a:r>
              <a:rPr lang="fr-FR" sz="2400" b="0" dirty="0" err="1"/>
              <a:t>ChimiOrale</a:t>
            </a:r>
            <a:r>
              <a:rPr lang="fr-FR" sz="2400" b="0" dirty="0"/>
              <a:t>”, Groupe </a:t>
            </a:r>
            <a:r>
              <a:rPr lang="fr-FR" sz="2400" b="0" dirty="0" err="1"/>
              <a:t>Vivalto</a:t>
            </a:r>
            <a:r>
              <a:rPr lang="fr-FR" sz="2400" b="0" dirty="0"/>
              <a:t> Sante, </a:t>
            </a:r>
            <a:r>
              <a:rPr lang="fr-FR" sz="2000" b="0" i="1" dirty="0"/>
              <a:t>Centre hospitalier prive de l’Europe, Marly le Roi ;</a:t>
            </a:r>
          </a:p>
          <a:p>
            <a:pPr>
              <a:lnSpc>
                <a:spcPct val="100000"/>
              </a:lnSpc>
              <a:spcBef>
                <a:spcPts val="0"/>
              </a:spcBef>
              <a:spcAft>
                <a:spcPts val="600"/>
              </a:spcAft>
            </a:pPr>
            <a:r>
              <a:rPr lang="fr-FR" sz="2400" b="0" dirty="0" err="1"/>
              <a:t>MyCLB</a:t>
            </a:r>
            <a:r>
              <a:rPr lang="fr-FR" sz="2400" b="0" dirty="0"/>
              <a:t>, </a:t>
            </a:r>
            <a:r>
              <a:rPr lang="fr-FR" sz="2000" b="0" i="1" dirty="0"/>
              <a:t>Centre Léon </a:t>
            </a:r>
            <a:r>
              <a:rPr lang="fr-FR" sz="2000" b="0" i="1" dirty="0" err="1"/>
              <a:t>Berard</a:t>
            </a:r>
            <a:r>
              <a:rPr lang="fr-FR" sz="2000" b="0" i="1" dirty="0"/>
              <a:t>, Lyon ;</a:t>
            </a:r>
          </a:p>
          <a:p>
            <a:pPr>
              <a:lnSpc>
                <a:spcPct val="100000"/>
              </a:lnSpc>
              <a:spcBef>
                <a:spcPts val="0"/>
              </a:spcBef>
              <a:spcAft>
                <a:spcPts val="600"/>
              </a:spcAft>
            </a:pPr>
            <a:r>
              <a:rPr lang="fr-FR" sz="2400" b="0" dirty="0"/>
              <a:t>Dispositif </a:t>
            </a:r>
            <a:r>
              <a:rPr lang="fr-FR" sz="2400" b="0" dirty="0" err="1"/>
              <a:t>Thess</a:t>
            </a:r>
            <a:r>
              <a:rPr lang="fr-FR" sz="2400" b="0" dirty="0"/>
              <a:t> “</a:t>
            </a:r>
            <a:r>
              <a:rPr lang="fr-FR" sz="2400" b="0" dirty="0" err="1"/>
              <a:t>Therapy</a:t>
            </a:r>
            <a:r>
              <a:rPr lang="fr-FR" sz="2400" b="0" dirty="0"/>
              <a:t> Smart Solution”, pilulier connecte avec une application de </a:t>
            </a:r>
            <a:r>
              <a:rPr lang="fr-FR" sz="2400" b="0" dirty="0" err="1"/>
              <a:t>disease</a:t>
            </a:r>
            <a:r>
              <a:rPr lang="fr-FR" sz="2400" b="0" dirty="0"/>
              <a:t> management, </a:t>
            </a:r>
            <a:r>
              <a:rPr lang="fr-FR" sz="2000" b="0" i="1" dirty="0"/>
              <a:t>Institut Sainte Catherine, Avignon en partenariat avec l’Institut Paoli </a:t>
            </a:r>
            <a:r>
              <a:rPr lang="fr-FR" sz="2000" b="0" i="1" dirty="0" err="1"/>
              <a:t>Calmettes</a:t>
            </a:r>
            <a:r>
              <a:rPr lang="fr-FR" sz="2000" b="0" i="1" dirty="0"/>
              <a:t>, Marseille </a:t>
            </a:r>
          </a:p>
          <a:p>
            <a:pPr>
              <a:lnSpc>
                <a:spcPct val="100000"/>
              </a:lnSpc>
              <a:spcBef>
                <a:spcPts val="0"/>
              </a:spcBef>
              <a:spcAft>
                <a:spcPts val="600"/>
              </a:spcAft>
            </a:pPr>
            <a:r>
              <a:rPr lang="fr-FR" sz="2400" b="0" dirty="0" err="1"/>
              <a:t>LMCoach</a:t>
            </a:r>
            <a:r>
              <a:rPr lang="fr-FR" sz="2400" b="0" dirty="0"/>
              <a:t>, portail national d’information et d’aide a la prise des anticancéreux oraux, </a:t>
            </a:r>
            <a:r>
              <a:rPr lang="fr-FR" sz="2000" b="0" i="1" dirty="0"/>
              <a:t>LMC France</a:t>
            </a:r>
            <a:r>
              <a:rPr lang="fr-FR" sz="2400" b="0" dirty="0"/>
              <a:t>.</a:t>
            </a:r>
          </a:p>
          <a:p>
            <a:pPr>
              <a:lnSpc>
                <a:spcPct val="150000"/>
              </a:lnSpc>
            </a:pPr>
            <a:endParaRPr lang="fr-FR" b="0" dirty="0"/>
          </a:p>
        </p:txBody>
      </p:sp>
    </p:spTree>
    <p:extLst>
      <p:ext uri="{BB962C8B-B14F-4D97-AF65-F5344CB8AC3E}">
        <p14:creationId xmlns:p14="http://schemas.microsoft.com/office/powerpoint/2010/main" val="402941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 normalizeH="0" baseline="0" noProof="0">
                <a:ln>
                  <a:noFill/>
                </a:ln>
                <a:solidFill>
                  <a:srgbClr val="FFFFFF"/>
                </a:solidFill>
                <a:effectLst/>
                <a:uLnTx/>
                <a:uFillTx/>
                <a:latin typeface="Arial"/>
                <a:ea typeface="+mn-ea"/>
                <a:cs typeface="+mn-cs"/>
              </a:rPr>
              <a:t>Figure 1 </a:t>
            </a:r>
          </a:p>
        </p:txBody>
      </p:sp>
      <p:pic>
        <p:nvPicPr>
          <p:cNvPr id="53" name="Main graphic"/>
          <p:cNvPicPr/>
          <p:nvPr/>
        </p:nvPicPr>
        <p:blipFill>
          <a:blip r:embed="rId3" cstate="email">
            <a:extLst>
              <a:ext uri="{28A0092B-C50C-407E-A947-70E740481C1C}">
                <a14:useLocalDpi xmlns:a14="http://schemas.microsoft.com/office/drawing/2010/main"/>
              </a:ext>
            </a:extLst>
          </a:blip>
          <a:stretch/>
        </p:blipFill>
        <p:spPr>
          <a:xfrm>
            <a:off x="6878595" y="1482811"/>
            <a:ext cx="5214550" cy="3629800"/>
          </a:xfrm>
          <a:prstGeom prst="rect">
            <a:avLst/>
          </a:prstGeom>
          <a:ln>
            <a:noFill/>
          </a:ln>
        </p:spPr>
      </p:pic>
      <p:sp>
        <p:nvSpPr>
          <p:cNvPr id="54" name="TextShape 2"/>
          <p:cNvSpPr txBox="1"/>
          <p:nvPr/>
        </p:nvSpPr>
        <p:spPr>
          <a:xfrm>
            <a:off x="2476560" y="6477120"/>
            <a:ext cx="8254800" cy="231120"/>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1" normalizeH="0" baseline="0" noProof="0" dirty="0">
              <a:ln>
                <a:noFill/>
              </a:ln>
              <a:solidFill>
                <a:srgbClr val="FFFFFF"/>
              </a:solidFill>
              <a:effectLst/>
              <a:uLnTx/>
              <a:uFillTx/>
              <a:latin typeface="Arial"/>
              <a:ea typeface="+mn-ea"/>
              <a:cs typeface="+mn-cs"/>
            </a:endParaRPr>
          </a:p>
        </p:txBody>
      </p:sp>
      <p:sp>
        <p:nvSpPr>
          <p:cNvPr id="4" name="Espace réservé du contenu 3"/>
          <p:cNvSpPr>
            <a:spLocks noGrp="1"/>
          </p:cNvSpPr>
          <p:nvPr>
            <p:ph sz="quarter" idx="16"/>
          </p:nvPr>
        </p:nvSpPr>
        <p:spPr>
          <a:xfrm>
            <a:off x="980178" y="6264643"/>
            <a:ext cx="7002287" cy="408006"/>
          </a:xfrm>
        </p:spPr>
        <p:txBody>
          <a:bodyPr/>
          <a:lstStyle/>
          <a:p>
            <a:r>
              <a:rPr lang="en-US" dirty="0"/>
              <a:t>Annals of Oncology 2019 301784-1795DOI: 10.1093/</a:t>
            </a:r>
            <a:r>
              <a:rPr lang="en-US" dirty="0" err="1"/>
              <a:t>annonc</a:t>
            </a:r>
            <a:r>
              <a:rPr lang="en-US" dirty="0"/>
              <a:t>/mdz298) </a:t>
            </a:r>
          </a:p>
          <a:p>
            <a:endParaRPr lang="fr-FR" dirty="0"/>
          </a:p>
        </p:txBody>
      </p:sp>
      <p:sp>
        <p:nvSpPr>
          <p:cNvPr id="7" name="Espace réservé du texte 6"/>
          <p:cNvSpPr>
            <a:spLocks noGrp="1"/>
          </p:cNvSpPr>
          <p:nvPr>
            <p:ph type="body" sz="quarter" idx="17"/>
          </p:nvPr>
        </p:nvSpPr>
        <p:spPr>
          <a:xfrm>
            <a:off x="911616" y="0"/>
            <a:ext cx="11458830" cy="1171406"/>
          </a:xfrm>
        </p:spPr>
        <p:txBody>
          <a:bodyPr/>
          <a:lstStyle/>
          <a:p>
            <a:r>
              <a:rPr lang="fr-FR" sz="3200" dirty="0"/>
              <a:t>Qualité de vie post cancer chez les patientes </a:t>
            </a:r>
            <a:br>
              <a:rPr lang="fr-FR" sz="3200" dirty="0"/>
            </a:br>
            <a:r>
              <a:rPr lang="fr-FR" sz="3200" dirty="0"/>
              <a:t>selon les traitements (fin des traitements et à 2 ans) </a:t>
            </a:r>
          </a:p>
        </p:txBody>
      </p:sp>
      <p:sp>
        <p:nvSpPr>
          <p:cNvPr id="2" name="Espace réservé du pied de page 1">
            <a:extLst>
              <a:ext uri="{FF2B5EF4-FFF2-40B4-BE49-F238E27FC236}">
                <a16:creationId xmlns="" xmlns:a16="http://schemas.microsoft.com/office/drawing/2014/main" id="{A4B4876E-E860-DF0F-296E-0DFCAEE11824}"/>
              </a:ext>
            </a:extLst>
          </p:cNvPr>
          <p:cNvSpPr>
            <a:spLocks noGrp="1"/>
          </p:cNvSpPr>
          <p:nvPr>
            <p:ph type="ftr" sz="quarter" idx="4294967295"/>
          </p:nvPr>
        </p:nvSpPr>
        <p:spPr>
          <a:xfrm>
            <a:off x="980178" y="5532491"/>
            <a:ext cx="10745788"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C4C"/>
                </a:solidFill>
                <a:effectLst/>
                <a:uLnTx/>
                <a:uFillTx/>
                <a:latin typeface="Calibri" panose="020F0502020204030204"/>
                <a:ea typeface="+mn-ea"/>
                <a:cs typeface="+mn-cs"/>
              </a:rPr>
              <a:t>CANTO Differential impact of endocrine therapy and  chemotherapy on quality of life of breast cancer survivors: </a:t>
            </a:r>
            <a:br>
              <a:rPr kumimoji="0" lang="en-US" sz="1400" b="0" i="0" u="none" strike="noStrike" kern="1200" cap="none" spc="0" normalizeH="0" baseline="0" noProof="0" dirty="0">
                <a:ln>
                  <a:noFill/>
                </a:ln>
                <a:solidFill>
                  <a:srgbClr val="002C4C"/>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002C4C"/>
                </a:solidFill>
                <a:effectLst/>
                <a:uLnTx/>
                <a:uFillTx/>
                <a:latin typeface="Calibri" panose="020F0502020204030204"/>
                <a:ea typeface="+mn-ea"/>
                <a:cs typeface="+mn-cs"/>
              </a:rPr>
              <a:t>a prospective patient-reported outcomes analysis -</a:t>
            </a:r>
            <a:endParaRPr kumimoji="0" lang="fr-FR" sz="1400" b="0" i="0" u="none" strike="noStrike" kern="1200" cap="none" spc="0" normalizeH="0" baseline="0" noProof="0" dirty="0">
              <a:ln>
                <a:noFill/>
              </a:ln>
              <a:solidFill>
                <a:srgbClr val="002C4C"/>
              </a:solidFill>
              <a:effectLst/>
              <a:uLnTx/>
              <a:uFillTx/>
              <a:latin typeface="Calibri" panose="020F0502020204030204"/>
              <a:ea typeface="+mn-ea"/>
              <a:cs typeface="+mn-cs"/>
            </a:endParaRPr>
          </a:p>
        </p:txBody>
      </p:sp>
      <p:pic>
        <p:nvPicPr>
          <p:cNvPr id="6" name="Image 5">
            <a:extLst>
              <a:ext uri="{FF2B5EF4-FFF2-40B4-BE49-F238E27FC236}">
                <a16:creationId xmlns="" xmlns:a16="http://schemas.microsoft.com/office/drawing/2014/main" id="{1058CFB4-D059-EC64-5288-E90F15A6B2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8459" y="1631092"/>
            <a:ext cx="5371195" cy="3468987"/>
          </a:xfrm>
          <a:prstGeom prst="rect">
            <a:avLst/>
          </a:prstGeom>
          <a:ln>
            <a:noFill/>
          </a:ln>
        </p:spPr>
      </p:pic>
      <p:sp>
        <p:nvSpPr>
          <p:cNvPr id="11" name="Rectangle 10"/>
          <p:cNvSpPr/>
          <p:nvPr/>
        </p:nvSpPr>
        <p:spPr>
          <a:xfrm>
            <a:off x="1000896" y="1248032"/>
            <a:ext cx="5622325" cy="4040660"/>
          </a:xfrm>
          <a:prstGeom prst="rect">
            <a:avLst/>
          </a:prstGeom>
          <a:no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239669" y="1065416"/>
            <a:ext cx="2712537" cy="400110"/>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5086"/>
                </a:solidFill>
                <a:effectLst/>
                <a:uLnTx/>
                <a:uFillTx/>
                <a:latin typeface="Calibri" panose="020F0502020204030204"/>
                <a:ea typeface="+mn-ea"/>
                <a:cs typeface="+mn-cs"/>
              </a:rPr>
              <a:t>Patientes ménopausées</a:t>
            </a:r>
          </a:p>
        </p:txBody>
      </p:sp>
      <p:sp>
        <p:nvSpPr>
          <p:cNvPr id="12" name="Rectangle 11"/>
          <p:cNvSpPr/>
          <p:nvPr/>
        </p:nvSpPr>
        <p:spPr>
          <a:xfrm>
            <a:off x="6701481" y="1252151"/>
            <a:ext cx="5428734" cy="4040660"/>
          </a:xfrm>
          <a:prstGeom prst="rect">
            <a:avLst/>
          </a:prstGeom>
          <a:no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7010247" y="1048679"/>
            <a:ext cx="3240246" cy="400110"/>
          </a:xfrm>
          <a:prstGeom prst="rect">
            <a:avLst/>
          </a:prstGeom>
          <a:solidFill>
            <a:schemeClr val="bg1"/>
          </a:solidFill>
        </p:spPr>
        <p:txBody>
          <a:bodyPr wrap="none">
            <a:spAutoFit/>
          </a:bodyPr>
          <a:lstStyle/>
          <a:p>
            <a:r>
              <a:rPr lang="fr-FR" sz="2000" b="1" dirty="0">
                <a:solidFill>
                  <a:srgbClr val="005086"/>
                </a:solidFill>
                <a:latin typeface="Calibri" panose="020F0502020204030204"/>
              </a:rPr>
              <a:t>Patientes en pré-ménopause</a:t>
            </a:r>
          </a:p>
        </p:txBody>
      </p:sp>
    </p:spTree>
    <p:extLst>
      <p:ext uri="{BB962C8B-B14F-4D97-AF65-F5344CB8AC3E}">
        <p14:creationId xmlns:p14="http://schemas.microsoft.com/office/powerpoint/2010/main" val="48306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IN">
  <a:themeElements>
    <a:clrScheme name="Personnalisé 6">
      <a:dk1>
        <a:srgbClr val="002D4C"/>
      </a:dk1>
      <a:lt1>
        <a:srgbClr val="FFFFFF"/>
      </a:lt1>
      <a:dk2>
        <a:srgbClr val="383638"/>
      </a:dk2>
      <a:lt2>
        <a:srgbClr val="FE7E4B"/>
      </a:lt2>
      <a:accent1>
        <a:srgbClr val="005086"/>
      </a:accent1>
      <a:accent2>
        <a:srgbClr val="002D4C"/>
      </a:accent2>
      <a:accent3>
        <a:srgbClr val="002B4B"/>
      </a:accent3>
      <a:accent4>
        <a:srgbClr val="521800"/>
      </a:accent4>
      <a:accent5>
        <a:srgbClr val="646168"/>
      </a:accent5>
      <a:accent6>
        <a:srgbClr val="565357"/>
      </a:accent6>
      <a:hlink>
        <a:srgbClr val="002C4C"/>
      </a:hlink>
      <a:folHlink>
        <a:srgbClr val="002C4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EIN">
  <a:themeElements>
    <a:clrScheme name="Personnalisé 6">
      <a:dk1>
        <a:srgbClr val="002D4C"/>
      </a:dk1>
      <a:lt1>
        <a:srgbClr val="FFFFFF"/>
      </a:lt1>
      <a:dk2>
        <a:srgbClr val="383638"/>
      </a:dk2>
      <a:lt2>
        <a:srgbClr val="FE7E4B"/>
      </a:lt2>
      <a:accent1>
        <a:srgbClr val="005086"/>
      </a:accent1>
      <a:accent2>
        <a:srgbClr val="002D4C"/>
      </a:accent2>
      <a:accent3>
        <a:srgbClr val="002B4B"/>
      </a:accent3>
      <a:accent4>
        <a:srgbClr val="521800"/>
      </a:accent4>
      <a:accent5>
        <a:srgbClr val="646168"/>
      </a:accent5>
      <a:accent6>
        <a:srgbClr val="565357"/>
      </a:accent6>
      <a:hlink>
        <a:srgbClr val="002C4C"/>
      </a:hlink>
      <a:folHlink>
        <a:srgbClr val="002C4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SEI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SEIN">
  <a:themeElements>
    <a:clrScheme name="Personnalisé 6">
      <a:dk1>
        <a:srgbClr val="002D4C"/>
      </a:dk1>
      <a:lt1>
        <a:srgbClr val="FFFFFF"/>
      </a:lt1>
      <a:dk2>
        <a:srgbClr val="383638"/>
      </a:dk2>
      <a:lt2>
        <a:srgbClr val="FE7E4B"/>
      </a:lt2>
      <a:accent1>
        <a:srgbClr val="005086"/>
      </a:accent1>
      <a:accent2>
        <a:srgbClr val="002D4C"/>
      </a:accent2>
      <a:accent3>
        <a:srgbClr val="002B4B"/>
      </a:accent3>
      <a:accent4>
        <a:srgbClr val="521800"/>
      </a:accent4>
      <a:accent5>
        <a:srgbClr val="646168"/>
      </a:accent5>
      <a:accent6>
        <a:srgbClr val="565357"/>
      </a:accent6>
      <a:hlink>
        <a:srgbClr val="002C4C"/>
      </a:hlink>
      <a:folHlink>
        <a:srgbClr val="002C4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IGESTIF">
    <a:dk1>
      <a:srgbClr val="000000"/>
    </a:dk1>
    <a:lt1>
      <a:srgbClr val="FFFFFF"/>
    </a:lt1>
    <a:dk2>
      <a:srgbClr val="44546A"/>
    </a:dk2>
    <a:lt2>
      <a:srgbClr val="E7E6E6"/>
    </a:lt2>
    <a:accent1>
      <a:srgbClr val="B15303"/>
    </a:accent1>
    <a:accent2>
      <a:srgbClr val="D16922"/>
    </a:accent2>
    <a:accent3>
      <a:srgbClr val="A5A5A5"/>
    </a:accent3>
    <a:accent4>
      <a:srgbClr val="D4743C"/>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DIGESTIF">
    <a:dk1>
      <a:srgbClr val="000000"/>
    </a:dk1>
    <a:lt1>
      <a:srgbClr val="FFFFFF"/>
    </a:lt1>
    <a:dk2>
      <a:srgbClr val="44546A"/>
    </a:dk2>
    <a:lt2>
      <a:srgbClr val="E7E6E6"/>
    </a:lt2>
    <a:accent1>
      <a:srgbClr val="B15303"/>
    </a:accent1>
    <a:accent2>
      <a:srgbClr val="D16922"/>
    </a:accent2>
    <a:accent3>
      <a:srgbClr val="A5A5A5"/>
    </a:accent3>
    <a:accent4>
      <a:srgbClr val="D4743C"/>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89A241CEA9884CAAD069D3DBECE8C9" ma:contentTypeVersion="12" ma:contentTypeDescription="Create a new document." ma:contentTypeScope="" ma:versionID="1f6a1a11104bbe9ad50149a5967a7ddc">
  <xsd:schema xmlns:xsd="http://www.w3.org/2001/XMLSchema" xmlns:xs="http://www.w3.org/2001/XMLSchema" xmlns:p="http://schemas.microsoft.com/office/2006/metadata/properties" xmlns:ns2="9ac14603-4e3d-4f67-8f6b-5c6d4d0c5cee" xmlns:ns3="c6a3004d-2df8-49e5-aea2-36d2828df358" xmlns:ns4="c9ac3ab4-a7cc-4b3a-aeed-dd55a233ac4b" targetNamespace="http://schemas.microsoft.com/office/2006/metadata/properties" ma:root="true" ma:fieldsID="a0cbdc76e459686df74e215f7554ebe3" ns2:_="" ns3:_="" ns4:_="">
    <xsd:import namespace="9ac14603-4e3d-4f67-8f6b-5c6d4d0c5cee"/>
    <xsd:import namespace="c6a3004d-2df8-49e5-aea2-36d2828df358"/>
    <xsd:import namespace="c9ac3ab4-a7cc-4b3a-aeed-dd55a233ac4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c14603-4e3d-4f67-8f6b-5c6d4d0c5c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37bc47b-3997-4ccb-824d-08e9c3bde3a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6a3004d-2df8-49e5-aea2-36d2828df35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ac3ab4-a7cc-4b3a-aeed-dd55a233ac4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b39679f-a340-4995-9a67-956f43cd7b13}" ma:internalName="TaxCatchAll" ma:showField="CatchAllData" ma:web="c6a3004d-2df8-49e5-aea2-36d2828df3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c14603-4e3d-4f67-8f6b-5c6d4d0c5cee">
      <Terms xmlns="http://schemas.microsoft.com/office/infopath/2007/PartnerControls"/>
    </lcf76f155ced4ddcb4097134ff3c332f>
    <TaxCatchAll xmlns="c9ac3ab4-a7cc-4b3a-aeed-dd55a233ac4b" xsi:nil="true"/>
  </documentManagement>
</p:properties>
</file>

<file path=customXml/itemProps1.xml><?xml version="1.0" encoding="utf-8"?>
<ds:datastoreItem xmlns:ds="http://schemas.openxmlformats.org/officeDocument/2006/customXml" ds:itemID="{FCDBA4B4-1FE3-46CF-8F9A-F38E3ADF2D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c14603-4e3d-4f67-8f6b-5c6d4d0c5cee"/>
    <ds:schemaRef ds:uri="c6a3004d-2df8-49e5-aea2-36d2828df358"/>
    <ds:schemaRef ds:uri="c9ac3ab4-a7cc-4b3a-aeed-dd55a233ac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EF522C-D5E0-4366-9965-86E3C8CD2C02}">
  <ds:schemaRefs>
    <ds:schemaRef ds:uri="http://schemas.microsoft.com/sharepoint/v3/contenttype/forms"/>
  </ds:schemaRefs>
</ds:datastoreItem>
</file>

<file path=customXml/itemProps3.xml><?xml version="1.0" encoding="utf-8"?>
<ds:datastoreItem xmlns:ds="http://schemas.openxmlformats.org/officeDocument/2006/customXml" ds:itemID="{CF4F7FF8-CAE9-4BE5-A3AC-0CC7690A01B2}">
  <ds:schemaRefs>
    <ds:schemaRef ds:uri="http://schemas.openxmlformats.org/package/2006/metadata/core-properties"/>
    <ds:schemaRef ds:uri="http://schemas.microsoft.com/office/2006/documentManagement/types"/>
    <ds:schemaRef ds:uri="http://purl.org/dc/dcmitype/"/>
    <ds:schemaRef ds:uri="9ac14603-4e3d-4f67-8f6b-5c6d4d0c5cee"/>
    <ds:schemaRef ds:uri="http://purl.org/dc/elements/1.1/"/>
    <ds:schemaRef ds:uri="c6a3004d-2df8-49e5-aea2-36d2828df358"/>
    <ds:schemaRef ds:uri="http://schemas.microsoft.com/office/2006/metadata/properties"/>
    <ds:schemaRef ds:uri="http://schemas.microsoft.com/office/infopath/2007/PartnerControls"/>
    <ds:schemaRef ds:uri="c9ac3ab4-a7cc-4b3a-aeed-dd55a233ac4b"/>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505</TotalTime>
  <Words>5176</Words>
  <Application>Microsoft Office PowerPoint</Application>
  <PresentationFormat>Grand écran</PresentationFormat>
  <Paragraphs>1009</Paragraphs>
  <Slides>88</Slides>
  <Notes>18</Notes>
  <HiddenSlides>0</HiddenSlides>
  <MMClips>0</MMClips>
  <ScaleCrop>false</ScaleCrop>
  <HeadingPairs>
    <vt:vector size="6" baseType="variant">
      <vt:variant>
        <vt:lpstr>Polices utilisées</vt:lpstr>
      </vt:variant>
      <vt:variant>
        <vt:i4>24</vt:i4>
      </vt:variant>
      <vt:variant>
        <vt:lpstr>Thème</vt:lpstr>
      </vt:variant>
      <vt:variant>
        <vt:i4>7</vt:i4>
      </vt:variant>
      <vt:variant>
        <vt:lpstr>Titres des diapositives</vt:lpstr>
      </vt:variant>
      <vt:variant>
        <vt:i4>88</vt:i4>
      </vt:variant>
    </vt:vector>
  </HeadingPairs>
  <TitlesOfParts>
    <vt:vector size="119" baseType="lpstr">
      <vt:lpstr>ＭＳ Ｐゴシック</vt:lpstr>
      <vt:lpstr>.Lucida Grande UI Regular</vt:lpstr>
      <vt:lpstr>Apple SD Gothic Neo Thin</vt:lpstr>
      <vt:lpstr>Arial</vt:lpstr>
      <vt:lpstr>Arial Narrow</vt:lpstr>
      <vt:lpstr>Arial Regular</vt:lpstr>
      <vt:lpstr>Calibri</vt:lpstr>
      <vt:lpstr>Calibri Light</vt:lpstr>
      <vt:lpstr>Calluna</vt:lpstr>
      <vt:lpstr>Cambria Math</vt:lpstr>
      <vt:lpstr>Century Gothic</vt:lpstr>
      <vt:lpstr>Courier New</vt:lpstr>
      <vt:lpstr>Ebrima</vt:lpstr>
      <vt:lpstr>geneve</vt:lpstr>
      <vt:lpstr>Gordita</vt:lpstr>
      <vt:lpstr>Gordita Light</vt:lpstr>
      <vt:lpstr>Helvetica</vt:lpstr>
      <vt:lpstr>Police système Courant</vt:lpstr>
      <vt:lpstr>Roboto</vt:lpstr>
      <vt:lpstr>Sofia Pro</vt:lpstr>
      <vt:lpstr>Suisse Int'l</vt:lpstr>
      <vt:lpstr>Times New Roman</vt:lpstr>
      <vt:lpstr>Wingdings</vt:lpstr>
      <vt:lpstr>ヒラギノ角ゴ Pro W3</vt:lpstr>
      <vt:lpstr>Conception personnalisée</vt:lpstr>
      <vt:lpstr>SEIN</vt:lpstr>
      <vt:lpstr>2022_CCO_Template</vt:lpstr>
      <vt:lpstr>1_Office Theme</vt:lpstr>
      <vt:lpstr>1_SEIN</vt:lpstr>
      <vt:lpstr>2_SEIN</vt:lpstr>
      <vt:lpstr>3_SEIN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stratégie et les informations sur les clients sont à l'origine des questions clés de l'entreprise</dc:title>
  <dc:creator>Theresa Jas (MTM)</dc:creator>
  <cp:lastModifiedBy>Nathalie PIPAUD</cp:lastModifiedBy>
  <cp:revision>452</cp:revision>
  <cp:lastPrinted>2021-12-13T19:15:54Z</cp:lastPrinted>
  <dcterms:created xsi:type="dcterms:W3CDTF">2021-02-04T08:46:48Z</dcterms:created>
  <dcterms:modified xsi:type="dcterms:W3CDTF">2024-01-23T15:55:04Z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0x010100EF89A241CEA9884CAAD069D3DBECE8C9</vt:lpwstr>
  </property>
  <property fmtid="{D5CDD505-2E9C-101B-9397-08002B2CF9AE}" pid="3" name="MSIP_Label_4929bff8-5b33-42aa-95d2-28f72e792cb0_SetDate">
    <vt:lpwstr>2021-05-03T17:44:39Z</vt:lpwstr>
  </property>
  <property fmtid="{D5CDD505-2E9C-101B-9397-08002B2CF9AE}" pid="4" name="MSIP_Label_4929bff8-5b33-42aa-95d2-28f72e792cb0_ContentBits">
    <vt:lpwstr>0</vt:lpwstr>
  </property>
  <property fmtid="{D5CDD505-2E9C-101B-9397-08002B2CF9AE}" pid="5" name="MSIP_Label_4929bff8-5b33-42aa-95d2-28f72e792cb0_ActionId">
    <vt:lpwstr>804d3366-9869-4a8b-9e8d-2dac378ceee4</vt:lpwstr>
  </property>
  <property fmtid="{D5CDD505-2E9C-101B-9397-08002B2CF9AE}" pid="6" name="MSIP_Label_4929bff8-5b33-42aa-95d2-28f72e792cb0_Method">
    <vt:lpwstr>Standard</vt:lpwstr>
  </property>
  <property fmtid="{D5CDD505-2E9C-101B-9397-08002B2CF9AE}" pid="7" name="MSIP_Label_4929bff8-5b33-42aa-95d2-28f72e792cb0_Enabled">
    <vt:lpwstr>true</vt:lpwstr>
  </property>
  <property fmtid="{D5CDD505-2E9C-101B-9397-08002B2CF9AE}" pid="8" name="MSIP_Label_4929bff8-5b33-42aa-95d2-28f72e792cb0_SiteId">
    <vt:lpwstr>f35a6974-607f-47d4-82d7-ff31d7dc53a5</vt:lpwstr>
  </property>
  <property fmtid="{D5CDD505-2E9C-101B-9397-08002B2CF9AE}" pid="9" name="MSIP_Label_4929bff8-5b33-42aa-95d2-28f72e792cb0_Name">
    <vt:lpwstr>Internal</vt:lpwstr>
  </property>
</Properties>
</file>