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6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7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6.xml" ContentType="application/vnd.openxmlformats-officedocument.themeOverr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7.xml" ContentType="application/vnd.openxmlformats-officedocument.themeOverr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8.xml" ContentType="application/vnd.openxmlformats-officedocument.themeOverr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19.xml" ContentType="application/vnd.openxmlformats-officedocument.themeOverr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20.xml" ContentType="application/vnd.openxmlformats-officedocument.themeOverr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21.xml" ContentType="application/vnd.openxmlformats-officedocument.themeOverr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22.xml" ContentType="application/vnd.openxmlformats-officedocument.themeOverr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theme/themeOverride23.xml" ContentType="application/vnd.openxmlformats-officedocument.themeOverr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theme/themeOverride24.xml" ContentType="application/vnd.openxmlformats-officedocument.themeOverr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theme/themeOverride25.xml" ContentType="application/vnd.openxmlformats-officedocument.themeOverr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theme/themeOverride26.xml" ContentType="application/vnd.openxmlformats-officedocument.themeOverr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theme/themeOverride27.xml" ContentType="application/vnd.openxmlformats-officedocument.themeOverrid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theme/themeOverride28.xml" ContentType="application/vnd.openxmlformats-officedocument.themeOverrid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theme/themeOverride29.xml" ContentType="application/vnd.openxmlformats-officedocument.themeOverrid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theme/themeOverride30.xml" ContentType="application/vnd.openxmlformats-officedocument.themeOverrid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theme/themeOverride31.xml" ContentType="application/vnd.openxmlformats-officedocument.themeOverrid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theme/themeOverride32.xml" ContentType="application/vnd.openxmlformats-officedocument.themeOverrid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theme/themeOverride33.xml" ContentType="application/vnd.openxmlformats-officedocument.themeOverrid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theme/themeOverride34.xml" ContentType="application/vnd.openxmlformats-officedocument.themeOverrid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theme/themeOverride35.xml" ContentType="application/vnd.openxmlformats-officedocument.themeOverrid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theme/themeOverride36.xml" ContentType="application/vnd.openxmlformats-officedocument.themeOverrid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theme/themeOverride37.xml" ContentType="application/vnd.openxmlformats-officedocument.themeOverrid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theme/themeOverride38.xml" ContentType="application/vnd.openxmlformats-officedocument.themeOverrid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theme/themeOverride39.xml" ContentType="application/vnd.openxmlformats-officedocument.themeOverrid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theme/themeOverride40.xml" ContentType="application/vnd.openxmlformats-officedocument.themeOverrid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theme/themeOverride41.xml" ContentType="application/vnd.openxmlformats-officedocument.themeOverride+xml"/>
  <Override PartName="/ppt/charts/chart42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theme/themeOverride42.xml" ContentType="application/vnd.openxmlformats-officedocument.themeOverride+xml"/>
  <Override PartName="/ppt/charts/chart43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theme/themeOverride43.xml" ContentType="application/vnd.openxmlformats-officedocument.themeOverride+xml"/>
  <Override PartName="/ppt/charts/chart44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theme/themeOverride44.xml" ContentType="application/vnd.openxmlformats-officedocument.themeOverride+xml"/>
  <Override PartName="/ppt/charts/chart45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theme/themeOverride45.xml" ContentType="application/vnd.openxmlformats-officedocument.themeOverride+xml"/>
  <Override PartName="/ppt/charts/chart46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theme/themeOverride46.xml" ContentType="application/vnd.openxmlformats-officedocument.themeOverride+xml"/>
  <Override PartName="/ppt/charts/chart47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theme/themeOverride47.xml" ContentType="application/vnd.openxmlformats-officedocument.themeOverride+xml"/>
  <Override PartName="/ppt/charts/chart48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theme/themeOverride48.xml" ContentType="application/vnd.openxmlformats-officedocument.themeOverride+xml"/>
  <Override PartName="/ppt/charts/chart49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theme/themeOverride49.xml" ContentType="application/vnd.openxmlformats-officedocument.themeOverride+xml"/>
  <Override PartName="/ppt/charts/chart50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theme/themeOverride50.xml" ContentType="application/vnd.openxmlformats-officedocument.themeOverride+xml"/>
  <Override PartName="/ppt/charts/chart51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theme/themeOverride51.xml" ContentType="application/vnd.openxmlformats-officedocument.themeOverride+xml"/>
  <Override PartName="/ppt/charts/chart52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drawings/drawing1.xml" ContentType="application/vnd.openxmlformats-officedocument.drawingml.chartshapes+xml"/>
  <Override PartName="/ppt/charts/chart53.xml" ContentType="application/vnd.openxmlformats-officedocument.drawingml.chart+xml"/>
  <Override PartName="/ppt/charts/style53.xml" ContentType="application/vnd.ms-office.chartstyle+xml"/>
  <Override PartName="/ppt/charts/colors53.xml" ContentType="application/vnd.ms-office.chartcolorstyle+xml"/>
  <Override PartName="/ppt/charts/chart54.xml" ContentType="application/vnd.openxmlformats-officedocument.drawingml.chart+xml"/>
  <Override PartName="/ppt/charts/style54.xml" ContentType="application/vnd.ms-office.chartstyle+xml"/>
  <Override PartName="/ppt/charts/colors54.xml" ContentType="application/vnd.ms-office.chartcolorstyle+xml"/>
  <Override PartName="/ppt/theme/themeOverride52.xml" ContentType="application/vnd.openxmlformats-officedocument.themeOverride+xml"/>
  <Override PartName="/ppt/charts/chart55.xml" ContentType="application/vnd.openxmlformats-officedocument.drawingml.chart+xml"/>
  <Override PartName="/ppt/charts/style55.xml" ContentType="application/vnd.ms-office.chartstyle+xml"/>
  <Override PartName="/ppt/charts/colors55.xml" ContentType="application/vnd.ms-office.chartcolorstyle+xml"/>
  <Override PartName="/ppt/theme/themeOverride53.xml" ContentType="application/vnd.openxmlformats-officedocument.themeOverride+xml"/>
  <Override PartName="/ppt/charts/chart56.xml" ContentType="application/vnd.openxmlformats-officedocument.drawingml.chart+xml"/>
  <Override PartName="/ppt/charts/style56.xml" ContentType="application/vnd.ms-office.chartstyle+xml"/>
  <Override PartName="/ppt/charts/colors56.xml" ContentType="application/vnd.ms-office.chartcolorstyle+xml"/>
  <Override PartName="/ppt/theme/themeOverride54.xml" ContentType="application/vnd.openxmlformats-officedocument.themeOverride+xml"/>
  <Override PartName="/ppt/charts/chart57.xml" ContentType="application/vnd.openxmlformats-officedocument.drawingml.chart+xml"/>
  <Override PartName="/ppt/charts/style57.xml" ContentType="application/vnd.ms-office.chartstyle+xml"/>
  <Override PartName="/ppt/charts/colors57.xml" ContentType="application/vnd.ms-office.chartcolorstyle+xml"/>
  <Override PartName="/ppt/theme/themeOverride55.xml" ContentType="application/vnd.openxmlformats-officedocument.themeOverride+xml"/>
  <Override PartName="/ppt/charts/chart58.xml" ContentType="application/vnd.openxmlformats-officedocument.drawingml.chart+xml"/>
  <Override PartName="/ppt/charts/style58.xml" ContentType="application/vnd.ms-office.chartstyle+xml"/>
  <Override PartName="/ppt/charts/colors58.xml" ContentType="application/vnd.ms-office.chartcolorstyle+xml"/>
  <Override PartName="/ppt/theme/themeOverride5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1"/>
    <p:sldMasterId id="2147483701" r:id="rId2"/>
    <p:sldMasterId id="2147483755" r:id="rId3"/>
    <p:sldMasterId id="2147483809" r:id="rId4"/>
    <p:sldMasterId id="2147483818" r:id="rId5"/>
    <p:sldMasterId id="2147483827" r:id="rId6"/>
    <p:sldMasterId id="2147483836" r:id="rId7"/>
    <p:sldMasterId id="2147483845" r:id="rId8"/>
  </p:sldMasterIdLst>
  <p:notesMasterIdLst>
    <p:notesMasterId r:id="rId88"/>
  </p:notesMasterIdLst>
  <p:handoutMasterIdLst>
    <p:handoutMasterId r:id="rId89"/>
  </p:handoutMasterIdLst>
  <p:sldIdLst>
    <p:sldId id="457" r:id="rId9"/>
    <p:sldId id="462" r:id="rId10"/>
    <p:sldId id="460" r:id="rId11"/>
    <p:sldId id="459" r:id="rId12"/>
    <p:sldId id="538" r:id="rId13"/>
    <p:sldId id="539" r:id="rId14"/>
    <p:sldId id="540" r:id="rId15"/>
    <p:sldId id="541" r:id="rId16"/>
    <p:sldId id="542" r:id="rId17"/>
    <p:sldId id="543" r:id="rId18"/>
    <p:sldId id="544" r:id="rId19"/>
    <p:sldId id="545" r:id="rId20"/>
    <p:sldId id="546" r:id="rId21"/>
    <p:sldId id="547" r:id="rId22"/>
    <p:sldId id="548" r:id="rId23"/>
    <p:sldId id="549" r:id="rId24"/>
    <p:sldId id="550" r:id="rId25"/>
    <p:sldId id="551" r:id="rId26"/>
    <p:sldId id="552" r:id="rId27"/>
    <p:sldId id="553" r:id="rId28"/>
    <p:sldId id="554" r:id="rId29"/>
    <p:sldId id="555" r:id="rId30"/>
    <p:sldId id="556" r:id="rId31"/>
    <p:sldId id="557" r:id="rId32"/>
    <p:sldId id="558" r:id="rId33"/>
    <p:sldId id="559" r:id="rId34"/>
    <p:sldId id="560" r:id="rId35"/>
    <p:sldId id="561" r:id="rId36"/>
    <p:sldId id="562" r:id="rId37"/>
    <p:sldId id="563" r:id="rId38"/>
    <p:sldId id="564" r:id="rId39"/>
    <p:sldId id="583" r:id="rId40"/>
    <p:sldId id="584" r:id="rId41"/>
    <p:sldId id="585" r:id="rId42"/>
    <p:sldId id="586" r:id="rId43"/>
    <p:sldId id="587" r:id="rId44"/>
    <p:sldId id="588" r:id="rId45"/>
    <p:sldId id="589" r:id="rId46"/>
    <p:sldId id="590" r:id="rId47"/>
    <p:sldId id="591" r:id="rId48"/>
    <p:sldId id="592" r:id="rId49"/>
    <p:sldId id="593" r:id="rId50"/>
    <p:sldId id="594" r:id="rId51"/>
    <p:sldId id="595" r:id="rId52"/>
    <p:sldId id="596" r:id="rId53"/>
    <p:sldId id="597" r:id="rId54"/>
    <p:sldId id="598" r:id="rId55"/>
    <p:sldId id="599" r:id="rId56"/>
    <p:sldId id="600" r:id="rId57"/>
    <p:sldId id="601" r:id="rId58"/>
    <p:sldId id="602" r:id="rId59"/>
    <p:sldId id="603" r:id="rId60"/>
    <p:sldId id="604" r:id="rId61"/>
    <p:sldId id="605" r:id="rId62"/>
    <p:sldId id="606" r:id="rId63"/>
    <p:sldId id="607" r:id="rId64"/>
    <p:sldId id="608" r:id="rId65"/>
    <p:sldId id="609" r:id="rId66"/>
    <p:sldId id="610" r:id="rId67"/>
    <p:sldId id="465" r:id="rId68"/>
    <p:sldId id="466" r:id="rId69"/>
    <p:sldId id="565" r:id="rId70"/>
    <p:sldId id="566" r:id="rId71"/>
    <p:sldId id="567" r:id="rId72"/>
    <p:sldId id="568" r:id="rId73"/>
    <p:sldId id="569" r:id="rId74"/>
    <p:sldId id="570" r:id="rId75"/>
    <p:sldId id="571" r:id="rId76"/>
    <p:sldId id="572" r:id="rId77"/>
    <p:sldId id="573" r:id="rId78"/>
    <p:sldId id="574" r:id="rId79"/>
    <p:sldId id="575" r:id="rId80"/>
    <p:sldId id="576" r:id="rId81"/>
    <p:sldId id="577" r:id="rId82"/>
    <p:sldId id="578" r:id="rId83"/>
    <p:sldId id="579" r:id="rId84"/>
    <p:sldId id="580" r:id="rId85"/>
    <p:sldId id="581" r:id="rId86"/>
    <p:sldId id="582" r:id="rId87"/>
  </p:sldIdLst>
  <p:sldSz cx="12192000" cy="6858000"/>
  <p:notesSz cx="9144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64" userDrawn="1">
          <p15:clr>
            <a:srgbClr val="A4A3A4"/>
          </p15:clr>
        </p15:guide>
        <p15:guide id="2" pos="91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344C"/>
    <a:srgbClr val="548235"/>
    <a:srgbClr val="005086"/>
    <a:srgbClr val="004477"/>
    <a:srgbClr val="002C4C"/>
    <a:srgbClr val="FF7F4D"/>
    <a:srgbClr val="737078"/>
    <a:srgbClr val="005087"/>
    <a:srgbClr val="3A3839"/>
    <a:srgbClr val="CA5E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05" autoAdjust="0"/>
    <p:restoredTop sz="95934" autoAdjust="0"/>
  </p:normalViewPr>
  <p:slideViewPr>
    <p:cSldViewPr snapToGrid="0">
      <p:cViewPr varScale="1">
        <p:scale>
          <a:sx n="94" d="100"/>
          <a:sy n="94" d="100"/>
        </p:scale>
        <p:origin x="210" y="114"/>
      </p:cViewPr>
      <p:guideLst>
        <p:guide orient="horz" pos="2364"/>
        <p:guide pos="91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9" d="100"/>
          <a:sy n="129" d="100"/>
        </p:scale>
        <p:origin x="27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76" Type="http://schemas.openxmlformats.org/officeDocument/2006/relationships/slide" Target="slides/slide68.xml"/><Relationship Id="rId84" Type="http://schemas.openxmlformats.org/officeDocument/2006/relationships/slide" Target="slides/slide76.xml"/><Relationship Id="rId89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3.xml"/><Relationship Id="rId9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slide" Target="slides/slide58.xml"/><Relationship Id="rId74" Type="http://schemas.openxmlformats.org/officeDocument/2006/relationships/slide" Target="slides/slide66.xml"/><Relationship Id="rId79" Type="http://schemas.openxmlformats.org/officeDocument/2006/relationships/slide" Target="slides/slide71.xml"/><Relationship Id="rId87" Type="http://schemas.openxmlformats.org/officeDocument/2006/relationships/slide" Target="slides/slide79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3.xml"/><Relationship Id="rId82" Type="http://schemas.openxmlformats.org/officeDocument/2006/relationships/slide" Target="slides/slide74.xml"/><Relationship Id="rId90" Type="http://schemas.openxmlformats.org/officeDocument/2006/relationships/presProps" Target="presProps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77" Type="http://schemas.openxmlformats.org/officeDocument/2006/relationships/slide" Target="slides/slide69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slide" Target="slides/slide64.xml"/><Relationship Id="rId80" Type="http://schemas.openxmlformats.org/officeDocument/2006/relationships/slide" Target="slides/slide72.xml"/><Relationship Id="rId85" Type="http://schemas.openxmlformats.org/officeDocument/2006/relationships/slide" Target="slides/slide77.xml"/><Relationship Id="rId9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slide" Target="slides/slide62.xml"/><Relationship Id="rId75" Type="http://schemas.openxmlformats.org/officeDocument/2006/relationships/slide" Target="slides/slide67.xml"/><Relationship Id="rId83" Type="http://schemas.openxmlformats.org/officeDocument/2006/relationships/slide" Target="slides/slide75.xml"/><Relationship Id="rId88" Type="http://schemas.openxmlformats.org/officeDocument/2006/relationships/notesMaster" Target="notesMasters/notesMaster1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slide" Target="slides/slide65.xml"/><Relationship Id="rId78" Type="http://schemas.openxmlformats.org/officeDocument/2006/relationships/slide" Target="slides/slide70.xml"/><Relationship Id="rId81" Type="http://schemas.openxmlformats.org/officeDocument/2006/relationships/slide" Target="slides/slide73.xml"/><Relationship Id="rId86" Type="http://schemas.openxmlformats.org/officeDocument/2006/relationships/slide" Target="slides/slide7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1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2.xm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3.xml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4.xml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5.xml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6.xml"/><Relationship Id="rId2" Type="http://schemas.microsoft.com/office/2011/relationships/chartColorStyle" Target="colors26.xml"/><Relationship Id="rId1" Type="http://schemas.microsoft.com/office/2011/relationships/chartStyle" Target="style26.xml"/><Relationship Id="rId4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7.xml"/><Relationship Id="rId2" Type="http://schemas.microsoft.com/office/2011/relationships/chartColorStyle" Target="colors27.xml"/><Relationship Id="rId1" Type="http://schemas.microsoft.com/office/2011/relationships/chartStyle" Target="style27.xml"/><Relationship Id="rId4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8.xml"/><Relationship Id="rId2" Type="http://schemas.microsoft.com/office/2011/relationships/chartColorStyle" Target="colors28.xml"/><Relationship Id="rId1" Type="http://schemas.microsoft.com/office/2011/relationships/chartStyle" Target="style28.xml"/><Relationship Id="rId4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9.xml"/><Relationship Id="rId2" Type="http://schemas.microsoft.com/office/2011/relationships/chartColorStyle" Target="colors29.xml"/><Relationship Id="rId1" Type="http://schemas.microsoft.com/office/2011/relationships/chartStyle" Target="style29.xml"/><Relationship Id="rId4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0.xml"/><Relationship Id="rId2" Type="http://schemas.microsoft.com/office/2011/relationships/chartColorStyle" Target="colors30.xml"/><Relationship Id="rId1" Type="http://schemas.microsoft.com/office/2011/relationships/chartStyle" Target="style30.xml"/><Relationship Id="rId4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1.xml"/><Relationship Id="rId2" Type="http://schemas.microsoft.com/office/2011/relationships/chartColorStyle" Target="colors31.xml"/><Relationship Id="rId1" Type="http://schemas.microsoft.com/office/2011/relationships/chartStyle" Target="style31.xml"/><Relationship Id="rId4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2.xml"/><Relationship Id="rId2" Type="http://schemas.microsoft.com/office/2011/relationships/chartColorStyle" Target="colors32.xml"/><Relationship Id="rId1" Type="http://schemas.microsoft.com/office/2011/relationships/chartStyle" Target="style32.xml"/><Relationship Id="rId4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3.xml"/><Relationship Id="rId2" Type="http://schemas.microsoft.com/office/2011/relationships/chartColorStyle" Target="colors33.xml"/><Relationship Id="rId1" Type="http://schemas.microsoft.com/office/2011/relationships/chartStyle" Target="style33.xml"/><Relationship Id="rId4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4.xml"/><Relationship Id="rId2" Type="http://schemas.microsoft.com/office/2011/relationships/chartColorStyle" Target="colors34.xml"/><Relationship Id="rId1" Type="http://schemas.microsoft.com/office/2011/relationships/chartStyle" Target="style34.xml"/><Relationship Id="rId4" Type="http://schemas.openxmlformats.org/officeDocument/2006/relationships/package" Target="../embeddings/Microsoft_Excel_Worksheet34.xlsx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5.xml"/><Relationship Id="rId2" Type="http://schemas.microsoft.com/office/2011/relationships/chartColorStyle" Target="colors35.xml"/><Relationship Id="rId1" Type="http://schemas.microsoft.com/office/2011/relationships/chartStyle" Target="style35.xml"/><Relationship Id="rId4" Type="http://schemas.openxmlformats.org/officeDocument/2006/relationships/package" Target="../embeddings/Microsoft_Excel_Worksheet35.xlsx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6.xml"/><Relationship Id="rId2" Type="http://schemas.microsoft.com/office/2011/relationships/chartColorStyle" Target="colors36.xml"/><Relationship Id="rId1" Type="http://schemas.microsoft.com/office/2011/relationships/chartStyle" Target="style36.xml"/><Relationship Id="rId4" Type="http://schemas.openxmlformats.org/officeDocument/2006/relationships/package" Target="../embeddings/Microsoft_Excel_Worksheet36.xlsx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7.xml"/><Relationship Id="rId2" Type="http://schemas.microsoft.com/office/2011/relationships/chartColorStyle" Target="colors37.xml"/><Relationship Id="rId1" Type="http://schemas.microsoft.com/office/2011/relationships/chartStyle" Target="style37.xml"/><Relationship Id="rId4" Type="http://schemas.openxmlformats.org/officeDocument/2006/relationships/package" Target="../embeddings/Microsoft_Excel_Worksheet37.xlsx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8.xml"/><Relationship Id="rId2" Type="http://schemas.microsoft.com/office/2011/relationships/chartColorStyle" Target="colors38.xml"/><Relationship Id="rId1" Type="http://schemas.microsoft.com/office/2011/relationships/chartStyle" Target="style38.xml"/><Relationship Id="rId4" Type="http://schemas.openxmlformats.org/officeDocument/2006/relationships/package" Target="../embeddings/Microsoft_Excel_Worksheet38.xlsx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9.xml"/><Relationship Id="rId2" Type="http://schemas.microsoft.com/office/2011/relationships/chartColorStyle" Target="colors39.xml"/><Relationship Id="rId1" Type="http://schemas.microsoft.com/office/2011/relationships/chartStyle" Target="style39.xml"/><Relationship Id="rId4" Type="http://schemas.openxmlformats.org/officeDocument/2006/relationships/package" Target="../embeddings/Microsoft_Excel_Worksheet39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0.xml"/><Relationship Id="rId2" Type="http://schemas.microsoft.com/office/2011/relationships/chartColorStyle" Target="colors40.xml"/><Relationship Id="rId1" Type="http://schemas.microsoft.com/office/2011/relationships/chartStyle" Target="style40.xml"/><Relationship Id="rId4" Type="http://schemas.openxmlformats.org/officeDocument/2006/relationships/package" Target="../embeddings/Microsoft_Excel_Worksheet40.xlsx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1.xml"/><Relationship Id="rId2" Type="http://schemas.microsoft.com/office/2011/relationships/chartColorStyle" Target="colors41.xml"/><Relationship Id="rId1" Type="http://schemas.microsoft.com/office/2011/relationships/chartStyle" Target="style41.xml"/><Relationship Id="rId4" Type="http://schemas.openxmlformats.org/officeDocument/2006/relationships/package" Target="../embeddings/Microsoft_Excel_Worksheet41.xlsx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2.xml"/><Relationship Id="rId2" Type="http://schemas.microsoft.com/office/2011/relationships/chartColorStyle" Target="colors42.xml"/><Relationship Id="rId1" Type="http://schemas.microsoft.com/office/2011/relationships/chartStyle" Target="style42.xml"/><Relationship Id="rId4" Type="http://schemas.openxmlformats.org/officeDocument/2006/relationships/package" Target="../embeddings/Microsoft_Excel_Worksheet42.xlsx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3.xml"/><Relationship Id="rId2" Type="http://schemas.microsoft.com/office/2011/relationships/chartColorStyle" Target="colors43.xml"/><Relationship Id="rId1" Type="http://schemas.microsoft.com/office/2011/relationships/chartStyle" Target="style43.xml"/><Relationship Id="rId4" Type="http://schemas.openxmlformats.org/officeDocument/2006/relationships/package" Target="../embeddings/Microsoft_Excel_Worksheet43.xlsx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4.xml"/><Relationship Id="rId2" Type="http://schemas.microsoft.com/office/2011/relationships/chartColorStyle" Target="colors44.xml"/><Relationship Id="rId1" Type="http://schemas.microsoft.com/office/2011/relationships/chartStyle" Target="style44.xml"/><Relationship Id="rId4" Type="http://schemas.openxmlformats.org/officeDocument/2006/relationships/package" Target="../embeddings/Microsoft_Excel_Worksheet44.xlsx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5.xml"/><Relationship Id="rId2" Type="http://schemas.microsoft.com/office/2011/relationships/chartColorStyle" Target="colors45.xml"/><Relationship Id="rId1" Type="http://schemas.microsoft.com/office/2011/relationships/chartStyle" Target="style45.xml"/><Relationship Id="rId4" Type="http://schemas.openxmlformats.org/officeDocument/2006/relationships/package" Target="../embeddings/Microsoft_Excel_Worksheet45.xlsx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6.xml"/><Relationship Id="rId2" Type="http://schemas.microsoft.com/office/2011/relationships/chartColorStyle" Target="colors46.xml"/><Relationship Id="rId1" Type="http://schemas.microsoft.com/office/2011/relationships/chartStyle" Target="style46.xml"/><Relationship Id="rId4" Type="http://schemas.openxmlformats.org/officeDocument/2006/relationships/package" Target="../embeddings/Microsoft_Excel_Worksheet46.xlsx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7.xml"/><Relationship Id="rId2" Type="http://schemas.microsoft.com/office/2011/relationships/chartColorStyle" Target="colors47.xml"/><Relationship Id="rId1" Type="http://schemas.microsoft.com/office/2011/relationships/chartStyle" Target="style47.xml"/><Relationship Id="rId4" Type="http://schemas.openxmlformats.org/officeDocument/2006/relationships/package" Target="../embeddings/Microsoft_Excel_Worksheet47.xlsx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8.xml"/><Relationship Id="rId2" Type="http://schemas.microsoft.com/office/2011/relationships/chartColorStyle" Target="colors48.xml"/><Relationship Id="rId1" Type="http://schemas.microsoft.com/office/2011/relationships/chartStyle" Target="style48.xml"/><Relationship Id="rId4" Type="http://schemas.openxmlformats.org/officeDocument/2006/relationships/package" Target="../embeddings/Microsoft_Excel_Worksheet48.xlsx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9.xml"/><Relationship Id="rId2" Type="http://schemas.microsoft.com/office/2011/relationships/chartColorStyle" Target="colors49.xml"/><Relationship Id="rId1" Type="http://schemas.microsoft.com/office/2011/relationships/chartStyle" Target="style49.xml"/><Relationship Id="rId4" Type="http://schemas.openxmlformats.org/officeDocument/2006/relationships/package" Target="../embeddings/Microsoft_Excel_Worksheet49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5.xlsx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0.xml"/><Relationship Id="rId2" Type="http://schemas.microsoft.com/office/2011/relationships/chartColorStyle" Target="colors50.xml"/><Relationship Id="rId1" Type="http://schemas.microsoft.com/office/2011/relationships/chartStyle" Target="style50.xml"/><Relationship Id="rId4" Type="http://schemas.openxmlformats.org/officeDocument/2006/relationships/package" Target="../embeddings/Microsoft_Excel_Worksheet50.xlsx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1.xml"/><Relationship Id="rId2" Type="http://schemas.microsoft.com/office/2011/relationships/chartColorStyle" Target="colors51.xml"/><Relationship Id="rId1" Type="http://schemas.microsoft.com/office/2011/relationships/chartStyle" Target="style51.xml"/><Relationship Id="rId4" Type="http://schemas.openxmlformats.org/officeDocument/2006/relationships/package" Target="../embeddings/Microsoft_Excel_Worksheet51.xlsx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52.xml"/><Relationship Id="rId1" Type="http://schemas.microsoft.com/office/2011/relationships/chartStyle" Target="style52.xml"/><Relationship Id="rId4" Type="http://schemas.openxmlformats.org/officeDocument/2006/relationships/chartUserShapes" Target="../drawings/drawing1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53.xml"/><Relationship Id="rId1" Type="http://schemas.microsoft.com/office/2011/relationships/chartStyle" Target="style53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2.xml"/><Relationship Id="rId2" Type="http://schemas.microsoft.com/office/2011/relationships/chartColorStyle" Target="colors54.xml"/><Relationship Id="rId1" Type="http://schemas.microsoft.com/office/2011/relationships/chartStyle" Target="style54.xml"/><Relationship Id="rId4" Type="http://schemas.openxmlformats.org/officeDocument/2006/relationships/package" Target="../embeddings/Microsoft_Excel_Worksheet52.xlsx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3.xml"/><Relationship Id="rId2" Type="http://schemas.microsoft.com/office/2011/relationships/chartColorStyle" Target="colors55.xml"/><Relationship Id="rId1" Type="http://schemas.microsoft.com/office/2011/relationships/chartStyle" Target="style55.xml"/><Relationship Id="rId4" Type="http://schemas.openxmlformats.org/officeDocument/2006/relationships/package" Target="../embeddings/Microsoft_Excel_Worksheet53.xlsx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4.xml"/><Relationship Id="rId2" Type="http://schemas.microsoft.com/office/2011/relationships/chartColorStyle" Target="colors56.xml"/><Relationship Id="rId1" Type="http://schemas.microsoft.com/office/2011/relationships/chartStyle" Target="style56.xml"/><Relationship Id="rId4" Type="http://schemas.openxmlformats.org/officeDocument/2006/relationships/package" Target="../embeddings/Microsoft_Excel_Worksheet54.xlsx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5.xml"/><Relationship Id="rId2" Type="http://schemas.microsoft.com/office/2011/relationships/chartColorStyle" Target="colors57.xml"/><Relationship Id="rId1" Type="http://schemas.microsoft.com/office/2011/relationships/chartStyle" Target="style57.xml"/><Relationship Id="rId4" Type="http://schemas.openxmlformats.org/officeDocument/2006/relationships/package" Target="../embeddings/Microsoft_Excel_Worksheet55.xlsx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6.xml"/><Relationship Id="rId2" Type="http://schemas.microsoft.com/office/2011/relationships/chartColorStyle" Target="colors58.xml"/><Relationship Id="rId1" Type="http://schemas.microsoft.com/office/2011/relationships/chartStyle" Target="style58.xml"/><Relationship Id="rId4" Type="http://schemas.openxmlformats.org/officeDocument/2006/relationships/package" Target="../embeddings/Microsoft_Excel_Worksheet56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Valeurs Y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Sheet1!$A$2</c:f>
              <c:numCache>
                <c:formatCode>General</c:formatCode>
                <c:ptCount val="1"/>
                <c:pt idx="0">
                  <c:v>0.7</c:v>
                </c:pt>
              </c:numCache>
            </c:numRef>
          </c:xVal>
          <c:yVal>
            <c:numRef>
              <c:f>Sheet1!$B$2</c:f>
              <c:numCache>
                <c:formatCode>General</c:formatCode>
                <c:ptCount val="1"/>
                <c:pt idx="0">
                  <c:v>2.7</c:v>
                </c:pt>
              </c:numCache>
            </c:numRef>
          </c:yVal>
          <c:smooth val="0"/>
      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 xmlns:c16r2="http://schemas.microsoft.com/office/drawing/2015/06/chart">
            <c:ext xmlns:c16="http://schemas.microsoft.com/office/drawing/2014/chart" uri="{C3380CC4-5D6E-409C-BE32-E72D297353CC}">
              <c16:uniqueId val="{00000000-7667-AF45-91AA-D9E05AC738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0817120"/>
        <c:axId val="340817512"/>
      </c:scatterChart>
      <c:valAx>
        <c:axId val="340817120"/>
        <c:scaling>
          <c:orientation val="minMax"/>
          <c:max val="72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Calibri" panose="020F0502020204030204" pitchFamily="34" charset="0"/>
                  </a:defRPr>
                </a:pPr>
                <a:r>
                  <a:rPr lang="en-US"/>
                  <a:t>Durée (mois)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Calibri" panose="020F0502020204030204" pitchFamily="34" charset="0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Calibri" panose="020F0502020204030204" pitchFamily="34" charset="0"/>
              </a:defRPr>
            </a:pPr>
            <a:endParaRPr lang="fr-FR"/>
          </a:p>
        </c:txPr>
        <c:crossAx val="340817512"/>
        <c:crosses val="autoZero"/>
        <c:crossBetween val="midCat"/>
        <c:majorUnit val="12"/>
        <c:minorUnit val="5"/>
      </c:valAx>
      <c:valAx>
        <c:axId val="340817512"/>
        <c:scaling>
          <c:orientation val="minMax"/>
          <c:max val="1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Calibri" panose="020F0502020204030204" pitchFamily="34" charset="0"/>
                  </a:defRPr>
                </a:pPr>
                <a:r>
                  <a:rPr lang="en-US"/>
                  <a:t>SSP (%)</a:t>
                </a:r>
              </a:p>
            </c:rich>
          </c:tx>
          <c:layout>
            <c:manualLayout>
              <c:xMode val="edge"/>
              <c:yMode val="edge"/>
              <c:x val="8.8167463622030682E-3"/>
              <c:y val="0.3706938273000585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Calibri" panose="020F0502020204030204" pitchFamily="34" charset="0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Calibri" panose="020F0502020204030204" pitchFamily="34" charset="0"/>
              </a:defRPr>
            </a:pPr>
            <a:endParaRPr lang="fr-FR"/>
          </a:p>
        </c:txPr>
        <c:crossAx val="340817120"/>
        <c:crosses val="autoZero"/>
        <c:crossBetween val="midCat"/>
        <c:majorUnit val="0.2"/>
      </c:valAx>
      <c:spPr>
        <a:noFill/>
        <a:ln>
          <a:solidFill>
            <a:srgbClr val="002D4C"/>
          </a:solidFill>
        </a:ln>
        <a:effectLst/>
      </c:spPr>
    </c:plotArea>
    <c:plotVisOnly val="1"/>
    <c:dispBlanksAs val="gap"/>
    <c:showDLblsOverMax val="0"/>
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+mn-lt"/>
          <a:cs typeface="Calibri" panose="020F0502020204030204" pitchFamily="34" charset="0"/>
        </a:defRPr>
      </a:pPr>
      <a:endParaRPr lang="fr-FR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Valeurs Y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Sheet1!$A$2</c:f>
              <c:numCache>
                <c:formatCode>General</c:formatCode>
                <c:ptCount val="1"/>
                <c:pt idx="0">
                  <c:v>0.7</c:v>
                </c:pt>
              </c:numCache>
            </c:numRef>
          </c:xVal>
          <c:yVal>
            <c:numRef>
              <c:f>Sheet1!$B$2</c:f>
              <c:numCache>
                <c:formatCode>General</c:formatCode>
                <c:ptCount val="1"/>
                <c:pt idx="0">
                  <c:v>2.7</c:v>
                </c:pt>
              </c:numCache>
            </c:numRef>
          </c:yVal>
          <c:smooth val="0"/>
      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 xmlns:c16r2="http://schemas.microsoft.com/office/drawing/2015/06/chart">
            <c:ext xmlns:c16="http://schemas.microsoft.com/office/drawing/2014/chart" uri="{C3380CC4-5D6E-409C-BE32-E72D297353CC}">
              <c16:uniqueId val="{00000000-F3FA-4489-A380-B50F6C2DCC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0818296"/>
        <c:axId val="341455712"/>
      </c:scatterChart>
      <c:valAx>
        <c:axId val="340818296"/>
        <c:scaling>
          <c:orientation val="minMax"/>
          <c:max val="60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341455712"/>
        <c:crosses val="autoZero"/>
        <c:crossBetween val="midCat"/>
        <c:majorUnit val="12"/>
        <c:minorUnit val="5"/>
      </c:valAx>
      <c:valAx>
        <c:axId val="341455712"/>
        <c:scaling>
          <c:orientation val="minMax"/>
          <c:max val="16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Calibri" panose="020F0502020204030204" pitchFamily="34" charset="0"/>
              </a:defRPr>
            </a:pPr>
            <a:endParaRPr lang="fr-FR"/>
          </a:p>
        </c:txPr>
        <c:crossAx val="340818296"/>
        <c:crosses val="autoZero"/>
        <c:crossBetween val="midCat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>
          <a:latin typeface="+mn-lt"/>
          <a:cs typeface="Calibri" panose="020F0502020204030204" pitchFamily="34" charset="0"/>
        </a:defRPr>
      </a:pPr>
      <a:endParaRPr lang="fr-FR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Valeurs Y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Sheet1!$A$2</c:f>
              <c:numCache>
                <c:formatCode>General</c:formatCode>
                <c:ptCount val="1"/>
                <c:pt idx="0">
                  <c:v>0.7</c:v>
                </c:pt>
              </c:numCache>
            </c:numRef>
          </c:xVal>
          <c:yVal>
            <c:numRef>
              <c:f>Sheet1!$B$2</c:f>
              <c:numCache>
                <c:formatCode>General</c:formatCode>
                <c:ptCount val="1"/>
                <c:pt idx="0">
                  <c:v>2.7</c:v>
                </c:pt>
              </c:numCache>
            </c:numRef>
          </c:yVal>
          <c:smooth val="0"/>
      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 xmlns:c16r2="http://schemas.microsoft.com/office/drawing/2015/06/chart">
            <c:ext xmlns:c16="http://schemas.microsoft.com/office/drawing/2014/chart" uri="{C3380CC4-5D6E-409C-BE32-E72D297353CC}">
              <c16:uniqueId val="{00000000-212C-4B40-8B06-950BF531ED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2203432"/>
        <c:axId val="352204608"/>
      </c:scatterChart>
      <c:valAx>
        <c:axId val="352203432"/>
        <c:scaling>
          <c:orientation val="minMax"/>
          <c:max val="10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Calibri" panose="020F0502020204030204" pitchFamily="34" charset="0"/>
                  </a:defRPr>
                </a:pPr>
                <a:r>
                  <a:rPr lang="en-US"/>
                  <a:t>Durée (années)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Calibri" panose="020F0502020204030204" pitchFamily="34" charset="0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Calibri" panose="020F0502020204030204" pitchFamily="34" charset="0"/>
              </a:defRPr>
            </a:pPr>
            <a:endParaRPr lang="fr-FR"/>
          </a:p>
        </c:txPr>
        <c:crossAx val="352204608"/>
        <c:crosses val="autoZero"/>
        <c:crossBetween val="midCat"/>
        <c:majorUnit val="1"/>
      </c:valAx>
      <c:valAx>
        <c:axId val="352204608"/>
        <c:scaling>
          <c:orientation val="minMax"/>
          <c:max val="1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Calibri" panose="020F0502020204030204" pitchFamily="34" charset="0"/>
                  </a:defRPr>
                </a:pPr>
                <a:r>
                  <a:rPr lang="en-US"/>
                  <a:t>SSP (%)</a:t>
                </a:r>
              </a:p>
            </c:rich>
          </c:tx>
          <c:layout>
            <c:manualLayout>
              <c:xMode val="edge"/>
              <c:yMode val="edge"/>
              <c:x val="8.8167463622030682E-3"/>
              <c:y val="0.3706938273000585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Calibri" panose="020F0502020204030204" pitchFamily="34" charset="0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Calibri" panose="020F0502020204030204" pitchFamily="34" charset="0"/>
              </a:defRPr>
            </a:pPr>
            <a:endParaRPr lang="fr-FR"/>
          </a:p>
        </c:txPr>
        <c:crossAx val="352203432"/>
        <c:crosses val="autoZero"/>
        <c:crossBetween val="midCat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>
          <a:latin typeface="+mn-lt"/>
          <a:cs typeface="Calibri" panose="020F0502020204030204" pitchFamily="34" charset="0"/>
        </a:defRPr>
      </a:pPr>
      <a:endParaRPr lang="fr-FR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Valeurs Y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Sheet1!$A$2</c:f>
              <c:numCache>
                <c:formatCode>General</c:formatCode>
                <c:ptCount val="1"/>
                <c:pt idx="0">
                  <c:v>0.7</c:v>
                </c:pt>
              </c:numCache>
            </c:numRef>
          </c:xVal>
          <c:yVal>
            <c:numRef>
              <c:f>Sheet1!$B$2</c:f>
              <c:numCache>
                <c:formatCode>General</c:formatCode>
                <c:ptCount val="1"/>
                <c:pt idx="0">
                  <c:v>2.7</c:v>
                </c:pt>
              </c:numCache>
            </c:numRef>
          </c:yVal>
          <c:smooth val="0"/>
      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 xmlns:c16r2="http://schemas.microsoft.com/office/drawing/2015/06/chart">
            <c:ext xmlns:c16="http://schemas.microsoft.com/office/drawing/2014/chart" uri="{C3380CC4-5D6E-409C-BE32-E72D297353CC}">
              <c16:uniqueId val="{00000000-5E34-4E93-A5F8-FE440C0634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2207744"/>
        <c:axId val="352199512"/>
      </c:scatterChart>
      <c:valAx>
        <c:axId val="352207744"/>
        <c:scaling>
          <c:orientation val="minMax"/>
          <c:max val="10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Calibri" panose="020F0502020204030204" pitchFamily="34" charset="0"/>
                  </a:defRPr>
                </a:pPr>
                <a:r>
                  <a:rPr lang="en-US"/>
                  <a:t>Durée (années)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Calibri" panose="020F0502020204030204" pitchFamily="34" charset="0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Calibri" panose="020F0502020204030204" pitchFamily="34" charset="0"/>
              </a:defRPr>
            </a:pPr>
            <a:endParaRPr lang="fr-FR"/>
          </a:p>
        </c:txPr>
        <c:crossAx val="352199512"/>
        <c:crosses val="autoZero"/>
        <c:crossBetween val="midCat"/>
        <c:majorUnit val="1"/>
      </c:valAx>
      <c:valAx>
        <c:axId val="352199512"/>
        <c:scaling>
          <c:orientation val="minMax"/>
          <c:max val="1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Calibri" panose="020F0502020204030204" pitchFamily="34" charset="0"/>
                  </a:defRPr>
                </a:pPr>
                <a:r>
                  <a:rPr lang="en-US"/>
                  <a:t>SSP (%)</a:t>
                </a:r>
              </a:p>
            </c:rich>
          </c:tx>
          <c:layout>
            <c:manualLayout>
              <c:xMode val="edge"/>
              <c:yMode val="edge"/>
              <c:x val="8.8167463622030682E-3"/>
              <c:y val="0.3706938273000585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Calibri" panose="020F0502020204030204" pitchFamily="34" charset="0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Calibri" panose="020F0502020204030204" pitchFamily="34" charset="0"/>
              </a:defRPr>
            </a:pPr>
            <a:endParaRPr lang="fr-FR"/>
          </a:p>
        </c:txPr>
        <c:crossAx val="352207744"/>
        <c:crosses val="autoZero"/>
        <c:crossBetween val="midCat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>
          <a:latin typeface="+mn-lt"/>
          <a:cs typeface="Calibri" panose="020F0502020204030204" pitchFamily="34" charset="0"/>
        </a:defRPr>
      </a:pPr>
      <a:endParaRPr lang="fr-FR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Valeurs Y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Sheet1!$A$2</c:f>
              <c:numCache>
                <c:formatCode>General</c:formatCode>
                <c:ptCount val="1"/>
                <c:pt idx="0">
                  <c:v>0.7</c:v>
                </c:pt>
              </c:numCache>
            </c:numRef>
          </c:xVal>
          <c:yVal>
            <c:numRef>
              <c:f>Sheet1!$B$2</c:f>
              <c:numCache>
                <c:formatCode>General</c:formatCode>
                <c:ptCount val="1"/>
                <c:pt idx="0">
                  <c:v>2.7</c:v>
                </c:pt>
              </c:numCache>
            </c:numRef>
          </c:yVal>
          <c:smooth val="0"/>
      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 xmlns:c16r2="http://schemas.microsoft.com/office/drawing/2015/06/chart">
            <c:ext xmlns:c16="http://schemas.microsoft.com/office/drawing/2014/chart" uri="{C3380CC4-5D6E-409C-BE32-E72D297353CC}">
              <c16:uniqueId val="{00000000-212C-4B40-8B06-950BF531ED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2198728"/>
        <c:axId val="352203040"/>
      </c:scatterChart>
      <c:valAx>
        <c:axId val="352198728"/>
        <c:scaling>
          <c:orientation val="minMax"/>
          <c:max val="12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Calibri" panose="020F0502020204030204" pitchFamily="34" charset="0"/>
                  </a:defRPr>
                </a:pPr>
                <a:r>
                  <a:rPr lang="en-US"/>
                  <a:t>Durée (années)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Calibri" panose="020F0502020204030204" pitchFamily="34" charset="0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Calibri" panose="020F0502020204030204" pitchFamily="34" charset="0"/>
              </a:defRPr>
            </a:pPr>
            <a:endParaRPr lang="fr-FR"/>
          </a:p>
        </c:txPr>
        <c:crossAx val="352203040"/>
        <c:crosses val="autoZero"/>
        <c:crossBetween val="midCat"/>
        <c:majorUnit val="1"/>
      </c:valAx>
      <c:valAx>
        <c:axId val="352203040"/>
        <c:scaling>
          <c:orientation val="minMax"/>
          <c:max val="1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Calibri" panose="020F0502020204030204" pitchFamily="34" charset="0"/>
                  </a:defRPr>
                </a:pPr>
                <a:r>
                  <a:rPr lang="en-US" dirty="0"/>
                  <a:t>Survie Globale  (%)</a:t>
                </a:r>
              </a:p>
            </c:rich>
          </c:tx>
          <c:layout>
            <c:manualLayout>
              <c:xMode val="edge"/>
              <c:yMode val="edge"/>
              <c:x val="8.8167463622030682E-3"/>
              <c:y val="0.3706938273000585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Calibri" panose="020F0502020204030204" pitchFamily="34" charset="0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Calibri" panose="020F0502020204030204" pitchFamily="34" charset="0"/>
              </a:defRPr>
            </a:pPr>
            <a:endParaRPr lang="fr-FR"/>
          </a:p>
        </c:txPr>
        <c:crossAx val="352198728"/>
        <c:crosses val="autoZero"/>
        <c:crossBetween val="midCat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>
          <a:latin typeface="+mn-lt"/>
          <a:cs typeface="Calibri" panose="020F0502020204030204" pitchFamily="34" charset="0"/>
        </a:defRPr>
      </a:pPr>
      <a:endParaRPr lang="fr-FR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Valeurs Y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Sheet1!$A$2</c:f>
              <c:numCache>
                <c:formatCode>General</c:formatCode>
                <c:ptCount val="1"/>
                <c:pt idx="0">
                  <c:v>0.7</c:v>
                </c:pt>
              </c:numCache>
            </c:numRef>
          </c:xVal>
          <c:yVal>
            <c:numRef>
              <c:f>Sheet1!$B$2</c:f>
              <c:numCache>
                <c:formatCode>General</c:formatCode>
                <c:ptCount val="1"/>
                <c:pt idx="0">
                  <c:v>2.7</c:v>
                </c:pt>
              </c:numCache>
            </c:numRef>
          </c:yVal>
          <c:smooth val="0"/>
      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 xmlns:c16r2="http://schemas.microsoft.com/office/drawing/2015/06/chart">
            <c:ext xmlns:c16="http://schemas.microsoft.com/office/drawing/2014/chart" uri="{C3380CC4-5D6E-409C-BE32-E72D297353CC}">
              <c16:uniqueId val="{00000000-5E34-4E93-A5F8-FE440C0634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2210096"/>
        <c:axId val="352206176"/>
      </c:scatterChart>
      <c:valAx>
        <c:axId val="352210096"/>
        <c:scaling>
          <c:orientation val="minMax"/>
          <c:max val="12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Calibri" panose="020F0502020204030204" pitchFamily="34" charset="0"/>
                  </a:defRPr>
                </a:pPr>
                <a:r>
                  <a:rPr lang="en-US"/>
                  <a:t>Durée (années)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Calibri" panose="020F0502020204030204" pitchFamily="34" charset="0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Calibri" panose="020F0502020204030204" pitchFamily="34" charset="0"/>
              </a:defRPr>
            </a:pPr>
            <a:endParaRPr lang="fr-FR"/>
          </a:p>
        </c:txPr>
        <c:crossAx val="352206176"/>
        <c:crosses val="autoZero"/>
        <c:crossBetween val="midCat"/>
        <c:majorUnit val="1"/>
      </c:valAx>
      <c:valAx>
        <c:axId val="352206176"/>
        <c:scaling>
          <c:orientation val="minMax"/>
          <c:max val="1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Calibri" panose="020F0502020204030204" pitchFamily="34" charset="0"/>
                  </a:defRPr>
                </a:pPr>
                <a:r>
                  <a:rPr lang="en-US" dirty="0"/>
                  <a:t>Survie Globale (%)</a:t>
                </a:r>
              </a:p>
            </c:rich>
          </c:tx>
          <c:layout>
            <c:manualLayout>
              <c:xMode val="edge"/>
              <c:yMode val="edge"/>
              <c:x val="8.8167463622030682E-3"/>
              <c:y val="0.3706938273000585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Calibri" panose="020F0502020204030204" pitchFamily="34" charset="0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Calibri" panose="020F0502020204030204" pitchFamily="34" charset="0"/>
              </a:defRPr>
            </a:pPr>
            <a:endParaRPr lang="fr-FR"/>
          </a:p>
        </c:txPr>
        <c:crossAx val="352210096"/>
        <c:crosses val="autoZero"/>
        <c:crossBetween val="midCat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>
          <a:latin typeface="+mn-lt"/>
          <a:cs typeface="Calibri" panose="020F0502020204030204" pitchFamily="34" charset="0"/>
        </a:defRPr>
      </a:pPr>
      <a:endParaRPr lang="fr-FR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Valeurs Y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Sheet1!$A$2</c:f>
              <c:numCache>
                <c:formatCode>General</c:formatCode>
                <c:ptCount val="1"/>
                <c:pt idx="0">
                  <c:v>0.7</c:v>
                </c:pt>
              </c:numCache>
            </c:numRef>
          </c:xVal>
          <c:yVal>
            <c:numRef>
              <c:f>Sheet1!$B$2</c:f>
              <c:numCache>
                <c:formatCode>General</c:formatCode>
                <c:ptCount val="1"/>
                <c:pt idx="0">
                  <c:v>2.7</c:v>
                </c:pt>
              </c:numCache>
            </c:numRef>
          </c:yVal>
          <c:smooth val="0"/>
      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 xmlns:c16r2="http://schemas.microsoft.com/office/drawing/2015/06/chart">
            <c:ext xmlns:c16="http://schemas.microsoft.com/office/drawing/2014/chart" uri="{C3380CC4-5D6E-409C-BE32-E72D297353CC}">
              <c16:uniqueId val="{00000000-7667-AF45-91AA-D9E05AC738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8658144"/>
        <c:axId val="338659712"/>
      </c:scatterChart>
      <c:valAx>
        <c:axId val="338658144"/>
        <c:scaling>
          <c:orientation val="minMax"/>
          <c:max val="90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Calibri" panose="020F0502020204030204" pitchFamily="34" charset="0"/>
                  </a:defRPr>
                </a:pPr>
                <a:r>
                  <a:rPr lang="en-US"/>
                  <a:t>Durée (mois)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Calibri" panose="020F0502020204030204" pitchFamily="34" charset="0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Calibri" panose="020F0502020204030204" pitchFamily="34" charset="0"/>
              </a:defRPr>
            </a:pPr>
            <a:endParaRPr lang="fr-FR"/>
          </a:p>
        </c:txPr>
        <c:crossAx val="338659712"/>
        <c:crosses val="autoZero"/>
        <c:crossBetween val="midCat"/>
        <c:majorUnit val="6"/>
        <c:minorUnit val="5"/>
      </c:valAx>
      <c:valAx>
        <c:axId val="338659712"/>
        <c:scaling>
          <c:orientation val="minMax"/>
          <c:max val="1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Calibri" panose="020F0502020204030204" pitchFamily="34" charset="0"/>
                  </a:defRPr>
                </a:pPr>
                <a:r>
                  <a:rPr lang="en-US"/>
                  <a:t>SSP (%)</a:t>
                </a:r>
              </a:p>
            </c:rich>
          </c:tx>
          <c:layout>
            <c:manualLayout>
              <c:xMode val="edge"/>
              <c:yMode val="edge"/>
              <c:x val="8.8167434931291505E-3"/>
              <c:y val="0.3539380573239163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Calibri" panose="020F0502020204030204" pitchFamily="34" charset="0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Calibri" panose="020F0502020204030204" pitchFamily="34" charset="0"/>
              </a:defRPr>
            </a:pPr>
            <a:endParaRPr lang="fr-FR"/>
          </a:p>
        </c:txPr>
        <c:crossAx val="338658144"/>
        <c:crosses val="autoZero"/>
        <c:crossBetween val="midCat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+mn-lt"/>
          <a:cs typeface="Calibri" panose="020F0502020204030204" pitchFamily="34" charset="0"/>
        </a:defRPr>
      </a:pPr>
      <a:endParaRPr lang="fr-FR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Valeurs Y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Sheet1!$A$2</c:f>
              <c:numCache>
                <c:formatCode>General</c:formatCode>
                <c:ptCount val="1"/>
                <c:pt idx="0">
                  <c:v>0.7</c:v>
                </c:pt>
              </c:numCache>
            </c:numRef>
          </c:xVal>
          <c:yVal>
            <c:numRef>
              <c:f>Sheet1!$B$2</c:f>
              <c:numCache>
                <c:formatCode>General</c:formatCode>
                <c:ptCount val="1"/>
                <c:pt idx="0">
                  <c:v>2.7</c:v>
                </c:pt>
              </c:numCache>
            </c:numRef>
          </c:yVal>
          <c:smooth val="0"/>
      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 xmlns:c16r2="http://schemas.microsoft.com/office/drawing/2015/06/chart">
            <c:ext xmlns:c16="http://schemas.microsoft.com/office/drawing/2014/chart" uri="{C3380CC4-5D6E-409C-BE32-E72D297353CC}">
              <c16:uniqueId val="{00000000-7667-AF45-91AA-D9E05AC738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2212056"/>
        <c:axId val="352213624"/>
      </c:scatterChart>
      <c:valAx>
        <c:axId val="352212056"/>
        <c:scaling>
          <c:orientation val="minMax"/>
          <c:max val="90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Calibri" panose="020F0502020204030204" pitchFamily="34" charset="0"/>
                  </a:defRPr>
                </a:pPr>
                <a:r>
                  <a:rPr lang="en-US"/>
                  <a:t>Durée (mois)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Calibri" panose="020F0502020204030204" pitchFamily="34" charset="0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Calibri" panose="020F0502020204030204" pitchFamily="34" charset="0"/>
              </a:defRPr>
            </a:pPr>
            <a:endParaRPr lang="fr-FR"/>
          </a:p>
        </c:txPr>
        <c:crossAx val="352213624"/>
        <c:crosses val="autoZero"/>
        <c:crossBetween val="midCat"/>
        <c:majorUnit val="6"/>
        <c:minorUnit val="5"/>
      </c:valAx>
      <c:valAx>
        <c:axId val="352213624"/>
        <c:scaling>
          <c:orientation val="minMax"/>
          <c:max val="1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Calibri" panose="020F0502020204030204" pitchFamily="34" charset="0"/>
                  </a:defRPr>
                </a:pPr>
                <a:r>
                  <a:rPr lang="en-US"/>
                  <a:t>SSP (%)</a:t>
                </a:r>
              </a:p>
            </c:rich>
          </c:tx>
          <c:layout>
            <c:manualLayout>
              <c:xMode val="edge"/>
              <c:yMode val="edge"/>
              <c:x val="8.8167434931291505E-3"/>
              <c:y val="0.31360120992407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Calibri" panose="020F0502020204030204" pitchFamily="34" charset="0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Calibri" panose="020F0502020204030204" pitchFamily="34" charset="0"/>
              </a:defRPr>
            </a:pPr>
            <a:endParaRPr lang="fr-FR"/>
          </a:p>
        </c:txPr>
        <c:crossAx val="352212056"/>
        <c:crosses val="autoZero"/>
        <c:crossBetween val="midCat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+mn-lt"/>
          <a:cs typeface="Calibri" panose="020F0502020204030204" pitchFamily="34" charset="0"/>
        </a:defRPr>
      </a:pPr>
      <a:endParaRPr lang="fr-FR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Valeurs Y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Sheet1!$A$2</c:f>
              <c:numCache>
                <c:formatCode>General</c:formatCode>
                <c:ptCount val="1"/>
                <c:pt idx="0">
                  <c:v>0.7</c:v>
                </c:pt>
              </c:numCache>
            </c:numRef>
          </c:xVal>
          <c:yVal>
            <c:numRef>
              <c:f>Sheet1!$B$2</c:f>
              <c:numCache>
                <c:formatCode>General</c:formatCode>
                <c:ptCount val="1"/>
                <c:pt idx="0">
                  <c:v>2.7</c:v>
                </c:pt>
              </c:numCache>
            </c:numRef>
          </c:yVal>
          <c:smooth val="0"/>
      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 xmlns:c16r2="http://schemas.microsoft.com/office/drawing/2015/06/chart">
            <c:ext xmlns:c16="http://schemas.microsoft.com/office/drawing/2014/chart" uri="{C3380CC4-5D6E-409C-BE32-E72D297353CC}">
              <c16:uniqueId val="{00000000-7667-AF45-91AA-D9E05AC738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2211272"/>
        <c:axId val="352211664"/>
      </c:scatterChart>
      <c:valAx>
        <c:axId val="352211272"/>
        <c:scaling>
          <c:orientation val="minMax"/>
          <c:max val="90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Calibri" panose="020F0502020204030204" pitchFamily="34" charset="0"/>
                  </a:defRPr>
                </a:pPr>
                <a:r>
                  <a:rPr lang="en-US"/>
                  <a:t>Durée (mois)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Calibri" panose="020F0502020204030204" pitchFamily="34" charset="0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Calibri" panose="020F0502020204030204" pitchFamily="34" charset="0"/>
              </a:defRPr>
            </a:pPr>
            <a:endParaRPr lang="fr-FR"/>
          </a:p>
        </c:txPr>
        <c:crossAx val="352211664"/>
        <c:crosses val="autoZero"/>
        <c:crossBetween val="midCat"/>
        <c:majorUnit val="6"/>
        <c:minorUnit val="5"/>
      </c:valAx>
      <c:valAx>
        <c:axId val="352211664"/>
        <c:scaling>
          <c:orientation val="minMax"/>
          <c:max val="1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Calibri" panose="020F0502020204030204" pitchFamily="34" charset="0"/>
                  </a:defRPr>
                </a:pPr>
                <a:r>
                  <a:rPr lang="en-US"/>
                  <a:t>SSP (%)</a:t>
                </a:r>
              </a:p>
            </c:rich>
          </c:tx>
          <c:layout>
            <c:manualLayout>
              <c:xMode val="edge"/>
              <c:yMode val="edge"/>
              <c:x val="8.8167434931291505E-3"/>
              <c:y val="0.31360120992407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Calibri" panose="020F0502020204030204" pitchFamily="34" charset="0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Calibri" panose="020F0502020204030204" pitchFamily="34" charset="0"/>
              </a:defRPr>
            </a:pPr>
            <a:endParaRPr lang="fr-FR"/>
          </a:p>
        </c:txPr>
        <c:crossAx val="352211272"/>
        <c:crosses val="autoZero"/>
        <c:crossBetween val="midCat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+mn-lt"/>
          <a:cs typeface="Calibri" panose="020F0502020204030204" pitchFamily="34" charset="0"/>
        </a:defRPr>
      </a:pPr>
      <a:endParaRPr lang="fr-FR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Valeurs Y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Sheet1!$A$2</c:f>
              <c:numCache>
                <c:formatCode>General</c:formatCode>
                <c:ptCount val="1"/>
                <c:pt idx="0">
                  <c:v>0.7</c:v>
                </c:pt>
              </c:numCache>
            </c:numRef>
          </c:xVal>
          <c:yVal>
            <c:numRef>
              <c:f>Sheet1!$B$2</c:f>
              <c:numCache>
                <c:formatCode>General</c:formatCode>
                <c:ptCount val="1"/>
                <c:pt idx="0">
                  <c:v>2.7</c:v>
                </c:pt>
              </c:numCache>
            </c:numRef>
          </c:yVal>
          <c:smooth val="0"/>
      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 xmlns:c16r2="http://schemas.microsoft.com/office/drawing/2015/06/chart">
            <c:ext xmlns:c16="http://schemas.microsoft.com/office/drawing/2014/chart" uri="{C3380CC4-5D6E-409C-BE32-E72D297353CC}">
              <c16:uniqueId val="{00000000-7667-AF45-91AA-D9E05AC738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9628376"/>
        <c:axId val="349629552"/>
      </c:scatterChart>
      <c:valAx>
        <c:axId val="349628376"/>
        <c:scaling>
          <c:orientation val="minMax"/>
          <c:max val="90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Calibri" panose="020F0502020204030204" pitchFamily="34" charset="0"/>
                  </a:defRPr>
                </a:pPr>
                <a:r>
                  <a:rPr lang="en-US"/>
                  <a:t>Durée (mois)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Calibri" panose="020F0502020204030204" pitchFamily="34" charset="0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Calibri" panose="020F0502020204030204" pitchFamily="34" charset="0"/>
              </a:defRPr>
            </a:pPr>
            <a:endParaRPr lang="fr-FR"/>
          </a:p>
        </c:txPr>
        <c:crossAx val="349629552"/>
        <c:crosses val="autoZero"/>
        <c:crossBetween val="midCat"/>
        <c:majorUnit val="6"/>
        <c:minorUnit val="5"/>
      </c:valAx>
      <c:valAx>
        <c:axId val="349629552"/>
        <c:scaling>
          <c:orientation val="minMax"/>
          <c:max val="1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Calibri" panose="020F0502020204030204" pitchFamily="34" charset="0"/>
                  </a:defRPr>
                </a:pPr>
                <a:r>
                  <a:rPr lang="en-US"/>
                  <a:t>SG (%)</a:t>
                </a:r>
              </a:p>
            </c:rich>
          </c:tx>
          <c:layout>
            <c:manualLayout>
              <c:xMode val="edge"/>
              <c:yMode val="edge"/>
              <c:x val="8.8167434931291505E-3"/>
              <c:y val="0.3539380573239163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Calibri" panose="020F0502020204030204" pitchFamily="34" charset="0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Calibri" panose="020F0502020204030204" pitchFamily="34" charset="0"/>
              </a:defRPr>
            </a:pPr>
            <a:endParaRPr lang="fr-FR"/>
          </a:p>
        </c:txPr>
        <c:crossAx val="349628376"/>
        <c:crosses val="autoZero"/>
        <c:crossBetween val="midCat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+mn-lt"/>
          <a:cs typeface="Calibri" panose="020F0502020204030204" pitchFamily="34" charset="0"/>
        </a:defRPr>
      </a:pPr>
      <a:endParaRPr lang="fr-FR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Valeurs Y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Sheet1!$A$2</c:f>
              <c:numCache>
                <c:formatCode>General</c:formatCode>
                <c:ptCount val="1"/>
                <c:pt idx="0">
                  <c:v>0.7</c:v>
                </c:pt>
              </c:numCache>
            </c:numRef>
          </c:xVal>
          <c:yVal>
            <c:numRef>
              <c:f>Sheet1!$B$2</c:f>
              <c:numCache>
                <c:formatCode>General</c:formatCode>
                <c:ptCount val="1"/>
                <c:pt idx="0">
                  <c:v>2.7</c:v>
                </c:pt>
              </c:numCache>
            </c:numRef>
          </c:yVal>
          <c:smooth val="0"/>
      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 xmlns:c16r2="http://schemas.microsoft.com/office/drawing/2015/06/chart">
            <c:ext xmlns:c16="http://schemas.microsoft.com/office/drawing/2014/chart" uri="{C3380CC4-5D6E-409C-BE32-E72D297353CC}">
              <c16:uniqueId val="{00000000-7667-AF45-91AA-D9E05AC738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2749720"/>
        <c:axId val="342748152"/>
      </c:scatterChart>
      <c:valAx>
        <c:axId val="342749720"/>
        <c:scaling>
          <c:orientation val="minMax"/>
          <c:max val="90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Calibri" panose="020F0502020204030204" pitchFamily="34" charset="0"/>
                  </a:defRPr>
                </a:pPr>
                <a:r>
                  <a:rPr lang="en-US"/>
                  <a:t>Durée (mois)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Calibri" panose="020F0502020204030204" pitchFamily="34" charset="0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Calibri" panose="020F0502020204030204" pitchFamily="34" charset="0"/>
              </a:defRPr>
            </a:pPr>
            <a:endParaRPr lang="fr-FR"/>
          </a:p>
        </c:txPr>
        <c:crossAx val="342748152"/>
        <c:crosses val="autoZero"/>
        <c:crossBetween val="midCat"/>
        <c:majorUnit val="6"/>
        <c:minorUnit val="5"/>
      </c:valAx>
      <c:valAx>
        <c:axId val="342748152"/>
        <c:scaling>
          <c:orientation val="minMax"/>
          <c:max val="1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Calibri" panose="020F0502020204030204" pitchFamily="34" charset="0"/>
                  </a:defRPr>
                </a:pPr>
                <a:r>
                  <a:rPr lang="en-US"/>
                  <a:t>SSP (%)</a:t>
                </a:r>
              </a:p>
            </c:rich>
          </c:tx>
          <c:layout>
            <c:manualLayout>
              <c:xMode val="edge"/>
              <c:yMode val="edge"/>
              <c:x val="8.8167463622030682E-3"/>
              <c:y val="0.3706938273000585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Calibri" panose="020F0502020204030204" pitchFamily="34" charset="0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Calibri" panose="020F0502020204030204" pitchFamily="34" charset="0"/>
              </a:defRPr>
            </a:pPr>
            <a:endParaRPr lang="fr-FR"/>
          </a:p>
        </c:txPr>
        <c:crossAx val="342749720"/>
        <c:crosses val="autoZero"/>
        <c:crossBetween val="midCat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>
          <a:latin typeface="+mn-lt"/>
          <a:cs typeface="Calibri" panose="020F0502020204030204" pitchFamily="34" charset="0"/>
        </a:defRPr>
      </a:pPr>
      <a:endParaRPr lang="fr-F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Valeurs Y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Sheet1!$A$2</c:f>
              <c:numCache>
                <c:formatCode>General</c:formatCode>
                <c:ptCount val="1"/>
                <c:pt idx="0">
                  <c:v>0.7</c:v>
                </c:pt>
              </c:numCache>
            </c:numRef>
          </c:xVal>
          <c:yVal>
            <c:numRef>
              <c:f>Sheet1!$B$2</c:f>
              <c:numCache>
                <c:formatCode>General</c:formatCode>
                <c:ptCount val="1"/>
                <c:pt idx="0">
                  <c:v>2.7</c:v>
                </c:pt>
              </c:numCache>
            </c:numRef>
          </c:yVal>
          <c:smooth val="0"/>
      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 xmlns:c16r2="http://schemas.microsoft.com/office/drawing/2015/06/chart">
            <c:ext xmlns:c16="http://schemas.microsoft.com/office/drawing/2014/chart" uri="{C3380CC4-5D6E-409C-BE32-E72D297353CC}">
              <c16:uniqueId val="{00000000-7667-AF45-91AA-D9E05AC738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0815944"/>
        <c:axId val="342484832"/>
      </c:scatterChart>
      <c:valAx>
        <c:axId val="340815944"/>
        <c:scaling>
          <c:orientation val="minMax"/>
          <c:max val="72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Calibri" panose="020F0502020204030204" pitchFamily="34" charset="0"/>
                  </a:defRPr>
                </a:pPr>
                <a:r>
                  <a:rPr lang="en-US"/>
                  <a:t>Durée (mois)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Calibri" panose="020F0502020204030204" pitchFamily="34" charset="0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Calibri" panose="020F0502020204030204" pitchFamily="34" charset="0"/>
              </a:defRPr>
            </a:pPr>
            <a:endParaRPr lang="fr-FR"/>
          </a:p>
        </c:txPr>
        <c:crossAx val="342484832"/>
        <c:crosses val="autoZero"/>
        <c:crossBetween val="midCat"/>
        <c:majorUnit val="12"/>
        <c:minorUnit val="5"/>
      </c:valAx>
      <c:valAx>
        <c:axId val="342484832"/>
        <c:scaling>
          <c:orientation val="minMax"/>
          <c:max val="1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Calibri" panose="020F0502020204030204" pitchFamily="34" charset="0"/>
                  </a:defRPr>
                </a:pPr>
                <a:r>
                  <a:rPr lang="en-US"/>
                  <a:t>SSP (%)</a:t>
                </a:r>
              </a:p>
            </c:rich>
          </c:tx>
          <c:layout>
            <c:manualLayout>
              <c:xMode val="edge"/>
              <c:yMode val="edge"/>
              <c:x val="8.8167463622030682E-3"/>
              <c:y val="0.3706938273000585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Calibri" panose="020F0502020204030204" pitchFamily="34" charset="0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Calibri" panose="020F0502020204030204" pitchFamily="34" charset="0"/>
              </a:defRPr>
            </a:pPr>
            <a:endParaRPr lang="fr-FR"/>
          </a:p>
        </c:txPr>
        <c:crossAx val="340815944"/>
        <c:crosses val="autoZero"/>
        <c:crossBetween val="midCat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>
          <a:latin typeface="+mn-lt"/>
          <a:cs typeface="Calibri" panose="020F0502020204030204" pitchFamily="34" charset="0"/>
        </a:defRPr>
      </a:pPr>
      <a:endParaRPr lang="fr-FR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Valeurs Y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Sheet1!$A$2</c:f>
              <c:numCache>
                <c:formatCode>General</c:formatCode>
                <c:ptCount val="1"/>
                <c:pt idx="0">
                  <c:v>0.7</c:v>
                </c:pt>
              </c:numCache>
            </c:numRef>
          </c:xVal>
          <c:yVal>
            <c:numRef>
              <c:f>Sheet1!$B$2</c:f>
              <c:numCache>
                <c:formatCode>General</c:formatCode>
                <c:ptCount val="1"/>
                <c:pt idx="0">
                  <c:v>2.7</c:v>
                </c:pt>
              </c:numCache>
            </c:numRef>
          </c:yVal>
          <c:smooth val="0"/>
      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 xmlns:c16r2="http://schemas.microsoft.com/office/drawing/2015/06/chart">
            <c:ext xmlns:c16="http://schemas.microsoft.com/office/drawing/2014/chart" uri="{C3380CC4-5D6E-409C-BE32-E72D297353CC}">
              <c16:uniqueId val="{00000000-7667-AF45-91AA-D9E05AC738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2755992"/>
        <c:axId val="342753248"/>
      </c:scatterChart>
      <c:valAx>
        <c:axId val="342755992"/>
        <c:scaling>
          <c:orientation val="minMax"/>
          <c:max val="90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Calibri" panose="020F0502020204030204" pitchFamily="34" charset="0"/>
                  </a:defRPr>
                </a:pPr>
                <a:r>
                  <a:rPr lang="en-US"/>
                  <a:t>Durée (mois)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Calibri" panose="020F0502020204030204" pitchFamily="34" charset="0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Calibri" panose="020F0502020204030204" pitchFamily="34" charset="0"/>
              </a:defRPr>
            </a:pPr>
            <a:endParaRPr lang="fr-FR"/>
          </a:p>
        </c:txPr>
        <c:crossAx val="342753248"/>
        <c:crosses val="autoZero"/>
        <c:crossBetween val="midCat"/>
        <c:majorUnit val="6"/>
        <c:minorUnit val="5"/>
      </c:valAx>
      <c:valAx>
        <c:axId val="342753248"/>
        <c:scaling>
          <c:orientation val="minMax"/>
          <c:max val="1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Calibri" panose="020F0502020204030204" pitchFamily="34" charset="0"/>
                  </a:defRPr>
                </a:pPr>
                <a:r>
                  <a:rPr lang="en-US"/>
                  <a:t>SSP (%)</a:t>
                </a:r>
              </a:p>
            </c:rich>
          </c:tx>
          <c:layout>
            <c:manualLayout>
              <c:xMode val="edge"/>
              <c:yMode val="edge"/>
              <c:x val="8.8167463622030682E-3"/>
              <c:y val="0.3706938273000585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Calibri" panose="020F0502020204030204" pitchFamily="34" charset="0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Calibri" panose="020F0502020204030204" pitchFamily="34" charset="0"/>
              </a:defRPr>
            </a:pPr>
            <a:endParaRPr lang="fr-FR"/>
          </a:p>
        </c:txPr>
        <c:crossAx val="342755992"/>
        <c:crosses val="autoZero"/>
        <c:crossBetween val="midCat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>
          <a:latin typeface="+mn-lt"/>
          <a:cs typeface="Calibri" panose="020F0502020204030204" pitchFamily="34" charset="0"/>
        </a:defRPr>
      </a:pPr>
      <a:endParaRPr lang="fr-FR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Valeurs Y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Sheet1!$A$2</c:f>
              <c:numCache>
                <c:formatCode>General</c:formatCode>
                <c:ptCount val="1"/>
                <c:pt idx="0">
                  <c:v>0.7</c:v>
                </c:pt>
              </c:numCache>
            </c:numRef>
          </c:xVal>
          <c:yVal>
            <c:numRef>
              <c:f>Sheet1!$B$2</c:f>
              <c:numCache>
                <c:formatCode>General</c:formatCode>
                <c:ptCount val="1"/>
                <c:pt idx="0">
                  <c:v>2.7</c:v>
                </c:pt>
              </c:numCache>
            </c:numRef>
          </c:yVal>
          <c:smooth val="0"/>
      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 xmlns:c16r2="http://schemas.microsoft.com/office/drawing/2015/06/chart">
            <c:ext xmlns:c16="http://schemas.microsoft.com/office/drawing/2014/chart" uri="{C3380CC4-5D6E-409C-BE32-E72D297353CC}">
              <c16:uniqueId val="{00000000-7667-AF45-91AA-D9E05AC738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2750896"/>
        <c:axId val="342755600"/>
      </c:scatterChart>
      <c:valAx>
        <c:axId val="342750896"/>
        <c:scaling>
          <c:orientation val="minMax"/>
          <c:max val="60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Calibri" panose="020F0502020204030204" pitchFamily="34" charset="0"/>
                  </a:defRPr>
                </a:pPr>
                <a:r>
                  <a:rPr lang="en-US"/>
                  <a:t>Durée (mois)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Calibri" panose="020F0502020204030204" pitchFamily="34" charset="0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Calibri" panose="020F0502020204030204" pitchFamily="34" charset="0"/>
              </a:defRPr>
            </a:pPr>
            <a:endParaRPr lang="fr-FR"/>
          </a:p>
        </c:txPr>
        <c:crossAx val="342755600"/>
        <c:crosses val="autoZero"/>
        <c:crossBetween val="midCat"/>
        <c:majorUnit val="3"/>
      </c:valAx>
      <c:valAx>
        <c:axId val="342755600"/>
        <c:scaling>
          <c:orientation val="minMax"/>
          <c:max val="1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Calibri" panose="020F0502020204030204" pitchFamily="34" charset="0"/>
                  </a:defRPr>
                </a:pPr>
                <a:r>
                  <a:rPr lang="en-US"/>
                  <a:t>SSP (%)</a:t>
                </a:r>
              </a:p>
            </c:rich>
          </c:tx>
          <c:layout>
            <c:manualLayout>
              <c:xMode val="edge"/>
              <c:yMode val="edge"/>
              <c:x val="8.8167434931291505E-3"/>
              <c:y val="0.3539380573239163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Calibri" panose="020F0502020204030204" pitchFamily="34" charset="0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Calibri" panose="020F0502020204030204" pitchFamily="34" charset="0"/>
              </a:defRPr>
            </a:pPr>
            <a:endParaRPr lang="fr-FR"/>
          </a:p>
        </c:txPr>
        <c:crossAx val="342750896"/>
        <c:crosses val="autoZero"/>
        <c:crossBetween val="midCat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+mn-lt"/>
          <a:cs typeface="Calibri" panose="020F0502020204030204" pitchFamily="34" charset="0"/>
        </a:defRPr>
      </a:pPr>
      <a:endParaRPr lang="fr-FR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Valeurs Y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Sheet1!$A$2</c:f>
              <c:numCache>
                <c:formatCode>General</c:formatCode>
                <c:ptCount val="1"/>
                <c:pt idx="0">
                  <c:v>0.7</c:v>
                </c:pt>
              </c:numCache>
            </c:numRef>
          </c:xVal>
          <c:yVal>
            <c:numRef>
              <c:f>Sheet1!$B$2</c:f>
              <c:numCache>
                <c:formatCode>General</c:formatCode>
                <c:ptCount val="1"/>
                <c:pt idx="0">
                  <c:v>2.7</c:v>
                </c:pt>
              </c:numCache>
            </c:numRef>
          </c:yVal>
          <c:smooth val="0"/>
      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 xmlns:c16r2="http://schemas.microsoft.com/office/drawing/2015/06/chart">
            <c:ext xmlns:c16="http://schemas.microsoft.com/office/drawing/2014/chart" uri="{C3380CC4-5D6E-409C-BE32-E72D297353CC}">
              <c16:uniqueId val="{00000000-7667-AF45-91AA-D9E05AC738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2754424"/>
        <c:axId val="342754816"/>
      </c:scatterChart>
      <c:valAx>
        <c:axId val="342754424"/>
        <c:scaling>
          <c:orientation val="minMax"/>
          <c:max val="60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Calibri" panose="020F0502020204030204" pitchFamily="34" charset="0"/>
                  </a:defRPr>
                </a:pPr>
                <a:r>
                  <a:rPr lang="en-US"/>
                  <a:t>Durée (mois)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Calibri" panose="020F0502020204030204" pitchFamily="34" charset="0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Calibri" panose="020F0502020204030204" pitchFamily="34" charset="0"/>
              </a:defRPr>
            </a:pPr>
            <a:endParaRPr lang="fr-FR"/>
          </a:p>
        </c:txPr>
        <c:crossAx val="342754816"/>
        <c:crosses val="autoZero"/>
        <c:crossBetween val="midCat"/>
        <c:majorUnit val="3"/>
      </c:valAx>
      <c:valAx>
        <c:axId val="342754816"/>
        <c:scaling>
          <c:orientation val="minMax"/>
          <c:max val="1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Calibri" panose="020F0502020204030204" pitchFamily="34" charset="0"/>
                  </a:defRPr>
                </a:pPr>
                <a:r>
                  <a:rPr lang="en-US"/>
                  <a:t>SSP (%)</a:t>
                </a:r>
              </a:p>
            </c:rich>
          </c:tx>
          <c:layout>
            <c:manualLayout>
              <c:xMode val="edge"/>
              <c:yMode val="edge"/>
              <c:x val="8.8167434931291505E-3"/>
              <c:y val="0.3539380573239163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Calibri" panose="020F0502020204030204" pitchFamily="34" charset="0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Calibri" panose="020F0502020204030204" pitchFamily="34" charset="0"/>
              </a:defRPr>
            </a:pPr>
            <a:endParaRPr lang="fr-FR"/>
          </a:p>
        </c:txPr>
        <c:crossAx val="342754424"/>
        <c:crosses val="autoZero"/>
        <c:crossBetween val="midCat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+mn-lt"/>
          <a:cs typeface="Calibri" panose="020F0502020204030204" pitchFamily="34" charset="0"/>
        </a:defRPr>
      </a:pPr>
      <a:endParaRPr lang="fr-FR"/>
    </a:p>
  </c:txPr>
  <c:externalData r:id="rId4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Valeurs Y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Sheet1!$A$2</c:f>
              <c:numCache>
                <c:formatCode>General</c:formatCode>
                <c:ptCount val="1"/>
                <c:pt idx="0">
                  <c:v>0.7</c:v>
                </c:pt>
              </c:numCache>
            </c:numRef>
          </c:xVal>
          <c:yVal>
            <c:numRef>
              <c:f>Sheet1!$B$2</c:f>
              <c:numCache>
                <c:formatCode>General</c:formatCode>
                <c:ptCount val="1"/>
                <c:pt idx="0">
                  <c:v>2.7</c:v>
                </c:pt>
              </c:numCache>
            </c:numRef>
          </c:yVal>
          <c:smooth val="0"/>
      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 xmlns:c16r2="http://schemas.microsoft.com/office/drawing/2015/06/chart">
            <c:ext xmlns:c16="http://schemas.microsoft.com/office/drawing/2014/chart" uri="{C3380CC4-5D6E-409C-BE32-E72D297353CC}">
              <c16:uniqueId val="{00000000-7667-AF45-91AA-D9E05AC738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2759912"/>
        <c:axId val="342759520"/>
      </c:scatterChart>
      <c:valAx>
        <c:axId val="342759912"/>
        <c:scaling>
          <c:orientation val="minMax"/>
          <c:max val="60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Calibri" panose="020F0502020204030204" pitchFamily="34" charset="0"/>
                  </a:defRPr>
                </a:pPr>
                <a:r>
                  <a:rPr lang="en-US"/>
                  <a:t>Durée (mois)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Calibri" panose="020F0502020204030204" pitchFamily="34" charset="0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Calibri" panose="020F0502020204030204" pitchFamily="34" charset="0"/>
              </a:defRPr>
            </a:pPr>
            <a:endParaRPr lang="fr-FR"/>
          </a:p>
        </c:txPr>
        <c:crossAx val="342759520"/>
        <c:crosses val="autoZero"/>
        <c:crossBetween val="midCat"/>
        <c:majorUnit val="3"/>
      </c:valAx>
      <c:valAx>
        <c:axId val="342759520"/>
        <c:scaling>
          <c:orientation val="minMax"/>
          <c:max val="1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Calibri" panose="020F0502020204030204" pitchFamily="34" charset="0"/>
                  </a:defRPr>
                </a:pPr>
                <a:r>
                  <a:rPr lang="en-US"/>
                  <a:t>SG (%)</a:t>
                </a:r>
              </a:p>
            </c:rich>
          </c:tx>
          <c:layout>
            <c:manualLayout>
              <c:xMode val="edge"/>
              <c:yMode val="edge"/>
              <c:x val="8.8167434931291505E-3"/>
              <c:y val="0.3539380573239163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Calibri" panose="020F0502020204030204" pitchFamily="34" charset="0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Calibri" panose="020F0502020204030204" pitchFamily="34" charset="0"/>
              </a:defRPr>
            </a:pPr>
            <a:endParaRPr lang="fr-FR"/>
          </a:p>
        </c:txPr>
        <c:crossAx val="342759912"/>
        <c:crosses val="autoZero"/>
        <c:crossBetween val="midCat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+mn-lt"/>
          <a:cs typeface="Calibri" panose="020F0502020204030204" pitchFamily="34" charset="0"/>
        </a:defRPr>
      </a:pPr>
      <a:endParaRPr lang="fr-FR"/>
    </a:p>
  </c:txPr>
  <c:externalData r:id="rId4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Valeurs Y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Sheet1!$A$2</c:f>
              <c:numCache>
                <c:formatCode>General</c:formatCode>
                <c:ptCount val="1"/>
                <c:pt idx="0">
                  <c:v>0.7</c:v>
                </c:pt>
              </c:numCache>
            </c:numRef>
          </c:xVal>
          <c:yVal>
            <c:numRef>
              <c:f>Sheet1!$B$2</c:f>
              <c:numCache>
                <c:formatCode>General</c:formatCode>
                <c:ptCount val="1"/>
                <c:pt idx="0">
                  <c:v>2.7</c:v>
                </c:pt>
              </c:numCache>
            </c:numRef>
          </c:yVal>
          <c:smooth val="0"/>
      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 xmlns:c16r2="http://schemas.microsoft.com/office/drawing/2015/06/chart">
            <c:ext xmlns:c16="http://schemas.microsoft.com/office/drawing/2014/chart" uri="{C3380CC4-5D6E-409C-BE32-E72D297353CC}">
              <c16:uniqueId val="{00000000-7667-AF45-91AA-D9E05AC738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2758736"/>
        <c:axId val="342757168"/>
      </c:scatterChart>
      <c:valAx>
        <c:axId val="342758736"/>
        <c:scaling>
          <c:orientation val="minMax"/>
          <c:max val="60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Calibri" panose="020F0502020204030204" pitchFamily="34" charset="0"/>
                  </a:defRPr>
                </a:pPr>
                <a:r>
                  <a:rPr lang="en-US"/>
                  <a:t>Durée (mois)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Calibri" panose="020F0502020204030204" pitchFamily="34" charset="0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Calibri" panose="020F0502020204030204" pitchFamily="34" charset="0"/>
              </a:defRPr>
            </a:pPr>
            <a:endParaRPr lang="fr-FR"/>
          </a:p>
        </c:txPr>
        <c:crossAx val="342757168"/>
        <c:crosses val="autoZero"/>
        <c:crossBetween val="midCat"/>
        <c:majorUnit val="3"/>
      </c:valAx>
      <c:valAx>
        <c:axId val="342757168"/>
        <c:scaling>
          <c:orientation val="minMax"/>
          <c:max val="1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Calibri" panose="020F0502020204030204" pitchFamily="34" charset="0"/>
                  </a:defRPr>
                </a:pPr>
                <a:r>
                  <a:rPr lang="en-US"/>
                  <a:t>Incidence cumulée (%)</a:t>
                </a:r>
              </a:p>
            </c:rich>
          </c:tx>
          <c:layout>
            <c:manualLayout>
              <c:xMode val="edge"/>
              <c:yMode val="edge"/>
              <c:x val="1.3825869029832497E-2"/>
              <c:y val="0.1388251769981359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Calibri" panose="020F0502020204030204" pitchFamily="34" charset="0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Calibri" panose="020F0502020204030204" pitchFamily="34" charset="0"/>
              </a:defRPr>
            </a:pPr>
            <a:endParaRPr lang="fr-FR"/>
          </a:p>
        </c:txPr>
        <c:crossAx val="342758736"/>
        <c:crosses val="autoZero"/>
        <c:crossBetween val="midCat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>
          <a:latin typeface="+mn-lt"/>
          <a:cs typeface="Calibri" panose="020F0502020204030204" pitchFamily="34" charset="0"/>
        </a:defRPr>
      </a:pPr>
      <a:endParaRPr lang="fr-FR"/>
    </a:p>
  </c:txPr>
  <c:externalData r:id="rId4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Valeurs Y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Sheet1!$A$2</c:f>
              <c:numCache>
                <c:formatCode>General</c:formatCode>
                <c:ptCount val="1"/>
                <c:pt idx="0">
                  <c:v>0.7</c:v>
                </c:pt>
              </c:numCache>
            </c:numRef>
          </c:xVal>
          <c:yVal>
            <c:numRef>
              <c:f>Sheet1!$B$2</c:f>
              <c:numCache>
                <c:formatCode>General</c:formatCode>
                <c:ptCount val="1"/>
                <c:pt idx="0">
                  <c:v>2.7</c:v>
                </c:pt>
              </c:numCache>
            </c:numRef>
          </c:yVal>
          <c:smooth val="0"/>
      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 xmlns:c16r2="http://schemas.microsoft.com/office/drawing/2015/06/chart">
            <c:ext xmlns:c16="http://schemas.microsoft.com/office/drawing/2014/chart" uri="{C3380CC4-5D6E-409C-BE32-E72D297353CC}">
              <c16:uniqueId val="{00000000-7667-AF45-91AA-D9E05AC738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2202648"/>
        <c:axId val="352205392"/>
      </c:scatterChart>
      <c:valAx>
        <c:axId val="352202648"/>
        <c:scaling>
          <c:orientation val="minMax"/>
          <c:max val="60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Calibri" panose="020F0502020204030204" pitchFamily="34" charset="0"/>
                  </a:defRPr>
                </a:pPr>
                <a:r>
                  <a:rPr lang="en-US"/>
                  <a:t>Durée (mois)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Calibri" panose="020F0502020204030204" pitchFamily="34" charset="0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Calibri" panose="020F0502020204030204" pitchFamily="34" charset="0"/>
              </a:defRPr>
            </a:pPr>
            <a:endParaRPr lang="fr-FR"/>
          </a:p>
        </c:txPr>
        <c:crossAx val="352205392"/>
        <c:crosses val="autoZero"/>
        <c:crossBetween val="midCat"/>
        <c:majorUnit val="3"/>
      </c:valAx>
      <c:valAx>
        <c:axId val="352205392"/>
        <c:scaling>
          <c:orientation val="minMax"/>
          <c:max val="0.5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Calibri" panose="020F0502020204030204" pitchFamily="34" charset="0"/>
                  </a:defRPr>
                </a:pPr>
                <a:r>
                  <a:rPr lang="en-US"/>
                  <a:t>Incidence cumulée (%)</a:t>
                </a:r>
              </a:p>
            </c:rich>
          </c:tx>
          <c:layout>
            <c:manualLayout>
              <c:xMode val="edge"/>
              <c:yMode val="edge"/>
              <c:x val="1.6330448268408855E-2"/>
              <c:y val="0.1388251769981359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Calibri" panose="020F0502020204030204" pitchFamily="34" charset="0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Calibri" panose="020F0502020204030204" pitchFamily="34" charset="0"/>
              </a:defRPr>
            </a:pPr>
            <a:endParaRPr lang="fr-FR"/>
          </a:p>
        </c:txPr>
        <c:crossAx val="352202648"/>
        <c:crosses val="autoZero"/>
        <c:crossBetween val="midCat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>
          <a:latin typeface="+mn-lt"/>
          <a:cs typeface="Calibri" panose="020F0502020204030204" pitchFamily="34" charset="0"/>
        </a:defRPr>
      </a:pPr>
      <a:endParaRPr lang="fr-FR"/>
    </a:p>
  </c:txPr>
  <c:externalData r:id="rId4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066056804899338"/>
          <c:y val="5.415026718524818E-2"/>
          <c:w val="0.781421535817996"/>
          <c:h val="0.71813952550876836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Sheet1!$A$2</c:f>
              <c:numCache>
                <c:formatCode>General</c:formatCode>
                <c:ptCount val="1"/>
                <c:pt idx="0">
                  <c:v>0.7</c:v>
                </c:pt>
              </c:numCache>
            </c:numRef>
          </c:xVal>
          <c:yVal>
            <c:numRef>
              <c:f>Sheet1!$B$2</c:f>
              <c:numCache>
                <c:formatCode>General</c:formatCode>
                <c:ptCount val="1"/>
                <c:pt idx="0">
                  <c:v>2.7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667-AF45-91AA-D9E05AC738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2528408"/>
        <c:axId val="442526840"/>
      </c:scatterChart>
      <c:valAx>
        <c:axId val="442528408"/>
        <c:scaling>
          <c:orientation val="minMax"/>
          <c:max val="7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Calibri" panose="020F0502020204030204" pitchFamily="34" charset="0"/>
                  </a:defRPr>
                </a:pPr>
                <a:r>
                  <a:rPr lang="en-US" dirty="0"/>
                  <a:t>Temps</a:t>
                </a:r>
                <a:r>
                  <a:rPr lang="en-US" baseline="0" dirty="0"/>
                  <a:t> (</a:t>
                </a:r>
                <a:r>
                  <a:rPr lang="en-US" baseline="0" dirty="0" err="1"/>
                  <a:t>années</a:t>
                </a:r>
                <a:r>
                  <a:rPr lang="en-US" baseline="0" dirty="0"/>
                  <a:t>)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Calibri" panose="020F0502020204030204" pitchFamily="34" charset="0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Calibri" panose="020F0502020204030204" pitchFamily="34" charset="0"/>
              </a:defRPr>
            </a:pPr>
            <a:endParaRPr lang="fr-FR"/>
          </a:p>
        </c:txPr>
        <c:crossAx val="442526840"/>
        <c:crosses val="autoZero"/>
        <c:crossBetween val="midCat"/>
        <c:majorUnit val="1"/>
      </c:valAx>
      <c:valAx>
        <c:axId val="442526840"/>
        <c:scaling>
          <c:orientation val="minMax"/>
          <c:max val="1"/>
          <c:min val="0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Calibri" panose="020F0502020204030204" pitchFamily="34" charset="0"/>
                  </a:defRPr>
                </a:pPr>
                <a:r>
                  <a:rPr lang="en-US" dirty="0" err="1"/>
                  <a:t>Nombre</a:t>
                </a:r>
                <a:r>
                  <a:rPr lang="en-US" baseline="0" dirty="0"/>
                  <a:t> total de cellules </a:t>
                </a:r>
                <a:r>
                  <a:rPr lang="en-US" baseline="0" dirty="0" err="1"/>
                  <a:t>tumorales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8.2781816757512131E-2"/>
              <c:y val="0.149299302519751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Calibri" panose="020F0502020204030204" pitchFamily="34" charset="0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crossAx val="442528408"/>
        <c:crosses val="autoZero"/>
        <c:crossBetween val="midCat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>
          <a:latin typeface="+mn-lt"/>
          <a:cs typeface="Calibri" panose="020F0502020204030204" pitchFamily="34" charset="0"/>
        </a:defRPr>
      </a:pPr>
      <a:endParaRPr lang="fr-FR"/>
    </a:p>
  </c:txPr>
  <c:externalData r:id="rId4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Sheet1!$A$2</c:f>
              <c:numCache>
                <c:formatCode>General</c:formatCode>
                <c:ptCount val="1"/>
                <c:pt idx="0">
                  <c:v>0.7</c:v>
                </c:pt>
              </c:numCache>
            </c:numRef>
          </c:xVal>
          <c:yVal>
            <c:numRef>
              <c:f>Sheet1!$B$2</c:f>
              <c:numCache>
                <c:formatCode>General</c:formatCode>
                <c:ptCount val="1"/>
                <c:pt idx="0">
                  <c:v>2.7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667-AF45-91AA-D9E05AC738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2524096"/>
        <c:axId val="442535072"/>
      </c:scatterChart>
      <c:valAx>
        <c:axId val="442524096"/>
        <c:scaling>
          <c:orientation val="minMax"/>
          <c:max val="72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Calibri" panose="020F0502020204030204" pitchFamily="34" charset="0"/>
                  </a:defRPr>
                </a:pPr>
                <a:r>
                  <a:rPr lang="en-US" dirty="0"/>
                  <a:t>Temps (</a:t>
                </a:r>
                <a:r>
                  <a:rPr lang="en-US" dirty="0" err="1"/>
                  <a:t>mois</a:t>
                </a:r>
                <a:r>
                  <a:rPr lang="en-US" dirty="0"/>
                  <a:t>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Calibri" panose="020F0502020204030204" pitchFamily="34" charset="0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Calibri" panose="020F0502020204030204" pitchFamily="34" charset="0"/>
              </a:defRPr>
            </a:pPr>
            <a:endParaRPr lang="fr-FR"/>
          </a:p>
        </c:txPr>
        <c:crossAx val="442535072"/>
        <c:crosses val="autoZero"/>
        <c:crossBetween val="midCat"/>
        <c:majorUnit val="12"/>
        <c:minorUnit val="5"/>
      </c:valAx>
      <c:valAx>
        <c:axId val="442535072"/>
        <c:scaling>
          <c:orientation val="minMax"/>
          <c:max val="1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Calibri" panose="020F0502020204030204" pitchFamily="34" charset="0"/>
                  </a:defRPr>
                </a:pP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  <a:cs typeface="Calibri" panose="020F0502020204030204" pitchFamily="34" charset="0"/>
                  </a:rPr>
                  <a:t>%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  <a:cs typeface="Calibri" panose="020F0502020204030204" pitchFamily="34" charset="0"/>
                  </a:rPr>
                  <a:t>d’arrêt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  <a:cs typeface="Calibri" panose="020F0502020204030204" pitchFamily="34" charset="0"/>
                  </a:rPr>
                  <a:t>selon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  <a:cs typeface="Calibri" panose="020F0502020204030204" pitchFamily="34" charset="0"/>
                  </a:rPr>
                  <a:t> les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  <a:cs typeface="Calibri" panose="020F0502020204030204" pitchFamily="34" charset="0"/>
                  </a:rPr>
                  <a:t>critères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  <a:cs typeface="Calibri" panose="020F0502020204030204" pitchFamily="34" charset="0"/>
                  </a:rPr>
                  <a:t> de MRD</a:t>
                </a:r>
              </a:p>
            </c:rich>
          </c:tx>
          <c:layout>
            <c:manualLayout>
              <c:xMode val="edge"/>
              <c:yMode val="edge"/>
              <c:x val="8.8167546214228624E-3"/>
              <c:y val="0.1591448056443416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Calibri" panose="020F0502020204030204" pitchFamily="34" charset="0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Calibri" panose="020F0502020204030204" pitchFamily="34" charset="0"/>
              </a:defRPr>
            </a:pPr>
            <a:endParaRPr lang="fr-FR"/>
          </a:p>
        </c:txPr>
        <c:crossAx val="442524096"/>
        <c:crosses val="autoZero"/>
        <c:crossBetween val="midCat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>
          <a:latin typeface="+mn-lt"/>
          <a:cs typeface="Calibri" panose="020F0502020204030204" pitchFamily="34" charset="0"/>
        </a:defRPr>
      </a:pPr>
      <a:endParaRPr lang="fr-FR"/>
    </a:p>
  </c:txPr>
  <c:externalData r:id="rId4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Sheet1!$A$2</c:f>
              <c:numCache>
                <c:formatCode>General</c:formatCode>
                <c:ptCount val="1"/>
                <c:pt idx="0">
                  <c:v>0.7</c:v>
                </c:pt>
              </c:numCache>
            </c:numRef>
          </c:xVal>
          <c:yVal>
            <c:numRef>
              <c:f>Sheet1!$B$2</c:f>
              <c:numCache>
                <c:formatCode>General</c:formatCode>
                <c:ptCount val="1"/>
                <c:pt idx="0">
                  <c:v>2.7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667-AF45-91AA-D9E05AC738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2524488"/>
        <c:axId val="442529976"/>
      </c:scatterChart>
      <c:valAx>
        <c:axId val="442524488"/>
        <c:scaling>
          <c:orientation val="minMax"/>
          <c:max val="72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Calibri" panose="020F0502020204030204" pitchFamily="34" charset="0"/>
                  </a:defRPr>
                </a:pPr>
                <a:r>
                  <a:rPr lang="en-US" dirty="0"/>
                  <a:t>Temps (</a:t>
                </a:r>
                <a:r>
                  <a:rPr lang="en-US" dirty="0" err="1"/>
                  <a:t>mois</a:t>
                </a:r>
                <a:r>
                  <a:rPr lang="en-US" dirty="0"/>
                  <a:t>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Calibri" panose="020F0502020204030204" pitchFamily="34" charset="0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Calibri" panose="020F0502020204030204" pitchFamily="34" charset="0"/>
              </a:defRPr>
            </a:pPr>
            <a:endParaRPr lang="fr-FR"/>
          </a:p>
        </c:txPr>
        <c:crossAx val="442529976"/>
        <c:crosses val="autoZero"/>
        <c:crossBetween val="midCat"/>
        <c:majorUnit val="12"/>
        <c:minorUnit val="5"/>
      </c:valAx>
      <c:valAx>
        <c:axId val="442529976"/>
        <c:scaling>
          <c:orientation val="minMax"/>
          <c:max val="1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Calibri" panose="020F0502020204030204" pitchFamily="34" charset="0"/>
                  </a:defRPr>
                </a:pP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  <a:cs typeface="Calibri" panose="020F0502020204030204" pitchFamily="34" charset="0"/>
                  </a:rPr>
                  <a:t>%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  <a:cs typeface="Calibri" panose="020F0502020204030204" pitchFamily="34" charset="0"/>
                  </a:rPr>
                  <a:t>d’arrêt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  <a:cs typeface="Calibri" panose="020F0502020204030204" pitchFamily="34" charset="0"/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  <a:cs typeface="Calibri" panose="020F0502020204030204" pitchFamily="34" charset="0"/>
                  </a:rPr>
                  <a:t>selon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  <a:cs typeface="Calibri" panose="020F0502020204030204" pitchFamily="34" charset="0"/>
                  </a:rPr>
                  <a:t> les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  <a:cs typeface="Calibri" panose="020F0502020204030204" pitchFamily="34" charset="0"/>
                  </a:rPr>
                  <a:t>critères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  <a:cs typeface="Calibri" panose="020F0502020204030204" pitchFamily="34" charset="0"/>
                  </a:rPr>
                  <a:t> de MRD</a:t>
                </a:r>
              </a:p>
            </c:rich>
          </c:tx>
          <c:layout>
            <c:manualLayout>
              <c:xMode val="edge"/>
              <c:yMode val="edge"/>
              <c:x val="8.8167546214228624E-3"/>
              <c:y val="0.1394537993951604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Calibri" panose="020F0502020204030204" pitchFamily="34" charset="0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Calibri" panose="020F0502020204030204" pitchFamily="34" charset="0"/>
              </a:defRPr>
            </a:pPr>
            <a:endParaRPr lang="fr-FR"/>
          </a:p>
        </c:txPr>
        <c:crossAx val="442524488"/>
        <c:crosses val="autoZero"/>
        <c:crossBetween val="midCat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>
          <a:latin typeface="+mn-lt"/>
          <a:cs typeface="Calibri" panose="020F0502020204030204" pitchFamily="34" charset="0"/>
        </a:defRPr>
      </a:pPr>
      <a:endParaRPr lang="fr-FR"/>
    </a:p>
  </c:txPr>
  <c:externalData r:id="rId4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Sheet1!$A$2</c:f>
              <c:numCache>
                <c:formatCode>General</c:formatCode>
                <c:ptCount val="1"/>
                <c:pt idx="0">
                  <c:v>0.7</c:v>
                </c:pt>
              </c:numCache>
            </c:numRef>
          </c:xVal>
          <c:yVal>
            <c:numRef>
              <c:f>Sheet1!$B$2</c:f>
              <c:numCache>
                <c:formatCode>General</c:formatCode>
                <c:ptCount val="1"/>
                <c:pt idx="0">
                  <c:v>2.7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667-AF45-91AA-D9E05AC738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2528016"/>
        <c:axId val="442528800"/>
      </c:scatterChart>
      <c:valAx>
        <c:axId val="442528016"/>
        <c:scaling>
          <c:orientation val="minMax"/>
          <c:max val="72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Calibri" panose="020F0502020204030204" pitchFamily="34" charset="0"/>
                  </a:defRPr>
                </a:pPr>
                <a:r>
                  <a:rPr lang="en-US" dirty="0"/>
                  <a:t>Temps (</a:t>
                </a:r>
                <a:r>
                  <a:rPr lang="en-US" dirty="0" err="1"/>
                  <a:t>mois</a:t>
                </a:r>
                <a:r>
                  <a:rPr lang="en-US" dirty="0"/>
                  <a:t>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Calibri" panose="020F0502020204030204" pitchFamily="34" charset="0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Calibri" panose="020F0502020204030204" pitchFamily="34" charset="0"/>
              </a:defRPr>
            </a:pPr>
            <a:endParaRPr lang="fr-FR"/>
          </a:p>
        </c:txPr>
        <c:crossAx val="442528800"/>
        <c:crosses val="autoZero"/>
        <c:crossBetween val="midCat"/>
        <c:majorUnit val="12"/>
        <c:minorUnit val="5"/>
      </c:valAx>
      <c:valAx>
        <c:axId val="442528800"/>
        <c:scaling>
          <c:orientation val="minMax"/>
          <c:max val="1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Calibri" panose="020F0502020204030204" pitchFamily="34" charset="0"/>
                  </a:defRPr>
                </a:pPr>
                <a:r>
                  <a:rPr lang="en-US" dirty="0"/>
                  <a:t>% </a:t>
                </a:r>
                <a:r>
                  <a:rPr lang="en-US" dirty="0" err="1"/>
                  <a:t>d’arrêt</a:t>
                </a:r>
                <a:r>
                  <a:rPr lang="en-US" dirty="0"/>
                  <a:t> </a:t>
                </a:r>
                <a:r>
                  <a:rPr lang="en-US" dirty="0" err="1"/>
                  <a:t>selon</a:t>
                </a:r>
                <a:r>
                  <a:rPr lang="en-US" baseline="0" dirty="0"/>
                  <a:t> les </a:t>
                </a:r>
                <a:r>
                  <a:rPr lang="en-US" baseline="0" dirty="0" err="1"/>
                  <a:t>critères</a:t>
                </a:r>
                <a:r>
                  <a:rPr lang="en-US" baseline="0" dirty="0"/>
                  <a:t> de MRD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8.8167546214228624E-3"/>
              <c:y val="0.1443765509574557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Calibri" panose="020F0502020204030204" pitchFamily="34" charset="0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Calibri" panose="020F0502020204030204" pitchFamily="34" charset="0"/>
              </a:defRPr>
            </a:pPr>
            <a:endParaRPr lang="fr-FR"/>
          </a:p>
        </c:txPr>
        <c:crossAx val="442528016"/>
        <c:crosses val="autoZero"/>
        <c:crossBetween val="midCat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>
          <a:latin typeface="+mn-lt"/>
          <a:cs typeface="Calibri" panose="020F0502020204030204" pitchFamily="34" charset="0"/>
        </a:defRPr>
      </a:pPr>
      <a:endParaRPr lang="fr-F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Valeurs Y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Sheet1!$A$2</c:f>
              <c:numCache>
                <c:formatCode>General</c:formatCode>
                <c:ptCount val="1"/>
                <c:pt idx="0">
                  <c:v>0.7</c:v>
                </c:pt>
              </c:numCache>
            </c:numRef>
          </c:xVal>
          <c:yVal>
            <c:numRef>
              <c:f>Sheet1!$B$2</c:f>
              <c:numCache>
                <c:formatCode>General</c:formatCode>
                <c:ptCount val="1"/>
                <c:pt idx="0">
                  <c:v>2.7</c:v>
                </c:pt>
              </c:numCache>
            </c:numRef>
          </c:yVal>
          <c:smooth val="0"/>
      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 xmlns:c16r2="http://schemas.microsoft.com/office/drawing/2015/06/chart">
            <c:ext xmlns:c16="http://schemas.microsoft.com/office/drawing/2014/chart" uri="{C3380CC4-5D6E-409C-BE32-E72D297353CC}">
              <c16:uniqueId val="{00000000-7667-AF45-91AA-D9E05AC738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7744264"/>
        <c:axId val="347740344"/>
      </c:scatterChart>
      <c:valAx>
        <c:axId val="347744264"/>
        <c:scaling>
          <c:orientation val="minMax"/>
          <c:max val="72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Calibri" panose="020F0502020204030204" pitchFamily="34" charset="0"/>
                  </a:defRPr>
                </a:pPr>
                <a:r>
                  <a:rPr lang="en-US"/>
                  <a:t>Durée (mois)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Calibri" panose="020F0502020204030204" pitchFamily="34" charset="0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Calibri" panose="020F0502020204030204" pitchFamily="34" charset="0"/>
              </a:defRPr>
            </a:pPr>
            <a:endParaRPr lang="fr-FR"/>
          </a:p>
        </c:txPr>
        <c:crossAx val="347740344"/>
        <c:crosses val="autoZero"/>
        <c:crossBetween val="midCat"/>
        <c:majorUnit val="12"/>
        <c:minorUnit val="5"/>
      </c:valAx>
      <c:valAx>
        <c:axId val="347740344"/>
        <c:scaling>
          <c:orientation val="minMax"/>
          <c:max val="1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Calibri" panose="020F0502020204030204" pitchFamily="34" charset="0"/>
                  </a:defRPr>
                </a:pPr>
                <a:r>
                  <a:rPr lang="en-US"/>
                  <a:t>SSP (%)</a:t>
                </a:r>
              </a:p>
            </c:rich>
          </c:tx>
          <c:layout>
            <c:manualLayout>
              <c:xMode val="edge"/>
              <c:yMode val="edge"/>
              <c:x val="8.8167463622030682E-3"/>
              <c:y val="0.3706938273000585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Calibri" panose="020F0502020204030204" pitchFamily="34" charset="0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Calibri" panose="020F0502020204030204" pitchFamily="34" charset="0"/>
              </a:defRPr>
            </a:pPr>
            <a:endParaRPr lang="fr-FR"/>
          </a:p>
        </c:txPr>
        <c:crossAx val="347744264"/>
        <c:crosses val="autoZero"/>
        <c:crossBetween val="midCat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>
          <a:latin typeface="+mn-lt"/>
          <a:cs typeface="Calibri" panose="020F0502020204030204" pitchFamily="34" charset="0"/>
        </a:defRPr>
      </a:pPr>
      <a:endParaRPr lang="fr-FR"/>
    </a:p>
  </c:txPr>
  <c:externalData r:id="rId4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Sheet1!$A$2</c:f>
              <c:numCache>
                <c:formatCode>General</c:formatCode>
                <c:ptCount val="1"/>
                <c:pt idx="0">
                  <c:v>0.7</c:v>
                </c:pt>
              </c:numCache>
            </c:numRef>
          </c:xVal>
          <c:yVal>
            <c:numRef>
              <c:f>Sheet1!$B$2</c:f>
              <c:numCache>
                <c:formatCode>General</c:formatCode>
                <c:ptCount val="1"/>
                <c:pt idx="0">
                  <c:v>2.7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667-AF45-91AA-D9E05AC738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2538208"/>
        <c:axId val="342746192"/>
      </c:scatterChart>
      <c:valAx>
        <c:axId val="442538208"/>
        <c:scaling>
          <c:orientation val="minMax"/>
          <c:max val="72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Calibri" panose="020F0502020204030204" pitchFamily="34" charset="0"/>
                  </a:defRPr>
                </a:pPr>
                <a:r>
                  <a:rPr lang="en-US" dirty="0"/>
                  <a:t>Temps (</a:t>
                </a:r>
                <a:r>
                  <a:rPr lang="en-US" dirty="0" err="1"/>
                  <a:t>mois</a:t>
                </a:r>
                <a:r>
                  <a:rPr lang="en-US" dirty="0"/>
                  <a:t>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Calibri" panose="020F0502020204030204" pitchFamily="34" charset="0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Calibri" panose="020F0502020204030204" pitchFamily="34" charset="0"/>
              </a:defRPr>
            </a:pPr>
            <a:endParaRPr lang="fr-FR"/>
          </a:p>
        </c:txPr>
        <c:crossAx val="342746192"/>
        <c:crosses val="autoZero"/>
        <c:crossBetween val="midCat"/>
        <c:majorUnit val="12"/>
        <c:minorUnit val="5"/>
      </c:valAx>
      <c:valAx>
        <c:axId val="342746192"/>
        <c:scaling>
          <c:orientation val="minMax"/>
          <c:max val="1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Calibri" panose="020F0502020204030204" pitchFamily="34" charset="0"/>
                  </a:defRPr>
                </a:pPr>
                <a:r>
                  <a:rPr lang="en-US" dirty="0"/>
                  <a:t>SSP (%)</a:t>
                </a:r>
              </a:p>
            </c:rich>
          </c:tx>
          <c:layout>
            <c:manualLayout>
              <c:xMode val="edge"/>
              <c:yMode val="edge"/>
              <c:x val="8.8167434931291505E-3"/>
              <c:y val="0.3539380573239163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Calibri" panose="020F0502020204030204" pitchFamily="34" charset="0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Calibri" panose="020F0502020204030204" pitchFamily="34" charset="0"/>
              </a:defRPr>
            </a:pPr>
            <a:endParaRPr lang="fr-FR"/>
          </a:p>
        </c:txPr>
        <c:crossAx val="442538208"/>
        <c:crosses val="autoZero"/>
        <c:crossBetween val="midCat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+mn-lt"/>
          <a:cs typeface="Calibri" panose="020F0502020204030204" pitchFamily="34" charset="0"/>
        </a:defRPr>
      </a:pPr>
      <a:endParaRPr lang="fr-FR"/>
    </a:p>
  </c:txPr>
  <c:externalData r:id="rId4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Sheet1!$A$2</c:f>
              <c:numCache>
                <c:formatCode>General</c:formatCode>
                <c:ptCount val="1"/>
                <c:pt idx="0">
                  <c:v>0.7</c:v>
                </c:pt>
              </c:numCache>
            </c:numRef>
          </c:xVal>
          <c:yVal>
            <c:numRef>
              <c:f>Sheet1!$B$2</c:f>
              <c:numCache>
                <c:formatCode>General</c:formatCode>
                <c:ptCount val="1"/>
                <c:pt idx="0">
                  <c:v>2.7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145-4F16-A5CA-34FB78900A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1347616"/>
        <c:axId val="351349184"/>
      </c:scatterChart>
      <c:valAx>
        <c:axId val="351347616"/>
        <c:scaling>
          <c:orientation val="minMax"/>
          <c:max val="72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Calibri" panose="020F0502020204030204" pitchFamily="34" charset="0"/>
                  </a:defRPr>
                </a:pPr>
                <a:r>
                  <a:rPr lang="en-US" dirty="0"/>
                  <a:t>Temps (</a:t>
                </a:r>
                <a:r>
                  <a:rPr lang="en-US" dirty="0" err="1"/>
                  <a:t>mois</a:t>
                </a:r>
                <a:r>
                  <a:rPr lang="en-US" dirty="0"/>
                  <a:t>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Calibri" panose="020F0502020204030204" pitchFamily="34" charset="0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Calibri" panose="020F0502020204030204" pitchFamily="34" charset="0"/>
              </a:defRPr>
            </a:pPr>
            <a:endParaRPr lang="fr-FR"/>
          </a:p>
        </c:txPr>
        <c:crossAx val="351349184"/>
        <c:crosses val="autoZero"/>
        <c:crossBetween val="midCat"/>
        <c:majorUnit val="12"/>
        <c:minorUnit val="5"/>
      </c:valAx>
      <c:valAx>
        <c:axId val="351349184"/>
        <c:scaling>
          <c:orientation val="minMax"/>
          <c:max val="1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Calibri" panose="020F0502020204030204" pitchFamily="34" charset="0"/>
                  </a:defRPr>
                </a:pPr>
                <a:r>
                  <a:rPr lang="en-US" dirty="0"/>
                  <a:t>SG (%)</a:t>
                </a:r>
              </a:p>
            </c:rich>
          </c:tx>
          <c:layout>
            <c:manualLayout>
              <c:xMode val="edge"/>
              <c:yMode val="edge"/>
              <c:x val="8.8167434931291505E-3"/>
              <c:y val="0.3539380573239163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Calibri" panose="020F0502020204030204" pitchFamily="34" charset="0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Calibri" panose="020F0502020204030204" pitchFamily="34" charset="0"/>
              </a:defRPr>
            </a:pPr>
            <a:endParaRPr lang="fr-FR"/>
          </a:p>
        </c:txPr>
        <c:crossAx val="351347616"/>
        <c:crosses val="autoZero"/>
        <c:crossBetween val="midCat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+mn-lt"/>
          <a:cs typeface="Calibri" panose="020F0502020204030204" pitchFamily="34" charset="0"/>
        </a:defRPr>
      </a:pPr>
      <a:endParaRPr lang="fr-FR"/>
    </a:p>
  </c:txPr>
  <c:externalData r:id="rId4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Sheet1!$A$2</c:f>
              <c:numCache>
                <c:formatCode>General</c:formatCode>
                <c:ptCount val="1"/>
                <c:pt idx="0">
                  <c:v>0.7</c:v>
                </c:pt>
              </c:numCache>
            </c:numRef>
          </c:xVal>
          <c:yVal>
            <c:numRef>
              <c:f>Sheet1!$B$2</c:f>
              <c:numCache>
                <c:formatCode>General</c:formatCode>
                <c:ptCount val="1"/>
                <c:pt idx="0">
                  <c:v>2.7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3FA-4489-A380-B50F6C2DCC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1338208"/>
        <c:axId val="351335464"/>
      </c:scatterChart>
      <c:valAx>
        <c:axId val="351338208"/>
        <c:scaling>
          <c:orientation val="minMax"/>
          <c:max val="60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351335464"/>
        <c:crosses val="autoZero"/>
        <c:crossBetween val="midCat"/>
        <c:majorUnit val="12"/>
        <c:minorUnit val="5"/>
      </c:valAx>
      <c:valAx>
        <c:axId val="351335464"/>
        <c:scaling>
          <c:orientation val="minMax"/>
          <c:max val="1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Calibri" panose="020F0502020204030204" pitchFamily="34" charset="0"/>
              </a:defRPr>
            </a:pPr>
            <a:endParaRPr lang="fr-FR"/>
          </a:p>
        </c:txPr>
        <c:crossAx val="351338208"/>
        <c:crosses val="autoZero"/>
        <c:crossBetween val="midCat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>
          <a:latin typeface="+mn-lt"/>
          <a:cs typeface="Calibri" panose="020F0502020204030204" pitchFamily="34" charset="0"/>
        </a:defRPr>
      </a:pPr>
      <a:endParaRPr lang="fr-FR"/>
    </a:p>
  </c:txPr>
  <c:externalData r:id="rId4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Sheet1!$A$2</c:f>
              <c:numCache>
                <c:formatCode>General</c:formatCode>
                <c:ptCount val="1"/>
                <c:pt idx="0">
                  <c:v>0.7</c:v>
                </c:pt>
              </c:numCache>
            </c:numRef>
          </c:xVal>
          <c:yVal>
            <c:numRef>
              <c:f>Sheet1!$B$2</c:f>
              <c:numCache>
                <c:formatCode>General</c:formatCode>
                <c:ptCount val="1"/>
                <c:pt idx="0">
                  <c:v>2.7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3FA-4489-A380-B50F6C2DCC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1342520"/>
        <c:axId val="351346832"/>
      </c:scatterChart>
      <c:valAx>
        <c:axId val="351342520"/>
        <c:scaling>
          <c:orientation val="minMax"/>
          <c:max val="60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351346832"/>
        <c:crosses val="autoZero"/>
        <c:crossBetween val="midCat"/>
        <c:majorUnit val="12"/>
        <c:minorUnit val="5"/>
      </c:valAx>
      <c:valAx>
        <c:axId val="351346832"/>
        <c:scaling>
          <c:orientation val="minMax"/>
          <c:max val="1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Calibri" panose="020F0502020204030204" pitchFamily="34" charset="0"/>
              </a:defRPr>
            </a:pPr>
            <a:endParaRPr lang="fr-FR"/>
          </a:p>
        </c:txPr>
        <c:crossAx val="351342520"/>
        <c:crosses val="autoZero"/>
        <c:crossBetween val="midCat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>
          <a:latin typeface="+mn-lt"/>
          <a:cs typeface="Calibri" panose="020F0502020204030204" pitchFamily="34" charset="0"/>
        </a:defRPr>
      </a:pPr>
      <a:endParaRPr lang="fr-FR"/>
    </a:p>
  </c:txPr>
  <c:externalData r:id="rId4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Sheet1!$A$2</c:f>
              <c:numCache>
                <c:formatCode>General</c:formatCode>
                <c:ptCount val="1"/>
                <c:pt idx="0">
                  <c:v>0.7</c:v>
                </c:pt>
              </c:numCache>
            </c:numRef>
          </c:xVal>
          <c:yVal>
            <c:numRef>
              <c:f>Sheet1!$B$2</c:f>
              <c:numCache>
                <c:formatCode>General</c:formatCode>
                <c:ptCount val="1"/>
                <c:pt idx="0">
                  <c:v>2.7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3FA-4489-A380-B50F6C2DCC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1336248"/>
        <c:axId val="351336640"/>
      </c:scatterChart>
      <c:valAx>
        <c:axId val="351336248"/>
        <c:scaling>
          <c:orientation val="minMax"/>
          <c:max val="60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351336640"/>
        <c:crosses val="autoZero"/>
        <c:crossBetween val="midCat"/>
        <c:majorUnit val="12"/>
        <c:minorUnit val="5"/>
      </c:valAx>
      <c:valAx>
        <c:axId val="351336640"/>
        <c:scaling>
          <c:orientation val="minMax"/>
          <c:max val="1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Calibri" panose="020F0502020204030204" pitchFamily="34" charset="0"/>
              </a:defRPr>
            </a:pPr>
            <a:endParaRPr lang="fr-FR"/>
          </a:p>
        </c:txPr>
        <c:crossAx val="351336248"/>
        <c:crosses val="autoZero"/>
        <c:crossBetween val="midCat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>
          <a:latin typeface="+mn-lt"/>
          <a:cs typeface="Calibri" panose="020F0502020204030204" pitchFamily="34" charset="0"/>
        </a:defRPr>
      </a:pPr>
      <a:endParaRPr lang="fr-FR"/>
    </a:p>
  </c:txPr>
  <c:externalData r:id="rId4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Sheet1!$A$2</c:f>
              <c:numCache>
                <c:formatCode>General</c:formatCode>
                <c:ptCount val="1"/>
                <c:pt idx="0">
                  <c:v>0.7</c:v>
                </c:pt>
              </c:numCache>
            </c:numRef>
          </c:xVal>
          <c:yVal>
            <c:numRef>
              <c:f>Sheet1!$B$2</c:f>
              <c:numCache>
                <c:formatCode>General</c:formatCode>
                <c:ptCount val="1"/>
                <c:pt idx="0">
                  <c:v>2.7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667-AF45-91AA-D9E05AC738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1723232"/>
        <c:axId val="351715392"/>
      </c:scatterChart>
      <c:valAx>
        <c:axId val="351723232"/>
        <c:scaling>
          <c:orientation val="minMax"/>
          <c:max val="60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Calibri" panose="020F0502020204030204" pitchFamily="34" charset="0"/>
                  </a:defRPr>
                </a:pPr>
                <a:r>
                  <a:rPr lang="en-US"/>
                  <a:t>Time (month)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Calibri" panose="020F0502020204030204" pitchFamily="34" charset="0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Calibri" panose="020F0502020204030204" pitchFamily="34" charset="0"/>
              </a:defRPr>
            </a:pPr>
            <a:endParaRPr lang="fr-FR"/>
          </a:p>
        </c:txPr>
        <c:crossAx val="351715392"/>
        <c:crosses val="autoZero"/>
        <c:crossBetween val="midCat"/>
        <c:majorUnit val="6"/>
        <c:minorUnit val="5"/>
      </c:valAx>
      <c:valAx>
        <c:axId val="351715392"/>
        <c:scaling>
          <c:orientation val="minMax"/>
          <c:max val="1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Calibri" panose="020F0502020204030204" pitchFamily="34" charset="0"/>
                  </a:defRPr>
                </a:pPr>
                <a:r>
                  <a:rPr lang="en-US"/>
                  <a:t>SSP (%)</a:t>
                </a:r>
              </a:p>
            </c:rich>
          </c:tx>
          <c:layout>
            <c:manualLayout>
              <c:xMode val="edge"/>
              <c:yMode val="edge"/>
              <c:x val="8.8167434931291505E-3"/>
              <c:y val="0.3539380573239163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Calibri" panose="020F0502020204030204" pitchFamily="34" charset="0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Calibri" panose="020F0502020204030204" pitchFamily="34" charset="0"/>
              </a:defRPr>
            </a:pPr>
            <a:endParaRPr lang="fr-FR"/>
          </a:p>
        </c:txPr>
        <c:crossAx val="351723232"/>
        <c:crosses val="autoZero"/>
        <c:crossBetween val="midCat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+mn-lt"/>
          <a:cs typeface="Calibri" panose="020F0502020204030204" pitchFamily="34" charset="0"/>
        </a:defRPr>
      </a:pPr>
      <a:endParaRPr lang="fr-FR"/>
    </a:p>
  </c:txPr>
  <c:externalData r:id="rId4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Sheet1!$A$2</c:f>
              <c:numCache>
                <c:formatCode>General</c:formatCode>
                <c:ptCount val="1"/>
                <c:pt idx="0">
                  <c:v>0.7</c:v>
                </c:pt>
              </c:numCache>
            </c:numRef>
          </c:xVal>
          <c:yVal>
            <c:numRef>
              <c:f>Sheet1!$B$2</c:f>
              <c:numCache>
                <c:formatCode>General</c:formatCode>
                <c:ptCount val="1"/>
                <c:pt idx="0">
                  <c:v>2.7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667-AF45-91AA-D9E05AC738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1743224"/>
        <c:axId val="351745576"/>
      </c:scatterChart>
      <c:valAx>
        <c:axId val="351743224"/>
        <c:scaling>
          <c:orientation val="minMax"/>
          <c:max val="60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Calibri" panose="020F0502020204030204" pitchFamily="34" charset="0"/>
                  </a:defRPr>
                </a:pPr>
                <a:r>
                  <a:rPr lang="en-US" dirty="0"/>
                  <a:t>Temps (</a:t>
                </a:r>
                <a:r>
                  <a:rPr lang="en-US" dirty="0" err="1"/>
                  <a:t>mois</a:t>
                </a:r>
                <a:r>
                  <a:rPr lang="en-US" dirty="0"/>
                  <a:t>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Calibri" panose="020F0502020204030204" pitchFamily="34" charset="0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Calibri" panose="020F0502020204030204" pitchFamily="34" charset="0"/>
              </a:defRPr>
            </a:pPr>
            <a:endParaRPr lang="fr-FR"/>
          </a:p>
        </c:txPr>
        <c:crossAx val="351745576"/>
        <c:crosses val="autoZero"/>
        <c:crossBetween val="midCat"/>
        <c:majorUnit val="6"/>
        <c:minorUnit val="5"/>
      </c:valAx>
      <c:valAx>
        <c:axId val="351745576"/>
        <c:scaling>
          <c:orientation val="minMax"/>
          <c:max val="1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Calibri" panose="020F0502020204030204" pitchFamily="34" charset="0"/>
                  </a:defRPr>
                </a:pPr>
                <a:r>
                  <a:rPr lang="en-US"/>
                  <a:t>SSP (%)</a:t>
                </a:r>
              </a:p>
            </c:rich>
          </c:tx>
          <c:layout>
            <c:manualLayout>
              <c:xMode val="edge"/>
              <c:yMode val="edge"/>
              <c:x val="8.8167434931291505E-3"/>
              <c:y val="0.3539380573239163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Calibri" panose="020F0502020204030204" pitchFamily="34" charset="0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Calibri" panose="020F0502020204030204" pitchFamily="34" charset="0"/>
              </a:defRPr>
            </a:pPr>
            <a:endParaRPr lang="fr-FR"/>
          </a:p>
        </c:txPr>
        <c:crossAx val="351743224"/>
        <c:crosses val="autoZero"/>
        <c:crossBetween val="midCat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+mn-lt"/>
          <a:cs typeface="Calibri" panose="020F0502020204030204" pitchFamily="34" charset="0"/>
        </a:defRPr>
      </a:pPr>
      <a:endParaRPr lang="fr-FR"/>
    </a:p>
  </c:txPr>
  <c:externalData r:id="rId4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Sheet1!$A$2</c:f>
              <c:numCache>
                <c:formatCode>General</c:formatCode>
                <c:ptCount val="1"/>
                <c:pt idx="0">
                  <c:v>0.7</c:v>
                </c:pt>
              </c:numCache>
            </c:numRef>
          </c:xVal>
          <c:yVal>
            <c:numRef>
              <c:f>Sheet1!$B$2</c:f>
              <c:numCache>
                <c:formatCode>General</c:formatCode>
                <c:ptCount val="1"/>
                <c:pt idx="0">
                  <c:v>2.7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667-AF45-91AA-D9E05AC738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2533896"/>
        <c:axId val="442524880"/>
      </c:scatterChart>
      <c:valAx>
        <c:axId val="442533896"/>
        <c:scaling>
          <c:orientation val="minMax"/>
          <c:max val="42"/>
          <c:min val="-6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Calibri" panose="020F0502020204030204" pitchFamily="34" charset="0"/>
                  </a:defRPr>
                </a:pPr>
                <a:r>
                  <a:rPr lang="en-US" dirty="0" err="1"/>
                  <a:t>Tps</a:t>
                </a:r>
                <a:r>
                  <a:rPr lang="en-US" dirty="0"/>
                  <a:t> (mois)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Calibri" panose="020F0502020204030204" pitchFamily="34" charset="0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Calibri" panose="020F0502020204030204" pitchFamily="34" charset="0"/>
              </a:defRPr>
            </a:pPr>
            <a:endParaRPr lang="fr-FR"/>
          </a:p>
        </c:txPr>
        <c:crossAx val="442524880"/>
        <c:crosses val="autoZero"/>
        <c:crossBetween val="midCat"/>
        <c:majorUnit val="6"/>
        <c:minorUnit val="5"/>
      </c:valAx>
      <c:valAx>
        <c:axId val="442524880"/>
        <c:scaling>
          <c:orientation val="minMax"/>
          <c:max val="1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Calibri" panose="020F0502020204030204" pitchFamily="34" charset="0"/>
                  </a:defRPr>
                </a:pPr>
                <a:r>
                  <a:rPr lang="en-US"/>
                  <a:t>SSP (%)</a:t>
                </a:r>
              </a:p>
            </c:rich>
          </c:tx>
          <c:layout>
            <c:manualLayout>
              <c:xMode val="edge"/>
              <c:yMode val="edge"/>
              <c:x val="8.8167434931291505E-3"/>
              <c:y val="0.3539380573239163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Calibri" panose="020F0502020204030204" pitchFamily="34" charset="0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Calibri" panose="020F0502020204030204" pitchFamily="34" charset="0"/>
              </a:defRPr>
            </a:pPr>
            <a:endParaRPr lang="fr-FR"/>
          </a:p>
        </c:txPr>
        <c:crossAx val="442533896"/>
        <c:crossesAt val="-6"/>
        <c:crossBetween val="midCat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+mn-lt"/>
          <a:cs typeface="Calibri" panose="020F0502020204030204" pitchFamily="34" charset="0"/>
        </a:defRPr>
      </a:pPr>
      <a:endParaRPr lang="fr-FR"/>
    </a:p>
  </c:txPr>
  <c:externalData r:id="rId4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Sheet1!$A$2</c:f>
              <c:numCache>
                <c:formatCode>General</c:formatCode>
                <c:ptCount val="1"/>
                <c:pt idx="0">
                  <c:v>0.7</c:v>
                </c:pt>
              </c:numCache>
            </c:numRef>
          </c:xVal>
          <c:yVal>
            <c:numRef>
              <c:f>Sheet1!$B$2</c:f>
              <c:numCache>
                <c:formatCode>General</c:formatCode>
                <c:ptCount val="1"/>
                <c:pt idx="0">
                  <c:v>2.7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72B-4BD1-84A4-D483D8E8B2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2526056"/>
        <c:axId val="442533112"/>
      </c:scatterChart>
      <c:valAx>
        <c:axId val="442526056"/>
        <c:scaling>
          <c:orientation val="minMax"/>
          <c:max val="60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442533112"/>
        <c:crosses val="autoZero"/>
        <c:crossBetween val="midCat"/>
        <c:majorUnit val="12"/>
        <c:minorUnit val="5"/>
      </c:valAx>
      <c:valAx>
        <c:axId val="442533112"/>
        <c:scaling>
          <c:orientation val="minMax"/>
          <c:max val="1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Calibri" panose="020F0502020204030204" pitchFamily="34" charset="0"/>
              </a:defRPr>
            </a:pPr>
            <a:endParaRPr lang="fr-FR"/>
          </a:p>
        </c:txPr>
        <c:crossAx val="442526056"/>
        <c:crosses val="autoZero"/>
        <c:crossBetween val="midCat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>
          <a:latin typeface="+mn-lt"/>
          <a:cs typeface="Calibri" panose="020F0502020204030204" pitchFamily="34" charset="0"/>
        </a:defRPr>
      </a:pPr>
      <a:endParaRPr lang="fr-FR"/>
    </a:p>
  </c:txPr>
  <c:externalData r:id="rId4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Sheet1!$A$2</c:f>
              <c:numCache>
                <c:formatCode>General</c:formatCode>
                <c:ptCount val="1"/>
                <c:pt idx="0">
                  <c:v>0.7</c:v>
                </c:pt>
              </c:numCache>
            </c:numRef>
          </c:xVal>
          <c:yVal>
            <c:numRef>
              <c:f>Sheet1!$B$2</c:f>
              <c:numCache>
                <c:formatCode>General</c:formatCode>
                <c:ptCount val="1"/>
                <c:pt idx="0">
                  <c:v>2.7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72B-4BD1-84A4-D483D8E8B2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2536248"/>
        <c:axId val="442537816"/>
      </c:scatterChart>
      <c:valAx>
        <c:axId val="442536248"/>
        <c:scaling>
          <c:orientation val="minMax"/>
          <c:max val="60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442537816"/>
        <c:crosses val="autoZero"/>
        <c:crossBetween val="midCat"/>
        <c:majorUnit val="12"/>
        <c:minorUnit val="5"/>
      </c:valAx>
      <c:valAx>
        <c:axId val="442537816"/>
        <c:scaling>
          <c:orientation val="minMax"/>
          <c:max val="1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Calibri" panose="020F0502020204030204" pitchFamily="34" charset="0"/>
              </a:defRPr>
            </a:pPr>
            <a:endParaRPr lang="fr-FR"/>
          </a:p>
        </c:txPr>
        <c:crossAx val="442536248"/>
        <c:crosses val="autoZero"/>
        <c:crossBetween val="midCat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>
          <a:latin typeface="+mn-lt"/>
          <a:cs typeface="Calibri" panose="020F0502020204030204" pitchFamily="34" charset="0"/>
        </a:defRPr>
      </a:pPr>
      <a:endParaRPr lang="fr-FR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890561389422295"/>
          <c:y val="4.0374811341527303E-2"/>
          <c:w val="0.846389801186336"/>
          <c:h val="0.763406035215123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Valeurs Y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Sheet1!$A$2</c:f>
              <c:numCache>
                <c:formatCode>General</c:formatCode>
                <c:ptCount val="1"/>
                <c:pt idx="0">
                  <c:v>0.7</c:v>
                </c:pt>
              </c:numCache>
            </c:numRef>
          </c:xVal>
          <c:yVal>
            <c:numRef>
              <c:f>Sheet1!$B$2</c:f>
              <c:numCache>
                <c:formatCode>General</c:formatCode>
                <c:ptCount val="1"/>
                <c:pt idx="0">
                  <c:v>2.7</c:v>
                </c:pt>
              </c:numCache>
            </c:numRef>
          </c:yVal>
          <c:smooth val="0"/>
      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 xmlns:c16r2="http://schemas.microsoft.com/office/drawing/2015/06/chart">
            <c:ext xmlns:c16="http://schemas.microsoft.com/office/drawing/2014/chart" uri="{C3380CC4-5D6E-409C-BE32-E72D297353CC}">
              <c16:uniqueId val="{00000000-7667-AF45-91AA-D9E05AC738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7745440"/>
        <c:axId val="347743480"/>
      </c:scatterChart>
      <c:valAx>
        <c:axId val="347745440"/>
        <c:scaling>
          <c:orientation val="minMax"/>
          <c:max val="72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Calibri" panose="020F0502020204030204" pitchFamily="34" charset="0"/>
                  </a:defRPr>
                </a:pPr>
                <a:r>
                  <a:rPr lang="en-US"/>
                  <a:t>Durée (mois)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Calibri" panose="020F0502020204030204" pitchFamily="34" charset="0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Calibri" panose="020F0502020204030204" pitchFamily="34" charset="0"/>
              </a:defRPr>
            </a:pPr>
            <a:endParaRPr lang="fr-FR"/>
          </a:p>
        </c:txPr>
        <c:crossAx val="347743480"/>
        <c:crosses val="autoZero"/>
        <c:crossBetween val="midCat"/>
        <c:majorUnit val="12"/>
        <c:minorUnit val="5"/>
      </c:valAx>
      <c:valAx>
        <c:axId val="347743480"/>
        <c:scaling>
          <c:orientation val="minMax"/>
          <c:max val="1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Calibri" panose="020F0502020204030204" pitchFamily="34" charset="0"/>
                  </a:defRPr>
                </a:pPr>
                <a:r>
                  <a:rPr lang="en-US" dirty="0"/>
                  <a:t>SG (%)</a:t>
                </a:r>
              </a:p>
            </c:rich>
          </c:tx>
          <c:layout>
            <c:manualLayout>
              <c:xMode val="edge"/>
              <c:yMode val="edge"/>
              <c:x val="8.8167463622030682E-3"/>
              <c:y val="0.3706938273000585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Calibri" panose="020F0502020204030204" pitchFamily="34" charset="0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Calibri" panose="020F0502020204030204" pitchFamily="34" charset="0"/>
              </a:defRPr>
            </a:pPr>
            <a:endParaRPr lang="fr-FR"/>
          </a:p>
        </c:txPr>
        <c:crossAx val="347745440"/>
        <c:crosses val="autoZero"/>
        <c:crossBetween val="midCat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+mn-lt"/>
          <a:cs typeface="Calibri" panose="020F0502020204030204" pitchFamily="34" charset="0"/>
        </a:defRPr>
      </a:pPr>
      <a:endParaRPr lang="fr-FR"/>
    </a:p>
  </c:txPr>
  <c:externalData r:id="rId4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Sheet1!$A$2</c:f>
              <c:numCache>
                <c:formatCode>General</c:formatCode>
                <c:ptCount val="1"/>
                <c:pt idx="0">
                  <c:v>0.7</c:v>
                </c:pt>
              </c:numCache>
            </c:numRef>
          </c:xVal>
          <c:yVal>
            <c:numRef>
              <c:f>Sheet1!$B$2</c:f>
              <c:numCache>
                <c:formatCode>General</c:formatCode>
                <c:ptCount val="1"/>
                <c:pt idx="0">
                  <c:v>2.7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667-AF45-91AA-D9E05AC738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5674360"/>
        <c:axId val="445675144"/>
      </c:scatterChart>
      <c:valAx>
        <c:axId val="445674360"/>
        <c:scaling>
          <c:orientation val="minMax"/>
          <c:max val="60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Calibri" panose="020F0502020204030204" pitchFamily="34" charset="0"/>
                  </a:defRPr>
                </a:pPr>
                <a:r>
                  <a:rPr lang="en-US" dirty="0"/>
                  <a:t>Temps (mois)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Calibri" panose="020F0502020204030204" pitchFamily="34" charset="0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Calibri" panose="020F0502020204030204" pitchFamily="34" charset="0"/>
              </a:defRPr>
            </a:pPr>
            <a:endParaRPr lang="fr-FR"/>
          </a:p>
        </c:txPr>
        <c:crossAx val="445675144"/>
        <c:crosses val="autoZero"/>
        <c:crossBetween val="midCat"/>
        <c:majorUnit val="6"/>
        <c:minorUnit val="5"/>
      </c:valAx>
      <c:valAx>
        <c:axId val="445675144"/>
        <c:scaling>
          <c:orientation val="minMax"/>
          <c:max val="1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Calibri" panose="020F0502020204030204" pitchFamily="34" charset="0"/>
                  </a:defRPr>
                </a:pPr>
                <a:r>
                  <a:rPr lang="en-US"/>
                  <a:t>SG (%)</a:t>
                </a:r>
              </a:p>
            </c:rich>
          </c:tx>
          <c:layout>
            <c:manualLayout>
              <c:xMode val="edge"/>
              <c:yMode val="edge"/>
              <c:x val="8.8167434931291505E-3"/>
              <c:y val="0.3539380573239163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Calibri" panose="020F0502020204030204" pitchFamily="34" charset="0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Calibri" panose="020F0502020204030204" pitchFamily="34" charset="0"/>
              </a:defRPr>
            </a:pPr>
            <a:endParaRPr lang="fr-FR"/>
          </a:p>
        </c:txPr>
        <c:crossAx val="445674360"/>
        <c:crosses val="autoZero"/>
        <c:crossBetween val="midCat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+mn-lt"/>
          <a:cs typeface="Calibri" panose="020F0502020204030204" pitchFamily="34" charset="0"/>
        </a:defRPr>
      </a:pPr>
      <a:endParaRPr lang="fr-FR"/>
    </a:p>
  </c:txPr>
  <c:externalData r:id="rId4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Sheet1!$A$2</c:f>
              <c:numCache>
                <c:formatCode>General</c:formatCode>
                <c:ptCount val="1"/>
                <c:pt idx="0">
                  <c:v>0.7</c:v>
                </c:pt>
              </c:numCache>
            </c:numRef>
          </c:xVal>
          <c:yVal>
            <c:numRef>
              <c:f>Sheet1!$B$2</c:f>
              <c:numCache>
                <c:formatCode>General</c:formatCode>
                <c:ptCount val="1"/>
                <c:pt idx="0">
                  <c:v>2.7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DB0-4DE9-B184-1E49184894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0503264"/>
        <c:axId val="450504440"/>
      </c:scatterChart>
      <c:valAx>
        <c:axId val="450503264"/>
        <c:scaling>
          <c:orientation val="minMax"/>
          <c:max val="27"/>
          <c:min val="1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Calibri" panose="020F0502020204030204" pitchFamily="34" charset="0"/>
              </a:defRPr>
            </a:pPr>
            <a:endParaRPr lang="fr-FR"/>
          </a:p>
        </c:txPr>
        <c:crossAx val="450504440"/>
        <c:crosses val="autoZero"/>
        <c:crossBetween val="midCat"/>
        <c:majorUnit val="1"/>
      </c:valAx>
      <c:valAx>
        <c:axId val="450504440"/>
        <c:scaling>
          <c:orientation val="minMax"/>
          <c:max val="1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450503264"/>
        <c:crosses val="autoZero"/>
        <c:crossBetween val="midCat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900">
          <a:latin typeface="+mn-lt"/>
          <a:cs typeface="Calibri" panose="020F0502020204030204" pitchFamily="34" charset="0"/>
        </a:defRPr>
      </a:pPr>
      <a:endParaRPr lang="fr-FR"/>
    </a:p>
  </c:txPr>
  <c:externalData r:id="rId4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Sheet1!$A$2</c:f>
              <c:numCache>
                <c:formatCode>General</c:formatCode>
                <c:ptCount val="1"/>
                <c:pt idx="0">
                  <c:v>0.7</c:v>
                </c:pt>
              </c:numCache>
            </c:numRef>
          </c:xVal>
          <c:yVal>
            <c:numRef>
              <c:f>Sheet1!$B$2</c:f>
              <c:numCache>
                <c:formatCode>General</c:formatCode>
                <c:ptCount val="1"/>
                <c:pt idx="0">
                  <c:v>2.7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72B-4BD1-84A4-D483D8E8B2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0512672"/>
        <c:axId val="450517768"/>
      </c:scatterChart>
      <c:valAx>
        <c:axId val="450512672"/>
        <c:scaling>
          <c:orientation val="minMax"/>
          <c:max val="60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450517768"/>
        <c:crosses val="autoZero"/>
        <c:crossBetween val="midCat"/>
        <c:majorUnit val="12"/>
        <c:minorUnit val="5"/>
      </c:valAx>
      <c:valAx>
        <c:axId val="450517768"/>
        <c:scaling>
          <c:orientation val="minMax"/>
          <c:max val="8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Calibri" panose="020F0502020204030204" pitchFamily="34" charset="0"/>
              </a:defRPr>
            </a:pPr>
            <a:endParaRPr lang="fr-FR"/>
          </a:p>
        </c:txPr>
        <c:crossAx val="450512672"/>
        <c:crosses val="autoZero"/>
        <c:crossBetween val="midCat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>
          <a:latin typeface="+mn-lt"/>
          <a:cs typeface="Calibri" panose="020F0502020204030204" pitchFamily="34" charset="0"/>
        </a:defRPr>
      </a:pPr>
      <a:endParaRPr lang="fr-FR"/>
    </a:p>
  </c:txPr>
  <c:externalData r:id="rId4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Sheet1!$A$2</c:f>
              <c:numCache>
                <c:formatCode>General</c:formatCode>
                <c:ptCount val="1"/>
                <c:pt idx="0">
                  <c:v>0.7</c:v>
                </c:pt>
              </c:numCache>
            </c:numRef>
          </c:xVal>
          <c:yVal>
            <c:numRef>
              <c:f>Sheet1!$B$2</c:f>
              <c:numCache>
                <c:formatCode>General</c:formatCode>
                <c:ptCount val="1"/>
                <c:pt idx="0">
                  <c:v>2.7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72B-4BD1-84A4-D483D8E8B2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0514240"/>
        <c:axId val="450512280"/>
      </c:scatterChart>
      <c:valAx>
        <c:axId val="450514240"/>
        <c:scaling>
          <c:orientation val="minMax"/>
          <c:max val="60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450512280"/>
        <c:crosses val="autoZero"/>
        <c:crossBetween val="midCat"/>
        <c:majorUnit val="12"/>
        <c:minorUnit val="5"/>
      </c:valAx>
      <c:valAx>
        <c:axId val="450512280"/>
        <c:scaling>
          <c:orientation val="minMax"/>
          <c:max val="8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Calibri" panose="020F0502020204030204" pitchFamily="34" charset="0"/>
              </a:defRPr>
            </a:pPr>
            <a:endParaRPr lang="fr-FR"/>
          </a:p>
        </c:txPr>
        <c:crossAx val="450514240"/>
        <c:crosses val="autoZero"/>
        <c:crossBetween val="midCat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>
          <a:latin typeface="+mn-lt"/>
          <a:cs typeface="Calibri" panose="020F0502020204030204" pitchFamily="34" charset="0"/>
        </a:defRPr>
      </a:pPr>
      <a:endParaRPr lang="fr-FR"/>
    </a:p>
  </c:txPr>
  <c:externalData r:id="rId4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Sheet1!$A$2</c:f>
              <c:numCache>
                <c:formatCode>General</c:formatCode>
                <c:ptCount val="1"/>
                <c:pt idx="0">
                  <c:v>0.7</c:v>
                </c:pt>
              </c:numCache>
            </c:numRef>
          </c:xVal>
          <c:yVal>
            <c:numRef>
              <c:f>Sheet1!$B$2</c:f>
              <c:numCache>
                <c:formatCode>General</c:formatCode>
                <c:ptCount val="1"/>
                <c:pt idx="0">
                  <c:v>2.7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72B-4BD1-84A4-D483D8E8B2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0493464"/>
        <c:axId val="450487584"/>
      </c:scatterChart>
      <c:valAx>
        <c:axId val="450493464"/>
        <c:scaling>
          <c:orientation val="minMax"/>
          <c:max val="60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450487584"/>
        <c:crosses val="autoZero"/>
        <c:crossBetween val="midCat"/>
        <c:majorUnit val="12"/>
        <c:minorUnit val="5"/>
      </c:valAx>
      <c:valAx>
        <c:axId val="450487584"/>
        <c:scaling>
          <c:orientation val="minMax"/>
          <c:max val="1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Calibri" panose="020F0502020204030204" pitchFamily="34" charset="0"/>
              </a:defRPr>
            </a:pPr>
            <a:endParaRPr lang="fr-FR"/>
          </a:p>
        </c:txPr>
        <c:crossAx val="450493464"/>
        <c:crosses val="autoZero"/>
        <c:crossBetween val="midCat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>
          <a:latin typeface="+mn-lt"/>
          <a:cs typeface="Calibri" panose="020F0502020204030204" pitchFamily="34" charset="0"/>
        </a:defRPr>
      </a:pPr>
      <a:endParaRPr lang="fr-FR"/>
    </a:p>
  </c:txPr>
  <c:externalData r:id="rId4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Sheet1!$A$2</c:f>
              <c:numCache>
                <c:formatCode>General</c:formatCode>
                <c:ptCount val="1"/>
                <c:pt idx="0">
                  <c:v>0.7</c:v>
                </c:pt>
              </c:numCache>
            </c:numRef>
          </c:xVal>
          <c:yVal>
            <c:numRef>
              <c:f>Sheet1!$B$2</c:f>
              <c:numCache>
                <c:formatCode>General</c:formatCode>
                <c:ptCount val="1"/>
                <c:pt idx="0">
                  <c:v>2.7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72B-4BD1-84A4-D483D8E8B2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1731464"/>
        <c:axId val="351735776"/>
      </c:scatterChart>
      <c:valAx>
        <c:axId val="351731464"/>
        <c:scaling>
          <c:orientation val="minMax"/>
          <c:max val="60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351735776"/>
        <c:crosses val="autoZero"/>
        <c:crossBetween val="midCat"/>
        <c:majorUnit val="12"/>
        <c:minorUnit val="5"/>
      </c:valAx>
      <c:valAx>
        <c:axId val="351735776"/>
        <c:scaling>
          <c:orientation val="minMax"/>
          <c:max val="1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Calibri" panose="020F0502020204030204" pitchFamily="34" charset="0"/>
              </a:defRPr>
            </a:pPr>
            <a:endParaRPr lang="fr-FR"/>
          </a:p>
        </c:txPr>
        <c:crossAx val="351731464"/>
        <c:crosses val="autoZero"/>
        <c:crossBetween val="midCat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>
          <a:latin typeface="+mn-lt"/>
          <a:cs typeface="Calibri" panose="020F0502020204030204" pitchFamily="34" charset="0"/>
        </a:defRPr>
      </a:pPr>
      <a:endParaRPr lang="fr-FR"/>
    </a:p>
  </c:txPr>
  <c:externalData r:id="rId4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Sheet1!$A$2</c:f>
              <c:numCache>
                <c:formatCode>General</c:formatCode>
                <c:ptCount val="1"/>
                <c:pt idx="0">
                  <c:v>0.7</c:v>
                </c:pt>
              </c:numCache>
            </c:numRef>
          </c:xVal>
          <c:yVal>
            <c:numRef>
              <c:f>Sheet1!$B$2</c:f>
              <c:numCache>
                <c:formatCode>General</c:formatCode>
                <c:ptCount val="1"/>
                <c:pt idx="0">
                  <c:v>2.7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72B-4BD1-84A4-D483D8E8B2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1734208"/>
        <c:axId val="351729896"/>
      </c:scatterChart>
      <c:valAx>
        <c:axId val="351734208"/>
        <c:scaling>
          <c:orientation val="minMax"/>
          <c:max val="60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351729896"/>
        <c:crosses val="autoZero"/>
        <c:crossBetween val="midCat"/>
        <c:majorUnit val="12"/>
        <c:minorUnit val="5"/>
      </c:valAx>
      <c:valAx>
        <c:axId val="351729896"/>
        <c:scaling>
          <c:orientation val="minMax"/>
          <c:max val="1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Calibri" panose="020F0502020204030204" pitchFamily="34" charset="0"/>
              </a:defRPr>
            </a:pPr>
            <a:endParaRPr lang="fr-FR"/>
          </a:p>
        </c:txPr>
        <c:crossAx val="351734208"/>
        <c:crosses val="autoZero"/>
        <c:crossBetween val="midCat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>
          <a:latin typeface="+mn-lt"/>
          <a:cs typeface="Calibri" panose="020F0502020204030204" pitchFamily="34" charset="0"/>
        </a:defRPr>
      </a:pPr>
      <a:endParaRPr lang="fr-FR"/>
    </a:p>
  </c:txPr>
  <c:externalData r:id="rId4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Sheet1!$A$2</c:f>
              <c:numCache>
                <c:formatCode>General</c:formatCode>
                <c:ptCount val="1"/>
                <c:pt idx="0">
                  <c:v>0.7</c:v>
                </c:pt>
              </c:numCache>
            </c:numRef>
          </c:xVal>
          <c:yVal>
            <c:numRef>
              <c:f>Sheet1!$B$2</c:f>
              <c:numCache>
                <c:formatCode>General</c:formatCode>
                <c:ptCount val="1"/>
                <c:pt idx="0">
                  <c:v>2.7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667-AF45-91AA-D9E05AC738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1350360"/>
        <c:axId val="351337032"/>
      </c:scatterChart>
      <c:valAx>
        <c:axId val="351350360"/>
        <c:scaling>
          <c:orientation val="minMax"/>
          <c:max val="48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Calibri" panose="020F0502020204030204" pitchFamily="34" charset="0"/>
                  </a:defRPr>
                </a:pPr>
                <a:r>
                  <a:rPr lang="fr-FR" dirty="0"/>
                  <a:t>Temps écoulé depuis la première dose </a:t>
                </a:r>
                <a:r>
                  <a:rPr lang="en-US" dirty="0"/>
                  <a:t>(mois)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Calibri" panose="020F0502020204030204" pitchFamily="34" charset="0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Calibri" panose="020F0502020204030204" pitchFamily="34" charset="0"/>
              </a:defRPr>
            </a:pPr>
            <a:endParaRPr lang="fr-FR"/>
          </a:p>
        </c:txPr>
        <c:crossAx val="351337032"/>
        <c:crosses val="autoZero"/>
        <c:crossBetween val="midCat"/>
        <c:majorUnit val="6"/>
        <c:minorUnit val="5"/>
      </c:valAx>
      <c:valAx>
        <c:axId val="351337032"/>
        <c:scaling>
          <c:orientation val="minMax"/>
          <c:max val="1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Calibri" panose="020F0502020204030204" pitchFamily="34" charset="0"/>
                  </a:defRPr>
                </a:pPr>
                <a:r>
                  <a:rPr lang="en-US"/>
                  <a:t>SSP (%)</a:t>
                </a:r>
              </a:p>
            </c:rich>
          </c:tx>
          <c:layout>
            <c:manualLayout>
              <c:xMode val="edge"/>
              <c:yMode val="edge"/>
              <c:x val="8.8167742613132725E-3"/>
              <c:y val="0.329495468199541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Calibri" panose="020F0502020204030204" pitchFamily="34" charset="0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Calibri" panose="020F0502020204030204" pitchFamily="34" charset="0"/>
              </a:defRPr>
            </a:pPr>
            <a:endParaRPr lang="fr-FR"/>
          </a:p>
        </c:txPr>
        <c:crossAx val="351350360"/>
        <c:crosses val="autoZero"/>
        <c:crossBetween val="midCat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>
          <a:latin typeface="+mn-lt"/>
          <a:cs typeface="Calibri" panose="020F0502020204030204" pitchFamily="34" charset="0"/>
        </a:defRPr>
      </a:pPr>
      <a:endParaRPr lang="fr-FR"/>
    </a:p>
  </c:txPr>
  <c:externalData r:id="rId4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Sheet1!$A$2</c:f>
              <c:numCache>
                <c:formatCode>General</c:formatCode>
                <c:ptCount val="1"/>
                <c:pt idx="0">
                  <c:v>0.7</c:v>
                </c:pt>
              </c:numCache>
            </c:numRef>
          </c:xVal>
          <c:yVal>
            <c:numRef>
              <c:f>Sheet1!$B$2</c:f>
              <c:numCache>
                <c:formatCode>General</c:formatCode>
                <c:ptCount val="1"/>
                <c:pt idx="0">
                  <c:v>2.7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B56-4696-A51D-2ECC59E861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0491504"/>
        <c:axId val="450494248"/>
      </c:scatterChart>
      <c:valAx>
        <c:axId val="450491504"/>
        <c:scaling>
          <c:orientation val="minMax"/>
          <c:max val="48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450494248"/>
        <c:crosses val="autoZero"/>
        <c:crossBetween val="midCat"/>
        <c:majorUnit val="6"/>
        <c:minorUnit val="5"/>
      </c:valAx>
      <c:valAx>
        <c:axId val="450494248"/>
        <c:scaling>
          <c:orientation val="minMax"/>
          <c:max val="1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Calibri" panose="020F0502020204030204" pitchFamily="34" charset="0"/>
                  </a:defRPr>
                </a:pPr>
                <a:r>
                  <a:rPr lang="en-US"/>
                  <a:t>VAF (%)</a:t>
                </a:r>
              </a:p>
            </c:rich>
          </c:tx>
          <c:layout>
            <c:manualLayout>
              <c:xMode val="edge"/>
              <c:yMode val="edge"/>
              <c:x val="8.8167742613132725E-3"/>
              <c:y val="0.329495468199541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Calibri" panose="020F0502020204030204" pitchFamily="34" charset="0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Calibri" panose="020F0502020204030204" pitchFamily="34" charset="0"/>
              </a:defRPr>
            </a:pPr>
            <a:endParaRPr lang="fr-FR"/>
          </a:p>
        </c:txPr>
        <c:crossAx val="450491504"/>
        <c:crosses val="autoZero"/>
        <c:crossBetween val="midCat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>
          <a:latin typeface="+mn-lt"/>
          <a:cs typeface="Calibri" panose="020F0502020204030204" pitchFamily="34" charset="0"/>
        </a:defRPr>
      </a:pPr>
      <a:endParaRPr lang="fr-FR"/>
    </a:p>
  </c:txPr>
  <c:externalData r:id="rId4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Sheet1!$A$2</c:f>
              <c:numCache>
                <c:formatCode>General</c:formatCode>
                <c:ptCount val="1"/>
                <c:pt idx="0">
                  <c:v>0.7</c:v>
                </c:pt>
              </c:numCache>
            </c:numRef>
          </c:xVal>
          <c:yVal>
            <c:numRef>
              <c:f>Sheet1!$B$2</c:f>
              <c:numCache>
                <c:formatCode>General</c:formatCode>
                <c:ptCount val="1"/>
                <c:pt idx="0">
                  <c:v>2.7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25F-4A31-8B92-DF8B0E1BB7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4948760"/>
        <c:axId val="344951896"/>
      </c:scatterChart>
      <c:valAx>
        <c:axId val="344948760"/>
        <c:scaling>
          <c:orientation val="minMax"/>
          <c:max val="84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Calibri" panose="020F0502020204030204" pitchFamily="34" charset="0"/>
                  </a:defRPr>
                </a:pPr>
                <a:r>
                  <a:rPr lang="en-US" dirty="0" err="1"/>
                  <a:t>Durée</a:t>
                </a:r>
                <a:r>
                  <a:rPr lang="en-US" dirty="0"/>
                  <a:t> </a:t>
                </a:r>
                <a:r>
                  <a:rPr lang="en-US" dirty="0" err="1"/>
                  <a:t>traitement</a:t>
                </a:r>
                <a:r>
                  <a:rPr lang="en-US" dirty="0"/>
                  <a:t> (</a:t>
                </a:r>
                <a:r>
                  <a:rPr lang="en-US" dirty="0" err="1"/>
                  <a:t>semaines</a:t>
                </a:r>
                <a:r>
                  <a:rPr lang="en-US" dirty="0"/>
                  <a:t>)</a:t>
                </a:r>
              </a:p>
            </c:rich>
          </c:tx>
          <c:layout>
            <c:manualLayout>
              <c:xMode val="edge"/>
              <c:yMode val="edge"/>
              <c:x val="0.35752664029499504"/>
              <c:y val="0.6020090178885392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Calibri" panose="020F0502020204030204" pitchFamily="34" charset="0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Calibri" panose="020F0502020204030204" pitchFamily="34" charset="0"/>
              </a:defRPr>
            </a:pPr>
            <a:endParaRPr lang="fr-FR"/>
          </a:p>
        </c:txPr>
        <c:crossAx val="344951896"/>
        <c:crosses val="autoZero"/>
        <c:crossBetween val="midCat"/>
        <c:majorUnit val="12"/>
        <c:minorUnit val="5"/>
      </c:valAx>
      <c:valAx>
        <c:axId val="344951896"/>
        <c:scaling>
          <c:orientation val="minMax"/>
          <c:max val="1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344948760"/>
        <c:crosses val="autoZero"/>
        <c:crossBetween val="midCat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>
          <a:latin typeface="+mn-lt"/>
          <a:cs typeface="Calibri" panose="020F0502020204030204" pitchFamily="34" charset="0"/>
        </a:defRPr>
      </a:pPr>
      <a:endParaRPr lang="fr-FR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Valeurs Y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Sheet1!$A$2</c:f>
              <c:numCache>
                <c:formatCode>General</c:formatCode>
                <c:ptCount val="1"/>
                <c:pt idx="0">
                  <c:v>0.7</c:v>
                </c:pt>
              </c:numCache>
            </c:numRef>
          </c:xVal>
          <c:yVal>
            <c:numRef>
              <c:f>Sheet1!$B$2</c:f>
              <c:numCache>
                <c:formatCode>General</c:formatCode>
                <c:ptCount val="1"/>
                <c:pt idx="0">
                  <c:v>2.7</c:v>
                </c:pt>
              </c:numCache>
            </c:numRef>
          </c:yVal>
          <c:smooth val="0"/>
      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 xmlns:c16r2="http://schemas.microsoft.com/office/drawing/2015/06/chart">
            <c:ext xmlns:c16="http://schemas.microsoft.com/office/drawing/2014/chart" uri="{C3380CC4-5D6E-409C-BE32-E72D297353CC}">
              <c16:uniqueId val="{00000000-7667-AF45-91AA-D9E05AC738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7741912"/>
        <c:axId val="347740736"/>
      </c:scatterChart>
      <c:valAx>
        <c:axId val="347741912"/>
        <c:scaling>
          <c:orientation val="minMax"/>
          <c:max val="60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Calibri" panose="020F0502020204030204" pitchFamily="34" charset="0"/>
                  </a:defRPr>
                </a:pPr>
                <a:r>
                  <a:rPr lang="en-US"/>
                  <a:t>Durée (mois)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Calibri" panose="020F0502020204030204" pitchFamily="34" charset="0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Calibri" panose="020F0502020204030204" pitchFamily="34" charset="0"/>
              </a:defRPr>
            </a:pPr>
            <a:endParaRPr lang="fr-FR"/>
          </a:p>
        </c:txPr>
        <c:crossAx val="347740736"/>
        <c:crosses val="autoZero"/>
        <c:crossBetween val="midCat"/>
        <c:majorUnit val="12"/>
        <c:minorUnit val="5"/>
      </c:valAx>
      <c:valAx>
        <c:axId val="347740736"/>
        <c:scaling>
          <c:orientation val="minMax"/>
          <c:max val="1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Calibri" panose="020F0502020204030204" pitchFamily="34" charset="0"/>
                  </a:defRPr>
                </a:pPr>
                <a:r>
                  <a:rPr lang="en-US"/>
                  <a:t>SSP (%)</a:t>
                </a:r>
              </a:p>
            </c:rich>
          </c:tx>
          <c:layout>
            <c:manualLayout>
              <c:xMode val="edge"/>
              <c:yMode val="edge"/>
              <c:x val="8.8167463622030682E-3"/>
              <c:y val="0.3706938273000585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Calibri" panose="020F0502020204030204" pitchFamily="34" charset="0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Calibri" panose="020F0502020204030204" pitchFamily="34" charset="0"/>
              </a:defRPr>
            </a:pPr>
            <a:endParaRPr lang="fr-FR"/>
          </a:p>
        </c:txPr>
        <c:crossAx val="347741912"/>
        <c:crosses val="autoZero"/>
        <c:crossBetween val="midCat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>
          <a:latin typeface="+mn-lt"/>
          <a:cs typeface="Calibri" panose="020F0502020204030204" pitchFamily="34" charset="0"/>
        </a:defRPr>
      </a:pPr>
      <a:endParaRPr lang="fr-FR"/>
    </a:p>
  </c:txPr>
  <c:externalData r:id="rId4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Sheet1!$A$2</c:f>
              <c:numCache>
                <c:formatCode>General</c:formatCode>
                <c:ptCount val="1"/>
                <c:pt idx="0">
                  <c:v>0.7</c:v>
                </c:pt>
              </c:numCache>
            </c:numRef>
          </c:xVal>
          <c:yVal>
            <c:numRef>
              <c:f>Sheet1!$B$2</c:f>
              <c:numCache>
                <c:formatCode>General</c:formatCode>
                <c:ptCount val="1"/>
                <c:pt idx="0">
                  <c:v>2.7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148-4A46-B80D-5F76687A5B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4924064"/>
        <c:axId val="344927592"/>
      </c:scatterChart>
      <c:valAx>
        <c:axId val="344924064"/>
        <c:scaling>
          <c:orientation val="minMax"/>
          <c:max val="42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Calibri" panose="020F0502020204030204" pitchFamily="34" charset="0"/>
                  </a:defRPr>
                </a:pPr>
                <a:r>
                  <a:rPr lang="en-US" dirty="0" err="1"/>
                  <a:t>Tps</a:t>
                </a:r>
                <a:r>
                  <a:rPr lang="en-US" dirty="0"/>
                  <a:t> (mois)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Calibri" panose="020F0502020204030204" pitchFamily="34" charset="0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Calibri" panose="020F0502020204030204" pitchFamily="34" charset="0"/>
              </a:defRPr>
            </a:pPr>
            <a:endParaRPr lang="fr-FR"/>
          </a:p>
        </c:txPr>
        <c:crossAx val="344927592"/>
        <c:crosses val="autoZero"/>
        <c:crossBetween val="midCat"/>
        <c:majorUnit val="6"/>
        <c:minorUnit val="5"/>
      </c:valAx>
      <c:valAx>
        <c:axId val="344927592"/>
        <c:scaling>
          <c:orientation val="minMax"/>
          <c:max val="1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Calibri" panose="020F0502020204030204" pitchFamily="34" charset="0"/>
                  </a:defRPr>
                </a:pPr>
                <a:r>
                  <a:rPr lang="en-US" sz="1100" b="0" i="0" u="none" strike="noStrike" kern="1200" baseline="0">
                    <a:solidFill>
                      <a:srgbClr val="000000">
                        <a:lumMod val="65000"/>
                        <a:lumOff val="35000"/>
                      </a:srgbClr>
                    </a:solidFill>
                    <a:cs typeface="Calibri" panose="020F0502020204030204" pitchFamily="34" charset="0"/>
                  </a:rPr>
                  <a:t>SSP (%)</a:t>
                </a:r>
              </a:p>
            </c:rich>
          </c:tx>
          <c:layout>
            <c:manualLayout>
              <c:xMode val="edge"/>
              <c:yMode val="edge"/>
              <c:x val="8.8167613374869856E-3"/>
              <c:y val="0.369518062522894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Calibri" panose="020F0502020204030204" pitchFamily="34" charset="0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Calibri" panose="020F0502020204030204" pitchFamily="34" charset="0"/>
              </a:defRPr>
            </a:pPr>
            <a:endParaRPr lang="fr-FR"/>
          </a:p>
        </c:txPr>
        <c:crossAx val="344924064"/>
        <c:crosses val="autoZero"/>
        <c:crossBetween val="midCat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>
          <a:latin typeface="+mn-lt"/>
          <a:cs typeface="Calibri" panose="020F0502020204030204" pitchFamily="34" charset="0"/>
        </a:defRPr>
      </a:pPr>
      <a:endParaRPr lang="fr-FR"/>
    </a:p>
  </c:txPr>
  <c:externalData r:id="rId4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Sheet1!$A$2</c:f>
              <c:numCache>
                <c:formatCode>General</c:formatCode>
                <c:ptCount val="1"/>
                <c:pt idx="0">
                  <c:v>0.7</c:v>
                </c:pt>
              </c:numCache>
            </c:numRef>
          </c:xVal>
          <c:yVal>
            <c:numRef>
              <c:f>Sheet1!$B$2</c:f>
              <c:numCache>
                <c:formatCode>General</c:formatCode>
                <c:ptCount val="1"/>
                <c:pt idx="0">
                  <c:v>2.7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148-4A46-B80D-5F76687A5B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4928768"/>
        <c:axId val="344924456"/>
      </c:scatterChart>
      <c:valAx>
        <c:axId val="344928768"/>
        <c:scaling>
          <c:orientation val="minMax"/>
          <c:max val="42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Calibri" panose="020F0502020204030204" pitchFamily="34" charset="0"/>
                  </a:defRPr>
                </a:pPr>
                <a:r>
                  <a:rPr lang="en-US" dirty="0" err="1"/>
                  <a:t>Tps</a:t>
                </a:r>
                <a:r>
                  <a:rPr lang="en-US" dirty="0"/>
                  <a:t> (mois)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Calibri" panose="020F0502020204030204" pitchFamily="34" charset="0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Calibri" panose="020F0502020204030204" pitchFamily="34" charset="0"/>
              </a:defRPr>
            </a:pPr>
            <a:endParaRPr lang="fr-FR"/>
          </a:p>
        </c:txPr>
        <c:crossAx val="344924456"/>
        <c:crosses val="autoZero"/>
        <c:crossBetween val="midCat"/>
        <c:majorUnit val="6"/>
        <c:minorUnit val="5"/>
      </c:valAx>
      <c:valAx>
        <c:axId val="344924456"/>
        <c:scaling>
          <c:orientation val="minMax"/>
          <c:max val="1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Calibri" panose="020F0502020204030204" pitchFamily="34" charset="0"/>
                  </a:defRPr>
                </a:pPr>
                <a:r>
                  <a:rPr lang="en-US" sz="1100" b="0" i="0" u="none" strike="noStrike" kern="1200" baseline="0">
                    <a:solidFill>
                      <a:srgbClr val="000000">
                        <a:lumMod val="65000"/>
                        <a:lumOff val="35000"/>
                      </a:srgbClr>
                    </a:solidFill>
                    <a:cs typeface="Calibri" panose="020F0502020204030204" pitchFamily="34" charset="0"/>
                  </a:rPr>
                  <a:t>SSP (%)</a:t>
                </a:r>
              </a:p>
            </c:rich>
          </c:tx>
          <c:layout>
            <c:manualLayout>
              <c:xMode val="edge"/>
              <c:yMode val="edge"/>
              <c:x val="8.8167613374869856E-3"/>
              <c:y val="0.369518062522894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Calibri" panose="020F0502020204030204" pitchFamily="34" charset="0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Calibri" panose="020F0502020204030204" pitchFamily="34" charset="0"/>
              </a:defRPr>
            </a:pPr>
            <a:endParaRPr lang="fr-FR"/>
          </a:p>
        </c:txPr>
        <c:crossAx val="344928768"/>
        <c:crosses val="autoZero"/>
        <c:crossBetween val="midCat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>
          <a:latin typeface="+mn-lt"/>
          <a:cs typeface="Calibri" panose="020F0502020204030204" pitchFamily="34" charset="0"/>
        </a:defRPr>
      </a:pPr>
      <a:endParaRPr lang="fr-FR"/>
    </a:p>
  </c:txPr>
  <c:externalData r:id="rId4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CRS</a:t>
            </a:r>
          </a:p>
        </c:rich>
      </c:tx>
      <c:layout>
        <c:manualLayout>
          <c:xMode val="edge"/>
          <c:yMode val="edge"/>
          <c:x val="0.25143592213993426"/>
          <c:y val="0.139808320897977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49F-4FA7-8298-BD57C771FFC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49F-4FA7-8298-BD57C771FFC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49F-4FA7-8298-BD57C771FFC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49F-4FA7-8298-BD57C771FFC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49F-4FA7-8298-BD57C771FFC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49F-4FA7-8298-BD57C771FFCB}"/>
              </c:ext>
            </c:extLst>
          </c:dPt>
          <c:dLbls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549F-4FA7-8298-BD57C771FFCB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549F-4FA7-8298-BD57C771FFCB}"/>
                </c:ext>
                <c:ext xmlns:c15="http://schemas.microsoft.com/office/drawing/2012/chart" uri="{CE6537A1-D6FC-4f65-9D91-7224C49458BB}"/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Feuil1!$A$1:$A$6</c:f>
              <c:strCache>
                <c:ptCount val="6"/>
                <c:pt idx="0">
                  <c:v>No events (n=18)</c:v>
                </c:pt>
                <c:pt idx="1">
                  <c:v>Grade 1 (n=43)</c:v>
                </c:pt>
                <c:pt idx="2">
                  <c:v>Grade 2 (n=47)</c:v>
                </c:pt>
                <c:pt idx="3">
                  <c:v>Grade 3 (n=10)</c:v>
                </c:pt>
                <c:pt idx="4">
                  <c:v>Grade 4</c:v>
                </c:pt>
                <c:pt idx="5">
                  <c:v>Grade 5</c:v>
                </c:pt>
              </c:strCache>
            </c:strRef>
          </c:cat>
          <c:val>
            <c:numRef>
              <c:f>Feuil1!$B$1:$B$6</c:f>
              <c:numCache>
                <c:formatCode>0%</c:formatCode>
                <c:ptCount val="6"/>
                <c:pt idx="0">
                  <c:v>0.15</c:v>
                </c:pt>
                <c:pt idx="1">
                  <c:v>0.36</c:v>
                </c:pt>
                <c:pt idx="2">
                  <c:v>0.4</c:v>
                </c:pt>
                <c:pt idx="3">
                  <c:v>0.08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549F-4FA7-8298-BD57C771FFC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56657763008135875"/>
          <c:y val="0.35761745892091662"/>
          <c:w val="0.34479035843926342"/>
          <c:h val="0.41372771519373747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+mn-lt"/>
        </a:defRPr>
      </a:pPr>
      <a:endParaRPr lang="fr-FR"/>
    </a:p>
  </c:txPr>
  <c:externalData r:id="rId3">
    <c:autoUpdate val="0"/>
  </c:externalData>
  <c:userShapes r:id="rId4"/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/>
              <a:t>Evènements</a:t>
            </a:r>
            <a:r>
              <a:rPr lang="fr-FR" baseline="0" dirty="0"/>
              <a:t> </a:t>
            </a:r>
            <a:r>
              <a:rPr lang="fr-FR" dirty="0"/>
              <a:t>neurologiques</a:t>
            </a:r>
          </a:p>
        </c:rich>
      </c:tx>
      <c:layout>
        <c:manualLayout>
          <c:xMode val="edge"/>
          <c:yMode val="edge"/>
          <c:x val="0.22766208806928143"/>
          <c:y val="9.49253230124783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96A-4FD0-83B2-96FFE55ADB3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96A-4FD0-83B2-96FFE55ADB3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96A-4FD0-83B2-96FFE55ADB3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96A-4FD0-83B2-96FFE55ADB3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96A-4FD0-83B2-96FFE55ADB3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296A-4FD0-83B2-96FFE55ADB3D}"/>
              </c:ext>
            </c:extLst>
          </c:dPt>
          <c:dLbls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296A-4FD0-83B2-96FFE55ADB3D}"/>
                </c:ext>
                <c:ext xmlns:c15="http://schemas.microsoft.com/office/drawing/2012/chart" uri="{CE6537A1-D6FC-4f65-9D91-7224C49458BB}"/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Feuil1!$J$1:$J$6</c:f>
              <c:strCache>
                <c:ptCount val="6"/>
                <c:pt idx="0">
                  <c:v>No events (n=65)</c:v>
                </c:pt>
                <c:pt idx="1">
                  <c:v>Grade 1 (n=13)</c:v>
                </c:pt>
                <c:pt idx="2">
                  <c:v>Grade 2 (n=18)</c:v>
                </c:pt>
                <c:pt idx="3">
                  <c:v>Grade 3 (n=21)</c:v>
                </c:pt>
                <c:pt idx="4">
                  <c:v>Grade 4 (n=1)</c:v>
                </c:pt>
                <c:pt idx="5">
                  <c:v>Grade 5</c:v>
                </c:pt>
              </c:strCache>
            </c:strRef>
          </c:cat>
          <c:val>
            <c:numRef>
              <c:f>Feuil1!$K$1:$K$6</c:f>
              <c:numCache>
                <c:formatCode>0%</c:formatCode>
                <c:ptCount val="6"/>
                <c:pt idx="0">
                  <c:v>0.55000000000000004</c:v>
                </c:pt>
                <c:pt idx="1">
                  <c:v>0.11</c:v>
                </c:pt>
                <c:pt idx="2">
                  <c:v>0.15</c:v>
                </c:pt>
                <c:pt idx="3">
                  <c:v>0.18</c:v>
                </c:pt>
                <c:pt idx="4">
                  <c:v>0.01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296A-4FD0-83B2-96FFE55ADB3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egendEntry>
        <c:idx val="5"/>
        <c:delete val="1"/>
      </c:legendEntry>
      <c:layout>
        <c:manualLayout>
          <c:xMode val="edge"/>
          <c:yMode val="edge"/>
          <c:x val="0.5748609083439038"/>
          <c:y val="0.35864928756149733"/>
          <c:w val="0.3319273388698753"/>
          <c:h val="0.41921644024502286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Sheet1!$A$2</c:f>
              <c:numCache>
                <c:formatCode>General</c:formatCode>
                <c:ptCount val="1"/>
                <c:pt idx="0">
                  <c:v>0.7</c:v>
                </c:pt>
              </c:numCache>
            </c:numRef>
          </c:xVal>
          <c:yVal>
            <c:numRef>
              <c:f>Sheet1!$B$2</c:f>
              <c:numCache>
                <c:formatCode>General</c:formatCode>
                <c:ptCount val="1"/>
                <c:pt idx="0">
                  <c:v>2.7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DBC-4442-9815-047103DFEE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4933080"/>
        <c:axId val="344931120"/>
      </c:scatterChart>
      <c:valAx>
        <c:axId val="344933080"/>
        <c:scaling>
          <c:orientation val="minMax"/>
          <c:max val="36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Calibri" panose="020F0502020204030204" pitchFamily="34" charset="0"/>
                  </a:defRPr>
                </a:pPr>
                <a:r>
                  <a:rPr lang="en-US"/>
                  <a:t>Time (month)</a:t>
                </a:r>
              </a:p>
            </c:rich>
          </c:tx>
          <c:layout>
            <c:manualLayout>
              <c:xMode val="edge"/>
              <c:yMode val="edge"/>
              <c:x val="0.40154555227947675"/>
              <c:y val="0.6494909067514534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Calibri" panose="020F0502020204030204" pitchFamily="34" charset="0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Calibri" panose="020F0502020204030204" pitchFamily="34" charset="0"/>
              </a:defRPr>
            </a:pPr>
            <a:endParaRPr lang="fr-FR"/>
          </a:p>
        </c:txPr>
        <c:crossAx val="344931120"/>
        <c:crosses val="autoZero"/>
        <c:crossBetween val="midCat"/>
        <c:majorUnit val="12"/>
        <c:minorUnit val="5"/>
      </c:valAx>
      <c:valAx>
        <c:axId val="344931120"/>
        <c:scaling>
          <c:orientation val="minMax"/>
          <c:max val="1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344933080"/>
        <c:crosses val="autoZero"/>
        <c:crossBetween val="midCat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>
          <a:latin typeface="+mn-lt"/>
          <a:cs typeface="Calibri" panose="020F0502020204030204" pitchFamily="34" charset="0"/>
        </a:defRPr>
      </a:pPr>
      <a:endParaRPr lang="fr-FR"/>
    </a:p>
  </c:txPr>
  <c:externalData r:id="rId4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Sheet1!$A$2</c:f>
              <c:numCache>
                <c:formatCode>General</c:formatCode>
                <c:ptCount val="1"/>
                <c:pt idx="0">
                  <c:v>0.7</c:v>
                </c:pt>
              </c:numCache>
            </c:numRef>
          </c:xVal>
          <c:yVal>
            <c:numRef>
              <c:f>Sheet1!$B$2</c:f>
              <c:numCache>
                <c:formatCode>General</c:formatCode>
                <c:ptCount val="1"/>
                <c:pt idx="0">
                  <c:v>2.7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148-4A46-B80D-5F76687A5B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4929160"/>
        <c:axId val="344934256"/>
      </c:scatterChart>
      <c:valAx>
        <c:axId val="344929160"/>
        <c:scaling>
          <c:orientation val="minMax"/>
          <c:max val="34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Calibri" panose="020F0502020204030204" pitchFamily="34" charset="0"/>
                  </a:defRPr>
                </a:pPr>
                <a:r>
                  <a:rPr lang="en-US">
                    <a:latin typeface="+mn-lt"/>
                  </a:rPr>
                  <a:t>Time (month)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Calibri" panose="020F0502020204030204" pitchFamily="34" charset="0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Calibri" panose="020F0502020204030204" pitchFamily="34" charset="0"/>
              </a:defRPr>
            </a:pPr>
            <a:endParaRPr lang="fr-FR"/>
          </a:p>
        </c:txPr>
        <c:crossAx val="344934256"/>
        <c:crosses val="autoZero"/>
        <c:crossBetween val="midCat"/>
        <c:majorUnit val="2"/>
      </c:valAx>
      <c:valAx>
        <c:axId val="344934256"/>
        <c:scaling>
          <c:orientation val="minMax"/>
          <c:max val="1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Calibri" panose="020F0502020204030204" pitchFamily="34" charset="0"/>
                  </a:defRPr>
                </a:pPr>
                <a:r>
                  <a:rPr lang="en-US" sz="1100" b="0" i="0" u="none" strike="noStrike" kern="1200" baseline="0">
                    <a:solidFill>
                      <a:srgbClr val="000000">
                        <a:lumMod val="65000"/>
                        <a:lumOff val="35000"/>
                      </a:srgbClr>
                    </a:solidFill>
                    <a:cs typeface="Calibri" panose="020F0502020204030204" pitchFamily="34" charset="0"/>
                  </a:rPr>
                  <a:t>Probability (%)</a:t>
                </a:r>
              </a:p>
            </c:rich>
          </c:tx>
          <c:layout>
            <c:manualLayout>
              <c:xMode val="edge"/>
              <c:yMode val="edge"/>
              <c:x val="1.136242344934469E-2"/>
              <c:y val="0.3407142962306097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Calibri" panose="020F0502020204030204" pitchFamily="34" charset="0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Calibri" panose="020F0502020204030204" pitchFamily="34" charset="0"/>
              </a:defRPr>
            </a:pPr>
            <a:endParaRPr lang="fr-FR"/>
          </a:p>
        </c:txPr>
        <c:crossAx val="344929160"/>
        <c:crosses val="autoZero"/>
        <c:crossBetween val="midCat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>
          <a:latin typeface="+mn-lt"/>
          <a:cs typeface="Calibri" panose="020F0502020204030204" pitchFamily="34" charset="0"/>
        </a:defRPr>
      </a:pPr>
      <a:endParaRPr lang="fr-FR"/>
    </a:p>
  </c:txPr>
  <c:externalData r:id="rId4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Sheet1!$A$2</c:f>
              <c:numCache>
                <c:formatCode>General</c:formatCode>
                <c:ptCount val="1"/>
                <c:pt idx="0">
                  <c:v>0.7</c:v>
                </c:pt>
              </c:numCache>
            </c:numRef>
          </c:xVal>
          <c:yVal>
            <c:numRef>
              <c:f>Sheet1!$B$2</c:f>
              <c:numCache>
                <c:formatCode>General</c:formatCode>
                <c:ptCount val="1"/>
                <c:pt idx="0">
                  <c:v>2.7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829-4237-946E-145BA46E1D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4929944"/>
        <c:axId val="344923672"/>
      </c:scatterChart>
      <c:valAx>
        <c:axId val="344929944"/>
        <c:scaling>
          <c:orientation val="minMax"/>
          <c:max val="42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344923672"/>
        <c:crosses val="autoZero"/>
        <c:crossBetween val="midCat"/>
        <c:majorUnit val="6"/>
        <c:minorUnit val="5"/>
      </c:valAx>
      <c:valAx>
        <c:axId val="344923672"/>
        <c:scaling>
          <c:orientation val="minMax"/>
          <c:max val="5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Calibri" panose="020F0502020204030204" pitchFamily="34" charset="0"/>
                  </a:defRPr>
                </a:pPr>
                <a:r>
                  <a:rPr lang="en-US"/>
                  <a:t>Number of patients(%)</a:t>
                </a:r>
              </a:p>
            </c:rich>
          </c:tx>
          <c:layout>
            <c:manualLayout>
              <c:xMode val="edge"/>
              <c:yMode val="edge"/>
              <c:x val="9.425571922082028E-2"/>
              <c:y val="0.2000246943672212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Calibri" panose="020F0502020204030204" pitchFamily="34" charset="0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Calibri" panose="020F0502020204030204" pitchFamily="34" charset="0"/>
              </a:defRPr>
            </a:pPr>
            <a:endParaRPr lang="fr-FR"/>
          </a:p>
        </c:txPr>
        <c:crossAx val="344929944"/>
        <c:crosses val="autoZero"/>
        <c:crossBetween val="midCat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>
          <a:latin typeface="+mn-lt"/>
          <a:cs typeface="Calibri" panose="020F0502020204030204" pitchFamily="34" charset="0"/>
        </a:defRPr>
      </a:pPr>
      <a:endParaRPr lang="fr-FR"/>
    </a:p>
  </c:txPr>
  <c:externalData r:id="rId4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Sheet1!$A$2</c:f>
              <c:numCache>
                <c:formatCode>General</c:formatCode>
                <c:ptCount val="1"/>
                <c:pt idx="0">
                  <c:v>0.7</c:v>
                </c:pt>
              </c:numCache>
            </c:numRef>
          </c:xVal>
          <c:yVal>
            <c:numRef>
              <c:f>Sheet1!$B$2</c:f>
              <c:numCache>
                <c:formatCode>General</c:formatCode>
                <c:ptCount val="1"/>
                <c:pt idx="0">
                  <c:v>2.7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346-4800-B215-4107820C18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4944448"/>
        <c:axId val="344938176"/>
      </c:scatterChart>
      <c:valAx>
        <c:axId val="344944448"/>
        <c:scaling>
          <c:orientation val="minMax"/>
          <c:max val="39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Calibri" panose="020F0502020204030204" pitchFamily="34" charset="0"/>
                  </a:defRPr>
                </a:pPr>
                <a:r>
                  <a:rPr lang="en-US" dirty="0" err="1"/>
                  <a:t>Tps</a:t>
                </a:r>
                <a:r>
                  <a:rPr lang="en-US" dirty="0"/>
                  <a:t> (mois)</a:t>
                </a:r>
              </a:p>
            </c:rich>
          </c:tx>
          <c:layout>
            <c:manualLayout>
              <c:xMode val="edge"/>
              <c:yMode val="edge"/>
              <c:x val="0.43068073714008875"/>
              <c:y val="0.6454106280193235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Calibri" panose="020F0502020204030204" pitchFamily="34" charset="0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Calibri" panose="020F0502020204030204" pitchFamily="34" charset="0"/>
              </a:defRPr>
            </a:pPr>
            <a:endParaRPr lang="fr-FR"/>
          </a:p>
        </c:txPr>
        <c:crossAx val="344938176"/>
        <c:crosses val="autoZero"/>
        <c:crossBetween val="midCat"/>
        <c:majorUnit val="3"/>
      </c:valAx>
      <c:valAx>
        <c:axId val="344938176"/>
        <c:scaling>
          <c:orientation val="minMax"/>
          <c:max val="1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344944448"/>
        <c:crosses val="autoZero"/>
        <c:crossBetween val="midCat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>
          <a:latin typeface="+mn-lt"/>
          <a:cs typeface="Calibri" panose="020F0502020204030204" pitchFamily="34" charset="0"/>
        </a:defRPr>
      </a:pPr>
      <a:endParaRPr lang="fr-FR"/>
    </a:p>
  </c:txPr>
  <c:externalData r:id="rId4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Sheet1!$A$2</c:f>
              <c:numCache>
                <c:formatCode>General</c:formatCode>
                <c:ptCount val="1"/>
                <c:pt idx="0">
                  <c:v>0.7</c:v>
                </c:pt>
              </c:numCache>
            </c:numRef>
          </c:xVal>
          <c:yVal>
            <c:numRef>
              <c:f>Sheet1!$B$2</c:f>
              <c:numCache>
                <c:formatCode>General</c:formatCode>
                <c:ptCount val="1"/>
                <c:pt idx="0">
                  <c:v>2.7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777-4F92-9AE1-62EEDCF00A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0498952"/>
        <c:axId val="450513064"/>
      </c:scatterChart>
      <c:valAx>
        <c:axId val="450498952"/>
        <c:scaling>
          <c:orientation val="minMax"/>
          <c:max val="48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Calibri" panose="020F0502020204030204" pitchFamily="34" charset="0"/>
                  </a:defRPr>
                </a:pPr>
                <a:r>
                  <a:rPr lang="fr-FR" dirty="0"/>
                  <a:t>Temps écoulé depuis la perfusion de CAR (mois)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Calibri" panose="020F0502020204030204" pitchFamily="34" charset="0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Calibri" panose="020F0502020204030204" pitchFamily="34" charset="0"/>
              </a:defRPr>
            </a:pPr>
            <a:endParaRPr lang="fr-FR"/>
          </a:p>
        </c:txPr>
        <c:crossAx val="450513064"/>
        <c:crosses val="autoZero"/>
        <c:crossBetween val="midCat"/>
        <c:majorUnit val="3"/>
      </c:valAx>
      <c:valAx>
        <c:axId val="450513064"/>
        <c:scaling>
          <c:orientation val="minMax"/>
          <c:max val="1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Calibri" panose="020F0502020204030204" pitchFamily="34" charset="0"/>
                  </a:defRPr>
                </a:pPr>
                <a:r>
                  <a:rPr lang="en-US" dirty="0" err="1"/>
                  <a:t>Probabilité</a:t>
                </a:r>
                <a:r>
                  <a:rPr lang="en-US" dirty="0"/>
                  <a:t> de Survie (%)</a:t>
                </a:r>
              </a:p>
            </c:rich>
          </c:tx>
          <c:layout>
            <c:manualLayout>
              <c:xMode val="edge"/>
              <c:yMode val="edge"/>
              <c:x val="8.816706880888708E-3"/>
              <c:y val="0.2591859131213576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Calibri" panose="020F0502020204030204" pitchFamily="34" charset="0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Calibri" panose="020F0502020204030204" pitchFamily="34" charset="0"/>
              </a:defRPr>
            </a:pPr>
            <a:endParaRPr lang="fr-FR"/>
          </a:p>
        </c:txPr>
        <c:crossAx val="450498952"/>
        <c:crosses val="autoZero"/>
        <c:crossBetween val="midCat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>
          <a:latin typeface="+mn-lt"/>
          <a:cs typeface="Calibri" panose="020F0502020204030204" pitchFamily="34" charset="0"/>
        </a:defRPr>
      </a:pPr>
      <a:endParaRPr lang="fr-FR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Valeurs Y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Sheet1!$A$2</c:f>
              <c:numCache>
                <c:formatCode>General</c:formatCode>
                <c:ptCount val="1"/>
                <c:pt idx="0">
                  <c:v>0.7</c:v>
                </c:pt>
              </c:numCache>
            </c:numRef>
          </c:xVal>
          <c:yVal>
            <c:numRef>
              <c:f>Sheet1!$B$2</c:f>
              <c:numCache>
                <c:formatCode>General</c:formatCode>
                <c:ptCount val="1"/>
                <c:pt idx="0">
                  <c:v>2.7</c:v>
                </c:pt>
              </c:numCache>
            </c:numRef>
          </c:yVal>
          <c:smooth val="0"/>
      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 xmlns:c16r2="http://schemas.microsoft.com/office/drawing/2015/06/chart">
            <c:ext xmlns:c16="http://schemas.microsoft.com/office/drawing/2014/chart" uri="{C3380CC4-5D6E-409C-BE32-E72D297353CC}">
              <c16:uniqueId val="{00000000-7667-AF45-91AA-D9E05AC738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9632296"/>
        <c:axId val="349627200"/>
      </c:scatterChart>
      <c:valAx>
        <c:axId val="349632296"/>
        <c:scaling>
          <c:orientation val="minMax"/>
          <c:max val="60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Calibri" panose="020F0502020204030204" pitchFamily="34" charset="0"/>
                  </a:defRPr>
                </a:pPr>
                <a:r>
                  <a:rPr lang="en-US"/>
                  <a:t>Durée (mois)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Calibri" panose="020F0502020204030204" pitchFamily="34" charset="0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Calibri" panose="020F0502020204030204" pitchFamily="34" charset="0"/>
              </a:defRPr>
            </a:pPr>
            <a:endParaRPr lang="fr-FR"/>
          </a:p>
        </c:txPr>
        <c:crossAx val="349627200"/>
        <c:crosses val="autoZero"/>
        <c:crossBetween val="midCat"/>
        <c:majorUnit val="12"/>
        <c:minorUnit val="5"/>
      </c:valAx>
      <c:valAx>
        <c:axId val="349627200"/>
        <c:scaling>
          <c:orientation val="minMax"/>
          <c:max val="1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Calibri" panose="020F0502020204030204" pitchFamily="34" charset="0"/>
                  </a:defRPr>
                </a:pPr>
                <a:r>
                  <a:rPr lang="en-US"/>
                  <a:t>SSP (%)</a:t>
                </a:r>
              </a:p>
            </c:rich>
          </c:tx>
          <c:layout>
            <c:manualLayout>
              <c:xMode val="edge"/>
              <c:yMode val="edge"/>
              <c:x val="8.8167463622030682E-3"/>
              <c:y val="0.3706938273000585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Calibri" panose="020F0502020204030204" pitchFamily="34" charset="0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Calibri" panose="020F0502020204030204" pitchFamily="34" charset="0"/>
              </a:defRPr>
            </a:pPr>
            <a:endParaRPr lang="fr-FR"/>
          </a:p>
        </c:txPr>
        <c:crossAx val="349632296"/>
        <c:crosses val="autoZero"/>
        <c:crossBetween val="midCat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>
          <a:latin typeface="+mn-lt"/>
          <a:cs typeface="Calibri" panose="020F0502020204030204" pitchFamily="34" charset="0"/>
        </a:defRPr>
      </a:pPr>
      <a:endParaRPr lang="fr-FR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Valeurs Y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Sheet1!$A$2</c:f>
              <c:numCache>
                <c:formatCode>General</c:formatCode>
                <c:ptCount val="1"/>
                <c:pt idx="0">
                  <c:v>0.7</c:v>
                </c:pt>
              </c:numCache>
            </c:numRef>
          </c:xVal>
          <c:yVal>
            <c:numRef>
              <c:f>Sheet1!$B$2</c:f>
              <c:numCache>
                <c:formatCode>General</c:formatCode>
                <c:ptCount val="1"/>
                <c:pt idx="0">
                  <c:v>2.7</c:v>
                </c:pt>
              </c:numCache>
            </c:numRef>
          </c:yVal>
          <c:smooth val="0"/>
      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 xmlns:c16r2="http://schemas.microsoft.com/office/drawing/2015/06/chart">
            <c:ext xmlns:c16="http://schemas.microsoft.com/office/drawing/2014/chart" uri="{C3380CC4-5D6E-409C-BE32-E72D297353CC}">
              <c16:uniqueId val="{00000000-7667-AF45-91AA-D9E05AC738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9629160"/>
        <c:axId val="349626416"/>
      </c:scatterChart>
      <c:valAx>
        <c:axId val="349629160"/>
        <c:scaling>
          <c:orientation val="minMax"/>
          <c:max val="60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349626416"/>
        <c:crosses val="autoZero"/>
        <c:crossBetween val="midCat"/>
        <c:majorUnit val="12"/>
        <c:minorUnit val="5"/>
      </c:valAx>
      <c:valAx>
        <c:axId val="349626416"/>
        <c:scaling>
          <c:orientation val="minMax"/>
          <c:max val="1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Calibri" panose="020F0502020204030204" pitchFamily="34" charset="0"/>
              </a:defRPr>
            </a:pPr>
            <a:endParaRPr lang="fr-FR"/>
          </a:p>
        </c:txPr>
        <c:crossAx val="349629160"/>
        <c:crosses val="autoZero"/>
        <c:crossBetween val="midCat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>
          <a:latin typeface="+mn-lt"/>
          <a:cs typeface="Calibri" panose="020F0502020204030204" pitchFamily="34" charset="0"/>
        </a:defRPr>
      </a:pPr>
      <a:endParaRPr lang="fr-FR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Valeurs Y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Sheet1!$A$2</c:f>
              <c:numCache>
                <c:formatCode>General</c:formatCode>
                <c:ptCount val="1"/>
                <c:pt idx="0">
                  <c:v>0.7</c:v>
                </c:pt>
              </c:numCache>
            </c:numRef>
          </c:xVal>
          <c:yVal>
            <c:numRef>
              <c:f>Sheet1!$B$2</c:f>
              <c:numCache>
                <c:formatCode>General</c:formatCode>
                <c:ptCount val="1"/>
                <c:pt idx="0">
                  <c:v>2.7</c:v>
                </c:pt>
              </c:numCache>
            </c:numRef>
          </c:yVal>
          <c:smooth val="0"/>
      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 xmlns:c16r2="http://schemas.microsoft.com/office/drawing/2015/06/chart">
            <c:ext xmlns:c16="http://schemas.microsoft.com/office/drawing/2014/chart" uri="{C3380CC4-5D6E-409C-BE32-E72D297353CC}">
              <c16:uniqueId val="{00000000-F3FA-4489-A380-B50F6C2DCC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9627984"/>
        <c:axId val="349631512"/>
      </c:scatterChart>
      <c:valAx>
        <c:axId val="349627984"/>
        <c:scaling>
          <c:orientation val="minMax"/>
          <c:max val="60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349631512"/>
        <c:crosses val="autoZero"/>
        <c:crossBetween val="midCat"/>
        <c:majorUnit val="12"/>
        <c:minorUnit val="5"/>
      </c:valAx>
      <c:valAx>
        <c:axId val="349631512"/>
        <c:scaling>
          <c:orientation val="minMax"/>
          <c:max val="14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Calibri" panose="020F0502020204030204" pitchFamily="34" charset="0"/>
              </a:defRPr>
            </a:pPr>
            <a:endParaRPr lang="fr-FR"/>
          </a:p>
        </c:txPr>
        <c:crossAx val="349627984"/>
        <c:crosses val="autoZero"/>
        <c:crossBetween val="midCat"/>
        <c:majorUnit val="200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>
          <a:latin typeface="+mn-lt"/>
          <a:cs typeface="Calibri" panose="020F0502020204030204" pitchFamily="34" charset="0"/>
        </a:defRPr>
      </a:pPr>
      <a:endParaRPr lang="fr-FR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Valeurs Y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Sheet1!$A$2</c:f>
              <c:numCache>
                <c:formatCode>General</c:formatCode>
                <c:ptCount val="1"/>
                <c:pt idx="0">
                  <c:v>0.7</c:v>
                </c:pt>
              </c:numCache>
            </c:numRef>
          </c:xVal>
          <c:yVal>
            <c:numRef>
              <c:f>Sheet1!$B$2</c:f>
              <c:numCache>
                <c:formatCode>General</c:formatCode>
                <c:ptCount val="1"/>
                <c:pt idx="0">
                  <c:v>2.7</c:v>
                </c:pt>
              </c:numCache>
            </c:numRef>
          </c:yVal>
          <c:smooth val="0"/>
      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 xmlns:c16r2="http://schemas.microsoft.com/office/drawing/2015/06/chart">
            <c:ext xmlns:c16="http://schemas.microsoft.com/office/drawing/2014/chart" uri="{C3380CC4-5D6E-409C-BE32-E72D297353CC}">
              <c16:uniqueId val="{00000000-F3FA-4489-A380-B50F6C2DCC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0822216"/>
        <c:axId val="340815160"/>
      </c:scatterChart>
      <c:valAx>
        <c:axId val="340822216"/>
        <c:scaling>
          <c:orientation val="minMax"/>
          <c:max val="60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340815160"/>
        <c:crosses val="autoZero"/>
        <c:crossBetween val="midCat"/>
        <c:majorUnit val="12"/>
        <c:minorUnit val="5"/>
      </c:valAx>
      <c:valAx>
        <c:axId val="340815160"/>
        <c:scaling>
          <c:orientation val="minMax"/>
          <c:max val="14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Calibri" panose="020F0502020204030204" pitchFamily="34" charset="0"/>
              </a:defRPr>
            </a:pPr>
            <a:endParaRPr lang="fr-FR"/>
          </a:p>
        </c:txPr>
        <c:crossAx val="340822216"/>
        <c:crosses val="autoZero"/>
        <c:crossBetween val="midCat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>
          <a:latin typeface="+mn-lt"/>
          <a:cs typeface="Calibri" panose="020F0502020204030204" pitchFamily="34" charset="0"/>
        </a:defRPr>
      </a:pPr>
      <a:endParaRPr lang="fr-F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0.5727</cdr:x>
      <cdr:y>0.76814</cdr:y>
    </cdr:from>
    <cdr:to>
      <cdr:x>0.84163</cdr:x>
      <cdr:y>0.85903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1947342" y="2089385"/>
          <a:ext cx="914400" cy="2472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FR" sz="900" dirty="0">
              <a:solidFill>
                <a:srgbClr val="6B6B6B"/>
              </a:solidFill>
            </a:rPr>
            <a:t>No grade 4 and 5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xmlns="" id="{B0ADE472-50A8-ADB1-5838-F883921C73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9706F004-DB8E-E6A7-2B04-331C9E6F22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F21754-189F-0347-B4A2-8F8DF92EFD96}" type="datetimeFigureOut">
              <a:rPr lang="fr-FR" smtClean="0"/>
              <a:t>18/01/2024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4D2580A4-2A1C-F694-79F9-4605FECF103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D6194D33-C07B-D5D4-EBA8-FC29E4B168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7F4BCE-B592-9A40-8898-E6D0EF86F5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68561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8122A3-907F-194D-B483-B22743CE8797}" type="datetimeFigureOut">
              <a:rPr lang="fr-FR" smtClean="0"/>
              <a:t>18/01/2024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D02E45-6F7A-5D49-B960-7B2FFBB72C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1920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grès et Expe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64D0B334-62B8-E95D-4011-3B1D512B42AD}"/>
              </a:ext>
            </a:extLst>
          </p:cNvPr>
          <p:cNvSpPr/>
          <p:nvPr userDrawn="1"/>
        </p:nvSpPr>
        <p:spPr>
          <a:xfrm>
            <a:off x="59568" y="4591217"/>
            <a:ext cx="12191999" cy="2093101"/>
          </a:xfrm>
          <a:prstGeom prst="rect">
            <a:avLst/>
          </a:prstGeom>
          <a:solidFill>
            <a:srgbClr val="FF7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tlCol="0" anchor="t"/>
          <a:lstStyle/>
          <a:p>
            <a:endParaRPr lang="fr-FR" sz="1600" b="1" i="0" u="none" strike="noStrike" dirty="0">
              <a:solidFill>
                <a:srgbClr val="FF7F4D"/>
              </a:solidFill>
              <a:effectLst/>
              <a:latin typeface="geneve"/>
            </a:endParaRPr>
          </a:p>
        </p:txBody>
      </p:sp>
      <p:sp>
        <p:nvSpPr>
          <p:cNvPr id="30" name="Espace réservé pour une image  29">
            <a:extLst>
              <a:ext uri="{FF2B5EF4-FFF2-40B4-BE49-F238E27FC236}">
                <a16:creationId xmlns:a16="http://schemas.microsoft.com/office/drawing/2014/main" xmlns="" id="{E8F03D56-581E-FAB7-12E2-724ABC932EE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25480" y="5043323"/>
            <a:ext cx="1152000" cy="115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fr-FR" dirty="0"/>
              <a:t>Image expert 1 N&amp;B en cercle</a:t>
            </a:r>
          </a:p>
          <a:p>
            <a:r>
              <a:rPr lang="fr-FR" dirty="0"/>
              <a:t>Trait 2 points bleu foncé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5F770F35-D21C-8D15-1E0D-13CA86D222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99931" y="5045088"/>
            <a:ext cx="1782524" cy="5699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</a:lstStyle>
          <a:p>
            <a:pPr lvl="0"/>
            <a:r>
              <a:rPr lang="fr-FR" dirty="0"/>
              <a:t>Pr Prénom</a:t>
            </a:r>
          </a:p>
          <a:p>
            <a:pPr lvl="0"/>
            <a:r>
              <a:rPr lang="fr-FR" dirty="0"/>
              <a:t>NOM</a:t>
            </a:r>
          </a:p>
        </p:txBody>
      </p:sp>
      <p:sp>
        <p:nvSpPr>
          <p:cNvPr id="21" name="Espace réservé pour une image  29">
            <a:extLst>
              <a:ext uri="{FF2B5EF4-FFF2-40B4-BE49-F238E27FC236}">
                <a16:creationId xmlns:a16="http://schemas.microsoft.com/office/drawing/2014/main" xmlns="" id="{C1840AF0-3D9A-2332-E4B7-5400A7BA903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155833" y="5045088"/>
            <a:ext cx="1152000" cy="115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fr-FR" dirty="0"/>
              <a:t>Image expert 1 N&amp;B en cercle</a:t>
            </a:r>
          </a:p>
          <a:p>
            <a:r>
              <a:rPr lang="fr-FR" dirty="0"/>
              <a:t>Trait 2 points bleu foncé</a:t>
            </a:r>
          </a:p>
        </p:txBody>
      </p:sp>
      <p:sp>
        <p:nvSpPr>
          <p:cNvPr id="23" name="Espace réservé pour une image  29">
            <a:extLst>
              <a:ext uri="{FF2B5EF4-FFF2-40B4-BE49-F238E27FC236}">
                <a16:creationId xmlns:a16="http://schemas.microsoft.com/office/drawing/2014/main" xmlns="" id="{50B8ACF1-AE03-0097-E996-33378664416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202264" y="5045088"/>
            <a:ext cx="1152000" cy="115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fr-FR" dirty="0"/>
              <a:t>Image expert 1 N&amp;B en cercle</a:t>
            </a:r>
          </a:p>
          <a:p>
            <a:r>
              <a:rPr lang="fr-FR" dirty="0"/>
              <a:t>Trait 2 points bleu foncé</a:t>
            </a:r>
          </a:p>
        </p:txBody>
      </p:sp>
      <p:sp>
        <p:nvSpPr>
          <p:cNvPr id="24" name="Espace réservé pour une image  29">
            <a:extLst>
              <a:ext uri="{FF2B5EF4-FFF2-40B4-BE49-F238E27FC236}">
                <a16:creationId xmlns:a16="http://schemas.microsoft.com/office/drawing/2014/main" xmlns="" id="{53F86CC7-16AE-9DA0-3C4A-3F7A9FE7BF1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79048" y="5045088"/>
            <a:ext cx="1152000" cy="115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fr-FR" dirty="0"/>
              <a:t>Image expert 1 N&amp;B en cercle</a:t>
            </a:r>
          </a:p>
          <a:p>
            <a:r>
              <a:rPr lang="fr-FR" dirty="0"/>
              <a:t>Trait 2 points bleu foncé</a:t>
            </a:r>
          </a:p>
        </p:txBody>
      </p:sp>
      <p:sp>
        <p:nvSpPr>
          <p:cNvPr id="25" name="Espace réservé du texte 4">
            <a:extLst>
              <a:ext uri="{FF2B5EF4-FFF2-40B4-BE49-F238E27FC236}">
                <a16:creationId xmlns:a16="http://schemas.microsoft.com/office/drawing/2014/main" xmlns="" id="{457ADAF9-1639-EF15-D360-90E1A62FCCF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76188" y="5045088"/>
            <a:ext cx="1782524" cy="5699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</a:lstStyle>
          <a:p>
            <a:pPr lvl="0"/>
            <a:r>
              <a:rPr lang="fr-FR" dirty="0"/>
              <a:t>Pr Prénom</a:t>
            </a:r>
          </a:p>
          <a:p>
            <a:pPr lvl="0"/>
            <a:r>
              <a:rPr lang="fr-FR" dirty="0"/>
              <a:t>NOM</a:t>
            </a:r>
          </a:p>
        </p:txBody>
      </p:sp>
      <p:sp>
        <p:nvSpPr>
          <p:cNvPr id="26" name="Espace réservé du texte 4">
            <a:extLst>
              <a:ext uri="{FF2B5EF4-FFF2-40B4-BE49-F238E27FC236}">
                <a16:creationId xmlns:a16="http://schemas.microsoft.com/office/drawing/2014/main" xmlns="" id="{289E7E1F-AA8B-DC73-656E-035A81CC142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352445" y="5045088"/>
            <a:ext cx="1782524" cy="5699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</a:lstStyle>
          <a:p>
            <a:pPr lvl="0"/>
            <a:r>
              <a:rPr lang="fr-FR" dirty="0"/>
              <a:t>Pr Prénom</a:t>
            </a:r>
          </a:p>
          <a:p>
            <a:pPr lvl="0"/>
            <a:r>
              <a:rPr lang="fr-FR" dirty="0"/>
              <a:t>NOM</a:t>
            </a:r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xmlns="" id="{C38D9668-B730-59C9-ACB0-85C591F8DFA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328701" y="5045088"/>
            <a:ext cx="1782524" cy="5699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</a:lstStyle>
          <a:p>
            <a:pPr lvl="0"/>
            <a:r>
              <a:rPr lang="fr-FR" dirty="0"/>
              <a:t>Pr Prénom</a:t>
            </a:r>
          </a:p>
          <a:p>
            <a:pPr lvl="0"/>
            <a:r>
              <a:rPr lang="fr-FR" dirty="0"/>
              <a:t>NOM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xmlns="" id="{E53E4662-2047-347B-3E84-27E6569FF9B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395215" y="5627175"/>
            <a:ext cx="1782524" cy="9875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</a:lstStyle>
          <a:p>
            <a:pPr lvl="0"/>
            <a:r>
              <a:rPr lang="fr-FR" dirty="0"/>
              <a:t>Nom Institut</a:t>
            </a:r>
          </a:p>
          <a:p>
            <a:pPr lvl="0"/>
            <a:r>
              <a:rPr lang="fr-FR" dirty="0"/>
              <a:t>ou Hôpital</a:t>
            </a:r>
          </a:p>
          <a:p>
            <a:pPr lvl="0"/>
            <a:r>
              <a:rPr lang="fr-FR" dirty="0"/>
              <a:t>Université et Ville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xmlns="" id="{D0952211-D5BA-4E59-914A-C2AC91DFDF6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73044" y="5627175"/>
            <a:ext cx="1782524" cy="9810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</a:lstStyle>
          <a:p>
            <a:pPr lvl="0"/>
            <a:r>
              <a:rPr lang="fr-FR" dirty="0"/>
              <a:t>Nom Institut</a:t>
            </a:r>
          </a:p>
          <a:p>
            <a:pPr lvl="0"/>
            <a:r>
              <a:rPr lang="fr-FR" dirty="0"/>
              <a:t>ou Hôpital</a:t>
            </a:r>
          </a:p>
          <a:p>
            <a:pPr lvl="0"/>
            <a:r>
              <a:rPr lang="fr-FR" dirty="0"/>
              <a:t>Université et Ville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xmlns="" id="{852FA44D-BA91-E543-D4DF-8882BC289B1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350873" y="5627175"/>
            <a:ext cx="1782524" cy="9810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</a:lstStyle>
          <a:p>
            <a:pPr lvl="0"/>
            <a:r>
              <a:rPr lang="fr-FR" dirty="0"/>
              <a:t>Nom Institut</a:t>
            </a:r>
          </a:p>
          <a:p>
            <a:pPr lvl="0"/>
            <a:r>
              <a:rPr lang="fr-FR" dirty="0"/>
              <a:t>ou Hôpital</a:t>
            </a:r>
          </a:p>
          <a:p>
            <a:pPr lvl="0"/>
            <a:r>
              <a:rPr lang="fr-FR" dirty="0"/>
              <a:t>Université et Ville</a:t>
            </a:r>
          </a:p>
        </p:txBody>
      </p:sp>
      <p:sp>
        <p:nvSpPr>
          <p:cNvPr id="35" name="Espace réservé du texte 4">
            <a:extLst>
              <a:ext uri="{FF2B5EF4-FFF2-40B4-BE49-F238E27FC236}">
                <a16:creationId xmlns:a16="http://schemas.microsoft.com/office/drawing/2014/main" xmlns="" id="{C9D7777E-5AE1-2DB4-7224-A6CF81BAD85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328701" y="5627175"/>
            <a:ext cx="1782524" cy="9810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</a:lstStyle>
          <a:p>
            <a:pPr lvl="0"/>
            <a:r>
              <a:rPr lang="fr-FR" dirty="0"/>
              <a:t>Nom Institut</a:t>
            </a:r>
          </a:p>
          <a:p>
            <a:pPr lvl="0"/>
            <a:r>
              <a:rPr lang="fr-FR" dirty="0"/>
              <a:t>ou Hôpital</a:t>
            </a:r>
          </a:p>
          <a:p>
            <a:pPr lvl="0"/>
            <a:r>
              <a:rPr lang="fr-FR" dirty="0"/>
              <a:t>Université et Ville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xmlns="" id="{9A6B4D7B-5487-778A-ED36-37AFB3EF62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40704" y="944755"/>
            <a:ext cx="9190355" cy="4854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Titre du Congrès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336828D2-9867-855C-8074-D31F04837A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016419"/>
            <a:ext cx="12192000" cy="1813403"/>
          </a:xfrm>
          <a:prstGeom prst="rect">
            <a:avLst/>
          </a:prstGeom>
          <a:solidFill>
            <a:srgbClr val="005087"/>
          </a:solidFill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611BC6B7-F7D0-CD8F-504D-C0525FA818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40704" y="1444738"/>
            <a:ext cx="9190355" cy="419056"/>
          </a:xfrm>
        </p:spPr>
        <p:txBody>
          <a:bodyPr anchor="t">
            <a:normAutofit/>
          </a:bodyPr>
          <a:lstStyle>
            <a:lvl1pPr algn="l">
              <a:defRPr sz="2000" b="0">
                <a:solidFill>
                  <a:srgbClr val="00508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 dirty="0"/>
              <a:t>Sous titre du Congrès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8932535-FFA1-0DF5-F581-9FAA2917DAFE}"/>
              </a:ext>
            </a:extLst>
          </p:cNvPr>
          <p:cNvSpPr/>
          <p:nvPr userDrawn="1"/>
        </p:nvSpPr>
        <p:spPr>
          <a:xfrm>
            <a:off x="3050265" y="0"/>
            <a:ext cx="9141734" cy="888908"/>
          </a:xfrm>
          <a:prstGeom prst="rect">
            <a:avLst/>
          </a:prstGeom>
          <a:solidFill>
            <a:srgbClr val="3A3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3A38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83FB68E0-10BC-4EED-9B91-C43EEB670F05}"/>
              </a:ext>
            </a:extLst>
          </p:cNvPr>
          <p:cNvSpPr txBox="1"/>
          <p:nvPr userDrawn="1"/>
        </p:nvSpPr>
        <p:spPr>
          <a:xfrm>
            <a:off x="5120733" y="243294"/>
            <a:ext cx="40126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2000" b="1" dirty="0">
                <a:solidFill>
                  <a:srgbClr val="FF7F4D"/>
                </a:solidFill>
                <a:effectLst/>
                <a:latin typeface="Gordita" pitchFamily="2" charset="77"/>
                <a:cs typeface="Gordita" pitchFamily="2" charset="77"/>
              </a:rPr>
              <a:t>Congrès</a:t>
            </a:r>
            <a:endParaRPr lang="fr-FR" sz="2000" b="1" dirty="0">
              <a:solidFill>
                <a:schemeClr val="bg2">
                  <a:lumMod val="75000"/>
                </a:schemeClr>
              </a:solidFill>
              <a:effectLst/>
              <a:latin typeface="Gordita" pitchFamily="2" charset="77"/>
              <a:cs typeface="Gordita" pitchFamily="2" charset="77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82876690-0BEF-AB6A-028A-C49472408F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3537" y="86385"/>
            <a:ext cx="2243259" cy="67183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E55831D-C24F-8EE6-D28E-96C2DC1CB7B8}"/>
              </a:ext>
            </a:extLst>
          </p:cNvPr>
          <p:cNvSpPr/>
          <p:nvPr userDrawn="1"/>
        </p:nvSpPr>
        <p:spPr>
          <a:xfrm>
            <a:off x="8575058" y="109857"/>
            <a:ext cx="2806702" cy="646331"/>
          </a:xfrm>
          <a:prstGeom prst="rect">
            <a:avLst/>
          </a:prstGeom>
        </p:spPr>
        <p:txBody>
          <a:bodyPr wrap="square" rIns="21600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600" b="1" dirty="0">
                <a:solidFill>
                  <a:srgbClr val="737078"/>
                </a:solidFill>
                <a:latin typeface="Century Gothic" panose="020B0502020202020204" pitchFamily="34" charset="0"/>
              </a:rPr>
              <a:t>HEMATO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61F9AC1B-77FA-780F-DB0C-EACCEF4CB53F}"/>
              </a:ext>
            </a:extLst>
          </p:cNvPr>
          <p:cNvSpPr txBox="1"/>
          <p:nvPr userDrawn="1"/>
        </p:nvSpPr>
        <p:spPr>
          <a:xfrm>
            <a:off x="3205857" y="109986"/>
            <a:ext cx="150232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sz="1100" u="none" strike="noStrike" kern="1200" cap="none" spc="0" normalizeH="0" baseline="0" noProof="0" dirty="0">
                <a:ln>
                  <a:noFill/>
                </a:ln>
                <a:solidFill>
                  <a:srgbClr val="FF7F4D"/>
                </a:solidFill>
                <a:effectLst/>
                <a:uLnTx/>
                <a:uFillTx/>
                <a:latin typeface="Century Gothic" panose="020B0502020202020204" pitchFamily="34" charset="0"/>
                <a:cs typeface="Gordita" pitchFamily="2" charset="77"/>
              </a:rPr>
              <a:t>L’actualité</a:t>
            </a:r>
            <a:r>
              <a:rPr kumimoji="0" lang="fr-FR" sz="11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Gordita" pitchFamily="2" charset="77"/>
              </a:rPr>
              <a:t/>
            </a:r>
            <a:br>
              <a:rPr kumimoji="0" lang="fr-FR" sz="11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Gordita" pitchFamily="2" charset="77"/>
              </a:rPr>
            </a:br>
            <a:r>
              <a:rPr kumimoji="0" lang="fr-FR" sz="11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Gordita" pitchFamily="2" charset="77"/>
              </a:rPr>
              <a:t>en oncologie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xmlns="" id="{1D7125B1-5B5B-B9C6-6DDD-63E06A5B61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05857" y="482309"/>
            <a:ext cx="1411407" cy="2428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5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fr-FR" dirty="0"/>
              <a:t>Date du congrès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24B31910-DB0E-F648-D21B-B8985F528716}"/>
              </a:ext>
            </a:extLst>
          </p:cNvPr>
          <p:cNvSpPr txBox="1"/>
          <p:nvPr userDrawn="1"/>
        </p:nvSpPr>
        <p:spPr>
          <a:xfrm>
            <a:off x="120301" y="4596028"/>
            <a:ext cx="767343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b="1" i="0" u="none" strike="noStrike" dirty="0">
                <a:solidFill>
                  <a:srgbClr val="002D4C"/>
                </a:solidFill>
                <a:effectLst/>
                <a:latin typeface="Century Gothic" panose="020B0502020202020204" pitchFamily="34" charset="0"/>
              </a:rPr>
              <a:t>Un service </a:t>
            </a:r>
            <a:r>
              <a:rPr lang="fr-FR" sz="1600" b="1" i="0" u="none" strike="noStrike" dirty="0">
                <a:solidFill>
                  <a:srgbClr val="002C4C"/>
                </a:solidFill>
                <a:effectLst/>
                <a:latin typeface="Century Gothic" panose="020B0502020202020204" pitchFamily="34" charset="0"/>
              </a:rPr>
              <a:t>proposé</a:t>
            </a:r>
            <a:r>
              <a:rPr lang="fr-FR" sz="1600" b="1" i="0" u="none" strike="noStrike" dirty="0">
                <a:solidFill>
                  <a:srgbClr val="002D4C"/>
                </a:solidFill>
                <a:effectLst/>
                <a:latin typeface="Century Gothic" panose="020B0502020202020204" pitchFamily="34" charset="0"/>
              </a:rPr>
              <a:t> en toute indépendance par nos experts sur place :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9C54497C-653B-4D8F-7390-0E8BAAB1C3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81760" y="76699"/>
            <a:ext cx="696446" cy="717551"/>
          </a:xfrm>
          <a:prstGeom prst="rect">
            <a:avLst/>
          </a:prstGeom>
        </p:spPr>
      </p:pic>
      <p:sp>
        <p:nvSpPr>
          <p:cNvPr id="27" name="Espace réservé pour une image  29">
            <a:extLst>
              <a:ext uri="{FF2B5EF4-FFF2-40B4-BE49-F238E27FC236}">
                <a16:creationId xmlns:a16="http://schemas.microsoft.com/office/drawing/2014/main" xmlns="" id="{C1840AF0-3D9A-2332-E4B7-5400A7BA9038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1675567" y="5109845"/>
            <a:ext cx="1152000" cy="115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fr-FR" dirty="0"/>
              <a:t>Image expert 1 N&amp;B en cercle</a:t>
            </a:r>
          </a:p>
          <a:p>
            <a:r>
              <a:rPr lang="fr-FR" dirty="0"/>
              <a:t>Trait 2 points bleu foncé</a:t>
            </a:r>
          </a:p>
        </p:txBody>
      </p:sp>
    </p:spTree>
    <p:extLst>
      <p:ext uri="{BB962C8B-B14F-4D97-AF65-F5344CB8AC3E}">
        <p14:creationId xmlns:p14="http://schemas.microsoft.com/office/powerpoint/2010/main" val="3618475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xmlns="" id="{9A6B4D7B-5487-778A-ED36-37AFB3EF62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40704" y="944755"/>
            <a:ext cx="9190355" cy="4854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Titre du Congrès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336828D2-9867-855C-8074-D31F04837A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016419"/>
            <a:ext cx="12192000" cy="1813403"/>
          </a:xfrm>
          <a:prstGeom prst="rect">
            <a:avLst/>
          </a:prstGeom>
          <a:solidFill>
            <a:srgbClr val="005087"/>
          </a:solidFill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611BC6B7-F7D0-CD8F-504D-C0525FA818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40704" y="1444738"/>
            <a:ext cx="9190355" cy="419056"/>
          </a:xfrm>
        </p:spPr>
        <p:txBody>
          <a:bodyPr anchor="t">
            <a:normAutofit/>
          </a:bodyPr>
          <a:lstStyle>
            <a:lvl1pPr algn="l">
              <a:defRPr sz="2000" b="0">
                <a:solidFill>
                  <a:srgbClr val="00508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 dirty="0"/>
              <a:t>Sous titre du Congrès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8932535-FFA1-0DF5-F581-9FAA2917DAFE}"/>
              </a:ext>
            </a:extLst>
          </p:cNvPr>
          <p:cNvSpPr/>
          <p:nvPr userDrawn="1"/>
        </p:nvSpPr>
        <p:spPr>
          <a:xfrm>
            <a:off x="3050265" y="0"/>
            <a:ext cx="9141734" cy="888908"/>
          </a:xfrm>
          <a:prstGeom prst="rect">
            <a:avLst/>
          </a:prstGeom>
          <a:solidFill>
            <a:srgbClr val="3A3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dirty="0">
              <a:solidFill>
                <a:srgbClr val="3A3839"/>
              </a:solidFill>
              <a:latin typeface="Calibri" panose="020F0502020204030204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82876690-0BEF-AB6A-028A-C49472408F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3537" y="86385"/>
            <a:ext cx="2243259" cy="671839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61F9AC1B-77FA-780F-DB0C-EACCEF4CB53F}"/>
              </a:ext>
            </a:extLst>
          </p:cNvPr>
          <p:cNvSpPr txBox="1"/>
          <p:nvPr userDrawn="1"/>
        </p:nvSpPr>
        <p:spPr>
          <a:xfrm>
            <a:off x="3205857" y="109986"/>
            <a:ext cx="150232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dirty="0">
                <a:solidFill>
                  <a:srgbClr val="FF7F4D"/>
                </a:solidFill>
                <a:cs typeface="Gordita" pitchFamily="2" charset="77"/>
              </a:rPr>
              <a:t>L’actualité</a:t>
            </a:r>
            <a:r>
              <a:rPr lang="fr-FR" sz="1100" dirty="0">
                <a:solidFill>
                  <a:prstClr val="white"/>
                </a:solidFill>
                <a:cs typeface="Gordita" pitchFamily="2" charset="77"/>
              </a:rPr>
              <a:t/>
            </a:r>
            <a:br>
              <a:rPr lang="fr-FR" sz="1100" dirty="0">
                <a:solidFill>
                  <a:prstClr val="white"/>
                </a:solidFill>
                <a:cs typeface="Gordita" pitchFamily="2" charset="77"/>
              </a:rPr>
            </a:br>
            <a:r>
              <a:rPr lang="fr-FR" sz="1100" dirty="0">
                <a:solidFill>
                  <a:prstClr val="white"/>
                </a:solidFill>
                <a:cs typeface="Gordita" pitchFamily="2" charset="77"/>
              </a:rPr>
              <a:t>en oncologie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xmlns="" id="{1D7125B1-5B5B-B9C6-6DDD-63E06A5B61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05857" y="482309"/>
            <a:ext cx="1411407" cy="2428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5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fr-FR" dirty="0"/>
              <a:t>Date du congrès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429AE2BF-B994-B373-A6A1-907A0236A462}"/>
              </a:ext>
            </a:extLst>
          </p:cNvPr>
          <p:cNvSpPr txBox="1"/>
          <p:nvPr userDrawn="1"/>
        </p:nvSpPr>
        <p:spPr>
          <a:xfrm>
            <a:off x="2940704" y="3884984"/>
            <a:ext cx="21623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prstClr val="black"/>
                </a:solidFill>
              </a:rPr>
              <a:t>Programme :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C33B4A75-5EF8-DF64-7F8E-52DE7E77837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03077" y="3982447"/>
            <a:ext cx="5899540" cy="2739487"/>
          </a:xfrm>
          <a:prstGeom prst="rect">
            <a:avLst/>
          </a:prstGeom>
        </p:spPr>
        <p:txBody>
          <a:bodyPr/>
          <a:lstStyle>
            <a:lvl1pPr marL="0" indent="-228600">
              <a:lnSpc>
                <a:spcPct val="90000"/>
              </a:lnSpc>
              <a:spcBef>
                <a:spcPts val="0"/>
              </a:spcBef>
              <a:buClr>
                <a:srgbClr val="FF7F4D"/>
              </a:buClr>
              <a:buFont typeface="Wingdings" pitchFamily="2" charset="2"/>
              <a:buChar char="§"/>
              <a:defRPr sz="2400" b="1" i="0">
                <a:solidFill>
                  <a:srgbClr val="005086"/>
                </a:solidFill>
                <a:latin typeface="Century Gothic" panose="020B0502020202020204" pitchFamily="34" charset="0"/>
              </a:defRPr>
            </a:lvl1pPr>
            <a:lvl2pPr>
              <a:defRPr sz="2400" b="1" i="0">
                <a:latin typeface="Century Gothic" panose="020B0502020202020204" pitchFamily="34" charset="0"/>
              </a:defRPr>
            </a:lvl2pPr>
            <a:lvl3pPr>
              <a:defRPr sz="2400" b="1" i="0">
                <a:latin typeface="Century Gothic" panose="020B0502020202020204" pitchFamily="34" charset="0"/>
              </a:defRPr>
            </a:lvl3pPr>
            <a:lvl4pPr>
              <a:defRPr sz="2400" b="1" i="0">
                <a:latin typeface="Century Gothic" panose="020B0502020202020204" pitchFamily="34" charset="0"/>
              </a:defRPr>
            </a:lvl4pPr>
            <a:lvl5pPr>
              <a:defRPr sz="2400" b="1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/>
              <a:t> Item #1</a:t>
            </a:r>
          </a:p>
          <a:p>
            <a:pPr lvl="0"/>
            <a:r>
              <a:rPr lang="fr-FR" dirty="0"/>
              <a:t> Item #2</a:t>
            </a:r>
          </a:p>
          <a:p>
            <a:pPr lvl="0"/>
            <a:r>
              <a:rPr lang="fr-FR" dirty="0"/>
              <a:t> Item #3</a:t>
            </a:r>
          </a:p>
          <a:p>
            <a:pPr lvl="0"/>
            <a:r>
              <a:rPr lang="fr-FR" dirty="0"/>
              <a:t> …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94D77CE0-EF2C-5CF1-84AC-19DBB72F6385}"/>
              </a:ext>
            </a:extLst>
          </p:cNvPr>
          <p:cNvSpPr txBox="1"/>
          <p:nvPr userDrawn="1"/>
        </p:nvSpPr>
        <p:spPr>
          <a:xfrm>
            <a:off x="5120733" y="243294"/>
            <a:ext cx="40126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2000" b="1" dirty="0">
                <a:solidFill>
                  <a:srgbClr val="FF7F4D"/>
                </a:solidFill>
                <a:latin typeface="Gordita" pitchFamily="2" charset="77"/>
                <a:cs typeface="Gordita" pitchFamily="2" charset="77"/>
              </a:rPr>
              <a:t>Congrès</a:t>
            </a:r>
            <a:endParaRPr lang="fr-FR" sz="2000" b="1" dirty="0">
              <a:solidFill>
                <a:srgbClr val="E7E6E6">
                  <a:lumMod val="75000"/>
                </a:srgbClr>
              </a:solidFill>
              <a:latin typeface="Gordita" pitchFamily="2" charset="77"/>
              <a:cs typeface="Gordita" pitchFamily="2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318731A-5446-F04E-735B-D8C250E1AC41}"/>
              </a:ext>
            </a:extLst>
          </p:cNvPr>
          <p:cNvSpPr/>
          <p:nvPr userDrawn="1"/>
        </p:nvSpPr>
        <p:spPr>
          <a:xfrm>
            <a:off x="8575058" y="109857"/>
            <a:ext cx="2806702" cy="646331"/>
          </a:xfrm>
          <a:prstGeom prst="rect">
            <a:avLst/>
          </a:prstGeom>
        </p:spPr>
        <p:txBody>
          <a:bodyPr wrap="square" rIns="216000">
            <a:spAutoFit/>
          </a:bodyPr>
          <a:lstStyle/>
          <a:p>
            <a:pPr algn="r">
              <a:defRPr/>
            </a:pPr>
            <a:r>
              <a:rPr lang="fr-FR" sz="3600" b="1" dirty="0">
                <a:solidFill>
                  <a:srgbClr val="737078"/>
                </a:solidFill>
              </a:rPr>
              <a:t>HEMATO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B40877AE-EB40-26B3-E4AE-E652BDB7CA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81760" y="76699"/>
            <a:ext cx="696446" cy="71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995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Exp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64D0B334-62B8-E95D-4011-3B1D512B42AD}"/>
              </a:ext>
            </a:extLst>
          </p:cNvPr>
          <p:cNvSpPr/>
          <p:nvPr userDrawn="1"/>
        </p:nvSpPr>
        <p:spPr>
          <a:xfrm>
            <a:off x="0" y="4502597"/>
            <a:ext cx="12191999" cy="2112109"/>
          </a:xfrm>
          <a:prstGeom prst="rect">
            <a:avLst/>
          </a:prstGeom>
          <a:solidFill>
            <a:srgbClr val="FF7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tlCol="0" anchor="t"/>
          <a:lstStyle/>
          <a:p>
            <a:endParaRPr lang="fr-FR" sz="1600" b="1" dirty="0">
              <a:solidFill>
                <a:srgbClr val="FF7F4D"/>
              </a:solidFill>
              <a:latin typeface="geneve"/>
            </a:endParaRPr>
          </a:p>
        </p:txBody>
      </p:sp>
      <p:sp>
        <p:nvSpPr>
          <p:cNvPr id="30" name="Espace réservé pour une image  29">
            <a:extLst>
              <a:ext uri="{FF2B5EF4-FFF2-40B4-BE49-F238E27FC236}">
                <a16:creationId xmlns:a16="http://schemas.microsoft.com/office/drawing/2014/main" xmlns="" id="{E8F03D56-581E-FAB7-12E2-724ABC932EE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663359" y="4700665"/>
            <a:ext cx="1796104" cy="17961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fr-FR" dirty="0"/>
              <a:t>Image expert 1 N&amp;B en cercle</a:t>
            </a:r>
          </a:p>
          <a:p>
            <a:r>
              <a:rPr lang="fr-FR" dirty="0"/>
              <a:t>Trait 2 points bleu foncé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xmlns="" id="{ECF23FBF-FE34-F1DA-BD90-00F92103CC9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021245" y="3899146"/>
            <a:ext cx="9170755" cy="553891"/>
          </a:xfrm>
          <a:prstGeom prst="rect">
            <a:avLst/>
          </a:prstGeom>
        </p:spPr>
        <p:txBody>
          <a:bodyPr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400" b="1" i="0">
                <a:solidFill>
                  <a:srgbClr val="005086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</a:lstStyle>
          <a:p>
            <a:pPr lvl="0"/>
            <a:r>
              <a:rPr lang="fr-FR" dirty="0"/>
              <a:t>Titre Section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5F770F35-D21C-8D15-1E0D-13CA86D222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32939" y="4852271"/>
            <a:ext cx="5459059" cy="5699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</a:lstStyle>
          <a:p>
            <a:pPr lvl="0"/>
            <a:r>
              <a:rPr lang="fr-FR" dirty="0"/>
              <a:t>Pr Prénom NOM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xmlns="" id="{E53E4662-2047-347B-3E84-27E6569FF9B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739678" y="5442393"/>
            <a:ext cx="5459058" cy="9875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</a:lstStyle>
          <a:p>
            <a:pPr lvl="0"/>
            <a:r>
              <a:rPr lang="fr-FR" dirty="0"/>
              <a:t>Nom Institut</a:t>
            </a:r>
          </a:p>
          <a:p>
            <a:pPr lvl="0"/>
            <a:r>
              <a:rPr lang="fr-FR" dirty="0"/>
              <a:t>ou Hôpital</a:t>
            </a:r>
          </a:p>
          <a:p>
            <a:pPr lvl="0"/>
            <a:r>
              <a:rPr lang="fr-FR" dirty="0"/>
              <a:t>Université et Ville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xmlns="" id="{9A6B4D7B-5487-778A-ED36-37AFB3EF62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40704" y="944755"/>
            <a:ext cx="9190355" cy="4854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Titre du Congrès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336828D2-9867-855C-8074-D31F04837A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016419"/>
            <a:ext cx="12192000" cy="1813403"/>
          </a:xfrm>
          <a:prstGeom prst="rect">
            <a:avLst/>
          </a:prstGeom>
          <a:solidFill>
            <a:srgbClr val="005087"/>
          </a:solidFill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611BC6B7-F7D0-CD8F-504D-C0525FA818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40704" y="1444738"/>
            <a:ext cx="9190355" cy="419056"/>
          </a:xfrm>
        </p:spPr>
        <p:txBody>
          <a:bodyPr anchor="t">
            <a:normAutofit/>
          </a:bodyPr>
          <a:lstStyle>
            <a:lvl1pPr algn="l">
              <a:defRPr sz="2000" b="0">
                <a:solidFill>
                  <a:srgbClr val="00508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 dirty="0"/>
              <a:t>Sous titre du Congrès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8932535-FFA1-0DF5-F581-9FAA2917DAFE}"/>
              </a:ext>
            </a:extLst>
          </p:cNvPr>
          <p:cNvSpPr/>
          <p:nvPr userDrawn="1"/>
        </p:nvSpPr>
        <p:spPr>
          <a:xfrm>
            <a:off x="3050265" y="0"/>
            <a:ext cx="9141734" cy="888908"/>
          </a:xfrm>
          <a:prstGeom prst="rect">
            <a:avLst/>
          </a:prstGeom>
          <a:solidFill>
            <a:srgbClr val="3A3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dirty="0">
              <a:solidFill>
                <a:srgbClr val="3A3839"/>
              </a:solidFill>
              <a:latin typeface="Calibri" panose="020F0502020204030204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82876690-0BEF-AB6A-028A-C49472408F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3537" y="86385"/>
            <a:ext cx="2243259" cy="671839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61F9AC1B-77FA-780F-DB0C-EACCEF4CB53F}"/>
              </a:ext>
            </a:extLst>
          </p:cNvPr>
          <p:cNvSpPr txBox="1"/>
          <p:nvPr userDrawn="1"/>
        </p:nvSpPr>
        <p:spPr>
          <a:xfrm>
            <a:off x="3205857" y="109986"/>
            <a:ext cx="150232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dirty="0">
                <a:solidFill>
                  <a:srgbClr val="FF7F4D"/>
                </a:solidFill>
                <a:cs typeface="Gordita" pitchFamily="2" charset="77"/>
              </a:rPr>
              <a:t>L’actualité</a:t>
            </a:r>
            <a:r>
              <a:rPr lang="fr-FR" sz="1100" dirty="0">
                <a:solidFill>
                  <a:prstClr val="white"/>
                </a:solidFill>
                <a:cs typeface="Gordita" pitchFamily="2" charset="77"/>
              </a:rPr>
              <a:t/>
            </a:r>
            <a:br>
              <a:rPr lang="fr-FR" sz="1100" dirty="0">
                <a:solidFill>
                  <a:prstClr val="white"/>
                </a:solidFill>
                <a:cs typeface="Gordita" pitchFamily="2" charset="77"/>
              </a:rPr>
            </a:br>
            <a:r>
              <a:rPr lang="fr-FR" sz="1100" dirty="0">
                <a:solidFill>
                  <a:prstClr val="white"/>
                </a:solidFill>
                <a:cs typeface="Gordita" pitchFamily="2" charset="77"/>
              </a:rPr>
              <a:t>en oncologie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xmlns="" id="{1D7125B1-5B5B-B9C6-6DDD-63E06A5B61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05857" y="482309"/>
            <a:ext cx="1411407" cy="2428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5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fr-FR" dirty="0"/>
              <a:t>Date du congrès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30124EE0-ACB7-CD8A-6809-5870B670BC73}"/>
              </a:ext>
            </a:extLst>
          </p:cNvPr>
          <p:cNvSpPr txBox="1"/>
          <p:nvPr userDrawn="1"/>
        </p:nvSpPr>
        <p:spPr>
          <a:xfrm>
            <a:off x="5120733" y="243294"/>
            <a:ext cx="40126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2000" b="1" dirty="0">
                <a:solidFill>
                  <a:srgbClr val="FF7F4D"/>
                </a:solidFill>
                <a:latin typeface="Gordita" pitchFamily="2" charset="77"/>
                <a:cs typeface="Gordita" pitchFamily="2" charset="77"/>
              </a:rPr>
              <a:t>Congrès</a:t>
            </a:r>
            <a:endParaRPr lang="fr-FR" sz="2000" b="1" dirty="0">
              <a:solidFill>
                <a:srgbClr val="E7E6E6">
                  <a:lumMod val="75000"/>
                </a:srgbClr>
              </a:solidFill>
              <a:latin typeface="Gordita" pitchFamily="2" charset="77"/>
              <a:cs typeface="Gordita" pitchFamily="2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EBE1EE0-097C-F490-0B66-B5F20C70A0CF}"/>
              </a:ext>
            </a:extLst>
          </p:cNvPr>
          <p:cNvSpPr/>
          <p:nvPr userDrawn="1"/>
        </p:nvSpPr>
        <p:spPr>
          <a:xfrm>
            <a:off x="8575058" y="109857"/>
            <a:ext cx="2806702" cy="646331"/>
          </a:xfrm>
          <a:prstGeom prst="rect">
            <a:avLst/>
          </a:prstGeom>
        </p:spPr>
        <p:txBody>
          <a:bodyPr wrap="square" rIns="216000">
            <a:spAutoFit/>
          </a:bodyPr>
          <a:lstStyle/>
          <a:p>
            <a:pPr algn="r">
              <a:defRPr/>
            </a:pPr>
            <a:r>
              <a:rPr lang="fr-FR" sz="3600" b="1" dirty="0">
                <a:solidFill>
                  <a:srgbClr val="737078"/>
                </a:solidFill>
              </a:rPr>
              <a:t>HEMATO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BDE4DCCA-E684-3A30-F083-1A4A0C533D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81760" y="76699"/>
            <a:ext cx="696446" cy="71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736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ens d'intérê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E173DC7-B4D3-4321-AE79-E30BAB9140F0}"/>
              </a:ext>
            </a:extLst>
          </p:cNvPr>
          <p:cNvSpPr/>
          <p:nvPr userDrawn="1"/>
        </p:nvSpPr>
        <p:spPr>
          <a:xfrm>
            <a:off x="926898" y="6059887"/>
            <a:ext cx="11265101" cy="798114"/>
          </a:xfrm>
          <a:prstGeom prst="rect">
            <a:avLst/>
          </a:prstGeom>
          <a:solidFill>
            <a:srgbClr val="002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endParaRPr lang="fr-FR" sz="1200" i="1" dirty="0">
              <a:solidFill>
                <a:prstClr val="white"/>
              </a:solidFill>
            </a:endParaRPr>
          </a:p>
        </p:txBody>
      </p:sp>
      <p:pic>
        <p:nvPicPr>
          <p:cNvPr id="8" name="Image 7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xmlns="" id="{70A865FB-40C9-5CAF-BAAC-E4ED600992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44932" y="6113512"/>
            <a:ext cx="2306783" cy="69086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1592C02-83E5-A5C8-E162-287DE145FD68}"/>
              </a:ext>
            </a:extLst>
          </p:cNvPr>
          <p:cNvSpPr/>
          <p:nvPr userDrawn="1"/>
        </p:nvSpPr>
        <p:spPr>
          <a:xfrm>
            <a:off x="0" y="0"/>
            <a:ext cx="926899" cy="6858000"/>
          </a:xfrm>
          <a:prstGeom prst="rect">
            <a:avLst/>
          </a:prstGeom>
          <a:solidFill>
            <a:srgbClr val="3A3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8032FB2-8A0C-F093-959E-CBF277FEC978}"/>
              </a:ext>
            </a:extLst>
          </p:cNvPr>
          <p:cNvSpPr/>
          <p:nvPr userDrawn="1"/>
        </p:nvSpPr>
        <p:spPr>
          <a:xfrm rot="16200000">
            <a:off x="-1201106" y="3998441"/>
            <a:ext cx="32912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dirty="0">
                <a:solidFill>
                  <a:prstClr val="white"/>
                </a:solidFill>
              </a:rPr>
              <a:t>Ce contenu est un rapport et/ou un résumé des communications d'un congrès dont l'objectif est d'informer </a:t>
            </a:r>
            <a:br>
              <a:rPr lang="fr-FR" sz="800" dirty="0">
                <a:solidFill>
                  <a:prstClr val="white"/>
                </a:solidFill>
              </a:rPr>
            </a:br>
            <a:r>
              <a:rPr lang="fr-FR" sz="800" dirty="0">
                <a:solidFill>
                  <a:prstClr val="white"/>
                </a:solidFill>
              </a:rPr>
              <a:t>sur l'état actuel de la recherche ; les données présentées ici peuvent ne pas être validées par les autorités de santé et, </a:t>
            </a:r>
            <a:br>
              <a:rPr lang="fr-FR" sz="800" dirty="0">
                <a:solidFill>
                  <a:prstClr val="white"/>
                </a:solidFill>
              </a:rPr>
            </a:br>
            <a:r>
              <a:rPr lang="fr-FR" sz="800" dirty="0">
                <a:solidFill>
                  <a:prstClr val="white"/>
                </a:solidFill>
              </a:rPr>
              <a:t>le cas échéant, ne doivent pas être mises en pratique.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5643CAED-F0F2-0415-6C0D-9BFF9BECD3D0}"/>
              </a:ext>
            </a:extLst>
          </p:cNvPr>
          <p:cNvSpPr txBox="1"/>
          <p:nvPr userDrawn="1"/>
        </p:nvSpPr>
        <p:spPr>
          <a:xfrm>
            <a:off x="8242609" y="6158862"/>
            <a:ext cx="150232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100" dirty="0">
                <a:solidFill>
                  <a:srgbClr val="FF7F4D"/>
                </a:solidFill>
                <a:cs typeface="Gordita" pitchFamily="2" charset="77"/>
              </a:rPr>
              <a:t>L’actualité</a:t>
            </a:r>
            <a:r>
              <a:rPr lang="fr-FR" sz="1100" dirty="0">
                <a:solidFill>
                  <a:prstClr val="white"/>
                </a:solidFill>
                <a:cs typeface="Gordita" pitchFamily="2" charset="77"/>
              </a:rPr>
              <a:t/>
            </a:r>
            <a:br>
              <a:rPr lang="fr-FR" sz="1100" dirty="0">
                <a:solidFill>
                  <a:prstClr val="white"/>
                </a:solidFill>
                <a:cs typeface="Gordita" pitchFamily="2" charset="77"/>
              </a:rPr>
            </a:br>
            <a:r>
              <a:rPr lang="fr-FR" sz="1100" dirty="0">
                <a:solidFill>
                  <a:prstClr val="white"/>
                </a:solidFill>
                <a:cs typeface="Gordita" pitchFamily="2" charset="77"/>
              </a:rPr>
              <a:t>en oncologie</a:t>
            </a:r>
          </a:p>
        </p:txBody>
      </p:sp>
      <p:sp>
        <p:nvSpPr>
          <p:cNvPr id="15" name="Espace réservé du texte 21">
            <a:extLst>
              <a:ext uri="{FF2B5EF4-FFF2-40B4-BE49-F238E27FC236}">
                <a16:creationId xmlns:a16="http://schemas.microsoft.com/office/drawing/2014/main" xmlns="" id="{2AAAAE89-3710-6FC1-6165-7C18910D5A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35351" y="6554231"/>
            <a:ext cx="1411407" cy="242888"/>
          </a:xfrm>
          <a:prstGeom prst="rect">
            <a:avLst/>
          </a:prstGeom>
        </p:spPr>
        <p:txBody>
          <a:bodyPr rIns="0">
            <a:normAutofit/>
          </a:bodyPr>
          <a:lstStyle>
            <a:lvl1pPr marL="0" indent="0" algn="r">
              <a:buNone/>
              <a:defRPr sz="105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fr-FR" dirty="0"/>
              <a:t>Date du congrès</a:t>
            </a:r>
          </a:p>
        </p:txBody>
      </p:sp>
      <p:sp>
        <p:nvSpPr>
          <p:cNvPr id="17" name="Espace réservé du contenu 16">
            <a:extLst>
              <a:ext uri="{FF2B5EF4-FFF2-40B4-BE49-F238E27FC236}">
                <a16:creationId xmlns:a16="http://schemas.microsoft.com/office/drawing/2014/main" xmlns="" id="{4C09A83B-48CE-BFDD-DC13-A8DC2A1787C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017816" y="6342603"/>
            <a:ext cx="5159375" cy="2471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i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200" i="1">
                <a:latin typeface="Century Gothic" panose="020B0502020202020204" pitchFamily="34" charset="0"/>
              </a:defRPr>
            </a:lvl2pPr>
            <a:lvl3pPr marL="914400" indent="0">
              <a:buNone/>
              <a:defRPr sz="1200" i="1">
                <a:latin typeface="Century Gothic" panose="020B0502020202020204" pitchFamily="34" charset="0"/>
              </a:defRPr>
            </a:lvl3pPr>
            <a:lvl4pPr marL="1371600" indent="0">
              <a:buNone/>
              <a:defRPr sz="1200" i="1">
                <a:latin typeface="Century Gothic" panose="020B0502020202020204" pitchFamily="34" charset="0"/>
              </a:defRPr>
            </a:lvl4pPr>
            <a:lvl5pPr marL="1828800" indent="0">
              <a:buNone/>
              <a:defRPr sz="1200" i="1">
                <a:latin typeface="Century Gothic" panose="020B0502020202020204" pitchFamily="34" charset="0"/>
              </a:defRPr>
            </a:lvl5pPr>
          </a:lstStyle>
          <a:p>
            <a:r>
              <a:rPr lang="fr-FR"/>
              <a:t>Xx. XXXXXX et al., ASH</a:t>
            </a:r>
            <a:r>
              <a:rPr lang="fr-FR" baseline="30000"/>
              <a:t>® </a:t>
            </a:r>
            <a:r>
              <a:rPr lang="fr-FR"/>
              <a:t>2023, Abs #1111</a:t>
            </a:r>
            <a:endParaRPr lang="fr-FR" dirty="0"/>
          </a:p>
        </p:txBody>
      </p:sp>
      <p:sp>
        <p:nvSpPr>
          <p:cNvPr id="20" name="Espace réservé du texte 18">
            <a:extLst>
              <a:ext uri="{FF2B5EF4-FFF2-40B4-BE49-F238E27FC236}">
                <a16:creationId xmlns:a16="http://schemas.microsoft.com/office/drawing/2014/main" xmlns="" id="{B19472D2-101B-E0E2-DE33-9218E328BE8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32775" y="632670"/>
            <a:ext cx="11259224" cy="341085"/>
          </a:xfrm>
          <a:prstGeom prst="rect">
            <a:avLst/>
          </a:prstGeom>
        </p:spPr>
        <p:txBody>
          <a:bodyPr lIns="180000">
            <a:noAutofit/>
          </a:bodyPr>
          <a:lstStyle>
            <a:lvl1pPr marL="0" indent="0">
              <a:buNone/>
              <a:defRPr sz="2000" b="1" i="0">
                <a:solidFill>
                  <a:srgbClr val="005086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/>
              <a:t>Nom expert…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55FE0FD8-3320-5147-8205-8CE4B96CF05A}"/>
              </a:ext>
            </a:extLst>
          </p:cNvPr>
          <p:cNvSpPr txBox="1"/>
          <p:nvPr userDrawn="1"/>
        </p:nvSpPr>
        <p:spPr>
          <a:xfrm>
            <a:off x="926898" y="-13661"/>
            <a:ext cx="4310742" cy="646331"/>
          </a:xfrm>
          <a:prstGeom prst="rect">
            <a:avLst/>
          </a:prstGeom>
          <a:noFill/>
        </p:spPr>
        <p:txBody>
          <a:bodyPr wrap="square" lIns="180000" rtlCol="0">
            <a:spAutoFit/>
          </a:bodyPr>
          <a:lstStyle/>
          <a:p>
            <a:r>
              <a:rPr lang="fr-FR" sz="3600" b="1" dirty="0">
                <a:solidFill>
                  <a:srgbClr val="FF7F4D"/>
                </a:solidFill>
              </a:rPr>
              <a:t>Liens d’intérêts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xmlns="" id="{75657F91-6C9A-9CEA-5B38-56317D56103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16225" y="1583079"/>
            <a:ext cx="5739946" cy="455457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solidFill>
                  <a:srgbClr val="FF7F4D"/>
                </a:solidFill>
              </a:defRPr>
            </a:lvl1pPr>
            <a:lvl2pPr>
              <a:defRPr sz="2800">
                <a:solidFill>
                  <a:srgbClr val="FF7F4D"/>
                </a:solidFill>
              </a:defRPr>
            </a:lvl2pPr>
            <a:lvl3pPr>
              <a:defRPr sz="2800">
                <a:solidFill>
                  <a:srgbClr val="FF7F4D"/>
                </a:solidFill>
              </a:defRPr>
            </a:lvl3pPr>
            <a:lvl4pPr>
              <a:defRPr sz="2800">
                <a:solidFill>
                  <a:srgbClr val="FF7F4D"/>
                </a:solidFill>
              </a:defRPr>
            </a:lvl4pPr>
            <a:lvl5pPr>
              <a:defRPr sz="2800">
                <a:solidFill>
                  <a:srgbClr val="FF7F4D"/>
                </a:solidFill>
              </a:defRPr>
            </a:lvl5pPr>
          </a:lstStyle>
          <a:p>
            <a:pPr lvl="0"/>
            <a:r>
              <a:rPr lang="fr-FR" dirty="0"/>
              <a:t>Type de lien #1</a:t>
            </a:r>
          </a:p>
        </p:txBody>
      </p:sp>
      <p:sp>
        <p:nvSpPr>
          <p:cNvPr id="22" name="Espace réservé du texte 20">
            <a:extLst>
              <a:ext uri="{FF2B5EF4-FFF2-40B4-BE49-F238E27FC236}">
                <a16:creationId xmlns:a16="http://schemas.microsoft.com/office/drawing/2014/main" xmlns="" id="{E03A48C8-B74B-6E8A-B342-B3CDCBDFF7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6225" y="2020759"/>
            <a:ext cx="5739946" cy="455457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2000" b="1">
                <a:solidFill>
                  <a:srgbClr val="005086"/>
                </a:solidFill>
              </a:defRPr>
            </a:lvl1pPr>
            <a:lvl2pPr>
              <a:defRPr sz="2800">
                <a:solidFill>
                  <a:srgbClr val="FF7F4D"/>
                </a:solidFill>
              </a:defRPr>
            </a:lvl2pPr>
            <a:lvl3pPr>
              <a:defRPr sz="2800">
                <a:solidFill>
                  <a:srgbClr val="FF7F4D"/>
                </a:solidFill>
              </a:defRPr>
            </a:lvl3pPr>
            <a:lvl4pPr>
              <a:defRPr sz="2800">
                <a:solidFill>
                  <a:srgbClr val="FF7F4D"/>
                </a:solidFill>
              </a:defRPr>
            </a:lvl4pPr>
            <a:lvl5pPr>
              <a:defRPr sz="2800">
                <a:solidFill>
                  <a:srgbClr val="FF7F4D"/>
                </a:solidFill>
              </a:defRPr>
            </a:lvl5pPr>
          </a:lstStyle>
          <a:p>
            <a:pPr lvl="0"/>
            <a:r>
              <a:rPr lang="fr-FR" dirty="0"/>
              <a:t>Labo #1, Labo 2</a:t>
            </a:r>
          </a:p>
        </p:txBody>
      </p:sp>
      <p:sp>
        <p:nvSpPr>
          <p:cNvPr id="24" name="Espace réservé du texte 20">
            <a:extLst>
              <a:ext uri="{FF2B5EF4-FFF2-40B4-BE49-F238E27FC236}">
                <a16:creationId xmlns:a16="http://schemas.microsoft.com/office/drawing/2014/main" xmlns="" id="{159B080C-1F3A-7A59-9F0C-7543F364631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16225" y="2566803"/>
            <a:ext cx="5739946" cy="455457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solidFill>
                  <a:srgbClr val="FF7F4D"/>
                </a:solidFill>
              </a:defRPr>
            </a:lvl1pPr>
            <a:lvl2pPr>
              <a:defRPr sz="2800">
                <a:solidFill>
                  <a:srgbClr val="FF7F4D"/>
                </a:solidFill>
              </a:defRPr>
            </a:lvl2pPr>
            <a:lvl3pPr>
              <a:defRPr sz="2800">
                <a:solidFill>
                  <a:srgbClr val="FF7F4D"/>
                </a:solidFill>
              </a:defRPr>
            </a:lvl3pPr>
            <a:lvl4pPr>
              <a:defRPr sz="2800">
                <a:solidFill>
                  <a:srgbClr val="FF7F4D"/>
                </a:solidFill>
              </a:defRPr>
            </a:lvl4pPr>
            <a:lvl5pPr>
              <a:defRPr sz="2800">
                <a:solidFill>
                  <a:srgbClr val="FF7F4D"/>
                </a:solidFill>
              </a:defRPr>
            </a:lvl5pPr>
          </a:lstStyle>
          <a:p>
            <a:pPr lvl="0"/>
            <a:r>
              <a:rPr lang="fr-FR" dirty="0"/>
              <a:t>Type de lien #2</a:t>
            </a:r>
          </a:p>
        </p:txBody>
      </p:sp>
      <p:sp>
        <p:nvSpPr>
          <p:cNvPr id="25" name="Espace réservé du texte 20">
            <a:extLst>
              <a:ext uri="{FF2B5EF4-FFF2-40B4-BE49-F238E27FC236}">
                <a16:creationId xmlns:a16="http://schemas.microsoft.com/office/drawing/2014/main" xmlns="" id="{7295987C-94D1-1C53-0E9B-6B1200248A4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16225" y="3004483"/>
            <a:ext cx="5739946" cy="455457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2000" b="1">
                <a:solidFill>
                  <a:srgbClr val="005086"/>
                </a:solidFill>
              </a:defRPr>
            </a:lvl1pPr>
            <a:lvl2pPr>
              <a:defRPr sz="2800">
                <a:solidFill>
                  <a:srgbClr val="FF7F4D"/>
                </a:solidFill>
              </a:defRPr>
            </a:lvl2pPr>
            <a:lvl3pPr>
              <a:defRPr sz="2800">
                <a:solidFill>
                  <a:srgbClr val="FF7F4D"/>
                </a:solidFill>
              </a:defRPr>
            </a:lvl3pPr>
            <a:lvl4pPr>
              <a:defRPr sz="2800">
                <a:solidFill>
                  <a:srgbClr val="FF7F4D"/>
                </a:solidFill>
              </a:defRPr>
            </a:lvl4pPr>
            <a:lvl5pPr>
              <a:defRPr sz="2800">
                <a:solidFill>
                  <a:srgbClr val="FF7F4D"/>
                </a:solidFill>
              </a:defRPr>
            </a:lvl5pPr>
          </a:lstStyle>
          <a:p>
            <a:pPr lvl="0"/>
            <a:r>
              <a:rPr lang="fr-FR" dirty="0"/>
              <a:t>Labo #1, Labo 2</a:t>
            </a:r>
          </a:p>
        </p:txBody>
      </p:sp>
      <p:sp>
        <p:nvSpPr>
          <p:cNvPr id="26" name="Espace réservé du texte 20">
            <a:extLst>
              <a:ext uri="{FF2B5EF4-FFF2-40B4-BE49-F238E27FC236}">
                <a16:creationId xmlns:a16="http://schemas.microsoft.com/office/drawing/2014/main" xmlns="" id="{C15B2DC2-CFD3-27C2-D5E1-F8115E0C07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816225" y="3550527"/>
            <a:ext cx="5739946" cy="455457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solidFill>
                  <a:srgbClr val="FF7F4D"/>
                </a:solidFill>
              </a:defRPr>
            </a:lvl1pPr>
            <a:lvl2pPr>
              <a:defRPr sz="2800">
                <a:solidFill>
                  <a:srgbClr val="FF7F4D"/>
                </a:solidFill>
              </a:defRPr>
            </a:lvl2pPr>
            <a:lvl3pPr>
              <a:defRPr sz="2800">
                <a:solidFill>
                  <a:srgbClr val="FF7F4D"/>
                </a:solidFill>
              </a:defRPr>
            </a:lvl3pPr>
            <a:lvl4pPr>
              <a:defRPr sz="2800">
                <a:solidFill>
                  <a:srgbClr val="FF7F4D"/>
                </a:solidFill>
              </a:defRPr>
            </a:lvl4pPr>
            <a:lvl5pPr>
              <a:defRPr sz="2800">
                <a:solidFill>
                  <a:srgbClr val="FF7F4D"/>
                </a:solidFill>
              </a:defRPr>
            </a:lvl5pPr>
          </a:lstStyle>
          <a:p>
            <a:pPr lvl="0"/>
            <a:r>
              <a:rPr lang="fr-FR" dirty="0"/>
              <a:t>Type de lien #3</a:t>
            </a:r>
          </a:p>
        </p:txBody>
      </p:sp>
      <p:sp>
        <p:nvSpPr>
          <p:cNvPr id="27" name="Espace réservé du texte 20">
            <a:extLst>
              <a:ext uri="{FF2B5EF4-FFF2-40B4-BE49-F238E27FC236}">
                <a16:creationId xmlns:a16="http://schemas.microsoft.com/office/drawing/2014/main" xmlns="" id="{2A591045-41BB-1FC8-0305-CC88AA12737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816225" y="3988207"/>
            <a:ext cx="5739946" cy="455457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2000" b="1">
                <a:solidFill>
                  <a:srgbClr val="005086"/>
                </a:solidFill>
              </a:defRPr>
            </a:lvl1pPr>
            <a:lvl2pPr>
              <a:defRPr sz="2800">
                <a:solidFill>
                  <a:srgbClr val="FF7F4D"/>
                </a:solidFill>
              </a:defRPr>
            </a:lvl2pPr>
            <a:lvl3pPr>
              <a:defRPr sz="2800">
                <a:solidFill>
                  <a:srgbClr val="FF7F4D"/>
                </a:solidFill>
              </a:defRPr>
            </a:lvl3pPr>
            <a:lvl4pPr>
              <a:defRPr sz="2800">
                <a:solidFill>
                  <a:srgbClr val="FF7F4D"/>
                </a:solidFill>
              </a:defRPr>
            </a:lvl4pPr>
            <a:lvl5pPr>
              <a:defRPr sz="2800">
                <a:solidFill>
                  <a:srgbClr val="FF7F4D"/>
                </a:solidFill>
              </a:defRPr>
            </a:lvl5pPr>
          </a:lstStyle>
          <a:p>
            <a:pPr lvl="0"/>
            <a:r>
              <a:rPr lang="fr-FR" dirty="0"/>
              <a:t>Labo #1, Labo 2</a:t>
            </a:r>
          </a:p>
        </p:txBody>
      </p:sp>
      <p:sp>
        <p:nvSpPr>
          <p:cNvPr id="28" name="Espace réservé du texte 20">
            <a:extLst>
              <a:ext uri="{FF2B5EF4-FFF2-40B4-BE49-F238E27FC236}">
                <a16:creationId xmlns:a16="http://schemas.microsoft.com/office/drawing/2014/main" xmlns="" id="{3BBF1EBD-20D4-C4E7-4492-D5CEC75AF0A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816225" y="4530119"/>
            <a:ext cx="5739946" cy="455457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solidFill>
                  <a:srgbClr val="FF7F4D"/>
                </a:solidFill>
              </a:defRPr>
            </a:lvl1pPr>
            <a:lvl2pPr>
              <a:defRPr sz="2800">
                <a:solidFill>
                  <a:srgbClr val="FF7F4D"/>
                </a:solidFill>
              </a:defRPr>
            </a:lvl2pPr>
            <a:lvl3pPr>
              <a:defRPr sz="2800">
                <a:solidFill>
                  <a:srgbClr val="FF7F4D"/>
                </a:solidFill>
              </a:defRPr>
            </a:lvl3pPr>
            <a:lvl4pPr>
              <a:defRPr sz="2800">
                <a:solidFill>
                  <a:srgbClr val="FF7F4D"/>
                </a:solidFill>
              </a:defRPr>
            </a:lvl4pPr>
            <a:lvl5pPr>
              <a:defRPr sz="2800">
                <a:solidFill>
                  <a:srgbClr val="FF7F4D"/>
                </a:solidFill>
              </a:defRPr>
            </a:lvl5pPr>
          </a:lstStyle>
          <a:p>
            <a:pPr lvl="0"/>
            <a:r>
              <a:rPr lang="fr-FR" dirty="0"/>
              <a:t>Type de lien #4</a:t>
            </a:r>
          </a:p>
        </p:txBody>
      </p:sp>
      <p:sp>
        <p:nvSpPr>
          <p:cNvPr id="30" name="Espace réservé du texte 20">
            <a:extLst>
              <a:ext uri="{FF2B5EF4-FFF2-40B4-BE49-F238E27FC236}">
                <a16:creationId xmlns:a16="http://schemas.microsoft.com/office/drawing/2014/main" xmlns="" id="{731D97DF-157D-4421-0207-3DBD4AF0DEF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816225" y="4967799"/>
            <a:ext cx="5739946" cy="455457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2000" b="1">
                <a:solidFill>
                  <a:srgbClr val="005086"/>
                </a:solidFill>
              </a:defRPr>
            </a:lvl1pPr>
            <a:lvl2pPr>
              <a:defRPr sz="2800">
                <a:solidFill>
                  <a:srgbClr val="FF7F4D"/>
                </a:solidFill>
              </a:defRPr>
            </a:lvl2pPr>
            <a:lvl3pPr>
              <a:defRPr sz="2800">
                <a:solidFill>
                  <a:srgbClr val="FF7F4D"/>
                </a:solidFill>
              </a:defRPr>
            </a:lvl3pPr>
            <a:lvl4pPr>
              <a:defRPr sz="2800">
                <a:solidFill>
                  <a:srgbClr val="FF7F4D"/>
                </a:solidFill>
              </a:defRPr>
            </a:lvl4pPr>
            <a:lvl5pPr>
              <a:defRPr sz="2800">
                <a:solidFill>
                  <a:srgbClr val="FF7F4D"/>
                </a:solidFill>
              </a:defRPr>
            </a:lvl5pPr>
          </a:lstStyle>
          <a:p>
            <a:pPr lvl="0"/>
            <a:r>
              <a:rPr lang="fr-FR" dirty="0"/>
              <a:t>Labo #1, Labo 2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F6C66C23-2059-2526-AE85-9D17A1B0921F}"/>
              </a:ext>
            </a:extLst>
          </p:cNvPr>
          <p:cNvSpPr/>
          <p:nvPr userDrawn="1"/>
        </p:nvSpPr>
        <p:spPr>
          <a:xfrm>
            <a:off x="2730678" y="1752557"/>
            <a:ext cx="95733" cy="95733"/>
          </a:xfrm>
          <a:prstGeom prst="rect">
            <a:avLst/>
          </a:prstGeom>
          <a:solidFill>
            <a:srgbClr val="FF7F4D"/>
          </a:solidFill>
          <a:ln>
            <a:solidFill>
              <a:srgbClr val="FF7F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E09227F8-A748-584A-DC29-76D3C2FA61C0}"/>
              </a:ext>
            </a:extLst>
          </p:cNvPr>
          <p:cNvSpPr/>
          <p:nvPr userDrawn="1"/>
        </p:nvSpPr>
        <p:spPr>
          <a:xfrm>
            <a:off x="2720492" y="4699597"/>
            <a:ext cx="95733" cy="95733"/>
          </a:xfrm>
          <a:prstGeom prst="rect">
            <a:avLst/>
          </a:prstGeom>
          <a:solidFill>
            <a:srgbClr val="FF7F4D"/>
          </a:solidFill>
          <a:ln>
            <a:solidFill>
              <a:srgbClr val="FF7F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2753D50D-EA1A-689A-0786-70E00BEA4053}"/>
              </a:ext>
            </a:extLst>
          </p:cNvPr>
          <p:cNvSpPr/>
          <p:nvPr userDrawn="1"/>
        </p:nvSpPr>
        <p:spPr>
          <a:xfrm>
            <a:off x="2720491" y="3720269"/>
            <a:ext cx="95733" cy="95733"/>
          </a:xfrm>
          <a:prstGeom prst="rect">
            <a:avLst/>
          </a:prstGeom>
          <a:solidFill>
            <a:srgbClr val="FF7F4D"/>
          </a:solidFill>
          <a:ln>
            <a:solidFill>
              <a:srgbClr val="FF7F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14AA4265-5D5B-C42A-93AD-9F2B9EE2CEA2}"/>
              </a:ext>
            </a:extLst>
          </p:cNvPr>
          <p:cNvSpPr/>
          <p:nvPr userDrawn="1"/>
        </p:nvSpPr>
        <p:spPr>
          <a:xfrm>
            <a:off x="2732990" y="2740942"/>
            <a:ext cx="95733" cy="95733"/>
          </a:xfrm>
          <a:prstGeom prst="rect">
            <a:avLst/>
          </a:prstGeom>
          <a:solidFill>
            <a:srgbClr val="FF7F4D"/>
          </a:solidFill>
          <a:ln>
            <a:solidFill>
              <a:srgbClr val="FF7F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A2D53C6-EA06-A2DE-4A2E-3E643DFEA2B1}"/>
              </a:ext>
            </a:extLst>
          </p:cNvPr>
          <p:cNvSpPr/>
          <p:nvPr userDrawn="1"/>
        </p:nvSpPr>
        <p:spPr>
          <a:xfrm rot="16200000">
            <a:off x="-950941" y="1080182"/>
            <a:ext cx="2806702" cy="646331"/>
          </a:xfrm>
          <a:prstGeom prst="rect">
            <a:avLst/>
          </a:prstGeom>
        </p:spPr>
        <p:txBody>
          <a:bodyPr wrap="square" rIns="216000">
            <a:spAutoFit/>
          </a:bodyPr>
          <a:lstStyle/>
          <a:p>
            <a:pPr algn="r"/>
            <a:r>
              <a:rPr lang="fr-FR" sz="3600" b="1" dirty="0">
                <a:solidFill>
                  <a:srgbClr val="737078"/>
                </a:solidFill>
              </a:rPr>
              <a:t>HEMATO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32BEB482-17F2-6484-AB39-DE328AB66E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" y="6059887"/>
            <a:ext cx="696446" cy="71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1831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Abstr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E173DC7-B4D3-4321-AE79-E30BAB9140F0}"/>
              </a:ext>
            </a:extLst>
          </p:cNvPr>
          <p:cNvSpPr/>
          <p:nvPr userDrawn="1"/>
        </p:nvSpPr>
        <p:spPr>
          <a:xfrm>
            <a:off x="926898" y="6059887"/>
            <a:ext cx="11265101" cy="798114"/>
          </a:xfrm>
          <a:prstGeom prst="rect">
            <a:avLst/>
          </a:prstGeom>
          <a:solidFill>
            <a:srgbClr val="002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endParaRPr lang="fr-FR" sz="1200" i="1" dirty="0">
              <a:solidFill>
                <a:prstClr val="white"/>
              </a:solidFill>
            </a:endParaRPr>
          </a:p>
        </p:txBody>
      </p:sp>
      <p:pic>
        <p:nvPicPr>
          <p:cNvPr id="8" name="Image 7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xmlns="" id="{70A865FB-40C9-5CAF-BAAC-E4ED600992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44932" y="6113512"/>
            <a:ext cx="2306783" cy="69086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1592C02-83E5-A5C8-E162-287DE145FD68}"/>
              </a:ext>
            </a:extLst>
          </p:cNvPr>
          <p:cNvSpPr/>
          <p:nvPr userDrawn="1"/>
        </p:nvSpPr>
        <p:spPr>
          <a:xfrm>
            <a:off x="0" y="0"/>
            <a:ext cx="926899" cy="6858000"/>
          </a:xfrm>
          <a:prstGeom prst="rect">
            <a:avLst/>
          </a:prstGeom>
          <a:solidFill>
            <a:srgbClr val="3A3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8032FB2-8A0C-F093-959E-CBF277FEC978}"/>
              </a:ext>
            </a:extLst>
          </p:cNvPr>
          <p:cNvSpPr/>
          <p:nvPr userDrawn="1"/>
        </p:nvSpPr>
        <p:spPr>
          <a:xfrm rot="16200000">
            <a:off x="-1201106" y="3998441"/>
            <a:ext cx="32912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dirty="0">
                <a:solidFill>
                  <a:prstClr val="white"/>
                </a:solidFill>
              </a:rPr>
              <a:t>Ce contenu est un rapport et/ou un résumé des communications d'un congrès dont l'objectif est d'informer </a:t>
            </a:r>
            <a:br>
              <a:rPr lang="fr-FR" sz="800" dirty="0">
                <a:solidFill>
                  <a:prstClr val="white"/>
                </a:solidFill>
              </a:rPr>
            </a:br>
            <a:r>
              <a:rPr lang="fr-FR" sz="800" dirty="0">
                <a:solidFill>
                  <a:prstClr val="white"/>
                </a:solidFill>
              </a:rPr>
              <a:t>sur l'état actuel de la recherche ; les données présentées ici peuvent ne pas être validées par les autorités de santé et, </a:t>
            </a:r>
            <a:br>
              <a:rPr lang="fr-FR" sz="800" dirty="0">
                <a:solidFill>
                  <a:prstClr val="white"/>
                </a:solidFill>
              </a:rPr>
            </a:br>
            <a:r>
              <a:rPr lang="fr-FR" sz="800" dirty="0">
                <a:solidFill>
                  <a:prstClr val="white"/>
                </a:solidFill>
              </a:rPr>
              <a:t>le cas échéant, ne doivent pas être mises en pratique.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5643CAED-F0F2-0415-6C0D-9BFF9BECD3D0}"/>
              </a:ext>
            </a:extLst>
          </p:cNvPr>
          <p:cNvSpPr txBox="1"/>
          <p:nvPr userDrawn="1"/>
        </p:nvSpPr>
        <p:spPr>
          <a:xfrm>
            <a:off x="8242609" y="6158862"/>
            <a:ext cx="150232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100" dirty="0">
                <a:solidFill>
                  <a:srgbClr val="FF7F4D"/>
                </a:solidFill>
                <a:cs typeface="Gordita" pitchFamily="2" charset="77"/>
              </a:rPr>
              <a:t>L’actualité</a:t>
            </a:r>
            <a:r>
              <a:rPr lang="fr-FR" sz="1100" dirty="0">
                <a:solidFill>
                  <a:prstClr val="white"/>
                </a:solidFill>
                <a:cs typeface="Gordita" pitchFamily="2" charset="77"/>
              </a:rPr>
              <a:t/>
            </a:r>
            <a:br>
              <a:rPr lang="fr-FR" sz="1100" dirty="0">
                <a:solidFill>
                  <a:prstClr val="white"/>
                </a:solidFill>
                <a:cs typeface="Gordita" pitchFamily="2" charset="77"/>
              </a:rPr>
            </a:br>
            <a:r>
              <a:rPr lang="fr-FR" sz="1100" dirty="0">
                <a:solidFill>
                  <a:prstClr val="white"/>
                </a:solidFill>
                <a:cs typeface="Gordita" pitchFamily="2" charset="77"/>
              </a:rPr>
              <a:t>en oncologie</a:t>
            </a:r>
          </a:p>
        </p:txBody>
      </p:sp>
      <p:sp>
        <p:nvSpPr>
          <p:cNvPr id="15" name="Espace réservé du texte 21">
            <a:extLst>
              <a:ext uri="{FF2B5EF4-FFF2-40B4-BE49-F238E27FC236}">
                <a16:creationId xmlns:a16="http://schemas.microsoft.com/office/drawing/2014/main" xmlns="" id="{2AAAAE89-3710-6FC1-6165-7C18910D5A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35351" y="6554231"/>
            <a:ext cx="1411407" cy="242888"/>
          </a:xfrm>
          <a:prstGeom prst="rect">
            <a:avLst/>
          </a:prstGeom>
        </p:spPr>
        <p:txBody>
          <a:bodyPr rIns="0">
            <a:normAutofit/>
          </a:bodyPr>
          <a:lstStyle>
            <a:lvl1pPr marL="0" indent="0" algn="r">
              <a:buNone/>
              <a:defRPr sz="105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fr-FR" dirty="0"/>
              <a:t>Date du congrès</a:t>
            </a:r>
          </a:p>
        </p:txBody>
      </p:sp>
      <p:sp>
        <p:nvSpPr>
          <p:cNvPr id="17" name="Espace réservé du contenu 16">
            <a:extLst>
              <a:ext uri="{FF2B5EF4-FFF2-40B4-BE49-F238E27FC236}">
                <a16:creationId xmlns:a16="http://schemas.microsoft.com/office/drawing/2014/main" xmlns="" id="{4C09A83B-48CE-BFDD-DC13-A8DC2A1787C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017816" y="6342603"/>
            <a:ext cx="5159375" cy="2471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i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200" i="1">
                <a:latin typeface="Century Gothic" panose="020B0502020202020204" pitchFamily="34" charset="0"/>
              </a:defRPr>
            </a:lvl2pPr>
            <a:lvl3pPr marL="914400" indent="0">
              <a:buNone/>
              <a:defRPr sz="1200" i="1">
                <a:latin typeface="Century Gothic" panose="020B0502020202020204" pitchFamily="34" charset="0"/>
              </a:defRPr>
            </a:lvl3pPr>
            <a:lvl4pPr marL="1371600" indent="0">
              <a:buNone/>
              <a:defRPr sz="1200" i="1">
                <a:latin typeface="Century Gothic" panose="020B0502020202020204" pitchFamily="34" charset="0"/>
              </a:defRPr>
            </a:lvl4pPr>
            <a:lvl5pPr marL="1828800" indent="0">
              <a:buNone/>
              <a:defRPr sz="1200" i="1">
                <a:latin typeface="Century Gothic" panose="020B0502020202020204" pitchFamily="34" charset="0"/>
              </a:defRPr>
            </a:lvl5pPr>
          </a:lstStyle>
          <a:p>
            <a:r>
              <a:rPr lang="fr-FR"/>
              <a:t>Xx. XXXXXX et al., ASH</a:t>
            </a:r>
            <a:r>
              <a:rPr lang="fr-FR" baseline="30000"/>
              <a:t>® </a:t>
            </a:r>
            <a:r>
              <a:rPr lang="fr-FR"/>
              <a:t>2023, Abs #1111</a:t>
            </a:r>
            <a:endParaRPr lang="fr-FR" dirty="0"/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xmlns="" id="{A6141D7E-6A11-9A05-41CA-2C5C54BC029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06583" y="1944913"/>
            <a:ext cx="10370160" cy="169091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/>
              <a:t>Titre abstract…</a:t>
            </a:r>
          </a:p>
        </p:txBody>
      </p:sp>
      <p:sp>
        <p:nvSpPr>
          <p:cNvPr id="20" name="Espace réservé du texte 18">
            <a:extLst>
              <a:ext uri="{FF2B5EF4-FFF2-40B4-BE49-F238E27FC236}">
                <a16:creationId xmlns:a16="http://schemas.microsoft.com/office/drawing/2014/main" xmlns="" id="{B19472D2-101B-E0E2-DE33-9218E328BE8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06583" y="3635828"/>
            <a:ext cx="10370160" cy="16909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 b="1" i="0">
                <a:solidFill>
                  <a:srgbClr val="005086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/>
              <a:t>Sous-titre abstract…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78F27A6-9F9E-9795-0706-9193233DED21}"/>
              </a:ext>
            </a:extLst>
          </p:cNvPr>
          <p:cNvSpPr/>
          <p:nvPr userDrawn="1"/>
        </p:nvSpPr>
        <p:spPr>
          <a:xfrm rot="16200000">
            <a:off x="-950941" y="1080182"/>
            <a:ext cx="2806702" cy="646331"/>
          </a:xfrm>
          <a:prstGeom prst="rect">
            <a:avLst/>
          </a:prstGeom>
        </p:spPr>
        <p:txBody>
          <a:bodyPr wrap="square" rIns="216000">
            <a:spAutoFit/>
          </a:bodyPr>
          <a:lstStyle/>
          <a:p>
            <a:pPr algn="r"/>
            <a:r>
              <a:rPr lang="fr-FR" sz="3600" b="1" dirty="0">
                <a:solidFill>
                  <a:srgbClr val="737078"/>
                </a:solidFill>
              </a:rPr>
              <a:t>HEMATO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C497413C-9C92-87D0-F15A-BDB694087F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" y="6059887"/>
            <a:ext cx="696446" cy="71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634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bstrac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E173DC7-B4D3-4321-AE79-E30BAB9140F0}"/>
              </a:ext>
            </a:extLst>
          </p:cNvPr>
          <p:cNvSpPr/>
          <p:nvPr userDrawn="1"/>
        </p:nvSpPr>
        <p:spPr>
          <a:xfrm>
            <a:off x="926898" y="6059887"/>
            <a:ext cx="11265101" cy="798114"/>
          </a:xfrm>
          <a:prstGeom prst="rect">
            <a:avLst/>
          </a:prstGeom>
          <a:solidFill>
            <a:srgbClr val="002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endParaRPr lang="fr-FR" sz="1200" i="1" dirty="0">
              <a:solidFill>
                <a:prstClr val="white"/>
              </a:solidFill>
            </a:endParaRPr>
          </a:p>
        </p:txBody>
      </p:sp>
      <p:pic>
        <p:nvPicPr>
          <p:cNvPr id="8" name="Image 7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xmlns="" id="{70A865FB-40C9-5CAF-BAAC-E4ED600992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44932" y="6113512"/>
            <a:ext cx="2306783" cy="69086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1592C02-83E5-A5C8-E162-287DE145FD68}"/>
              </a:ext>
            </a:extLst>
          </p:cNvPr>
          <p:cNvSpPr/>
          <p:nvPr userDrawn="1"/>
        </p:nvSpPr>
        <p:spPr>
          <a:xfrm>
            <a:off x="0" y="0"/>
            <a:ext cx="926899" cy="6858000"/>
          </a:xfrm>
          <a:prstGeom prst="rect">
            <a:avLst/>
          </a:prstGeom>
          <a:solidFill>
            <a:srgbClr val="3A3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8032FB2-8A0C-F093-959E-CBF277FEC978}"/>
              </a:ext>
            </a:extLst>
          </p:cNvPr>
          <p:cNvSpPr/>
          <p:nvPr userDrawn="1"/>
        </p:nvSpPr>
        <p:spPr>
          <a:xfrm rot="16200000">
            <a:off x="-1201106" y="3998441"/>
            <a:ext cx="32912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dirty="0">
                <a:solidFill>
                  <a:prstClr val="white"/>
                </a:solidFill>
              </a:rPr>
              <a:t>Ce contenu est un rapport et/ou un résumé des communications d'un congrès dont l'objectif est d'informer </a:t>
            </a:r>
            <a:br>
              <a:rPr lang="fr-FR" sz="800" dirty="0">
                <a:solidFill>
                  <a:prstClr val="white"/>
                </a:solidFill>
              </a:rPr>
            </a:br>
            <a:r>
              <a:rPr lang="fr-FR" sz="800" dirty="0">
                <a:solidFill>
                  <a:prstClr val="white"/>
                </a:solidFill>
              </a:rPr>
              <a:t>sur l'état actuel de la recherche ; les données présentées ici peuvent ne pas être validées par les autorités de santé et, </a:t>
            </a:r>
            <a:br>
              <a:rPr lang="fr-FR" sz="800" dirty="0">
                <a:solidFill>
                  <a:prstClr val="white"/>
                </a:solidFill>
              </a:rPr>
            </a:br>
            <a:r>
              <a:rPr lang="fr-FR" sz="800" dirty="0">
                <a:solidFill>
                  <a:prstClr val="white"/>
                </a:solidFill>
              </a:rPr>
              <a:t>le cas échéant, ne doivent pas être mises en pratique.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5643CAED-F0F2-0415-6C0D-9BFF9BECD3D0}"/>
              </a:ext>
            </a:extLst>
          </p:cNvPr>
          <p:cNvSpPr txBox="1"/>
          <p:nvPr userDrawn="1"/>
        </p:nvSpPr>
        <p:spPr>
          <a:xfrm>
            <a:off x="8242609" y="6158862"/>
            <a:ext cx="150232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100" dirty="0">
                <a:solidFill>
                  <a:srgbClr val="FF7F4D"/>
                </a:solidFill>
                <a:cs typeface="Gordita" pitchFamily="2" charset="77"/>
              </a:rPr>
              <a:t>L’actualité</a:t>
            </a:r>
            <a:r>
              <a:rPr lang="fr-FR" sz="1100" dirty="0">
                <a:solidFill>
                  <a:prstClr val="white"/>
                </a:solidFill>
                <a:cs typeface="Gordita" pitchFamily="2" charset="77"/>
              </a:rPr>
              <a:t/>
            </a:r>
            <a:br>
              <a:rPr lang="fr-FR" sz="1100" dirty="0">
                <a:solidFill>
                  <a:prstClr val="white"/>
                </a:solidFill>
                <a:cs typeface="Gordita" pitchFamily="2" charset="77"/>
              </a:rPr>
            </a:br>
            <a:r>
              <a:rPr lang="fr-FR" sz="1100" dirty="0">
                <a:solidFill>
                  <a:prstClr val="white"/>
                </a:solidFill>
                <a:cs typeface="Gordita" pitchFamily="2" charset="77"/>
              </a:rPr>
              <a:t>en oncologie</a:t>
            </a:r>
          </a:p>
        </p:txBody>
      </p:sp>
      <p:sp>
        <p:nvSpPr>
          <p:cNvPr id="15" name="Espace réservé du texte 21">
            <a:extLst>
              <a:ext uri="{FF2B5EF4-FFF2-40B4-BE49-F238E27FC236}">
                <a16:creationId xmlns:a16="http://schemas.microsoft.com/office/drawing/2014/main" xmlns="" id="{2AAAAE89-3710-6FC1-6165-7C18910D5A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35351" y="6554231"/>
            <a:ext cx="1411407" cy="242888"/>
          </a:xfrm>
          <a:prstGeom prst="rect">
            <a:avLst/>
          </a:prstGeom>
        </p:spPr>
        <p:txBody>
          <a:bodyPr rIns="0">
            <a:normAutofit/>
          </a:bodyPr>
          <a:lstStyle>
            <a:lvl1pPr marL="0" indent="0" algn="r">
              <a:buNone/>
              <a:defRPr sz="105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fr-FR" dirty="0"/>
              <a:t>Date du congrès</a:t>
            </a:r>
          </a:p>
        </p:txBody>
      </p:sp>
      <p:sp>
        <p:nvSpPr>
          <p:cNvPr id="17" name="Espace réservé du contenu 16">
            <a:extLst>
              <a:ext uri="{FF2B5EF4-FFF2-40B4-BE49-F238E27FC236}">
                <a16:creationId xmlns:a16="http://schemas.microsoft.com/office/drawing/2014/main" xmlns="" id="{4C09A83B-48CE-BFDD-DC13-A8DC2A1787C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017816" y="6342603"/>
            <a:ext cx="5159375" cy="2471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i="1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200" i="1">
                <a:latin typeface="Century Gothic" panose="020B0502020202020204" pitchFamily="34" charset="0"/>
              </a:defRPr>
            </a:lvl2pPr>
            <a:lvl3pPr marL="914400" indent="0">
              <a:buNone/>
              <a:defRPr sz="1200" i="1">
                <a:latin typeface="Century Gothic" panose="020B0502020202020204" pitchFamily="34" charset="0"/>
              </a:defRPr>
            </a:lvl3pPr>
            <a:lvl4pPr marL="1371600" indent="0">
              <a:buNone/>
              <a:defRPr sz="1200" i="1">
                <a:latin typeface="Century Gothic" panose="020B0502020202020204" pitchFamily="34" charset="0"/>
              </a:defRPr>
            </a:lvl4pPr>
            <a:lvl5pPr marL="1828800" indent="0">
              <a:buNone/>
              <a:defRPr sz="1200" i="1">
                <a:latin typeface="Century Gothic" panose="020B0502020202020204" pitchFamily="34" charset="0"/>
              </a:defRPr>
            </a:lvl5pPr>
          </a:lstStyle>
          <a:p>
            <a:r>
              <a:rPr lang="fr-FR"/>
              <a:t>Xx. XXXXXX et al., ASH</a:t>
            </a:r>
            <a:r>
              <a:rPr lang="fr-FR" baseline="30000"/>
              <a:t>® </a:t>
            </a:r>
            <a:r>
              <a:rPr lang="fr-FR"/>
              <a:t>2023, Abs #1111</a:t>
            </a:r>
            <a:endParaRPr lang="fr-FR" dirty="0"/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xmlns="" id="{A6141D7E-6A11-9A05-41CA-2C5C54BC029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32773" y="-4431"/>
            <a:ext cx="11259225" cy="516866"/>
          </a:xfrm>
          <a:prstGeom prst="rect">
            <a:avLst/>
          </a:prstGeom>
        </p:spPr>
        <p:txBody>
          <a:bodyPr lIns="180000">
            <a:noAutofit/>
          </a:bodyPr>
          <a:lstStyle>
            <a:lvl1pPr marL="0" indent="0">
              <a:buNone/>
              <a:defRPr sz="3600" b="1" i="0">
                <a:solidFill>
                  <a:srgbClr val="FF7F4D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/>
              <a:t>Titre abstract…</a:t>
            </a:r>
          </a:p>
        </p:txBody>
      </p:sp>
      <p:sp>
        <p:nvSpPr>
          <p:cNvPr id="20" name="Espace réservé du texte 18">
            <a:extLst>
              <a:ext uri="{FF2B5EF4-FFF2-40B4-BE49-F238E27FC236}">
                <a16:creationId xmlns:a16="http://schemas.microsoft.com/office/drawing/2014/main" xmlns="" id="{B19472D2-101B-E0E2-DE33-9218E328BE8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32774" y="522517"/>
            <a:ext cx="11259224" cy="341085"/>
          </a:xfrm>
          <a:prstGeom prst="rect">
            <a:avLst/>
          </a:prstGeom>
        </p:spPr>
        <p:txBody>
          <a:bodyPr lIns="180000">
            <a:noAutofit/>
          </a:bodyPr>
          <a:lstStyle>
            <a:lvl1pPr marL="0" indent="0">
              <a:buNone/>
              <a:defRPr sz="2000" b="1" i="0">
                <a:solidFill>
                  <a:srgbClr val="005086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/>
              <a:t>Sous-titre abstract…</a:t>
            </a:r>
          </a:p>
        </p:txBody>
      </p:sp>
      <p:sp>
        <p:nvSpPr>
          <p:cNvPr id="16" name="Espace réservé du contenu 15">
            <a:extLst>
              <a:ext uri="{FF2B5EF4-FFF2-40B4-BE49-F238E27FC236}">
                <a16:creationId xmlns:a16="http://schemas.microsoft.com/office/drawing/2014/main" xmlns="" id="{088BC814-27A6-30D7-5D87-E900CC14CD39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312995" y="1247430"/>
            <a:ext cx="6553200" cy="4617333"/>
          </a:xfrm>
          <a:prstGeom prst="rect">
            <a:avLst/>
          </a:prstGeom>
          <a:ln w="12700">
            <a:solidFill>
              <a:srgbClr val="005086"/>
            </a:solidFill>
          </a:ln>
        </p:spPr>
        <p:txBody>
          <a:bodyPr anchor="ctr"/>
          <a:lstStyle>
            <a:lvl1pPr marL="0" indent="0" algn="ctr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Emplacement courbe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xmlns="" id="{C6B6A4C5-9A2E-050C-3BAA-59D7CD251C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74574" y="1052306"/>
            <a:ext cx="1683883" cy="38735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>
              <a:buNone/>
              <a:defRPr sz="1600" b="1">
                <a:solidFill>
                  <a:srgbClr val="737078"/>
                </a:solidFill>
                <a:latin typeface="+mn-lt"/>
              </a:defRPr>
            </a:lvl1pPr>
            <a:lvl2pPr marL="457200" indent="0">
              <a:buNone/>
              <a:defRPr sz="2000" b="1">
                <a:latin typeface="+mn-lt"/>
              </a:defRPr>
            </a:lvl2pPr>
            <a:lvl3pPr marL="914400" indent="0">
              <a:buNone/>
              <a:defRPr sz="2000" b="1">
                <a:latin typeface="+mn-lt"/>
              </a:defRPr>
            </a:lvl3pPr>
            <a:lvl4pPr marL="1371600" indent="0">
              <a:buNone/>
              <a:defRPr sz="2000" b="1">
                <a:latin typeface="+mn-lt"/>
              </a:defRPr>
            </a:lvl4pPr>
            <a:lvl5pPr marL="1828800" indent="0">
              <a:buNone/>
              <a:defRPr sz="2000" b="1">
                <a:latin typeface="+mn-lt"/>
              </a:defRPr>
            </a:lvl5pPr>
          </a:lstStyle>
          <a:p>
            <a:pPr lvl="0"/>
            <a:r>
              <a:rPr lang="fr-FR" dirty="0"/>
              <a:t>Titre courbe</a:t>
            </a:r>
          </a:p>
        </p:txBody>
      </p:sp>
      <p:sp>
        <p:nvSpPr>
          <p:cNvPr id="29" name="Espace réservé du contenu 28">
            <a:extLst>
              <a:ext uri="{FF2B5EF4-FFF2-40B4-BE49-F238E27FC236}">
                <a16:creationId xmlns:a16="http://schemas.microsoft.com/office/drawing/2014/main" xmlns="" id="{41CAED98-AA80-ED1F-37C4-71918665F7BD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178800" y="1246188"/>
            <a:ext cx="3556000" cy="4616450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216000" indent="-1800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Police système Courant"/>
              <a:buChar char="►"/>
              <a:defRPr sz="1600">
                <a:solidFill>
                  <a:schemeClr val="tx1"/>
                </a:solidFill>
              </a:defRPr>
            </a:lvl2pPr>
            <a:lvl3pPr marL="432000" indent="-1800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1400" b="1">
                <a:solidFill>
                  <a:schemeClr val="bg1"/>
                </a:solidFill>
              </a:defRPr>
            </a:lvl3pPr>
            <a:lvl4pPr marL="648000" indent="-1800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Police système Courant"/>
              <a:buChar char="⁃"/>
              <a:defRPr sz="1200">
                <a:solidFill>
                  <a:schemeClr val="bg1"/>
                </a:solidFill>
              </a:defRPr>
            </a:lvl4pPr>
            <a:lvl5pPr marL="864000" indent="0">
              <a:lnSpc>
                <a:spcPct val="100000"/>
              </a:lnSpc>
              <a:spcBef>
                <a:spcPts val="0"/>
              </a:spcBef>
              <a:buNone/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E9F1AF6-C72F-9016-5121-A3827A527220}"/>
              </a:ext>
            </a:extLst>
          </p:cNvPr>
          <p:cNvSpPr/>
          <p:nvPr userDrawn="1"/>
        </p:nvSpPr>
        <p:spPr>
          <a:xfrm rot="16200000">
            <a:off x="-950941" y="1080182"/>
            <a:ext cx="2806702" cy="646331"/>
          </a:xfrm>
          <a:prstGeom prst="rect">
            <a:avLst/>
          </a:prstGeom>
        </p:spPr>
        <p:txBody>
          <a:bodyPr wrap="square" rIns="216000">
            <a:spAutoFit/>
          </a:bodyPr>
          <a:lstStyle/>
          <a:p>
            <a:pPr algn="r"/>
            <a:r>
              <a:rPr lang="fr-FR" sz="3600" b="1" dirty="0">
                <a:solidFill>
                  <a:srgbClr val="737078"/>
                </a:solidFill>
              </a:rPr>
              <a:t>HEMATO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5BB7DA0B-007F-3DB5-3FF7-E6A42B901F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" y="6059887"/>
            <a:ext cx="696446" cy="71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5258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bstrac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ACA5099-5717-9D94-0AFA-F4B3037AB1DD}"/>
              </a:ext>
            </a:extLst>
          </p:cNvPr>
          <p:cNvSpPr/>
          <p:nvPr userDrawn="1"/>
        </p:nvSpPr>
        <p:spPr>
          <a:xfrm>
            <a:off x="926898" y="6059887"/>
            <a:ext cx="11265101" cy="798114"/>
          </a:xfrm>
          <a:prstGeom prst="rect">
            <a:avLst/>
          </a:prstGeom>
          <a:solidFill>
            <a:srgbClr val="002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endParaRPr lang="fr-FR" sz="1200" i="1" dirty="0">
              <a:solidFill>
                <a:prstClr val="white"/>
              </a:solidFill>
            </a:endParaRPr>
          </a:p>
        </p:txBody>
      </p:sp>
      <p:pic>
        <p:nvPicPr>
          <p:cNvPr id="4" name="Image 3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xmlns="" id="{F65A5800-6143-1EDE-00DC-C5721A6789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44932" y="6113512"/>
            <a:ext cx="2306783" cy="69086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EDFF50F-F04C-F945-CF73-E63D20CD5EA7}"/>
              </a:ext>
            </a:extLst>
          </p:cNvPr>
          <p:cNvSpPr/>
          <p:nvPr userDrawn="1"/>
        </p:nvSpPr>
        <p:spPr>
          <a:xfrm>
            <a:off x="0" y="0"/>
            <a:ext cx="926899" cy="6858000"/>
          </a:xfrm>
          <a:prstGeom prst="rect">
            <a:avLst/>
          </a:prstGeom>
          <a:solidFill>
            <a:srgbClr val="3A3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5F54979-C527-1B80-3222-60EDF75FC0C7}"/>
              </a:ext>
            </a:extLst>
          </p:cNvPr>
          <p:cNvSpPr/>
          <p:nvPr userDrawn="1"/>
        </p:nvSpPr>
        <p:spPr>
          <a:xfrm rot="16200000">
            <a:off x="-1201106" y="3998441"/>
            <a:ext cx="32912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dirty="0">
                <a:solidFill>
                  <a:prstClr val="white"/>
                </a:solidFill>
              </a:rPr>
              <a:t>Ce contenu est un rapport et/ou un résumé des communications d'un congrès dont l'objectif est d'informer </a:t>
            </a:r>
            <a:br>
              <a:rPr lang="fr-FR" sz="800" dirty="0">
                <a:solidFill>
                  <a:prstClr val="white"/>
                </a:solidFill>
              </a:rPr>
            </a:br>
            <a:r>
              <a:rPr lang="fr-FR" sz="800" dirty="0">
                <a:solidFill>
                  <a:prstClr val="white"/>
                </a:solidFill>
              </a:rPr>
              <a:t>sur l'état actuel de la recherche ; les données présentées ici peuvent ne pas être validées par les autorités de santé et, </a:t>
            </a:r>
            <a:br>
              <a:rPr lang="fr-FR" sz="800" dirty="0">
                <a:solidFill>
                  <a:prstClr val="white"/>
                </a:solidFill>
              </a:rPr>
            </a:br>
            <a:r>
              <a:rPr lang="fr-FR" sz="800" dirty="0">
                <a:solidFill>
                  <a:prstClr val="white"/>
                </a:solidFill>
              </a:rPr>
              <a:t>le cas échéant, ne doivent pas être mises en pratique.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08D80DAF-B78A-FB73-597C-392CF9343367}"/>
              </a:ext>
            </a:extLst>
          </p:cNvPr>
          <p:cNvSpPr txBox="1"/>
          <p:nvPr userDrawn="1"/>
        </p:nvSpPr>
        <p:spPr>
          <a:xfrm>
            <a:off x="8242609" y="6158862"/>
            <a:ext cx="150232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100" dirty="0">
                <a:solidFill>
                  <a:srgbClr val="FF7F4D"/>
                </a:solidFill>
                <a:cs typeface="Gordita" pitchFamily="2" charset="77"/>
              </a:rPr>
              <a:t>L’actualité</a:t>
            </a:r>
            <a:r>
              <a:rPr lang="fr-FR" sz="1100" dirty="0">
                <a:solidFill>
                  <a:prstClr val="white"/>
                </a:solidFill>
                <a:cs typeface="Gordita" pitchFamily="2" charset="77"/>
              </a:rPr>
              <a:t/>
            </a:r>
            <a:br>
              <a:rPr lang="fr-FR" sz="1100" dirty="0">
                <a:solidFill>
                  <a:prstClr val="white"/>
                </a:solidFill>
                <a:cs typeface="Gordita" pitchFamily="2" charset="77"/>
              </a:rPr>
            </a:br>
            <a:r>
              <a:rPr lang="fr-FR" sz="1100" dirty="0">
                <a:solidFill>
                  <a:prstClr val="white"/>
                </a:solidFill>
                <a:cs typeface="Gordita" pitchFamily="2" charset="77"/>
              </a:rPr>
              <a:t>en oncologie</a:t>
            </a:r>
          </a:p>
        </p:txBody>
      </p:sp>
      <p:sp>
        <p:nvSpPr>
          <p:cNvPr id="10" name="Espace réservé du texte 21">
            <a:extLst>
              <a:ext uri="{FF2B5EF4-FFF2-40B4-BE49-F238E27FC236}">
                <a16:creationId xmlns:a16="http://schemas.microsoft.com/office/drawing/2014/main" xmlns="" id="{F923B79B-8D9A-F082-EAE0-D0CD86328FB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35351" y="6554231"/>
            <a:ext cx="1411407" cy="242888"/>
          </a:xfrm>
          <a:prstGeom prst="rect">
            <a:avLst/>
          </a:prstGeom>
        </p:spPr>
        <p:txBody>
          <a:bodyPr rIns="0">
            <a:normAutofit/>
          </a:bodyPr>
          <a:lstStyle>
            <a:lvl1pPr marL="0" indent="0" algn="r">
              <a:buNone/>
              <a:defRPr sz="105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fr-FR" dirty="0"/>
              <a:t>Date du congrès</a:t>
            </a:r>
          </a:p>
        </p:txBody>
      </p:sp>
      <p:sp>
        <p:nvSpPr>
          <p:cNvPr id="11" name="Espace réservé du contenu 16">
            <a:extLst>
              <a:ext uri="{FF2B5EF4-FFF2-40B4-BE49-F238E27FC236}">
                <a16:creationId xmlns:a16="http://schemas.microsoft.com/office/drawing/2014/main" xmlns="" id="{652A7E7E-E0CB-227A-021B-44303F1CCBB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017816" y="6342603"/>
            <a:ext cx="5159375" cy="2471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i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200" i="1">
                <a:latin typeface="Century Gothic" panose="020B0502020202020204" pitchFamily="34" charset="0"/>
              </a:defRPr>
            </a:lvl2pPr>
            <a:lvl3pPr marL="914400" indent="0">
              <a:buNone/>
              <a:defRPr sz="1200" i="1">
                <a:latin typeface="Century Gothic" panose="020B0502020202020204" pitchFamily="34" charset="0"/>
              </a:defRPr>
            </a:lvl3pPr>
            <a:lvl4pPr marL="1371600" indent="0">
              <a:buNone/>
              <a:defRPr sz="1200" i="1">
                <a:latin typeface="Century Gothic" panose="020B0502020202020204" pitchFamily="34" charset="0"/>
              </a:defRPr>
            </a:lvl4pPr>
            <a:lvl5pPr marL="1828800" indent="0">
              <a:buNone/>
              <a:defRPr sz="1200" i="1">
                <a:latin typeface="Century Gothic" panose="020B0502020202020204" pitchFamily="34" charset="0"/>
              </a:defRPr>
            </a:lvl5pPr>
          </a:lstStyle>
          <a:p>
            <a:r>
              <a:rPr lang="fr-FR"/>
              <a:t>Xx. XXXXXX et al., ASH</a:t>
            </a:r>
            <a:r>
              <a:rPr lang="fr-FR" baseline="30000"/>
              <a:t>® </a:t>
            </a:r>
            <a:r>
              <a:rPr lang="fr-FR"/>
              <a:t>2023, Abs #1111</a:t>
            </a:r>
            <a:endParaRPr lang="fr-FR" dirty="0"/>
          </a:p>
        </p:txBody>
      </p:sp>
      <p:sp>
        <p:nvSpPr>
          <p:cNvPr id="12" name="Espace réservé du texte 18">
            <a:extLst>
              <a:ext uri="{FF2B5EF4-FFF2-40B4-BE49-F238E27FC236}">
                <a16:creationId xmlns:a16="http://schemas.microsoft.com/office/drawing/2014/main" xmlns="" id="{32224335-0BF8-D51F-288B-2DC7D1BD3B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32773" y="-4431"/>
            <a:ext cx="11259225" cy="516866"/>
          </a:xfrm>
          <a:prstGeom prst="rect">
            <a:avLst/>
          </a:prstGeom>
        </p:spPr>
        <p:txBody>
          <a:bodyPr lIns="180000">
            <a:noAutofit/>
          </a:bodyPr>
          <a:lstStyle>
            <a:lvl1pPr marL="0" indent="0">
              <a:buNone/>
              <a:defRPr sz="3600" b="1" i="0">
                <a:solidFill>
                  <a:srgbClr val="FF7F4D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/>
              <a:t>Titre abstract…</a:t>
            </a:r>
          </a:p>
        </p:txBody>
      </p:sp>
      <p:sp>
        <p:nvSpPr>
          <p:cNvPr id="13" name="Espace réservé du texte 18">
            <a:extLst>
              <a:ext uri="{FF2B5EF4-FFF2-40B4-BE49-F238E27FC236}">
                <a16:creationId xmlns:a16="http://schemas.microsoft.com/office/drawing/2014/main" xmlns="" id="{2B584DC8-4B0C-56BA-CF88-058455BBF87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32774" y="522517"/>
            <a:ext cx="11259224" cy="341085"/>
          </a:xfrm>
          <a:prstGeom prst="rect">
            <a:avLst/>
          </a:prstGeom>
        </p:spPr>
        <p:txBody>
          <a:bodyPr lIns="180000">
            <a:noAutofit/>
          </a:bodyPr>
          <a:lstStyle>
            <a:lvl1pPr marL="0" indent="0">
              <a:buNone/>
              <a:defRPr sz="2000" b="1" i="0">
                <a:solidFill>
                  <a:srgbClr val="005086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/>
              <a:t>Sous-titre abstract…</a:t>
            </a:r>
          </a:p>
        </p:txBody>
      </p:sp>
      <p:sp>
        <p:nvSpPr>
          <p:cNvPr id="14" name="Espace réservé du contenu 15">
            <a:extLst>
              <a:ext uri="{FF2B5EF4-FFF2-40B4-BE49-F238E27FC236}">
                <a16:creationId xmlns:a16="http://schemas.microsoft.com/office/drawing/2014/main" xmlns="" id="{B07DD8FB-A895-594B-3A70-A83EACE30E47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312995" y="1247431"/>
            <a:ext cx="6553200" cy="3100752"/>
          </a:xfrm>
          <a:prstGeom prst="rect">
            <a:avLst/>
          </a:prstGeom>
          <a:ln w="12700">
            <a:solidFill>
              <a:srgbClr val="005086"/>
            </a:solidFill>
          </a:ln>
        </p:spPr>
        <p:txBody>
          <a:bodyPr anchor="ctr"/>
          <a:lstStyle>
            <a:lvl1pPr marL="0" indent="0" algn="ctr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Emplacement courbe</a:t>
            </a:r>
          </a:p>
        </p:txBody>
      </p:sp>
      <p:sp>
        <p:nvSpPr>
          <p:cNvPr id="15" name="Espace réservé du texte 22">
            <a:extLst>
              <a:ext uri="{FF2B5EF4-FFF2-40B4-BE49-F238E27FC236}">
                <a16:creationId xmlns:a16="http://schemas.microsoft.com/office/drawing/2014/main" xmlns="" id="{D3E98C69-E3D6-2691-AFB9-114FB82E494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74574" y="1052306"/>
            <a:ext cx="1683883" cy="38735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>
              <a:buNone/>
              <a:defRPr sz="1600" b="1">
                <a:solidFill>
                  <a:srgbClr val="737078"/>
                </a:solidFill>
                <a:latin typeface="+mn-lt"/>
              </a:defRPr>
            </a:lvl1pPr>
            <a:lvl2pPr marL="457200" indent="0">
              <a:buNone/>
              <a:defRPr sz="2000" b="1">
                <a:latin typeface="+mn-lt"/>
              </a:defRPr>
            </a:lvl2pPr>
            <a:lvl3pPr marL="914400" indent="0">
              <a:buNone/>
              <a:defRPr sz="2000" b="1">
                <a:latin typeface="+mn-lt"/>
              </a:defRPr>
            </a:lvl3pPr>
            <a:lvl4pPr marL="1371600" indent="0">
              <a:buNone/>
              <a:defRPr sz="2000" b="1">
                <a:latin typeface="+mn-lt"/>
              </a:defRPr>
            </a:lvl4pPr>
            <a:lvl5pPr marL="1828800" indent="0">
              <a:buNone/>
              <a:defRPr sz="2000" b="1">
                <a:latin typeface="+mn-lt"/>
              </a:defRPr>
            </a:lvl5pPr>
          </a:lstStyle>
          <a:p>
            <a:pPr lvl="0"/>
            <a:r>
              <a:rPr lang="fr-FR" dirty="0"/>
              <a:t>Titre courbe</a:t>
            </a:r>
          </a:p>
        </p:txBody>
      </p:sp>
      <p:sp>
        <p:nvSpPr>
          <p:cNvPr id="16" name="Espace réservé du contenu 28">
            <a:extLst>
              <a:ext uri="{FF2B5EF4-FFF2-40B4-BE49-F238E27FC236}">
                <a16:creationId xmlns:a16="http://schemas.microsoft.com/office/drawing/2014/main" xmlns="" id="{BF3DF3E4-1677-37CA-CD8C-AAC7786F38F4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178800" y="1246188"/>
            <a:ext cx="3556000" cy="4616450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216000" indent="-1800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Police système Courant"/>
              <a:buChar char="►"/>
              <a:defRPr sz="1600">
                <a:solidFill>
                  <a:schemeClr val="tx1"/>
                </a:solidFill>
              </a:defRPr>
            </a:lvl2pPr>
            <a:lvl3pPr marL="432000" indent="-1800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§"/>
              <a:defRPr sz="1400" b="1">
                <a:solidFill>
                  <a:schemeClr val="bg1"/>
                </a:solidFill>
              </a:defRPr>
            </a:lvl3pPr>
            <a:lvl4pPr marL="648000" indent="-1800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Police système Courant"/>
              <a:buChar char="⁃"/>
              <a:defRPr sz="1200">
                <a:solidFill>
                  <a:schemeClr val="bg1"/>
                </a:solidFill>
              </a:defRPr>
            </a:lvl4pPr>
            <a:lvl5pPr marL="864000" indent="0">
              <a:lnSpc>
                <a:spcPct val="100000"/>
              </a:lnSpc>
              <a:spcBef>
                <a:spcPts val="0"/>
              </a:spcBef>
              <a:buNone/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7" name="Espace réservé du contenu 28">
            <a:extLst>
              <a:ext uri="{FF2B5EF4-FFF2-40B4-BE49-F238E27FC236}">
                <a16:creationId xmlns:a16="http://schemas.microsoft.com/office/drawing/2014/main" xmlns="" id="{393EA286-5435-E683-D274-8AAD4E596CD1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1312994" y="4460489"/>
            <a:ext cx="6553199" cy="1402150"/>
          </a:xfrm>
          <a:prstGeom prst="rect">
            <a:avLst/>
          </a:prstGeom>
          <a:solidFill>
            <a:srgbClr val="005086"/>
          </a:solidFill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216000" indent="-180000">
              <a:lnSpc>
                <a:spcPct val="100000"/>
              </a:lnSpc>
              <a:spcBef>
                <a:spcPts val="0"/>
              </a:spcBef>
              <a:buClr>
                <a:srgbClr val="FF7F4D"/>
              </a:buClr>
              <a:buSzPct val="80000"/>
              <a:buFont typeface="Police système Courant"/>
              <a:buChar char="►"/>
              <a:defRPr sz="1600">
                <a:solidFill>
                  <a:schemeClr val="bg1"/>
                </a:solidFill>
              </a:defRPr>
            </a:lvl2pPr>
            <a:lvl3pPr marL="432000" indent="-18000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Wingdings" pitchFamily="2" charset="2"/>
              <a:buChar char="§"/>
              <a:defRPr sz="1400" b="1">
                <a:solidFill>
                  <a:schemeClr val="bg1"/>
                </a:solidFill>
              </a:defRPr>
            </a:lvl3pPr>
            <a:lvl4pPr marL="648000" indent="-180000">
              <a:lnSpc>
                <a:spcPct val="100000"/>
              </a:lnSpc>
              <a:spcBef>
                <a:spcPts val="0"/>
              </a:spcBef>
              <a:buClr>
                <a:srgbClr val="FF7F4D"/>
              </a:buClr>
              <a:buFont typeface="Police système Courant"/>
              <a:buChar char="⁃"/>
              <a:defRPr sz="1200">
                <a:solidFill>
                  <a:schemeClr val="bg1"/>
                </a:solidFill>
              </a:defRPr>
            </a:lvl4pPr>
            <a:lvl5pPr marL="864000" indent="0">
              <a:lnSpc>
                <a:spcPct val="100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867AC43-B700-A19D-44E6-4C6494A427B2}"/>
              </a:ext>
            </a:extLst>
          </p:cNvPr>
          <p:cNvSpPr/>
          <p:nvPr userDrawn="1"/>
        </p:nvSpPr>
        <p:spPr>
          <a:xfrm rot="16200000">
            <a:off x="-950941" y="1080182"/>
            <a:ext cx="2806702" cy="646331"/>
          </a:xfrm>
          <a:prstGeom prst="rect">
            <a:avLst/>
          </a:prstGeom>
        </p:spPr>
        <p:txBody>
          <a:bodyPr wrap="square" rIns="216000">
            <a:spAutoFit/>
          </a:bodyPr>
          <a:lstStyle/>
          <a:p>
            <a:pPr algn="r"/>
            <a:r>
              <a:rPr lang="fr-FR" sz="3600" b="1" dirty="0">
                <a:solidFill>
                  <a:srgbClr val="737078"/>
                </a:solidFill>
              </a:rPr>
              <a:t>HEMATO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42959A9D-D2D6-2F19-CBD6-769C57D9F1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" y="6059887"/>
            <a:ext cx="696446" cy="71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5321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4529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grès et Expe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64D0B334-62B8-E95D-4011-3B1D512B42AD}"/>
              </a:ext>
            </a:extLst>
          </p:cNvPr>
          <p:cNvSpPr/>
          <p:nvPr userDrawn="1"/>
        </p:nvSpPr>
        <p:spPr>
          <a:xfrm>
            <a:off x="59568" y="4591217"/>
            <a:ext cx="12191999" cy="20931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tlCol="0" anchor="t"/>
          <a:lstStyle/>
          <a:p>
            <a:endParaRPr lang="fr-FR" sz="1600" b="1" dirty="0">
              <a:solidFill>
                <a:srgbClr val="FF7F4D"/>
              </a:solidFill>
              <a:latin typeface="geneve"/>
            </a:endParaRPr>
          </a:p>
        </p:txBody>
      </p:sp>
      <p:sp>
        <p:nvSpPr>
          <p:cNvPr id="30" name="Espace réservé pour une image  29">
            <a:extLst>
              <a:ext uri="{FF2B5EF4-FFF2-40B4-BE49-F238E27FC236}">
                <a16:creationId xmlns:a16="http://schemas.microsoft.com/office/drawing/2014/main" xmlns="" id="{E8F03D56-581E-FAB7-12E2-724ABC932EE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25480" y="5043323"/>
            <a:ext cx="1152000" cy="115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fr-FR" dirty="0"/>
              <a:t>Image expert 1 N&amp;B en cercle</a:t>
            </a:r>
          </a:p>
          <a:p>
            <a:r>
              <a:rPr lang="fr-FR" dirty="0"/>
              <a:t>Trait 2 points bleu foncé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5F770F35-D21C-8D15-1E0D-13CA86D222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99931" y="5045088"/>
            <a:ext cx="1782524" cy="5699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</a:lstStyle>
          <a:p>
            <a:pPr lvl="0"/>
            <a:r>
              <a:rPr lang="fr-FR" dirty="0"/>
              <a:t>Pr Prénom</a:t>
            </a:r>
          </a:p>
          <a:p>
            <a:pPr lvl="0"/>
            <a:r>
              <a:rPr lang="fr-FR" dirty="0"/>
              <a:t>NOM</a:t>
            </a:r>
          </a:p>
        </p:txBody>
      </p:sp>
      <p:sp>
        <p:nvSpPr>
          <p:cNvPr id="21" name="Espace réservé pour une image  29">
            <a:extLst>
              <a:ext uri="{FF2B5EF4-FFF2-40B4-BE49-F238E27FC236}">
                <a16:creationId xmlns:a16="http://schemas.microsoft.com/office/drawing/2014/main" xmlns="" id="{C1840AF0-3D9A-2332-E4B7-5400A7BA903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155833" y="5045088"/>
            <a:ext cx="1152000" cy="115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fr-FR" dirty="0"/>
              <a:t>Image expert 1 N&amp;B en cercle</a:t>
            </a:r>
          </a:p>
          <a:p>
            <a:r>
              <a:rPr lang="fr-FR" dirty="0"/>
              <a:t>Trait 2 points bleu foncé</a:t>
            </a:r>
          </a:p>
        </p:txBody>
      </p:sp>
      <p:sp>
        <p:nvSpPr>
          <p:cNvPr id="23" name="Espace réservé pour une image  29">
            <a:extLst>
              <a:ext uri="{FF2B5EF4-FFF2-40B4-BE49-F238E27FC236}">
                <a16:creationId xmlns:a16="http://schemas.microsoft.com/office/drawing/2014/main" xmlns="" id="{50B8ACF1-AE03-0097-E996-33378664416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202264" y="5045088"/>
            <a:ext cx="1152000" cy="115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fr-FR" dirty="0"/>
              <a:t>Image expert 1 N&amp;B en cercle</a:t>
            </a:r>
          </a:p>
          <a:p>
            <a:r>
              <a:rPr lang="fr-FR" dirty="0"/>
              <a:t>Trait 2 points bleu foncé</a:t>
            </a:r>
          </a:p>
        </p:txBody>
      </p:sp>
      <p:sp>
        <p:nvSpPr>
          <p:cNvPr id="24" name="Espace réservé pour une image  29">
            <a:extLst>
              <a:ext uri="{FF2B5EF4-FFF2-40B4-BE49-F238E27FC236}">
                <a16:creationId xmlns:a16="http://schemas.microsoft.com/office/drawing/2014/main" xmlns="" id="{53F86CC7-16AE-9DA0-3C4A-3F7A9FE7BF1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79048" y="5045088"/>
            <a:ext cx="1152000" cy="115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fr-FR" dirty="0"/>
              <a:t>Image expert 1 N&amp;B en cercle</a:t>
            </a:r>
          </a:p>
          <a:p>
            <a:r>
              <a:rPr lang="fr-FR" dirty="0"/>
              <a:t>Trait 2 points bleu foncé</a:t>
            </a:r>
          </a:p>
        </p:txBody>
      </p:sp>
      <p:sp>
        <p:nvSpPr>
          <p:cNvPr id="25" name="Espace réservé du texte 4">
            <a:extLst>
              <a:ext uri="{FF2B5EF4-FFF2-40B4-BE49-F238E27FC236}">
                <a16:creationId xmlns:a16="http://schemas.microsoft.com/office/drawing/2014/main" xmlns="" id="{457ADAF9-1639-EF15-D360-90E1A62FCCF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76188" y="5045088"/>
            <a:ext cx="1782524" cy="5699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</a:lstStyle>
          <a:p>
            <a:pPr lvl="0"/>
            <a:r>
              <a:rPr lang="fr-FR" dirty="0"/>
              <a:t>Pr Prénom</a:t>
            </a:r>
          </a:p>
          <a:p>
            <a:pPr lvl="0"/>
            <a:r>
              <a:rPr lang="fr-FR" dirty="0"/>
              <a:t>NOM</a:t>
            </a:r>
          </a:p>
        </p:txBody>
      </p:sp>
      <p:sp>
        <p:nvSpPr>
          <p:cNvPr id="26" name="Espace réservé du texte 4">
            <a:extLst>
              <a:ext uri="{FF2B5EF4-FFF2-40B4-BE49-F238E27FC236}">
                <a16:creationId xmlns:a16="http://schemas.microsoft.com/office/drawing/2014/main" xmlns="" id="{289E7E1F-AA8B-DC73-656E-035A81CC142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352445" y="5045088"/>
            <a:ext cx="1782524" cy="5699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</a:lstStyle>
          <a:p>
            <a:pPr lvl="0"/>
            <a:r>
              <a:rPr lang="fr-FR" dirty="0"/>
              <a:t>Pr Prénom</a:t>
            </a:r>
          </a:p>
          <a:p>
            <a:pPr lvl="0"/>
            <a:r>
              <a:rPr lang="fr-FR" dirty="0"/>
              <a:t>NOM</a:t>
            </a:r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xmlns="" id="{C38D9668-B730-59C9-ACB0-85C591F8DFA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328701" y="5045088"/>
            <a:ext cx="1782524" cy="5699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</a:lstStyle>
          <a:p>
            <a:pPr lvl="0"/>
            <a:r>
              <a:rPr lang="fr-FR" dirty="0"/>
              <a:t>Pr Prénom</a:t>
            </a:r>
          </a:p>
          <a:p>
            <a:pPr lvl="0"/>
            <a:r>
              <a:rPr lang="fr-FR" dirty="0"/>
              <a:t>NOM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xmlns="" id="{E53E4662-2047-347B-3E84-27E6569FF9B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395215" y="5627175"/>
            <a:ext cx="1782524" cy="9875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</a:lstStyle>
          <a:p>
            <a:pPr lvl="0"/>
            <a:r>
              <a:rPr lang="fr-FR" dirty="0"/>
              <a:t>Nom Institut</a:t>
            </a:r>
          </a:p>
          <a:p>
            <a:pPr lvl="0"/>
            <a:r>
              <a:rPr lang="fr-FR" dirty="0"/>
              <a:t>ou Hôpital</a:t>
            </a:r>
          </a:p>
          <a:p>
            <a:pPr lvl="0"/>
            <a:r>
              <a:rPr lang="fr-FR" dirty="0"/>
              <a:t>Université et Ville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xmlns="" id="{D0952211-D5BA-4E59-914A-C2AC91DFDF6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73044" y="5627175"/>
            <a:ext cx="1782524" cy="9810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</a:lstStyle>
          <a:p>
            <a:pPr lvl="0"/>
            <a:r>
              <a:rPr lang="fr-FR" dirty="0"/>
              <a:t>Nom Institut</a:t>
            </a:r>
          </a:p>
          <a:p>
            <a:pPr lvl="0"/>
            <a:r>
              <a:rPr lang="fr-FR" dirty="0"/>
              <a:t>ou Hôpital</a:t>
            </a:r>
          </a:p>
          <a:p>
            <a:pPr lvl="0"/>
            <a:r>
              <a:rPr lang="fr-FR" dirty="0"/>
              <a:t>Université et Ville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xmlns="" id="{852FA44D-BA91-E543-D4DF-8882BC289B1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350873" y="5627175"/>
            <a:ext cx="1782524" cy="9810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</a:lstStyle>
          <a:p>
            <a:pPr lvl="0"/>
            <a:r>
              <a:rPr lang="fr-FR" dirty="0"/>
              <a:t>Nom Institut</a:t>
            </a:r>
          </a:p>
          <a:p>
            <a:pPr lvl="0"/>
            <a:r>
              <a:rPr lang="fr-FR" dirty="0"/>
              <a:t>ou Hôpital</a:t>
            </a:r>
          </a:p>
          <a:p>
            <a:pPr lvl="0"/>
            <a:r>
              <a:rPr lang="fr-FR" dirty="0"/>
              <a:t>Université et Ville</a:t>
            </a:r>
          </a:p>
        </p:txBody>
      </p:sp>
      <p:sp>
        <p:nvSpPr>
          <p:cNvPr id="35" name="Espace réservé du texte 4">
            <a:extLst>
              <a:ext uri="{FF2B5EF4-FFF2-40B4-BE49-F238E27FC236}">
                <a16:creationId xmlns:a16="http://schemas.microsoft.com/office/drawing/2014/main" xmlns="" id="{C9D7777E-5AE1-2DB4-7224-A6CF81BAD85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328701" y="5627175"/>
            <a:ext cx="1782524" cy="9810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</a:lstStyle>
          <a:p>
            <a:pPr lvl="0"/>
            <a:r>
              <a:rPr lang="fr-FR" dirty="0"/>
              <a:t>Nom Institut</a:t>
            </a:r>
          </a:p>
          <a:p>
            <a:pPr lvl="0"/>
            <a:r>
              <a:rPr lang="fr-FR" dirty="0"/>
              <a:t>ou Hôpital</a:t>
            </a:r>
          </a:p>
          <a:p>
            <a:pPr lvl="0"/>
            <a:r>
              <a:rPr lang="fr-FR" dirty="0"/>
              <a:t>Université et Ville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xmlns="" id="{9A6B4D7B-5487-778A-ED36-37AFB3EF62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40704" y="944755"/>
            <a:ext cx="9190355" cy="4854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Titre du Congrès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336828D2-9867-855C-8074-D31F04837A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016419"/>
            <a:ext cx="12192000" cy="1813403"/>
          </a:xfrm>
          <a:prstGeom prst="rect">
            <a:avLst/>
          </a:prstGeom>
          <a:solidFill>
            <a:srgbClr val="005087"/>
          </a:solidFill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611BC6B7-F7D0-CD8F-504D-C0525FA818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40704" y="1444738"/>
            <a:ext cx="9190355" cy="419056"/>
          </a:xfrm>
        </p:spPr>
        <p:txBody>
          <a:bodyPr anchor="t">
            <a:normAutofit/>
          </a:bodyPr>
          <a:lstStyle>
            <a:lvl1pPr algn="l">
              <a:defRPr sz="2000" b="0">
                <a:solidFill>
                  <a:srgbClr val="00508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 dirty="0"/>
              <a:t>Sous titre du Congrès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8932535-FFA1-0DF5-F581-9FAA2917DAFE}"/>
              </a:ext>
            </a:extLst>
          </p:cNvPr>
          <p:cNvSpPr/>
          <p:nvPr userDrawn="1"/>
        </p:nvSpPr>
        <p:spPr>
          <a:xfrm>
            <a:off x="3050265" y="0"/>
            <a:ext cx="9141734" cy="888908"/>
          </a:xfrm>
          <a:prstGeom prst="rect">
            <a:avLst/>
          </a:prstGeom>
          <a:solidFill>
            <a:srgbClr val="3A3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dirty="0">
              <a:solidFill>
                <a:srgbClr val="3A3839"/>
              </a:solidFill>
              <a:latin typeface="Calibri" panose="020F0502020204030204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83FB68E0-10BC-4EED-9B91-C43EEB670F05}"/>
              </a:ext>
            </a:extLst>
          </p:cNvPr>
          <p:cNvSpPr txBox="1"/>
          <p:nvPr userDrawn="1"/>
        </p:nvSpPr>
        <p:spPr>
          <a:xfrm>
            <a:off x="5120733" y="243294"/>
            <a:ext cx="40126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2000" b="1" dirty="0">
                <a:solidFill>
                  <a:srgbClr val="FF7F4D"/>
                </a:solidFill>
                <a:latin typeface="Gordita" pitchFamily="2" charset="77"/>
                <a:cs typeface="Gordita" pitchFamily="2" charset="77"/>
              </a:rPr>
              <a:t>Congrès</a:t>
            </a:r>
            <a:endParaRPr lang="fr-FR" sz="2000" b="1" dirty="0">
              <a:solidFill>
                <a:srgbClr val="E7E6E6">
                  <a:lumMod val="75000"/>
                </a:srgbClr>
              </a:solidFill>
              <a:latin typeface="Gordita" pitchFamily="2" charset="77"/>
              <a:cs typeface="Gordita" pitchFamily="2" charset="77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82876690-0BEF-AB6A-028A-C49472408F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3537" y="86385"/>
            <a:ext cx="2243259" cy="67183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E55831D-C24F-8EE6-D28E-96C2DC1CB7B8}"/>
              </a:ext>
            </a:extLst>
          </p:cNvPr>
          <p:cNvSpPr/>
          <p:nvPr userDrawn="1"/>
        </p:nvSpPr>
        <p:spPr>
          <a:xfrm>
            <a:off x="8575058" y="109857"/>
            <a:ext cx="2806702" cy="646331"/>
          </a:xfrm>
          <a:prstGeom prst="rect">
            <a:avLst/>
          </a:prstGeom>
        </p:spPr>
        <p:txBody>
          <a:bodyPr wrap="square" rIns="216000">
            <a:spAutoFit/>
          </a:bodyPr>
          <a:lstStyle/>
          <a:p>
            <a:pPr algn="r">
              <a:defRPr/>
            </a:pPr>
            <a:r>
              <a:rPr lang="fr-FR" sz="3600" b="1" dirty="0">
                <a:solidFill>
                  <a:srgbClr val="737078"/>
                </a:solidFill>
              </a:rPr>
              <a:t>HEMATO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61F9AC1B-77FA-780F-DB0C-EACCEF4CB53F}"/>
              </a:ext>
            </a:extLst>
          </p:cNvPr>
          <p:cNvSpPr txBox="1"/>
          <p:nvPr userDrawn="1"/>
        </p:nvSpPr>
        <p:spPr>
          <a:xfrm>
            <a:off x="3205857" y="109986"/>
            <a:ext cx="150232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dirty="0">
                <a:solidFill>
                  <a:srgbClr val="FF7F4D"/>
                </a:solidFill>
                <a:cs typeface="Gordita" pitchFamily="2" charset="77"/>
              </a:rPr>
              <a:t>L’actualité</a:t>
            </a:r>
            <a:r>
              <a:rPr lang="fr-FR" sz="1100" dirty="0">
                <a:solidFill>
                  <a:prstClr val="white"/>
                </a:solidFill>
                <a:cs typeface="Gordita" pitchFamily="2" charset="77"/>
              </a:rPr>
              <a:t/>
            </a:r>
            <a:br>
              <a:rPr lang="fr-FR" sz="1100" dirty="0">
                <a:solidFill>
                  <a:prstClr val="white"/>
                </a:solidFill>
                <a:cs typeface="Gordita" pitchFamily="2" charset="77"/>
              </a:rPr>
            </a:br>
            <a:r>
              <a:rPr lang="fr-FR" sz="1100" dirty="0">
                <a:solidFill>
                  <a:prstClr val="white"/>
                </a:solidFill>
                <a:cs typeface="Gordita" pitchFamily="2" charset="77"/>
              </a:rPr>
              <a:t>en oncologie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xmlns="" id="{1D7125B1-5B5B-B9C6-6DDD-63E06A5B61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05857" y="482309"/>
            <a:ext cx="1411407" cy="2428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5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fr-FR" dirty="0"/>
              <a:t>Date du congrès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24B31910-DB0E-F648-D21B-B8985F528716}"/>
              </a:ext>
            </a:extLst>
          </p:cNvPr>
          <p:cNvSpPr txBox="1"/>
          <p:nvPr userDrawn="1"/>
        </p:nvSpPr>
        <p:spPr>
          <a:xfrm>
            <a:off x="120301" y="4596028"/>
            <a:ext cx="767343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002D4C"/>
                </a:solidFill>
              </a:rPr>
              <a:t>Un service </a:t>
            </a:r>
            <a:r>
              <a:rPr lang="fr-FR" sz="1600" b="1" dirty="0">
                <a:solidFill>
                  <a:srgbClr val="002C4C"/>
                </a:solidFill>
              </a:rPr>
              <a:t>proposé</a:t>
            </a:r>
            <a:r>
              <a:rPr lang="fr-FR" sz="1600" b="1" dirty="0">
                <a:solidFill>
                  <a:srgbClr val="002D4C"/>
                </a:solidFill>
              </a:rPr>
              <a:t> en toute indépendance par nos experts sur place :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9C54497C-653B-4D8F-7390-0E8BAAB1C3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81760" y="76699"/>
            <a:ext cx="696446" cy="717551"/>
          </a:xfrm>
          <a:prstGeom prst="rect">
            <a:avLst/>
          </a:prstGeom>
        </p:spPr>
      </p:pic>
      <p:sp>
        <p:nvSpPr>
          <p:cNvPr id="27" name="Espace réservé pour une image  29">
            <a:extLst>
              <a:ext uri="{FF2B5EF4-FFF2-40B4-BE49-F238E27FC236}">
                <a16:creationId xmlns:a16="http://schemas.microsoft.com/office/drawing/2014/main" xmlns="" id="{C1840AF0-3D9A-2332-E4B7-5400A7BA9038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1675567" y="5109845"/>
            <a:ext cx="1152000" cy="115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fr-FR" dirty="0"/>
              <a:t>Image expert 1 N&amp;B en cercle</a:t>
            </a:r>
          </a:p>
          <a:p>
            <a:r>
              <a:rPr lang="fr-FR" dirty="0"/>
              <a:t>Trait 2 points bleu foncé</a:t>
            </a:r>
          </a:p>
        </p:txBody>
      </p:sp>
    </p:spTree>
    <p:extLst>
      <p:ext uri="{BB962C8B-B14F-4D97-AF65-F5344CB8AC3E}">
        <p14:creationId xmlns:p14="http://schemas.microsoft.com/office/powerpoint/2010/main" val="37720151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xmlns="" id="{9A6B4D7B-5487-778A-ED36-37AFB3EF62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40704" y="944755"/>
            <a:ext cx="9190355" cy="4854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Titre du Congrès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336828D2-9867-855C-8074-D31F04837A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016419"/>
            <a:ext cx="12192000" cy="1813403"/>
          </a:xfrm>
          <a:prstGeom prst="rect">
            <a:avLst/>
          </a:prstGeom>
          <a:solidFill>
            <a:srgbClr val="005087"/>
          </a:solidFill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611BC6B7-F7D0-CD8F-504D-C0525FA818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40704" y="1444738"/>
            <a:ext cx="9190355" cy="419056"/>
          </a:xfrm>
        </p:spPr>
        <p:txBody>
          <a:bodyPr anchor="t">
            <a:normAutofit/>
          </a:bodyPr>
          <a:lstStyle>
            <a:lvl1pPr algn="l">
              <a:defRPr sz="2000" b="0">
                <a:solidFill>
                  <a:srgbClr val="00508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 dirty="0"/>
              <a:t>Sous titre du Congrès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8932535-FFA1-0DF5-F581-9FAA2917DAFE}"/>
              </a:ext>
            </a:extLst>
          </p:cNvPr>
          <p:cNvSpPr/>
          <p:nvPr userDrawn="1"/>
        </p:nvSpPr>
        <p:spPr>
          <a:xfrm>
            <a:off x="3050265" y="0"/>
            <a:ext cx="9141734" cy="888908"/>
          </a:xfrm>
          <a:prstGeom prst="rect">
            <a:avLst/>
          </a:prstGeom>
          <a:solidFill>
            <a:srgbClr val="3A3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dirty="0">
              <a:solidFill>
                <a:srgbClr val="3A3839"/>
              </a:solidFill>
              <a:latin typeface="Calibri" panose="020F0502020204030204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82876690-0BEF-AB6A-028A-C49472408F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3537" y="86385"/>
            <a:ext cx="2243259" cy="671839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61F9AC1B-77FA-780F-DB0C-EACCEF4CB53F}"/>
              </a:ext>
            </a:extLst>
          </p:cNvPr>
          <p:cNvSpPr txBox="1"/>
          <p:nvPr userDrawn="1"/>
        </p:nvSpPr>
        <p:spPr>
          <a:xfrm>
            <a:off x="3205857" y="109986"/>
            <a:ext cx="150232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dirty="0">
                <a:solidFill>
                  <a:srgbClr val="FF7F4D"/>
                </a:solidFill>
                <a:cs typeface="Gordita" pitchFamily="2" charset="77"/>
              </a:rPr>
              <a:t>L’actualité</a:t>
            </a:r>
            <a:r>
              <a:rPr lang="fr-FR" sz="1100" dirty="0">
                <a:solidFill>
                  <a:prstClr val="white"/>
                </a:solidFill>
                <a:cs typeface="Gordita" pitchFamily="2" charset="77"/>
              </a:rPr>
              <a:t/>
            </a:r>
            <a:br>
              <a:rPr lang="fr-FR" sz="1100" dirty="0">
                <a:solidFill>
                  <a:prstClr val="white"/>
                </a:solidFill>
                <a:cs typeface="Gordita" pitchFamily="2" charset="77"/>
              </a:rPr>
            </a:br>
            <a:r>
              <a:rPr lang="fr-FR" sz="1100" dirty="0">
                <a:solidFill>
                  <a:prstClr val="white"/>
                </a:solidFill>
                <a:cs typeface="Gordita" pitchFamily="2" charset="77"/>
              </a:rPr>
              <a:t>en oncologie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xmlns="" id="{1D7125B1-5B5B-B9C6-6DDD-63E06A5B61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05857" y="482309"/>
            <a:ext cx="1411407" cy="2428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5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fr-FR" dirty="0"/>
              <a:t>Date du congrès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429AE2BF-B994-B373-A6A1-907A0236A462}"/>
              </a:ext>
            </a:extLst>
          </p:cNvPr>
          <p:cNvSpPr txBox="1"/>
          <p:nvPr userDrawn="1"/>
        </p:nvSpPr>
        <p:spPr>
          <a:xfrm>
            <a:off x="2940704" y="3884984"/>
            <a:ext cx="21623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prstClr val="black"/>
                </a:solidFill>
              </a:rPr>
              <a:t>Programme :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C33B4A75-5EF8-DF64-7F8E-52DE7E77837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03077" y="3982447"/>
            <a:ext cx="5899540" cy="2739487"/>
          </a:xfrm>
          <a:prstGeom prst="rect">
            <a:avLst/>
          </a:prstGeom>
        </p:spPr>
        <p:txBody>
          <a:bodyPr/>
          <a:lstStyle>
            <a:lvl1pPr marL="0" indent="-228600">
              <a:lnSpc>
                <a:spcPct val="90000"/>
              </a:lnSpc>
              <a:spcBef>
                <a:spcPts val="0"/>
              </a:spcBef>
              <a:buClr>
                <a:srgbClr val="FF7F4D"/>
              </a:buClr>
              <a:buFont typeface="Wingdings" pitchFamily="2" charset="2"/>
              <a:buChar char="§"/>
              <a:defRPr sz="2400" b="1" i="0">
                <a:solidFill>
                  <a:srgbClr val="005086"/>
                </a:solidFill>
                <a:latin typeface="Century Gothic" panose="020B0502020202020204" pitchFamily="34" charset="0"/>
              </a:defRPr>
            </a:lvl1pPr>
            <a:lvl2pPr>
              <a:defRPr sz="2400" b="1" i="0">
                <a:latin typeface="Century Gothic" panose="020B0502020202020204" pitchFamily="34" charset="0"/>
              </a:defRPr>
            </a:lvl2pPr>
            <a:lvl3pPr>
              <a:defRPr sz="2400" b="1" i="0">
                <a:latin typeface="Century Gothic" panose="020B0502020202020204" pitchFamily="34" charset="0"/>
              </a:defRPr>
            </a:lvl3pPr>
            <a:lvl4pPr>
              <a:defRPr sz="2400" b="1" i="0">
                <a:latin typeface="Century Gothic" panose="020B0502020202020204" pitchFamily="34" charset="0"/>
              </a:defRPr>
            </a:lvl4pPr>
            <a:lvl5pPr>
              <a:defRPr sz="2400" b="1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/>
              <a:t> Item #1</a:t>
            </a:r>
          </a:p>
          <a:p>
            <a:pPr lvl="0"/>
            <a:r>
              <a:rPr lang="fr-FR" dirty="0"/>
              <a:t> Item #2</a:t>
            </a:r>
          </a:p>
          <a:p>
            <a:pPr lvl="0"/>
            <a:r>
              <a:rPr lang="fr-FR" dirty="0"/>
              <a:t> Item #3</a:t>
            </a:r>
          </a:p>
          <a:p>
            <a:pPr lvl="0"/>
            <a:r>
              <a:rPr lang="fr-FR" dirty="0"/>
              <a:t> …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94D77CE0-EF2C-5CF1-84AC-19DBB72F6385}"/>
              </a:ext>
            </a:extLst>
          </p:cNvPr>
          <p:cNvSpPr txBox="1"/>
          <p:nvPr userDrawn="1"/>
        </p:nvSpPr>
        <p:spPr>
          <a:xfrm>
            <a:off x="5120733" y="243294"/>
            <a:ext cx="40126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2000" b="1" dirty="0">
                <a:solidFill>
                  <a:srgbClr val="FF7F4D"/>
                </a:solidFill>
                <a:latin typeface="Gordita" pitchFamily="2" charset="77"/>
                <a:cs typeface="Gordita" pitchFamily="2" charset="77"/>
              </a:rPr>
              <a:t>Congrès</a:t>
            </a:r>
            <a:endParaRPr lang="fr-FR" sz="2000" b="1" dirty="0">
              <a:solidFill>
                <a:srgbClr val="E7E6E6">
                  <a:lumMod val="75000"/>
                </a:srgbClr>
              </a:solidFill>
              <a:latin typeface="Gordita" pitchFamily="2" charset="77"/>
              <a:cs typeface="Gordita" pitchFamily="2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318731A-5446-F04E-735B-D8C250E1AC41}"/>
              </a:ext>
            </a:extLst>
          </p:cNvPr>
          <p:cNvSpPr/>
          <p:nvPr userDrawn="1"/>
        </p:nvSpPr>
        <p:spPr>
          <a:xfrm>
            <a:off x="8575058" y="109857"/>
            <a:ext cx="2806702" cy="646331"/>
          </a:xfrm>
          <a:prstGeom prst="rect">
            <a:avLst/>
          </a:prstGeom>
        </p:spPr>
        <p:txBody>
          <a:bodyPr wrap="square" rIns="216000">
            <a:spAutoFit/>
          </a:bodyPr>
          <a:lstStyle/>
          <a:p>
            <a:pPr algn="r">
              <a:defRPr/>
            </a:pPr>
            <a:r>
              <a:rPr lang="fr-FR" sz="3600" b="1" dirty="0">
                <a:solidFill>
                  <a:srgbClr val="737078"/>
                </a:solidFill>
              </a:rPr>
              <a:t>HEMATO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B40877AE-EB40-26B3-E4AE-E652BDB7CA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81760" y="76699"/>
            <a:ext cx="696446" cy="71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293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Exp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64D0B334-62B8-E95D-4011-3B1D512B42AD}"/>
              </a:ext>
            </a:extLst>
          </p:cNvPr>
          <p:cNvSpPr/>
          <p:nvPr userDrawn="1"/>
        </p:nvSpPr>
        <p:spPr>
          <a:xfrm>
            <a:off x="0" y="4502597"/>
            <a:ext cx="12191999" cy="21121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tlCol="0" anchor="t"/>
          <a:lstStyle/>
          <a:p>
            <a:endParaRPr lang="fr-FR" sz="1600" b="1" dirty="0">
              <a:solidFill>
                <a:srgbClr val="FF7F4D"/>
              </a:solidFill>
              <a:latin typeface="geneve"/>
            </a:endParaRPr>
          </a:p>
        </p:txBody>
      </p:sp>
      <p:sp>
        <p:nvSpPr>
          <p:cNvPr id="30" name="Espace réservé pour une image  29">
            <a:extLst>
              <a:ext uri="{FF2B5EF4-FFF2-40B4-BE49-F238E27FC236}">
                <a16:creationId xmlns:a16="http://schemas.microsoft.com/office/drawing/2014/main" xmlns="" id="{E8F03D56-581E-FAB7-12E2-724ABC932EE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663359" y="4700665"/>
            <a:ext cx="1796104" cy="17961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fr-FR" dirty="0"/>
              <a:t>Image expert 1 N&amp;B en cercle</a:t>
            </a:r>
          </a:p>
          <a:p>
            <a:r>
              <a:rPr lang="fr-FR" dirty="0"/>
              <a:t>Trait 2 points bleu foncé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xmlns="" id="{ECF23FBF-FE34-F1DA-BD90-00F92103CC9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021245" y="3899146"/>
            <a:ext cx="9170755" cy="553891"/>
          </a:xfrm>
          <a:prstGeom prst="rect">
            <a:avLst/>
          </a:prstGeom>
        </p:spPr>
        <p:txBody>
          <a:bodyPr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400" b="1" i="0">
                <a:solidFill>
                  <a:srgbClr val="005086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</a:lstStyle>
          <a:p>
            <a:pPr lvl="0"/>
            <a:r>
              <a:rPr lang="fr-FR" dirty="0"/>
              <a:t>Titre Section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5F770F35-D21C-8D15-1E0D-13CA86D222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32939" y="4852271"/>
            <a:ext cx="5459059" cy="5699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</a:lstStyle>
          <a:p>
            <a:pPr lvl="0"/>
            <a:r>
              <a:rPr lang="fr-FR" dirty="0"/>
              <a:t>Pr Prénom NOM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xmlns="" id="{E53E4662-2047-347B-3E84-27E6569FF9B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739678" y="5442393"/>
            <a:ext cx="5459058" cy="9875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</a:lstStyle>
          <a:p>
            <a:pPr lvl="0"/>
            <a:r>
              <a:rPr lang="fr-FR" dirty="0"/>
              <a:t>Nom Institut</a:t>
            </a:r>
          </a:p>
          <a:p>
            <a:pPr lvl="0"/>
            <a:r>
              <a:rPr lang="fr-FR" dirty="0"/>
              <a:t>ou Hôpital</a:t>
            </a:r>
          </a:p>
          <a:p>
            <a:pPr lvl="0"/>
            <a:r>
              <a:rPr lang="fr-FR" dirty="0"/>
              <a:t>Université et Ville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xmlns="" id="{9A6B4D7B-5487-778A-ED36-37AFB3EF62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40704" y="944755"/>
            <a:ext cx="9190355" cy="4854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Titre du Congrès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336828D2-9867-855C-8074-D31F04837A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016419"/>
            <a:ext cx="12192000" cy="1813403"/>
          </a:xfrm>
          <a:prstGeom prst="rect">
            <a:avLst/>
          </a:prstGeom>
          <a:solidFill>
            <a:srgbClr val="005087"/>
          </a:solidFill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611BC6B7-F7D0-CD8F-504D-C0525FA818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40704" y="1444738"/>
            <a:ext cx="9190355" cy="419056"/>
          </a:xfrm>
        </p:spPr>
        <p:txBody>
          <a:bodyPr anchor="t">
            <a:normAutofit/>
          </a:bodyPr>
          <a:lstStyle>
            <a:lvl1pPr algn="l">
              <a:defRPr sz="2000" b="0">
                <a:solidFill>
                  <a:srgbClr val="00508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 dirty="0"/>
              <a:t>Sous titre du Congrès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8932535-FFA1-0DF5-F581-9FAA2917DAFE}"/>
              </a:ext>
            </a:extLst>
          </p:cNvPr>
          <p:cNvSpPr/>
          <p:nvPr userDrawn="1"/>
        </p:nvSpPr>
        <p:spPr>
          <a:xfrm>
            <a:off x="3050265" y="0"/>
            <a:ext cx="9141734" cy="888908"/>
          </a:xfrm>
          <a:prstGeom prst="rect">
            <a:avLst/>
          </a:prstGeom>
          <a:solidFill>
            <a:srgbClr val="3A3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dirty="0">
              <a:solidFill>
                <a:srgbClr val="3A3839"/>
              </a:solidFill>
              <a:latin typeface="Calibri" panose="020F0502020204030204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82876690-0BEF-AB6A-028A-C49472408F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3537" y="86385"/>
            <a:ext cx="2243259" cy="671839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61F9AC1B-77FA-780F-DB0C-EACCEF4CB53F}"/>
              </a:ext>
            </a:extLst>
          </p:cNvPr>
          <p:cNvSpPr txBox="1"/>
          <p:nvPr userDrawn="1"/>
        </p:nvSpPr>
        <p:spPr>
          <a:xfrm>
            <a:off x="3205857" y="109986"/>
            <a:ext cx="150232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dirty="0">
                <a:solidFill>
                  <a:srgbClr val="FF7F4D"/>
                </a:solidFill>
                <a:cs typeface="Gordita" pitchFamily="2" charset="77"/>
              </a:rPr>
              <a:t>L’actualité</a:t>
            </a:r>
            <a:r>
              <a:rPr lang="fr-FR" sz="1100" dirty="0">
                <a:solidFill>
                  <a:prstClr val="white"/>
                </a:solidFill>
                <a:cs typeface="Gordita" pitchFamily="2" charset="77"/>
              </a:rPr>
              <a:t/>
            </a:r>
            <a:br>
              <a:rPr lang="fr-FR" sz="1100" dirty="0">
                <a:solidFill>
                  <a:prstClr val="white"/>
                </a:solidFill>
                <a:cs typeface="Gordita" pitchFamily="2" charset="77"/>
              </a:rPr>
            </a:br>
            <a:r>
              <a:rPr lang="fr-FR" sz="1100" dirty="0">
                <a:solidFill>
                  <a:prstClr val="white"/>
                </a:solidFill>
                <a:cs typeface="Gordita" pitchFamily="2" charset="77"/>
              </a:rPr>
              <a:t>en oncologie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xmlns="" id="{1D7125B1-5B5B-B9C6-6DDD-63E06A5B61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05857" y="482309"/>
            <a:ext cx="1411407" cy="2428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5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fr-FR" dirty="0"/>
              <a:t>Date du congrès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30124EE0-ACB7-CD8A-6809-5870B670BC73}"/>
              </a:ext>
            </a:extLst>
          </p:cNvPr>
          <p:cNvSpPr txBox="1"/>
          <p:nvPr userDrawn="1"/>
        </p:nvSpPr>
        <p:spPr>
          <a:xfrm>
            <a:off x="5120733" y="243294"/>
            <a:ext cx="40126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2000" b="1" dirty="0">
                <a:solidFill>
                  <a:srgbClr val="FF7F4D"/>
                </a:solidFill>
                <a:latin typeface="Gordita" pitchFamily="2" charset="77"/>
                <a:cs typeface="Gordita" pitchFamily="2" charset="77"/>
              </a:rPr>
              <a:t>Congrès</a:t>
            </a:r>
            <a:endParaRPr lang="fr-FR" sz="2000" b="1" dirty="0">
              <a:solidFill>
                <a:srgbClr val="E7E6E6">
                  <a:lumMod val="75000"/>
                </a:srgbClr>
              </a:solidFill>
              <a:latin typeface="Gordita" pitchFamily="2" charset="77"/>
              <a:cs typeface="Gordita" pitchFamily="2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EBE1EE0-097C-F490-0B66-B5F20C70A0CF}"/>
              </a:ext>
            </a:extLst>
          </p:cNvPr>
          <p:cNvSpPr/>
          <p:nvPr userDrawn="1"/>
        </p:nvSpPr>
        <p:spPr>
          <a:xfrm>
            <a:off x="8575058" y="109857"/>
            <a:ext cx="2806702" cy="646331"/>
          </a:xfrm>
          <a:prstGeom prst="rect">
            <a:avLst/>
          </a:prstGeom>
        </p:spPr>
        <p:txBody>
          <a:bodyPr wrap="square" rIns="216000">
            <a:spAutoFit/>
          </a:bodyPr>
          <a:lstStyle/>
          <a:p>
            <a:pPr algn="r">
              <a:defRPr/>
            </a:pPr>
            <a:r>
              <a:rPr lang="fr-FR" sz="3600" b="1" dirty="0">
                <a:solidFill>
                  <a:srgbClr val="737078"/>
                </a:solidFill>
              </a:rPr>
              <a:t>HEMATO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BDE4DCCA-E684-3A30-F083-1A4A0C533D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81760" y="76699"/>
            <a:ext cx="696446" cy="71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981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xmlns="" id="{9A6B4D7B-5487-778A-ED36-37AFB3EF62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40704" y="944755"/>
            <a:ext cx="9190355" cy="4854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Titre du Congrès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336828D2-9867-855C-8074-D31F04837A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016419"/>
            <a:ext cx="12192000" cy="1813403"/>
          </a:xfrm>
          <a:prstGeom prst="rect">
            <a:avLst/>
          </a:prstGeom>
          <a:solidFill>
            <a:srgbClr val="005087"/>
          </a:solidFill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611BC6B7-F7D0-CD8F-504D-C0525FA818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40704" y="1444738"/>
            <a:ext cx="9190355" cy="419056"/>
          </a:xfrm>
        </p:spPr>
        <p:txBody>
          <a:bodyPr anchor="t">
            <a:normAutofit/>
          </a:bodyPr>
          <a:lstStyle>
            <a:lvl1pPr algn="l">
              <a:defRPr sz="2000" b="0">
                <a:solidFill>
                  <a:srgbClr val="00508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 dirty="0"/>
              <a:t>Sous titre du Congrès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8932535-FFA1-0DF5-F581-9FAA2917DAFE}"/>
              </a:ext>
            </a:extLst>
          </p:cNvPr>
          <p:cNvSpPr/>
          <p:nvPr userDrawn="1"/>
        </p:nvSpPr>
        <p:spPr>
          <a:xfrm>
            <a:off x="3050265" y="0"/>
            <a:ext cx="9141734" cy="888908"/>
          </a:xfrm>
          <a:prstGeom prst="rect">
            <a:avLst/>
          </a:prstGeom>
          <a:solidFill>
            <a:srgbClr val="3A3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3A38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82876690-0BEF-AB6A-028A-C49472408F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3537" y="86385"/>
            <a:ext cx="2243259" cy="671839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61F9AC1B-77FA-780F-DB0C-EACCEF4CB53F}"/>
              </a:ext>
            </a:extLst>
          </p:cNvPr>
          <p:cNvSpPr txBox="1"/>
          <p:nvPr userDrawn="1"/>
        </p:nvSpPr>
        <p:spPr>
          <a:xfrm>
            <a:off x="3205857" y="109986"/>
            <a:ext cx="150232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sz="1100" u="none" strike="noStrike" kern="1200" cap="none" spc="0" normalizeH="0" baseline="0" noProof="0" dirty="0">
                <a:ln>
                  <a:noFill/>
                </a:ln>
                <a:solidFill>
                  <a:srgbClr val="FF7F4D"/>
                </a:solidFill>
                <a:effectLst/>
                <a:uLnTx/>
                <a:uFillTx/>
                <a:latin typeface="Century Gothic" panose="020B0502020202020204" pitchFamily="34" charset="0"/>
                <a:cs typeface="Gordita" pitchFamily="2" charset="77"/>
              </a:rPr>
              <a:t>L’actualité</a:t>
            </a:r>
            <a:r>
              <a:rPr kumimoji="0" lang="fr-FR" sz="11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Gordita" pitchFamily="2" charset="77"/>
              </a:rPr>
              <a:t/>
            </a:r>
            <a:br>
              <a:rPr kumimoji="0" lang="fr-FR" sz="11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Gordita" pitchFamily="2" charset="77"/>
              </a:rPr>
            </a:br>
            <a:r>
              <a:rPr kumimoji="0" lang="fr-FR" sz="11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Gordita" pitchFamily="2" charset="77"/>
              </a:rPr>
              <a:t>en oncologie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xmlns="" id="{1D7125B1-5B5B-B9C6-6DDD-63E06A5B61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05857" y="482309"/>
            <a:ext cx="1411407" cy="2428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5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fr-FR" dirty="0"/>
              <a:t>Date du congrès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429AE2BF-B994-B373-A6A1-907A0236A462}"/>
              </a:ext>
            </a:extLst>
          </p:cNvPr>
          <p:cNvSpPr txBox="1"/>
          <p:nvPr userDrawn="1"/>
        </p:nvSpPr>
        <p:spPr>
          <a:xfrm>
            <a:off x="2940704" y="3884984"/>
            <a:ext cx="21623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2400" dirty="0">
                <a:latin typeface="Century Gothic" panose="020B0502020202020204" pitchFamily="34" charset="0"/>
              </a:rPr>
              <a:t>Programme :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C33B4A75-5EF8-DF64-7F8E-52DE7E77837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03077" y="3982447"/>
            <a:ext cx="5899540" cy="2739487"/>
          </a:xfrm>
          <a:prstGeom prst="rect">
            <a:avLst/>
          </a:prstGeom>
        </p:spPr>
        <p:txBody>
          <a:bodyPr/>
          <a:lstStyle>
            <a:lvl1pPr marL="0" indent="-228600">
              <a:lnSpc>
                <a:spcPct val="90000"/>
              </a:lnSpc>
              <a:spcBef>
                <a:spcPts val="0"/>
              </a:spcBef>
              <a:buClr>
                <a:srgbClr val="FF7F4D"/>
              </a:buClr>
              <a:buFont typeface="Wingdings" pitchFamily="2" charset="2"/>
              <a:buChar char="§"/>
              <a:defRPr sz="2400" b="1" i="0">
                <a:solidFill>
                  <a:srgbClr val="005086"/>
                </a:solidFill>
                <a:latin typeface="Century Gothic" panose="020B0502020202020204" pitchFamily="34" charset="0"/>
              </a:defRPr>
            </a:lvl1pPr>
            <a:lvl2pPr>
              <a:defRPr sz="2400" b="1" i="0">
                <a:latin typeface="Century Gothic" panose="020B0502020202020204" pitchFamily="34" charset="0"/>
              </a:defRPr>
            </a:lvl2pPr>
            <a:lvl3pPr>
              <a:defRPr sz="2400" b="1" i="0">
                <a:latin typeface="Century Gothic" panose="020B0502020202020204" pitchFamily="34" charset="0"/>
              </a:defRPr>
            </a:lvl3pPr>
            <a:lvl4pPr>
              <a:defRPr sz="2400" b="1" i="0">
                <a:latin typeface="Century Gothic" panose="020B0502020202020204" pitchFamily="34" charset="0"/>
              </a:defRPr>
            </a:lvl4pPr>
            <a:lvl5pPr>
              <a:defRPr sz="2400" b="1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/>
              <a:t> Item #1</a:t>
            </a:r>
          </a:p>
          <a:p>
            <a:pPr lvl="0"/>
            <a:r>
              <a:rPr lang="fr-FR" dirty="0"/>
              <a:t> Item #2</a:t>
            </a:r>
          </a:p>
          <a:p>
            <a:pPr lvl="0"/>
            <a:r>
              <a:rPr lang="fr-FR" dirty="0"/>
              <a:t> Item #3</a:t>
            </a:r>
          </a:p>
          <a:p>
            <a:pPr lvl="0"/>
            <a:r>
              <a:rPr lang="fr-FR" dirty="0"/>
              <a:t> …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94D77CE0-EF2C-5CF1-84AC-19DBB72F6385}"/>
              </a:ext>
            </a:extLst>
          </p:cNvPr>
          <p:cNvSpPr txBox="1"/>
          <p:nvPr userDrawn="1"/>
        </p:nvSpPr>
        <p:spPr>
          <a:xfrm>
            <a:off x="5120733" y="243294"/>
            <a:ext cx="40126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2000" b="1" dirty="0">
                <a:solidFill>
                  <a:srgbClr val="FF7F4D"/>
                </a:solidFill>
                <a:effectLst/>
                <a:latin typeface="Gordita" pitchFamily="2" charset="77"/>
                <a:cs typeface="Gordita" pitchFamily="2" charset="77"/>
              </a:rPr>
              <a:t>Congrès</a:t>
            </a:r>
            <a:endParaRPr lang="fr-FR" sz="2000" b="1" dirty="0">
              <a:solidFill>
                <a:schemeClr val="bg2">
                  <a:lumMod val="75000"/>
                </a:schemeClr>
              </a:solidFill>
              <a:effectLst/>
              <a:latin typeface="Gordita" pitchFamily="2" charset="77"/>
              <a:cs typeface="Gordita" pitchFamily="2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318731A-5446-F04E-735B-D8C250E1AC41}"/>
              </a:ext>
            </a:extLst>
          </p:cNvPr>
          <p:cNvSpPr/>
          <p:nvPr userDrawn="1"/>
        </p:nvSpPr>
        <p:spPr>
          <a:xfrm>
            <a:off x="8575058" y="109857"/>
            <a:ext cx="2806702" cy="646331"/>
          </a:xfrm>
          <a:prstGeom prst="rect">
            <a:avLst/>
          </a:prstGeom>
        </p:spPr>
        <p:txBody>
          <a:bodyPr wrap="square" rIns="21600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600" b="1" dirty="0">
                <a:solidFill>
                  <a:srgbClr val="737078"/>
                </a:solidFill>
                <a:latin typeface="Century Gothic" panose="020B0502020202020204" pitchFamily="34" charset="0"/>
              </a:rPr>
              <a:t>HEMATO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B40877AE-EB40-26B3-E4AE-E652BDB7CA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81760" y="76699"/>
            <a:ext cx="696446" cy="71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5710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ens d'intérê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E173DC7-B4D3-4321-AE79-E30BAB9140F0}"/>
              </a:ext>
            </a:extLst>
          </p:cNvPr>
          <p:cNvSpPr/>
          <p:nvPr userDrawn="1"/>
        </p:nvSpPr>
        <p:spPr>
          <a:xfrm>
            <a:off x="926898" y="6059887"/>
            <a:ext cx="11265101" cy="798114"/>
          </a:xfrm>
          <a:prstGeom prst="rect">
            <a:avLst/>
          </a:prstGeom>
          <a:solidFill>
            <a:srgbClr val="002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endParaRPr lang="fr-FR" sz="1200" i="1" dirty="0">
              <a:solidFill>
                <a:prstClr val="white"/>
              </a:solidFill>
            </a:endParaRPr>
          </a:p>
        </p:txBody>
      </p:sp>
      <p:pic>
        <p:nvPicPr>
          <p:cNvPr id="8" name="Image 7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xmlns="" id="{70A865FB-40C9-5CAF-BAAC-E4ED600992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44932" y="6113512"/>
            <a:ext cx="2306783" cy="69086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1592C02-83E5-A5C8-E162-287DE145FD68}"/>
              </a:ext>
            </a:extLst>
          </p:cNvPr>
          <p:cNvSpPr/>
          <p:nvPr userDrawn="1"/>
        </p:nvSpPr>
        <p:spPr>
          <a:xfrm>
            <a:off x="0" y="0"/>
            <a:ext cx="926899" cy="6858000"/>
          </a:xfrm>
          <a:prstGeom prst="rect">
            <a:avLst/>
          </a:prstGeom>
          <a:solidFill>
            <a:srgbClr val="3A3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8032FB2-8A0C-F093-959E-CBF277FEC978}"/>
              </a:ext>
            </a:extLst>
          </p:cNvPr>
          <p:cNvSpPr/>
          <p:nvPr userDrawn="1"/>
        </p:nvSpPr>
        <p:spPr>
          <a:xfrm rot="16200000">
            <a:off x="-1201106" y="3998441"/>
            <a:ext cx="32912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dirty="0">
                <a:solidFill>
                  <a:prstClr val="white"/>
                </a:solidFill>
              </a:rPr>
              <a:t>Ce contenu est un rapport et/ou un résumé des communications d'un congrès dont l'objectif est d'informer </a:t>
            </a:r>
            <a:br>
              <a:rPr lang="fr-FR" sz="800" dirty="0">
                <a:solidFill>
                  <a:prstClr val="white"/>
                </a:solidFill>
              </a:rPr>
            </a:br>
            <a:r>
              <a:rPr lang="fr-FR" sz="800" dirty="0">
                <a:solidFill>
                  <a:prstClr val="white"/>
                </a:solidFill>
              </a:rPr>
              <a:t>sur l'état actuel de la recherche ; les données présentées ici peuvent ne pas être validées par les autorités de santé et, </a:t>
            </a:r>
            <a:br>
              <a:rPr lang="fr-FR" sz="800" dirty="0">
                <a:solidFill>
                  <a:prstClr val="white"/>
                </a:solidFill>
              </a:rPr>
            </a:br>
            <a:r>
              <a:rPr lang="fr-FR" sz="800" dirty="0">
                <a:solidFill>
                  <a:prstClr val="white"/>
                </a:solidFill>
              </a:rPr>
              <a:t>le cas échéant, ne doivent pas être mises en pratique.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5643CAED-F0F2-0415-6C0D-9BFF9BECD3D0}"/>
              </a:ext>
            </a:extLst>
          </p:cNvPr>
          <p:cNvSpPr txBox="1"/>
          <p:nvPr userDrawn="1"/>
        </p:nvSpPr>
        <p:spPr>
          <a:xfrm>
            <a:off x="8242609" y="6158862"/>
            <a:ext cx="150232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100" dirty="0">
                <a:solidFill>
                  <a:srgbClr val="FF7F4D"/>
                </a:solidFill>
                <a:cs typeface="Gordita" pitchFamily="2" charset="77"/>
              </a:rPr>
              <a:t>L’actualité</a:t>
            </a:r>
            <a:r>
              <a:rPr lang="fr-FR" sz="1100" dirty="0">
                <a:solidFill>
                  <a:prstClr val="white"/>
                </a:solidFill>
                <a:cs typeface="Gordita" pitchFamily="2" charset="77"/>
              </a:rPr>
              <a:t/>
            </a:r>
            <a:br>
              <a:rPr lang="fr-FR" sz="1100" dirty="0">
                <a:solidFill>
                  <a:prstClr val="white"/>
                </a:solidFill>
                <a:cs typeface="Gordita" pitchFamily="2" charset="77"/>
              </a:rPr>
            </a:br>
            <a:r>
              <a:rPr lang="fr-FR" sz="1100" dirty="0">
                <a:solidFill>
                  <a:prstClr val="white"/>
                </a:solidFill>
                <a:cs typeface="Gordita" pitchFamily="2" charset="77"/>
              </a:rPr>
              <a:t>en oncologie</a:t>
            </a:r>
          </a:p>
        </p:txBody>
      </p:sp>
      <p:sp>
        <p:nvSpPr>
          <p:cNvPr id="15" name="Espace réservé du texte 21">
            <a:extLst>
              <a:ext uri="{FF2B5EF4-FFF2-40B4-BE49-F238E27FC236}">
                <a16:creationId xmlns:a16="http://schemas.microsoft.com/office/drawing/2014/main" xmlns="" id="{2AAAAE89-3710-6FC1-6165-7C18910D5A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35351" y="6554231"/>
            <a:ext cx="1411407" cy="242888"/>
          </a:xfrm>
          <a:prstGeom prst="rect">
            <a:avLst/>
          </a:prstGeom>
        </p:spPr>
        <p:txBody>
          <a:bodyPr rIns="0">
            <a:normAutofit/>
          </a:bodyPr>
          <a:lstStyle>
            <a:lvl1pPr marL="0" indent="0" algn="r">
              <a:buNone/>
              <a:defRPr sz="105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fr-FR" dirty="0"/>
              <a:t>Date du congrès</a:t>
            </a:r>
          </a:p>
        </p:txBody>
      </p:sp>
      <p:sp>
        <p:nvSpPr>
          <p:cNvPr id="17" name="Espace réservé du contenu 16">
            <a:extLst>
              <a:ext uri="{FF2B5EF4-FFF2-40B4-BE49-F238E27FC236}">
                <a16:creationId xmlns:a16="http://schemas.microsoft.com/office/drawing/2014/main" xmlns="" id="{4C09A83B-48CE-BFDD-DC13-A8DC2A1787C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017816" y="6342603"/>
            <a:ext cx="5159375" cy="2471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i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200" i="1">
                <a:latin typeface="Century Gothic" panose="020B0502020202020204" pitchFamily="34" charset="0"/>
              </a:defRPr>
            </a:lvl2pPr>
            <a:lvl3pPr marL="914400" indent="0">
              <a:buNone/>
              <a:defRPr sz="1200" i="1">
                <a:latin typeface="Century Gothic" panose="020B0502020202020204" pitchFamily="34" charset="0"/>
              </a:defRPr>
            </a:lvl3pPr>
            <a:lvl4pPr marL="1371600" indent="0">
              <a:buNone/>
              <a:defRPr sz="1200" i="1">
                <a:latin typeface="Century Gothic" panose="020B0502020202020204" pitchFamily="34" charset="0"/>
              </a:defRPr>
            </a:lvl4pPr>
            <a:lvl5pPr marL="1828800" indent="0">
              <a:buNone/>
              <a:defRPr sz="1200" i="1">
                <a:latin typeface="Century Gothic" panose="020B0502020202020204" pitchFamily="34" charset="0"/>
              </a:defRPr>
            </a:lvl5pPr>
          </a:lstStyle>
          <a:p>
            <a:r>
              <a:rPr lang="fr-FR"/>
              <a:t>Xx. XXXXXX et al., ASH</a:t>
            </a:r>
            <a:r>
              <a:rPr lang="fr-FR" baseline="30000"/>
              <a:t>® </a:t>
            </a:r>
            <a:r>
              <a:rPr lang="fr-FR"/>
              <a:t>2023, Abs #1111</a:t>
            </a:r>
            <a:endParaRPr lang="fr-FR" dirty="0"/>
          </a:p>
        </p:txBody>
      </p:sp>
      <p:sp>
        <p:nvSpPr>
          <p:cNvPr id="20" name="Espace réservé du texte 18">
            <a:extLst>
              <a:ext uri="{FF2B5EF4-FFF2-40B4-BE49-F238E27FC236}">
                <a16:creationId xmlns:a16="http://schemas.microsoft.com/office/drawing/2014/main" xmlns="" id="{B19472D2-101B-E0E2-DE33-9218E328BE8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32775" y="632670"/>
            <a:ext cx="11259224" cy="341085"/>
          </a:xfrm>
          <a:prstGeom prst="rect">
            <a:avLst/>
          </a:prstGeom>
        </p:spPr>
        <p:txBody>
          <a:bodyPr lIns="180000">
            <a:noAutofit/>
          </a:bodyPr>
          <a:lstStyle>
            <a:lvl1pPr marL="0" indent="0">
              <a:buNone/>
              <a:defRPr sz="2000" b="1" i="0">
                <a:solidFill>
                  <a:srgbClr val="005086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/>
              <a:t>Nom expert…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55FE0FD8-3320-5147-8205-8CE4B96CF05A}"/>
              </a:ext>
            </a:extLst>
          </p:cNvPr>
          <p:cNvSpPr txBox="1"/>
          <p:nvPr userDrawn="1"/>
        </p:nvSpPr>
        <p:spPr>
          <a:xfrm>
            <a:off x="926898" y="-13661"/>
            <a:ext cx="4310742" cy="646331"/>
          </a:xfrm>
          <a:prstGeom prst="rect">
            <a:avLst/>
          </a:prstGeom>
          <a:noFill/>
        </p:spPr>
        <p:txBody>
          <a:bodyPr wrap="square" lIns="180000" rtlCol="0">
            <a:spAutoFit/>
          </a:bodyPr>
          <a:lstStyle/>
          <a:p>
            <a:r>
              <a:rPr lang="fr-FR" sz="3600" b="1" dirty="0">
                <a:solidFill>
                  <a:srgbClr val="FF7F4D"/>
                </a:solidFill>
              </a:rPr>
              <a:t>Liens d’intérêts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xmlns="" id="{75657F91-6C9A-9CEA-5B38-56317D56103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16225" y="1583079"/>
            <a:ext cx="5739946" cy="455457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solidFill>
                  <a:srgbClr val="FF7F4D"/>
                </a:solidFill>
              </a:defRPr>
            </a:lvl1pPr>
            <a:lvl2pPr>
              <a:defRPr sz="2800">
                <a:solidFill>
                  <a:srgbClr val="FF7F4D"/>
                </a:solidFill>
              </a:defRPr>
            </a:lvl2pPr>
            <a:lvl3pPr>
              <a:defRPr sz="2800">
                <a:solidFill>
                  <a:srgbClr val="FF7F4D"/>
                </a:solidFill>
              </a:defRPr>
            </a:lvl3pPr>
            <a:lvl4pPr>
              <a:defRPr sz="2800">
                <a:solidFill>
                  <a:srgbClr val="FF7F4D"/>
                </a:solidFill>
              </a:defRPr>
            </a:lvl4pPr>
            <a:lvl5pPr>
              <a:defRPr sz="2800">
                <a:solidFill>
                  <a:srgbClr val="FF7F4D"/>
                </a:solidFill>
              </a:defRPr>
            </a:lvl5pPr>
          </a:lstStyle>
          <a:p>
            <a:pPr lvl="0"/>
            <a:r>
              <a:rPr lang="fr-FR" dirty="0"/>
              <a:t>Type de lien #1</a:t>
            </a:r>
          </a:p>
        </p:txBody>
      </p:sp>
      <p:sp>
        <p:nvSpPr>
          <p:cNvPr id="22" name="Espace réservé du texte 20">
            <a:extLst>
              <a:ext uri="{FF2B5EF4-FFF2-40B4-BE49-F238E27FC236}">
                <a16:creationId xmlns:a16="http://schemas.microsoft.com/office/drawing/2014/main" xmlns="" id="{E03A48C8-B74B-6E8A-B342-B3CDCBDFF7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6225" y="2020759"/>
            <a:ext cx="5739946" cy="455457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2000" b="1">
                <a:solidFill>
                  <a:srgbClr val="005086"/>
                </a:solidFill>
              </a:defRPr>
            </a:lvl1pPr>
            <a:lvl2pPr>
              <a:defRPr sz="2800">
                <a:solidFill>
                  <a:srgbClr val="FF7F4D"/>
                </a:solidFill>
              </a:defRPr>
            </a:lvl2pPr>
            <a:lvl3pPr>
              <a:defRPr sz="2800">
                <a:solidFill>
                  <a:srgbClr val="FF7F4D"/>
                </a:solidFill>
              </a:defRPr>
            </a:lvl3pPr>
            <a:lvl4pPr>
              <a:defRPr sz="2800">
                <a:solidFill>
                  <a:srgbClr val="FF7F4D"/>
                </a:solidFill>
              </a:defRPr>
            </a:lvl4pPr>
            <a:lvl5pPr>
              <a:defRPr sz="2800">
                <a:solidFill>
                  <a:srgbClr val="FF7F4D"/>
                </a:solidFill>
              </a:defRPr>
            </a:lvl5pPr>
          </a:lstStyle>
          <a:p>
            <a:pPr lvl="0"/>
            <a:r>
              <a:rPr lang="fr-FR" dirty="0"/>
              <a:t>Labo #1, Labo 2</a:t>
            </a:r>
          </a:p>
        </p:txBody>
      </p:sp>
      <p:sp>
        <p:nvSpPr>
          <p:cNvPr id="24" name="Espace réservé du texte 20">
            <a:extLst>
              <a:ext uri="{FF2B5EF4-FFF2-40B4-BE49-F238E27FC236}">
                <a16:creationId xmlns:a16="http://schemas.microsoft.com/office/drawing/2014/main" xmlns="" id="{159B080C-1F3A-7A59-9F0C-7543F364631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16225" y="2566803"/>
            <a:ext cx="5739946" cy="455457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solidFill>
                  <a:srgbClr val="FF7F4D"/>
                </a:solidFill>
              </a:defRPr>
            </a:lvl1pPr>
            <a:lvl2pPr>
              <a:defRPr sz="2800">
                <a:solidFill>
                  <a:srgbClr val="FF7F4D"/>
                </a:solidFill>
              </a:defRPr>
            </a:lvl2pPr>
            <a:lvl3pPr>
              <a:defRPr sz="2800">
                <a:solidFill>
                  <a:srgbClr val="FF7F4D"/>
                </a:solidFill>
              </a:defRPr>
            </a:lvl3pPr>
            <a:lvl4pPr>
              <a:defRPr sz="2800">
                <a:solidFill>
                  <a:srgbClr val="FF7F4D"/>
                </a:solidFill>
              </a:defRPr>
            </a:lvl4pPr>
            <a:lvl5pPr>
              <a:defRPr sz="2800">
                <a:solidFill>
                  <a:srgbClr val="FF7F4D"/>
                </a:solidFill>
              </a:defRPr>
            </a:lvl5pPr>
          </a:lstStyle>
          <a:p>
            <a:pPr lvl="0"/>
            <a:r>
              <a:rPr lang="fr-FR" dirty="0"/>
              <a:t>Type de lien #2</a:t>
            </a:r>
          </a:p>
        </p:txBody>
      </p:sp>
      <p:sp>
        <p:nvSpPr>
          <p:cNvPr id="25" name="Espace réservé du texte 20">
            <a:extLst>
              <a:ext uri="{FF2B5EF4-FFF2-40B4-BE49-F238E27FC236}">
                <a16:creationId xmlns:a16="http://schemas.microsoft.com/office/drawing/2014/main" xmlns="" id="{7295987C-94D1-1C53-0E9B-6B1200248A4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16225" y="3004483"/>
            <a:ext cx="5739946" cy="455457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2000" b="1">
                <a:solidFill>
                  <a:srgbClr val="005086"/>
                </a:solidFill>
              </a:defRPr>
            </a:lvl1pPr>
            <a:lvl2pPr>
              <a:defRPr sz="2800">
                <a:solidFill>
                  <a:srgbClr val="FF7F4D"/>
                </a:solidFill>
              </a:defRPr>
            </a:lvl2pPr>
            <a:lvl3pPr>
              <a:defRPr sz="2800">
                <a:solidFill>
                  <a:srgbClr val="FF7F4D"/>
                </a:solidFill>
              </a:defRPr>
            </a:lvl3pPr>
            <a:lvl4pPr>
              <a:defRPr sz="2800">
                <a:solidFill>
                  <a:srgbClr val="FF7F4D"/>
                </a:solidFill>
              </a:defRPr>
            </a:lvl4pPr>
            <a:lvl5pPr>
              <a:defRPr sz="2800">
                <a:solidFill>
                  <a:srgbClr val="FF7F4D"/>
                </a:solidFill>
              </a:defRPr>
            </a:lvl5pPr>
          </a:lstStyle>
          <a:p>
            <a:pPr lvl="0"/>
            <a:r>
              <a:rPr lang="fr-FR" dirty="0"/>
              <a:t>Labo #1, Labo 2</a:t>
            </a:r>
          </a:p>
        </p:txBody>
      </p:sp>
      <p:sp>
        <p:nvSpPr>
          <p:cNvPr id="26" name="Espace réservé du texte 20">
            <a:extLst>
              <a:ext uri="{FF2B5EF4-FFF2-40B4-BE49-F238E27FC236}">
                <a16:creationId xmlns:a16="http://schemas.microsoft.com/office/drawing/2014/main" xmlns="" id="{C15B2DC2-CFD3-27C2-D5E1-F8115E0C07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816225" y="3550527"/>
            <a:ext cx="5739946" cy="455457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solidFill>
                  <a:srgbClr val="FF7F4D"/>
                </a:solidFill>
              </a:defRPr>
            </a:lvl1pPr>
            <a:lvl2pPr>
              <a:defRPr sz="2800">
                <a:solidFill>
                  <a:srgbClr val="FF7F4D"/>
                </a:solidFill>
              </a:defRPr>
            </a:lvl2pPr>
            <a:lvl3pPr>
              <a:defRPr sz="2800">
                <a:solidFill>
                  <a:srgbClr val="FF7F4D"/>
                </a:solidFill>
              </a:defRPr>
            </a:lvl3pPr>
            <a:lvl4pPr>
              <a:defRPr sz="2800">
                <a:solidFill>
                  <a:srgbClr val="FF7F4D"/>
                </a:solidFill>
              </a:defRPr>
            </a:lvl4pPr>
            <a:lvl5pPr>
              <a:defRPr sz="2800">
                <a:solidFill>
                  <a:srgbClr val="FF7F4D"/>
                </a:solidFill>
              </a:defRPr>
            </a:lvl5pPr>
          </a:lstStyle>
          <a:p>
            <a:pPr lvl="0"/>
            <a:r>
              <a:rPr lang="fr-FR" dirty="0"/>
              <a:t>Type de lien #3</a:t>
            </a:r>
          </a:p>
        </p:txBody>
      </p:sp>
      <p:sp>
        <p:nvSpPr>
          <p:cNvPr id="27" name="Espace réservé du texte 20">
            <a:extLst>
              <a:ext uri="{FF2B5EF4-FFF2-40B4-BE49-F238E27FC236}">
                <a16:creationId xmlns:a16="http://schemas.microsoft.com/office/drawing/2014/main" xmlns="" id="{2A591045-41BB-1FC8-0305-CC88AA12737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816225" y="3988207"/>
            <a:ext cx="5739946" cy="455457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2000" b="1">
                <a:solidFill>
                  <a:srgbClr val="005086"/>
                </a:solidFill>
              </a:defRPr>
            </a:lvl1pPr>
            <a:lvl2pPr>
              <a:defRPr sz="2800">
                <a:solidFill>
                  <a:srgbClr val="FF7F4D"/>
                </a:solidFill>
              </a:defRPr>
            </a:lvl2pPr>
            <a:lvl3pPr>
              <a:defRPr sz="2800">
                <a:solidFill>
                  <a:srgbClr val="FF7F4D"/>
                </a:solidFill>
              </a:defRPr>
            </a:lvl3pPr>
            <a:lvl4pPr>
              <a:defRPr sz="2800">
                <a:solidFill>
                  <a:srgbClr val="FF7F4D"/>
                </a:solidFill>
              </a:defRPr>
            </a:lvl4pPr>
            <a:lvl5pPr>
              <a:defRPr sz="2800">
                <a:solidFill>
                  <a:srgbClr val="FF7F4D"/>
                </a:solidFill>
              </a:defRPr>
            </a:lvl5pPr>
          </a:lstStyle>
          <a:p>
            <a:pPr lvl="0"/>
            <a:r>
              <a:rPr lang="fr-FR" dirty="0"/>
              <a:t>Labo #1, Labo 2</a:t>
            </a:r>
          </a:p>
        </p:txBody>
      </p:sp>
      <p:sp>
        <p:nvSpPr>
          <p:cNvPr id="28" name="Espace réservé du texte 20">
            <a:extLst>
              <a:ext uri="{FF2B5EF4-FFF2-40B4-BE49-F238E27FC236}">
                <a16:creationId xmlns:a16="http://schemas.microsoft.com/office/drawing/2014/main" xmlns="" id="{3BBF1EBD-20D4-C4E7-4492-D5CEC75AF0A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816225" y="4530119"/>
            <a:ext cx="5739946" cy="455457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solidFill>
                  <a:srgbClr val="FF7F4D"/>
                </a:solidFill>
              </a:defRPr>
            </a:lvl1pPr>
            <a:lvl2pPr>
              <a:defRPr sz="2800">
                <a:solidFill>
                  <a:srgbClr val="FF7F4D"/>
                </a:solidFill>
              </a:defRPr>
            </a:lvl2pPr>
            <a:lvl3pPr>
              <a:defRPr sz="2800">
                <a:solidFill>
                  <a:srgbClr val="FF7F4D"/>
                </a:solidFill>
              </a:defRPr>
            </a:lvl3pPr>
            <a:lvl4pPr>
              <a:defRPr sz="2800">
                <a:solidFill>
                  <a:srgbClr val="FF7F4D"/>
                </a:solidFill>
              </a:defRPr>
            </a:lvl4pPr>
            <a:lvl5pPr>
              <a:defRPr sz="2800">
                <a:solidFill>
                  <a:srgbClr val="FF7F4D"/>
                </a:solidFill>
              </a:defRPr>
            </a:lvl5pPr>
          </a:lstStyle>
          <a:p>
            <a:pPr lvl="0"/>
            <a:r>
              <a:rPr lang="fr-FR" dirty="0"/>
              <a:t>Type de lien #4</a:t>
            </a:r>
          </a:p>
        </p:txBody>
      </p:sp>
      <p:sp>
        <p:nvSpPr>
          <p:cNvPr id="30" name="Espace réservé du texte 20">
            <a:extLst>
              <a:ext uri="{FF2B5EF4-FFF2-40B4-BE49-F238E27FC236}">
                <a16:creationId xmlns:a16="http://schemas.microsoft.com/office/drawing/2014/main" xmlns="" id="{731D97DF-157D-4421-0207-3DBD4AF0DEF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816225" y="4967799"/>
            <a:ext cx="5739946" cy="455457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2000" b="1">
                <a:solidFill>
                  <a:srgbClr val="005086"/>
                </a:solidFill>
              </a:defRPr>
            </a:lvl1pPr>
            <a:lvl2pPr>
              <a:defRPr sz="2800">
                <a:solidFill>
                  <a:srgbClr val="FF7F4D"/>
                </a:solidFill>
              </a:defRPr>
            </a:lvl2pPr>
            <a:lvl3pPr>
              <a:defRPr sz="2800">
                <a:solidFill>
                  <a:srgbClr val="FF7F4D"/>
                </a:solidFill>
              </a:defRPr>
            </a:lvl3pPr>
            <a:lvl4pPr>
              <a:defRPr sz="2800">
                <a:solidFill>
                  <a:srgbClr val="FF7F4D"/>
                </a:solidFill>
              </a:defRPr>
            </a:lvl4pPr>
            <a:lvl5pPr>
              <a:defRPr sz="2800">
                <a:solidFill>
                  <a:srgbClr val="FF7F4D"/>
                </a:solidFill>
              </a:defRPr>
            </a:lvl5pPr>
          </a:lstStyle>
          <a:p>
            <a:pPr lvl="0"/>
            <a:r>
              <a:rPr lang="fr-FR" dirty="0"/>
              <a:t>Labo #1, Labo 2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F6C66C23-2059-2526-AE85-9D17A1B0921F}"/>
              </a:ext>
            </a:extLst>
          </p:cNvPr>
          <p:cNvSpPr/>
          <p:nvPr userDrawn="1"/>
        </p:nvSpPr>
        <p:spPr>
          <a:xfrm>
            <a:off x="2730678" y="1752557"/>
            <a:ext cx="95733" cy="95733"/>
          </a:xfrm>
          <a:prstGeom prst="rect">
            <a:avLst/>
          </a:prstGeom>
          <a:solidFill>
            <a:srgbClr val="FF7F4D"/>
          </a:solidFill>
          <a:ln>
            <a:solidFill>
              <a:srgbClr val="FF7F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E09227F8-A748-584A-DC29-76D3C2FA61C0}"/>
              </a:ext>
            </a:extLst>
          </p:cNvPr>
          <p:cNvSpPr/>
          <p:nvPr userDrawn="1"/>
        </p:nvSpPr>
        <p:spPr>
          <a:xfrm>
            <a:off x="2720492" y="4699597"/>
            <a:ext cx="95733" cy="95733"/>
          </a:xfrm>
          <a:prstGeom prst="rect">
            <a:avLst/>
          </a:prstGeom>
          <a:solidFill>
            <a:srgbClr val="FF7F4D"/>
          </a:solidFill>
          <a:ln>
            <a:solidFill>
              <a:srgbClr val="FF7F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2753D50D-EA1A-689A-0786-70E00BEA4053}"/>
              </a:ext>
            </a:extLst>
          </p:cNvPr>
          <p:cNvSpPr/>
          <p:nvPr userDrawn="1"/>
        </p:nvSpPr>
        <p:spPr>
          <a:xfrm>
            <a:off x="2720491" y="3720269"/>
            <a:ext cx="95733" cy="95733"/>
          </a:xfrm>
          <a:prstGeom prst="rect">
            <a:avLst/>
          </a:prstGeom>
          <a:solidFill>
            <a:srgbClr val="FF7F4D"/>
          </a:solidFill>
          <a:ln>
            <a:solidFill>
              <a:srgbClr val="FF7F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14AA4265-5D5B-C42A-93AD-9F2B9EE2CEA2}"/>
              </a:ext>
            </a:extLst>
          </p:cNvPr>
          <p:cNvSpPr/>
          <p:nvPr userDrawn="1"/>
        </p:nvSpPr>
        <p:spPr>
          <a:xfrm>
            <a:off x="2732990" y="2740942"/>
            <a:ext cx="95733" cy="95733"/>
          </a:xfrm>
          <a:prstGeom prst="rect">
            <a:avLst/>
          </a:prstGeom>
          <a:solidFill>
            <a:srgbClr val="FF7F4D"/>
          </a:solidFill>
          <a:ln>
            <a:solidFill>
              <a:srgbClr val="FF7F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A2D53C6-EA06-A2DE-4A2E-3E643DFEA2B1}"/>
              </a:ext>
            </a:extLst>
          </p:cNvPr>
          <p:cNvSpPr/>
          <p:nvPr userDrawn="1"/>
        </p:nvSpPr>
        <p:spPr>
          <a:xfrm rot="16200000">
            <a:off x="-950941" y="1080182"/>
            <a:ext cx="2806702" cy="646331"/>
          </a:xfrm>
          <a:prstGeom prst="rect">
            <a:avLst/>
          </a:prstGeom>
        </p:spPr>
        <p:txBody>
          <a:bodyPr wrap="square" rIns="216000">
            <a:spAutoFit/>
          </a:bodyPr>
          <a:lstStyle/>
          <a:p>
            <a:pPr algn="r"/>
            <a:r>
              <a:rPr lang="fr-FR" sz="3600" b="1" dirty="0">
                <a:solidFill>
                  <a:srgbClr val="737078"/>
                </a:solidFill>
              </a:rPr>
              <a:t>HEMATO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32BEB482-17F2-6484-AB39-DE328AB66E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" y="6059887"/>
            <a:ext cx="696446" cy="71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7586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Abstr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E173DC7-B4D3-4321-AE79-E30BAB9140F0}"/>
              </a:ext>
            </a:extLst>
          </p:cNvPr>
          <p:cNvSpPr/>
          <p:nvPr userDrawn="1"/>
        </p:nvSpPr>
        <p:spPr>
          <a:xfrm>
            <a:off x="926898" y="6059887"/>
            <a:ext cx="11265101" cy="798114"/>
          </a:xfrm>
          <a:prstGeom prst="rect">
            <a:avLst/>
          </a:prstGeom>
          <a:solidFill>
            <a:srgbClr val="002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endParaRPr lang="fr-FR" sz="1200" i="1" dirty="0">
              <a:solidFill>
                <a:prstClr val="white"/>
              </a:solidFill>
            </a:endParaRPr>
          </a:p>
        </p:txBody>
      </p:sp>
      <p:pic>
        <p:nvPicPr>
          <p:cNvPr id="8" name="Image 7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xmlns="" id="{70A865FB-40C9-5CAF-BAAC-E4ED600992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44932" y="6113512"/>
            <a:ext cx="2306783" cy="69086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1592C02-83E5-A5C8-E162-287DE145FD68}"/>
              </a:ext>
            </a:extLst>
          </p:cNvPr>
          <p:cNvSpPr/>
          <p:nvPr userDrawn="1"/>
        </p:nvSpPr>
        <p:spPr>
          <a:xfrm>
            <a:off x="0" y="0"/>
            <a:ext cx="926899" cy="6858000"/>
          </a:xfrm>
          <a:prstGeom prst="rect">
            <a:avLst/>
          </a:prstGeom>
          <a:solidFill>
            <a:srgbClr val="3A3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8032FB2-8A0C-F093-959E-CBF277FEC978}"/>
              </a:ext>
            </a:extLst>
          </p:cNvPr>
          <p:cNvSpPr/>
          <p:nvPr userDrawn="1"/>
        </p:nvSpPr>
        <p:spPr>
          <a:xfrm rot="16200000">
            <a:off x="-1201106" y="3998441"/>
            <a:ext cx="32912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dirty="0">
                <a:solidFill>
                  <a:prstClr val="white"/>
                </a:solidFill>
              </a:rPr>
              <a:t>Ce contenu est un rapport et/ou un résumé des communications d'un congrès dont l'objectif est d'informer </a:t>
            </a:r>
            <a:br>
              <a:rPr lang="fr-FR" sz="800" dirty="0">
                <a:solidFill>
                  <a:prstClr val="white"/>
                </a:solidFill>
              </a:rPr>
            </a:br>
            <a:r>
              <a:rPr lang="fr-FR" sz="800" dirty="0">
                <a:solidFill>
                  <a:prstClr val="white"/>
                </a:solidFill>
              </a:rPr>
              <a:t>sur l'état actuel de la recherche ; les données présentées ici peuvent ne pas être validées par les autorités de santé et, </a:t>
            </a:r>
            <a:br>
              <a:rPr lang="fr-FR" sz="800" dirty="0">
                <a:solidFill>
                  <a:prstClr val="white"/>
                </a:solidFill>
              </a:rPr>
            </a:br>
            <a:r>
              <a:rPr lang="fr-FR" sz="800" dirty="0">
                <a:solidFill>
                  <a:prstClr val="white"/>
                </a:solidFill>
              </a:rPr>
              <a:t>le cas échéant, ne doivent pas être mises en pratique.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5643CAED-F0F2-0415-6C0D-9BFF9BECD3D0}"/>
              </a:ext>
            </a:extLst>
          </p:cNvPr>
          <p:cNvSpPr txBox="1"/>
          <p:nvPr userDrawn="1"/>
        </p:nvSpPr>
        <p:spPr>
          <a:xfrm>
            <a:off x="8242609" y="6158862"/>
            <a:ext cx="150232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100" dirty="0">
                <a:solidFill>
                  <a:srgbClr val="FF7F4D"/>
                </a:solidFill>
                <a:cs typeface="Gordita" pitchFamily="2" charset="77"/>
              </a:rPr>
              <a:t>L’actualité</a:t>
            </a:r>
            <a:r>
              <a:rPr lang="fr-FR" sz="1100" dirty="0">
                <a:solidFill>
                  <a:prstClr val="white"/>
                </a:solidFill>
                <a:cs typeface="Gordita" pitchFamily="2" charset="77"/>
              </a:rPr>
              <a:t/>
            </a:r>
            <a:br>
              <a:rPr lang="fr-FR" sz="1100" dirty="0">
                <a:solidFill>
                  <a:prstClr val="white"/>
                </a:solidFill>
                <a:cs typeface="Gordita" pitchFamily="2" charset="77"/>
              </a:rPr>
            </a:br>
            <a:r>
              <a:rPr lang="fr-FR" sz="1100" dirty="0">
                <a:solidFill>
                  <a:prstClr val="white"/>
                </a:solidFill>
                <a:cs typeface="Gordita" pitchFamily="2" charset="77"/>
              </a:rPr>
              <a:t>en oncologie</a:t>
            </a:r>
          </a:p>
        </p:txBody>
      </p:sp>
      <p:sp>
        <p:nvSpPr>
          <p:cNvPr id="15" name="Espace réservé du texte 21">
            <a:extLst>
              <a:ext uri="{FF2B5EF4-FFF2-40B4-BE49-F238E27FC236}">
                <a16:creationId xmlns:a16="http://schemas.microsoft.com/office/drawing/2014/main" xmlns="" id="{2AAAAE89-3710-6FC1-6165-7C18910D5A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35351" y="6554231"/>
            <a:ext cx="1411407" cy="242888"/>
          </a:xfrm>
          <a:prstGeom prst="rect">
            <a:avLst/>
          </a:prstGeom>
        </p:spPr>
        <p:txBody>
          <a:bodyPr rIns="0">
            <a:normAutofit/>
          </a:bodyPr>
          <a:lstStyle>
            <a:lvl1pPr marL="0" indent="0" algn="r">
              <a:buNone/>
              <a:defRPr sz="105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fr-FR" dirty="0"/>
              <a:t>Date du congrès</a:t>
            </a:r>
          </a:p>
        </p:txBody>
      </p:sp>
      <p:sp>
        <p:nvSpPr>
          <p:cNvPr id="17" name="Espace réservé du contenu 16">
            <a:extLst>
              <a:ext uri="{FF2B5EF4-FFF2-40B4-BE49-F238E27FC236}">
                <a16:creationId xmlns:a16="http://schemas.microsoft.com/office/drawing/2014/main" xmlns="" id="{4C09A83B-48CE-BFDD-DC13-A8DC2A1787C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017816" y="6342603"/>
            <a:ext cx="5159375" cy="2471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i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200" i="1">
                <a:latin typeface="Century Gothic" panose="020B0502020202020204" pitchFamily="34" charset="0"/>
              </a:defRPr>
            </a:lvl2pPr>
            <a:lvl3pPr marL="914400" indent="0">
              <a:buNone/>
              <a:defRPr sz="1200" i="1">
                <a:latin typeface="Century Gothic" panose="020B0502020202020204" pitchFamily="34" charset="0"/>
              </a:defRPr>
            </a:lvl3pPr>
            <a:lvl4pPr marL="1371600" indent="0">
              <a:buNone/>
              <a:defRPr sz="1200" i="1">
                <a:latin typeface="Century Gothic" panose="020B0502020202020204" pitchFamily="34" charset="0"/>
              </a:defRPr>
            </a:lvl4pPr>
            <a:lvl5pPr marL="1828800" indent="0">
              <a:buNone/>
              <a:defRPr sz="1200" i="1">
                <a:latin typeface="Century Gothic" panose="020B0502020202020204" pitchFamily="34" charset="0"/>
              </a:defRPr>
            </a:lvl5pPr>
          </a:lstStyle>
          <a:p>
            <a:r>
              <a:rPr lang="fr-FR"/>
              <a:t>Xx. XXXXXX et al., ASH</a:t>
            </a:r>
            <a:r>
              <a:rPr lang="fr-FR" baseline="30000"/>
              <a:t>® </a:t>
            </a:r>
            <a:r>
              <a:rPr lang="fr-FR"/>
              <a:t>2023, Abs #1111</a:t>
            </a:r>
            <a:endParaRPr lang="fr-FR" dirty="0"/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xmlns="" id="{A6141D7E-6A11-9A05-41CA-2C5C54BC029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06583" y="1944913"/>
            <a:ext cx="10370160" cy="169091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/>
              <a:t>Titre abstract…</a:t>
            </a:r>
          </a:p>
        </p:txBody>
      </p:sp>
      <p:sp>
        <p:nvSpPr>
          <p:cNvPr id="20" name="Espace réservé du texte 18">
            <a:extLst>
              <a:ext uri="{FF2B5EF4-FFF2-40B4-BE49-F238E27FC236}">
                <a16:creationId xmlns:a16="http://schemas.microsoft.com/office/drawing/2014/main" xmlns="" id="{B19472D2-101B-E0E2-DE33-9218E328BE8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06583" y="3635828"/>
            <a:ext cx="10370160" cy="16909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 b="1" i="0">
                <a:solidFill>
                  <a:srgbClr val="005086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/>
              <a:t>Sous-titre abstract…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78F27A6-9F9E-9795-0706-9193233DED21}"/>
              </a:ext>
            </a:extLst>
          </p:cNvPr>
          <p:cNvSpPr/>
          <p:nvPr userDrawn="1"/>
        </p:nvSpPr>
        <p:spPr>
          <a:xfrm rot="16200000">
            <a:off x="-950941" y="1080182"/>
            <a:ext cx="2806702" cy="646331"/>
          </a:xfrm>
          <a:prstGeom prst="rect">
            <a:avLst/>
          </a:prstGeom>
        </p:spPr>
        <p:txBody>
          <a:bodyPr wrap="square" rIns="216000">
            <a:spAutoFit/>
          </a:bodyPr>
          <a:lstStyle/>
          <a:p>
            <a:pPr algn="r"/>
            <a:r>
              <a:rPr lang="fr-FR" sz="3600" b="1" dirty="0">
                <a:solidFill>
                  <a:srgbClr val="737078"/>
                </a:solidFill>
              </a:rPr>
              <a:t>HEMATO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C497413C-9C92-87D0-F15A-BDB694087F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" y="6059887"/>
            <a:ext cx="696446" cy="71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1408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bstrac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E173DC7-B4D3-4321-AE79-E30BAB9140F0}"/>
              </a:ext>
            </a:extLst>
          </p:cNvPr>
          <p:cNvSpPr/>
          <p:nvPr userDrawn="1"/>
        </p:nvSpPr>
        <p:spPr>
          <a:xfrm>
            <a:off x="926898" y="6059887"/>
            <a:ext cx="11265101" cy="798114"/>
          </a:xfrm>
          <a:prstGeom prst="rect">
            <a:avLst/>
          </a:prstGeom>
          <a:solidFill>
            <a:srgbClr val="002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endParaRPr lang="fr-FR" sz="1200" i="1" dirty="0">
              <a:solidFill>
                <a:prstClr val="white"/>
              </a:solidFill>
            </a:endParaRPr>
          </a:p>
        </p:txBody>
      </p:sp>
      <p:pic>
        <p:nvPicPr>
          <p:cNvPr id="8" name="Image 7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xmlns="" id="{70A865FB-40C9-5CAF-BAAC-E4ED600992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44932" y="6113512"/>
            <a:ext cx="2306783" cy="69086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1592C02-83E5-A5C8-E162-287DE145FD68}"/>
              </a:ext>
            </a:extLst>
          </p:cNvPr>
          <p:cNvSpPr/>
          <p:nvPr userDrawn="1"/>
        </p:nvSpPr>
        <p:spPr>
          <a:xfrm>
            <a:off x="0" y="0"/>
            <a:ext cx="926899" cy="6858000"/>
          </a:xfrm>
          <a:prstGeom prst="rect">
            <a:avLst/>
          </a:prstGeom>
          <a:solidFill>
            <a:srgbClr val="3A3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8032FB2-8A0C-F093-959E-CBF277FEC978}"/>
              </a:ext>
            </a:extLst>
          </p:cNvPr>
          <p:cNvSpPr/>
          <p:nvPr userDrawn="1"/>
        </p:nvSpPr>
        <p:spPr>
          <a:xfrm rot="16200000">
            <a:off x="-1201106" y="3998441"/>
            <a:ext cx="32912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dirty="0">
                <a:solidFill>
                  <a:prstClr val="white"/>
                </a:solidFill>
              </a:rPr>
              <a:t>Ce contenu est un rapport et/ou un résumé des communications d'un congrès dont l'objectif est d'informer </a:t>
            </a:r>
            <a:br>
              <a:rPr lang="fr-FR" sz="800" dirty="0">
                <a:solidFill>
                  <a:prstClr val="white"/>
                </a:solidFill>
              </a:rPr>
            </a:br>
            <a:r>
              <a:rPr lang="fr-FR" sz="800" dirty="0">
                <a:solidFill>
                  <a:prstClr val="white"/>
                </a:solidFill>
              </a:rPr>
              <a:t>sur l'état actuel de la recherche ; les données présentées ici peuvent ne pas être validées par les autorités de santé et, </a:t>
            </a:r>
            <a:br>
              <a:rPr lang="fr-FR" sz="800" dirty="0">
                <a:solidFill>
                  <a:prstClr val="white"/>
                </a:solidFill>
              </a:rPr>
            </a:br>
            <a:r>
              <a:rPr lang="fr-FR" sz="800" dirty="0">
                <a:solidFill>
                  <a:prstClr val="white"/>
                </a:solidFill>
              </a:rPr>
              <a:t>le cas échéant, ne doivent pas être mises en pratique.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5643CAED-F0F2-0415-6C0D-9BFF9BECD3D0}"/>
              </a:ext>
            </a:extLst>
          </p:cNvPr>
          <p:cNvSpPr txBox="1"/>
          <p:nvPr userDrawn="1"/>
        </p:nvSpPr>
        <p:spPr>
          <a:xfrm>
            <a:off x="8242609" y="6158862"/>
            <a:ext cx="150232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100" dirty="0">
                <a:solidFill>
                  <a:srgbClr val="FF7F4D"/>
                </a:solidFill>
                <a:cs typeface="Gordita" pitchFamily="2" charset="77"/>
              </a:rPr>
              <a:t>L’actualité</a:t>
            </a:r>
            <a:r>
              <a:rPr lang="fr-FR" sz="1100" dirty="0">
                <a:solidFill>
                  <a:prstClr val="white"/>
                </a:solidFill>
                <a:cs typeface="Gordita" pitchFamily="2" charset="77"/>
              </a:rPr>
              <a:t/>
            </a:r>
            <a:br>
              <a:rPr lang="fr-FR" sz="1100" dirty="0">
                <a:solidFill>
                  <a:prstClr val="white"/>
                </a:solidFill>
                <a:cs typeface="Gordita" pitchFamily="2" charset="77"/>
              </a:rPr>
            </a:br>
            <a:r>
              <a:rPr lang="fr-FR" sz="1100" dirty="0">
                <a:solidFill>
                  <a:prstClr val="white"/>
                </a:solidFill>
                <a:cs typeface="Gordita" pitchFamily="2" charset="77"/>
              </a:rPr>
              <a:t>en oncologie</a:t>
            </a:r>
          </a:p>
        </p:txBody>
      </p:sp>
      <p:sp>
        <p:nvSpPr>
          <p:cNvPr id="15" name="Espace réservé du texte 21">
            <a:extLst>
              <a:ext uri="{FF2B5EF4-FFF2-40B4-BE49-F238E27FC236}">
                <a16:creationId xmlns:a16="http://schemas.microsoft.com/office/drawing/2014/main" xmlns="" id="{2AAAAE89-3710-6FC1-6165-7C18910D5A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35351" y="6554231"/>
            <a:ext cx="1411407" cy="242888"/>
          </a:xfrm>
          <a:prstGeom prst="rect">
            <a:avLst/>
          </a:prstGeom>
        </p:spPr>
        <p:txBody>
          <a:bodyPr rIns="0">
            <a:normAutofit/>
          </a:bodyPr>
          <a:lstStyle>
            <a:lvl1pPr marL="0" indent="0" algn="r">
              <a:buNone/>
              <a:defRPr sz="105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fr-FR" dirty="0"/>
              <a:t>Date du congrès</a:t>
            </a:r>
          </a:p>
        </p:txBody>
      </p:sp>
      <p:sp>
        <p:nvSpPr>
          <p:cNvPr id="17" name="Espace réservé du contenu 16">
            <a:extLst>
              <a:ext uri="{FF2B5EF4-FFF2-40B4-BE49-F238E27FC236}">
                <a16:creationId xmlns:a16="http://schemas.microsoft.com/office/drawing/2014/main" xmlns="" id="{4C09A83B-48CE-BFDD-DC13-A8DC2A1787C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017816" y="6342603"/>
            <a:ext cx="5159375" cy="2471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i="1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200" i="1">
                <a:latin typeface="Century Gothic" panose="020B0502020202020204" pitchFamily="34" charset="0"/>
              </a:defRPr>
            </a:lvl2pPr>
            <a:lvl3pPr marL="914400" indent="0">
              <a:buNone/>
              <a:defRPr sz="1200" i="1">
                <a:latin typeface="Century Gothic" panose="020B0502020202020204" pitchFamily="34" charset="0"/>
              </a:defRPr>
            </a:lvl3pPr>
            <a:lvl4pPr marL="1371600" indent="0">
              <a:buNone/>
              <a:defRPr sz="1200" i="1">
                <a:latin typeface="Century Gothic" panose="020B0502020202020204" pitchFamily="34" charset="0"/>
              </a:defRPr>
            </a:lvl4pPr>
            <a:lvl5pPr marL="1828800" indent="0">
              <a:buNone/>
              <a:defRPr sz="1200" i="1">
                <a:latin typeface="Century Gothic" panose="020B0502020202020204" pitchFamily="34" charset="0"/>
              </a:defRPr>
            </a:lvl5pPr>
          </a:lstStyle>
          <a:p>
            <a:r>
              <a:rPr lang="fr-FR"/>
              <a:t>Xx. XXXXXX et al., ASH</a:t>
            </a:r>
            <a:r>
              <a:rPr lang="fr-FR" baseline="30000"/>
              <a:t>® </a:t>
            </a:r>
            <a:r>
              <a:rPr lang="fr-FR"/>
              <a:t>2023, Abs #1111</a:t>
            </a:r>
            <a:endParaRPr lang="fr-FR" dirty="0"/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xmlns="" id="{A6141D7E-6A11-9A05-41CA-2C5C54BC029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32773" y="-4431"/>
            <a:ext cx="11259225" cy="516866"/>
          </a:xfrm>
          <a:prstGeom prst="rect">
            <a:avLst/>
          </a:prstGeom>
        </p:spPr>
        <p:txBody>
          <a:bodyPr lIns="180000">
            <a:noAutofit/>
          </a:bodyPr>
          <a:lstStyle>
            <a:lvl1pPr marL="0" indent="0">
              <a:buNone/>
              <a:defRPr sz="3600" b="1" i="0">
                <a:solidFill>
                  <a:srgbClr val="FF7F4D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/>
              <a:t>Titre abstract…</a:t>
            </a:r>
          </a:p>
        </p:txBody>
      </p:sp>
      <p:sp>
        <p:nvSpPr>
          <p:cNvPr id="20" name="Espace réservé du texte 18">
            <a:extLst>
              <a:ext uri="{FF2B5EF4-FFF2-40B4-BE49-F238E27FC236}">
                <a16:creationId xmlns:a16="http://schemas.microsoft.com/office/drawing/2014/main" xmlns="" id="{B19472D2-101B-E0E2-DE33-9218E328BE8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32774" y="522517"/>
            <a:ext cx="11259224" cy="341085"/>
          </a:xfrm>
          <a:prstGeom prst="rect">
            <a:avLst/>
          </a:prstGeom>
        </p:spPr>
        <p:txBody>
          <a:bodyPr lIns="180000">
            <a:noAutofit/>
          </a:bodyPr>
          <a:lstStyle>
            <a:lvl1pPr marL="0" indent="0">
              <a:buNone/>
              <a:defRPr sz="2000" b="1" i="0">
                <a:solidFill>
                  <a:srgbClr val="005086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/>
              <a:t>Sous-titre abstract…</a:t>
            </a:r>
          </a:p>
        </p:txBody>
      </p:sp>
      <p:sp>
        <p:nvSpPr>
          <p:cNvPr id="16" name="Espace réservé du contenu 15">
            <a:extLst>
              <a:ext uri="{FF2B5EF4-FFF2-40B4-BE49-F238E27FC236}">
                <a16:creationId xmlns:a16="http://schemas.microsoft.com/office/drawing/2014/main" xmlns="" id="{088BC814-27A6-30D7-5D87-E900CC14CD39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312995" y="1247430"/>
            <a:ext cx="6553200" cy="4617333"/>
          </a:xfrm>
          <a:prstGeom prst="rect">
            <a:avLst/>
          </a:prstGeom>
          <a:ln w="12700">
            <a:solidFill>
              <a:srgbClr val="005086"/>
            </a:solidFill>
          </a:ln>
        </p:spPr>
        <p:txBody>
          <a:bodyPr anchor="ctr"/>
          <a:lstStyle>
            <a:lvl1pPr marL="0" indent="0" algn="ctr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Emplacement courbe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xmlns="" id="{C6B6A4C5-9A2E-050C-3BAA-59D7CD251C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74574" y="1052306"/>
            <a:ext cx="1683883" cy="38735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>
              <a:buNone/>
              <a:defRPr sz="1600" b="1">
                <a:solidFill>
                  <a:srgbClr val="737078"/>
                </a:solidFill>
                <a:latin typeface="+mn-lt"/>
              </a:defRPr>
            </a:lvl1pPr>
            <a:lvl2pPr marL="457200" indent="0">
              <a:buNone/>
              <a:defRPr sz="2000" b="1">
                <a:latin typeface="+mn-lt"/>
              </a:defRPr>
            </a:lvl2pPr>
            <a:lvl3pPr marL="914400" indent="0">
              <a:buNone/>
              <a:defRPr sz="2000" b="1">
                <a:latin typeface="+mn-lt"/>
              </a:defRPr>
            </a:lvl3pPr>
            <a:lvl4pPr marL="1371600" indent="0">
              <a:buNone/>
              <a:defRPr sz="2000" b="1">
                <a:latin typeface="+mn-lt"/>
              </a:defRPr>
            </a:lvl4pPr>
            <a:lvl5pPr marL="1828800" indent="0">
              <a:buNone/>
              <a:defRPr sz="2000" b="1">
                <a:latin typeface="+mn-lt"/>
              </a:defRPr>
            </a:lvl5pPr>
          </a:lstStyle>
          <a:p>
            <a:pPr lvl="0"/>
            <a:r>
              <a:rPr lang="fr-FR" dirty="0"/>
              <a:t>Titre courbe</a:t>
            </a:r>
          </a:p>
        </p:txBody>
      </p:sp>
      <p:sp>
        <p:nvSpPr>
          <p:cNvPr id="29" name="Espace réservé du contenu 28">
            <a:extLst>
              <a:ext uri="{FF2B5EF4-FFF2-40B4-BE49-F238E27FC236}">
                <a16:creationId xmlns:a16="http://schemas.microsoft.com/office/drawing/2014/main" xmlns="" id="{41CAED98-AA80-ED1F-37C4-71918665F7BD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178800" y="1246188"/>
            <a:ext cx="3556000" cy="4616450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216000" indent="-1800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Police système Courant"/>
              <a:buChar char="►"/>
              <a:defRPr sz="1600">
                <a:solidFill>
                  <a:schemeClr val="tx1"/>
                </a:solidFill>
              </a:defRPr>
            </a:lvl2pPr>
            <a:lvl3pPr marL="432000" indent="-1800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1400" b="1">
                <a:solidFill>
                  <a:schemeClr val="bg1"/>
                </a:solidFill>
              </a:defRPr>
            </a:lvl3pPr>
            <a:lvl4pPr marL="648000" indent="-1800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Police système Courant"/>
              <a:buChar char="⁃"/>
              <a:defRPr sz="1200">
                <a:solidFill>
                  <a:schemeClr val="bg1"/>
                </a:solidFill>
              </a:defRPr>
            </a:lvl4pPr>
            <a:lvl5pPr marL="864000" indent="0">
              <a:lnSpc>
                <a:spcPct val="100000"/>
              </a:lnSpc>
              <a:spcBef>
                <a:spcPts val="0"/>
              </a:spcBef>
              <a:buNone/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E9F1AF6-C72F-9016-5121-A3827A527220}"/>
              </a:ext>
            </a:extLst>
          </p:cNvPr>
          <p:cNvSpPr/>
          <p:nvPr userDrawn="1"/>
        </p:nvSpPr>
        <p:spPr>
          <a:xfrm rot="16200000">
            <a:off x="-950941" y="1080182"/>
            <a:ext cx="2806702" cy="646331"/>
          </a:xfrm>
          <a:prstGeom prst="rect">
            <a:avLst/>
          </a:prstGeom>
        </p:spPr>
        <p:txBody>
          <a:bodyPr wrap="square" rIns="216000">
            <a:spAutoFit/>
          </a:bodyPr>
          <a:lstStyle/>
          <a:p>
            <a:pPr algn="r"/>
            <a:r>
              <a:rPr lang="fr-FR" sz="3600" b="1" dirty="0">
                <a:solidFill>
                  <a:srgbClr val="737078"/>
                </a:solidFill>
              </a:rPr>
              <a:t>HEMATO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5BB7DA0B-007F-3DB5-3FF7-E6A42B901F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" y="6059887"/>
            <a:ext cx="696446" cy="71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6226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bstrac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ACA5099-5717-9D94-0AFA-F4B3037AB1DD}"/>
              </a:ext>
            </a:extLst>
          </p:cNvPr>
          <p:cNvSpPr/>
          <p:nvPr userDrawn="1"/>
        </p:nvSpPr>
        <p:spPr>
          <a:xfrm>
            <a:off x="926898" y="6059887"/>
            <a:ext cx="11265101" cy="798114"/>
          </a:xfrm>
          <a:prstGeom prst="rect">
            <a:avLst/>
          </a:prstGeom>
          <a:solidFill>
            <a:srgbClr val="002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endParaRPr lang="fr-FR" sz="1200" i="1" dirty="0">
              <a:solidFill>
                <a:prstClr val="white"/>
              </a:solidFill>
            </a:endParaRPr>
          </a:p>
        </p:txBody>
      </p:sp>
      <p:pic>
        <p:nvPicPr>
          <p:cNvPr id="4" name="Image 3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xmlns="" id="{F65A5800-6143-1EDE-00DC-C5721A6789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44932" y="6113512"/>
            <a:ext cx="2306783" cy="69086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EDFF50F-F04C-F945-CF73-E63D20CD5EA7}"/>
              </a:ext>
            </a:extLst>
          </p:cNvPr>
          <p:cNvSpPr/>
          <p:nvPr userDrawn="1"/>
        </p:nvSpPr>
        <p:spPr>
          <a:xfrm>
            <a:off x="0" y="0"/>
            <a:ext cx="926899" cy="6858000"/>
          </a:xfrm>
          <a:prstGeom prst="rect">
            <a:avLst/>
          </a:prstGeom>
          <a:solidFill>
            <a:srgbClr val="3A3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5F54979-C527-1B80-3222-60EDF75FC0C7}"/>
              </a:ext>
            </a:extLst>
          </p:cNvPr>
          <p:cNvSpPr/>
          <p:nvPr userDrawn="1"/>
        </p:nvSpPr>
        <p:spPr>
          <a:xfrm rot="16200000">
            <a:off x="-1201106" y="3998441"/>
            <a:ext cx="32912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dirty="0">
                <a:solidFill>
                  <a:prstClr val="white"/>
                </a:solidFill>
              </a:rPr>
              <a:t>Ce contenu est un rapport et/ou un résumé des communications d'un congrès dont l'objectif est d'informer </a:t>
            </a:r>
            <a:br>
              <a:rPr lang="fr-FR" sz="800" dirty="0">
                <a:solidFill>
                  <a:prstClr val="white"/>
                </a:solidFill>
              </a:rPr>
            </a:br>
            <a:r>
              <a:rPr lang="fr-FR" sz="800" dirty="0">
                <a:solidFill>
                  <a:prstClr val="white"/>
                </a:solidFill>
              </a:rPr>
              <a:t>sur l'état actuel de la recherche ; les données présentées ici peuvent ne pas être validées par les autorités de santé et, </a:t>
            </a:r>
            <a:br>
              <a:rPr lang="fr-FR" sz="800" dirty="0">
                <a:solidFill>
                  <a:prstClr val="white"/>
                </a:solidFill>
              </a:rPr>
            </a:br>
            <a:r>
              <a:rPr lang="fr-FR" sz="800" dirty="0">
                <a:solidFill>
                  <a:prstClr val="white"/>
                </a:solidFill>
              </a:rPr>
              <a:t>le cas échéant, ne doivent pas être mises en pratique.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08D80DAF-B78A-FB73-597C-392CF9343367}"/>
              </a:ext>
            </a:extLst>
          </p:cNvPr>
          <p:cNvSpPr txBox="1"/>
          <p:nvPr userDrawn="1"/>
        </p:nvSpPr>
        <p:spPr>
          <a:xfrm>
            <a:off x="8242609" y="6158862"/>
            <a:ext cx="150232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100" dirty="0">
                <a:solidFill>
                  <a:srgbClr val="FF7F4D"/>
                </a:solidFill>
                <a:cs typeface="Gordita" pitchFamily="2" charset="77"/>
              </a:rPr>
              <a:t>L’actualité</a:t>
            </a:r>
            <a:r>
              <a:rPr lang="fr-FR" sz="1100" dirty="0">
                <a:solidFill>
                  <a:prstClr val="white"/>
                </a:solidFill>
                <a:cs typeface="Gordita" pitchFamily="2" charset="77"/>
              </a:rPr>
              <a:t/>
            </a:r>
            <a:br>
              <a:rPr lang="fr-FR" sz="1100" dirty="0">
                <a:solidFill>
                  <a:prstClr val="white"/>
                </a:solidFill>
                <a:cs typeface="Gordita" pitchFamily="2" charset="77"/>
              </a:rPr>
            </a:br>
            <a:r>
              <a:rPr lang="fr-FR" sz="1100" dirty="0">
                <a:solidFill>
                  <a:prstClr val="white"/>
                </a:solidFill>
                <a:cs typeface="Gordita" pitchFamily="2" charset="77"/>
              </a:rPr>
              <a:t>en oncologie</a:t>
            </a:r>
          </a:p>
        </p:txBody>
      </p:sp>
      <p:sp>
        <p:nvSpPr>
          <p:cNvPr id="10" name="Espace réservé du texte 21">
            <a:extLst>
              <a:ext uri="{FF2B5EF4-FFF2-40B4-BE49-F238E27FC236}">
                <a16:creationId xmlns:a16="http://schemas.microsoft.com/office/drawing/2014/main" xmlns="" id="{F923B79B-8D9A-F082-EAE0-D0CD86328FB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35351" y="6554231"/>
            <a:ext cx="1411407" cy="242888"/>
          </a:xfrm>
          <a:prstGeom prst="rect">
            <a:avLst/>
          </a:prstGeom>
        </p:spPr>
        <p:txBody>
          <a:bodyPr rIns="0">
            <a:normAutofit/>
          </a:bodyPr>
          <a:lstStyle>
            <a:lvl1pPr marL="0" indent="0" algn="r">
              <a:buNone/>
              <a:defRPr sz="105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fr-FR" dirty="0"/>
              <a:t>Date du congrès</a:t>
            </a:r>
          </a:p>
        </p:txBody>
      </p:sp>
      <p:sp>
        <p:nvSpPr>
          <p:cNvPr id="11" name="Espace réservé du contenu 16">
            <a:extLst>
              <a:ext uri="{FF2B5EF4-FFF2-40B4-BE49-F238E27FC236}">
                <a16:creationId xmlns:a16="http://schemas.microsoft.com/office/drawing/2014/main" xmlns="" id="{652A7E7E-E0CB-227A-021B-44303F1CCBB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017816" y="6342603"/>
            <a:ext cx="5159375" cy="2471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i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200" i="1">
                <a:latin typeface="Century Gothic" panose="020B0502020202020204" pitchFamily="34" charset="0"/>
              </a:defRPr>
            </a:lvl2pPr>
            <a:lvl3pPr marL="914400" indent="0">
              <a:buNone/>
              <a:defRPr sz="1200" i="1">
                <a:latin typeface="Century Gothic" panose="020B0502020202020204" pitchFamily="34" charset="0"/>
              </a:defRPr>
            </a:lvl3pPr>
            <a:lvl4pPr marL="1371600" indent="0">
              <a:buNone/>
              <a:defRPr sz="1200" i="1">
                <a:latin typeface="Century Gothic" panose="020B0502020202020204" pitchFamily="34" charset="0"/>
              </a:defRPr>
            </a:lvl4pPr>
            <a:lvl5pPr marL="1828800" indent="0">
              <a:buNone/>
              <a:defRPr sz="1200" i="1">
                <a:latin typeface="Century Gothic" panose="020B0502020202020204" pitchFamily="34" charset="0"/>
              </a:defRPr>
            </a:lvl5pPr>
          </a:lstStyle>
          <a:p>
            <a:r>
              <a:rPr lang="fr-FR"/>
              <a:t>Xx. XXXXXX et al., ASH</a:t>
            </a:r>
            <a:r>
              <a:rPr lang="fr-FR" baseline="30000"/>
              <a:t>® </a:t>
            </a:r>
            <a:r>
              <a:rPr lang="fr-FR"/>
              <a:t>2023, Abs #1111</a:t>
            </a:r>
            <a:endParaRPr lang="fr-FR" dirty="0"/>
          </a:p>
        </p:txBody>
      </p:sp>
      <p:sp>
        <p:nvSpPr>
          <p:cNvPr id="12" name="Espace réservé du texte 18">
            <a:extLst>
              <a:ext uri="{FF2B5EF4-FFF2-40B4-BE49-F238E27FC236}">
                <a16:creationId xmlns:a16="http://schemas.microsoft.com/office/drawing/2014/main" xmlns="" id="{32224335-0BF8-D51F-288B-2DC7D1BD3B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32773" y="-4431"/>
            <a:ext cx="11259225" cy="516866"/>
          </a:xfrm>
          <a:prstGeom prst="rect">
            <a:avLst/>
          </a:prstGeom>
        </p:spPr>
        <p:txBody>
          <a:bodyPr lIns="180000">
            <a:noAutofit/>
          </a:bodyPr>
          <a:lstStyle>
            <a:lvl1pPr marL="0" indent="0">
              <a:buNone/>
              <a:defRPr sz="3600" b="1" i="0">
                <a:solidFill>
                  <a:srgbClr val="FF7F4D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/>
              <a:t>Titre abstract…</a:t>
            </a:r>
          </a:p>
        </p:txBody>
      </p:sp>
      <p:sp>
        <p:nvSpPr>
          <p:cNvPr id="13" name="Espace réservé du texte 18">
            <a:extLst>
              <a:ext uri="{FF2B5EF4-FFF2-40B4-BE49-F238E27FC236}">
                <a16:creationId xmlns:a16="http://schemas.microsoft.com/office/drawing/2014/main" xmlns="" id="{2B584DC8-4B0C-56BA-CF88-058455BBF87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32774" y="522517"/>
            <a:ext cx="11259224" cy="341085"/>
          </a:xfrm>
          <a:prstGeom prst="rect">
            <a:avLst/>
          </a:prstGeom>
        </p:spPr>
        <p:txBody>
          <a:bodyPr lIns="180000">
            <a:noAutofit/>
          </a:bodyPr>
          <a:lstStyle>
            <a:lvl1pPr marL="0" indent="0">
              <a:buNone/>
              <a:defRPr sz="2000" b="1" i="0">
                <a:solidFill>
                  <a:srgbClr val="005086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/>
              <a:t>Sous-titre abstract…</a:t>
            </a:r>
          </a:p>
        </p:txBody>
      </p:sp>
      <p:sp>
        <p:nvSpPr>
          <p:cNvPr id="14" name="Espace réservé du contenu 15">
            <a:extLst>
              <a:ext uri="{FF2B5EF4-FFF2-40B4-BE49-F238E27FC236}">
                <a16:creationId xmlns:a16="http://schemas.microsoft.com/office/drawing/2014/main" xmlns="" id="{B07DD8FB-A895-594B-3A70-A83EACE30E47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312995" y="1247431"/>
            <a:ext cx="6553200" cy="3100752"/>
          </a:xfrm>
          <a:prstGeom prst="rect">
            <a:avLst/>
          </a:prstGeom>
          <a:ln w="12700">
            <a:solidFill>
              <a:srgbClr val="005086"/>
            </a:solidFill>
          </a:ln>
        </p:spPr>
        <p:txBody>
          <a:bodyPr anchor="ctr"/>
          <a:lstStyle>
            <a:lvl1pPr marL="0" indent="0" algn="ctr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Emplacement courbe</a:t>
            </a:r>
          </a:p>
        </p:txBody>
      </p:sp>
      <p:sp>
        <p:nvSpPr>
          <p:cNvPr id="15" name="Espace réservé du texte 22">
            <a:extLst>
              <a:ext uri="{FF2B5EF4-FFF2-40B4-BE49-F238E27FC236}">
                <a16:creationId xmlns:a16="http://schemas.microsoft.com/office/drawing/2014/main" xmlns="" id="{D3E98C69-E3D6-2691-AFB9-114FB82E494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74574" y="1052306"/>
            <a:ext cx="1683883" cy="38735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>
              <a:buNone/>
              <a:defRPr sz="1600" b="1">
                <a:solidFill>
                  <a:srgbClr val="737078"/>
                </a:solidFill>
                <a:latin typeface="+mn-lt"/>
              </a:defRPr>
            </a:lvl1pPr>
            <a:lvl2pPr marL="457200" indent="0">
              <a:buNone/>
              <a:defRPr sz="2000" b="1">
                <a:latin typeface="+mn-lt"/>
              </a:defRPr>
            </a:lvl2pPr>
            <a:lvl3pPr marL="914400" indent="0">
              <a:buNone/>
              <a:defRPr sz="2000" b="1">
                <a:latin typeface="+mn-lt"/>
              </a:defRPr>
            </a:lvl3pPr>
            <a:lvl4pPr marL="1371600" indent="0">
              <a:buNone/>
              <a:defRPr sz="2000" b="1">
                <a:latin typeface="+mn-lt"/>
              </a:defRPr>
            </a:lvl4pPr>
            <a:lvl5pPr marL="1828800" indent="0">
              <a:buNone/>
              <a:defRPr sz="2000" b="1">
                <a:latin typeface="+mn-lt"/>
              </a:defRPr>
            </a:lvl5pPr>
          </a:lstStyle>
          <a:p>
            <a:pPr lvl="0"/>
            <a:r>
              <a:rPr lang="fr-FR" dirty="0"/>
              <a:t>Titre courbe</a:t>
            </a:r>
          </a:p>
        </p:txBody>
      </p:sp>
      <p:sp>
        <p:nvSpPr>
          <p:cNvPr id="16" name="Espace réservé du contenu 28">
            <a:extLst>
              <a:ext uri="{FF2B5EF4-FFF2-40B4-BE49-F238E27FC236}">
                <a16:creationId xmlns:a16="http://schemas.microsoft.com/office/drawing/2014/main" xmlns="" id="{BF3DF3E4-1677-37CA-CD8C-AAC7786F38F4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178800" y="1246188"/>
            <a:ext cx="3556000" cy="4616450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216000" indent="-1800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Police système Courant"/>
              <a:buChar char="►"/>
              <a:defRPr sz="1600">
                <a:solidFill>
                  <a:schemeClr val="tx1"/>
                </a:solidFill>
              </a:defRPr>
            </a:lvl2pPr>
            <a:lvl3pPr marL="432000" indent="-1800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§"/>
              <a:defRPr sz="1400" b="1">
                <a:solidFill>
                  <a:schemeClr val="bg1"/>
                </a:solidFill>
              </a:defRPr>
            </a:lvl3pPr>
            <a:lvl4pPr marL="648000" indent="-1800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Police système Courant"/>
              <a:buChar char="⁃"/>
              <a:defRPr sz="1200">
                <a:solidFill>
                  <a:schemeClr val="bg1"/>
                </a:solidFill>
              </a:defRPr>
            </a:lvl4pPr>
            <a:lvl5pPr marL="864000" indent="0">
              <a:lnSpc>
                <a:spcPct val="100000"/>
              </a:lnSpc>
              <a:spcBef>
                <a:spcPts val="0"/>
              </a:spcBef>
              <a:buNone/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7" name="Espace réservé du contenu 28">
            <a:extLst>
              <a:ext uri="{FF2B5EF4-FFF2-40B4-BE49-F238E27FC236}">
                <a16:creationId xmlns:a16="http://schemas.microsoft.com/office/drawing/2014/main" xmlns="" id="{393EA286-5435-E683-D274-8AAD4E596CD1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1312994" y="4460489"/>
            <a:ext cx="6553199" cy="1402150"/>
          </a:xfrm>
          <a:prstGeom prst="rect">
            <a:avLst/>
          </a:prstGeom>
          <a:solidFill>
            <a:srgbClr val="005086"/>
          </a:solidFill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216000" indent="-180000">
              <a:lnSpc>
                <a:spcPct val="100000"/>
              </a:lnSpc>
              <a:spcBef>
                <a:spcPts val="0"/>
              </a:spcBef>
              <a:buClr>
                <a:srgbClr val="FF7F4D"/>
              </a:buClr>
              <a:buSzPct val="80000"/>
              <a:buFont typeface="Police système Courant"/>
              <a:buChar char="►"/>
              <a:defRPr sz="1600">
                <a:solidFill>
                  <a:schemeClr val="bg1"/>
                </a:solidFill>
              </a:defRPr>
            </a:lvl2pPr>
            <a:lvl3pPr marL="432000" indent="-18000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Wingdings" pitchFamily="2" charset="2"/>
              <a:buChar char="§"/>
              <a:defRPr sz="1400" b="1">
                <a:solidFill>
                  <a:schemeClr val="bg1"/>
                </a:solidFill>
              </a:defRPr>
            </a:lvl3pPr>
            <a:lvl4pPr marL="648000" indent="-180000">
              <a:lnSpc>
                <a:spcPct val="100000"/>
              </a:lnSpc>
              <a:spcBef>
                <a:spcPts val="0"/>
              </a:spcBef>
              <a:buClr>
                <a:srgbClr val="FF7F4D"/>
              </a:buClr>
              <a:buFont typeface="Police système Courant"/>
              <a:buChar char="⁃"/>
              <a:defRPr sz="1200">
                <a:solidFill>
                  <a:schemeClr val="bg1"/>
                </a:solidFill>
              </a:defRPr>
            </a:lvl4pPr>
            <a:lvl5pPr marL="864000" indent="0">
              <a:lnSpc>
                <a:spcPct val="100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867AC43-B700-A19D-44E6-4C6494A427B2}"/>
              </a:ext>
            </a:extLst>
          </p:cNvPr>
          <p:cNvSpPr/>
          <p:nvPr userDrawn="1"/>
        </p:nvSpPr>
        <p:spPr>
          <a:xfrm rot="16200000">
            <a:off x="-950941" y="1080182"/>
            <a:ext cx="2806702" cy="646331"/>
          </a:xfrm>
          <a:prstGeom prst="rect">
            <a:avLst/>
          </a:prstGeom>
        </p:spPr>
        <p:txBody>
          <a:bodyPr wrap="square" rIns="216000">
            <a:spAutoFit/>
          </a:bodyPr>
          <a:lstStyle/>
          <a:p>
            <a:pPr algn="r"/>
            <a:r>
              <a:rPr lang="fr-FR" sz="3600" b="1" dirty="0">
                <a:solidFill>
                  <a:srgbClr val="737078"/>
                </a:solidFill>
              </a:rPr>
              <a:t>HEMATO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42959A9D-D2D6-2F19-CBD6-769C57D9F1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" y="6059887"/>
            <a:ext cx="696446" cy="71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0792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86754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grès et Expe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64D0B334-62B8-E95D-4011-3B1D512B42AD}"/>
              </a:ext>
            </a:extLst>
          </p:cNvPr>
          <p:cNvSpPr/>
          <p:nvPr userDrawn="1"/>
        </p:nvSpPr>
        <p:spPr>
          <a:xfrm>
            <a:off x="59568" y="4591217"/>
            <a:ext cx="12191999" cy="2093101"/>
          </a:xfrm>
          <a:prstGeom prst="rect">
            <a:avLst/>
          </a:prstGeom>
          <a:solidFill>
            <a:srgbClr val="FF7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tlCol="0" anchor="t"/>
          <a:lstStyle/>
          <a:p>
            <a:endParaRPr lang="fr-FR" sz="1600" b="1" dirty="0">
              <a:solidFill>
                <a:srgbClr val="FF7F4D"/>
              </a:solidFill>
              <a:latin typeface="geneve"/>
            </a:endParaRPr>
          </a:p>
        </p:txBody>
      </p:sp>
      <p:sp>
        <p:nvSpPr>
          <p:cNvPr id="30" name="Espace réservé pour une image  29">
            <a:extLst>
              <a:ext uri="{FF2B5EF4-FFF2-40B4-BE49-F238E27FC236}">
                <a16:creationId xmlns:a16="http://schemas.microsoft.com/office/drawing/2014/main" xmlns="" id="{E8F03D56-581E-FAB7-12E2-724ABC932EE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25480" y="5043323"/>
            <a:ext cx="1152000" cy="115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fr-FR" dirty="0"/>
              <a:t>Image expert 1 N&amp;B en cercle</a:t>
            </a:r>
          </a:p>
          <a:p>
            <a:r>
              <a:rPr lang="fr-FR" dirty="0"/>
              <a:t>Trait 2 points bleu foncé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5F770F35-D21C-8D15-1E0D-13CA86D222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99931" y="5045088"/>
            <a:ext cx="1782524" cy="5699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</a:lstStyle>
          <a:p>
            <a:pPr lvl="0"/>
            <a:r>
              <a:rPr lang="fr-FR" dirty="0"/>
              <a:t>Pr Prénom</a:t>
            </a:r>
          </a:p>
          <a:p>
            <a:pPr lvl="0"/>
            <a:r>
              <a:rPr lang="fr-FR" dirty="0"/>
              <a:t>NOM</a:t>
            </a:r>
          </a:p>
        </p:txBody>
      </p:sp>
      <p:sp>
        <p:nvSpPr>
          <p:cNvPr id="21" name="Espace réservé pour une image  29">
            <a:extLst>
              <a:ext uri="{FF2B5EF4-FFF2-40B4-BE49-F238E27FC236}">
                <a16:creationId xmlns:a16="http://schemas.microsoft.com/office/drawing/2014/main" xmlns="" id="{C1840AF0-3D9A-2332-E4B7-5400A7BA903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155833" y="5045088"/>
            <a:ext cx="1152000" cy="115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fr-FR" dirty="0"/>
              <a:t>Image expert 1 N&amp;B en cercle</a:t>
            </a:r>
          </a:p>
          <a:p>
            <a:r>
              <a:rPr lang="fr-FR" dirty="0"/>
              <a:t>Trait 2 points bleu foncé</a:t>
            </a:r>
          </a:p>
        </p:txBody>
      </p:sp>
      <p:sp>
        <p:nvSpPr>
          <p:cNvPr id="23" name="Espace réservé pour une image  29">
            <a:extLst>
              <a:ext uri="{FF2B5EF4-FFF2-40B4-BE49-F238E27FC236}">
                <a16:creationId xmlns:a16="http://schemas.microsoft.com/office/drawing/2014/main" xmlns="" id="{50B8ACF1-AE03-0097-E996-33378664416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202264" y="5045088"/>
            <a:ext cx="1152000" cy="115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fr-FR" dirty="0"/>
              <a:t>Image expert 1 N&amp;B en cercle</a:t>
            </a:r>
          </a:p>
          <a:p>
            <a:r>
              <a:rPr lang="fr-FR" dirty="0"/>
              <a:t>Trait 2 points bleu foncé</a:t>
            </a:r>
          </a:p>
        </p:txBody>
      </p:sp>
      <p:sp>
        <p:nvSpPr>
          <p:cNvPr id="24" name="Espace réservé pour une image  29">
            <a:extLst>
              <a:ext uri="{FF2B5EF4-FFF2-40B4-BE49-F238E27FC236}">
                <a16:creationId xmlns:a16="http://schemas.microsoft.com/office/drawing/2014/main" xmlns="" id="{53F86CC7-16AE-9DA0-3C4A-3F7A9FE7BF1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79048" y="5045088"/>
            <a:ext cx="1152000" cy="115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fr-FR" dirty="0"/>
              <a:t>Image expert 1 N&amp;B en cercle</a:t>
            </a:r>
          </a:p>
          <a:p>
            <a:r>
              <a:rPr lang="fr-FR" dirty="0"/>
              <a:t>Trait 2 points bleu foncé</a:t>
            </a:r>
          </a:p>
        </p:txBody>
      </p:sp>
      <p:sp>
        <p:nvSpPr>
          <p:cNvPr id="25" name="Espace réservé du texte 4">
            <a:extLst>
              <a:ext uri="{FF2B5EF4-FFF2-40B4-BE49-F238E27FC236}">
                <a16:creationId xmlns:a16="http://schemas.microsoft.com/office/drawing/2014/main" xmlns="" id="{457ADAF9-1639-EF15-D360-90E1A62FCCF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76188" y="5045088"/>
            <a:ext cx="1782524" cy="5699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</a:lstStyle>
          <a:p>
            <a:pPr lvl="0"/>
            <a:r>
              <a:rPr lang="fr-FR" dirty="0"/>
              <a:t>Pr Prénom</a:t>
            </a:r>
          </a:p>
          <a:p>
            <a:pPr lvl="0"/>
            <a:r>
              <a:rPr lang="fr-FR" dirty="0"/>
              <a:t>NOM</a:t>
            </a:r>
          </a:p>
        </p:txBody>
      </p:sp>
      <p:sp>
        <p:nvSpPr>
          <p:cNvPr id="26" name="Espace réservé du texte 4">
            <a:extLst>
              <a:ext uri="{FF2B5EF4-FFF2-40B4-BE49-F238E27FC236}">
                <a16:creationId xmlns:a16="http://schemas.microsoft.com/office/drawing/2014/main" xmlns="" id="{289E7E1F-AA8B-DC73-656E-035A81CC142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352445" y="5045088"/>
            <a:ext cx="1782524" cy="5699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</a:lstStyle>
          <a:p>
            <a:pPr lvl="0"/>
            <a:r>
              <a:rPr lang="fr-FR" dirty="0"/>
              <a:t>Pr Prénom</a:t>
            </a:r>
          </a:p>
          <a:p>
            <a:pPr lvl="0"/>
            <a:r>
              <a:rPr lang="fr-FR" dirty="0"/>
              <a:t>NOM</a:t>
            </a:r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xmlns="" id="{C38D9668-B730-59C9-ACB0-85C591F8DFA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328701" y="5045088"/>
            <a:ext cx="1782524" cy="5699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</a:lstStyle>
          <a:p>
            <a:pPr lvl="0"/>
            <a:r>
              <a:rPr lang="fr-FR" dirty="0"/>
              <a:t>Pr Prénom</a:t>
            </a:r>
          </a:p>
          <a:p>
            <a:pPr lvl="0"/>
            <a:r>
              <a:rPr lang="fr-FR" dirty="0"/>
              <a:t>NOM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xmlns="" id="{E53E4662-2047-347B-3E84-27E6569FF9B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395215" y="5627175"/>
            <a:ext cx="1782524" cy="9875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</a:lstStyle>
          <a:p>
            <a:pPr lvl="0"/>
            <a:r>
              <a:rPr lang="fr-FR" dirty="0"/>
              <a:t>Nom Institut</a:t>
            </a:r>
          </a:p>
          <a:p>
            <a:pPr lvl="0"/>
            <a:r>
              <a:rPr lang="fr-FR" dirty="0"/>
              <a:t>ou Hôpital</a:t>
            </a:r>
          </a:p>
          <a:p>
            <a:pPr lvl="0"/>
            <a:r>
              <a:rPr lang="fr-FR" dirty="0"/>
              <a:t>Université et Ville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xmlns="" id="{D0952211-D5BA-4E59-914A-C2AC91DFDF6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73044" y="5627175"/>
            <a:ext cx="1782524" cy="9810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</a:lstStyle>
          <a:p>
            <a:pPr lvl="0"/>
            <a:r>
              <a:rPr lang="fr-FR" dirty="0"/>
              <a:t>Nom Institut</a:t>
            </a:r>
          </a:p>
          <a:p>
            <a:pPr lvl="0"/>
            <a:r>
              <a:rPr lang="fr-FR" dirty="0"/>
              <a:t>ou Hôpital</a:t>
            </a:r>
          </a:p>
          <a:p>
            <a:pPr lvl="0"/>
            <a:r>
              <a:rPr lang="fr-FR" dirty="0"/>
              <a:t>Université et Ville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xmlns="" id="{852FA44D-BA91-E543-D4DF-8882BC289B1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350873" y="5627175"/>
            <a:ext cx="1782524" cy="9810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</a:lstStyle>
          <a:p>
            <a:pPr lvl="0"/>
            <a:r>
              <a:rPr lang="fr-FR" dirty="0"/>
              <a:t>Nom Institut</a:t>
            </a:r>
          </a:p>
          <a:p>
            <a:pPr lvl="0"/>
            <a:r>
              <a:rPr lang="fr-FR" dirty="0"/>
              <a:t>ou Hôpital</a:t>
            </a:r>
          </a:p>
          <a:p>
            <a:pPr lvl="0"/>
            <a:r>
              <a:rPr lang="fr-FR" dirty="0"/>
              <a:t>Université et Ville</a:t>
            </a:r>
          </a:p>
        </p:txBody>
      </p:sp>
      <p:sp>
        <p:nvSpPr>
          <p:cNvPr id="35" name="Espace réservé du texte 4">
            <a:extLst>
              <a:ext uri="{FF2B5EF4-FFF2-40B4-BE49-F238E27FC236}">
                <a16:creationId xmlns:a16="http://schemas.microsoft.com/office/drawing/2014/main" xmlns="" id="{C9D7777E-5AE1-2DB4-7224-A6CF81BAD85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328701" y="5627175"/>
            <a:ext cx="1782524" cy="9810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</a:lstStyle>
          <a:p>
            <a:pPr lvl="0"/>
            <a:r>
              <a:rPr lang="fr-FR" dirty="0"/>
              <a:t>Nom Institut</a:t>
            </a:r>
          </a:p>
          <a:p>
            <a:pPr lvl="0"/>
            <a:r>
              <a:rPr lang="fr-FR" dirty="0"/>
              <a:t>ou Hôpital</a:t>
            </a:r>
          </a:p>
          <a:p>
            <a:pPr lvl="0"/>
            <a:r>
              <a:rPr lang="fr-FR" dirty="0"/>
              <a:t>Université et Ville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xmlns="" id="{9A6B4D7B-5487-778A-ED36-37AFB3EF62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40704" y="944755"/>
            <a:ext cx="9190355" cy="4854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Titre du Congrès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336828D2-9867-855C-8074-D31F04837A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016419"/>
            <a:ext cx="12192000" cy="1813403"/>
          </a:xfrm>
          <a:prstGeom prst="rect">
            <a:avLst/>
          </a:prstGeom>
          <a:solidFill>
            <a:srgbClr val="005087"/>
          </a:solidFill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611BC6B7-F7D0-CD8F-504D-C0525FA818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40704" y="1444738"/>
            <a:ext cx="9190355" cy="419056"/>
          </a:xfrm>
        </p:spPr>
        <p:txBody>
          <a:bodyPr anchor="t">
            <a:normAutofit/>
          </a:bodyPr>
          <a:lstStyle>
            <a:lvl1pPr algn="l">
              <a:defRPr sz="2000" b="0">
                <a:solidFill>
                  <a:srgbClr val="00508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 dirty="0"/>
              <a:t>Sous titre du Congrès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8932535-FFA1-0DF5-F581-9FAA2917DAFE}"/>
              </a:ext>
            </a:extLst>
          </p:cNvPr>
          <p:cNvSpPr/>
          <p:nvPr userDrawn="1"/>
        </p:nvSpPr>
        <p:spPr>
          <a:xfrm>
            <a:off x="3050265" y="0"/>
            <a:ext cx="9141734" cy="888908"/>
          </a:xfrm>
          <a:prstGeom prst="rect">
            <a:avLst/>
          </a:prstGeom>
          <a:solidFill>
            <a:srgbClr val="3A3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dirty="0">
              <a:solidFill>
                <a:srgbClr val="3A3839"/>
              </a:solidFill>
              <a:latin typeface="Calibri" panose="020F0502020204030204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83FB68E0-10BC-4EED-9B91-C43EEB670F05}"/>
              </a:ext>
            </a:extLst>
          </p:cNvPr>
          <p:cNvSpPr txBox="1"/>
          <p:nvPr userDrawn="1"/>
        </p:nvSpPr>
        <p:spPr>
          <a:xfrm>
            <a:off x="5120733" y="243294"/>
            <a:ext cx="40126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2000" b="1" dirty="0">
                <a:solidFill>
                  <a:srgbClr val="FF7F4D"/>
                </a:solidFill>
                <a:latin typeface="Gordita" pitchFamily="2" charset="77"/>
                <a:cs typeface="Gordita" pitchFamily="2" charset="77"/>
              </a:rPr>
              <a:t>Congrès</a:t>
            </a:r>
            <a:endParaRPr lang="fr-FR" sz="2000" b="1" dirty="0">
              <a:solidFill>
                <a:srgbClr val="E7E6E6">
                  <a:lumMod val="75000"/>
                </a:srgbClr>
              </a:solidFill>
              <a:latin typeface="Gordita" pitchFamily="2" charset="77"/>
              <a:cs typeface="Gordita" pitchFamily="2" charset="77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82876690-0BEF-AB6A-028A-C49472408F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3537" y="86385"/>
            <a:ext cx="2243259" cy="67183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E55831D-C24F-8EE6-D28E-96C2DC1CB7B8}"/>
              </a:ext>
            </a:extLst>
          </p:cNvPr>
          <p:cNvSpPr/>
          <p:nvPr userDrawn="1"/>
        </p:nvSpPr>
        <p:spPr>
          <a:xfrm>
            <a:off x="8575058" y="109857"/>
            <a:ext cx="2806702" cy="646331"/>
          </a:xfrm>
          <a:prstGeom prst="rect">
            <a:avLst/>
          </a:prstGeom>
        </p:spPr>
        <p:txBody>
          <a:bodyPr wrap="square" rIns="216000">
            <a:spAutoFit/>
          </a:bodyPr>
          <a:lstStyle/>
          <a:p>
            <a:pPr algn="r">
              <a:defRPr/>
            </a:pPr>
            <a:r>
              <a:rPr lang="fr-FR" sz="3600" b="1" dirty="0">
                <a:solidFill>
                  <a:srgbClr val="737078"/>
                </a:solidFill>
              </a:rPr>
              <a:t>HEMATO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61F9AC1B-77FA-780F-DB0C-EACCEF4CB53F}"/>
              </a:ext>
            </a:extLst>
          </p:cNvPr>
          <p:cNvSpPr txBox="1"/>
          <p:nvPr userDrawn="1"/>
        </p:nvSpPr>
        <p:spPr>
          <a:xfrm>
            <a:off x="3205857" y="109986"/>
            <a:ext cx="150232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dirty="0">
                <a:solidFill>
                  <a:srgbClr val="FF7F4D"/>
                </a:solidFill>
                <a:cs typeface="Gordita" pitchFamily="2" charset="77"/>
              </a:rPr>
              <a:t>L’actualité</a:t>
            </a:r>
            <a:r>
              <a:rPr lang="fr-FR" sz="1100" dirty="0">
                <a:solidFill>
                  <a:prstClr val="white"/>
                </a:solidFill>
                <a:cs typeface="Gordita" pitchFamily="2" charset="77"/>
              </a:rPr>
              <a:t/>
            </a:r>
            <a:br>
              <a:rPr lang="fr-FR" sz="1100" dirty="0">
                <a:solidFill>
                  <a:prstClr val="white"/>
                </a:solidFill>
                <a:cs typeface="Gordita" pitchFamily="2" charset="77"/>
              </a:rPr>
            </a:br>
            <a:r>
              <a:rPr lang="fr-FR" sz="1100" dirty="0">
                <a:solidFill>
                  <a:prstClr val="white"/>
                </a:solidFill>
                <a:cs typeface="Gordita" pitchFamily="2" charset="77"/>
              </a:rPr>
              <a:t>en oncologie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xmlns="" id="{1D7125B1-5B5B-B9C6-6DDD-63E06A5B61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05857" y="482309"/>
            <a:ext cx="1411407" cy="2428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5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fr-FR" dirty="0"/>
              <a:t>Date du congrès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24B31910-DB0E-F648-D21B-B8985F528716}"/>
              </a:ext>
            </a:extLst>
          </p:cNvPr>
          <p:cNvSpPr txBox="1"/>
          <p:nvPr userDrawn="1"/>
        </p:nvSpPr>
        <p:spPr>
          <a:xfrm>
            <a:off x="120301" y="4596028"/>
            <a:ext cx="767343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002D4C"/>
                </a:solidFill>
              </a:rPr>
              <a:t>Un service </a:t>
            </a:r>
            <a:r>
              <a:rPr lang="fr-FR" sz="1600" b="1" dirty="0">
                <a:solidFill>
                  <a:srgbClr val="002C4C"/>
                </a:solidFill>
              </a:rPr>
              <a:t>proposé</a:t>
            </a:r>
            <a:r>
              <a:rPr lang="fr-FR" sz="1600" b="1" dirty="0">
                <a:solidFill>
                  <a:srgbClr val="002D4C"/>
                </a:solidFill>
              </a:rPr>
              <a:t> en toute indépendance par nos experts sur place :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9C54497C-653B-4D8F-7390-0E8BAAB1C3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81760" y="76699"/>
            <a:ext cx="696446" cy="717551"/>
          </a:xfrm>
          <a:prstGeom prst="rect">
            <a:avLst/>
          </a:prstGeom>
        </p:spPr>
      </p:pic>
      <p:sp>
        <p:nvSpPr>
          <p:cNvPr id="27" name="Espace réservé pour une image  29">
            <a:extLst>
              <a:ext uri="{FF2B5EF4-FFF2-40B4-BE49-F238E27FC236}">
                <a16:creationId xmlns:a16="http://schemas.microsoft.com/office/drawing/2014/main" xmlns="" id="{C1840AF0-3D9A-2332-E4B7-5400A7BA9038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1675567" y="5109845"/>
            <a:ext cx="1152000" cy="115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fr-FR" dirty="0"/>
              <a:t>Image expert 1 N&amp;B en cercle</a:t>
            </a:r>
          </a:p>
          <a:p>
            <a:r>
              <a:rPr lang="fr-FR" dirty="0"/>
              <a:t>Trait 2 points bleu foncé</a:t>
            </a:r>
          </a:p>
        </p:txBody>
      </p:sp>
    </p:spTree>
    <p:extLst>
      <p:ext uri="{BB962C8B-B14F-4D97-AF65-F5344CB8AC3E}">
        <p14:creationId xmlns:p14="http://schemas.microsoft.com/office/powerpoint/2010/main" val="8392378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xmlns="" id="{9A6B4D7B-5487-778A-ED36-37AFB3EF62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40704" y="944755"/>
            <a:ext cx="9190355" cy="4854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Titre du Congrès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336828D2-9867-855C-8074-D31F04837A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016419"/>
            <a:ext cx="12192000" cy="1813403"/>
          </a:xfrm>
          <a:prstGeom prst="rect">
            <a:avLst/>
          </a:prstGeom>
          <a:solidFill>
            <a:srgbClr val="005087"/>
          </a:solidFill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611BC6B7-F7D0-CD8F-504D-C0525FA818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40704" y="1444738"/>
            <a:ext cx="9190355" cy="419056"/>
          </a:xfrm>
        </p:spPr>
        <p:txBody>
          <a:bodyPr anchor="t">
            <a:normAutofit/>
          </a:bodyPr>
          <a:lstStyle>
            <a:lvl1pPr algn="l">
              <a:defRPr sz="2000" b="0">
                <a:solidFill>
                  <a:srgbClr val="00508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 dirty="0"/>
              <a:t>Sous titre du Congrès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8932535-FFA1-0DF5-F581-9FAA2917DAFE}"/>
              </a:ext>
            </a:extLst>
          </p:cNvPr>
          <p:cNvSpPr/>
          <p:nvPr userDrawn="1"/>
        </p:nvSpPr>
        <p:spPr>
          <a:xfrm>
            <a:off x="3050265" y="0"/>
            <a:ext cx="9141734" cy="888908"/>
          </a:xfrm>
          <a:prstGeom prst="rect">
            <a:avLst/>
          </a:prstGeom>
          <a:solidFill>
            <a:srgbClr val="3A3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dirty="0">
              <a:solidFill>
                <a:srgbClr val="3A3839"/>
              </a:solidFill>
              <a:latin typeface="Calibri" panose="020F0502020204030204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82876690-0BEF-AB6A-028A-C49472408F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3537" y="86385"/>
            <a:ext cx="2243259" cy="671839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61F9AC1B-77FA-780F-DB0C-EACCEF4CB53F}"/>
              </a:ext>
            </a:extLst>
          </p:cNvPr>
          <p:cNvSpPr txBox="1"/>
          <p:nvPr userDrawn="1"/>
        </p:nvSpPr>
        <p:spPr>
          <a:xfrm>
            <a:off x="3205857" y="109986"/>
            <a:ext cx="150232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dirty="0">
                <a:solidFill>
                  <a:srgbClr val="FF7F4D"/>
                </a:solidFill>
                <a:cs typeface="Gordita" pitchFamily="2" charset="77"/>
              </a:rPr>
              <a:t>L’actualité</a:t>
            </a:r>
            <a:r>
              <a:rPr lang="fr-FR" sz="1100" dirty="0">
                <a:solidFill>
                  <a:prstClr val="white"/>
                </a:solidFill>
                <a:cs typeface="Gordita" pitchFamily="2" charset="77"/>
              </a:rPr>
              <a:t/>
            </a:r>
            <a:br>
              <a:rPr lang="fr-FR" sz="1100" dirty="0">
                <a:solidFill>
                  <a:prstClr val="white"/>
                </a:solidFill>
                <a:cs typeface="Gordita" pitchFamily="2" charset="77"/>
              </a:rPr>
            </a:br>
            <a:r>
              <a:rPr lang="fr-FR" sz="1100" dirty="0">
                <a:solidFill>
                  <a:prstClr val="white"/>
                </a:solidFill>
                <a:cs typeface="Gordita" pitchFamily="2" charset="77"/>
              </a:rPr>
              <a:t>en oncologie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xmlns="" id="{1D7125B1-5B5B-B9C6-6DDD-63E06A5B61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05857" y="482309"/>
            <a:ext cx="1411407" cy="2428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5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fr-FR" dirty="0"/>
              <a:t>Date du congrès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429AE2BF-B994-B373-A6A1-907A0236A462}"/>
              </a:ext>
            </a:extLst>
          </p:cNvPr>
          <p:cNvSpPr txBox="1"/>
          <p:nvPr userDrawn="1"/>
        </p:nvSpPr>
        <p:spPr>
          <a:xfrm>
            <a:off x="2940704" y="3884984"/>
            <a:ext cx="21623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prstClr val="black"/>
                </a:solidFill>
              </a:rPr>
              <a:t>Programme :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C33B4A75-5EF8-DF64-7F8E-52DE7E77837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03077" y="3982447"/>
            <a:ext cx="5899540" cy="2739487"/>
          </a:xfrm>
          <a:prstGeom prst="rect">
            <a:avLst/>
          </a:prstGeom>
        </p:spPr>
        <p:txBody>
          <a:bodyPr/>
          <a:lstStyle>
            <a:lvl1pPr marL="0" indent="-228600">
              <a:lnSpc>
                <a:spcPct val="90000"/>
              </a:lnSpc>
              <a:spcBef>
                <a:spcPts val="0"/>
              </a:spcBef>
              <a:buClr>
                <a:srgbClr val="FF7F4D"/>
              </a:buClr>
              <a:buFont typeface="Wingdings" pitchFamily="2" charset="2"/>
              <a:buChar char="§"/>
              <a:defRPr sz="2400" b="1" i="0">
                <a:solidFill>
                  <a:srgbClr val="005086"/>
                </a:solidFill>
                <a:latin typeface="Century Gothic" panose="020B0502020202020204" pitchFamily="34" charset="0"/>
              </a:defRPr>
            </a:lvl1pPr>
            <a:lvl2pPr>
              <a:defRPr sz="2400" b="1" i="0">
                <a:latin typeface="Century Gothic" panose="020B0502020202020204" pitchFamily="34" charset="0"/>
              </a:defRPr>
            </a:lvl2pPr>
            <a:lvl3pPr>
              <a:defRPr sz="2400" b="1" i="0">
                <a:latin typeface="Century Gothic" panose="020B0502020202020204" pitchFamily="34" charset="0"/>
              </a:defRPr>
            </a:lvl3pPr>
            <a:lvl4pPr>
              <a:defRPr sz="2400" b="1" i="0">
                <a:latin typeface="Century Gothic" panose="020B0502020202020204" pitchFamily="34" charset="0"/>
              </a:defRPr>
            </a:lvl4pPr>
            <a:lvl5pPr>
              <a:defRPr sz="2400" b="1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/>
              <a:t> Item #1</a:t>
            </a:r>
          </a:p>
          <a:p>
            <a:pPr lvl="0"/>
            <a:r>
              <a:rPr lang="fr-FR" dirty="0"/>
              <a:t> Item #2</a:t>
            </a:r>
          </a:p>
          <a:p>
            <a:pPr lvl="0"/>
            <a:r>
              <a:rPr lang="fr-FR" dirty="0"/>
              <a:t> Item #3</a:t>
            </a:r>
          </a:p>
          <a:p>
            <a:pPr lvl="0"/>
            <a:r>
              <a:rPr lang="fr-FR" dirty="0"/>
              <a:t> …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94D77CE0-EF2C-5CF1-84AC-19DBB72F6385}"/>
              </a:ext>
            </a:extLst>
          </p:cNvPr>
          <p:cNvSpPr txBox="1"/>
          <p:nvPr userDrawn="1"/>
        </p:nvSpPr>
        <p:spPr>
          <a:xfrm>
            <a:off x="5120733" y="243294"/>
            <a:ext cx="40126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2000" b="1" dirty="0">
                <a:solidFill>
                  <a:srgbClr val="FF7F4D"/>
                </a:solidFill>
                <a:latin typeface="Gordita" pitchFamily="2" charset="77"/>
                <a:cs typeface="Gordita" pitchFamily="2" charset="77"/>
              </a:rPr>
              <a:t>Congrès</a:t>
            </a:r>
            <a:endParaRPr lang="fr-FR" sz="2000" b="1" dirty="0">
              <a:solidFill>
                <a:srgbClr val="E7E6E6">
                  <a:lumMod val="75000"/>
                </a:srgbClr>
              </a:solidFill>
              <a:latin typeface="Gordita" pitchFamily="2" charset="77"/>
              <a:cs typeface="Gordita" pitchFamily="2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318731A-5446-F04E-735B-D8C250E1AC41}"/>
              </a:ext>
            </a:extLst>
          </p:cNvPr>
          <p:cNvSpPr/>
          <p:nvPr userDrawn="1"/>
        </p:nvSpPr>
        <p:spPr>
          <a:xfrm>
            <a:off x="8575058" y="109857"/>
            <a:ext cx="2806702" cy="646331"/>
          </a:xfrm>
          <a:prstGeom prst="rect">
            <a:avLst/>
          </a:prstGeom>
        </p:spPr>
        <p:txBody>
          <a:bodyPr wrap="square" rIns="216000">
            <a:spAutoFit/>
          </a:bodyPr>
          <a:lstStyle/>
          <a:p>
            <a:pPr algn="r">
              <a:defRPr/>
            </a:pPr>
            <a:r>
              <a:rPr lang="fr-FR" sz="3600" b="1" dirty="0">
                <a:solidFill>
                  <a:srgbClr val="737078"/>
                </a:solidFill>
              </a:rPr>
              <a:t>HEMATO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B40877AE-EB40-26B3-E4AE-E652BDB7CA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81760" y="76699"/>
            <a:ext cx="696446" cy="71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9609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Exp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64D0B334-62B8-E95D-4011-3B1D512B42AD}"/>
              </a:ext>
            </a:extLst>
          </p:cNvPr>
          <p:cNvSpPr/>
          <p:nvPr userDrawn="1"/>
        </p:nvSpPr>
        <p:spPr>
          <a:xfrm>
            <a:off x="0" y="4502597"/>
            <a:ext cx="12191999" cy="2112109"/>
          </a:xfrm>
          <a:prstGeom prst="rect">
            <a:avLst/>
          </a:prstGeom>
          <a:solidFill>
            <a:srgbClr val="FF7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tlCol="0" anchor="t"/>
          <a:lstStyle/>
          <a:p>
            <a:endParaRPr lang="fr-FR" sz="1600" b="1" dirty="0">
              <a:solidFill>
                <a:srgbClr val="FF7F4D"/>
              </a:solidFill>
              <a:latin typeface="geneve"/>
            </a:endParaRPr>
          </a:p>
        </p:txBody>
      </p:sp>
      <p:sp>
        <p:nvSpPr>
          <p:cNvPr id="30" name="Espace réservé pour une image  29">
            <a:extLst>
              <a:ext uri="{FF2B5EF4-FFF2-40B4-BE49-F238E27FC236}">
                <a16:creationId xmlns:a16="http://schemas.microsoft.com/office/drawing/2014/main" xmlns="" id="{E8F03D56-581E-FAB7-12E2-724ABC932EE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663359" y="4700665"/>
            <a:ext cx="1796104" cy="17961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fr-FR" dirty="0"/>
              <a:t>Image expert 1 N&amp;B en cercle</a:t>
            </a:r>
          </a:p>
          <a:p>
            <a:r>
              <a:rPr lang="fr-FR" dirty="0"/>
              <a:t>Trait 2 points bleu foncé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xmlns="" id="{ECF23FBF-FE34-F1DA-BD90-00F92103CC9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021245" y="3899146"/>
            <a:ext cx="9170755" cy="553891"/>
          </a:xfrm>
          <a:prstGeom prst="rect">
            <a:avLst/>
          </a:prstGeom>
        </p:spPr>
        <p:txBody>
          <a:bodyPr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400" b="1" i="0">
                <a:solidFill>
                  <a:srgbClr val="005086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</a:lstStyle>
          <a:p>
            <a:pPr lvl="0"/>
            <a:r>
              <a:rPr lang="fr-FR" dirty="0"/>
              <a:t>Titre Section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5F770F35-D21C-8D15-1E0D-13CA86D222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32939" y="4852271"/>
            <a:ext cx="5459059" cy="5699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</a:lstStyle>
          <a:p>
            <a:pPr lvl="0"/>
            <a:r>
              <a:rPr lang="fr-FR" dirty="0"/>
              <a:t>Pr Prénom NOM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xmlns="" id="{E53E4662-2047-347B-3E84-27E6569FF9B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739678" y="5442393"/>
            <a:ext cx="5459058" cy="9875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</a:lstStyle>
          <a:p>
            <a:pPr lvl="0"/>
            <a:r>
              <a:rPr lang="fr-FR" dirty="0"/>
              <a:t>Nom Institut</a:t>
            </a:r>
          </a:p>
          <a:p>
            <a:pPr lvl="0"/>
            <a:r>
              <a:rPr lang="fr-FR" dirty="0"/>
              <a:t>ou Hôpital</a:t>
            </a:r>
          </a:p>
          <a:p>
            <a:pPr lvl="0"/>
            <a:r>
              <a:rPr lang="fr-FR" dirty="0"/>
              <a:t>Université et Ville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xmlns="" id="{9A6B4D7B-5487-778A-ED36-37AFB3EF62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40704" y="944755"/>
            <a:ext cx="9190355" cy="4854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Titre du Congrès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336828D2-9867-855C-8074-D31F04837A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016419"/>
            <a:ext cx="12192000" cy="1813403"/>
          </a:xfrm>
          <a:prstGeom prst="rect">
            <a:avLst/>
          </a:prstGeom>
          <a:solidFill>
            <a:srgbClr val="005087"/>
          </a:solidFill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611BC6B7-F7D0-CD8F-504D-C0525FA818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40704" y="1444738"/>
            <a:ext cx="9190355" cy="419056"/>
          </a:xfrm>
        </p:spPr>
        <p:txBody>
          <a:bodyPr anchor="t">
            <a:normAutofit/>
          </a:bodyPr>
          <a:lstStyle>
            <a:lvl1pPr algn="l">
              <a:defRPr sz="2000" b="0">
                <a:solidFill>
                  <a:srgbClr val="00508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 dirty="0"/>
              <a:t>Sous titre du Congrès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8932535-FFA1-0DF5-F581-9FAA2917DAFE}"/>
              </a:ext>
            </a:extLst>
          </p:cNvPr>
          <p:cNvSpPr/>
          <p:nvPr userDrawn="1"/>
        </p:nvSpPr>
        <p:spPr>
          <a:xfrm>
            <a:off x="3050265" y="0"/>
            <a:ext cx="9141734" cy="888908"/>
          </a:xfrm>
          <a:prstGeom prst="rect">
            <a:avLst/>
          </a:prstGeom>
          <a:solidFill>
            <a:srgbClr val="3A3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dirty="0">
              <a:solidFill>
                <a:srgbClr val="3A3839"/>
              </a:solidFill>
              <a:latin typeface="Calibri" panose="020F0502020204030204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82876690-0BEF-AB6A-028A-C49472408F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3537" y="86385"/>
            <a:ext cx="2243259" cy="671839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61F9AC1B-77FA-780F-DB0C-EACCEF4CB53F}"/>
              </a:ext>
            </a:extLst>
          </p:cNvPr>
          <p:cNvSpPr txBox="1"/>
          <p:nvPr userDrawn="1"/>
        </p:nvSpPr>
        <p:spPr>
          <a:xfrm>
            <a:off x="3205857" y="109986"/>
            <a:ext cx="150232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dirty="0">
                <a:solidFill>
                  <a:srgbClr val="FF7F4D"/>
                </a:solidFill>
                <a:cs typeface="Gordita" pitchFamily="2" charset="77"/>
              </a:rPr>
              <a:t>L’actualité</a:t>
            </a:r>
            <a:r>
              <a:rPr lang="fr-FR" sz="1100" dirty="0">
                <a:solidFill>
                  <a:prstClr val="white"/>
                </a:solidFill>
                <a:cs typeface="Gordita" pitchFamily="2" charset="77"/>
              </a:rPr>
              <a:t/>
            </a:r>
            <a:br>
              <a:rPr lang="fr-FR" sz="1100" dirty="0">
                <a:solidFill>
                  <a:prstClr val="white"/>
                </a:solidFill>
                <a:cs typeface="Gordita" pitchFamily="2" charset="77"/>
              </a:rPr>
            </a:br>
            <a:r>
              <a:rPr lang="fr-FR" sz="1100" dirty="0">
                <a:solidFill>
                  <a:prstClr val="white"/>
                </a:solidFill>
                <a:cs typeface="Gordita" pitchFamily="2" charset="77"/>
              </a:rPr>
              <a:t>en oncologie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xmlns="" id="{1D7125B1-5B5B-B9C6-6DDD-63E06A5B61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05857" y="482309"/>
            <a:ext cx="1411407" cy="2428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5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fr-FR" dirty="0"/>
              <a:t>Date du congrès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30124EE0-ACB7-CD8A-6809-5870B670BC73}"/>
              </a:ext>
            </a:extLst>
          </p:cNvPr>
          <p:cNvSpPr txBox="1"/>
          <p:nvPr userDrawn="1"/>
        </p:nvSpPr>
        <p:spPr>
          <a:xfrm>
            <a:off x="5120733" y="243294"/>
            <a:ext cx="40126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2000" b="1" dirty="0">
                <a:solidFill>
                  <a:srgbClr val="FF7F4D"/>
                </a:solidFill>
                <a:latin typeface="Gordita" pitchFamily="2" charset="77"/>
                <a:cs typeface="Gordita" pitchFamily="2" charset="77"/>
              </a:rPr>
              <a:t>Congrès</a:t>
            </a:r>
            <a:endParaRPr lang="fr-FR" sz="2000" b="1" dirty="0">
              <a:solidFill>
                <a:srgbClr val="E7E6E6">
                  <a:lumMod val="75000"/>
                </a:srgbClr>
              </a:solidFill>
              <a:latin typeface="Gordita" pitchFamily="2" charset="77"/>
              <a:cs typeface="Gordita" pitchFamily="2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EBE1EE0-097C-F490-0B66-B5F20C70A0CF}"/>
              </a:ext>
            </a:extLst>
          </p:cNvPr>
          <p:cNvSpPr/>
          <p:nvPr userDrawn="1"/>
        </p:nvSpPr>
        <p:spPr>
          <a:xfrm>
            <a:off x="8575058" y="109857"/>
            <a:ext cx="2806702" cy="646331"/>
          </a:xfrm>
          <a:prstGeom prst="rect">
            <a:avLst/>
          </a:prstGeom>
        </p:spPr>
        <p:txBody>
          <a:bodyPr wrap="square" rIns="216000">
            <a:spAutoFit/>
          </a:bodyPr>
          <a:lstStyle/>
          <a:p>
            <a:pPr algn="r">
              <a:defRPr/>
            </a:pPr>
            <a:r>
              <a:rPr lang="fr-FR" sz="3600" b="1" dirty="0">
                <a:solidFill>
                  <a:srgbClr val="737078"/>
                </a:solidFill>
              </a:rPr>
              <a:t>HEMATO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BDE4DCCA-E684-3A30-F083-1A4A0C533D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81760" y="76699"/>
            <a:ext cx="696446" cy="71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2246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ens d'intérê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E173DC7-B4D3-4321-AE79-E30BAB9140F0}"/>
              </a:ext>
            </a:extLst>
          </p:cNvPr>
          <p:cNvSpPr/>
          <p:nvPr userDrawn="1"/>
        </p:nvSpPr>
        <p:spPr>
          <a:xfrm>
            <a:off x="926898" y="6059887"/>
            <a:ext cx="11265101" cy="798114"/>
          </a:xfrm>
          <a:prstGeom prst="rect">
            <a:avLst/>
          </a:prstGeom>
          <a:solidFill>
            <a:srgbClr val="002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endParaRPr lang="fr-FR" sz="1200" i="1" dirty="0">
              <a:solidFill>
                <a:prstClr val="white"/>
              </a:solidFill>
            </a:endParaRPr>
          </a:p>
        </p:txBody>
      </p:sp>
      <p:pic>
        <p:nvPicPr>
          <p:cNvPr id="8" name="Image 7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xmlns="" id="{70A865FB-40C9-5CAF-BAAC-E4ED600992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44932" y="6113512"/>
            <a:ext cx="2306783" cy="69086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1592C02-83E5-A5C8-E162-287DE145FD68}"/>
              </a:ext>
            </a:extLst>
          </p:cNvPr>
          <p:cNvSpPr/>
          <p:nvPr userDrawn="1"/>
        </p:nvSpPr>
        <p:spPr>
          <a:xfrm>
            <a:off x="0" y="0"/>
            <a:ext cx="926899" cy="6858000"/>
          </a:xfrm>
          <a:prstGeom prst="rect">
            <a:avLst/>
          </a:prstGeom>
          <a:solidFill>
            <a:srgbClr val="3A3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8032FB2-8A0C-F093-959E-CBF277FEC978}"/>
              </a:ext>
            </a:extLst>
          </p:cNvPr>
          <p:cNvSpPr/>
          <p:nvPr userDrawn="1"/>
        </p:nvSpPr>
        <p:spPr>
          <a:xfrm rot="16200000">
            <a:off x="-1201106" y="3998441"/>
            <a:ext cx="32912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dirty="0">
                <a:solidFill>
                  <a:prstClr val="white"/>
                </a:solidFill>
              </a:rPr>
              <a:t>Ce contenu est un rapport et/ou un résumé des communications d'un congrès dont l'objectif est d'informer </a:t>
            </a:r>
            <a:br>
              <a:rPr lang="fr-FR" sz="800" dirty="0">
                <a:solidFill>
                  <a:prstClr val="white"/>
                </a:solidFill>
              </a:rPr>
            </a:br>
            <a:r>
              <a:rPr lang="fr-FR" sz="800" dirty="0">
                <a:solidFill>
                  <a:prstClr val="white"/>
                </a:solidFill>
              </a:rPr>
              <a:t>sur l'état actuel de la recherche ; les données présentées ici peuvent ne pas être validées par les autorités de santé et, </a:t>
            </a:r>
            <a:br>
              <a:rPr lang="fr-FR" sz="800" dirty="0">
                <a:solidFill>
                  <a:prstClr val="white"/>
                </a:solidFill>
              </a:rPr>
            </a:br>
            <a:r>
              <a:rPr lang="fr-FR" sz="800" dirty="0">
                <a:solidFill>
                  <a:prstClr val="white"/>
                </a:solidFill>
              </a:rPr>
              <a:t>le cas échéant, ne doivent pas être mises en pratique.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5643CAED-F0F2-0415-6C0D-9BFF9BECD3D0}"/>
              </a:ext>
            </a:extLst>
          </p:cNvPr>
          <p:cNvSpPr txBox="1"/>
          <p:nvPr userDrawn="1"/>
        </p:nvSpPr>
        <p:spPr>
          <a:xfrm>
            <a:off x="8242609" y="6158862"/>
            <a:ext cx="150232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100" dirty="0">
                <a:solidFill>
                  <a:srgbClr val="FF7F4D"/>
                </a:solidFill>
                <a:cs typeface="Gordita" pitchFamily="2" charset="77"/>
              </a:rPr>
              <a:t>L’actualité</a:t>
            </a:r>
            <a:r>
              <a:rPr lang="fr-FR" sz="1100" dirty="0">
                <a:solidFill>
                  <a:prstClr val="white"/>
                </a:solidFill>
                <a:cs typeface="Gordita" pitchFamily="2" charset="77"/>
              </a:rPr>
              <a:t/>
            </a:r>
            <a:br>
              <a:rPr lang="fr-FR" sz="1100" dirty="0">
                <a:solidFill>
                  <a:prstClr val="white"/>
                </a:solidFill>
                <a:cs typeface="Gordita" pitchFamily="2" charset="77"/>
              </a:rPr>
            </a:br>
            <a:r>
              <a:rPr lang="fr-FR" sz="1100" dirty="0">
                <a:solidFill>
                  <a:prstClr val="white"/>
                </a:solidFill>
                <a:cs typeface="Gordita" pitchFamily="2" charset="77"/>
              </a:rPr>
              <a:t>en oncologie</a:t>
            </a:r>
          </a:p>
        </p:txBody>
      </p:sp>
      <p:sp>
        <p:nvSpPr>
          <p:cNvPr id="15" name="Espace réservé du texte 21">
            <a:extLst>
              <a:ext uri="{FF2B5EF4-FFF2-40B4-BE49-F238E27FC236}">
                <a16:creationId xmlns:a16="http://schemas.microsoft.com/office/drawing/2014/main" xmlns="" id="{2AAAAE89-3710-6FC1-6165-7C18910D5A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35351" y="6554231"/>
            <a:ext cx="1411407" cy="242888"/>
          </a:xfrm>
          <a:prstGeom prst="rect">
            <a:avLst/>
          </a:prstGeom>
        </p:spPr>
        <p:txBody>
          <a:bodyPr rIns="0">
            <a:normAutofit/>
          </a:bodyPr>
          <a:lstStyle>
            <a:lvl1pPr marL="0" indent="0" algn="r">
              <a:buNone/>
              <a:defRPr sz="105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fr-FR" dirty="0"/>
              <a:t>Date du congrès</a:t>
            </a:r>
          </a:p>
        </p:txBody>
      </p:sp>
      <p:sp>
        <p:nvSpPr>
          <p:cNvPr id="17" name="Espace réservé du contenu 16">
            <a:extLst>
              <a:ext uri="{FF2B5EF4-FFF2-40B4-BE49-F238E27FC236}">
                <a16:creationId xmlns:a16="http://schemas.microsoft.com/office/drawing/2014/main" xmlns="" id="{4C09A83B-48CE-BFDD-DC13-A8DC2A1787C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017816" y="6342603"/>
            <a:ext cx="5159375" cy="2471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i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200" i="1">
                <a:latin typeface="Century Gothic" panose="020B0502020202020204" pitchFamily="34" charset="0"/>
              </a:defRPr>
            </a:lvl2pPr>
            <a:lvl3pPr marL="914400" indent="0">
              <a:buNone/>
              <a:defRPr sz="1200" i="1">
                <a:latin typeface="Century Gothic" panose="020B0502020202020204" pitchFamily="34" charset="0"/>
              </a:defRPr>
            </a:lvl3pPr>
            <a:lvl4pPr marL="1371600" indent="0">
              <a:buNone/>
              <a:defRPr sz="1200" i="1">
                <a:latin typeface="Century Gothic" panose="020B0502020202020204" pitchFamily="34" charset="0"/>
              </a:defRPr>
            </a:lvl4pPr>
            <a:lvl5pPr marL="1828800" indent="0">
              <a:buNone/>
              <a:defRPr sz="1200" i="1">
                <a:latin typeface="Century Gothic" panose="020B0502020202020204" pitchFamily="34" charset="0"/>
              </a:defRPr>
            </a:lvl5pPr>
          </a:lstStyle>
          <a:p>
            <a:r>
              <a:rPr lang="fr-FR"/>
              <a:t>Xx. XXXXXX et al., ASH</a:t>
            </a:r>
            <a:r>
              <a:rPr lang="fr-FR" baseline="30000"/>
              <a:t>® </a:t>
            </a:r>
            <a:r>
              <a:rPr lang="fr-FR"/>
              <a:t>2023, Abs #1111</a:t>
            </a:r>
            <a:endParaRPr lang="fr-FR" dirty="0"/>
          </a:p>
        </p:txBody>
      </p:sp>
      <p:sp>
        <p:nvSpPr>
          <p:cNvPr id="20" name="Espace réservé du texte 18">
            <a:extLst>
              <a:ext uri="{FF2B5EF4-FFF2-40B4-BE49-F238E27FC236}">
                <a16:creationId xmlns:a16="http://schemas.microsoft.com/office/drawing/2014/main" xmlns="" id="{B19472D2-101B-E0E2-DE33-9218E328BE8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32775" y="632670"/>
            <a:ext cx="11259224" cy="341085"/>
          </a:xfrm>
          <a:prstGeom prst="rect">
            <a:avLst/>
          </a:prstGeom>
        </p:spPr>
        <p:txBody>
          <a:bodyPr lIns="180000">
            <a:noAutofit/>
          </a:bodyPr>
          <a:lstStyle>
            <a:lvl1pPr marL="0" indent="0">
              <a:buNone/>
              <a:defRPr sz="2000" b="1" i="0">
                <a:solidFill>
                  <a:srgbClr val="005086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/>
              <a:t>Nom expert…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55FE0FD8-3320-5147-8205-8CE4B96CF05A}"/>
              </a:ext>
            </a:extLst>
          </p:cNvPr>
          <p:cNvSpPr txBox="1"/>
          <p:nvPr userDrawn="1"/>
        </p:nvSpPr>
        <p:spPr>
          <a:xfrm>
            <a:off x="926898" y="-13661"/>
            <a:ext cx="4310742" cy="646331"/>
          </a:xfrm>
          <a:prstGeom prst="rect">
            <a:avLst/>
          </a:prstGeom>
          <a:noFill/>
        </p:spPr>
        <p:txBody>
          <a:bodyPr wrap="square" lIns="180000" rtlCol="0">
            <a:spAutoFit/>
          </a:bodyPr>
          <a:lstStyle/>
          <a:p>
            <a:r>
              <a:rPr lang="fr-FR" sz="3600" b="1" dirty="0">
                <a:solidFill>
                  <a:srgbClr val="FF7F4D"/>
                </a:solidFill>
              </a:rPr>
              <a:t>Liens d’intérêts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xmlns="" id="{75657F91-6C9A-9CEA-5B38-56317D56103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16225" y="1583079"/>
            <a:ext cx="5739946" cy="455457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solidFill>
                  <a:srgbClr val="FF7F4D"/>
                </a:solidFill>
              </a:defRPr>
            </a:lvl1pPr>
            <a:lvl2pPr>
              <a:defRPr sz="2800">
                <a:solidFill>
                  <a:srgbClr val="FF7F4D"/>
                </a:solidFill>
              </a:defRPr>
            </a:lvl2pPr>
            <a:lvl3pPr>
              <a:defRPr sz="2800">
                <a:solidFill>
                  <a:srgbClr val="FF7F4D"/>
                </a:solidFill>
              </a:defRPr>
            </a:lvl3pPr>
            <a:lvl4pPr>
              <a:defRPr sz="2800">
                <a:solidFill>
                  <a:srgbClr val="FF7F4D"/>
                </a:solidFill>
              </a:defRPr>
            </a:lvl4pPr>
            <a:lvl5pPr>
              <a:defRPr sz="2800">
                <a:solidFill>
                  <a:srgbClr val="FF7F4D"/>
                </a:solidFill>
              </a:defRPr>
            </a:lvl5pPr>
          </a:lstStyle>
          <a:p>
            <a:pPr lvl="0"/>
            <a:r>
              <a:rPr lang="fr-FR" dirty="0"/>
              <a:t>Type de lien #1</a:t>
            </a:r>
          </a:p>
        </p:txBody>
      </p:sp>
      <p:sp>
        <p:nvSpPr>
          <p:cNvPr id="22" name="Espace réservé du texte 20">
            <a:extLst>
              <a:ext uri="{FF2B5EF4-FFF2-40B4-BE49-F238E27FC236}">
                <a16:creationId xmlns:a16="http://schemas.microsoft.com/office/drawing/2014/main" xmlns="" id="{E03A48C8-B74B-6E8A-B342-B3CDCBDFF7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6225" y="2020759"/>
            <a:ext cx="5739946" cy="455457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2000" b="1">
                <a:solidFill>
                  <a:srgbClr val="005086"/>
                </a:solidFill>
              </a:defRPr>
            </a:lvl1pPr>
            <a:lvl2pPr>
              <a:defRPr sz="2800">
                <a:solidFill>
                  <a:srgbClr val="FF7F4D"/>
                </a:solidFill>
              </a:defRPr>
            </a:lvl2pPr>
            <a:lvl3pPr>
              <a:defRPr sz="2800">
                <a:solidFill>
                  <a:srgbClr val="FF7F4D"/>
                </a:solidFill>
              </a:defRPr>
            </a:lvl3pPr>
            <a:lvl4pPr>
              <a:defRPr sz="2800">
                <a:solidFill>
                  <a:srgbClr val="FF7F4D"/>
                </a:solidFill>
              </a:defRPr>
            </a:lvl4pPr>
            <a:lvl5pPr>
              <a:defRPr sz="2800">
                <a:solidFill>
                  <a:srgbClr val="FF7F4D"/>
                </a:solidFill>
              </a:defRPr>
            </a:lvl5pPr>
          </a:lstStyle>
          <a:p>
            <a:pPr lvl="0"/>
            <a:r>
              <a:rPr lang="fr-FR" dirty="0"/>
              <a:t>Labo #1, Labo 2</a:t>
            </a:r>
          </a:p>
        </p:txBody>
      </p:sp>
      <p:sp>
        <p:nvSpPr>
          <p:cNvPr id="24" name="Espace réservé du texte 20">
            <a:extLst>
              <a:ext uri="{FF2B5EF4-FFF2-40B4-BE49-F238E27FC236}">
                <a16:creationId xmlns:a16="http://schemas.microsoft.com/office/drawing/2014/main" xmlns="" id="{159B080C-1F3A-7A59-9F0C-7543F364631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16225" y="2566803"/>
            <a:ext cx="5739946" cy="455457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solidFill>
                  <a:srgbClr val="FF7F4D"/>
                </a:solidFill>
              </a:defRPr>
            </a:lvl1pPr>
            <a:lvl2pPr>
              <a:defRPr sz="2800">
                <a:solidFill>
                  <a:srgbClr val="FF7F4D"/>
                </a:solidFill>
              </a:defRPr>
            </a:lvl2pPr>
            <a:lvl3pPr>
              <a:defRPr sz="2800">
                <a:solidFill>
                  <a:srgbClr val="FF7F4D"/>
                </a:solidFill>
              </a:defRPr>
            </a:lvl3pPr>
            <a:lvl4pPr>
              <a:defRPr sz="2800">
                <a:solidFill>
                  <a:srgbClr val="FF7F4D"/>
                </a:solidFill>
              </a:defRPr>
            </a:lvl4pPr>
            <a:lvl5pPr>
              <a:defRPr sz="2800">
                <a:solidFill>
                  <a:srgbClr val="FF7F4D"/>
                </a:solidFill>
              </a:defRPr>
            </a:lvl5pPr>
          </a:lstStyle>
          <a:p>
            <a:pPr lvl="0"/>
            <a:r>
              <a:rPr lang="fr-FR" dirty="0"/>
              <a:t>Type de lien #2</a:t>
            </a:r>
          </a:p>
        </p:txBody>
      </p:sp>
      <p:sp>
        <p:nvSpPr>
          <p:cNvPr id="25" name="Espace réservé du texte 20">
            <a:extLst>
              <a:ext uri="{FF2B5EF4-FFF2-40B4-BE49-F238E27FC236}">
                <a16:creationId xmlns:a16="http://schemas.microsoft.com/office/drawing/2014/main" xmlns="" id="{7295987C-94D1-1C53-0E9B-6B1200248A4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16225" y="3004483"/>
            <a:ext cx="5739946" cy="455457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2000" b="1">
                <a:solidFill>
                  <a:srgbClr val="005086"/>
                </a:solidFill>
              </a:defRPr>
            </a:lvl1pPr>
            <a:lvl2pPr>
              <a:defRPr sz="2800">
                <a:solidFill>
                  <a:srgbClr val="FF7F4D"/>
                </a:solidFill>
              </a:defRPr>
            </a:lvl2pPr>
            <a:lvl3pPr>
              <a:defRPr sz="2800">
                <a:solidFill>
                  <a:srgbClr val="FF7F4D"/>
                </a:solidFill>
              </a:defRPr>
            </a:lvl3pPr>
            <a:lvl4pPr>
              <a:defRPr sz="2800">
                <a:solidFill>
                  <a:srgbClr val="FF7F4D"/>
                </a:solidFill>
              </a:defRPr>
            </a:lvl4pPr>
            <a:lvl5pPr>
              <a:defRPr sz="2800">
                <a:solidFill>
                  <a:srgbClr val="FF7F4D"/>
                </a:solidFill>
              </a:defRPr>
            </a:lvl5pPr>
          </a:lstStyle>
          <a:p>
            <a:pPr lvl="0"/>
            <a:r>
              <a:rPr lang="fr-FR" dirty="0"/>
              <a:t>Labo #1, Labo 2</a:t>
            </a:r>
          </a:p>
        </p:txBody>
      </p:sp>
      <p:sp>
        <p:nvSpPr>
          <p:cNvPr id="26" name="Espace réservé du texte 20">
            <a:extLst>
              <a:ext uri="{FF2B5EF4-FFF2-40B4-BE49-F238E27FC236}">
                <a16:creationId xmlns:a16="http://schemas.microsoft.com/office/drawing/2014/main" xmlns="" id="{C15B2DC2-CFD3-27C2-D5E1-F8115E0C07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816225" y="3550527"/>
            <a:ext cx="5739946" cy="455457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solidFill>
                  <a:srgbClr val="FF7F4D"/>
                </a:solidFill>
              </a:defRPr>
            </a:lvl1pPr>
            <a:lvl2pPr>
              <a:defRPr sz="2800">
                <a:solidFill>
                  <a:srgbClr val="FF7F4D"/>
                </a:solidFill>
              </a:defRPr>
            </a:lvl2pPr>
            <a:lvl3pPr>
              <a:defRPr sz="2800">
                <a:solidFill>
                  <a:srgbClr val="FF7F4D"/>
                </a:solidFill>
              </a:defRPr>
            </a:lvl3pPr>
            <a:lvl4pPr>
              <a:defRPr sz="2800">
                <a:solidFill>
                  <a:srgbClr val="FF7F4D"/>
                </a:solidFill>
              </a:defRPr>
            </a:lvl4pPr>
            <a:lvl5pPr>
              <a:defRPr sz="2800">
                <a:solidFill>
                  <a:srgbClr val="FF7F4D"/>
                </a:solidFill>
              </a:defRPr>
            </a:lvl5pPr>
          </a:lstStyle>
          <a:p>
            <a:pPr lvl="0"/>
            <a:r>
              <a:rPr lang="fr-FR" dirty="0"/>
              <a:t>Type de lien #3</a:t>
            </a:r>
          </a:p>
        </p:txBody>
      </p:sp>
      <p:sp>
        <p:nvSpPr>
          <p:cNvPr id="27" name="Espace réservé du texte 20">
            <a:extLst>
              <a:ext uri="{FF2B5EF4-FFF2-40B4-BE49-F238E27FC236}">
                <a16:creationId xmlns:a16="http://schemas.microsoft.com/office/drawing/2014/main" xmlns="" id="{2A591045-41BB-1FC8-0305-CC88AA12737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816225" y="3988207"/>
            <a:ext cx="5739946" cy="455457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2000" b="1">
                <a:solidFill>
                  <a:srgbClr val="005086"/>
                </a:solidFill>
              </a:defRPr>
            </a:lvl1pPr>
            <a:lvl2pPr>
              <a:defRPr sz="2800">
                <a:solidFill>
                  <a:srgbClr val="FF7F4D"/>
                </a:solidFill>
              </a:defRPr>
            </a:lvl2pPr>
            <a:lvl3pPr>
              <a:defRPr sz="2800">
                <a:solidFill>
                  <a:srgbClr val="FF7F4D"/>
                </a:solidFill>
              </a:defRPr>
            </a:lvl3pPr>
            <a:lvl4pPr>
              <a:defRPr sz="2800">
                <a:solidFill>
                  <a:srgbClr val="FF7F4D"/>
                </a:solidFill>
              </a:defRPr>
            </a:lvl4pPr>
            <a:lvl5pPr>
              <a:defRPr sz="2800">
                <a:solidFill>
                  <a:srgbClr val="FF7F4D"/>
                </a:solidFill>
              </a:defRPr>
            </a:lvl5pPr>
          </a:lstStyle>
          <a:p>
            <a:pPr lvl="0"/>
            <a:r>
              <a:rPr lang="fr-FR" dirty="0"/>
              <a:t>Labo #1, Labo 2</a:t>
            </a:r>
          </a:p>
        </p:txBody>
      </p:sp>
      <p:sp>
        <p:nvSpPr>
          <p:cNvPr id="28" name="Espace réservé du texte 20">
            <a:extLst>
              <a:ext uri="{FF2B5EF4-FFF2-40B4-BE49-F238E27FC236}">
                <a16:creationId xmlns:a16="http://schemas.microsoft.com/office/drawing/2014/main" xmlns="" id="{3BBF1EBD-20D4-C4E7-4492-D5CEC75AF0A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816225" y="4530119"/>
            <a:ext cx="5739946" cy="455457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solidFill>
                  <a:srgbClr val="FF7F4D"/>
                </a:solidFill>
              </a:defRPr>
            </a:lvl1pPr>
            <a:lvl2pPr>
              <a:defRPr sz="2800">
                <a:solidFill>
                  <a:srgbClr val="FF7F4D"/>
                </a:solidFill>
              </a:defRPr>
            </a:lvl2pPr>
            <a:lvl3pPr>
              <a:defRPr sz="2800">
                <a:solidFill>
                  <a:srgbClr val="FF7F4D"/>
                </a:solidFill>
              </a:defRPr>
            </a:lvl3pPr>
            <a:lvl4pPr>
              <a:defRPr sz="2800">
                <a:solidFill>
                  <a:srgbClr val="FF7F4D"/>
                </a:solidFill>
              </a:defRPr>
            </a:lvl4pPr>
            <a:lvl5pPr>
              <a:defRPr sz="2800">
                <a:solidFill>
                  <a:srgbClr val="FF7F4D"/>
                </a:solidFill>
              </a:defRPr>
            </a:lvl5pPr>
          </a:lstStyle>
          <a:p>
            <a:pPr lvl="0"/>
            <a:r>
              <a:rPr lang="fr-FR" dirty="0"/>
              <a:t>Type de lien #4</a:t>
            </a:r>
          </a:p>
        </p:txBody>
      </p:sp>
      <p:sp>
        <p:nvSpPr>
          <p:cNvPr id="30" name="Espace réservé du texte 20">
            <a:extLst>
              <a:ext uri="{FF2B5EF4-FFF2-40B4-BE49-F238E27FC236}">
                <a16:creationId xmlns:a16="http://schemas.microsoft.com/office/drawing/2014/main" xmlns="" id="{731D97DF-157D-4421-0207-3DBD4AF0DEF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816225" y="4967799"/>
            <a:ext cx="5739946" cy="455457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2000" b="1">
                <a:solidFill>
                  <a:srgbClr val="005086"/>
                </a:solidFill>
              </a:defRPr>
            </a:lvl1pPr>
            <a:lvl2pPr>
              <a:defRPr sz="2800">
                <a:solidFill>
                  <a:srgbClr val="FF7F4D"/>
                </a:solidFill>
              </a:defRPr>
            </a:lvl2pPr>
            <a:lvl3pPr>
              <a:defRPr sz="2800">
                <a:solidFill>
                  <a:srgbClr val="FF7F4D"/>
                </a:solidFill>
              </a:defRPr>
            </a:lvl3pPr>
            <a:lvl4pPr>
              <a:defRPr sz="2800">
                <a:solidFill>
                  <a:srgbClr val="FF7F4D"/>
                </a:solidFill>
              </a:defRPr>
            </a:lvl4pPr>
            <a:lvl5pPr>
              <a:defRPr sz="2800">
                <a:solidFill>
                  <a:srgbClr val="FF7F4D"/>
                </a:solidFill>
              </a:defRPr>
            </a:lvl5pPr>
          </a:lstStyle>
          <a:p>
            <a:pPr lvl="0"/>
            <a:r>
              <a:rPr lang="fr-FR" dirty="0"/>
              <a:t>Labo #1, Labo 2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F6C66C23-2059-2526-AE85-9D17A1B0921F}"/>
              </a:ext>
            </a:extLst>
          </p:cNvPr>
          <p:cNvSpPr/>
          <p:nvPr userDrawn="1"/>
        </p:nvSpPr>
        <p:spPr>
          <a:xfrm>
            <a:off x="2730678" y="1752557"/>
            <a:ext cx="95733" cy="95733"/>
          </a:xfrm>
          <a:prstGeom prst="rect">
            <a:avLst/>
          </a:prstGeom>
          <a:solidFill>
            <a:srgbClr val="FF7F4D"/>
          </a:solidFill>
          <a:ln>
            <a:solidFill>
              <a:srgbClr val="FF7F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E09227F8-A748-584A-DC29-76D3C2FA61C0}"/>
              </a:ext>
            </a:extLst>
          </p:cNvPr>
          <p:cNvSpPr/>
          <p:nvPr userDrawn="1"/>
        </p:nvSpPr>
        <p:spPr>
          <a:xfrm>
            <a:off x="2720492" y="4699597"/>
            <a:ext cx="95733" cy="95733"/>
          </a:xfrm>
          <a:prstGeom prst="rect">
            <a:avLst/>
          </a:prstGeom>
          <a:solidFill>
            <a:srgbClr val="FF7F4D"/>
          </a:solidFill>
          <a:ln>
            <a:solidFill>
              <a:srgbClr val="FF7F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2753D50D-EA1A-689A-0786-70E00BEA4053}"/>
              </a:ext>
            </a:extLst>
          </p:cNvPr>
          <p:cNvSpPr/>
          <p:nvPr userDrawn="1"/>
        </p:nvSpPr>
        <p:spPr>
          <a:xfrm>
            <a:off x="2720491" y="3720269"/>
            <a:ext cx="95733" cy="95733"/>
          </a:xfrm>
          <a:prstGeom prst="rect">
            <a:avLst/>
          </a:prstGeom>
          <a:solidFill>
            <a:srgbClr val="FF7F4D"/>
          </a:solidFill>
          <a:ln>
            <a:solidFill>
              <a:srgbClr val="FF7F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14AA4265-5D5B-C42A-93AD-9F2B9EE2CEA2}"/>
              </a:ext>
            </a:extLst>
          </p:cNvPr>
          <p:cNvSpPr/>
          <p:nvPr userDrawn="1"/>
        </p:nvSpPr>
        <p:spPr>
          <a:xfrm>
            <a:off x="2732990" y="2740942"/>
            <a:ext cx="95733" cy="95733"/>
          </a:xfrm>
          <a:prstGeom prst="rect">
            <a:avLst/>
          </a:prstGeom>
          <a:solidFill>
            <a:srgbClr val="FF7F4D"/>
          </a:solidFill>
          <a:ln>
            <a:solidFill>
              <a:srgbClr val="FF7F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A2D53C6-EA06-A2DE-4A2E-3E643DFEA2B1}"/>
              </a:ext>
            </a:extLst>
          </p:cNvPr>
          <p:cNvSpPr/>
          <p:nvPr userDrawn="1"/>
        </p:nvSpPr>
        <p:spPr>
          <a:xfrm rot="16200000">
            <a:off x="-950941" y="1080182"/>
            <a:ext cx="2806702" cy="646331"/>
          </a:xfrm>
          <a:prstGeom prst="rect">
            <a:avLst/>
          </a:prstGeom>
        </p:spPr>
        <p:txBody>
          <a:bodyPr wrap="square" rIns="216000">
            <a:spAutoFit/>
          </a:bodyPr>
          <a:lstStyle/>
          <a:p>
            <a:pPr algn="r"/>
            <a:r>
              <a:rPr lang="fr-FR" sz="3600" b="1" dirty="0">
                <a:solidFill>
                  <a:srgbClr val="737078"/>
                </a:solidFill>
              </a:rPr>
              <a:t>HEMATO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32BEB482-17F2-6484-AB39-DE328AB66E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" y="6059887"/>
            <a:ext cx="696446" cy="71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4937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Abstr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E173DC7-B4D3-4321-AE79-E30BAB9140F0}"/>
              </a:ext>
            </a:extLst>
          </p:cNvPr>
          <p:cNvSpPr/>
          <p:nvPr userDrawn="1"/>
        </p:nvSpPr>
        <p:spPr>
          <a:xfrm>
            <a:off x="926898" y="6059887"/>
            <a:ext cx="11265101" cy="798114"/>
          </a:xfrm>
          <a:prstGeom prst="rect">
            <a:avLst/>
          </a:prstGeom>
          <a:solidFill>
            <a:srgbClr val="002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endParaRPr lang="fr-FR" sz="1200" i="1" dirty="0">
              <a:solidFill>
                <a:prstClr val="white"/>
              </a:solidFill>
            </a:endParaRPr>
          </a:p>
        </p:txBody>
      </p:sp>
      <p:pic>
        <p:nvPicPr>
          <p:cNvPr id="8" name="Image 7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xmlns="" id="{70A865FB-40C9-5CAF-BAAC-E4ED600992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44932" y="6113512"/>
            <a:ext cx="2306783" cy="69086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1592C02-83E5-A5C8-E162-287DE145FD68}"/>
              </a:ext>
            </a:extLst>
          </p:cNvPr>
          <p:cNvSpPr/>
          <p:nvPr userDrawn="1"/>
        </p:nvSpPr>
        <p:spPr>
          <a:xfrm>
            <a:off x="0" y="0"/>
            <a:ext cx="926899" cy="6858000"/>
          </a:xfrm>
          <a:prstGeom prst="rect">
            <a:avLst/>
          </a:prstGeom>
          <a:solidFill>
            <a:srgbClr val="3A3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8032FB2-8A0C-F093-959E-CBF277FEC978}"/>
              </a:ext>
            </a:extLst>
          </p:cNvPr>
          <p:cNvSpPr/>
          <p:nvPr userDrawn="1"/>
        </p:nvSpPr>
        <p:spPr>
          <a:xfrm rot="16200000">
            <a:off x="-1201106" y="3998441"/>
            <a:ext cx="32912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dirty="0">
                <a:solidFill>
                  <a:prstClr val="white"/>
                </a:solidFill>
              </a:rPr>
              <a:t>Ce contenu est un rapport et/ou un résumé des communications d'un congrès dont l'objectif est d'informer </a:t>
            </a:r>
            <a:br>
              <a:rPr lang="fr-FR" sz="800" dirty="0">
                <a:solidFill>
                  <a:prstClr val="white"/>
                </a:solidFill>
              </a:rPr>
            </a:br>
            <a:r>
              <a:rPr lang="fr-FR" sz="800" dirty="0">
                <a:solidFill>
                  <a:prstClr val="white"/>
                </a:solidFill>
              </a:rPr>
              <a:t>sur l'état actuel de la recherche ; les données présentées ici peuvent ne pas être validées par les autorités de santé et, </a:t>
            </a:r>
            <a:br>
              <a:rPr lang="fr-FR" sz="800" dirty="0">
                <a:solidFill>
                  <a:prstClr val="white"/>
                </a:solidFill>
              </a:rPr>
            </a:br>
            <a:r>
              <a:rPr lang="fr-FR" sz="800" dirty="0">
                <a:solidFill>
                  <a:prstClr val="white"/>
                </a:solidFill>
              </a:rPr>
              <a:t>le cas échéant, ne doivent pas être mises en pratique.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5643CAED-F0F2-0415-6C0D-9BFF9BECD3D0}"/>
              </a:ext>
            </a:extLst>
          </p:cNvPr>
          <p:cNvSpPr txBox="1"/>
          <p:nvPr userDrawn="1"/>
        </p:nvSpPr>
        <p:spPr>
          <a:xfrm>
            <a:off x="8242609" y="6158862"/>
            <a:ext cx="150232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100" dirty="0">
                <a:solidFill>
                  <a:srgbClr val="FF7F4D"/>
                </a:solidFill>
                <a:cs typeface="Gordita" pitchFamily="2" charset="77"/>
              </a:rPr>
              <a:t>L’actualité</a:t>
            </a:r>
            <a:r>
              <a:rPr lang="fr-FR" sz="1100" dirty="0">
                <a:solidFill>
                  <a:prstClr val="white"/>
                </a:solidFill>
                <a:cs typeface="Gordita" pitchFamily="2" charset="77"/>
              </a:rPr>
              <a:t/>
            </a:r>
            <a:br>
              <a:rPr lang="fr-FR" sz="1100" dirty="0">
                <a:solidFill>
                  <a:prstClr val="white"/>
                </a:solidFill>
                <a:cs typeface="Gordita" pitchFamily="2" charset="77"/>
              </a:rPr>
            </a:br>
            <a:r>
              <a:rPr lang="fr-FR" sz="1100" dirty="0">
                <a:solidFill>
                  <a:prstClr val="white"/>
                </a:solidFill>
                <a:cs typeface="Gordita" pitchFamily="2" charset="77"/>
              </a:rPr>
              <a:t>en oncologie</a:t>
            </a:r>
          </a:p>
        </p:txBody>
      </p:sp>
      <p:sp>
        <p:nvSpPr>
          <p:cNvPr id="15" name="Espace réservé du texte 21">
            <a:extLst>
              <a:ext uri="{FF2B5EF4-FFF2-40B4-BE49-F238E27FC236}">
                <a16:creationId xmlns:a16="http://schemas.microsoft.com/office/drawing/2014/main" xmlns="" id="{2AAAAE89-3710-6FC1-6165-7C18910D5A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35351" y="6554231"/>
            <a:ext cx="1411407" cy="242888"/>
          </a:xfrm>
          <a:prstGeom prst="rect">
            <a:avLst/>
          </a:prstGeom>
        </p:spPr>
        <p:txBody>
          <a:bodyPr rIns="0">
            <a:normAutofit/>
          </a:bodyPr>
          <a:lstStyle>
            <a:lvl1pPr marL="0" indent="0" algn="r">
              <a:buNone/>
              <a:defRPr sz="105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fr-FR" dirty="0"/>
              <a:t>Date du congrès</a:t>
            </a:r>
          </a:p>
        </p:txBody>
      </p:sp>
      <p:sp>
        <p:nvSpPr>
          <p:cNvPr id="17" name="Espace réservé du contenu 16">
            <a:extLst>
              <a:ext uri="{FF2B5EF4-FFF2-40B4-BE49-F238E27FC236}">
                <a16:creationId xmlns:a16="http://schemas.microsoft.com/office/drawing/2014/main" xmlns="" id="{4C09A83B-48CE-BFDD-DC13-A8DC2A1787C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017816" y="6342603"/>
            <a:ext cx="5159375" cy="2471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i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200" i="1">
                <a:latin typeface="Century Gothic" panose="020B0502020202020204" pitchFamily="34" charset="0"/>
              </a:defRPr>
            </a:lvl2pPr>
            <a:lvl3pPr marL="914400" indent="0">
              <a:buNone/>
              <a:defRPr sz="1200" i="1">
                <a:latin typeface="Century Gothic" panose="020B0502020202020204" pitchFamily="34" charset="0"/>
              </a:defRPr>
            </a:lvl3pPr>
            <a:lvl4pPr marL="1371600" indent="0">
              <a:buNone/>
              <a:defRPr sz="1200" i="1">
                <a:latin typeface="Century Gothic" panose="020B0502020202020204" pitchFamily="34" charset="0"/>
              </a:defRPr>
            </a:lvl4pPr>
            <a:lvl5pPr marL="1828800" indent="0">
              <a:buNone/>
              <a:defRPr sz="1200" i="1">
                <a:latin typeface="Century Gothic" panose="020B0502020202020204" pitchFamily="34" charset="0"/>
              </a:defRPr>
            </a:lvl5pPr>
          </a:lstStyle>
          <a:p>
            <a:r>
              <a:rPr lang="fr-FR"/>
              <a:t>Xx. XXXXXX et al., ASH</a:t>
            </a:r>
            <a:r>
              <a:rPr lang="fr-FR" baseline="30000"/>
              <a:t>® </a:t>
            </a:r>
            <a:r>
              <a:rPr lang="fr-FR"/>
              <a:t>2023, Abs #1111</a:t>
            </a:r>
            <a:endParaRPr lang="fr-FR" dirty="0"/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xmlns="" id="{A6141D7E-6A11-9A05-41CA-2C5C54BC029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06583" y="1944913"/>
            <a:ext cx="10370160" cy="169091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/>
              <a:t>Titre abstract…</a:t>
            </a:r>
          </a:p>
        </p:txBody>
      </p:sp>
      <p:sp>
        <p:nvSpPr>
          <p:cNvPr id="20" name="Espace réservé du texte 18">
            <a:extLst>
              <a:ext uri="{FF2B5EF4-FFF2-40B4-BE49-F238E27FC236}">
                <a16:creationId xmlns:a16="http://schemas.microsoft.com/office/drawing/2014/main" xmlns="" id="{B19472D2-101B-E0E2-DE33-9218E328BE8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06583" y="3635828"/>
            <a:ext cx="10370160" cy="16909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 b="1" i="0">
                <a:solidFill>
                  <a:srgbClr val="005086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/>
              <a:t>Sous-titre abstract…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78F27A6-9F9E-9795-0706-9193233DED21}"/>
              </a:ext>
            </a:extLst>
          </p:cNvPr>
          <p:cNvSpPr/>
          <p:nvPr userDrawn="1"/>
        </p:nvSpPr>
        <p:spPr>
          <a:xfrm rot="16200000">
            <a:off x="-950941" y="1080182"/>
            <a:ext cx="2806702" cy="646331"/>
          </a:xfrm>
          <a:prstGeom prst="rect">
            <a:avLst/>
          </a:prstGeom>
        </p:spPr>
        <p:txBody>
          <a:bodyPr wrap="square" rIns="216000">
            <a:spAutoFit/>
          </a:bodyPr>
          <a:lstStyle/>
          <a:p>
            <a:pPr algn="r"/>
            <a:r>
              <a:rPr lang="fr-FR" sz="3600" b="1" dirty="0">
                <a:solidFill>
                  <a:srgbClr val="737078"/>
                </a:solidFill>
              </a:rPr>
              <a:t>HEMATO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C497413C-9C92-87D0-F15A-BDB694087F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" y="6059887"/>
            <a:ext cx="696446" cy="71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030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Exp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64D0B334-62B8-E95D-4011-3B1D512B42AD}"/>
              </a:ext>
            </a:extLst>
          </p:cNvPr>
          <p:cNvSpPr/>
          <p:nvPr userDrawn="1"/>
        </p:nvSpPr>
        <p:spPr>
          <a:xfrm>
            <a:off x="0" y="4502597"/>
            <a:ext cx="12191999" cy="2112109"/>
          </a:xfrm>
          <a:prstGeom prst="rect">
            <a:avLst/>
          </a:prstGeom>
          <a:solidFill>
            <a:srgbClr val="FF7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tlCol="0" anchor="t"/>
          <a:lstStyle/>
          <a:p>
            <a:endParaRPr lang="fr-FR" sz="1600" b="1" i="0" u="none" strike="noStrike" dirty="0">
              <a:solidFill>
                <a:srgbClr val="FF7F4D"/>
              </a:solidFill>
              <a:effectLst/>
              <a:latin typeface="geneve"/>
            </a:endParaRPr>
          </a:p>
        </p:txBody>
      </p:sp>
      <p:sp>
        <p:nvSpPr>
          <p:cNvPr id="30" name="Espace réservé pour une image  29">
            <a:extLst>
              <a:ext uri="{FF2B5EF4-FFF2-40B4-BE49-F238E27FC236}">
                <a16:creationId xmlns:a16="http://schemas.microsoft.com/office/drawing/2014/main" xmlns="" id="{E8F03D56-581E-FAB7-12E2-724ABC932EE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663359" y="4700665"/>
            <a:ext cx="1796104" cy="17961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fr-FR" dirty="0"/>
              <a:t>Image expert 1 N&amp;B en cercle</a:t>
            </a:r>
          </a:p>
          <a:p>
            <a:r>
              <a:rPr lang="fr-FR" dirty="0"/>
              <a:t>Trait 2 points bleu foncé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xmlns="" id="{ECF23FBF-FE34-F1DA-BD90-00F92103CC9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021245" y="3899146"/>
            <a:ext cx="9170755" cy="553891"/>
          </a:xfrm>
          <a:prstGeom prst="rect">
            <a:avLst/>
          </a:prstGeom>
        </p:spPr>
        <p:txBody>
          <a:bodyPr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400" b="1" i="0">
                <a:solidFill>
                  <a:srgbClr val="005086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</a:lstStyle>
          <a:p>
            <a:pPr lvl="0"/>
            <a:r>
              <a:rPr lang="fr-FR" dirty="0"/>
              <a:t>Titre Section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5F770F35-D21C-8D15-1E0D-13CA86D222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32939" y="4852271"/>
            <a:ext cx="5459059" cy="5699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</a:lstStyle>
          <a:p>
            <a:pPr lvl="0"/>
            <a:r>
              <a:rPr lang="fr-FR" dirty="0"/>
              <a:t>Pr Prénom NOM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xmlns="" id="{E53E4662-2047-347B-3E84-27E6569FF9B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739678" y="5442393"/>
            <a:ext cx="5459058" cy="9875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</a:lstStyle>
          <a:p>
            <a:pPr lvl="0"/>
            <a:r>
              <a:rPr lang="fr-FR" dirty="0"/>
              <a:t>Nom Institut</a:t>
            </a:r>
          </a:p>
          <a:p>
            <a:pPr lvl="0"/>
            <a:r>
              <a:rPr lang="fr-FR" dirty="0"/>
              <a:t>ou Hôpital</a:t>
            </a:r>
          </a:p>
          <a:p>
            <a:pPr lvl="0"/>
            <a:r>
              <a:rPr lang="fr-FR" dirty="0"/>
              <a:t>Université et Ville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xmlns="" id="{9A6B4D7B-5487-778A-ED36-37AFB3EF62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40704" y="944755"/>
            <a:ext cx="9190355" cy="4854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Titre du Congrès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336828D2-9867-855C-8074-D31F04837A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016419"/>
            <a:ext cx="12192000" cy="1813403"/>
          </a:xfrm>
          <a:prstGeom prst="rect">
            <a:avLst/>
          </a:prstGeom>
          <a:solidFill>
            <a:srgbClr val="005087"/>
          </a:solidFill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611BC6B7-F7D0-CD8F-504D-C0525FA818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40704" y="1444738"/>
            <a:ext cx="9190355" cy="419056"/>
          </a:xfrm>
        </p:spPr>
        <p:txBody>
          <a:bodyPr anchor="t">
            <a:normAutofit/>
          </a:bodyPr>
          <a:lstStyle>
            <a:lvl1pPr algn="l">
              <a:defRPr sz="2000" b="0">
                <a:solidFill>
                  <a:srgbClr val="00508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 dirty="0"/>
              <a:t>Sous titre du Congrès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8932535-FFA1-0DF5-F581-9FAA2917DAFE}"/>
              </a:ext>
            </a:extLst>
          </p:cNvPr>
          <p:cNvSpPr/>
          <p:nvPr userDrawn="1"/>
        </p:nvSpPr>
        <p:spPr>
          <a:xfrm>
            <a:off x="3050265" y="0"/>
            <a:ext cx="9141734" cy="888908"/>
          </a:xfrm>
          <a:prstGeom prst="rect">
            <a:avLst/>
          </a:prstGeom>
          <a:solidFill>
            <a:srgbClr val="3A3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3A38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82876690-0BEF-AB6A-028A-C49472408F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3537" y="86385"/>
            <a:ext cx="2243259" cy="671839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61F9AC1B-77FA-780F-DB0C-EACCEF4CB53F}"/>
              </a:ext>
            </a:extLst>
          </p:cNvPr>
          <p:cNvSpPr txBox="1"/>
          <p:nvPr userDrawn="1"/>
        </p:nvSpPr>
        <p:spPr>
          <a:xfrm>
            <a:off x="3205857" y="109986"/>
            <a:ext cx="150232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sz="1100" u="none" strike="noStrike" kern="1200" cap="none" spc="0" normalizeH="0" baseline="0" noProof="0" dirty="0">
                <a:ln>
                  <a:noFill/>
                </a:ln>
                <a:solidFill>
                  <a:srgbClr val="FF7F4D"/>
                </a:solidFill>
                <a:effectLst/>
                <a:uLnTx/>
                <a:uFillTx/>
                <a:latin typeface="Century Gothic" panose="020B0502020202020204" pitchFamily="34" charset="0"/>
                <a:cs typeface="Gordita" pitchFamily="2" charset="77"/>
              </a:rPr>
              <a:t>L’actualité</a:t>
            </a:r>
            <a:r>
              <a:rPr kumimoji="0" lang="fr-FR" sz="11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Gordita" pitchFamily="2" charset="77"/>
              </a:rPr>
              <a:t/>
            </a:r>
            <a:br>
              <a:rPr kumimoji="0" lang="fr-FR" sz="11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Gordita" pitchFamily="2" charset="77"/>
              </a:rPr>
            </a:br>
            <a:r>
              <a:rPr kumimoji="0" lang="fr-FR" sz="11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Gordita" pitchFamily="2" charset="77"/>
              </a:rPr>
              <a:t>en oncologie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xmlns="" id="{1D7125B1-5B5B-B9C6-6DDD-63E06A5B61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05857" y="482309"/>
            <a:ext cx="1857756" cy="2428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5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 dirty="0" smtClean="0"/>
              <a:t>9-12 décembre 2023</a:t>
            </a:r>
          </a:p>
          <a:p>
            <a:endParaRPr lang="fr-FR" dirty="0" smtClean="0"/>
          </a:p>
          <a:p>
            <a:pPr lvl="0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30124EE0-ACB7-CD8A-6809-5870B670BC73}"/>
              </a:ext>
            </a:extLst>
          </p:cNvPr>
          <p:cNvSpPr txBox="1"/>
          <p:nvPr userDrawn="1"/>
        </p:nvSpPr>
        <p:spPr>
          <a:xfrm>
            <a:off x="5120733" y="243294"/>
            <a:ext cx="40126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2000" b="1" dirty="0">
                <a:solidFill>
                  <a:srgbClr val="FF7F4D"/>
                </a:solidFill>
                <a:effectLst/>
                <a:latin typeface="Gordita" pitchFamily="2" charset="77"/>
                <a:cs typeface="Gordita" pitchFamily="2" charset="77"/>
              </a:rPr>
              <a:t>Congrès</a:t>
            </a:r>
            <a:endParaRPr lang="fr-FR" sz="2000" b="1" dirty="0">
              <a:solidFill>
                <a:schemeClr val="bg2">
                  <a:lumMod val="75000"/>
                </a:schemeClr>
              </a:solidFill>
              <a:effectLst/>
              <a:latin typeface="Gordita" pitchFamily="2" charset="77"/>
              <a:cs typeface="Gordita" pitchFamily="2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EBE1EE0-097C-F490-0B66-B5F20C70A0CF}"/>
              </a:ext>
            </a:extLst>
          </p:cNvPr>
          <p:cNvSpPr/>
          <p:nvPr userDrawn="1"/>
        </p:nvSpPr>
        <p:spPr>
          <a:xfrm>
            <a:off x="8575058" y="109857"/>
            <a:ext cx="2806702" cy="646331"/>
          </a:xfrm>
          <a:prstGeom prst="rect">
            <a:avLst/>
          </a:prstGeom>
        </p:spPr>
        <p:txBody>
          <a:bodyPr wrap="square" rIns="21600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600" b="1" dirty="0">
                <a:solidFill>
                  <a:srgbClr val="737078"/>
                </a:solidFill>
                <a:latin typeface="Century Gothic" panose="020B0502020202020204" pitchFamily="34" charset="0"/>
              </a:rPr>
              <a:t>HEMATO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BDE4DCCA-E684-3A30-F083-1A4A0C533D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81760" y="76699"/>
            <a:ext cx="696446" cy="71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2827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bstrac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E173DC7-B4D3-4321-AE79-E30BAB9140F0}"/>
              </a:ext>
            </a:extLst>
          </p:cNvPr>
          <p:cNvSpPr/>
          <p:nvPr userDrawn="1"/>
        </p:nvSpPr>
        <p:spPr>
          <a:xfrm>
            <a:off x="926898" y="6059887"/>
            <a:ext cx="11265101" cy="798114"/>
          </a:xfrm>
          <a:prstGeom prst="rect">
            <a:avLst/>
          </a:prstGeom>
          <a:solidFill>
            <a:srgbClr val="002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endParaRPr lang="fr-FR" sz="1200" i="1" dirty="0">
              <a:solidFill>
                <a:prstClr val="white"/>
              </a:solidFill>
            </a:endParaRPr>
          </a:p>
        </p:txBody>
      </p:sp>
      <p:pic>
        <p:nvPicPr>
          <p:cNvPr id="8" name="Image 7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xmlns="" id="{70A865FB-40C9-5CAF-BAAC-E4ED600992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44932" y="6113512"/>
            <a:ext cx="2306783" cy="69086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1592C02-83E5-A5C8-E162-287DE145FD68}"/>
              </a:ext>
            </a:extLst>
          </p:cNvPr>
          <p:cNvSpPr/>
          <p:nvPr userDrawn="1"/>
        </p:nvSpPr>
        <p:spPr>
          <a:xfrm>
            <a:off x="0" y="0"/>
            <a:ext cx="926899" cy="6858000"/>
          </a:xfrm>
          <a:prstGeom prst="rect">
            <a:avLst/>
          </a:prstGeom>
          <a:solidFill>
            <a:srgbClr val="3A3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8032FB2-8A0C-F093-959E-CBF277FEC978}"/>
              </a:ext>
            </a:extLst>
          </p:cNvPr>
          <p:cNvSpPr/>
          <p:nvPr userDrawn="1"/>
        </p:nvSpPr>
        <p:spPr>
          <a:xfrm rot="16200000">
            <a:off x="-1201106" y="3998441"/>
            <a:ext cx="32912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dirty="0">
                <a:solidFill>
                  <a:prstClr val="white"/>
                </a:solidFill>
              </a:rPr>
              <a:t>Ce contenu est un rapport et/ou un résumé des communications d'un congrès dont l'objectif est d'informer </a:t>
            </a:r>
            <a:br>
              <a:rPr lang="fr-FR" sz="800" dirty="0">
                <a:solidFill>
                  <a:prstClr val="white"/>
                </a:solidFill>
              </a:rPr>
            </a:br>
            <a:r>
              <a:rPr lang="fr-FR" sz="800" dirty="0">
                <a:solidFill>
                  <a:prstClr val="white"/>
                </a:solidFill>
              </a:rPr>
              <a:t>sur l'état actuel de la recherche ; les données présentées ici peuvent ne pas être validées par les autorités de santé et, </a:t>
            </a:r>
            <a:br>
              <a:rPr lang="fr-FR" sz="800" dirty="0">
                <a:solidFill>
                  <a:prstClr val="white"/>
                </a:solidFill>
              </a:rPr>
            </a:br>
            <a:r>
              <a:rPr lang="fr-FR" sz="800" dirty="0">
                <a:solidFill>
                  <a:prstClr val="white"/>
                </a:solidFill>
              </a:rPr>
              <a:t>le cas échéant, ne doivent pas être mises en pratique.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5643CAED-F0F2-0415-6C0D-9BFF9BECD3D0}"/>
              </a:ext>
            </a:extLst>
          </p:cNvPr>
          <p:cNvSpPr txBox="1"/>
          <p:nvPr userDrawn="1"/>
        </p:nvSpPr>
        <p:spPr>
          <a:xfrm>
            <a:off x="8242609" y="6158862"/>
            <a:ext cx="150232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100" dirty="0">
                <a:solidFill>
                  <a:srgbClr val="FF7F4D"/>
                </a:solidFill>
                <a:cs typeface="Gordita" pitchFamily="2" charset="77"/>
              </a:rPr>
              <a:t>L’actualité</a:t>
            </a:r>
            <a:r>
              <a:rPr lang="fr-FR" sz="1100" dirty="0">
                <a:solidFill>
                  <a:prstClr val="white"/>
                </a:solidFill>
                <a:cs typeface="Gordita" pitchFamily="2" charset="77"/>
              </a:rPr>
              <a:t/>
            </a:r>
            <a:br>
              <a:rPr lang="fr-FR" sz="1100" dirty="0">
                <a:solidFill>
                  <a:prstClr val="white"/>
                </a:solidFill>
                <a:cs typeface="Gordita" pitchFamily="2" charset="77"/>
              </a:rPr>
            </a:br>
            <a:r>
              <a:rPr lang="fr-FR" sz="1100" dirty="0">
                <a:solidFill>
                  <a:prstClr val="white"/>
                </a:solidFill>
                <a:cs typeface="Gordita" pitchFamily="2" charset="77"/>
              </a:rPr>
              <a:t>en oncologie</a:t>
            </a:r>
          </a:p>
        </p:txBody>
      </p:sp>
      <p:sp>
        <p:nvSpPr>
          <p:cNvPr id="15" name="Espace réservé du texte 21">
            <a:extLst>
              <a:ext uri="{FF2B5EF4-FFF2-40B4-BE49-F238E27FC236}">
                <a16:creationId xmlns:a16="http://schemas.microsoft.com/office/drawing/2014/main" xmlns="" id="{2AAAAE89-3710-6FC1-6165-7C18910D5A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35351" y="6554231"/>
            <a:ext cx="1411407" cy="242888"/>
          </a:xfrm>
          <a:prstGeom prst="rect">
            <a:avLst/>
          </a:prstGeom>
        </p:spPr>
        <p:txBody>
          <a:bodyPr rIns="0">
            <a:normAutofit/>
          </a:bodyPr>
          <a:lstStyle>
            <a:lvl1pPr marL="0" indent="0" algn="r">
              <a:buNone/>
              <a:defRPr sz="105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fr-FR" dirty="0"/>
              <a:t>Date du congrès</a:t>
            </a:r>
          </a:p>
        </p:txBody>
      </p:sp>
      <p:sp>
        <p:nvSpPr>
          <p:cNvPr id="17" name="Espace réservé du contenu 16">
            <a:extLst>
              <a:ext uri="{FF2B5EF4-FFF2-40B4-BE49-F238E27FC236}">
                <a16:creationId xmlns:a16="http://schemas.microsoft.com/office/drawing/2014/main" xmlns="" id="{4C09A83B-48CE-BFDD-DC13-A8DC2A1787C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017816" y="6342603"/>
            <a:ext cx="5159375" cy="2471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i="1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200" i="1">
                <a:latin typeface="Century Gothic" panose="020B0502020202020204" pitchFamily="34" charset="0"/>
              </a:defRPr>
            </a:lvl2pPr>
            <a:lvl3pPr marL="914400" indent="0">
              <a:buNone/>
              <a:defRPr sz="1200" i="1">
                <a:latin typeface="Century Gothic" panose="020B0502020202020204" pitchFamily="34" charset="0"/>
              </a:defRPr>
            </a:lvl3pPr>
            <a:lvl4pPr marL="1371600" indent="0">
              <a:buNone/>
              <a:defRPr sz="1200" i="1">
                <a:latin typeface="Century Gothic" panose="020B0502020202020204" pitchFamily="34" charset="0"/>
              </a:defRPr>
            </a:lvl4pPr>
            <a:lvl5pPr marL="1828800" indent="0">
              <a:buNone/>
              <a:defRPr sz="1200" i="1">
                <a:latin typeface="Century Gothic" panose="020B0502020202020204" pitchFamily="34" charset="0"/>
              </a:defRPr>
            </a:lvl5pPr>
          </a:lstStyle>
          <a:p>
            <a:r>
              <a:rPr lang="fr-FR"/>
              <a:t>Xx. XXXXXX et al., ASH</a:t>
            </a:r>
            <a:r>
              <a:rPr lang="fr-FR" baseline="30000"/>
              <a:t>® </a:t>
            </a:r>
            <a:r>
              <a:rPr lang="fr-FR"/>
              <a:t>2023, Abs #1111</a:t>
            </a:r>
            <a:endParaRPr lang="fr-FR" dirty="0"/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xmlns="" id="{A6141D7E-6A11-9A05-41CA-2C5C54BC029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32773" y="-4431"/>
            <a:ext cx="11259225" cy="516866"/>
          </a:xfrm>
          <a:prstGeom prst="rect">
            <a:avLst/>
          </a:prstGeom>
        </p:spPr>
        <p:txBody>
          <a:bodyPr lIns="180000">
            <a:noAutofit/>
          </a:bodyPr>
          <a:lstStyle>
            <a:lvl1pPr marL="0" indent="0">
              <a:buNone/>
              <a:defRPr sz="3600" b="1" i="0">
                <a:solidFill>
                  <a:srgbClr val="FF7F4D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/>
              <a:t>Titre abstract…</a:t>
            </a:r>
          </a:p>
        </p:txBody>
      </p:sp>
      <p:sp>
        <p:nvSpPr>
          <p:cNvPr id="20" name="Espace réservé du texte 18">
            <a:extLst>
              <a:ext uri="{FF2B5EF4-FFF2-40B4-BE49-F238E27FC236}">
                <a16:creationId xmlns:a16="http://schemas.microsoft.com/office/drawing/2014/main" xmlns="" id="{B19472D2-101B-E0E2-DE33-9218E328BE8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32774" y="522517"/>
            <a:ext cx="11259224" cy="341085"/>
          </a:xfrm>
          <a:prstGeom prst="rect">
            <a:avLst/>
          </a:prstGeom>
        </p:spPr>
        <p:txBody>
          <a:bodyPr lIns="180000">
            <a:noAutofit/>
          </a:bodyPr>
          <a:lstStyle>
            <a:lvl1pPr marL="0" indent="0">
              <a:buNone/>
              <a:defRPr sz="2000" b="1" i="0">
                <a:solidFill>
                  <a:srgbClr val="005086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/>
              <a:t>Sous-titre abstract…</a:t>
            </a:r>
          </a:p>
        </p:txBody>
      </p:sp>
      <p:sp>
        <p:nvSpPr>
          <p:cNvPr id="16" name="Espace réservé du contenu 15">
            <a:extLst>
              <a:ext uri="{FF2B5EF4-FFF2-40B4-BE49-F238E27FC236}">
                <a16:creationId xmlns:a16="http://schemas.microsoft.com/office/drawing/2014/main" xmlns="" id="{088BC814-27A6-30D7-5D87-E900CC14CD39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312995" y="1247430"/>
            <a:ext cx="6553200" cy="4617333"/>
          </a:xfrm>
          <a:prstGeom prst="rect">
            <a:avLst/>
          </a:prstGeom>
          <a:ln w="12700">
            <a:solidFill>
              <a:srgbClr val="005086"/>
            </a:solidFill>
          </a:ln>
        </p:spPr>
        <p:txBody>
          <a:bodyPr anchor="ctr"/>
          <a:lstStyle>
            <a:lvl1pPr marL="0" indent="0" algn="ctr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Emplacement courbe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xmlns="" id="{C6B6A4C5-9A2E-050C-3BAA-59D7CD251C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74574" y="1052306"/>
            <a:ext cx="1683883" cy="38735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>
              <a:buNone/>
              <a:defRPr sz="1600" b="1">
                <a:solidFill>
                  <a:srgbClr val="737078"/>
                </a:solidFill>
                <a:latin typeface="+mn-lt"/>
              </a:defRPr>
            </a:lvl1pPr>
            <a:lvl2pPr marL="457200" indent="0">
              <a:buNone/>
              <a:defRPr sz="2000" b="1">
                <a:latin typeface="+mn-lt"/>
              </a:defRPr>
            </a:lvl2pPr>
            <a:lvl3pPr marL="914400" indent="0">
              <a:buNone/>
              <a:defRPr sz="2000" b="1">
                <a:latin typeface="+mn-lt"/>
              </a:defRPr>
            </a:lvl3pPr>
            <a:lvl4pPr marL="1371600" indent="0">
              <a:buNone/>
              <a:defRPr sz="2000" b="1">
                <a:latin typeface="+mn-lt"/>
              </a:defRPr>
            </a:lvl4pPr>
            <a:lvl5pPr marL="1828800" indent="0">
              <a:buNone/>
              <a:defRPr sz="2000" b="1">
                <a:latin typeface="+mn-lt"/>
              </a:defRPr>
            </a:lvl5pPr>
          </a:lstStyle>
          <a:p>
            <a:pPr lvl="0"/>
            <a:r>
              <a:rPr lang="fr-FR" dirty="0"/>
              <a:t>Titre courbe</a:t>
            </a:r>
          </a:p>
        </p:txBody>
      </p:sp>
      <p:sp>
        <p:nvSpPr>
          <p:cNvPr id="29" name="Espace réservé du contenu 28">
            <a:extLst>
              <a:ext uri="{FF2B5EF4-FFF2-40B4-BE49-F238E27FC236}">
                <a16:creationId xmlns:a16="http://schemas.microsoft.com/office/drawing/2014/main" xmlns="" id="{41CAED98-AA80-ED1F-37C4-71918665F7BD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178800" y="1246188"/>
            <a:ext cx="3556000" cy="4616450"/>
          </a:xfrm>
          <a:prstGeom prst="rect">
            <a:avLst/>
          </a:prstGeom>
          <a:solidFill>
            <a:schemeClr val="accent2">
              <a:alpha val="75000"/>
            </a:schemeClr>
          </a:solidFill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216000" indent="-180000">
              <a:lnSpc>
                <a:spcPct val="100000"/>
              </a:lnSpc>
              <a:spcBef>
                <a:spcPts val="0"/>
              </a:spcBef>
              <a:buClr>
                <a:srgbClr val="005086"/>
              </a:buClr>
              <a:buSzPct val="80000"/>
              <a:buFont typeface="Police système Courant"/>
              <a:buChar char="►"/>
              <a:defRPr sz="1600">
                <a:solidFill>
                  <a:schemeClr val="tx1"/>
                </a:solidFill>
              </a:defRPr>
            </a:lvl2pPr>
            <a:lvl3pPr marL="432000" indent="-18000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80000"/>
              <a:buFont typeface="Wingdings" pitchFamily="2" charset="2"/>
              <a:buChar char="§"/>
              <a:defRPr sz="1400" b="1">
                <a:solidFill>
                  <a:schemeClr val="bg1"/>
                </a:solidFill>
              </a:defRPr>
            </a:lvl3pPr>
            <a:lvl4pPr marL="648000" indent="-18000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Police système Courant"/>
              <a:buChar char="⁃"/>
              <a:defRPr sz="1200">
                <a:solidFill>
                  <a:schemeClr val="bg1"/>
                </a:solidFill>
              </a:defRPr>
            </a:lvl4pPr>
            <a:lvl5pPr marL="864000" indent="0">
              <a:lnSpc>
                <a:spcPct val="100000"/>
              </a:lnSpc>
              <a:spcBef>
                <a:spcPts val="0"/>
              </a:spcBef>
              <a:buNone/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E9F1AF6-C72F-9016-5121-A3827A527220}"/>
              </a:ext>
            </a:extLst>
          </p:cNvPr>
          <p:cNvSpPr/>
          <p:nvPr userDrawn="1"/>
        </p:nvSpPr>
        <p:spPr>
          <a:xfrm rot="16200000">
            <a:off x="-950941" y="1080182"/>
            <a:ext cx="2806702" cy="646331"/>
          </a:xfrm>
          <a:prstGeom prst="rect">
            <a:avLst/>
          </a:prstGeom>
        </p:spPr>
        <p:txBody>
          <a:bodyPr wrap="square" rIns="216000">
            <a:spAutoFit/>
          </a:bodyPr>
          <a:lstStyle/>
          <a:p>
            <a:pPr algn="r"/>
            <a:r>
              <a:rPr lang="fr-FR" sz="3600" b="1" dirty="0">
                <a:solidFill>
                  <a:srgbClr val="737078"/>
                </a:solidFill>
              </a:rPr>
              <a:t>HEMATO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5BB7DA0B-007F-3DB5-3FF7-E6A42B901F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" y="6059887"/>
            <a:ext cx="696446" cy="71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2406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bstract 2">
    <p:bg>
      <p:bgPr>
        <a:solidFill>
          <a:schemeClr val="bg1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ACA5099-5717-9D94-0AFA-F4B3037AB1DD}"/>
              </a:ext>
            </a:extLst>
          </p:cNvPr>
          <p:cNvSpPr/>
          <p:nvPr userDrawn="1"/>
        </p:nvSpPr>
        <p:spPr>
          <a:xfrm>
            <a:off x="926898" y="6059887"/>
            <a:ext cx="11265101" cy="798114"/>
          </a:xfrm>
          <a:prstGeom prst="rect">
            <a:avLst/>
          </a:prstGeom>
          <a:solidFill>
            <a:srgbClr val="002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endParaRPr lang="fr-FR" sz="1200" i="1" dirty="0">
              <a:solidFill>
                <a:prstClr val="white"/>
              </a:solidFill>
            </a:endParaRPr>
          </a:p>
        </p:txBody>
      </p:sp>
      <p:pic>
        <p:nvPicPr>
          <p:cNvPr id="4" name="Image 3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xmlns="" id="{F65A5800-6143-1EDE-00DC-C5721A6789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44932" y="6113512"/>
            <a:ext cx="2306783" cy="69086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EDFF50F-F04C-F945-CF73-E63D20CD5EA7}"/>
              </a:ext>
            </a:extLst>
          </p:cNvPr>
          <p:cNvSpPr/>
          <p:nvPr userDrawn="1"/>
        </p:nvSpPr>
        <p:spPr>
          <a:xfrm>
            <a:off x="0" y="0"/>
            <a:ext cx="926899" cy="6858000"/>
          </a:xfrm>
          <a:prstGeom prst="rect">
            <a:avLst/>
          </a:prstGeom>
          <a:solidFill>
            <a:srgbClr val="3A3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5F54979-C527-1B80-3222-60EDF75FC0C7}"/>
              </a:ext>
            </a:extLst>
          </p:cNvPr>
          <p:cNvSpPr/>
          <p:nvPr userDrawn="1"/>
        </p:nvSpPr>
        <p:spPr>
          <a:xfrm rot="16200000">
            <a:off x="-1201106" y="3998441"/>
            <a:ext cx="32912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dirty="0">
                <a:solidFill>
                  <a:prstClr val="white"/>
                </a:solidFill>
              </a:rPr>
              <a:t>Ce contenu est un rapport et/ou un résumé des communications d'un congrès dont l'objectif est d'informer </a:t>
            </a:r>
            <a:br>
              <a:rPr lang="fr-FR" sz="800" dirty="0">
                <a:solidFill>
                  <a:prstClr val="white"/>
                </a:solidFill>
              </a:rPr>
            </a:br>
            <a:r>
              <a:rPr lang="fr-FR" sz="800" dirty="0">
                <a:solidFill>
                  <a:prstClr val="white"/>
                </a:solidFill>
              </a:rPr>
              <a:t>sur l'état actuel de la recherche ; les données présentées ici peuvent ne pas être validées par les autorités de santé et, </a:t>
            </a:r>
            <a:br>
              <a:rPr lang="fr-FR" sz="800" dirty="0">
                <a:solidFill>
                  <a:prstClr val="white"/>
                </a:solidFill>
              </a:rPr>
            </a:br>
            <a:r>
              <a:rPr lang="fr-FR" sz="800" dirty="0">
                <a:solidFill>
                  <a:prstClr val="white"/>
                </a:solidFill>
              </a:rPr>
              <a:t>le cas échéant, ne doivent pas être mises en pratique.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08D80DAF-B78A-FB73-597C-392CF9343367}"/>
              </a:ext>
            </a:extLst>
          </p:cNvPr>
          <p:cNvSpPr txBox="1"/>
          <p:nvPr userDrawn="1"/>
        </p:nvSpPr>
        <p:spPr>
          <a:xfrm>
            <a:off x="8242609" y="6158862"/>
            <a:ext cx="150232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100" dirty="0">
                <a:solidFill>
                  <a:srgbClr val="FF7F4D"/>
                </a:solidFill>
                <a:cs typeface="Gordita" pitchFamily="2" charset="77"/>
              </a:rPr>
              <a:t>L’actualité</a:t>
            </a:r>
            <a:r>
              <a:rPr lang="fr-FR" sz="1100" dirty="0">
                <a:solidFill>
                  <a:prstClr val="white"/>
                </a:solidFill>
                <a:cs typeface="Gordita" pitchFamily="2" charset="77"/>
              </a:rPr>
              <a:t/>
            </a:r>
            <a:br>
              <a:rPr lang="fr-FR" sz="1100" dirty="0">
                <a:solidFill>
                  <a:prstClr val="white"/>
                </a:solidFill>
                <a:cs typeface="Gordita" pitchFamily="2" charset="77"/>
              </a:rPr>
            </a:br>
            <a:r>
              <a:rPr lang="fr-FR" sz="1100" dirty="0">
                <a:solidFill>
                  <a:prstClr val="white"/>
                </a:solidFill>
                <a:cs typeface="Gordita" pitchFamily="2" charset="77"/>
              </a:rPr>
              <a:t>en oncologie</a:t>
            </a:r>
          </a:p>
        </p:txBody>
      </p:sp>
      <p:sp>
        <p:nvSpPr>
          <p:cNvPr id="10" name="Espace réservé du texte 21">
            <a:extLst>
              <a:ext uri="{FF2B5EF4-FFF2-40B4-BE49-F238E27FC236}">
                <a16:creationId xmlns:a16="http://schemas.microsoft.com/office/drawing/2014/main" xmlns="" id="{F923B79B-8D9A-F082-EAE0-D0CD86328FB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35351" y="6554231"/>
            <a:ext cx="1411407" cy="242888"/>
          </a:xfrm>
          <a:prstGeom prst="rect">
            <a:avLst/>
          </a:prstGeom>
        </p:spPr>
        <p:txBody>
          <a:bodyPr rIns="0">
            <a:normAutofit/>
          </a:bodyPr>
          <a:lstStyle>
            <a:lvl1pPr marL="0" indent="0" algn="r">
              <a:buNone/>
              <a:defRPr sz="105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fr-FR" dirty="0"/>
              <a:t>Date du congrès</a:t>
            </a:r>
          </a:p>
        </p:txBody>
      </p:sp>
      <p:sp>
        <p:nvSpPr>
          <p:cNvPr id="11" name="Espace réservé du contenu 16">
            <a:extLst>
              <a:ext uri="{FF2B5EF4-FFF2-40B4-BE49-F238E27FC236}">
                <a16:creationId xmlns:a16="http://schemas.microsoft.com/office/drawing/2014/main" xmlns="" id="{652A7E7E-E0CB-227A-021B-44303F1CCBB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017816" y="6342603"/>
            <a:ext cx="5159375" cy="2471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i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200" i="1">
                <a:latin typeface="Century Gothic" panose="020B0502020202020204" pitchFamily="34" charset="0"/>
              </a:defRPr>
            </a:lvl2pPr>
            <a:lvl3pPr marL="914400" indent="0">
              <a:buNone/>
              <a:defRPr sz="1200" i="1">
                <a:latin typeface="Century Gothic" panose="020B0502020202020204" pitchFamily="34" charset="0"/>
              </a:defRPr>
            </a:lvl3pPr>
            <a:lvl4pPr marL="1371600" indent="0">
              <a:buNone/>
              <a:defRPr sz="1200" i="1">
                <a:latin typeface="Century Gothic" panose="020B0502020202020204" pitchFamily="34" charset="0"/>
              </a:defRPr>
            </a:lvl4pPr>
            <a:lvl5pPr marL="1828800" indent="0">
              <a:buNone/>
              <a:defRPr sz="1200" i="1">
                <a:latin typeface="Century Gothic" panose="020B0502020202020204" pitchFamily="34" charset="0"/>
              </a:defRPr>
            </a:lvl5pPr>
          </a:lstStyle>
          <a:p>
            <a:r>
              <a:rPr lang="fr-FR"/>
              <a:t>Xx. XXXXXX et al., ASH</a:t>
            </a:r>
            <a:r>
              <a:rPr lang="fr-FR" baseline="30000"/>
              <a:t>® </a:t>
            </a:r>
            <a:r>
              <a:rPr lang="fr-FR"/>
              <a:t>2023, Abs #1111</a:t>
            </a:r>
            <a:endParaRPr lang="fr-FR" dirty="0"/>
          </a:p>
        </p:txBody>
      </p:sp>
      <p:sp>
        <p:nvSpPr>
          <p:cNvPr id="12" name="Espace réservé du texte 18">
            <a:extLst>
              <a:ext uri="{FF2B5EF4-FFF2-40B4-BE49-F238E27FC236}">
                <a16:creationId xmlns:a16="http://schemas.microsoft.com/office/drawing/2014/main" xmlns="" id="{32224335-0BF8-D51F-288B-2DC7D1BD3B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32773" y="-4431"/>
            <a:ext cx="11259225" cy="516866"/>
          </a:xfrm>
          <a:prstGeom prst="rect">
            <a:avLst/>
          </a:prstGeom>
        </p:spPr>
        <p:txBody>
          <a:bodyPr lIns="180000">
            <a:noAutofit/>
          </a:bodyPr>
          <a:lstStyle>
            <a:lvl1pPr marL="0" indent="0">
              <a:buNone/>
              <a:defRPr sz="3600" b="1" i="0">
                <a:solidFill>
                  <a:srgbClr val="FF7F4D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/>
              <a:t>Titre abstract…</a:t>
            </a:r>
          </a:p>
        </p:txBody>
      </p:sp>
      <p:sp>
        <p:nvSpPr>
          <p:cNvPr id="13" name="Espace réservé du texte 18">
            <a:extLst>
              <a:ext uri="{FF2B5EF4-FFF2-40B4-BE49-F238E27FC236}">
                <a16:creationId xmlns:a16="http://schemas.microsoft.com/office/drawing/2014/main" xmlns="" id="{2B584DC8-4B0C-56BA-CF88-058455BBF87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32774" y="522517"/>
            <a:ext cx="11259224" cy="341085"/>
          </a:xfrm>
          <a:prstGeom prst="rect">
            <a:avLst/>
          </a:prstGeom>
        </p:spPr>
        <p:txBody>
          <a:bodyPr lIns="180000">
            <a:noAutofit/>
          </a:bodyPr>
          <a:lstStyle>
            <a:lvl1pPr marL="0" indent="0">
              <a:buNone/>
              <a:defRPr sz="2000" b="1" i="0">
                <a:solidFill>
                  <a:srgbClr val="005086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/>
              <a:t>Sous-titre abstract…</a:t>
            </a:r>
          </a:p>
        </p:txBody>
      </p:sp>
      <p:sp>
        <p:nvSpPr>
          <p:cNvPr id="14" name="Espace réservé du contenu 15">
            <a:extLst>
              <a:ext uri="{FF2B5EF4-FFF2-40B4-BE49-F238E27FC236}">
                <a16:creationId xmlns:a16="http://schemas.microsoft.com/office/drawing/2014/main" xmlns="" id="{B07DD8FB-A895-594B-3A70-A83EACE30E47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312995" y="1247431"/>
            <a:ext cx="6553200" cy="3100752"/>
          </a:xfrm>
          <a:prstGeom prst="rect">
            <a:avLst/>
          </a:prstGeom>
          <a:ln w="12700">
            <a:solidFill>
              <a:srgbClr val="005086"/>
            </a:solidFill>
          </a:ln>
        </p:spPr>
        <p:txBody>
          <a:bodyPr anchor="ctr"/>
          <a:lstStyle>
            <a:lvl1pPr marL="0" indent="0" algn="ctr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Emplacement courbe</a:t>
            </a:r>
          </a:p>
        </p:txBody>
      </p:sp>
      <p:sp>
        <p:nvSpPr>
          <p:cNvPr id="15" name="Espace réservé du texte 22">
            <a:extLst>
              <a:ext uri="{FF2B5EF4-FFF2-40B4-BE49-F238E27FC236}">
                <a16:creationId xmlns:a16="http://schemas.microsoft.com/office/drawing/2014/main" xmlns="" id="{D3E98C69-E3D6-2691-AFB9-114FB82E494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74574" y="1052306"/>
            <a:ext cx="1683883" cy="38735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>
              <a:buNone/>
              <a:defRPr sz="1600" b="1">
                <a:solidFill>
                  <a:srgbClr val="737078"/>
                </a:solidFill>
                <a:latin typeface="+mn-lt"/>
              </a:defRPr>
            </a:lvl1pPr>
            <a:lvl2pPr marL="457200" indent="0">
              <a:buNone/>
              <a:defRPr sz="2000" b="1">
                <a:latin typeface="+mn-lt"/>
              </a:defRPr>
            </a:lvl2pPr>
            <a:lvl3pPr marL="914400" indent="0">
              <a:buNone/>
              <a:defRPr sz="2000" b="1">
                <a:latin typeface="+mn-lt"/>
              </a:defRPr>
            </a:lvl3pPr>
            <a:lvl4pPr marL="1371600" indent="0">
              <a:buNone/>
              <a:defRPr sz="2000" b="1">
                <a:latin typeface="+mn-lt"/>
              </a:defRPr>
            </a:lvl4pPr>
            <a:lvl5pPr marL="1828800" indent="0">
              <a:buNone/>
              <a:defRPr sz="2000" b="1">
                <a:latin typeface="+mn-lt"/>
              </a:defRPr>
            </a:lvl5pPr>
          </a:lstStyle>
          <a:p>
            <a:pPr lvl="0"/>
            <a:r>
              <a:rPr lang="fr-FR" dirty="0"/>
              <a:t>Titre courbe</a:t>
            </a:r>
          </a:p>
        </p:txBody>
      </p:sp>
      <p:sp>
        <p:nvSpPr>
          <p:cNvPr id="16" name="Espace réservé du contenu 28">
            <a:extLst>
              <a:ext uri="{FF2B5EF4-FFF2-40B4-BE49-F238E27FC236}">
                <a16:creationId xmlns:a16="http://schemas.microsoft.com/office/drawing/2014/main" xmlns="" id="{BF3DF3E4-1677-37CA-CD8C-AAC7786F38F4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178800" y="1246188"/>
            <a:ext cx="3556000" cy="4616450"/>
          </a:xfrm>
          <a:prstGeom prst="rect">
            <a:avLst/>
          </a:prstGeom>
          <a:solidFill>
            <a:schemeClr val="accent2">
              <a:alpha val="75000"/>
            </a:schemeClr>
          </a:solidFill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216000" indent="-180000">
              <a:lnSpc>
                <a:spcPct val="100000"/>
              </a:lnSpc>
              <a:spcBef>
                <a:spcPts val="0"/>
              </a:spcBef>
              <a:buClr>
                <a:srgbClr val="005086"/>
              </a:buClr>
              <a:buSzPct val="80000"/>
              <a:buFont typeface="Police système Courant"/>
              <a:buChar char="►"/>
              <a:defRPr sz="1600">
                <a:solidFill>
                  <a:schemeClr val="tx1"/>
                </a:solidFill>
              </a:defRPr>
            </a:lvl2pPr>
            <a:lvl3pPr marL="432000" indent="-18000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Wingdings" pitchFamily="2" charset="2"/>
              <a:buChar char="§"/>
              <a:defRPr sz="1400" b="1">
                <a:solidFill>
                  <a:schemeClr val="bg1"/>
                </a:solidFill>
              </a:defRPr>
            </a:lvl3pPr>
            <a:lvl4pPr marL="648000" indent="-18000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Police système Courant"/>
              <a:buChar char="⁃"/>
              <a:defRPr sz="1200">
                <a:solidFill>
                  <a:schemeClr val="bg1"/>
                </a:solidFill>
              </a:defRPr>
            </a:lvl4pPr>
            <a:lvl5pPr marL="864000" indent="0">
              <a:lnSpc>
                <a:spcPct val="100000"/>
              </a:lnSpc>
              <a:spcBef>
                <a:spcPts val="0"/>
              </a:spcBef>
              <a:buNone/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7" name="Espace réservé du contenu 28">
            <a:extLst>
              <a:ext uri="{FF2B5EF4-FFF2-40B4-BE49-F238E27FC236}">
                <a16:creationId xmlns:a16="http://schemas.microsoft.com/office/drawing/2014/main" xmlns="" id="{393EA286-5435-E683-D274-8AAD4E596CD1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1312994" y="4460489"/>
            <a:ext cx="6553199" cy="1402150"/>
          </a:xfrm>
          <a:prstGeom prst="rect">
            <a:avLst/>
          </a:prstGeom>
          <a:solidFill>
            <a:srgbClr val="005086"/>
          </a:solidFill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216000" indent="-180000">
              <a:lnSpc>
                <a:spcPct val="100000"/>
              </a:lnSpc>
              <a:spcBef>
                <a:spcPts val="0"/>
              </a:spcBef>
              <a:buClr>
                <a:srgbClr val="FF7F4D"/>
              </a:buClr>
              <a:buSzPct val="80000"/>
              <a:buFont typeface="Police système Courant"/>
              <a:buChar char="►"/>
              <a:defRPr sz="1600">
                <a:solidFill>
                  <a:schemeClr val="bg1"/>
                </a:solidFill>
              </a:defRPr>
            </a:lvl2pPr>
            <a:lvl3pPr marL="432000" indent="-18000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Wingdings" pitchFamily="2" charset="2"/>
              <a:buChar char="§"/>
              <a:defRPr sz="1400" b="1">
                <a:solidFill>
                  <a:schemeClr val="bg1"/>
                </a:solidFill>
              </a:defRPr>
            </a:lvl3pPr>
            <a:lvl4pPr marL="648000" indent="-180000">
              <a:lnSpc>
                <a:spcPct val="100000"/>
              </a:lnSpc>
              <a:spcBef>
                <a:spcPts val="0"/>
              </a:spcBef>
              <a:buClr>
                <a:srgbClr val="FF7F4D"/>
              </a:buClr>
              <a:buFont typeface="Police système Courant"/>
              <a:buChar char="⁃"/>
              <a:defRPr sz="1200">
                <a:solidFill>
                  <a:schemeClr val="bg1"/>
                </a:solidFill>
              </a:defRPr>
            </a:lvl4pPr>
            <a:lvl5pPr marL="864000" indent="0">
              <a:lnSpc>
                <a:spcPct val="100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867AC43-B700-A19D-44E6-4C6494A427B2}"/>
              </a:ext>
            </a:extLst>
          </p:cNvPr>
          <p:cNvSpPr/>
          <p:nvPr userDrawn="1"/>
        </p:nvSpPr>
        <p:spPr>
          <a:xfrm rot="16200000">
            <a:off x="-950941" y="1080182"/>
            <a:ext cx="2806702" cy="646331"/>
          </a:xfrm>
          <a:prstGeom prst="rect">
            <a:avLst/>
          </a:prstGeom>
        </p:spPr>
        <p:txBody>
          <a:bodyPr wrap="square" rIns="216000">
            <a:spAutoFit/>
          </a:bodyPr>
          <a:lstStyle/>
          <a:p>
            <a:pPr algn="r"/>
            <a:r>
              <a:rPr lang="fr-FR" sz="3600" b="1" dirty="0">
                <a:solidFill>
                  <a:srgbClr val="737078"/>
                </a:solidFill>
              </a:rPr>
              <a:t>HEMATO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42959A9D-D2D6-2F19-CBD6-769C57D9F1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" y="6059887"/>
            <a:ext cx="696446" cy="71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3168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31680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grès et Expe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64D0B334-62B8-E95D-4011-3B1D512B42AD}"/>
              </a:ext>
            </a:extLst>
          </p:cNvPr>
          <p:cNvSpPr/>
          <p:nvPr userDrawn="1"/>
        </p:nvSpPr>
        <p:spPr>
          <a:xfrm>
            <a:off x="59568" y="4591217"/>
            <a:ext cx="12191999" cy="2093101"/>
          </a:xfrm>
          <a:prstGeom prst="rect">
            <a:avLst/>
          </a:prstGeom>
          <a:solidFill>
            <a:srgbClr val="FF7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tlCol="0" anchor="t"/>
          <a:lstStyle/>
          <a:p>
            <a:endParaRPr lang="fr-FR" sz="1600" b="1" dirty="0">
              <a:solidFill>
                <a:srgbClr val="FF7F4D"/>
              </a:solidFill>
              <a:latin typeface="geneve"/>
            </a:endParaRPr>
          </a:p>
        </p:txBody>
      </p:sp>
      <p:sp>
        <p:nvSpPr>
          <p:cNvPr id="30" name="Espace réservé pour une image  29">
            <a:extLst>
              <a:ext uri="{FF2B5EF4-FFF2-40B4-BE49-F238E27FC236}">
                <a16:creationId xmlns:a16="http://schemas.microsoft.com/office/drawing/2014/main" xmlns="" id="{E8F03D56-581E-FAB7-12E2-724ABC932EE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25480" y="5043323"/>
            <a:ext cx="1152000" cy="115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fr-FR" dirty="0"/>
              <a:t>Image expert 1 N&amp;B en cercle</a:t>
            </a:r>
          </a:p>
          <a:p>
            <a:r>
              <a:rPr lang="fr-FR" dirty="0"/>
              <a:t>Trait 2 points bleu foncé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5F770F35-D21C-8D15-1E0D-13CA86D222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99931" y="5045088"/>
            <a:ext cx="1782524" cy="5699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</a:lstStyle>
          <a:p>
            <a:pPr lvl="0"/>
            <a:r>
              <a:rPr lang="fr-FR" dirty="0"/>
              <a:t>Pr Prénom</a:t>
            </a:r>
          </a:p>
          <a:p>
            <a:pPr lvl="0"/>
            <a:r>
              <a:rPr lang="fr-FR" dirty="0"/>
              <a:t>NOM</a:t>
            </a:r>
          </a:p>
        </p:txBody>
      </p:sp>
      <p:sp>
        <p:nvSpPr>
          <p:cNvPr id="21" name="Espace réservé pour une image  29">
            <a:extLst>
              <a:ext uri="{FF2B5EF4-FFF2-40B4-BE49-F238E27FC236}">
                <a16:creationId xmlns:a16="http://schemas.microsoft.com/office/drawing/2014/main" xmlns="" id="{C1840AF0-3D9A-2332-E4B7-5400A7BA903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155833" y="5045088"/>
            <a:ext cx="1152000" cy="115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fr-FR" dirty="0"/>
              <a:t>Image expert 1 N&amp;B en cercle</a:t>
            </a:r>
          </a:p>
          <a:p>
            <a:r>
              <a:rPr lang="fr-FR" dirty="0"/>
              <a:t>Trait 2 points bleu foncé</a:t>
            </a:r>
          </a:p>
        </p:txBody>
      </p:sp>
      <p:sp>
        <p:nvSpPr>
          <p:cNvPr id="23" name="Espace réservé pour une image  29">
            <a:extLst>
              <a:ext uri="{FF2B5EF4-FFF2-40B4-BE49-F238E27FC236}">
                <a16:creationId xmlns:a16="http://schemas.microsoft.com/office/drawing/2014/main" xmlns="" id="{50B8ACF1-AE03-0097-E996-33378664416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202264" y="5045088"/>
            <a:ext cx="1152000" cy="115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fr-FR" dirty="0"/>
              <a:t>Image expert 1 N&amp;B en cercle</a:t>
            </a:r>
          </a:p>
          <a:p>
            <a:r>
              <a:rPr lang="fr-FR" dirty="0"/>
              <a:t>Trait 2 points bleu foncé</a:t>
            </a:r>
          </a:p>
        </p:txBody>
      </p:sp>
      <p:sp>
        <p:nvSpPr>
          <p:cNvPr id="24" name="Espace réservé pour une image  29">
            <a:extLst>
              <a:ext uri="{FF2B5EF4-FFF2-40B4-BE49-F238E27FC236}">
                <a16:creationId xmlns:a16="http://schemas.microsoft.com/office/drawing/2014/main" xmlns="" id="{53F86CC7-16AE-9DA0-3C4A-3F7A9FE7BF1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79048" y="5045088"/>
            <a:ext cx="1152000" cy="115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fr-FR" dirty="0"/>
              <a:t>Image expert 1 N&amp;B en cercle</a:t>
            </a:r>
          </a:p>
          <a:p>
            <a:r>
              <a:rPr lang="fr-FR" dirty="0"/>
              <a:t>Trait 2 points bleu foncé</a:t>
            </a:r>
          </a:p>
        </p:txBody>
      </p:sp>
      <p:sp>
        <p:nvSpPr>
          <p:cNvPr id="25" name="Espace réservé du texte 4">
            <a:extLst>
              <a:ext uri="{FF2B5EF4-FFF2-40B4-BE49-F238E27FC236}">
                <a16:creationId xmlns:a16="http://schemas.microsoft.com/office/drawing/2014/main" xmlns="" id="{457ADAF9-1639-EF15-D360-90E1A62FCCF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76188" y="5045088"/>
            <a:ext cx="1782524" cy="5699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</a:lstStyle>
          <a:p>
            <a:pPr lvl="0"/>
            <a:r>
              <a:rPr lang="fr-FR" dirty="0"/>
              <a:t>Pr Prénom</a:t>
            </a:r>
          </a:p>
          <a:p>
            <a:pPr lvl="0"/>
            <a:r>
              <a:rPr lang="fr-FR" dirty="0"/>
              <a:t>NOM</a:t>
            </a:r>
          </a:p>
        </p:txBody>
      </p:sp>
      <p:sp>
        <p:nvSpPr>
          <p:cNvPr id="26" name="Espace réservé du texte 4">
            <a:extLst>
              <a:ext uri="{FF2B5EF4-FFF2-40B4-BE49-F238E27FC236}">
                <a16:creationId xmlns:a16="http://schemas.microsoft.com/office/drawing/2014/main" xmlns="" id="{289E7E1F-AA8B-DC73-656E-035A81CC142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352445" y="5045088"/>
            <a:ext cx="1782524" cy="5699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</a:lstStyle>
          <a:p>
            <a:pPr lvl="0"/>
            <a:r>
              <a:rPr lang="fr-FR" dirty="0"/>
              <a:t>Pr Prénom</a:t>
            </a:r>
          </a:p>
          <a:p>
            <a:pPr lvl="0"/>
            <a:r>
              <a:rPr lang="fr-FR" dirty="0"/>
              <a:t>NOM</a:t>
            </a:r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xmlns="" id="{C38D9668-B730-59C9-ACB0-85C591F8DFA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328701" y="5045088"/>
            <a:ext cx="1782524" cy="5699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</a:lstStyle>
          <a:p>
            <a:pPr lvl="0"/>
            <a:r>
              <a:rPr lang="fr-FR" dirty="0"/>
              <a:t>Pr Prénom</a:t>
            </a:r>
          </a:p>
          <a:p>
            <a:pPr lvl="0"/>
            <a:r>
              <a:rPr lang="fr-FR" dirty="0"/>
              <a:t>NOM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xmlns="" id="{E53E4662-2047-347B-3E84-27E6569FF9B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395215" y="5627175"/>
            <a:ext cx="1782524" cy="9875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</a:lstStyle>
          <a:p>
            <a:pPr lvl="0"/>
            <a:r>
              <a:rPr lang="fr-FR" dirty="0"/>
              <a:t>Nom Institut</a:t>
            </a:r>
          </a:p>
          <a:p>
            <a:pPr lvl="0"/>
            <a:r>
              <a:rPr lang="fr-FR" dirty="0"/>
              <a:t>ou Hôpital</a:t>
            </a:r>
          </a:p>
          <a:p>
            <a:pPr lvl="0"/>
            <a:r>
              <a:rPr lang="fr-FR" dirty="0"/>
              <a:t>Université et Ville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xmlns="" id="{D0952211-D5BA-4E59-914A-C2AC91DFDF6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73044" y="5627175"/>
            <a:ext cx="1782524" cy="9810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</a:lstStyle>
          <a:p>
            <a:pPr lvl="0"/>
            <a:r>
              <a:rPr lang="fr-FR" dirty="0"/>
              <a:t>Nom Institut</a:t>
            </a:r>
          </a:p>
          <a:p>
            <a:pPr lvl="0"/>
            <a:r>
              <a:rPr lang="fr-FR" dirty="0"/>
              <a:t>ou Hôpital</a:t>
            </a:r>
          </a:p>
          <a:p>
            <a:pPr lvl="0"/>
            <a:r>
              <a:rPr lang="fr-FR" dirty="0"/>
              <a:t>Université et Ville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xmlns="" id="{852FA44D-BA91-E543-D4DF-8882BC289B1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350873" y="5627175"/>
            <a:ext cx="1782524" cy="9810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</a:lstStyle>
          <a:p>
            <a:pPr lvl="0"/>
            <a:r>
              <a:rPr lang="fr-FR" dirty="0"/>
              <a:t>Nom Institut</a:t>
            </a:r>
          </a:p>
          <a:p>
            <a:pPr lvl="0"/>
            <a:r>
              <a:rPr lang="fr-FR" dirty="0"/>
              <a:t>ou Hôpital</a:t>
            </a:r>
          </a:p>
          <a:p>
            <a:pPr lvl="0"/>
            <a:r>
              <a:rPr lang="fr-FR" dirty="0"/>
              <a:t>Université et Ville</a:t>
            </a:r>
          </a:p>
        </p:txBody>
      </p:sp>
      <p:sp>
        <p:nvSpPr>
          <p:cNvPr id="35" name="Espace réservé du texte 4">
            <a:extLst>
              <a:ext uri="{FF2B5EF4-FFF2-40B4-BE49-F238E27FC236}">
                <a16:creationId xmlns:a16="http://schemas.microsoft.com/office/drawing/2014/main" xmlns="" id="{C9D7777E-5AE1-2DB4-7224-A6CF81BAD85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328701" y="5627175"/>
            <a:ext cx="1782524" cy="9810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</a:lstStyle>
          <a:p>
            <a:pPr lvl="0"/>
            <a:r>
              <a:rPr lang="fr-FR" dirty="0"/>
              <a:t>Nom Institut</a:t>
            </a:r>
          </a:p>
          <a:p>
            <a:pPr lvl="0"/>
            <a:r>
              <a:rPr lang="fr-FR" dirty="0"/>
              <a:t>ou Hôpital</a:t>
            </a:r>
          </a:p>
          <a:p>
            <a:pPr lvl="0"/>
            <a:r>
              <a:rPr lang="fr-FR" dirty="0"/>
              <a:t>Université et Ville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xmlns="" id="{9A6B4D7B-5487-778A-ED36-37AFB3EF62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40704" y="944755"/>
            <a:ext cx="9190355" cy="4854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Titre du Congrès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336828D2-9867-855C-8074-D31F04837A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016419"/>
            <a:ext cx="12192000" cy="1813403"/>
          </a:xfrm>
          <a:prstGeom prst="rect">
            <a:avLst/>
          </a:prstGeom>
          <a:solidFill>
            <a:srgbClr val="005087"/>
          </a:solidFill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611BC6B7-F7D0-CD8F-504D-C0525FA818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40704" y="1444738"/>
            <a:ext cx="9190355" cy="419056"/>
          </a:xfrm>
        </p:spPr>
        <p:txBody>
          <a:bodyPr anchor="t">
            <a:normAutofit/>
          </a:bodyPr>
          <a:lstStyle>
            <a:lvl1pPr algn="l">
              <a:defRPr sz="2000" b="0">
                <a:solidFill>
                  <a:srgbClr val="00508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 dirty="0"/>
              <a:t>Sous titre du Congrès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8932535-FFA1-0DF5-F581-9FAA2917DAFE}"/>
              </a:ext>
            </a:extLst>
          </p:cNvPr>
          <p:cNvSpPr/>
          <p:nvPr userDrawn="1"/>
        </p:nvSpPr>
        <p:spPr>
          <a:xfrm>
            <a:off x="3050265" y="0"/>
            <a:ext cx="9141734" cy="888908"/>
          </a:xfrm>
          <a:prstGeom prst="rect">
            <a:avLst/>
          </a:prstGeom>
          <a:solidFill>
            <a:srgbClr val="3A3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dirty="0">
              <a:solidFill>
                <a:srgbClr val="3A3839"/>
              </a:solidFill>
              <a:latin typeface="Calibri" panose="020F0502020204030204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83FB68E0-10BC-4EED-9B91-C43EEB670F05}"/>
              </a:ext>
            </a:extLst>
          </p:cNvPr>
          <p:cNvSpPr txBox="1"/>
          <p:nvPr userDrawn="1"/>
        </p:nvSpPr>
        <p:spPr>
          <a:xfrm>
            <a:off x="5120733" y="243294"/>
            <a:ext cx="40126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2000" b="1" dirty="0">
                <a:solidFill>
                  <a:srgbClr val="FF7F4D"/>
                </a:solidFill>
                <a:latin typeface="Gordita" pitchFamily="2" charset="77"/>
                <a:cs typeface="Gordita" pitchFamily="2" charset="77"/>
              </a:rPr>
              <a:t>Congrès</a:t>
            </a:r>
            <a:endParaRPr lang="fr-FR" sz="2000" b="1" dirty="0">
              <a:solidFill>
                <a:srgbClr val="E7E6E6">
                  <a:lumMod val="75000"/>
                </a:srgbClr>
              </a:solidFill>
              <a:latin typeface="Gordita" pitchFamily="2" charset="77"/>
              <a:cs typeface="Gordita" pitchFamily="2" charset="77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82876690-0BEF-AB6A-028A-C49472408F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3537" y="86385"/>
            <a:ext cx="2243259" cy="67183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E55831D-C24F-8EE6-D28E-96C2DC1CB7B8}"/>
              </a:ext>
            </a:extLst>
          </p:cNvPr>
          <p:cNvSpPr/>
          <p:nvPr userDrawn="1"/>
        </p:nvSpPr>
        <p:spPr>
          <a:xfrm>
            <a:off x="8575058" y="109857"/>
            <a:ext cx="2806702" cy="646331"/>
          </a:xfrm>
          <a:prstGeom prst="rect">
            <a:avLst/>
          </a:prstGeom>
        </p:spPr>
        <p:txBody>
          <a:bodyPr wrap="square" rIns="216000">
            <a:spAutoFit/>
          </a:bodyPr>
          <a:lstStyle/>
          <a:p>
            <a:pPr algn="r">
              <a:defRPr/>
            </a:pPr>
            <a:r>
              <a:rPr lang="fr-FR" sz="3600" b="1" dirty="0">
                <a:solidFill>
                  <a:srgbClr val="737078"/>
                </a:solidFill>
              </a:rPr>
              <a:t>HEMATO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61F9AC1B-77FA-780F-DB0C-EACCEF4CB53F}"/>
              </a:ext>
            </a:extLst>
          </p:cNvPr>
          <p:cNvSpPr txBox="1"/>
          <p:nvPr userDrawn="1"/>
        </p:nvSpPr>
        <p:spPr>
          <a:xfrm>
            <a:off x="3205857" y="109986"/>
            <a:ext cx="150232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dirty="0">
                <a:solidFill>
                  <a:srgbClr val="FF7F4D"/>
                </a:solidFill>
                <a:cs typeface="Gordita" pitchFamily="2" charset="77"/>
              </a:rPr>
              <a:t>L’actualité</a:t>
            </a:r>
            <a:r>
              <a:rPr lang="fr-FR" sz="1100" dirty="0">
                <a:solidFill>
                  <a:prstClr val="white"/>
                </a:solidFill>
                <a:cs typeface="Gordita" pitchFamily="2" charset="77"/>
              </a:rPr>
              <a:t/>
            </a:r>
            <a:br>
              <a:rPr lang="fr-FR" sz="1100" dirty="0">
                <a:solidFill>
                  <a:prstClr val="white"/>
                </a:solidFill>
                <a:cs typeface="Gordita" pitchFamily="2" charset="77"/>
              </a:rPr>
            </a:br>
            <a:r>
              <a:rPr lang="fr-FR" sz="1100" dirty="0">
                <a:solidFill>
                  <a:prstClr val="white"/>
                </a:solidFill>
                <a:cs typeface="Gordita" pitchFamily="2" charset="77"/>
              </a:rPr>
              <a:t>en oncologie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xmlns="" id="{1D7125B1-5B5B-B9C6-6DDD-63E06A5B61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05857" y="482309"/>
            <a:ext cx="1411407" cy="2428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5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fr-FR" dirty="0"/>
              <a:t>Date du congrès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24B31910-DB0E-F648-D21B-B8985F528716}"/>
              </a:ext>
            </a:extLst>
          </p:cNvPr>
          <p:cNvSpPr txBox="1"/>
          <p:nvPr userDrawn="1"/>
        </p:nvSpPr>
        <p:spPr>
          <a:xfrm>
            <a:off x="120301" y="4596028"/>
            <a:ext cx="767343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002D4C"/>
                </a:solidFill>
              </a:rPr>
              <a:t>Un service </a:t>
            </a:r>
            <a:r>
              <a:rPr lang="fr-FR" sz="1600" b="1" dirty="0">
                <a:solidFill>
                  <a:srgbClr val="002C4C"/>
                </a:solidFill>
              </a:rPr>
              <a:t>proposé</a:t>
            </a:r>
            <a:r>
              <a:rPr lang="fr-FR" sz="1600" b="1" dirty="0">
                <a:solidFill>
                  <a:srgbClr val="002D4C"/>
                </a:solidFill>
              </a:rPr>
              <a:t> en toute indépendance par nos experts sur place :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9C54497C-653B-4D8F-7390-0E8BAAB1C3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81760" y="76699"/>
            <a:ext cx="696446" cy="717551"/>
          </a:xfrm>
          <a:prstGeom prst="rect">
            <a:avLst/>
          </a:prstGeom>
        </p:spPr>
      </p:pic>
      <p:sp>
        <p:nvSpPr>
          <p:cNvPr id="27" name="Espace réservé pour une image  29">
            <a:extLst>
              <a:ext uri="{FF2B5EF4-FFF2-40B4-BE49-F238E27FC236}">
                <a16:creationId xmlns:a16="http://schemas.microsoft.com/office/drawing/2014/main" xmlns="" id="{C1840AF0-3D9A-2332-E4B7-5400A7BA9038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1675567" y="5109845"/>
            <a:ext cx="1152000" cy="115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fr-FR" dirty="0"/>
              <a:t>Image expert 1 N&amp;B en cercle</a:t>
            </a:r>
          </a:p>
          <a:p>
            <a:r>
              <a:rPr lang="fr-FR" dirty="0"/>
              <a:t>Trait 2 points bleu foncé</a:t>
            </a:r>
          </a:p>
        </p:txBody>
      </p:sp>
    </p:spTree>
    <p:extLst>
      <p:ext uri="{BB962C8B-B14F-4D97-AF65-F5344CB8AC3E}">
        <p14:creationId xmlns:p14="http://schemas.microsoft.com/office/powerpoint/2010/main" val="20610840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xmlns="" id="{9A6B4D7B-5487-778A-ED36-37AFB3EF62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40704" y="944755"/>
            <a:ext cx="9190355" cy="4854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Titre du Congrès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336828D2-9867-855C-8074-D31F04837A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016419"/>
            <a:ext cx="12192000" cy="1813403"/>
          </a:xfrm>
          <a:prstGeom prst="rect">
            <a:avLst/>
          </a:prstGeom>
          <a:solidFill>
            <a:srgbClr val="005087"/>
          </a:solidFill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611BC6B7-F7D0-CD8F-504D-C0525FA818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40704" y="1444738"/>
            <a:ext cx="9190355" cy="419056"/>
          </a:xfrm>
        </p:spPr>
        <p:txBody>
          <a:bodyPr anchor="t">
            <a:normAutofit/>
          </a:bodyPr>
          <a:lstStyle>
            <a:lvl1pPr algn="l">
              <a:defRPr sz="2000" b="0">
                <a:solidFill>
                  <a:srgbClr val="00508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 dirty="0"/>
              <a:t>Sous titre du Congrès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8932535-FFA1-0DF5-F581-9FAA2917DAFE}"/>
              </a:ext>
            </a:extLst>
          </p:cNvPr>
          <p:cNvSpPr/>
          <p:nvPr userDrawn="1"/>
        </p:nvSpPr>
        <p:spPr>
          <a:xfrm>
            <a:off x="3050265" y="0"/>
            <a:ext cx="9141734" cy="888908"/>
          </a:xfrm>
          <a:prstGeom prst="rect">
            <a:avLst/>
          </a:prstGeom>
          <a:solidFill>
            <a:srgbClr val="3A3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dirty="0">
              <a:solidFill>
                <a:srgbClr val="3A3839"/>
              </a:solidFill>
              <a:latin typeface="Calibri" panose="020F0502020204030204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82876690-0BEF-AB6A-028A-C49472408F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3537" y="86385"/>
            <a:ext cx="2243259" cy="671839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61F9AC1B-77FA-780F-DB0C-EACCEF4CB53F}"/>
              </a:ext>
            </a:extLst>
          </p:cNvPr>
          <p:cNvSpPr txBox="1"/>
          <p:nvPr userDrawn="1"/>
        </p:nvSpPr>
        <p:spPr>
          <a:xfrm>
            <a:off x="3205857" y="109986"/>
            <a:ext cx="150232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dirty="0">
                <a:solidFill>
                  <a:srgbClr val="FF7F4D"/>
                </a:solidFill>
                <a:cs typeface="Gordita" pitchFamily="2" charset="77"/>
              </a:rPr>
              <a:t>L’actualité</a:t>
            </a:r>
            <a:r>
              <a:rPr lang="fr-FR" sz="1100" dirty="0">
                <a:solidFill>
                  <a:prstClr val="white"/>
                </a:solidFill>
                <a:cs typeface="Gordita" pitchFamily="2" charset="77"/>
              </a:rPr>
              <a:t/>
            </a:r>
            <a:br>
              <a:rPr lang="fr-FR" sz="1100" dirty="0">
                <a:solidFill>
                  <a:prstClr val="white"/>
                </a:solidFill>
                <a:cs typeface="Gordita" pitchFamily="2" charset="77"/>
              </a:rPr>
            </a:br>
            <a:r>
              <a:rPr lang="fr-FR" sz="1100" dirty="0">
                <a:solidFill>
                  <a:prstClr val="white"/>
                </a:solidFill>
                <a:cs typeface="Gordita" pitchFamily="2" charset="77"/>
              </a:rPr>
              <a:t>en oncologie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xmlns="" id="{1D7125B1-5B5B-B9C6-6DDD-63E06A5B61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05857" y="482309"/>
            <a:ext cx="1411407" cy="2428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5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fr-FR" dirty="0"/>
              <a:t>Date du congrès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429AE2BF-B994-B373-A6A1-907A0236A462}"/>
              </a:ext>
            </a:extLst>
          </p:cNvPr>
          <p:cNvSpPr txBox="1"/>
          <p:nvPr userDrawn="1"/>
        </p:nvSpPr>
        <p:spPr>
          <a:xfrm>
            <a:off x="2940704" y="3884984"/>
            <a:ext cx="21623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prstClr val="black"/>
                </a:solidFill>
              </a:rPr>
              <a:t>Programme :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C33B4A75-5EF8-DF64-7F8E-52DE7E77837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03077" y="3982447"/>
            <a:ext cx="5899540" cy="2739487"/>
          </a:xfrm>
          <a:prstGeom prst="rect">
            <a:avLst/>
          </a:prstGeom>
        </p:spPr>
        <p:txBody>
          <a:bodyPr/>
          <a:lstStyle>
            <a:lvl1pPr marL="0" indent="-228600">
              <a:lnSpc>
                <a:spcPct val="90000"/>
              </a:lnSpc>
              <a:spcBef>
                <a:spcPts val="0"/>
              </a:spcBef>
              <a:buClr>
                <a:srgbClr val="FF7F4D"/>
              </a:buClr>
              <a:buFont typeface="Wingdings" pitchFamily="2" charset="2"/>
              <a:buChar char="§"/>
              <a:defRPr sz="2400" b="1" i="0">
                <a:solidFill>
                  <a:srgbClr val="005086"/>
                </a:solidFill>
                <a:latin typeface="Century Gothic" panose="020B0502020202020204" pitchFamily="34" charset="0"/>
              </a:defRPr>
            </a:lvl1pPr>
            <a:lvl2pPr>
              <a:defRPr sz="2400" b="1" i="0">
                <a:latin typeface="Century Gothic" panose="020B0502020202020204" pitchFamily="34" charset="0"/>
              </a:defRPr>
            </a:lvl2pPr>
            <a:lvl3pPr>
              <a:defRPr sz="2400" b="1" i="0">
                <a:latin typeface="Century Gothic" panose="020B0502020202020204" pitchFamily="34" charset="0"/>
              </a:defRPr>
            </a:lvl3pPr>
            <a:lvl4pPr>
              <a:defRPr sz="2400" b="1" i="0">
                <a:latin typeface="Century Gothic" panose="020B0502020202020204" pitchFamily="34" charset="0"/>
              </a:defRPr>
            </a:lvl4pPr>
            <a:lvl5pPr>
              <a:defRPr sz="2400" b="1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/>
              <a:t> Item #1</a:t>
            </a:r>
          </a:p>
          <a:p>
            <a:pPr lvl="0"/>
            <a:r>
              <a:rPr lang="fr-FR" dirty="0"/>
              <a:t> Item #2</a:t>
            </a:r>
          </a:p>
          <a:p>
            <a:pPr lvl="0"/>
            <a:r>
              <a:rPr lang="fr-FR" dirty="0"/>
              <a:t> Item #3</a:t>
            </a:r>
          </a:p>
          <a:p>
            <a:pPr lvl="0"/>
            <a:r>
              <a:rPr lang="fr-FR" dirty="0"/>
              <a:t> …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94D77CE0-EF2C-5CF1-84AC-19DBB72F6385}"/>
              </a:ext>
            </a:extLst>
          </p:cNvPr>
          <p:cNvSpPr txBox="1"/>
          <p:nvPr userDrawn="1"/>
        </p:nvSpPr>
        <p:spPr>
          <a:xfrm>
            <a:off x="5120733" y="243294"/>
            <a:ext cx="40126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2000" b="1" dirty="0">
                <a:solidFill>
                  <a:srgbClr val="FF7F4D"/>
                </a:solidFill>
                <a:latin typeface="Gordita" pitchFamily="2" charset="77"/>
                <a:cs typeface="Gordita" pitchFamily="2" charset="77"/>
              </a:rPr>
              <a:t>Congrès</a:t>
            </a:r>
            <a:endParaRPr lang="fr-FR" sz="2000" b="1" dirty="0">
              <a:solidFill>
                <a:srgbClr val="E7E6E6">
                  <a:lumMod val="75000"/>
                </a:srgbClr>
              </a:solidFill>
              <a:latin typeface="Gordita" pitchFamily="2" charset="77"/>
              <a:cs typeface="Gordita" pitchFamily="2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318731A-5446-F04E-735B-D8C250E1AC41}"/>
              </a:ext>
            </a:extLst>
          </p:cNvPr>
          <p:cNvSpPr/>
          <p:nvPr userDrawn="1"/>
        </p:nvSpPr>
        <p:spPr>
          <a:xfrm>
            <a:off x="8575058" y="109857"/>
            <a:ext cx="2806702" cy="646331"/>
          </a:xfrm>
          <a:prstGeom prst="rect">
            <a:avLst/>
          </a:prstGeom>
        </p:spPr>
        <p:txBody>
          <a:bodyPr wrap="square" rIns="216000">
            <a:spAutoFit/>
          </a:bodyPr>
          <a:lstStyle/>
          <a:p>
            <a:pPr algn="r">
              <a:defRPr/>
            </a:pPr>
            <a:r>
              <a:rPr lang="fr-FR" sz="3600" b="1" dirty="0">
                <a:solidFill>
                  <a:srgbClr val="737078"/>
                </a:solidFill>
              </a:rPr>
              <a:t>HEMATO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B40877AE-EB40-26B3-E4AE-E652BDB7CA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81760" y="76699"/>
            <a:ext cx="696446" cy="71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1444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Exp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64D0B334-62B8-E95D-4011-3B1D512B42AD}"/>
              </a:ext>
            </a:extLst>
          </p:cNvPr>
          <p:cNvSpPr/>
          <p:nvPr userDrawn="1"/>
        </p:nvSpPr>
        <p:spPr>
          <a:xfrm>
            <a:off x="0" y="4502597"/>
            <a:ext cx="12191999" cy="2112109"/>
          </a:xfrm>
          <a:prstGeom prst="rect">
            <a:avLst/>
          </a:prstGeom>
          <a:solidFill>
            <a:srgbClr val="FF7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tlCol="0" anchor="t"/>
          <a:lstStyle/>
          <a:p>
            <a:endParaRPr lang="fr-FR" sz="1600" b="1" dirty="0">
              <a:solidFill>
                <a:srgbClr val="FF7F4D"/>
              </a:solidFill>
              <a:latin typeface="geneve"/>
            </a:endParaRPr>
          </a:p>
        </p:txBody>
      </p:sp>
      <p:sp>
        <p:nvSpPr>
          <p:cNvPr id="30" name="Espace réservé pour une image  29">
            <a:extLst>
              <a:ext uri="{FF2B5EF4-FFF2-40B4-BE49-F238E27FC236}">
                <a16:creationId xmlns:a16="http://schemas.microsoft.com/office/drawing/2014/main" xmlns="" id="{E8F03D56-581E-FAB7-12E2-724ABC932EE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663359" y="4700665"/>
            <a:ext cx="1796104" cy="17961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fr-FR" dirty="0"/>
              <a:t>Image expert 1 N&amp;B en cercle</a:t>
            </a:r>
          </a:p>
          <a:p>
            <a:r>
              <a:rPr lang="fr-FR" dirty="0"/>
              <a:t>Trait 2 points bleu foncé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xmlns="" id="{ECF23FBF-FE34-F1DA-BD90-00F92103CC9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021245" y="3899146"/>
            <a:ext cx="9170755" cy="553891"/>
          </a:xfrm>
          <a:prstGeom prst="rect">
            <a:avLst/>
          </a:prstGeom>
        </p:spPr>
        <p:txBody>
          <a:bodyPr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400" b="1" i="0">
                <a:solidFill>
                  <a:srgbClr val="005086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</a:lstStyle>
          <a:p>
            <a:pPr lvl="0"/>
            <a:r>
              <a:rPr lang="fr-FR" dirty="0"/>
              <a:t>Titre Section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5F770F35-D21C-8D15-1E0D-13CA86D222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32939" y="4852271"/>
            <a:ext cx="5459059" cy="5699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</a:lstStyle>
          <a:p>
            <a:pPr lvl="0"/>
            <a:r>
              <a:rPr lang="fr-FR" dirty="0"/>
              <a:t>Pr Prénom NOM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xmlns="" id="{E53E4662-2047-347B-3E84-27E6569FF9B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739678" y="5442393"/>
            <a:ext cx="5459058" cy="9875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</a:lstStyle>
          <a:p>
            <a:pPr lvl="0"/>
            <a:r>
              <a:rPr lang="fr-FR" dirty="0"/>
              <a:t>Nom Institut</a:t>
            </a:r>
          </a:p>
          <a:p>
            <a:pPr lvl="0"/>
            <a:r>
              <a:rPr lang="fr-FR" dirty="0"/>
              <a:t>ou Hôpital</a:t>
            </a:r>
          </a:p>
          <a:p>
            <a:pPr lvl="0"/>
            <a:r>
              <a:rPr lang="fr-FR" dirty="0"/>
              <a:t>Université et Ville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xmlns="" id="{9A6B4D7B-5487-778A-ED36-37AFB3EF62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40704" y="944755"/>
            <a:ext cx="9190355" cy="4854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Titre du Congrès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336828D2-9867-855C-8074-D31F04837A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016419"/>
            <a:ext cx="12192000" cy="1813403"/>
          </a:xfrm>
          <a:prstGeom prst="rect">
            <a:avLst/>
          </a:prstGeom>
          <a:solidFill>
            <a:srgbClr val="005087"/>
          </a:solidFill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611BC6B7-F7D0-CD8F-504D-C0525FA818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40704" y="1444738"/>
            <a:ext cx="9190355" cy="419056"/>
          </a:xfrm>
        </p:spPr>
        <p:txBody>
          <a:bodyPr anchor="t">
            <a:normAutofit/>
          </a:bodyPr>
          <a:lstStyle>
            <a:lvl1pPr algn="l">
              <a:defRPr sz="2000" b="0">
                <a:solidFill>
                  <a:srgbClr val="00508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 dirty="0"/>
              <a:t>Sous titre du Congrès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8932535-FFA1-0DF5-F581-9FAA2917DAFE}"/>
              </a:ext>
            </a:extLst>
          </p:cNvPr>
          <p:cNvSpPr/>
          <p:nvPr userDrawn="1"/>
        </p:nvSpPr>
        <p:spPr>
          <a:xfrm>
            <a:off x="3050265" y="0"/>
            <a:ext cx="9141734" cy="888908"/>
          </a:xfrm>
          <a:prstGeom prst="rect">
            <a:avLst/>
          </a:prstGeom>
          <a:solidFill>
            <a:srgbClr val="3A3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dirty="0">
              <a:solidFill>
                <a:srgbClr val="3A3839"/>
              </a:solidFill>
              <a:latin typeface="Calibri" panose="020F0502020204030204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82876690-0BEF-AB6A-028A-C49472408F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3537" y="86385"/>
            <a:ext cx="2243259" cy="671839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61F9AC1B-77FA-780F-DB0C-EACCEF4CB53F}"/>
              </a:ext>
            </a:extLst>
          </p:cNvPr>
          <p:cNvSpPr txBox="1"/>
          <p:nvPr userDrawn="1"/>
        </p:nvSpPr>
        <p:spPr>
          <a:xfrm>
            <a:off x="3205857" y="109986"/>
            <a:ext cx="150232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dirty="0">
                <a:solidFill>
                  <a:srgbClr val="FF7F4D"/>
                </a:solidFill>
                <a:cs typeface="Gordita" pitchFamily="2" charset="77"/>
              </a:rPr>
              <a:t>L’actualité</a:t>
            </a:r>
            <a:r>
              <a:rPr lang="fr-FR" sz="1100" dirty="0">
                <a:solidFill>
                  <a:prstClr val="white"/>
                </a:solidFill>
                <a:cs typeface="Gordita" pitchFamily="2" charset="77"/>
              </a:rPr>
              <a:t/>
            </a:r>
            <a:br>
              <a:rPr lang="fr-FR" sz="1100" dirty="0">
                <a:solidFill>
                  <a:prstClr val="white"/>
                </a:solidFill>
                <a:cs typeface="Gordita" pitchFamily="2" charset="77"/>
              </a:rPr>
            </a:br>
            <a:r>
              <a:rPr lang="fr-FR" sz="1100" dirty="0">
                <a:solidFill>
                  <a:prstClr val="white"/>
                </a:solidFill>
                <a:cs typeface="Gordita" pitchFamily="2" charset="77"/>
              </a:rPr>
              <a:t>en oncologie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xmlns="" id="{1D7125B1-5B5B-B9C6-6DDD-63E06A5B61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05857" y="482309"/>
            <a:ext cx="1411407" cy="2428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5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fr-FR" dirty="0"/>
              <a:t>Date du congrès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30124EE0-ACB7-CD8A-6809-5870B670BC73}"/>
              </a:ext>
            </a:extLst>
          </p:cNvPr>
          <p:cNvSpPr txBox="1"/>
          <p:nvPr userDrawn="1"/>
        </p:nvSpPr>
        <p:spPr>
          <a:xfrm>
            <a:off x="5120733" y="243294"/>
            <a:ext cx="40126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2000" b="1" dirty="0">
                <a:solidFill>
                  <a:srgbClr val="FF7F4D"/>
                </a:solidFill>
                <a:latin typeface="Gordita" pitchFamily="2" charset="77"/>
                <a:cs typeface="Gordita" pitchFamily="2" charset="77"/>
              </a:rPr>
              <a:t>Congrès</a:t>
            </a:r>
            <a:endParaRPr lang="fr-FR" sz="2000" b="1" dirty="0">
              <a:solidFill>
                <a:srgbClr val="E7E6E6">
                  <a:lumMod val="75000"/>
                </a:srgbClr>
              </a:solidFill>
              <a:latin typeface="Gordita" pitchFamily="2" charset="77"/>
              <a:cs typeface="Gordita" pitchFamily="2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EBE1EE0-097C-F490-0B66-B5F20C70A0CF}"/>
              </a:ext>
            </a:extLst>
          </p:cNvPr>
          <p:cNvSpPr/>
          <p:nvPr userDrawn="1"/>
        </p:nvSpPr>
        <p:spPr>
          <a:xfrm>
            <a:off x="8575058" y="109857"/>
            <a:ext cx="2806702" cy="646331"/>
          </a:xfrm>
          <a:prstGeom prst="rect">
            <a:avLst/>
          </a:prstGeom>
        </p:spPr>
        <p:txBody>
          <a:bodyPr wrap="square" rIns="216000">
            <a:spAutoFit/>
          </a:bodyPr>
          <a:lstStyle/>
          <a:p>
            <a:pPr algn="r">
              <a:defRPr/>
            </a:pPr>
            <a:r>
              <a:rPr lang="fr-FR" sz="3600" b="1" dirty="0">
                <a:solidFill>
                  <a:srgbClr val="737078"/>
                </a:solidFill>
              </a:rPr>
              <a:t>HEMATO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BDE4DCCA-E684-3A30-F083-1A4A0C533D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81760" y="76699"/>
            <a:ext cx="696446" cy="71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5342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ens d'intérê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E173DC7-B4D3-4321-AE79-E30BAB9140F0}"/>
              </a:ext>
            </a:extLst>
          </p:cNvPr>
          <p:cNvSpPr/>
          <p:nvPr userDrawn="1"/>
        </p:nvSpPr>
        <p:spPr>
          <a:xfrm>
            <a:off x="926898" y="6059887"/>
            <a:ext cx="11265101" cy="798114"/>
          </a:xfrm>
          <a:prstGeom prst="rect">
            <a:avLst/>
          </a:prstGeom>
          <a:solidFill>
            <a:srgbClr val="002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endParaRPr lang="fr-FR" sz="1200" i="1" dirty="0">
              <a:solidFill>
                <a:prstClr val="white"/>
              </a:solidFill>
            </a:endParaRPr>
          </a:p>
        </p:txBody>
      </p:sp>
      <p:pic>
        <p:nvPicPr>
          <p:cNvPr id="8" name="Image 7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xmlns="" id="{70A865FB-40C9-5CAF-BAAC-E4ED600992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44932" y="6113512"/>
            <a:ext cx="2306783" cy="69086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1592C02-83E5-A5C8-E162-287DE145FD68}"/>
              </a:ext>
            </a:extLst>
          </p:cNvPr>
          <p:cNvSpPr/>
          <p:nvPr userDrawn="1"/>
        </p:nvSpPr>
        <p:spPr>
          <a:xfrm>
            <a:off x="0" y="0"/>
            <a:ext cx="926899" cy="6858000"/>
          </a:xfrm>
          <a:prstGeom prst="rect">
            <a:avLst/>
          </a:prstGeom>
          <a:solidFill>
            <a:srgbClr val="3A3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8032FB2-8A0C-F093-959E-CBF277FEC978}"/>
              </a:ext>
            </a:extLst>
          </p:cNvPr>
          <p:cNvSpPr/>
          <p:nvPr userDrawn="1"/>
        </p:nvSpPr>
        <p:spPr>
          <a:xfrm rot="16200000">
            <a:off x="-1201106" y="3998441"/>
            <a:ext cx="32912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dirty="0">
                <a:solidFill>
                  <a:prstClr val="white"/>
                </a:solidFill>
              </a:rPr>
              <a:t>Ce contenu est un rapport et/ou un résumé des communications d'un congrès dont l'objectif est d'informer </a:t>
            </a:r>
            <a:br>
              <a:rPr lang="fr-FR" sz="800" dirty="0">
                <a:solidFill>
                  <a:prstClr val="white"/>
                </a:solidFill>
              </a:rPr>
            </a:br>
            <a:r>
              <a:rPr lang="fr-FR" sz="800" dirty="0">
                <a:solidFill>
                  <a:prstClr val="white"/>
                </a:solidFill>
              </a:rPr>
              <a:t>sur l'état actuel de la recherche ; les données présentées ici peuvent ne pas être validées par les autorités de santé et, </a:t>
            </a:r>
            <a:br>
              <a:rPr lang="fr-FR" sz="800" dirty="0">
                <a:solidFill>
                  <a:prstClr val="white"/>
                </a:solidFill>
              </a:rPr>
            </a:br>
            <a:r>
              <a:rPr lang="fr-FR" sz="800" dirty="0">
                <a:solidFill>
                  <a:prstClr val="white"/>
                </a:solidFill>
              </a:rPr>
              <a:t>le cas échéant, ne doivent pas être mises en pratique.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5643CAED-F0F2-0415-6C0D-9BFF9BECD3D0}"/>
              </a:ext>
            </a:extLst>
          </p:cNvPr>
          <p:cNvSpPr txBox="1"/>
          <p:nvPr userDrawn="1"/>
        </p:nvSpPr>
        <p:spPr>
          <a:xfrm>
            <a:off x="8242609" y="6158862"/>
            <a:ext cx="150232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100" dirty="0">
                <a:solidFill>
                  <a:srgbClr val="FF7F4D"/>
                </a:solidFill>
                <a:cs typeface="Gordita" pitchFamily="2" charset="77"/>
              </a:rPr>
              <a:t>L’actualité</a:t>
            </a:r>
            <a:r>
              <a:rPr lang="fr-FR" sz="1100" dirty="0">
                <a:solidFill>
                  <a:prstClr val="white"/>
                </a:solidFill>
                <a:cs typeface="Gordita" pitchFamily="2" charset="77"/>
              </a:rPr>
              <a:t/>
            </a:r>
            <a:br>
              <a:rPr lang="fr-FR" sz="1100" dirty="0">
                <a:solidFill>
                  <a:prstClr val="white"/>
                </a:solidFill>
                <a:cs typeface="Gordita" pitchFamily="2" charset="77"/>
              </a:rPr>
            </a:br>
            <a:r>
              <a:rPr lang="fr-FR" sz="1100" dirty="0">
                <a:solidFill>
                  <a:prstClr val="white"/>
                </a:solidFill>
                <a:cs typeface="Gordita" pitchFamily="2" charset="77"/>
              </a:rPr>
              <a:t>en oncologie</a:t>
            </a:r>
          </a:p>
        </p:txBody>
      </p:sp>
      <p:sp>
        <p:nvSpPr>
          <p:cNvPr id="15" name="Espace réservé du texte 21">
            <a:extLst>
              <a:ext uri="{FF2B5EF4-FFF2-40B4-BE49-F238E27FC236}">
                <a16:creationId xmlns:a16="http://schemas.microsoft.com/office/drawing/2014/main" xmlns="" id="{2AAAAE89-3710-6FC1-6165-7C18910D5A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35351" y="6554231"/>
            <a:ext cx="1411407" cy="242888"/>
          </a:xfrm>
          <a:prstGeom prst="rect">
            <a:avLst/>
          </a:prstGeom>
        </p:spPr>
        <p:txBody>
          <a:bodyPr rIns="0">
            <a:normAutofit/>
          </a:bodyPr>
          <a:lstStyle>
            <a:lvl1pPr marL="0" indent="0" algn="r">
              <a:buNone/>
              <a:defRPr sz="105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fr-FR" dirty="0"/>
              <a:t>Date du congrès</a:t>
            </a:r>
          </a:p>
        </p:txBody>
      </p:sp>
      <p:sp>
        <p:nvSpPr>
          <p:cNvPr id="17" name="Espace réservé du contenu 16">
            <a:extLst>
              <a:ext uri="{FF2B5EF4-FFF2-40B4-BE49-F238E27FC236}">
                <a16:creationId xmlns:a16="http://schemas.microsoft.com/office/drawing/2014/main" xmlns="" id="{4C09A83B-48CE-BFDD-DC13-A8DC2A1787C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017816" y="6342603"/>
            <a:ext cx="5159375" cy="2471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i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200" i="1">
                <a:latin typeface="Century Gothic" panose="020B0502020202020204" pitchFamily="34" charset="0"/>
              </a:defRPr>
            </a:lvl2pPr>
            <a:lvl3pPr marL="914400" indent="0">
              <a:buNone/>
              <a:defRPr sz="1200" i="1">
                <a:latin typeface="Century Gothic" panose="020B0502020202020204" pitchFamily="34" charset="0"/>
              </a:defRPr>
            </a:lvl3pPr>
            <a:lvl4pPr marL="1371600" indent="0">
              <a:buNone/>
              <a:defRPr sz="1200" i="1">
                <a:latin typeface="Century Gothic" panose="020B0502020202020204" pitchFamily="34" charset="0"/>
              </a:defRPr>
            </a:lvl4pPr>
            <a:lvl5pPr marL="1828800" indent="0">
              <a:buNone/>
              <a:defRPr sz="1200" i="1">
                <a:latin typeface="Century Gothic" panose="020B0502020202020204" pitchFamily="34" charset="0"/>
              </a:defRPr>
            </a:lvl5pPr>
          </a:lstStyle>
          <a:p>
            <a:r>
              <a:rPr lang="fr-FR"/>
              <a:t>Xx. XXXXXX et al., ASH</a:t>
            </a:r>
            <a:r>
              <a:rPr lang="fr-FR" baseline="30000"/>
              <a:t>® </a:t>
            </a:r>
            <a:r>
              <a:rPr lang="fr-FR"/>
              <a:t>2023, Abs #1111</a:t>
            </a:r>
            <a:endParaRPr lang="fr-FR" dirty="0"/>
          </a:p>
        </p:txBody>
      </p:sp>
      <p:sp>
        <p:nvSpPr>
          <p:cNvPr id="20" name="Espace réservé du texte 18">
            <a:extLst>
              <a:ext uri="{FF2B5EF4-FFF2-40B4-BE49-F238E27FC236}">
                <a16:creationId xmlns:a16="http://schemas.microsoft.com/office/drawing/2014/main" xmlns="" id="{B19472D2-101B-E0E2-DE33-9218E328BE8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32775" y="632670"/>
            <a:ext cx="11259224" cy="341085"/>
          </a:xfrm>
          <a:prstGeom prst="rect">
            <a:avLst/>
          </a:prstGeom>
        </p:spPr>
        <p:txBody>
          <a:bodyPr lIns="180000">
            <a:noAutofit/>
          </a:bodyPr>
          <a:lstStyle>
            <a:lvl1pPr marL="0" indent="0">
              <a:buNone/>
              <a:defRPr sz="2000" b="1" i="0">
                <a:solidFill>
                  <a:srgbClr val="005086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/>
              <a:t>Nom expert…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55FE0FD8-3320-5147-8205-8CE4B96CF05A}"/>
              </a:ext>
            </a:extLst>
          </p:cNvPr>
          <p:cNvSpPr txBox="1"/>
          <p:nvPr userDrawn="1"/>
        </p:nvSpPr>
        <p:spPr>
          <a:xfrm>
            <a:off x="926898" y="-13661"/>
            <a:ext cx="4310742" cy="646331"/>
          </a:xfrm>
          <a:prstGeom prst="rect">
            <a:avLst/>
          </a:prstGeom>
          <a:noFill/>
        </p:spPr>
        <p:txBody>
          <a:bodyPr wrap="square" lIns="180000" rtlCol="0">
            <a:spAutoFit/>
          </a:bodyPr>
          <a:lstStyle/>
          <a:p>
            <a:r>
              <a:rPr lang="fr-FR" sz="3600" b="1" dirty="0">
                <a:solidFill>
                  <a:srgbClr val="FF7F4D"/>
                </a:solidFill>
              </a:rPr>
              <a:t>Liens d’intérêts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xmlns="" id="{75657F91-6C9A-9CEA-5B38-56317D56103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16225" y="1583079"/>
            <a:ext cx="5739946" cy="455457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solidFill>
                  <a:srgbClr val="FF7F4D"/>
                </a:solidFill>
              </a:defRPr>
            </a:lvl1pPr>
            <a:lvl2pPr>
              <a:defRPr sz="2800">
                <a:solidFill>
                  <a:srgbClr val="FF7F4D"/>
                </a:solidFill>
              </a:defRPr>
            </a:lvl2pPr>
            <a:lvl3pPr>
              <a:defRPr sz="2800">
                <a:solidFill>
                  <a:srgbClr val="FF7F4D"/>
                </a:solidFill>
              </a:defRPr>
            </a:lvl3pPr>
            <a:lvl4pPr>
              <a:defRPr sz="2800">
                <a:solidFill>
                  <a:srgbClr val="FF7F4D"/>
                </a:solidFill>
              </a:defRPr>
            </a:lvl4pPr>
            <a:lvl5pPr>
              <a:defRPr sz="2800">
                <a:solidFill>
                  <a:srgbClr val="FF7F4D"/>
                </a:solidFill>
              </a:defRPr>
            </a:lvl5pPr>
          </a:lstStyle>
          <a:p>
            <a:pPr lvl="0"/>
            <a:r>
              <a:rPr lang="fr-FR" dirty="0"/>
              <a:t>Type de lien #1</a:t>
            </a:r>
          </a:p>
        </p:txBody>
      </p:sp>
      <p:sp>
        <p:nvSpPr>
          <p:cNvPr id="22" name="Espace réservé du texte 20">
            <a:extLst>
              <a:ext uri="{FF2B5EF4-FFF2-40B4-BE49-F238E27FC236}">
                <a16:creationId xmlns:a16="http://schemas.microsoft.com/office/drawing/2014/main" xmlns="" id="{E03A48C8-B74B-6E8A-B342-B3CDCBDFF7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6225" y="2020759"/>
            <a:ext cx="5739946" cy="455457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2000" b="1">
                <a:solidFill>
                  <a:srgbClr val="005086"/>
                </a:solidFill>
              </a:defRPr>
            </a:lvl1pPr>
            <a:lvl2pPr>
              <a:defRPr sz="2800">
                <a:solidFill>
                  <a:srgbClr val="FF7F4D"/>
                </a:solidFill>
              </a:defRPr>
            </a:lvl2pPr>
            <a:lvl3pPr>
              <a:defRPr sz="2800">
                <a:solidFill>
                  <a:srgbClr val="FF7F4D"/>
                </a:solidFill>
              </a:defRPr>
            </a:lvl3pPr>
            <a:lvl4pPr>
              <a:defRPr sz="2800">
                <a:solidFill>
                  <a:srgbClr val="FF7F4D"/>
                </a:solidFill>
              </a:defRPr>
            </a:lvl4pPr>
            <a:lvl5pPr>
              <a:defRPr sz="2800">
                <a:solidFill>
                  <a:srgbClr val="FF7F4D"/>
                </a:solidFill>
              </a:defRPr>
            </a:lvl5pPr>
          </a:lstStyle>
          <a:p>
            <a:pPr lvl="0"/>
            <a:r>
              <a:rPr lang="fr-FR" dirty="0"/>
              <a:t>Labo #1, Labo 2</a:t>
            </a:r>
          </a:p>
        </p:txBody>
      </p:sp>
      <p:sp>
        <p:nvSpPr>
          <p:cNvPr id="24" name="Espace réservé du texte 20">
            <a:extLst>
              <a:ext uri="{FF2B5EF4-FFF2-40B4-BE49-F238E27FC236}">
                <a16:creationId xmlns:a16="http://schemas.microsoft.com/office/drawing/2014/main" xmlns="" id="{159B080C-1F3A-7A59-9F0C-7543F364631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16225" y="2566803"/>
            <a:ext cx="5739946" cy="455457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solidFill>
                  <a:srgbClr val="FF7F4D"/>
                </a:solidFill>
              </a:defRPr>
            </a:lvl1pPr>
            <a:lvl2pPr>
              <a:defRPr sz="2800">
                <a:solidFill>
                  <a:srgbClr val="FF7F4D"/>
                </a:solidFill>
              </a:defRPr>
            </a:lvl2pPr>
            <a:lvl3pPr>
              <a:defRPr sz="2800">
                <a:solidFill>
                  <a:srgbClr val="FF7F4D"/>
                </a:solidFill>
              </a:defRPr>
            </a:lvl3pPr>
            <a:lvl4pPr>
              <a:defRPr sz="2800">
                <a:solidFill>
                  <a:srgbClr val="FF7F4D"/>
                </a:solidFill>
              </a:defRPr>
            </a:lvl4pPr>
            <a:lvl5pPr>
              <a:defRPr sz="2800">
                <a:solidFill>
                  <a:srgbClr val="FF7F4D"/>
                </a:solidFill>
              </a:defRPr>
            </a:lvl5pPr>
          </a:lstStyle>
          <a:p>
            <a:pPr lvl="0"/>
            <a:r>
              <a:rPr lang="fr-FR" dirty="0"/>
              <a:t>Type de lien #2</a:t>
            </a:r>
          </a:p>
        </p:txBody>
      </p:sp>
      <p:sp>
        <p:nvSpPr>
          <p:cNvPr id="25" name="Espace réservé du texte 20">
            <a:extLst>
              <a:ext uri="{FF2B5EF4-FFF2-40B4-BE49-F238E27FC236}">
                <a16:creationId xmlns:a16="http://schemas.microsoft.com/office/drawing/2014/main" xmlns="" id="{7295987C-94D1-1C53-0E9B-6B1200248A4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16225" y="3004483"/>
            <a:ext cx="5739946" cy="455457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2000" b="1">
                <a:solidFill>
                  <a:srgbClr val="005086"/>
                </a:solidFill>
              </a:defRPr>
            </a:lvl1pPr>
            <a:lvl2pPr>
              <a:defRPr sz="2800">
                <a:solidFill>
                  <a:srgbClr val="FF7F4D"/>
                </a:solidFill>
              </a:defRPr>
            </a:lvl2pPr>
            <a:lvl3pPr>
              <a:defRPr sz="2800">
                <a:solidFill>
                  <a:srgbClr val="FF7F4D"/>
                </a:solidFill>
              </a:defRPr>
            </a:lvl3pPr>
            <a:lvl4pPr>
              <a:defRPr sz="2800">
                <a:solidFill>
                  <a:srgbClr val="FF7F4D"/>
                </a:solidFill>
              </a:defRPr>
            </a:lvl4pPr>
            <a:lvl5pPr>
              <a:defRPr sz="2800">
                <a:solidFill>
                  <a:srgbClr val="FF7F4D"/>
                </a:solidFill>
              </a:defRPr>
            </a:lvl5pPr>
          </a:lstStyle>
          <a:p>
            <a:pPr lvl="0"/>
            <a:r>
              <a:rPr lang="fr-FR" dirty="0"/>
              <a:t>Labo #1, Labo 2</a:t>
            </a:r>
          </a:p>
        </p:txBody>
      </p:sp>
      <p:sp>
        <p:nvSpPr>
          <p:cNvPr id="26" name="Espace réservé du texte 20">
            <a:extLst>
              <a:ext uri="{FF2B5EF4-FFF2-40B4-BE49-F238E27FC236}">
                <a16:creationId xmlns:a16="http://schemas.microsoft.com/office/drawing/2014/main" xmlns="" id="{C15B2DC2-CFD3-27C2-D5E1-F8115E0C07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816225" y="3550527"/>
            <a:ext cx="5739946" cy="455457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solidFill>
                  <a:srgbClr val="FF7F4D"/>
                </a:solidFill>
              </a:defRPr>
            </a:lvl1pPr>
            <a:lvl2pPr>
              <a:defRPr sz="2800">
                <a:solidFill>
                  <a:srgbClr val="FF7F4D"/>
                </a:solidFill>
              </a:defRPr>
            </a:lvl2pPr>
            <a:lvl3pPr>
              <a:defRPr sz="2800">
                <a:solidFill>
                  <a:srgbClr val="FF7F4D"/>
                </a:solidFill>
              </a:defRPr>
            </a:lvl3pPr>
            <a:lvl4pPr>
              <a:defRPr sz="2800">
                <a:solidFill>
                  <a:srgbClr val="FF7F4D"/>
                </a:solidFill>
              </a:defRPr>
            </a:lvl4pPr>
            <a:lvl5pPr>
              <a:defRPr sz="2800">
                <a:solidFill>
                  <a:srgbClr val="FF7F4D"/>
                </a:solidFill>
              </a:defRPr>
            </a:lvl5pPr>
          </a:lstStyle>
          <a:p>
            <a:pPr lvl="0"/>
            <a:r>
              <a:rPr lang="fr-FR" dirty="0"/>
              <a:t>Type de lien #3</a:t>
            </a:r>
          </a:p>
        </p:txBody>
      </p:sp>
      <p:sp>
        <p:nvSpPr>
          <p:cNvPr id="27" name="Espace réservé du texte 20">
            <a:extLst>
              <a:ext uri="{FF2B5EF4-FFF2-40B4-BE49-F238E27FC236}">
                <a16:creationId xmlns:a16="http://schemas.microsoft.com/office/drawing/2014/main" xmlns="" id="{2A591045-41BB-1FC8-0305-CC88AA12737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816225" y="3988207"/>
            <a:ext cx="5739946" cy="455457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2000" b="1">
                <a:solidFill>
                  <a:srgbClr val="005086"/>
                </a:solidFill>
              </a:defRPr>
            </a:lvl1pPr>
            <a:lvl2pPr>
              <a:defRPr sz="2800">
                <a:solidFill>
                  <a:srgbClr val="FF7F4D"/>
                </a:solidFill>
              </a:defRPr>
            </a:lvl2pPr>
            <a:lvl3pPr>
              <a:defRPr sz="2800">
                <a:solidFill>
                  <a:srgbClr val="FF7F4D"/>
                </a:solidFill>
              </a:defRPr>
            </a:lvl3pPr>
            <a:lvl4pPr>
              <a:defRPr sz="2800">
                <a:solidFill>
                  <a:srgbClr val="FF7F4D"/>
                </a:solidFill>
              </a:defRPr>
            </a:lvl4pPr>
            <a:lvl5pPr>
              <a:defRPr sz="2800">
                <a:solidFill>
                  <a:srgbClr val="FF7F4D"/>
                </a:solidFill>
              </a:defRPr>
            </a:lvl5pPr>
          </a:lstStyle>
          <a:p>
            <a:pPr lvl="0"/>
            <a:r>
              <a:rPr lang="fr-FR" dirty="0"/>
              <a:t>Labo #1, Labo 2</a:t>
            </a:r>
          </a:p>
        </p:txBody>
      </p:sp>
      <p:sp>
        <p:nvSpPr>
          <p:cNvPr id="28" name="Espace réservé du texte 20">
            <a:extLst>
              <a:ext uri="{FF2B5EF4-FFF2-40B4-BE49-F238E27FC236}">
                <a16:creationId xmlns:a16="http://schemas.microsoft.com/office/drawing/2014/main" xmlns="" id="{3BBF1EBD-20D4-C4E7-4492-D5CEC75AF0A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816225" y="4530119"/>
            <a:ext cx="5739946" cy="455457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solidFill>
                  <a:srgbClr val="FF7F4D"/>
                </a:solidFill>
              </a:defRPr>
            </a:lvl1pPr>
            <a:lvl2pPr>
              <a:defRPr sz="2800">
                <a:solidFill>
                  <a:srgbClr val="FF7F4D"/>
                </a:solidFill>
              </a:defRPr>
            </a:lvl2pPr>
            <a:lvl3pPr>
              <a:defRPr sz="2800">
                <a:solidFill>
                  <a:srgbClr val="FF7F4D"/>
                </a:solidFill>
              </a:defRPr>
            </a:lvl3pPr>
            <a:lvl4pPr>
              <a:defRPr sz="2800">
                <a:solidFill>
                  <a:srgbClr val="FF7F4D"/>
                </a:solidFill>
              </a:defRPr>
            </a:lvl4pPr>
            <a:lvl5pPr>
              <a:defRPr sz="2800">
                <a:solidFill>
                  <a:srgbClr val="FF7F4D"/>
                </a:solidFill>
              </a:defRPr>
            </a:lvl5pPr>
          </a:lstStyle>
          <a:p>
            <a:pPr lvl="0"/>
            <a:r>
              <a:rPr lang="fr-FR" dirty="0"/>
              <a:t>Type de lien #4</a:t>
            </a:r>
          </a:p>
        </p:txBody>
      </p:sp>
      <p:sp>
        <p:nvSpPr>
          <p:cNvPr id="30" name="Espace réservé du texte 20">
            <a:extLst>
              <a:ext uri="{FF2B5EF4-FFF2-40B4-BE49-F238E27FC236}">
                <a16:creationId xmlns:a16="http://schemas.microsoft.com/office/drawing/2014/main" xmlns="" id="{731D97DF-157D-4421-0207-3DBD4AF0DEF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816225" y="4967799"/>
            <a:ext cx="5739946" cy="455457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2000" b="1">
                <a:solidFill>
                  <a:srgbClr val="005086"/>
                </a:solidFill>
              </a:defRPr>
            </a:lvl1pPr>
            <a:lvl2pPr>
              <a:defRPr sz="2800">
                <a:solidFill>
                  <a:srgbClr val="FF7F4D"/>
                </a:solidFill>
              </a:defRPr>
            </a:lvl2pPr>
            <a:lvl3pPr>
              <a:defRPr sz="2800">
                <a:solidFill>
                  <a:srgbClr val="FF7F4D"/>
                </a:solidFill>
              </a:defRPr>
            </a:lvl3pPr>
            <a:lvl4pPr>
              <a:defRPr sz="2800">
                <a:solidFill>
                  <a:srgbClr val="FF7F4D"/>
                </a:solidFill>
              </a:defRPr>
            </a:lvl4pPr>
            <a:lvl5pPr>
              <a:defRPr sz="2800">
                <a:solidFill>
                  <a:srgbClr val="FF7F4D"/>
                </a:solidFill>
              </a:defRPr>
            </a:lvl5pPr>
          </a:lstStyle>
          <a:p>
            <a:pPr lvl="0"/>
            <a:r>
              <a:rPr lang="fr-FR" dirty="0"/>
              <a:t>Labo #1, Labo 2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F6C66C23-2059-2526-AE85-9D17A1B0921F}"/>
              </a:ext>
            </a:extLst>
          </p:cNvPr>
          <p:cNvSpPr/>
          <p:nvPr userDrawn="1"/>
        </p:nvSpPr>
        <p:spPr>
          <a:xfrm>
            <a:off x="2730678" y="1752557"/>
            <a:ext cx="95733" cy="95733"/>
          </a:xfrm>
          <a:prstGeom prst="rect">
            <a:avLst/>
          </a:prstGeom>
          <a:solidFill>
            <a:srgbClr val="FF7F4D"/>
          </a:solidFill>
          <a:ln>
            <a:solidFill>
              <a:srgbClr val="FF7F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E09227F8-A748-584A-DC29-76D3C2FA61C0}"/>
              </a:ext>
            </a:extLst>
          </p:cNvPr>
          <p:cNvSpPr/>
          <p:nvPr userDrawn="1"/>
        </p:nvSpPr>
        <p:spPr>
          <a:xfrm>
            <a:off x="2720492" y="4699597"/>
            <a:ext cx="95733" cy="95733"/>
          </a:xfrm>
          <a:prstGeom prst="rect">
            <a:avLst/>
          </a:prstGeom>
          <a:solidFill>
            <a:srgbClr val="FF7F4D"/>
          </a:solidFill>
          <a:ln>
            <a:solidFill>
              <a:srgbClr val="FF7F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2753D50D-EA1A-689A-0786-70E00BEA4053}"/>
              </a:ext>
            </a:extLst>
          </p:cNvPr>
          <p:cNvSpPr/>
          <p:nvPr userDrawn="1"/>
        </p:nvSpPr>
        <p:spPr>
          <a:xfrm>
            <a:off x="2720491" y="3720269"/>
            <a:ext cx="95733" cy="95733"/>
          </a:xfrm>
          <a:prstGeom prst="rect">
            <a:avLst/>
          </a:prstGeom>
          <a:solidFill>
            <a:srgbClr val="FF7F4D"/>
          </a:solidFill>
          <a:ln>
            <a:solidFill>
              <a:srgbClr val="FF7F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14AA4265-5D5B-C42A-93AD-9F2B9EE2CEA2}"/>
              </a:ext>
            </a:extLst>
          </p:cNvPr>
          <p:cNvSpPr/>
          <p:nvPr userDrawn="1"/>
        </p:nvSpPr>
        <p:spPr>
          <a:xfrm>
            <a:off x="2732990" y="2740942"/>
            <a:ext cx="95733" cy="95733"/>
          </a:xfrm>
          <a:prstGeom prst="rect">
            <a:avLst/>
          </a:prstGeom>
          <a:solidFill>
            <a:srgbClr val="FF7F4D"/>
          </a:solidFill>
          <a:ln>
            <a:solidFill>
              <a:srgbClr val="FF7F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A2D53C6-EA06-A2DE-4A2E-3E643DFEA2B1}"/>
              </a:ext>
            </a:extLst>
          </p:cNvPr>
          <p:cNvSpPr/>
          <p:nvPr userDrawn="1"/>
        </p:nvSpPr>
        <p:spPr>
          <a:xfrm rot="16200000">
            <a:off x="-950941" y="1080182"/>
            <a:ext cx="2806702" cy="646331"/>
          </a:xfrm>
          <a:prstGeom prst="rect">
            <a:avLst/>
          </a:prstGeom>
        </p:spPr>
        <p:txBody>
          <a:bodyPr wrap="square" rIns="216000">
            <a:spAutoFit/>
          </a:bodyPr>
          <a:lstStyle/>
          <a:p>
            <a:pPr algn="r"/>
            <a:r>
              <a:rPr lang="fr-FR" sz="3600" b="1" dirty="0">
                <a:solidFill>
                  <a:srgbClr val="737078"/>
                </a:solidFill>
              </a:rPr>
              <a:t>HEMATO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32BEB482-17F2-6484-AB39-DE328AB66E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" y="6059887"/>
            <a:ext cx="696446" cy="71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2479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Abstr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E173DC7-B4D3-4321-AE79-E30BAB9140F0}"/>
              </a:ext>
            </a:extLst>
          </p:cNvPr>
          <p:cNvSpPr/>
          <p:nvPr userDrawn="1"/>
        </p:nvSpPr>
        <p:spPr>
          <a:xfrm>
            <a:off x="926898" y="6059887"/>
            <a:ext cx="11265101" cy="798114"/>
          </a:xfrm>
          <a:prstGeom prst="rect">
            <a:avLst/>
          </a:prstGeom>
          <a:solidFill>
            <a:srgbClr val="002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endParaRPr lang="fr-FR" sz="1200" i="1" dirty="0">
              <a:solidFill>
                <a:prstClr val="white"/>
              </a:solidFill>
            </a:endParaRPr>
          </a:p>
        </p:txBody>
      </p:sp>
      <p:pic>
        <p:nvPicPr>
          <p:cNvPr id="8" name="Image 7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xmlns="" id="{70A865FB-40C9-5CAF-BAAC-E4ED600992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44932" y="6113512"/>
            <a:ext cx="2306783" cy="69086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1592C02-83E5-A5C8-E162-287DE145FD68}"/>
              </a:ext>
            </a:extLst>
          </p:cNvPr>
          <p:cNvSpPr/>
          <p:nvPr userDrawn="1"/>
        </p:nvSpPr>
        <p:spPr>
          <a:xfrm>
            <a:off x="0" y="0"/>
            <a:ext cx="926899" cy="6858000"/>
          </a:xfrm>
          <a:prstGeom prst="rect">
            <a:avLst/>
          </a:prstGeom>
          <a:solidFill>
            <a:srgbClr val="3A3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8032FB2-8A0C-F093-959E-CBF277FEC978}"/>
              </a:ext>
            </a:extLst>
          </p:cNvPr>
          <p:cNvSpPr/>
          <p:nvPr userDrawn="1"/>
        </p:nvSpPr>
        <p:spPr>
          <a:xfrm rot="16200000">
            <a:off x="-1201106" y="3998441"/>
            <a:ext cx="32912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dirty="0">
                <a:solidFill>
                  <a:prstClr val="white"/>
                </a:solidFill>
              </a:rPr>
              <a:t>Ce contenu est un rapport et/ou un résumé des communications d'un congrès dont l'objectif est d'informer </a:t>
            </a:r>
            <a:br>
              <a:rPr lang="fr-FR" sz="800" dirty="0">
                <a:solidFill>
                  <a:prstClr val="white"/>
                </a:solidFill>
              </a:rPr>
            </a:br>
            <a:r>
              <a:rPr lang="fr-FR" sz="800" dirty="0">
                <a:solidFill>
                  <a:prstClr val="white"/>
                </a:solidFill>
              </a:rPr>
              <a:t>sur l'état actuel de la recherche ; les données présentées ici peuvent ne pas être validées par les autorités de santé et, </a:t>
            </a:r>
            <a:br>
              <a:rPr lang="fr-FR" sz="800" dirty="0">
                <a:solidFill>
                  <a:prstClr val="white"/>
                </a:solidFill>
              </a:rPr>
            </a:br>
            <a:r>
              <a:rPr lang="fr-FR" sz="800" dirty="0">
                <a:solidFill>
                  <a:prstClr val="white"/>
                </a:solidFill>
              </a:rPr>
              <a:t>le cas échéant, ne doivent pas être mises en pratique.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5643CAED-F0F2-0415-6C0D-9BFF9BECD3D0}"/>
              </a:ext>
            </a:extLst>
          </p:cNvPr>
          <p:cNvSpPr txBox="1"/>
          <p:nvPr userDrawn="1"/>
        </p:nvSpPr>
        <p:spPr>
          <a:xfrm>
            <a:off x="8242609" y="6158862"/>
            <a:ext cx="150232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100" dirty="0">
                <a:solidFill>
                  <a:srgbClr val="FF7F4D"/>
                </a:solidFill>
                <a:cs typeface="Gordita" pitchFamily="2" charset="77"/>
              </a:rPr>
              <a:t>L’actualité</a:t>
            </a:r>
            <a:r>
              <a:rPr lang="fr-FR" sz="1100" dirty="0">
                <a:solidFill>
                  <a:prstClr val="white"/>
                </a:solidFill>
                <a:cs typeface="Gordita" pitchFamily="2" charset="77"/>
              </a:rPr>
              <a:t/>
            </a:r>
            <a:br>
              <a:rPr lang="fr-FR" sz="1100" dirty="0">
                <a:solidFill>
                  <a:prstClr val="white"/>
                </a:solidFill>
                <a:cs typeface="Gordita" pitchFamily="2" charset="77"/>
              </a:rPr>
            </a:br>
            <a:r>
              <a:rPr lang="fr-FR" sz="1100" dirty="0">
                <a:solidFill>
                  <a:prstClr val="white"/>
                </a:solidFill>
                <a:cs typeface="Gordita" pitchFamily="2" charset="77"/>
              </a:rPr>
              <a:t>en oncologie</a:t>
            </a:r>
          </a:p>
        </p:txBody>
      </p:sp>
      <p:sp>
        <p:nvSpPr>
          <p:cNvPr id="15" name="Espace réservé du texte 21">
            <a:extLst>
              <a:ext uri="{FF2B5EF4-FFF2-40B4-BE49-F238E27FC236}">
                <a16:creationId xmlns:a16="http://schemas.microsoft.com/office/drawing/2014/main" xmlns="" id="{2AAAAE89-3710-6FC1-6165-7C18910D5A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35351" y="6554231"/>
            <a:ext cx="1411407" cy="242888"/>
          </a:xfrm>
          <a:prstGeom prst="rect">
            <a:avLst/>
          </a:prstGeom>
        </p:spPr>
        <p:txBody>
          <a:bodyPr rIns="0">
            <a:normAutofit/>
          </a:bodyPr>
          <a:lstStyle>
            <a:lvl1pPr marL="0" indent="0" algn="r">
              <a:buNone/>
              <a:defRPr sz="105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fr-FR" dirty="0"/>
              <a:t>Date du congrès</a:t>
            </a:r>
          </a:p>
        </p:txBody>
      </p:sp>
      <p:sp>
        <p:nvSpPr>
          <p:cNvPr id="17" name="Espace réservé du contenu 16">
            <a:extLst>
              <a:ext uri="{FF2B5EF4-FFF2-40B4-BE49-F238E27FC236}">
                <a16:creationId xmlns:a16="http://schemas.microsoft.com/office/drawing/2014/main" xmlns="" id="{4C09A83B-48CE-BFDD-DC13-A8DC2A1787C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017816" y="6342603"/>
            <a:ext cx="5159375" cy="2471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i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200" i="1">
                <a:latin typeface="Century Gothic" panose="020B0502020202020204" pitchFamily="34" charset="0"/>
              </a:defRPr>
            </a:lvl2pPr>
            <a:lvl3pPr marL="914400" indent="0">
              <a:buNone/>
              <a:defRPr sz="1200" i="1">
                <a:latin typeface="Century Gothic" panose="020B0502020202020204" pitchFamily="34" charset="0"/>
              </a:defRPr>
            </a:lvl3pPr>
            <a:lvl4pPr marL="1371600" indent="0">
              <a:buNone/>
              <a:defRPr sz="1200" i="1">
                <a:latin typeface="Century Gothic" panose="020B0502020202020204" pitchFamily="34" charset="0"/>
              </a:defRPr>
            </a:lvl4pPr>
            <a:lvl5pPr marL="1828800" indent="0">
              <a:buNone/>
              <a:defRPr sz="1200" i="1">
                <a:latin typeface="Century Gothic" panose="020B0502020202020204" pitchFamily="34" charset="0"/>
              </a:defRPr>
            </a:lvl5pPr>
          </a:lstStyle>
          <a:p>
            <a:r>
              <a:rPr lang="fr-FR"/>
              <a:t>Xx. XXXXXX et al., ASH</a:t>
            </a:r>
            <a:r>
              <a:rPr lang="fr-FR" baseline="30000"/>
              <a:t>® </a:t>
            </a:r>
            <a:r>
              <a:rPr lang="fr-FR"/>
              <a:t>2023, Abs #1111</a:t>
            </a:r>
            <a:endParaRPr lang="fr-FR" dirty="0"/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xmlns="" id="{A6141D7E-6A11-9A05-41CA-2C5C54BC029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06583" y="1944913"/>
            <a:ext cx="10370160" cy="169091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/>
              <a:t>Titre abstract…</a:t>
            </a:r>
          </a:p>
        </p:txBody>
      </p:sp>
      <p:sp>
        <p:nvSpPr>
          <p:cNvPr id="20" name="Espace réservé du texte 18">
            <a:extLst>
              <a:ext uri="{FF2B5EF4-FFF2-40B4-BE49-F238E27FC236}">
                <a16:creationId xmlns:a16="http://schemas.microsoft.com/office/drawing/2014/main" xmlns="" id="{B19472D2-101B-E0E2-DE33-9218E328BE8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06583" y="3635828"/>
            <a:ext cx="10370160" cy="16909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 b="1" i="0">
                <a:solidFill>
                  <a:srgbClr val="005086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/>
              <a:t>Sous-titre abstract…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78F27A6-9F9E-9795-0706-9193233DED21}"/>
              </a:ext>
            </a:extLst>
          </p:cNvPr>
          <p:cNvSpPr/>
          <p:nvPr userDrawn="1"/>
        </p:nvSpPr>
        <p:spPr>
          <a:xfrm rot="16200000">
            <a:off x="-950941" y="1080182"/>
            <a:ext cx="2806702" cy="646331"/>
          </a:xfrm>
          <a:prstGeom prst="rect">
            <a:avLst/>
          </a:prstGeom>
        </p:spPr>
        <p:txBody>
          <a:bodyPr wrap="square" rIns="216000">
            <a:spAutoFit/>
          </a:bodyPr>
          <a:lstStyle/>
          <a:p>
            <a:pPr algn="r"/>
            <a:r>
              <a:rPr lang="fr-FR" sz="3600" b="1" dirty="0">
                <a:solidFill>
                  <a:srgbClr val="737078"/>
                </a:solidFill>
              </a:rPr>
              <a:t>HEMATO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C497413C-9C92-87D0-F15A-BDB694087F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" y="6059887"/>
            <a:ext cx="696446" cy="71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8583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bstrac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E173DC7-B4D3-4321-AE79-E30BAB9140F0}"/>
              </a:ext>
            </a:extLst>
          </p:cNvPr>
          <p:cNvSpPr/>
          <p:nvPr userDrawn="1"/>
        </p:nvSpPr>
        <p:spPr>
          <a:xfrm>
            <a:off x="926898" y="6059887"/>
            <a:ext cx="11265101" cy="798114"/>
          </a:xfrm>
          <a:prstGeom prst="rect">
            <a:avLst/>
          </a:prstGeom>
          <a:solidFill>
            <a:srgbClr val="002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endParaRPr lang="fr-FR" sz="1200" i="1" dirty="0">
              <a:solidFill>
                <a:prstClr val="white"/>
              </a:solidFill>
            </a:endParaRPr>
          </a:p>
        </p:txBody>
      </p:sp>
      <p:pic>
        <p:nvPicPr>
          <p:cNvPr id="8" name="Image 7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xmlns="" id="{70A865FB-40C9-5CAF-BAAC-E4ED600992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44932" y="6113512"/>
            <a:ext cx="2306783" cy="69086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1592C02-83E5-A5C8-E162-287DE145FD68}"/>
              </a:ext>
            </a:extLst>
          </p:cNvPr>
          <p:cNvSpPr/>
          <p:nvPr userDrawn="1"/>
        </p:nvSpPr>
        <p:spPr>
          <a:xfrm>
            <a:off x="0" y="0"/>
            <a:ext cx="926899" cy="6858000"/>
          </a:xfrm>
          <a:prstGeom prst="rect">
            <a:avLst/>
          </a:prstGeom>
          <a:solidFill>
            <a:srgbClr val="3A3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8032FB2-8A0C-F093-959E-CBF277FEC978}"/>
              </a:ext>
            </a:extLst>
          </p:cNvPr>
          <p:cNvSpPr/>
          <p:nvPr userDrawn="1"/>
        </p:nvSpPr>
        <p:spPr>
          <a:xfrm rot="16200000">
            <a:off x="-1201106" y="3998441"/>
            <a:ext cx="32912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dirty="0">
                <a:solidFill>
                  <a:prstClr val="white"/>
                </a:solidFill>
              </a:rPr>
              <a:t>Ce contenu est un rapport et/ou un résumé des communications d'un congrès dont l'objectif est d'informer </a:t>
            </a:r>
            <a:br>
              <a:rPr lang="fr-FR" sz="800" dirty="0">
                <a:solidFill>
                  <a:prstClr val="white"/>
                </a:solidFill>
              </a:rPr>
            </a:br>
            <a:r>
              <a:rPr lang="fr-FR" sz="800" dirty="0">
                <a:solidFill>
                  <a:prstClr val="white"/>
                </a:solidFill>
              </a:rPr>
              <a:t>sur l'état actuel de la recherche ; les données présentées ici peuvent ne pas être validées par les autorités de santé et, </a:t>
            </a:r>
            <a:br>
              <a:rPr lang="fr-FR" sz="800" dirty="0">
                <a:solidFill>
                  <a:prstClr val="white"/>
                </a:solidFill>
              </a:rPr>
            </a:br>
            <a:r>
              <a:rPr lang="fr-FR" sz="800" dirty="0">
                <a:solidFill>
                  <a:prstClr val="white"/>
                </a:solidFill>
              </a:rPr>
              <a:t>le cas échéant, ne doivent pas être mises en pratique.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5643CAED-F0F2-0415-6C0D-9BFF9BECD3D0}"/>
              </a:ext>
            </a:extLst>
          </p:cNvPr>
          <p:cNvSpPr txBox="1"/>
          <p:nvPr userDrawn="1"/>
        </p:nvSpPr>
        <p:spPr>
          <a:xfrm>
            <a:off x="8242609" y="6158862"/>
            <a:ext cx="150232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100" dirty="0">
                <a:solidFill>
                  <a:srgbClr val="FF7F4D"/>
                </a:solidFill>
                <a:cs typeface="Gordita" pitchFamily="2" charset="77"/>
              </a:rPr>
              <a:t>L’actualité</a:t>
            </a:r>
            <a:r>
              <a:rPr lang="fr-FR" sz="1100" dirty="0">
                <a:solidFill>
                  <a:prstClr val="white"/>
                </a:solidFill>
                <a:cs typeface="Gordita" pitchFamily="2" charset="77"/>
              </a:rPr>
              <a:t/>
            </a:r>
            <a:br>
              <a:rPr lang="fr-FR" sz="1100" dirty="0">
                <a:solidFill>
                  <a:prstClr val="white"/>
                </a:solidFill>
                <a:cs typeface="Gordita" pitchFamily="2" charset="77"/>
              </a:rPr>
            </a:br>
            <a:r>
              <a:rPr lang="fr-FR" sz="1100" dirty="0">
                <a:solidFill>
                  <a:prstClr val="white"/>
                </a:solidFill>
                <a:cs typeface="Gordita" pitchFamily="2" charset="77"/>
              </a:rPr>
              <a:t>en oncologie</a:t>
            </a:r>
          </a:p>
        </p:txBody>
      </p:sp>
      <p:sp>
        <p:nvSpPr>
          <p:cNvPr id="15" name="Espace réservé du texte 21">
            <a:extLst>
              <a:ext uri="{FF2B5EF4-FFF2-40B4-BE49-F238E27FC236}">
                <a16:creationId xmlns:a16="http://schemas.microsoft.com/office/drawing/2014/main" xmlns="" id="{2AAAAE89-3710-6FC1-6165-7C18910D5A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35351" y="6554231"/>
            <a:ext cx="1411407" cy="242888"/>
          </a:xfrm>
          <a:prstGeom prst="rect">
            <a:avLst/>
          </a:prstGeom>
        </p:spPr>
        <p:txBody>
          <a:bodyPr rIns="0">
            <a:normAutofit/>
          </a:bodyPr>
          <a:lstStyle>
            <a:lvl1pPr marL="0" indent="0" algn="r">
              <a:buNone/>
              <a:defRPr sz="105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fr-FR" dirty="0"/>
              <a:t>Date du congrès</a:t>
            </a:r>
          </a:p>
        </p:txBody>
      </p:sp>
      <p:sp>
        <p:nvSpPr>
          <p:cNvPr id="17" name="Espace réservé du contenu 16">
            <a:extLst>
              <a:ext uri="{FF2B5EF4-FFF2-40B4-BE49-F238E27FC236}">
                <a16:creationId xmlns:a16="http://schemas.microsoft.com/office/drawing/2014/main" xmlns="" id="{4C09A83B-48CE-BFDD-DC13-A8DC2A1787C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017816" y="6342603"/>
            <a:ext cx="5159375" cy="2471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i="1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200" i="1">
                <a:latin typeface="Century Gothic" panose="020B0502020202020204" pitchFamily="34" charset="0"/>
              </a:defRPr>
            </a:lvl2pPr>
            <a:lvl3pPr marL="914400" indent="0">
              <a:buNone/>
              <a:defRPr sz="1200" i="1">
                <a:latin typeface="Century Gothic" panose="020B0502020202020204" pitchFamily="34" charset="0"/>
              </a:defRPr>
            </a:lvl3pPr>
            <a:lvl4pPr marL="1371600" indent="0">
              <a:buNone/>
              <a:defRPr sz="1200" i="1">
                <a:latin typeface="Century Gothic" panose="020B0502020202020204" pitchFamily="34" charset="0"/>
              </a:defRPr>
            </a:lvl4pPr>
            <a:lvl5pPr marL="1828800" indent="0">
              <a:buNone/>
              <a:defRPr sz="1200" i="1">
                <a:latin typeface="Century Gothic" panose="020B0502020202020204" pitchFamily="34" charset="0"/>
              </a:defRPr>
            </a:lvl5pPr>
          </a:lstStyle>
          <a:p>
            <a:r>
              <a:rPr lang="fr-FR"/>
              <a:t>Xx. XXXXXX et al., ASH</a:t>
            </a:r>
            <a:r>
              <a:rPr lang="fr-FR" baseline="30000"/>
              <a:t>® </a:t>
            </a:r>
            <a:r>
              <a:rPr lang="fr-FR"/>
              <a:t>2023, Abs #1111</a:t>
            </a:r>
            <a:endParaRPr lang="fr-FR" dirty="0"/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xmlns="" id="{A6141D7E-6A11-9A05-41CA-2C5C54BC029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32773" y="-4431"/>
            <a:ext cx="11259225" cy="516866"/>
          </a:xfrm>
          <a:prstGeom prst="rect">
            <a:avLst/>
          </a:prstGeom>
        </p:spPr>
        <p:txBody>
          <a:bodyPr lIns="180000">
            <a:noAutofit/>
          </a:bodyPr>
          <a:lstStyle>
            <a:lvl1pPr marL="0" indent="0">
              <a:buNone/>
              <a:defRPr sz="3600" b="1" i="0">
                <a:solidFill>
                  <a:srgbClr val="FF7F4D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/>
              <a:t>Titre abstract…</a:t>
            </a:r>
          </a:p>
        </p:txBody>
      </p:sp>
      <p:sp>
        <p:nvSpPr>
          <p:cNvPr id="20" name="Espace réservé du texte 18">
            <a:extLst>
              <a:ext uri="{FF2B5EF4-FFF2-40B4-BE49-F238E27FC236}">
                <a16:creationId xmlns:a16="http://schemas.microsoft.com/office/drawing/2014/main" xmlns="" id="{B19472D2-101B-E0E2-DE33-9218E328BE8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32774" y="522517"/>
            <a:ext cx="11259224" cy="341085"/>
          </a:xfrm>
          <a:prstGeom prst="rect">
            <a:avLst/>
          </a:prstGeom>
        </p:spPr>
        <p:txBody>
          <a:bodyPr lIns="180000">
            <a:noAutofit/>
          </a:bodyPr>
          <a:lstStyle>
            <a:lvl1pPr marL="0" indent="0">
              <a:buNone/>
              <a:defRPr sz="2000" b="1" i="0">
                <a:solidFill>
                  <a:srgbClr val="005086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/>
              <a:t>Sous-titre abstract…</a:t>
            </a:r>
          </a:p>
        </p:txBody>
      </p:sp>
      <p:sp>
        <p:nvSpPr>
          <p:cNvPr id="16" name="Espace réservé du contenu 15">
            <a:extLst>
              <a:ext uri="{FF2B5EF4-FFF2-40B4-BE49-F238E27FC236}">
                <a16:creationId xmlns:a16="http://schemas.microsoft.com/office/drawing/2014/main" xmlns="" id="{088BC814-27A6-30D7-5D87-E900CC14CD39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312995" y="1247430"/>
            <a:ext cx="6553200" cy="4617333"/>
          </a:xfrm>
          <a:prstGeom prst="rect">
            <a:avLst/>
          </a:prstGeom>
          <a:ln w="12700">
            <a:solidFill>
              <a:srgbClr val="005086"/>
            </a:solidFill>
          </a:ln>
        </p:spPr>
        <p:txBody>
          <a:bodyPr anchor="ctr"/>
          <a:lstStyle>
            <a:lvl1pPr marL="0" indent="0" algn="ctr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Emplacement courbe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xmlns="" id="{C6B6A4C5-9A2E-050C-3BAA-59D7CD251C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74574" y="1052306"/>
            <a:ext cx="1683883" cy="38735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>
              <a:buNone/>
              <a:defRPr sz="1600" b="1">
                <a:solidFill>
                  <a:srgbClr val="737078"/>
                </a:solidFill>
                <a:latin typeface="+mn-lt"/>
              </a:defRPr>
            </a:lvl1pPr>
            <a:lvl2pPr marL="457200" indent="0">
              <a:buNone/>
              <a:defRPr sz="2000" b="1">
                <a:latin typeface="+mn-lt"/>
              </a:defRPr>
            </a:lvl2pPr>
            <a:lvl3pPr marL="914400" indent="0">
              <a:buNone/>
              <a:defRPr sz="2000" b="1">
                <a:latin typeface="+mn-lt"/>
              </a:defRPr>
            </a:lvl3pPr>
            <a:lvl4pPr marL="1371600" indent="0">
              <a:buNone/>
              <a:defRPr sz="2000" b="1">
                <a:latin typeface="+mn-lt"/>
              </a:defRPr>
            </a:lvl4pPr>
            <a:lvl5pPr marL="1828800" indent="0">
              <a:buNone/>
              <a:defRPr sz="2000" b="1">
                <a:latin typeface="+mn-lt"/>
              </a:defRPr>
            </a:lvl5pPr>
          </a:lstStyle>
          <a:p>
            <a:pPr lvl="0"/>
            <a:r>
              <a:rPr lang="fr-FR" dirty="0"/>
              <a:t>Titre courbe</a:t>
            </a:r>
          </a:p>
        </p:txBody>
      </p:sp>
      <p:sp>
        <p:nvSpPr>
          <p:cNvPr id="29" name="Espace réservé du contenu 28">
            <a:extLst>
              <a:ext uri="{FF2B5EF4-FFF2-40B4-BE49-F238E27FC236}">
                <a16:creationId xmlns:a16="http://schemas.microsoft.com/office/drawing/2014/main" xmlns="" id="{41CAED98-AA80-ED1F-37C4-71918665F7BD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178800" y="1246188"/>
            <a:ext cx="3556000" cy="4616450"/>
          </a:xfrm>
          <a:prstGeom prst="rect">
            <a:avLst/>
          </a:prstGeom>
          <a:solidFill>
            <a:schemeClr val="accent2">
              <a:alpha val="75000"/>
            </a:schemeClr>
          </a:solidFill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216000" indent="-1800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Police système Courant"/>
              <a:buChar char="►"/>
              <a:defRPr sz="1600">
                <a:solidFill>
                  <a:schemeClr val="tx1"/>
                </a:solidFill>
              </a:defRPr>
            </a:lvl2pPr>
            <a:lvl3pPr marL="432000" indent="-1800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1400" b="1">
                <a:solidFill>
                  <a:schemeClr val="bg1"/>
                </a:solidFill>
              </a:defRPr>
            </a:lvl3pPr>
            <a:lvl4pPr marL="648000" indent="-1800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Police système Courant"/>
              <a:buChar char="⁃"/>
              <a:defRPr sz="1200">
                <a:solidFill>
                  <a:schemeClr val="bg1"/>
                </a:solidFill>
              </a:defRPr>
            </a:lvl4pPr>
            <a:lvl5pPr marL="864000" indent="0">
              <a:lnSpc>
                <a:spcPct val="100000"/>
              </a:lnSpc>
              <a:spcBef>
                <a:spcPts val="0"/>
              </a:spcBef>
              <a:buNone/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E9F1AF6-C72F-9016-5121-A3827A527220}"/>
              </a:ext>
            </a:extLst>
          </p:cNvPr>
          <p:cNvSpPr/>
          <p:nvPr userDrawn="1"/>
        </p:nvSpPr>
        <p:spPr>
          <a:xfrm rot="16200000">
            <a:off x="-950941" y="1080182"/>
            <a:ext cx="2806702" cy="646331"/>
          </a:xfrm>
          <a:prstGeom prst="rect">
            <a:avLst/>
          </a:prstGeom>
        </p:spPr>
        <p:txBody>
          <a:bodyPr wrap="square" rIns="216000">
            <a:spAutoFit/>
          </a:bodyPr>
          <a:lstStyle/>
          <a:p>
            <a:pPr algn="r"/>
            <a:r>
              <a:rPr lang="fr-FR" sz="3600" b="1" dirty="0">
                <a:solidFill>
                  <a:srgbClr val="737078"/>
                </a:solidFill>
              </a:rPr>
              <a:t>HEMATO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5BB7DA0B-007F-3DB5-3FF7-E6A42B901F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" y="6059887"/>
            <a:ext cx="696446" cy="71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3199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bstrac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ACA5099-5717-9D94-0AFA-F4B3037AB1DD}"/>
              </a:ext>
            </a:extLst>
          </p:cNvPr>
          <p:cNvSpPr/>
          <p:nvPr userDrawn="1"/>
        </p:nvSpPr>
        <p:spPr>
          <a:xfrm>
            <a:off x="926898" y="6059887"/>
            <a:ext cx="11265101" cy="798114"/>
          </a:xfrm>
          <a:prstGeom prst="rect">
            <a:avLst/>
          </a:prstGeom>
          <a:solidFill>
            <a:srgbClr val="002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endParaRPr lang="fr-FR" sz="1200" i="1" dirty="0">
              <a:solidFill>
                <a:prstClr val="white"/>
              </a:solidFill>
            </a:endParaRPr>
          </a:p>
        </p:txBody>
      </p:sp>
      <p:pic>
        <p:nvPicPr>
          <p:cNvPr id="4" name="Image 3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xmlns="" id="{F65A5800-6143-1EDE-00DC-C5721A6789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44932" y="6113512"/>
            <a:ext cx="2306783" cy="69086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EDFF50F-F04C-F945-CF73-E63D20CD5EA7}"/>
              </a:ext>
            </a:extLst>
          </p:cNvPr>
          <p:cNvSpPr/>
          <p:nvPr userDrawn="1"/>
        </p:nvSpPr>
        <p:spPr>
          <a:xfrm>
            <a:off x="0" y="0"/>
            <a:ext cx="926899" cy="6858000"/>
          </a:xfrm>
          <a:prstGeom prst="rect">
            <a:avLst/>
          </a:prstGeom>
          <a:solidFill>
            <a:srgbClr val="3A3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5F54979-C527-1B80-3222-60EDF75FC0C7}"/>
              </a:ext>
            </a:extLst>
          </p:cNvPr>
          <p:cNvSpPr/>
          <p:nvPr userDrawn="1"/>
        </p:nvSpPr>
        <p:spPr>
          <a:xfrm rot="16200000">
            <a:off x="-1201106" y="3998441"/>
            <a:ext cx="32912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dirty="0">
                <a:solidFill>
                  <a:prstClr val="white"/>
                </a:solidFill>
              </a:rPr>
              <a:t>Ce contenu est un rapport et/ou un résumé des communications d'un congrès dont l'objectif est d'informer </a:t>
            </a:r>
            <a:br>
              <a:rPr lang="fr-FR" sz="800" dirty="0">
                <a:solidFill>
                  <a:prstClr val="white"/>
                </a:solidFill>
              </a:rPr>
            </a:br>
            <a:r>
              <a:rPr lang="fr-FR" sz="800" dirty="0">
                <a:solidFill>
                  <a:prstClr val="white"/>
                </a:solidFill>
              </a:rPr>
              <a:t>sur l'état actuel de la recherche ; les données présentées ici peuvent ne pas être validées par les autorités de santé et, </a:t>
            </a:r>
            <a:br>
              <a:rPr lang="fr-FR" sz="800" dirty="0">
                <a:solidFill>
                  <a:prstClr val="white"/>
                </a:solidFill>
              </a:rPr>
            </a:br>
            <a:r>
              <a:rPr lang="fr-FR" sz="800" dirty="0">
                <a:solidFill>
                  <a:prstClr val="white"/>
                </a:solidFill>
              </a:rPr>
              <a:t>le cas échéant, ne doivent pas être mises en pratique.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08D80DAF-B78A-FB73-597C-392CF9343367}"/>
              </a:ext>
            </a:extLst>
          </p:cNvPr>
          <p:cNvSpPr txBox="1"/>
          <p:nvPr userDrawn="1"/>
        </p:nvSpPr>
        <p:spPr>
          <a:xfrm>
            <a:off x="8242609" y="6158862"/>
            <a:ext cx="150232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100" dirty="0">
                <a:solidFill>
                  <a:srgbClr val="FF7F4D"/>
                </a:solidFill>
                <a:cs typeface="Gordita" pitchFamily="2" charset="77"/>
              </a:rPr>
              <a:t>L’actualité</a:t>
            </a:r>
            <a:r>
              <a:rPr lang="fr-FR" sz="1100" dirty="0">
                <a:solidFill>
                  <a:prstClr val="white"/>
                </a:solidFill>
                <a:cs typeface="Gordita" pitchFamily="2" charset="77"/>
              </a:rPr>
              <a:t/>
            </a:r>
            <a:br>
              <a:rPr lang="fr-FR" sz="1100" dirty="0">
                <a:solidFill>
                  <a:prstClr val="white"/>
                </a:solidFill>
                <a:cs typeface="Gordita" pitchFamily="2" charset="77"/>
              </a:rPr>
            </a:br>
            <a:r>
              <a:rPr lang="fr-FR" sz="1100" dirty="0">
                <a:solidFill>
                  <a:prstClr val="white"/>
                </a:solidFill>
                <a:cs typeface="Gordita" pitchFamily="2" charset="77"/>
              </a:rPr>
              <a:t>en oncologie</a:t>
            </a:r>
          </a:p>
        </p:txBody>
      </p:sp>
      <p:sp>
        <p:nvSpPr>
          <p:cNvPr id="10" name="Espace réservé du texte 21">
            <a:extLst>
              <a:ext uri="{FF2B5EF4-FFF2-40B4-BE49-F238E27FC236}">
                <a16:creationId xmlns:a16="http://schemas.microsoft.com/office/drawing/2014/main" xmlns="" id="{F923B79B-8D9A-F082-EAE0-D0CD86328FB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35351" y="6554231"/>
            <a:ext cx="1411407" cy="242888"/>
          </a:xfrm>
          <a:prstGeom prst="rect">
            <a:avLst/>
          </a:prstGeom>
        </p:spPr>
        <p:txBody>
          <a:bodyPr rIns="0">
            <a:normAutofit/>
          </a:bodyPr>
          <a:lstStyle>
            <a:lvl1pPr marL="0" indent="0" algn="r">
              <a:buNone/>
              <a:defRPr sz="105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fr-FR" dirty="0"/>
              <a:t>Date du congrès</a:t>
            </a:r>
          </a:p>
        </p:txBody>
      </p:sp>
      <p:sp>
        <p:nvSpPr>
          <p:cNvPr id="11" name="Espace réservé du contenu 16">
            <a:extLst>
              <a:ext uri="{FF2B5EF4-FFF2-40B4-BE49-F238E27FC236}">
                <a16:creationId xmlns:a16="http://schemas.microsoft.com/office/drawing/2014/main" xmlns="" id="{652A7E7E-E0CB-227A-021B-44303F1CCBB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017816" y="6342603"/>
            <a:ext cx="5159375" cy="2471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i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200" i="1">
                <a:latin typeface="Century Gothic" panose="020B0502020202020204" pitchFamily="34" charset="0"/>
              </a:defRPr>
            </a:lvl2pPr>
            <a:lvl3pPr marL="914400" indent="0">
              <a:buNone/>
              <a:defRPr sz="1200" i="1">
                <a:latin typeface="Century Gothic" panose="020B0502020202020204" pitchFamily="34" charset="0"/>
              </a:defRPr>
            </a:lvl3pPr>
            <a:lvl4pPr marL="1371600" indent="0">
              <a:buNone/>
              <a:defRPr sz="1200" i="1">
                <a:latin typeface="Century Gothic" panose="020B0502020202020204" pitchFamily="34" charset="0"/>
              </a:defRPr>
            </a:lvl4pPr>
            <a:lvl5pPr marL="1828800" indent="0">
              <a:buNone/>
              <a:defRPr sz="1200" i="1">
                <a:latin typeface="Century Gothic" panose="020B0502020202020204" pitchFamily="34" charset="0"/>
              </a:defRPr>
            </a:lvl5pPr>
          </a:lstStyle>
          <a:p>
            <a:r>
              <a:rPr lang="fr-FR"/>
              <a:t>Xx. XXXXXX et al., ASH</a:t>
            </a:r>
            <a:r>
              <a:rPr lang="fr-FR" baseline="30000"/>
              <a:t>® </a:t>
            </a:r>
            <a:r>
              <a:rPr lang="fr-FR"/>
              <a:t>2023, Abs #1111</a:t>
            </a:r>
            <a:endParaRPr lang="fr-FR" dirty="0"/>
          </a:p>
        </p:txBody>
      </p:sp>
      <p:sp>
        <p:nvSpPr>
          <p:cNvPr id="12" name="Espace réservé du texte 18">
            <a:extLst>
              <a:ext uri="{FF2B5EF4-FFF2-40B4-BE49-F238E27FC236}">
                <a16:creationId xmlns:a16="http://schemas.microsoft.com/office/drawing/2014/main" xmlns="" id="{32224335-0BF8-D51F-288B-2DC7D1BD3B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32773" y="-4431"/>
            <a:ext cx="11259225" cy="516866"/>
          </a:xfrm>
          <a:prstGeom prst="rect">
            <a:avLst/>
          </a:prstGeom>
        </p:spPr>
        <p:txBody>
          <a:bodyPr lIns="180000">
            <a:noAutofit/>
          </a:bodyPr>
          <a:lstStyle>
            <a:lvl1pPr marL="0" indent="0">
              <a:buNone/>
              <a:defRPr sz="3600" b="1" i="0">
                <a:solidFill>
                  <a:srgbClr val="FF7F4D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/>
              <a:t>Titre abstract…</a:t>
            </a:r>
          </a:p>
        </p:txBody>
      </p:sp>
      <p:sp>
        <p:nvSpPr>
          <p:cNvPr id="13" name="Espace réservé du texte 18">
            <a:extLst>
              <a:ext uri="{FF2B5EF4-FFF2-40B4-BE49-F238E27FC236}">
                <a16:creationId xmlns:a16="http://schemas.microsoft.com/office/drawing/2014/main" xmlns="" id="{2B584DC8-4B0C-56BA-CF88-058455BBF87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32774" y="522517"/>
            <a:ext cx="11259224" cy="341085"/>
          </a:xfrm>
          <a:prstGeom prst="rect">
            <a:avLst/>
          </a:prstGeom>
        </p:spPr>
        <p:txBody>
          <a:bodyPr lIns="180000">
            <a:noAutofit/>
          </a:bodyPr>
          <a:lstStyle>
            <a:lvl1pPr marL="0" indent="0">
              <a:buNone/>
              <a:defRPr sz="2000" b="1" i="0">
                <a:solidFill>
                  <a:srgbClr val="005086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/>
              <a:t>Sous-titre abstract…</a:t>
            </a:r>
          </a:p>
        </p:txBody>
      </p:sp>
      <p:sp>
        <p:nvSpPr>
          <p:cNvPr id="14" name="Espace réservé du contenu 15">
            <a:extLst>
              <a:ext uri="{FF2B5EF4-FFF2-40B4-BE49-F238E27FC236}">
                <a16:creationId xmlns:a16="http://schemas.microsoft.com/office/drawing/2014/main" xmlns="" id="{B07DD8FB-A895-594B-3A70-A83EACE30E47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312995" y="1247431"/>
            <a:ext cx="6553200" cy="3100752"/>
          </a:xfrm>
          <a:prstGeom prst="rect">
            <a:avLst/>
          </a:prstGeom>
          <a:ln w="12700">
            <a:solidFill>
              <a:srgbClr val="005086"/>
            </a:solidFill>
          </a:ln>
        </p:spPr>
        <p:txBody>
          <a:bodyPr anchor="ctr"/>
          <a:lstStyle>
            <a:lvl1pPr marL="0" indent="0" algn="ctr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Emplacement courbe</a:t>
            </a:r>
          </a:p>
        </p:txBody>
      </p:sp>
      <p:sp>
        <p:nvSpPr>
          <p:cNvPr id="15" name="Espace réservé du texte 22">
            <a:extLst>
              <a:ext uri="{FF2B5EF4-FFF2-40B4-BE49-F238E27FC236}">
                <a16:creationId xmlns:a16="http://schemas.microsoft.com/office/drawing/2014/main" xmlns="" id="{D3E98C69-E3D6-2691-AFB9-114FB82E494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74574" y="1052306"/>
            <a:ext cx="1683883" cy="38735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>
              <a:buNone/>
              <a:defRPr sz="1600" b="1">
                <a:solidFill>
                  <a:srgbClr val="737078"/>
                </a:solidFill>
                <a:latin typeface="+mn-lt"/>
              </a:defRPr>
            </a:lvl1pPr>
            <a:lvl2pPr marL="457200" indent="0">
              <a:buNone/>
              <a:defRPr sz="2000" b="1">
                <a:latin typeface="+mn-lt"/>
              </a:defRPr>
            </a:lvl2pPr>
            <a:lvl3pPr marL="914400" indent="0">
              <a:buNone/>
              <a:defRPr sz="2000" b="1">
                <a:latin typeface="+mn-lt"/>
              </a:defRPr>
            </a:lvl3pPr>
            <a:lvl4pPr marL="1371600" indent="0">
              <a:buNone/>
              <a:defRPr sz="2000" b="1">
                <a:latin typeface="+mn-lt"/>
              </a:defRPr>
            </a:lvl4pPr>
            <a:lvl5pPr marL="1828800" indent="0">
              <a:buNone/>
              <a:defRPr sz="2000" b="1">
                <a:latin typeface="+mn-lt"/>
              </a:defRPr>
            </a:lvl5pPr>
          </a:lstStyle>
          <a:p>
            <a:pPr lvl="0"/>
            <a:r>
              <a:rPr lang="fr-FR" dirty="0"/>
              <a:t>Titre courbe</a:t>
            </a:r>
          </a:p>
        </p:txBody>
      </p:sp>
      <p:sp>
        <p:nvSpPr>
          <p:cNvPr id="16" name="Espace réservé du contenu 28">
            <a:extLst>
              <a:ext uri="{FF2B5EF4-FFF2-40B4-BE49-F238E27FC236}">
                <a16:creationId xmlns:a16="http://schemas.microsoft.com/office/drawing/2014/main" xmlns="" id="{BF3DF3E4-1677-37CA-CD8C-AAC7786F38F4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178800" y="1246188"/>
            <a:ext cx="3556000" cy="4616450"/>
          </a:xfrm>
          <a:prstGeom prst="rect">
            <a:avLst/>
          </a:prstGeom>
          <a:solidFill>
            <a:schemeClr val="accent2">
              <a:alpha val="75000"/>
            </a:schemeClr>
          </a:solidFill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216000" indent="-1800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Police système Courant"/>
              <a:buChar char="►"/>
              <a:defRPr sz="1600">
                <a:solidFill>
                  <a:schemeClr val="tx1"/>
                </a:solidFill>
              </a:defRPr>
            </a:lvl2pPr>
            <a:lvl3pPr marL="432000" indent="-1800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§"/>
              <a:defRPr sz="1400" b="1">
                <a:solidFill>
                  <a:schemeClr val="bg1"/>
                </a:solidFill>
              </a:defRPr>
            </a:lvl3pPr>
            <a:lvl4pPr marL="648000" indent="-1800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Police système Courant"/>
              <a:buChar char="⁃"/>
              <a:defRPr sz="1200">
                <a:solidFill>
                  <a:schemeClr val="bg1"/>
                </a:solidFill>
              </a:defRPr>
            </a:lvl4pPr>
            <a:lvl5pPr marL="864000" indent="0">
              <a:lnSpc>
                <a:spcPct val="100000"/>
              </a:lnSpc>
              <a:spcBef>
                <a:spcPts val="0"/>
              </a:spcBef>
              <a:buNone/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7" name="Espace réservé du contenu 28">
            <a:extLst>
              <a:ext uri="{FF2B5EF4-FFF2-40B4-BE49-F238E27FC236}">
                <a16:creationId xmlns:a16="http://schemas.microsoft.com/office/drawing/2014/main" xmlns="" id="{393EA286-5435-E683-D274-8AAD4E596CD1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1312994" y="4460489"/>
            <a:ext cx="6553199" cy="1402150"/>
          </a:xfrm>
          <a:prstGeom prst="rect">
            <a:avLst/>
          </a:prstGeom>
          <a:solidFill>
            <a:srgbClr val="005086"/>
          </a:solidFill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216000" indent="-180000">
              <a:lnSpc>
                <a:spcPct val="100000"/>
              </a:lnSpc>
              <a:spcBef>
                <a:spcPts val="0"/>
              </a:spcBef>
              <a:buClr>
                <a:srgbClr val="FF7F4D"/>
              </a:buClr>
              <a:buSzPct val="80000"/>
              <a:buFont typeface="Police système Courant"/>
              <a:buChar char="►"/>
              <a:defRPr sz="1600">
                <a:solidFill>
                  <a:schemeClr val="bg1"/>
                </a:solidFill>
              </a:defRPr>
            </a:lvl2pPr>
            <a:lvl3pPr marL="432000" indent="-18000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Wingdings" pitchFamily="2" charset="2"/>
              <a:buChar char="§"/>
              <a:defRPr sz="1400" b="1">
                <a:solidFill>
                  <a:schemeClr val="bg1"/>
                </a:solidFill>
              </a:defRPr>
            </a:lvl3pPr>
            <a:lvl4pPr marL="648000" indent="-180000">
              <a:lnSpc>
                <a:spcPct val="100000"/>
              </a:lnSpc>
              <a:spcBef>
                <a:spcPts val="0"/>
              </a:spcBef>
              <a:buClr>
                <a:srgbClr val="FF7F4D"/>
              </a:buClr>
              <a:buFont typeface="Police système Courant"/>
              <a:buChar char="⁃"/>
              <a:defRPr sz="1200">
                <a:solidFill>
                  <a:schemeClr val="bg1"/>
                </a:solidFill>
              </a:defRPr>
            </a:lvl4pPr>
            <a:lvl5pPr marL="864000" indent="0">
              <a:lnSpc>
                <a:spcPct val="100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867AC43-B700-A19D-44E6-4C6494A427B2}"/>
              </a:ext>
            </a:extLst>
          </p:cNvPr>
          <p:cNvSpPr/>
          <p:nvPr userDrawn="1"/>
        </p:nvSpPr>
        <p:spPr>
          <a:xfrm rot="16200000">
            <a:off x="-950941" y="1080182"/>
            <a:ext cx="2806702" cy="646331"/>
          </a:xfrm>
          <a:prstGeom prst="rect">
            <a:avLst/>
          </a:prstGeom>
        </p:spPr>
        <p:txBody>
          <a:bodyPr wrap="square" rIns="216000">
            <a:spAutoFit/>
          </a:bodyPr>
          <a:lstStyle/>
          <a:p>
            <a:pPr algn="r"/>
            <a:r>
              <a:rPr lang="fr-FR" sz="3600" b="1" dirty="0">
                <a:solidFill>
                  <a:srgbClr val="737078"/>
                </a:solidFill>
              </a:rPr>
              <a:t>HEMATO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42959A9D-D2D6-2F19-CBD6-769C57D9F1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" y="6059887"/>
            <a:ext cx="696446" cy="71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228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ens d'intérê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E173DC7-B4D3-4321-AE79-E30BAB9140F0}"/>
              </a:ext>
            </a:extLst>
          </p:cNvPr>
          <p:cNvSpPr/>
          <p:nvPr userDrawn="1"/>
        </p:nvSpPr>
        <p:spPr>
          <a:xfrm>
            <a:off x="926898" y="6059887"/>
            <a:ext cx="11265101" cy="798114"/>
          </a:xfrm>
          <a:prstGeom prst="rect">
            <a:avLst/>
          </a:prstGeom>
          <a:solidFill>
            <a:srgbClr val="002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endParaRPr lang="fr-FR" sz="1200" i="1" dirty="0">
              <a:latin typeface="Century Gothic" panose="020B0502020202020204" pitchFamily="34" charset="0"/>
            </a:endParaRPr>
          </a:p>
        </p:txBody>
      </p:sp>
      <p:pic>
        <p:nvPicPr>
          <p:cNvPr id="8" name="Image 7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xmlns="" id="{70A865FB-40C9-5CAF-BAAC-E4ED600992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44932" y="6113512"/>
            <a:ext cx="2306783" cy="69086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1592C02-83E5-A5C8-E162-287DE145FD68}"/>
              </a:ext>
            </a:extLst>
          </p:cNvPr>
          <p:cNvSpPr/>
          <p:nvPr userDrawn="1"/>
        </p:nvSpPr>
        <p:spPr>
          <a:xfrm>
            <a:off x="0" y="0"/>
            <a:ext cx="926899" cy="6858000"/>
          </a:xfrm>
          <a:prstGeom prst="rect">
            <a:avLst/>
          </a:prstGeom>
          <a:solidFill>
            <a:srgbClr val="3A3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0" i="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8032FB2-8A0C-F093-959E-CBF277FEC978}"/>
              </a:ext>
            </a:extLst>
          </p:cNvPr>
          <p:cNvSpPr/>
          <p:nvPr userDrawn="1"/>
        </p:nvSpPr>
        <p:spPr>
          <a:xfrm rot="16200000">
            <a:off x="-1201106" y="3998441"/>
            <a:ext cx="32912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dirty="0">
                <a:solidFill>
                  <a:schemeClr val="bg1"/>
                </a:solidFill>
                <a:latin typeface="Century Gothic" panose="020B0502020202020204" pitchFamily="34" charset="0"/>
              </a:rPr>
              <a:t>Ce contenu est un rapport et/ou un résumé des communications d'un congrès dont l'objectif est d'informer </a:t>
            </a:r>
            <a:br>
              <a:rPr lang="fr-FR" sz="8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800" dirty="0">
                <a:solidFill>
                  <a:schemeClr val="bg1"/>
                </a:solidFill>
                <a:latin typeface="Century Gothic" panose="020B0502020202020204" pitchFamily="34" charset="0"/>
              </a:rPr>
              <a:t>sur l'état actuel de la recherche ; les données présentées ici peuvent ne pas être validées par les autorités de santé et, </a:t>
            </a:r>
            <a:br>
              <a:rPr lang="fr-FR" sz="8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800" dirty="0">
                <a:solidFill>
                  <a:schemeClr val="bg1"/>
                </a:solidFill>
                <a:latin typeface="Century Gothic" panose="020B0502020202020204" pitchFamily="34" charset="0"/>
              </a:rPr>
              <a:t>le cas échéant, ne doivent pas être mises en pratique.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5643CAED-F0F2-0415-6C0D-9BFF9BECD3D0}"/>
              </a:ext>
            </a:extLst>
          </p:cNvPr>
          <p:cNvSpPr txBox="1"/>
          <p:nvPr userDrawn="1"/>
        </p:nvSpPr>
        <p:spPr>
          <a:xfrm>
            <a:off x="8242609" y="6158862"/>
            <a:ext cx="150232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fr-FR" sz="1100" u="none" strike="noStrike" kern="1200" cap="none" spc="0" normalizeH="0" baseline="0" noProof="0" dirty="0">
                <a:ln>
                  <a:noFill/>
                </a:ln>
                <a:solidFill>
                  <a:srgbClr val="FF7F4D"/>
                </a:solidFill>
                <a:effectLst/>
                <a:uLnTx/>
                <a:uFillTx/>
                <a:latin typeface="Century Gothic" panose="020B0502020202020204" pitchFamily="34" charset="0"/>
                <a:cs typeface="Gordita" pitchFamily="2" charset="77"/>
              </a:rPr>
              <a:t>L’actualité</a:t>
            </a:r>
            <a:r>
              <a:rPr kumimoji="0" lang="fr-FR" sz="11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Gordita" pitchFamily="2" charset="77"/>
              </a:rPr>
              <a:t/>
            </a:r>
            <a:br>
              <a:rPr kumimoji="0" lang="fr-FR" sz="11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Gordita" pitchFamily="2" charset="77"/>
              </a:rPr>
            </a:br>
            <a:r>
              <a:rPr kumimoji="0" lang="fr-FR" sz="11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Gordita" pitchFamily="2" charset="77"/>
              </a:rPr>
              <a:t>en oncologie</a:t>
            </a:r>
          </a:p>
        </p:txBody>
      </p:sp>
      <p:sp>
        <p:nvSpPr>
          <p:cNvPr id="15" name="Espace réservé du texte 21">
            <a:extLst>
              <a:ext uri="{FF2B5EF4-FFF2-40B4-BE49-F238E27FC236}">
                <a16:creationId xmlns:a16="http://schemas.microsoft.com/office/drawing/2014/main" xmlns="" id="{2AAAAE89-3710-6FC1-6165-7C18910D5A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35351" y="6554231"/>
            <a:ext cx="1411407" cy="242888"/>
          </a:xfrm>
          <a:prstGeom prst="rect">
            <a:avLst/>
          </a:prstGeom>
        </p:spPr>
        <p:txBody>
          <a:bodyPr rIns="0">
            <a:normAutofit/>
          </a:bodyPr>
          <a:lstStyle>
            <a:lvl1pPr marL="0" indent="0" algn="r">
              <a:buNone/>
              <a:defRPr sz="105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fr-FR" dirty="0"/>
              <a:t>Date du congrès</a:t>
            </a:r>
          </a:p>
        </p:txBody>
      </p:sp>
      <p:sp>
        <p:nvSpPr>
          <p:cNvPr id="17" name="Espace réservé du contenu 16">
            <a:extLst>
              <a:ext uri="{FF2B5EF4-FFF2-40B4-BE49-F238E27FC236}">
                <a16:creationId xmlns:a16="http://schemas.microsoft.com/office/drawing/2014/main" xmlns="" id="{4C09A83B-48CE-BFDD-DC13-A8DC2A1787C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017816" y="6342603"/>
            <a:ext cx="5159375" cy="2471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i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200" i="1">
                <a:latin typeface="Century Gothic" panose="020B0502020202020204" pitchFamily="34" charset="0"/>
              </a:defRPr>
            </a:lvl2pPr>
            <a:lvl3pPr marL="914400" indent="0">
              <a:buNone/>
              <a:defRPr sz="1200" i="1">
                <a:latin typeface="Century Gothic" panose="020B0502020202020204" pitchFamily="34" charset="0"/>
              </a:defRPr>
            </a:lvl3pPr>
            <a:lvl4pPr marL="1371600" indent="0">
              <a:buNone/>
              <a:defRPr sz="1200" i="1">
                <a:latin typeface="Century Gothic" panose="020B0502020202020204" pitchFamily="34" charset="0"/>
              </a:defRPr>
            </a:lvl4pPr>
            <a:lvl5pPr marL="1828800" indent="0">
              <a:buNone/>
              <a:defRPr sz="1200" i="1">
                <a:latin typeface="Century Gothic" panose="020B0502020202020204" pitchFamily="34" charset="0"/>
              </a:defRPr>
            </a:lvl5pPr>
          </a:lstStyle>
          <a:p>
            <a:r>
              <a:rPr lang="fr-FR" sz="1200" i="1" dirty="0">
                <a:latin typeface="Century Gothic" panose="020B0502020202020204" pitchFamily="34" charset="0"/>
              </a:rPr>
              <a:t>Xx. XXXXXX et al., ASCO</a:t>
            </a:r>
            <a:r>
              <a:rPr lang="fr-FR" sz="1200" i="1" baseline="30000" dirty="0">
                <a:latin typeface="Century Gothic" panose="020B0502020202020204" pitchFamily="34" charset="0"/>
              </a:rPr>
              <a:t>® </a:t>
            </a:r>
            <a:r>
              <a:rPr lang="fr-FR" sz="1200" i="1" dirty="0">
                <a:latin typeface="Century Gothic" panose="020B0502020202020204" pitchFamily="34" charset="0"/>
              </a:rPr>
              <a:t>2023, Abs #1111</a:t>
            </a:r>
          </a:p>
        </p:txBody>
      </p:sp>
      <p:sp>
        <p:nvSpPr>
          <p:cNvPr id="20" name="Espace réservé du texte 18">
            <a:extLst>
              <a:ext uri="{FF2B5EF4-FFF2-40B4-BE49-F238E27FC236}">
                <a16:creationId xmlns:a16="http://schemas.microsoft.com/office/drawing/2014/main" xmlns="" id="{B19472D2-101B-E0E2-DE33-9218E328BE8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32775" y="632670"/>
            <a:ext cx="11259224" cy="341085"/>
          </a:xfrm>
          <a:prstGeom prst="rect">
            <a:avLst/>
          </a:prstGeom>
        </p:spPr>
        <p:txBody>
          <a:bodyPr lIns="180000">
            <a:noAutofit/>
          </a:bodyPr>
          <a:lstStyle>
            <a:lvl1pPr marL="0" indent="0">
              <a:buNone/>
              <a:defRPr sz="2000" b="1" i="0">
                <a:solidFill>
                  <a:srgbClr val="005086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/>
              <a:t>Nom expert…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55FE0FD8-3320-5147-8205-8CE4B96CF05A}"/>
              </a:ext>
            </a:extLst>
          </p:cNvPr>
          <p:cNvSpPr txBox="1"/>
          <p:nvPr userDrawn="1"/>
        </p:nvSpPr>
        <p:spPr>
          <a:xfrm>
            <a:off x="926898" y="-13661"/>
            <a:ext cx="4310742" cy="646331"/>
          </a:xfrm>
          <a:prstGeom prst="rect">
            <a:avLst/>
          </a:prstGeom>
          <a:noFill/>
        </p:spPr>
        <p:txBody>
          <a:bodyPr wrap="square" lIns="180000" rtlCol="0">
            <a:spAutoFit/>
          </a:bodyPr>
          <a:lstStyle/>
          <a:p>
            <a:r>
              <a:rPr lang="fr-FR" sz="3600" b="1" dirty="0">
                <a:solidFill>
                  <a:srgbClr val="FF7F4D"/>
                </a:solidFill>
              </a:rPr>
              <a:t>Liens d’intérêts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xmlns="" id="{75657F91-6C9A-9CEA-5B38-56317D56103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16225" y="1583079"/>
            <a:ext cx="5739946" cy="455457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solidFill>
                  <a:srgbClr val="FF7F4D"/>
                </a:solidFill>
              </a:defRPr>
            </a:lvl1pPr>
            <a:lvl2pPr>
              <a:defRPr sz="2800">
                <a:solidFill>
                  <a:srgbClr val="FF7F4D"/>
                </a:solidFill>
              </a:defRPr>
            </a:lvl2pPr>
            <a:lvl3pPr>
              <a:defRPr sz="2800">
                <a:solidFill>
                  <a:srgbClr val="FF7F4D"/>
                </a:solidFill>
              </a:defRPr>
            </a:lvl3pPr>
            <a:lvl4pPr>
              <a:defRPr sz="2800">
                <a:solidFill>
                  <a:srgbClr val="FF7F4D"/>
                </a:solidFill>
              </a:defRPr>
            </a:lvl4pPr>
            <a:lvl5pPr>
              <a:defRPr sz="2800">
                <a:solidFill>
                  <a:srgbClr val="FF7F4D"/>
                </a:solidFill>
              </a:defRPr>
            </a:lvl5pPr>
          </a:lstStyle>
          <a:p>
            <a:pPr lvl="0"/>
            <a:r>
              <a:rPr lang="fr-FR" dirty="0"/>
              <a:t>Type de lien #1</a:t>
            </a:r>
          </a:p>
        </p:txBody>
      </p:sp>
      <p:sp>
        <p:nvSpPr>
          <p:cNvPr id="22" name="Espace réservé du texte 20">
            <a:extLst>
              <a:ext uri="{FF2B5EF4-FFF2-40B4-BE49-F238E27FC236}">
                <a16:creationId xmlns:a16="http://schemas.microsoft.com/office/drawing/2014/main" xmlns="" id="{E03A48C8-B74B-6E8A-B342-B3CDCBDFF7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6225" y="2020759"/>
            <a:ext cx="5739946" cy="455457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2000" b="1">
                <a:solidFill>
                  <a:srgbClr val="005086"/>
                </a:solidFill>
              </a:defRPr>
            </a:lvl1pPr>
            <a:lvl2pPr>
              <a:defRPr sz="2800">
                <a:solidFill>
                  <a:srgbClr val="FF7F4D"/>
                </a:solidFill>
              </a:defRPr>
            </a:lvl2pPr>
            <a:lvl3pPr>
              <a:defRPr sz="2800">
                <a:solidFill>
                  <a:srgbClr val="FF7F4D"/>
                </a:solidFill>
              </a:defRPr>
            </a:lvl3pPr>
            <a:lvl4pPr>
              <a:defRPr sz="2800">
                <a:solidFill>
                  <a:srgbClr val="FF7F4D"/>
                </a:solidFill>
              </a:defRPr>
            </a:lvl4pPr>
            <a:lvl5pPr>
              <a:defRPr sz="2800">
                <a:solidFill>
                  <a:srgbClr val="FF7F4D"/>
                </a:solidFill>
              </a:defRPr>
            </a:lvl5pPr>
          </a:lstStyle>
          <a:p>
            <a:pPr lvl="0"/>
            <a:r>
              <a:rPr lang="fr-FR" dirty="0"/>
              <a:t>Labo #1, Labo 2</a:t>
            </a:r>
          </a:p>
        </p:txBody>
      </p:sp>
      <p:sp>
        <p:nvSpPr>
          <p:cNvPr id="24" name="Espace réservé du texte 20">
            <a:extLst>
              <a:ext uri="{FF2B5EF4-FFF2-40B4-BE49-F238E27FC236}">
                <a16:creationId xmlns:a16="http://schemas.microsoft.com/office/drawing/2014/main" xmlns="" id="{159B080C-1F3A-7A59-9F0C-7543F364631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16225" y="2566803"/>
            <a:ext cx="5739946" cy="455457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solidFill>
                  <a:srgbClr val="FF7F4D"/>
                </a:solidFill>
              </a:defRPr>
            </a:lvl1pPr>
            <a:lvl2pPr>
              <a:defRPr sz="2800">
                <a:solidFill>
                  <a:srgbClr val="FF7F4D"/>
                </a:solidFill>
              </a:defRPr>
            </a:lvl2pPr>
            <a:lvl3pPr>
              <a:defRPr sz="2800">
                <a:solidFill>
                  <a:srgbClr val="FF7F4D"/>
                </a:solidFill>
              </a:defRPr>
            </a:lvl3pPr>
            <a:lvl4pPr>
              <a:defRPr sz="2800">
                <a:solidFill>
                  <a:srgbClr val="FF7F4D"/>
                </a:solidFill>
              </a:defRPr>
            </a:lvl4pPr>
            <a:lvl5pPr>
              <a:defRPr sz="2800">
                <a:solidFill>
                  <a:srgbClr val="FF7F4D"/>
                </a:solidFill>
              </a:defRPr>
            </a:lvl5pPr>
          </a:lstStyle>
          <a:p>
            <a:pPr lvl="0"/>
            <a:r>
              <a:rPr lang="fr-FR" dirty="0"/>
              <a:t>Type de lien #2</a:t>
            </a:r>
          </a:p>
        </p:txBody>
      </p:sp>
      <p:sp>
        <p:nvSpPr>
          <p:cNvPr id="25" name="Espace réservé du texte 20">
            <a:extLst>
              <a:ext uri="{FF2B5EF4-FFF2-40B4-BE49-F238E27FC236}">
                <a16:creationId xmlns:a16="http://schemas.microsoft.com/office/drawing/2014/main" xmlns="" id="{7295987C-94D1-1C53-0E9B-6B1200248A4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16225" y="3004483"/>
            <a:ext cx="5739946" cy="455457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2000" b="1">
                <a:solidFill>
                  <a:srgbClr val="005086"/>
                </a:solidFill>
              </a:defRPr>
            </a:lvl1pPr>
            <a:lvl2pPr>
              <a:defRPr sz="2800">
                <a:solidFill>
                  <a:srgbClr val="FF7F4D"/>
                </a:solidFill>
              </a:defRPr>
            </a:lvl2pPr>
            <a:lvl3pPr>
              <a:defRPr sz="2800">
                <a:solidFill>
                  <a:srgbClr val="FF7F4D"/>
                </a:solidFill>
              </a:defRPr>
            </a:lvl3pPr>
            <a:lvl4pPr>
              <a:defRPr sz="2800">
                <a:solidFill>
                  <a:srgbClr val="FF7F4D"/>
                </a:solidFill>
              </a:defRPr>
            </a:lvl4pPr>
            <a:lvl5pPr>
              <a:defRPr sz="2800">
                <a:solidFill>
                  <a:srgbClr val="FF7F4D"/>
                </a:solidFill>
              </a:defRPr>
            </a:lvl5pPr>
          </a:lstStyle>
          <a:p>
            <a:pPr lvl="0"/>
            <a:r>
              <a:rPr lang="fr-FR" dirty="0"/>
              <a:t>Labo #1, Labo 2</a:t>
            </a:r>
          </a:p>
        </p:txBody>
      </p:sp>
      <p:sp>
        <p:nvSpPr>
          <p:cNvPr id="26" name="Espace réservé du texte 20">
            <a:extLst>
              <a:ext uri="{FF2B5EF4-FFF2-40B4-BE49-F238E27FC236}">
                <a16:creationId xmlns:a16="http://schemas.microsoft.com/office/drawing/2014/main" xmlns="" id="{C15B2DC2-CFD3-27C2-D5E1-F8115E0C07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816225" y="3550527"/>
            <a:ext cx="5739946" cy="455457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solidFill>
                  <a:srgbClr val="FF7F4D"/>
                </a:solidFill>
              </a:defRPr>
            </a:lvl1pPr>
            <a:lvl2pPr>
              <a:defRPr sz="2800">
                <a:solidFill>
                  <a:srgbClr val="FF7F4D"/>
                </a:solidFill>
              </a:defRPr>
            </a:lvl2pPr>
            <a:lvl3pPr>
              <a:defRPr sz="2800">
                <a:solidFill>
                  <a:srgbClr val="FF7F4D"/>
                </a:solidFill>
              </a:defRPr>
            </a:lvl3pPr>
            <a:lvl4pPr>
              <a:defRPr sz="2800">
                <a:solidFill>
                  <a:srgbClr val="FF7F4D"/>
                </a:solidFill>
              </a:defRPr>
            </a:lvl4pPr>
            <a:lvl5pPr>
              <a:defRPr sz="2800">
                <a:solidFill>
                  <a:srgbClr val="FF7F4D"/>
                </a:solidFill>
              </a:defRPr>
            </a:lvl5pPr>
          </a:lstStyle>
          <a:p>
            <a:pPr lvl="0"/>
            <a:r>
              <a:rPr lang="fr-FR" dirty="0"/>
              <a:t>Type de lien #3</a:t>
            </a:r>
          </a:p>
        </p:txBody>
      </p:sp>
      <p:sp>
        <p:nvSpPr>
          <p:cNvPr id="27" name="Espace réservé du texte 20">
            <a:extLst>
              <a:ext uri="{FF2B5EF4-FFF2-40B4-BE49-F238E27FC236}">
                <a16:creationId xmlns:a16="http://schemas.microsoft.com/office/drawing/2014/main" xmlns="" id="{2A591045-41BB-1FC8-0305-CC88AA12737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816225" y="3988207"/>
            <a:ext cx="5739946" cy="455457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2000" b="1">
                <a:solidFill>
                  <a:srgbClr val="005086"/>
                </a:solidFill>
              </a:defRPr>
            </a:lvl1pPr>
            <a:lvl2pPr>
              <a:defRPr sz="2800">
                <a:solidFill>
                  <a:srgbClr val="FF7F4D"/>
                </a:solidFill>
              </a:defRPr>
            </a:lvl2pPr>
            <a:lvl3pPr>
              <a:defRPr sz="2800">
                <a:solidFill>
                  <a:srgbClr val="FF7F4D"/>
                </a:solidFill>
              </a:defRPr>
            </a:lvl3pPr>
            <a:lvl4pPr>
              <a:defRPr sz="2800">
                <a:solidFill>
                  <a:srgbClr val="FF7F4D"/>
                </a:solidFill>
              </a:defRPr>
            </a:lvl4pPr>
            <a:lvl5pPr>
              <a:defRPr sz="2800">
                <a:solidFill>
                  <a:srgbClr val="FF7F4D"/>
                </a:solidFill>
              </a:defRPr>
            </a:lvl5pPr>
          </a:lstStyle>
          <a:p>
            <a:pPr lvl="0"/>
            <a:r>
              <a:rPr lang="fr-FR" dirty="0"/>
              <a:t>Labo #1, Labo 2</a:t>
            </a:r>
          </a:p>
        </p:txBody>
      </p:sp>
      <p:sp>
        <p:nvSpPr>
          <p:cNvPr id="28" name="Espace réservé du texte 20">
            <a:extLst>
              <a:ext uri="{FF2B5EF4-FFF2-40B4-BE49-F238E27FC236}">
                <a16:creationId xmlns:a16="http://schemas.microsoft.com/office/drawing/2014/main" xmlns="" id="{3BBF1EBD-20D4-C4E7-4492-D5CEC75AF0A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816225" y="4530119"/>
            <a:ext cx="5739946" cy="455457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solidFill>
                  <a:srgbClr val="FF7F4D"/>
                </a:solidFill>
              </a:defRPr>
            </a:lvl1pPr>
            <a:lvl2pPr>
              <a:defRPr sz="2800">
                <a:solidFill>
                  <a:srgbClr val="FF7F4D"/>
                </a:solidFill>
              </a:defRPr>
            </a:lvl2pPr>
            <a:lvl3pPr>
              <a:defRPr sz="2800">
                <a:solidFill>
                  <a:srgbClr val="FF7F4D"/>
                </a:solidFill>
              </a:defRPr>
            </a:lvl3pPr>
            <a:lvl4pPr>
              <a:defRPr sz="2800">
                <a:solidFill>
                  <a:srgbClr val="FF7F4D"/>
                </a:solidFill>
              </a:defRPr>
            </a:lvl4pPr>
            <a:lvl5pPr>
              <a:defRPr sz="2800">
                <a:solidFill>
                  <a:srgbClr val="FF7F4D"/>
                </a:solidFill>
              </a:defRPr>
            </a:lvl5pPr>
          </a:lstStyle>
          <a:p>
            <a:pPr lvl="0"/>
            <a:r>
              <a:rPr lang="fr-FR" dirty="0"/>
              <a:t>Type de lien #4</a:t>
            </a:r>
          </a:p>
        </p:txBody>
      </p:sp>
      <p:sp>
        <p:nvSpPr>
          <p:cNvPr id="30" name="Espace réservé du texte 20">
            <a:extLst>
              <a:ext uri="{FF2B5EF4-FFF2-40B4-BE49-F238E27FC236}">
                <a16:creationId xmlns:a16="http://schemas.microsoft.com/office/drawing/2014/main" xmlns="" id="{731D97DF-157D-4421-0207-3DBD4AF0DEF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816225" y="4967799"/>
            <a:ext cx="5739946" cy="455457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2000" b="1">
                <a:solidFill>
                  <a:srgbClr val="005086"/>
                </a:solidFill>
              </a:defRPr>
            </a:lvl1pPr>
            <a:lvl2pPr>
              <a:defRPr sz="2800">
                <a:solidFill>
                  <a:srgbClr val="FF7F4D"/>
                </a:solidFill>
              </a:defRPr>
            </a:lvl2pPr>
            <a:lvl3pPr>
              <a:defRPr sz="2800">
                <a:solidFill>
                  <a:srgbClr val="FF7F4D"/>
                </a:solidFill>
              </a:defRPr>
            </a:lvl3pPr>
            <a:lvl4pPr>
              <a:defRPr sz="2800">
                <a:solidFill>
                  <a:srgbClr val="FF7F4D"/>
                </a:solidFill>
              </a:defRPr>
            </a:lvl4pPr>
            <a:lvl5pPr>
              <a:defRPr sz="2800">
                <a:solidFill>
                  <a:srgbClr val="FF7F4D"/>
                </a:solidFill>
              </a:defRPr>
            </a:lvl5pPr>
          </a:lstStyle>
          <a:p>
            <a:pPr lvl="0"/>
            <a:r>
              <a:rPr lang="fr-FR" dirty="0"/>
              <a:t>Labo #1, Labo 2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F6C66C23-2059-2526-AE85-9D17A1B0921F}"/>
              </a:ext>
            </a:extLst>
          </p:cNvPr>
          <p:cNvSpPr/>
          <p:nvPr userDrawn="1"/>
        </p:nvSpPr>
        <p:spPr>
          <a:xfrm>
            <a:off x="2730678" y="1752557"/>
            <a:ext cx="95733" cy="95733"/>
          </a:xfrm>
          <a:prstGeom prst="rect">
            <a:avLst/>
          </a:prstGeom>
          <a:solidFill>
            <a:srgbClr val="FF7F4D"/>
          </a:solidFill>
          <a:ln>
            <a:solidFill>
              <a:srgbClr val="FF7F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E09227F8-A748-584A-DC29-76D3C2FA61C0}"/>
              </a:ext>
            </a:extLst>
          </p:cNvPr>
          <p:cNvSpPr/>
          <p:nvPr userDrawn="1"/>
        </p:nvSpPr>
        <p:spPr>
          <a:xfrm>
            <a:off x="2720492" y="4699597"/>
            <a:ext cx="95733" cy="95733"/>
          </a:xfrm>
          <a:prstGeom prst="rect">
            <a:avLst/>
          </a:prstGeom>
          <a:solidFill>
            <a:srgbClr val="FF7F4D"/>
          </a:solidFill>
          <a:ln>
            <a:solidFill>
              <a:srgbClr val="FF7F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2753D50D-EA1A-689A-0786-70E00BEA4053}"/>
              </a:ext>
            </a:extLst>
          </p:cNvPr>
          <p:cNvSpPr/>
          <p:nvPr userDrawn="1"/>
        </p:nvSpPr>
        <p:spPr>
          <a:xfrm>
            <a:off x="2720491" y="3720269"/>
            <a:ext cx="95733" cy="95733"/>
          </a:xfrm>
          <a:prstGeom prst="rect">
            <a:avLst/>
          </a:prstGeom>
          <a:solidFill>
            <a:srgbClr val="FF7F4D"/>
          </a:solidFill>
          <a:ln>
            <a:solidFill>
              <a:srgbClr val="FF7F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14AA4265-5D5B-C42A-93AD-9F2B9EE2CEA2}"/>
              </a:ext>
            </a:extLst>
          </p:cNvPr>
          <p:cNvSpPr/>
          <p:nvPr userDrawn="1"/>
        </p:nvSpPr>
        <p:spPr>
          <a:xfrm>
            <a:off x="2732990" y="2740942"/>
            <a:ext cx="95733" cy="95733"/>
          </a:xfrm>
          <a:prstGeom prst="rect">
            <a:avLst/>
          </a:prstGeom>
          <a:solidFill>
            <a:srgbClr val="FF7F4D"/>
          </a:solidFill>
          <a:ln>
            <a:solidFill>
              <a:srgbClr val="FF7F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A2D53C6-EA06-A2DE-4A2E-3E643DFEA2B1}"/>
              </a:ext>
            </a:extLst>
          </p:cNvPr>
          <p:cNvSpPr/>
          <p:nvPr userDrawn="1"/>
        </p:nvSpPr>
        <p:spPr>
          <a:xfrm rot="16200000">
            <a:off x="-950941" y="1080182"/>
            <a:ext cx="2806702" cy="646331"/>
          </a:xfrm>
          <a:prstGeom prst="rect">
            <a:avLst/>
          </a:prstGeom>
        </p:spPr>
        <p:txBody>
          <a:bodyPr wrap="square" rIns="216000">
            <a:spAutoFit/>
          </a:bodyPr>
          <a:lstStyle/>
          <a:p>
            <a:pPr algn="r"/>
            <a:r>
              <a:rPr lang="fr-FR" sz="3600" b="1" dirty="0">
                <a:solidFill>
                  <a:srgbClr val="737078"/>
                </a:solidFill>
                <a:latin typeface="Century Gothic" panose="020B0502020202020204" pitchFamily="34" charset="0"/>
              </a:rPr>
              <a:t>HEMATO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32BEB482-17F2-6484-AB39-DE328AB66E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" y="6059887"/>
            <a:ext cx="696446" cy="71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4164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38561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grès et Expe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64D0B334-62B8-E95D-4011-3B1D512B42AD}"/>
              </a:ext>
            </a:extLst>
          </p:cNvPr>
          <p:cNvSpPr/>
          <p:nvPr userDrawn="1"/>
        </p:nvSpPr>
        <p:spPr>
          <a:xfrm>
            <a:off x="59568" y="4591217"/>
            <a:ext cx="12191999" cy="2093101"/>
          </a:xfrm>
          <a:prstGeom prst="rect">
            <a:avLst/>
          </a:prstGeom>
          <a:solidFill>
            <a:srgbClr val="FF7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tlCol="0" anchor="t"/>
          <a:lstStyle/>
          <a:p>
            <a:endParaRPr lang="fr-FR" sz="1600" b="1" dirty="0">
              <a:solidFill>
                <a:srgbClr val="FF7F4D"/>
              </a:solidFill>
              <a:latin typeface="geneve"/>
            </a:endParaRPr>
          </a:p>
        </p:txBody>
      </p:sp>
      <p:sp>
        <p:nvSpPr>
          <p:cNvPr id="30" name="Espace réservé pour une image  29">
            <a:extLst>
              <a:ext uri="{FF2B5EF4-FFF2-40B4-BE49-F238E27FC236}">
                <a16:creationId xmlns:a16="http://schemas.microsoft.com/office/drawing/2014/main" xmlns="" id="{E8F03D56-581E-FAB7-12E2-724ABC932EE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25480" y="5043323"/>
            <a:ext cx="1152000" cy="115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fr-FR" dirty="0"/>
              <a:t>Image expert 1 N&amp;B en cercle</a:t>
            </a:r>
          </a:p>
          <a:p>
            <a:r>
              <a:rPr lang="fr-FR" dirty="0"/>
              <a:t>Trait 2 points bleu foncé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5F770F35-D21C-8D15-1E0D-13CA86D222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99931" y="5045088"/>
            <a:ext cx="1782524" cy="5699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</a:lstStyle>
          <a:p>
            <a:pPr lvl="0"/>
            <a:r>
              <a:rPr lang="fr-FR" dirty="0"/>
              <a:t>Pr Prénom</a:t>
            </a:r>
          </a:p>
          <a:p>
            <a:pPr lvl="0"/>
            <a:r>
              <a:rPr lang="fr-FR" dirty="0"/>
              <a:t>NOM</a:t>
            </a:r>
          </a:p>
        </p:txBody>
      </p:sp>
      <p:sp>
        <p:nvSpPr>
          <p:cNvPr id="21" name="Espace réservé pour une image  29">
            <a:extLst>
              <a:ext uri="{FF2B5EF4-FFF2-40B4-BE49-F238E27FC236}">
                <a16:creationId xmlns:a16="http://schemas.microsoft.com/office/drawing/2014/main" xmlns="" id="{C1840AF0-3D9A-2332-E4B7-5400A7BA903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155833" y="5045088"/>
            <a:ext cx="1152000" cy="115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fr-FR" dirty="0"/>
              <a:t>Image expert 1 N&amp;B en cercle</a:t>
            </a:r>
          </a:p>
          <a:p>
            <a:r>
              <a:rPr lang="fr-FR" dirty="0"/>
              <a:t>Trait 2 points bleu foncé</a:t>
            </a:r>
          </a:p>
        </p:txBody>
      </p:sp>
      <p:sp>
        <p:nvSpPr>
          <p:cNvPr id="23" name="Espace réservé pour une image  29">
            <a:extLst>
              <a:ext uri="{FF2B5EF4-FFF2-40B4-BE49-F238E27FC236}">
                <a16:creationId xmlns:a16="http://schemas.microsoft.com/office/drawing/2014/main" xmlns="" id="{50B8ACF1-AE03-0097-E996-33378664416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202264" y="5045088"/>
            <a:ext cx="1152000" cy="115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fr-FR" dirty="0"/>
              <a:t>Image expert 1 N&amp;B en cercle</a:t>
            </a:r>
          </a:p>
          <a:p>
            <a:r>
              <a:rPr lang="fr-FR" dirty="0"/>
              <a:t>Trait 2 points bleu foncé</a:t>
            </a:r>
          </a:p>
        </p:txBody>
      </p:sp>
      <p:sp>
        <p:nvSpPr>
          <p:cNvPr id="24" name="Espace réservé pour une image  29">
            <a:extLst>
              <a:ext uri="{FF2B5EF4-FFF2-40B4-BE49-F238E27FC236}">
                <a16:creationId xmlns:a16="http://schemas.microsoft.com/office/drawing/2014/main" xmlns="" id="{53F86CC7-16AE-9DA0-3C4A-3F7A9FE7BF1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79048" y="5045088"/>
            <a:ext cx="1152000" cy="115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fr-FR" dirty="0"/>
              <a:t>Image expert 1 N&amp;B en cercle</a:t>
            </a:r>
          </a:p>
          <a:p>
            <a:r>
              <a:rPr lang="fr-FR" dirty="0"/>
              <a:t>Trait 2 points bleu foncé</a:t>
            </a:r>
          </a:p>
        </p:txBody>
      </p:sp>
      <p:sp>
        <p:nvSpPr>
          <p:cNvPr id="25" name="Espace réservé du texte 4">
            <a:extLst>
              <a:ext uri="{FF2B5EF4-FFF2-40B4-BE49-F238E27FC236}">
                <a16:creationId xmlns:a16="http://schemas.microsoft.com/office/drawing/2014/main" xmlns="" id="{457ADAF9-1639-EF15-D360-90E1A62FCCF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76188" y="5045088"/>
            <a:ext cx="1782524" cy="5699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</a:lstStyle>
          <a:p>
            <a:pPr lvl="0"/>
            <a:r>
              <a:rPr lang="fr-FR" dirty="0"/>
              <a:t>Pr Prénom</a:t>
            </a:r>
          </a:p>
          <a:p>
            <a:pPr lvl="0"/>
            <a:r>
              <a:rPr lang="fr-FR" dirty="0"/>
              <a:t>NOM</a:t>
            </a:r>
          </a:p>
        </p:txBody>
      </p:sp>
      <p:sp>
        <p:nvSpPr>
          <p:cNvPr id="26" name="Espace réservé du texte 4">
            <a:extLst>
              <a:ext uri="{FF2B5EF4-FFF2-40B4-BE49-F238E27FC236}">
                <a16:creationId xmlns:a16="http://schemas.microsoft.com/office/drawing/2014/main" xmlns="" id="{289E7E1F-AA8B-DC73-656E-035A81CC142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352445" y="5045088"/>
            <a:ext cx="1782524" cy="5699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</a:lstStyle>
          <a:p>
            <a:pPr lvl="0"/>
            <a:r>
              <a:rPr lang="fr-FR" dirty="0"/>
              <a:t>Pr Prénom</a:t>
            </a:r>
          </a:p>
          <a:p>
            <a:pPr lvl="0"/>
            <a:r>
              <a:rPr lang="fr-FR" dirty="0"/>
              <a:t>NOM</a:t>
            </a:r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xmlns="" id="{C38D9668-B730-59C9-ACB0-85C591F8DFA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328701" y="5045088"/>
            <a:ext cx="1782524" cy="5699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</a:lstStyle>
          <a:p>
            <a:pPr lvl="0"/>
            <a:r>
              <a:rPr lang="fr-FR" dirty="0"/>
              <a:t>Pr Prénom</a:t>
            </a:r>
          </a:p>
          <a:p>
            <a:pPr lvl="0"/>
            <a:r>
              <a:rPr lang="fr-FR" dirty="0"/>
              <a:t>NOM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xmlns="" id="{E53E4662-2047-347B-3E84-27E6569FF9B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395215" y="5627175"/>
            <a:ext cx="1782524" cy="9875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</a:lstStyle>
          <a:p>
            <a:pPr lvl="0"/>
            <a:r>
              <a:rPr lang="fr-FR" dirty="0"/>
              <a:t>Nom Institut</a:t>
            </a:r>
          </a:p>
          <a:p>
            <a:pPr lvl="0"/>
            <a:r>
              <a:rPr lang="fr-FR" dirty="0"/>
              <a:t>ou Hôpital</a:t>
            </a:r>
          </a:p>
          <a:p>
            <a:pPr lvl="0"/>
            <a:r>
              <a:rPr lang="fr-FR" dirty="0"/>
              <a:t>Université et Ville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xmlns="" id="{D0952211-D5BA-4E59-914A-C2AC91DFDF6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73044" y="5627175"/>
            <a:ext cx="1782524" cy="9810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</a:lstStyle>
          <a:p>
            <a:pPr lvl="0"/>
            <a:r>
              <a:rPr lang="fr-FR" dirty="0"/>
              <a:t>Nom Institut</a:t>
            </a:r>
          </a:p>
          <a:p>
            <a:pPr lvl="0"/>
            <a:r>
              <a:rPr lang="fr-FR" dirty="0"/>
              <a:t>ou Hôpital</a:t>
            </a:r>
          </a:p>
          <a:p>
            <a:pPr lvl="0"/>
            <a:r>
              <a:rPr lang="fr-FR" dirty="0"/>
              <a:t>Université et Ville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xmlns="" id="{852FA44D-BA91-E543-D4DF-8882BC289B1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350873" y="5627175"/>
            <a:ext cx="1782524" cy="9810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</a:lstStyle>
          <a:p>
            <a:pPr lvl="0"/>
            <a:r>
              <a:rPr lang="fr-FR" dirty="0"/>
              <a:t>Nom Institut</a:t>
            </a:r>
          </a:p>
          <a:p>
            <a:pPr lvl="0"/>
            <a:r>
              <a:rPr lang="fr-FR" dirty="0"/>
              <a:t>ou Hôpital</a:t>
            </a:r>
          </a:p>
          <a:p>
            <a:pPr lvl="0"/>
            <a:r>
              <a:rPr lang="fr-FR" dirty="0"/>
              <a:t>Université et Ville</a:t>
            </a:r>
          </a:p>
        </p:txBody>
      </p:sp>
      <p:sp>
        <p:nvSpPr>
          <p:cNvPr id="35" name="Espace réservé du texte 4">
            <a:extLst>
              <a:ext uri="{FF2B5EF4-FFF2-40B4-BE49-F238E27FC236}">
                <a16:creationId xmlns:a16="http://schemas.microsoft.com/office/drawing/2014/main" xmlns="" id="{C9D7777E-5AE1-2DB4-7224-A6CF81BAD85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328701" y="5627175"/>
            <a:ext cx="1782524" cy="9810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</a:lstStyle>
          <a:p>
            <a:pPr lvl="0"/>
            <a:r>
              <a:rPr lang="fr-FR" dirty="0"/>
              <a:t>Nom Institut</a:t>
            </a:r>
          </a:p>
          <a:p>
            <a:pPr lvl="0"/>
            <a:r>
              <a:rPr lang="fr-FR" dirty="0"/>
              <a:t>ou Hôpital</a:t>
            </a:r>
          </a:p>
          <a:p>
            <a:pPr lvl="0"/>
            <a:r>
              <a:rPr lang="fr-FR" dirty="0"/>
              <a:t>Université et Ville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xmlns="" id="{9A6B4D7B-5487-778A-ED36-37AFB3EF62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40704" y="944755"/>
            <a:ext cx="9190355" cy="4854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Titre du Congrès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336828D2-9867-855C-8074-D31F04837A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016419"/>
            <a:ext cx="12192000" cy="1813403"/>
          </a:xfrm>
          <a:prstGeom prst="rect">
            <a:avLst/>
          </a:prstGeom>
          <a:solidFill>
            <a:srgbClr val="005087"/>
          </a:solidFill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611BC6B7-F7D0-CD8F-504D-C0525FA818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40704" y="1444738"/>
            <a:ext cx="9190355" cy="419056"/>
          </a:xfrm>
        </p:spPr>
        <p:txBody>
          <a:bodyPr anchor="t">
            <a:normAutofit/>
          </a:bodyPr>
          <a:lstStyle>
            <a:lvl1pPr algn="l">
              <a:defRPr sz="2000" b="0">
                <a:solidFill>
                  <a:srgbClr val="00508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 dirty="0"/>
              <a:t>Sous titre du Congrès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8932535-FFA1-0DF5-F581-9FAA2917DAFE}"/>
              </a:ext>
            </a:extLst>
          </p:cNvPr>
          <p:cNvSpPr/>
          <p:nvPr userDrawn="1"/>
        </p:nvSpPr>
        <p:spPr>
          <a:xfrm>
            <a:off x="3050265" y="0"/>
            <a:ext cx="9141734" cy="888908"/>
          </a:xfrm>
          <a:prstGeom prst="rect">
            <a:avLst/>
          </a:prstGeom>
          <a:solidFill>
            <a:srgbClr val="3A3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dirty="0">
              <a:solidFill>
                <a:srgbClr val="3A3839"/>
              </a:solidFill>
              <a:latin typeface="Calibri" panose="020F0502020204030204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83FB68E0-10BC-4EED-9B91-C43EEB670F05}"/>
              </a:ext>
            </a:extLst>
          </p:cNvPr>
          <p:cNvSpPr txBox="1"/>
          <p:nvPr userDrawn="1"/>
        </p:nvSpPr>
        <p:spPr>
          <a:xfrm>
            <a:off x="5120733" y="243294"/>
            <a:ext cx="40126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2000" b="1" dirty="0">
                <a:solidFill>
                  <a:srgbClr val="FF7F4D"/>
                </a:solidFill>
                <a:latin typeface="Gordita" pitchFamily="2" charset="77"/>
                <a:cs typeface="Gordita" pitchFamily="2" charset="77"/>
              </a:rPr>
              <a:t>Congrès</a:t>
            </a:r>
            <a:endParaRPr lang="fr-FR" sz="2000" b="1" dirty="0">
              <a:solidFill>
                <a:srgbClr val="E7E6E6">
                  <a:lumMod val="75000"/>
                </a:srgbClr>
              </a:solidFill>
              <a:latin typeface="Gordita" pitchFamily="2" charset="77"/>
              <a:cs typeface="Gordita" pitchFamily="2" charset="77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82876690-0BEF-AB6A-028A-C49472408F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3537" y="86385"/>
            <a:ext cx="2243259" cy="67183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E55831D-C24F-8EE6-D28E-96C2DC1CB7B8}"/>
              </a:ext>
            </a:extLst>
          </p:cNvPr>
          <p:cNvSpPr/>
          <p:nvPr userDrawn="1"/>
        </p:nvSpPr>
        <p:spPr>
          <a:xfrm>
            <a:off x="8575058" y="109857"/>
            <a:ext cx="2806702" cy="646331"/>
          </a:xfrm>
          <a:prstGeom prst="rect">
            <a:avLst/>
          </a:prstGeom>
        </p:spPr>
        <p:txBody>
          <a:bodyPr wrap="square" rIns="216000">
            <a:spAutoFit/>
          </a:bodyPr>
          <a:lstStyle/>
          <a:p>
            <a:pPr algn="r">
              <a:defRPr/>
            </a:pPr>
            <a:r>
              <a:rPr lang="fr-FR" sz="3600" b="1" dirty="0">
                <a:solidFill>
                  <a:srgbClr val="737078"/>
                </a:solidFill>
              </a:rPr>
              <a:t>HEMATO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61F9AC1B-77FA-780F-DB0C-EACCEF4CB53F}"/>
              </a:ext>
            </a:extLst>
          </p:cNvPr>
          <p:cNvSpPr txBox="1"/>
          <p:nvPr userDrawn="1"/>
        </p:nvSpPr>
        <p:spPr>
          <a:xfrm>
            <a:off x="3205857" y="109986"/>
            <a:ext cx="150232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dirty="0">
                <a:solidFill>
                  <a:srgbClr val="FF7F4D"/>
                </a:solidFill>
                <a:cs typeface="Gordita" pitchFamily="2" charset="77"/>
              </a:rPr>
              <a:t>L’actualité</a:t>
            </a:r>
            <a:r>
              <a:rPr lang="fr-FR" sz="1100" dirty="0">
                <a:solidFill>
                  <a:prstClr val="white"/>
                </a:solidFill>
                <a:cs typeface="Gordita" pitchFamily="2" charset="77"/>
              </a:rPr>
              <a:t/>
            </a:r>
            <a:br>
              <a:rPr lang="fr-FR" sz="1100" dirty="0">
                <a:solidFill>
                  <a:prstClr val="white"/>
                </a:solidFill>
                <a:cs typeface="Gordita" pitchFamily="2" charset="77"/>
              </a:rPr>
            </a:br>
            <a:r>
              <a:rPr lang="fr-FR" sz="1100" dirty="0">
                <a:solidFill>
                  <a:prstClr val="white"/>
                </a:solidFill>
                <a:cs typeface="Gordita" pitchFamily="2" charset="77"/>
              </a:rPr>
              <a:t>en oncologie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xmlns="" id="{1D7125B1-5B5B-B9C6-6DDD-63E06A5B61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05857" y="482309"/>
            <a:ext cx="1411407" cy="2428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5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fr-FR" dirty="0"/>
              <a:t>Date du congrès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24B31910-DB0E-F648-D21B-B8985F528716}"/>
              </a:ext>
            </a:extLst>
          </p:cNvPr>
          <p:cNvSpPr txBox="1"/>
          <p:nvPr userDrawn="1"/>
        </p:nvSpPr>
        <p:spPr>
          <a:xfrm>
            <a:off x="120301" y="4596028"/>
            <a:ext cx="767343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002D4C"/>
                </a:solidFill>
              </a:rPr>
              <a:t>Un service </a:t>
            </a:r>
            <a:r>
              <a:rPr lang="fr-FR" sz="1600" b="1" dirty="0">
                <a:solidFill>
                  <a:srgbClr val="002C4C"/>
                </a:solidFill>
              </a:rPr>
              <a:t>proposé</a:t>
            </a:r>
            <a:r>
              <a:rPr lang="fr-FR" sz="1600" b="1" dirty="0">
                <a:solidFill>
                  <a:srgbClr val="002D4C"/>
                </a:solidFill>
              </a:rPr>
              <a:t> en toute indépendance par nos experts sur place :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9C54497C-653B-4D8F-7390-0E8BAAB1C3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81760" y="76699"/>
            <a:ext cx="696446" cy="717551"/>
          </a:xfrm>
          <a:prstGeom prst="rect">
            <a:avLst/>
          </a:prstGeom>
        </p:spPr>
      </p:pic>
      <p:sp>
        <p:nvSpPr>
          <p:cNvPr id="27" name="Espace réservé pour une image  29">
            <a:extLst>
              <a:ext uri="{FF2B5EF4-FFF2-40B4-BE49-F238E27FC236}">
                <a16:creationId xmlns:a16="http://schemas.microsoft.com/office/drawing/2014/main" xmlns="" id="{C1840AF0-3D9A-2332-E4B7-5400A7BA9038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1675567" y="5109845"/>
            <a:ext cx="1152000" cy="115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fr-FR" dirty="0"/>
              <a:t>Image expert 1 N&amp;B en cercle</a:t>
            </a:r>
          </a:p>
          <a:p>
            <a:r>
              <a:rPr lang="fr-FR" dirty="0"/>
              <a:t>Trait 2 points bleu foncé</a:t>
            </a:r>
          </a:p>
        </p:txBody>
      </p:sp>
    </p:spTree>
    <p:extLst>
      <p:ext uri="{BB962C8B-B14F-4D97-AF65-F5344CB8AC3E}">
        <p14:creationId xmlns:p14="http://schemas.microsoft.com/office/powerpoint/2010/main" val="30756379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xmlns="" id="{9A6B4D7B-5487-778A-ED36-37AFB3EF62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40704" y="944755"/>
            <a:ext cx="9190355" cy="4854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Titre du Congrès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336828D2-9867-855C-8074-D31F04837A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016419"/>
            <a:ext cx="12192000" cy="1813403"/>
          </a:xfrm>
          <a:prstGeom prst="rect">
            <a:avLst/>
          </a:prstGeom>
          <a:solidFill>
            <a:srgbClr val="005087"/>
          </a:solidFill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611BC6B7-F7D0-CD8F-504D-C0525FA818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40704" y="1444738"/>
            <a:ext cx="9190355" cy="419056"/>
          </a:xfrm>
        </p:spPr>
        <p:txBody>
          <a:bodyPr anchor="t">
            <a:normAutofit/>
          </a:bodyPr>
          <a:lstStyle>
            <a:lvl1pPr algn="l">
              <a:defRPr sz="2000" b="0">
                <a:solidFill>
                  <a:srgbClr val="00508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 dirty="0"/>
              <a:t>Sous titre du Congrès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8932535-FFA1-0DF5-F581-9FAA2917DAFE}"/>
              </a:ext>
            </a:extLst>
          </p:cNvPr>
          <p:cNvSpPr/>
          <p:nvPr userDrawn="1"/>
        </p:nvSpPr>
        <p:spPr>
          <a:xfrm>
            <a:off x="3050265" y="0"/>
            <a:ext cx="9141734" cy="888908"/>
          </a:xfrm>
          <a:prstGeom prst="rect">
            <a:avLst/>
          </a:prstGeom>
          <a:solidFill>
            <a:srgbClr val="3A3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dirty="0">
              <a:solidFill>
                <a:srgbClr val="3A3839"/>
              </a:solidFill>
              <a:latin typeface="Calibri" panose="020F0502020204030204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82876690-0BEF-AB6A-028A-C49472408F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3537" y="86385"/>
            <a:ext cx="2243259" cy="671839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61F9AC1B-77FA-780F-DB0C-EACCEF4CB53F}"/>
              </a:ext>
            </a:extLst>
          </p:cNvPr>
          <p:cNvSpPr txBox="1"/>
          <p:nvPr userDrawn="1"/>
        </p:nvSpPr>
        <p:spPr>
          <a:xfrm>
            <a:off x="3205857" y="109986"/>
            <a:ext cx="150232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dirty="0">
                <a:solidFill>
                  <a:srgbClr val="FF7F4D"/>
                </a:solidFill>
                <a:cs typeface="Gordita" pitchFamily="2" charset="77"/>
              </a:rPr>
              <a:t>L’actualité</a:t>
            </a:r>
            <a:r>
              <a:rPr lang="fr-FR" sz="1100" dirty="0">
                <a:solidFill>
                  <a:prstClr val="white"/>
                </a:solidFill>
                <a:cs typeface="Gordita" pitchFamily="2" charset="77"/>
              </a:rPr>
              <a:t/>
            </a:r>
            <a:br>
              <a:rPr lang="fr-FR" sz="1100" dirty="0">
                <a:solidFill>
                  <a:prstClr val="white"/>
                </a:solidFill>
                <a:cs typeface="Gordita" pitchFamily="2" charset="77"/>
              </a:rPr>
            </a:br>
            <a:r>
              <a:rPr lang="fr-FR" sz="1100" dirty="0">
                <a:solidFill>
                  <a:prstClr val="white"/>
                </a:solidFill>
                <a:cs typeface="Gordita" pitchFamily="2" charset="77"/>
              </a:rPr>
              <a:t>en oncologie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xmlns="" id="{1D7125B1-5B5B-B9C6-6DDD-63E06A5B61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05857" y="482309"/>
            <a:ext cx="1411407" cy="2428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5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fr-FR" dirty="0"/>
              <a:t>Date du congrès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429AE2BF-B994-B373-A6A1-907A0236A462}"/>
              </a:ext>
            </a:extLst>
          </p:cNvPr>
          <p:cNvSpPr txBox="1"/>
          <p:nvPr userDrawn="1"/>
        </p:nvSpPr>
        <p:spPr>
          <a:xfrm>
            <a:off x="2940704" y="3884984"/>
            <a:ext cx="21623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prstClr val="black"/>
                </a:solidFill>
              </a:rPr>
              <a:t>Programme :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C33B4A75-5EF8-DF64-7F8E-52DE7E77837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03077" y="3982447"/>
            <a:ext cx="5899540" cy="2739487"/>
          </a:xfrm>
          <a:prstGeom prst="rect">
            <a:avLst/>
          </a:prstGeom>
        </p:spPr>
        <p:txBody>
          <a:bodyPr/>
          <a:lstStyle>
            <a:lvl1pPr marL="0" indent="-228600">
              <a:lnSpc>
                <a:spcPct val="90000"/>
              </a:lnSpc>
              <a:spcBef>
                <a:spcPts val="0"/>
              </a:spcBef>
              <a:buClr>
                <a:srgbClr val="FF7F4D"/>
              </a:buClr>
              <a:buFont typeface="Wingdings" pitchFamily="2" charset="2"/>
              <a:buChar char="§"/>
              <a:defRPr sz="2400" b="1" i="0">
                <a:solidFill>
                  <a:srgbClr val="005086"/>
                </a:solidFill>
                <a:latin typeface="Century Gothic" panose="020B0502020202020204" pitchFamily="34" charset="0"/>
              </a:defRPr>
            </a:lvl1pPr>
            <a:lvl2pPr>
              <a:defRPr sz="2400" b="1" i="0">
                <a:latin typeface="Century Gothic" panose="020B0502020202020204" pitchFamily="34" charset="0"/>
              </a:defRPr>
            </a:lvl2pPr>
            <a:lvl3pPr>
              <a:defRPr sz="2400" b="1" i="0">
                <a:latin typeface="Century Gothic" panose="020B0502020202020204" pitchFamily="34" charset="0"/>
              </a:defRPr>
            </a:lvl3pPr>
            <a:lvl4pPr>
              <a:defRPr sz="2400" b="1" i="0">
                <a:latin typeface="Century Gothic" panose="020B0502020202020204" pitchFamily="34" charset="0"/>
              </a:defRPr>
            </a:lvl4pPr>
            <a:lvl5pPr>
              <a:defRPr sz="2400" b="1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/>
              <a:t> Item #1</a:t>
            </a:r>
          </a:p>
          <a:p>
            <a:pPr lvl="0"/>
            <a:r>
              <a:rPr lang="fr-FR" dirty="0"/>
              <a:t> Item #2</a:t>
            </a:r>
          </a:p>
          <a:p>
            <a:pPr lvl="0"/>
            <a:r>
              <a:rPr lang="fr-FR" dirty="0"/>
              <a:t> Item #3</a:t>
            </a:r>
          </a:p>
          <a:p>
            <a:pPr lvl="0"/>
            <a:r>
              <a:rPr lang="fr-FR" dirty="0"/>
              <a:t> …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94D77CE0-EF2C-5CF1-84AC-19DBB72F6385}"/>
              </a:ext>
            </a:extLst>
          </p:cNvPr>
          <p:cNvSpPr txBox="1"/>
          <p:nvPr userDrawn="1"/>
        </p:nvSpPr>
        <p:spPr>
          <a:xfrm>
            <a:off x="5120733" y="243294"/>
            <a:ext cx="40126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2000" b="1" dirty="0">
                <a:solidFill>
                  <a:srgbClr val="FF7F4D"/>
                </a:solidFill>
                <a:latin typeface="Gordita" pitchFamily="2" charset="77"/>
                <a:cs typeface="Gordita" pitchFamily="2" charset="77"/>
              </a:rPr>
              <a:t>Congrès</a:t>
            </a:r>
            <a:endParaRPr lang="fr-FR" sz="2000" b="1" dirty="0">
              <a:solidFill>
                <a:srgbClr val="E7E6E6">
                  <a:lumMod val="75000"/>
                </a:srgbClr>
              </a:solidFill>
              <a:latin typeface="Gordita" pitchFamily="2" charset="77"/>
              <a:cs typeface="Gordita" pitchFamily="2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318731A-5446-F04E-735B-D8C250E1AC41}"/>
              </a:ext>
            </a:extLst>
          </p:cNvPr>
          <p:cNvSpPr/>
          <p:nvPr userDrawn="1"/>
        </p:nvSpPr>
        <p:spPr>
          <a:xfrm>
            <a:off x="8575058" y="109857"/>
            <a:ext cx="2806702" cy="646331"/>
          </a:xfrm>
          <a:prstGeom prst="rect">
            <a:avLst/>
          </a:prstGeom>
        </p:spPr>
        <p:txBody>
          <a:bodyPr wrap="square" rIns="216000">
            <a:spAutoFit/>
          </a:bodyPr>
          <a:lstStyle/>
          <a:p>
            <a:pPr algn="r">
              <a:defRPr/>
            </a:pPr>
            <a:r>
              <a:rPr lang="fr-FR" sz="3600" b="1" dirty="0">
                <a:solidFill>
                  <a:srgbClr val="737078"/>
                </a:solidFill>
              </a:rPr>
              <a:t>HEMATO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B40877AE-EB40-26B3-E4AE-E652BDB7CA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81760" y="76699"/>
            <a:ext cx="696446" cy="71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0224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Exp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64D0B334-62B8-E95D-4011-3B1D512B42AD}"/>
              </a:ext>
            </a:extLst>
          </p:cNvPr>
          <p:cNvSpPr/>
          <p:nvPr userDrawn="1"/>
        </p:nvSpPr>
        <p:spPr>
          <a:xfrm>
            <a:off x="0" y="4502597"/>
            <a:ext cx="12191999" cy="2112109"/>
          </a:xfrm>
          <a:prstGeom prst="rect">
            <a:avLst/>
          </a:prstGeom>
          <a:solidFill>
            <a:srgbClr val="FF7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tlCol="0" anchor="t"/>
          <a:lstStyle/>
          <a:p>
            <a:endParaRPr lang="fr-FR" sz="1600" b="1" dirty="0">
              <a:solidFill>
                <a:srgbClr val="FF7F4D"/>
              </a:solidFill>
              <a:latin typeface="geneve"/>
            </a:endParaRPr>
          </a:p>
        </p:txBody>
      </p:sp>
      <p:sp>
        <p:nvSpPr>
          <p:cNvPr id="30" name="Espace réservé pour une image  29">
            <a:extLst>
              <a:ext uri="{FF2B5EF4-FFF2-40B4-BE49-F238E27FC236}">
                <a16:creationId xmlns:a16="http://schemas.microsoft.com/office/drawing/2014/main" xmlns="" id="{E8F03D56-581E-FAB7-12E2-724ABC932EE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663359" y="4700665"/>
            <a:ext cx="1796104" cy="17961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fr-FR" dirty="0"/>
              <a:t>Image expert 1 N&amp;B en cercle</a:t>
            </a:r>
          </a:p>
          <a:p>
            <a:r>
              <a:rPr lang="fr-FR" dirty="0"/>
              <a:t>Trait 2 points bleu foncé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xmlns="" id="{ECF23FBF-FE34-F1DA-BD90-00F92103CC9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021245" y="3899146"/>
            <a:ext cx="9170755" cy="553891"/>
          </a:xfrm>
          <a:prstGeom prst="rect">
            <a:avLst/>
          </a:prstGeom>
        </p:spPr>
        <p:txBody>
          <a:bodyPr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400" b="1" i="0">
                <a:solidFill>
                  <a:srgbClr val="005086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</a:lstStyle>
          <a:p>
            <a:pPr lvl="0"/>
            <a:r>
              <a:rPr lang="fr-FR" dirty="0"/>
              <a:t>Titre Section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5F770F35-D21C-8D15-1E0D-13CA86D222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32939" y="4852271"/>
            <a:ext cx="5459059" cy="5699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</a:lstStyle>
          <a:p>
            <a:pPr lvl="0"/>
            <a:r>
              <a:rPr lang="fr-FR" dirty="0"/>
              <a:t>Pr Prénom NOM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xmlns="" id="{E53E4662-2047-347B-3E84-27E6569FF9B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739678" y="5442393"/>
            <a:ext cx="5459058" cy="9875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</a:lstStyle>
          <a:p>
            <a:pPr lvl="0"/>
            <a:r>
              <a:rPr lang="fr-FR" dirty="0"/>
              <a:t>Nom Institut</a:t>
            </a:r>
          </a:p>
          <a:p>
            <a:pPr lvl="0"/>
            <a:r>
              <a:rPr lang="fr-FR" dirty="0"/>
              <a:t>ou Hôpital</a:t>
            </a:r>
          </a:p>
          <a:p>
            <a:pPr lvl="0"/>
            <a:r>
              <a:rPr lang="fr-FR" dirty="0"/>
              <a:t>Université et Ville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xmlns="" id="{9A6B4D7B-5487-778A-ED36-37AFB3EF62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40704" y="944755"/>
            <a:ext cx="9190355" cy="4854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Titre du Congrès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336828D2-9867-855C-8074-D31F04837A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016419"/>
            <a:ext cx="12192000" cy="1813403"/>
          </a:xfrm>
          <a:prstGeom prst="rect">
            <a:avLst/>
          </a:prstGeom>
          <a:solidFill>
            <a:srgbClr val="005087"/>
          </a:solidFill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611BC6B7-F7D0-CD8F-504D-C0525FA818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40704" y="1444738"/>
            <a:ext cx="9190355" cy="419056"/>
          </a:xfrm>
        </p:spPr>
        <p:txBody>
          <a:bodyPr anchor="t">
            <a:normAutofit/>
          </a:bodyPr>
          <a:lstStyle>
            <a:lvl1pPr algn="l">
              <a:defRPr sz="2000" b="0">
                <a:solidFill>
                  <a:srgbClr val="00508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 dirty="0"/>
              <a:t>Sous titre du Congrès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8932535-FFA1-0DF5-F581-9FAA2917DAFE}"/>
              </a:ext>
            </a:extLst>
          </p:cNvPr>
          <p:cNvSpPr/>
          <p:nvPr userDrawn="1"/>
        </p:nvSpPr>
        <p:spPr>
          <a:xfrm>
            <a:off x="3050265" y="0"/>
            <a:ext cx="9141734" cy="888908"/>
          </a:xfrm>
          <a:prstGeom prst="rect">
            <a:avLst/>
          </a:prstGeom>
          <a:solidFill>
            <a:srgbClr val="3A3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dirty="0">
              <a:solidFill>
                <a:srgbClr val="3A3839"/>
              </a:solidFill>
              <a:latin typeface="Calibri" panose="020F0502020204030204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82876690-0BEF-AB6A-028A-C49472408F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3537" y="86385"/>
            <a:ext cx="2243259" cy="671839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61F9AC1B-77FA-780F-DB0C-EACCEF4CB53F}"/>
              </a:ext>
            </a:extLst>
          </p:cNvPr>
          <p:cNvSpPr txBox="1"/>
          <p:nvPr userDrawn="1"/>
        </p:nvSpPr>
        <p:spPr>
          <a:xfrm>
            <a:off x="3205857" y="109986"/>
            <a:ext cx="150232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dirty="0">
                <a:solidFill>
                  <a:srgbClr val="FF7F4D"/>
                </a:solidFill>
                <a:cs typeface="Gordita" pitchFamily="2" charset="77"/>
              </a:rPr>
              <a:t>L’actualité</a:t>
            </a:r>
            <a:r>
              <a:rPr lang="fr-FR" sz="1100" dirty="0">
                <a:solidFill>
                  <a:prstClr val="white"/>
                </a:solidFill>
                <a:cs typeface="Gordita" pitchFamily="2" charset="77"/>
              </a:rPr>
              <a:t/>
            </a:r>
            <a:br>
              <a:rPr lang="fr-FR" sz="1100" dirty="0">
                <a:solidFill>
                  <a:prstClr val="white"/>
                </a:solidFill>
                <a:cs typeface="Gordita" pitchFamily="2" charset="77"/>
              </a:rPr>
            </a:br>
            <a:r>
              <a:rPr lang="fr-FR" sz="1100" dirty="0">
                <a:solidFill>
                  <a:prstClr val="white"/>
                </a:solidFill>
                <a:cs typeface="Gordita" pitchFamily="2" charset="77"/>
              </a:rPr>
              <a:t>en oncologie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xmlns="" id="{1D7125B1-5B5B-B9C6-6DDD-63E06A5B61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05857" y="482309"/>
            <a:ext cx="1411407" cy="2428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5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fr-FR" dirty="0"/>
              <a:t>Date du congrès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30124EE0-ACB7-CD8A-6809-5870B670BC73}"/>
              </a:ext>
            </a:extLst>
          </p:cNvPr>
          <p:cNvSpPr txBox="1"/>
          <p:nvPr userDrawn="1"/>
        </p:nvSpPr>
        <p:spPr>
          <a:xfrm>
            <a:off x="5120733" y="243294"/>
            <a:ext cx="40126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2000" b="1" dirty="0">
                <a:solidFill>
                  <a:srgbClr val="FF7F4D"/>
                </a:solidFill>
                <a:latin typeface="Gordita" pitchFamily="2" charset="77"/>
                <a:cs typeface="Gordita" pitchFamily="2" charset="77"/>
              </a:rPr>
              <a:t>Congrès</a:t>
            </a:r>
            <a:endParaRPr lang="fr-FR" sz="2000" b="1" dirty="0">
              <a:solidFill>
                <a:srgbClr val="E7E6E6">
                  <a:lumMod val="75000"/>
                </a:srgbClr>
              </a:solidFill>
              <a:latin typeface="Gordita" pitchFamily="2" charset="77"/>
              <a:cs typeface="Gordita" pitchFamily="2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EBE1EE0-097C-F490-0B66-B5F20C70A0CF}"/>
              </a:ext>
            </a:extLst>
          </p:cNvPr>
          <p:cNvSpPr/>
          <p:nvPr userDrawn="1"/>
        </p:nvSpPr>
        <p:spPr>
          <a:xfrm>
            <a:off x="8575058" y="109857"/>
            <a:ext cx="2806702" cy="646331"/>
          </a:xfrm>
          <a:prstGeom prst="rect">
            <a:avLst/>
          </a:prstGeom>
        </p:spPr>
        <p:txBody>
          <a:bodyPr wrap="square" rIns="216000">
            <a:spAutoFit/>
          </a:bodyPr>
          <a:lstStyle/>
          <a:p>
            <a:pPr algn="r">
              <a:defRPr/>
            </a:pPr>
            <a:r>
              <a:rPr lang="fr-FR" sz="3600" b="1" dirty="0">
                <a:solidFill>
                  <a:srgbClr val="737078"/>
                </a:solidFill>
              </a:rPr>
              <a:t>HEMATO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BDE4DCCA-E684-3A30-F083-1A4A0C533D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81760" y="76699"/>
            <a:ext cx="696446" cy="71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533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ens d'intérê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E173DC7-B4D3-4321-AE79-E30BAB9140F0}"/>
              </a:ext>
            </a:extLst>
          </p:cNvPr>
          <p:cNvSpPr/>
          <p:nvPr userDrawn="1"/>
        </p:nvSpPr>
        <p:spPr>
          <a:xfrm>
            <a:off x="926898" y="6059887"/>
            <a:ext cx="11265101" cy="798114"/>
          </a:xfrm>
          <a:prstGeom prst="rect">
            <a:avLst/>
          </a:prstGeom>
          <a:solidFill>
            <a:srgbClr val="002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endParaRPr lang="fr-FR" sz="1200" i="1" dirty="0">
              <a:solidFill>
                <a:prstClr val="white"/>
              </a:solidFill>
            </a:endParaRPr>
          </a:p>
        </p:txBody>
      </p:sp>
      <p:pic>
        <p:nvPicPr>
          <p:cNvPr id="8" name="Image 7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xmlns="" id="{70A865FB-40C9-5CAF-BAAC-E4ED600992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44932" y="6113512"/>
            <a:ext cx="2306783" cy="69086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1592C02-83E5-A5C8-E162-287DE145FD68}"/>
              </a:ext>
            </a:extLst>
          </p:cNvPr>
          <p:cNvSpPr/>
          <p:nvPr userDrawn="1"/>
        </p:nvSpPr>
        <p:spPr>
          <a:xfrm>
            <a:off x="0" y="0"/>
            <a:ext cx="926899" cy="6858000"/>
          </a:xfrm>
          <a:prstGeom prst="rect">
            <a:avLst/>
          </a:prstGeom>
          <a:solidFill>
            <a:srgbClr val="3A3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8032FB2-8A0C-F093-959E-CBF277FEC978}"/>
              </a:ext>
            </a:extLst>
          </p:cNvPr>
          <p:cNvSpPr/>
          <p:nvPr userDrawn="1"/>
        </p:nvSpPr>
        <p:spPr>
          <a:xfrm rot="16200000">
            <a:off x="-1201106" y="3998441"/>
            <a:ext cx="32912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dirty="0">
                <a:solidFill>
                  <a:prstClr val="white"/>
                </a:solidFill>
              </a:rPr>
              <a:t>Ce contenu est un rapport et/ou un résumé des communications d'un congrès dont l'objectif est d'informer </a:t>
            </a:r>
            <a:br>
              <a:rPr lang="fr-FR" sz="800" dirty="0">
                <a:solidFill>
                  <a:prstClr val="white"/>
                </a:solidFill>
              </a:rPr>
            </a:br>
            <a:r>
              <a:rPr lang="fr-FR" sz="800" dirty="0">
                <a:solidFill>
                  <a:prstClr val="white"/>
                </a:solidFill>
              </a:rPr>
              <a:t>sur l'état actuel de la recherche ; les données présentées ici peuvent ne pas être validées par les autorités de santé et, </a:t>
            </a:r>
            <a:br>
              <a:rPr lang="fr-FR" sz="800" dirty="0">
                <a:solidFill>
                  <a:prstClr val="white"/>
                </a:solidFill>
              </a:rPr>
            </a:br>
            <a:r>
              <a:rPr lang="fr-FR" sz="800" dirty="0">
                <a:solidFill>
                  <a:prstClr val="white"/>
                </a:solidFill>
              </a:rPr>
              <a:t>le cas échéant, ne doivent pas être mises en pratique.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5643CAED-F0F2-0415-6C0D-9BFF9BECD3D0}"/>
              </a:ext>
            </a:extLst>
          </p:cNvPr>
          <p:cNvSpPr txBox="1"/>
          <p:nvPr userDrawn="1"/>
        </p:nvSpPr>
        <p:spPr>
          <a:xfrm>
            <a:off x="8242609" y="6158862"/>
            <a:ext cx="150232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100" dirty="0">
                <a:solidFill>
                  <a:srgbClr val="FF7F4D"/>
                </a:solidFill>
                <a:cs typeface="Gordita" pitchFamily="2" charset="77"/>
              </a:rPr>
              <a:t>L’actualité</a:t>
            </a:r>
            <a:r>
              <a:rPr lang="fr-FR" sz="1100" dirty="0">
                <a:solidFill>
                  <a:prstClr val="white"/>
                </a:solidFill>
                <a:cs typeface="Gordita" pitchFamily="2" charset="77"/>
              </a:rPr>
              <a:t/>
            </a:r>
            <a:br>
              <a:rPr lang="fr-FR" sz="1100" dirty="0">
                <a:solidFill>
                  <a:prstClr val="white"/>
                </a:solidFill>
                <a:cs typeface="Gordita" pitchFamily="2" charset="77"/>
              </a:rPr>
            </a:br>
            <a:r>
              <a:rPr lang="fr-FR" sz="1100" dirty="0">
                <a:solidFill>
                  <a:prstClr val="white"/>
                </a:solidFill>
                <a:cs typeface="Gordita" pitchFamily="2" charset="77"/>
              </a:rPr>
              <a:t>en oncologie</a:t>
            </a:r>
          </a:p>
        </p:txBody>
      </p:sp>
      <p:sp>
        <p:nvSpPr>
          <p:cNvPr id="15" name="Espace réservé du texte 21">
            <a:extLst>
              <a:ext uri="{FF2B5EF4-FFF2-40B4-BE49-F238E27FC236}">
                <a16:creationId xmlns:a16="http://schemas.microsoft.com/office/drawing/2014/main" xmlns="" id="{2AAAAE89-3710-6FC1-6165-7C18910D5A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35351" y="6554231"/>
            <a:ext cx="1411407" cy="242888"/>
          </a:xfrm>
          <a:prstGeom prst="rect">
            <a:avLst/>
          </a:prstGeom>
        </p:spPr>
        <p:txBody>
          <a:bodyPr rIns="0">
            <a:normAutofit/>
          </a:bodyPr>
          <a:lstStyle>
            <a:lvl1pPr marL="0" indent="0" algn="r">
              <a:buNone/>
              <a:defRPr sz="105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fr-FR" dirty="0"/>
              <a:t>Date du congrès</a:t>
            </a:r>
          </a:p>
        </p:txBody>
      </p:sp>
      <p:sp>
        <p:nvSpPr>
          <p:cNvPr id="17" name="Espace réservé du contenu 16">
            <a:extLst>
              <a:ext uri="{FF2B5EF4-FFF2-40B4-BE49-F238E27FC236}">
                <a16:creationId xmlns:a16="http://schemas.microsoft.com/office/drawing/2014/main" xmlns="" id="{4C09A83B-48CE-BFDD-DC13-A8DC2A1787C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017816" y="6342603"/>
            <a:ext cx="5159375" cy="2471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i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200" i="1">
                <a:latin typeface="Century Gothic" panose="020B0502020202020204" pitchFamily="34" charset="0"/>
              </a:defRPr>
            </a:lvl2pPr>
            <a:lvl3pPr marL="914400" indent="0">
              <a:buNone/>
              <a:defRPr sz="1200" i="1">
                <a:latin typeface="Century Gothic" panose="020B0502020202020204" pitchFamily="34" charset="0"/>
              </a:defRPr>
            </a:lvl3pPr>
            <a:lvl4pPr marL="1371600" indent="0">
              <a:buNone/>
              <a:defRPr sz="1200" i="1">
                <a:latin typeface="Century Gothic" panose="020B0502020202020204" pitchFamily="34" charset="0"/>
              </a:defRPr>
            </a:lvl4pPr>
            <a:lvl5pPr marL="1828800" indent="0">
              <a:buNone/>
              <a:defRPr sz="1200" i="1">
                <a:latin typeface="Century Gothic" panose="020B0502020202020204" pitchFamily="34" charset="0"/>
              </a:defRPr>
            </a:lvl5pPr>
          </a:lstStyle>
          <a:p>
            <a:r>
              <a:rPr lang="fr-FR"/>
              <a:t>Xx. XXXXXX et al., ASH</a:t>
            </a:r>
            <a:r>
              <a:rPr lang="fr-FR" baseline="30000"/>
              <a:t>® </a:t>
            </a:r>
            <a:r>
              <a:rPr lang="fr-FR"/>
              <a:t>2023, Abs #1111</a:t>
            </a:r>
            <a:endParaRPr lang="fr-FR" dirty="0"/>
          </a:p>
        </p:txBody>
      </p:sp>
      <p:sp>
        <p:nvSpPr>
          <p:cNvPr id="20" name="Espace réservé du texte 18">
            <a:extLst>
              <a:ext uri="{FF2B5EF4-FFF2-40B4-BE49-F238E27FC236}">
                <a16:creationId xmlns:a16="http://schemas.microsoft.com/office/drawing/2014/main" xmlns="" id="{B19472D2-101B-E0E2-DE33-9218E328BE8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32775" y="632670"/>
            <a:ext cx="11259224" cy="341085"/>
          </a:xfrm>
          <a:prstGeom prst="rect">
            <a:avLst/>
          </a:prstGeom>
        </p:spPr>
        <p:txBody>
          <a:bodyPr lIns="180000">
            <a:noAutofit/>
          </a:bodyPr>
          <a:lstStyle>
            <a:lvl1pPr marL="0" indent="0">
              <a:buNone/>
              <a:defRPr sz="2000" b="1" i="0">
                <a:solidFill>
                  <a:srgbClr val="005086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/>
              <a:t>Nom expert…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55FE0FD8-3320-5147-8205-8CE4B96CF05A}"/>
              </a:ext>
            </a:extLst>
          </p:cNvPr>
          <p:cNvSpPr txBox="1"/>
          <p:nvPr userDrawn="1"/>
        </p:nvSpPr>
        <p:spPr>
          <a:xfrm>
            <a:off x="926898" y="-13661"/>
            <a:ext cx="4310742" cy="646331"/>
          </a:xfrm>
          <a:prstGeom prst="rect">
            <a:avLst/>
          </a:prstGeom>
          <a:noFill/>
        </p:spPr>
        <p:txBody>
          <a:bodyPr wrap="square" lIns="180000" rtlCol="0">
            <a:spAutoFit/>
          </a:bodyPr>
          <a:lstStyle/>
          <a:p>
            <a:r>
              <a:rPr lang="fr-FR" sz="3600" b="1" dirty="0">
                <a:solidFill>
                  <a:srgbClr val="FF7F4D"/>
                </a:solidFill>
              </a:rPr>
              <a:t>Liens d’intérêts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xmlns="" id="{75657F91-6C9A-9CEA-5B38-56317D56103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16225" y="1583079"/>
            <a:ext cx="5739946" cy="455457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solidFill>
                  <a:srgbClr val="FF7F4D"/>
                </a:solidFill>
              </a:defRPr>
            </a:lvl1pPr>
            <a:lvl2pPr>
              <a:defRPr sz="2800">
                <a:solidFill>
                  <a:srgbClr val="FF7F4D"/>
                </a:solidFill>
              </a:defRPr>
            </a:lvl2pPr>
            <a:lvl3pPr>
              <a:defRPr sz="2800">
                <a:solidFill>
                  <a:srgbClr val="FF7F4D"/>
                </a:solidFill>
              </a:defRPr>
            </a:lvl3pPr>
            <a:lvl4pPr>
              <a:defRPr sz="2800">
                <a:solidFill>
                  <a:srgbClr val="FF7F4D"/>
                </a:solidFill>
              </a:defRPr>
            </a:lvl4pPr>
            <a:lvl5pPr>
              <a:defRPr sz="2800">
                <a:solidFill>
                  <a:srgbClr val="FF7F4D"/>
                </a:solidFill>
              </a:defRPr>
            </a:lvl5pPr>
          </a:lstStyle>
          <a:p>
            <a:pPr lvl="0"/>
            <a:r>
              <a:rPr lang="fr-FR" dirty="0"/>
              <a:t>Type de lien #1</a:t>
            </a:r>
          </a:p>
        </p:txBody>
      </p:sp>
      <p:sp>
        <p:nvSpPr>
          <p:cNvPr id="22" name="Espace réservé du texte 20">
            <a:extLst>
              <a:ext uri="{FF2B5EF4-FFF2-40B4-BE49-F238E27FC236}">
                <a16:creationId xmlns:a16="http://schemas.microsoft.com/office/drawing/2014/main" xmlns="" id="{E03A48C8-B74B-6E8A-B342-B3CDCBDFF7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6225" y="2020759"/>
            <a:ext cx="5739946" cy="455457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2000" b="1">
                <a:solidFill>
                  <a:srgbClr val="005086"/>
                </a:solidFill>
              </a:defRPr>
            </a:lvl1pPr>
            <a:lvl2pPr>
              <a:defRPr sz="2800">
                <a:solidFill>
                  <a:srgbClr val="FF7F4D"/>
                </a:solidFill>
              </a:defRPr>
            </a:lvl2pPr>
            <a:lvl3pPr>
              <a:defRPr sz="2800">
                <a:solidFill>
                  <a:srgbClr val="FF7F4D"/>
                </a:solidFill>
              </a:defRPr>
            </a:lvl3pPr>
            <a:lvl4pPr>
              <a:defRPr sz="2800">
                <a:solidFill>
                  <a:srgbClr val="FF7F4D"/>
                </a:solidFill>
              </a:defRPr>
            </a:lvl4pPr>
            <a:lvl5pPr>
              <a:defRPr sz="2800">
                <a:solidFill>
                  <a:srgbClr val="FF7F4D"/>
                </a:solidFill>
              </a:defRPr>
            </a:lvl5pPr>
          </a:lstStyle>
          <a:p>
            <a:pPr lvl="0"/>
            <a:r>
              <a:rPr lang="fr-FR" dirty="0"/>
              <a:t>Labo #1, Labo 2</a:t>
            </a:r>
          </a:p>
        </p:txBody>
      </p:sp>
      <p:sp>
        <p:nvSpPr>
          <p:cNvPr id="24" name="Espace réservé du texte 20">
            <a:extLst>
              <a:ext uri="{FF2B5EF4-FFF2-40B4-BE49-F238E27FC236}">
                <a16:creationId xmlns:a16="http://schemas.microsoft.com/office/drawing/2014/main" xmlns="" id="{159B080C-1F3A-7A59-9F0C-7543F364631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16225" y="2566803"/>
            <a:ext cx="5739946" cy="455457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solidFill>
                  <a:srgbClr val="FF7F4D"/>
                </a:solidFill>
              </a:defRPr>
            </a:lvl1pPr>
            <a:lvl2pPr>
              <a:defRPr sz="2800">
                <a:solidFill>
                  <a:srgbClr val="FF7F4D"/>
                </a:solidFill>
              </a:defRPr>
            </a:lvl2pPr>
            <a:lvl3pPr>
              <a:defRPr sz="2800">
                <a:solidFill>
                  <a:srgbClr val="FF7F4D"/>
                </a:solidFill>
              </a:defRPr>
            </a:lvl3pPr>
            <a:lvl4pPr>
              <a:defRPr sz="2800">
                <a:solidFill>
                  <a:srgbClr val="FF7F4D"/>
                </a:solidFill>
              </a:defRPr>
            </a:lvl4pPr>
            <a:lvl5pPr>
              <a:defRPr sz="2800">
                <a:solidFill>
                  <a:srgbClr val="FF7F4D"/>
                </a:solidFill>
              </a:defRPr>
            </a:lvl5pPr>
          </a:lstStyle>
          <a:p>
            <a:pPr lvl="0"/>
            <a:r>
              <a:rPr lang="fr-FR" dirty="0"/>
              <a:t>Type de lien #2</a:t>
            </a:r>
          </a:p>
        </p:txBody>
      </p:sp>
      <p:sp>
        <p:nvSpPr>
          <p:cNvPr id="25" name="Espace réservé du texte 20">
            <a:extLst>
              <a:ext uri="{FF2B5EF4-FFF2-40B4-BE49-F238E27FC236}">
                <a16:creationId xmlns:a16="http://schemas.microsoft.com/office/drawing/2014/main" xmlns="" id="{7295987C-94D1-1C53-0E9B-6B1200248A4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16225" y="3004483"/>
            <a:ext cx="5739946" cy="455457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2000" b="1">
                <a:solidFill>
                  <a:srgbClr val="005086"/>
                </a:solidFill>
              </a:defRPr>
            </a:lvl1pPr>
            <a:lvl2pPr>
              <a:defRPr sz="2800">
                <a:solidFill>
                  <a:srgbClr val="FF7F4D"/>
                </a:solidFill>
              </a:defRPr>
            </a:lvl2pPr>
            <a:lvl3pPr>
              <a:defRPr sz="2800">
                <a:solidFill>
                  <a:srgbClr val="FF7F4D"/>
                </a:solidFill>
              </a:defRPr>
            </a:lvl3pPr>
            <a:lvl4pPr>
              <a:defRPr sz="2800">
                <a:solidFill>
                  <a:srgbClr val="FF7F4D"/>
                </a:solidFill>
              </a:defRPr>
            </a:lvl4pPr>
            <a:lvl5pPr>
              <a:defRPr sz="2800">
                <a:solidFill>
                  <a:srgbClr val="FF7F4D"/>
                </a:solidFill>
              </a:defRPr>
            </a:lvl5pPr>
          </a:lstStyle>
          <a:p>
            <a:pPr lvl="0"/>
            <a:r>
              <a:rPr lang="fr-FR" dirty="0"/>
              <a:t>Labo #1, Labo 2</a:t>
            </a:r>
          </a:p>
        </p:txBody>
      </p:sp>
      <p:sp>
        <p:nvSpPr>
          <p:cNvPr id="26" name="Espace réservé du texte 20">
            <a:extLst>
              <a:ext uri="{FF2B5EF4-FFF2-40B4-BE49-F238E27FC236}">
                <a16:creationId xmlns:a16="http://schemas.microsoft.com/office/drawing/2014/main" xmlns="" id="{C15B2DC2-CFD3-27C2-D5E1-F8115E0C07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816225" y="3550527"/>
            <a:ext cx="5739946" cy="455457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solidFill>
                  <a:srgbClr val="FF7F4D"/>
                </a:solidFill>
              </a:defRPr>
            </a:lvl1pPr>
            <a:lvl2pPr>
              <a:defRPr sz="2800">
                <a:solidFill>
                  <a:srgbClr val="FF7F4D"/>
                </a:solidFill>
              </a:defRPr>
            </a:lvl2pPr>
            <a:lvl3pPr>
              <a:defRPr sz="2800">
                <a:solidFill>
                  <a:srgbClr val="FF7F4D"/>
                </a:solidFill>
              </a:defRPr>
            </a:lvl3pPr>
            <a:lvl4pPr>
              <a:defRPr sz="2800">
                <a:solidFill>
                  <a:srgbClr val="FF7F4D"/>
                </a:solidFill>
              </a:defRPr>
            </a:lvl4pPr>
            <a:lvl5pPr>
              <a:defRPr sz="2800">
                <a:solidFill>
                  <a:srgbClr val="FF7F4D"/>
                </a:solidFill>
              </a:defRPr>
            </a:lvl5pPr>
          </a:lstStyle>
          <a:p>
            <a:pPr lvl="0"/>
            <a:r>
              <a:rPr lang="fr-FR" dirty="0"/>
              <a:t>Type de lien #3</a:t>
            </a:r>
          </a:p>
        </p:txBody>
      </p:sp>
      <p:sp>
        <p:nvSpPr>
          <p:cNvPr id="27" name="Espace réservé du texte 20">
            <a:extLst>
              <a:ext uri="{FF2B5EF4-FFF2-40B4-BE49-F238E27FC236}">
                <a16:creationId xmlns:a16="http://schemas.microsoft.com/office/drawing/2014/main" xmlns="" id="{2A591045-41BB-1FC8-0305-CC88AA12737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816225" y="3988207"/>
            <a:ext cx="5739946" cy="455457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2000" b="1">
                <a:solidFill>
                  <a:srgbClr val="005086"/>
                </a:solidFill>
              </a:defRPr>
            </a:lvl1pPr>
            <a:lvl2pPr>
              <a:defRPr sz="2800">
                <a:solidFill>
                  <a:srgbClr val="FF7F4D"/>
                </a:solidFill>
              </a:defRPr>
            </a:lvl2pPr>
            <a:lvl3pPr>
              <a:defRPr sz="2800">
                <a:solidFill>
                  <a:srgbClr val="FF7F4D"/>
                </a:solidFill>
              </a:defRPr>
            </a:lvl3pPr>
            <a:lvl4pPr>
              <a:defRPr sz="2800">
                <a:solidFill>
                  <a:srgbClr val="FF7F4D"/>
                </a:solidFill>
              </a:defRPr>
            </a:lvl4pPr>
            <a:lvl5pPr>
              <a:defRPr sz="2800">
                <a:solidFill>
                  <a:srgbClr val="FF7F4D"/>
                </a:solidFill>
              </a:defRPr>
            </a:lvl5pPr>
          </a:lstStyle>
          <a:p>
            <a:pPr lvl="0"/>
            <a:r>
              <a:rPr lang="fr-FR" dirty="0"/>
              <a:t>Labo #1, Labo 2</a:t>
            </a:r>
          </a:p>
        </p:txBody>
      </p:sp>
      <p:sp>
        <p:nvSpPr>
          <p:cNvPr id="28" name="Espace réservé du texte 20">
            <a:extLst>
              <a:ext uri="{FF2B5EF4-FFF2-40B4-BE49-F238E27FC236}">
                <a16:creationId xmlns:a16="http://schemas.microsoft.com/office/drawing/2014/main" xmlns="" id="{3BBF1EBD-20D4-C4E7-4492-D5CEC75AF0A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816225" y="4530119"/>
            <a:ext cx="5739946" cy="455457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solidFill>
                  <a:srgbClr val="FF7F4D"/>
                </a:solidFill>
              </a:defRPr>
            </a:lvl1pPr>
            <a:lvl2pPr>
              <a:defRPr sz="2800">
                <a:solidFill>
                  <a:srgbClr val="FF7F4D"/>
                </a:solidFill>
              </a:defRPr>
            </a:lvl2pPr>
            <a:lvl3pPr>
              <a:defRPr sz="2800">
                <a:solidFill>
                  <a:srgbClr val="FF7F4D"/>
                </a:solidFill>
              </a:defRPr>
            </a:lvl3pPr>
            <a:lvl4pPr>
              <a:defRPr sz="2800">
                <a:solidFill>
                  <a:srgbClr val="FF7F4D"/>
                </a:solidFill>
              </a:defRPr>
            </a:lvl4pPr>
            <a:lvl5pPr>
              <a:defRPr sz="2800">
                <a:solidFill>
                  <a:srgbClr val="FF7F4D"/>
                </a:solidFill>
              </a:defRPr>
            </a:lvl5pPr>
          </a:lstStyle>
          <a:p>
            <a:pPr lvl="0"/>
            <a:r>
              <a:rPr lang="fr-FR" dirty="0"/>
              <a:t>Type de lien #4</a:t>
            </a:r>
          </a:p>
        </p:txBody>
      </p:sp>
      <p:sp>
        <p:nvSpPr>
          <p:cNvPr id="30" name="Espace réservé du texte 20">
            <a:extLst>
              <a:ext uri="{FF2B5EF4-FFF2-40B4-BE49-F238E27FC236}">
                <a16:creationId xmlns:a16="http://schemas.microsoft.com/office/drawing/2014/main" xmlns="" id="{731D97DF-157D-4421-0207-3DBD4AF0DEF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816225" y="4967799"/>
            <a:ext cx="5739946" cy="455457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2000" b="1">
                <a:solidFill>
                  <a:srgbClr val="005086"/>
                </a:solidFill>
              </a:defRPr>
            </a:lvl1pPr>
            <a:lvl2pPr>
              <a:defRPr sz="2800">
                <a:solidFill>
                  <a:srgbClr val="FF7F4D"/>
                </a:solidFill>
              </a:defRPr>
            </a:lvl2pPr>
            <a:lvl3pPr>
              <a:defRPr sz="2800">
                <a:solidFill>
                  <a:srgbClr val="FF7F4D"/>
                </a:solidFill>
              </a:defRPr>
            </a:lvl3pPr>
            <a:lvl4pPr>
              <a:defRPr sz="2800">
                <a:solidFill>
                  <a:srgbClr val="FF7F4D"/>
                </a:solidFill>
              </a:defRPr>
            </a:lvl4pPr>
            <a:lvl5pPr>
              <a:defRPr sz="2800">
                <a:solidFill>
                  <a:srgbClr val="FF7F4D"/>
                </a:solidFill>
              </a:defRPr>
            </a:lvl5pPr>
          </a:lstStyle>
          <a:p>
            <a:pPr lvl="0"/>
            <a:r>
              <a:rPr lang="fr-FR" dirty="0"/>
              <a:t>Labo #1, Labo 2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F6C66C23-2059-2526-AE85-9D17A1B0921F}"/>
              </a:ext>
            </a:extLst>
          </p:cNvPr>
          <p:cNvSpPr/>
          <p:nvPr userDrawn="1"/>
        </p:nvSpPr>
        <p:spPr>
          <a:xfrm>
            <a:off x="2730678" y="1752557"/>
            <a:ext cx="95733" cy="95733"/>
          </a:xfrm>
          <a:prstGeom prst="rect">
            <a:avLst/>
          </a:prstGeom>
          <a:solidFill>
            <a:srgbClr val="FF7F4D"/>
          </a:solidFill>
          <a:ln>
            <a:solidFill>
              <a:srgbClr val="FF7F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E09227F8-A748-584A-DC29-76D3C2FA61C0}"/>
              </a:ext>
            </a:extLst>
          </p:cNvPr>
          <p:cNvSpPr/>
          <p:nvPr userDrawn="1"/>
        </p:nvSpPr>
        <p:spPr>
          <a:xfrm>
            <a:off x="2720492" y="4699597"/>
            <a:ext cx="95733" cy="95733"/>
          </a:xfrm>
          <a:prstGeom prst="rect">
            <a:avLst/>
          </a:prstGeom>
          <a:solidFill>
            <a:srgbClr val="FF7F4D"/>
          </a:solidFill>
          <a:ln>
            <a:solidFill>
              <a:srgbClr val="FF7F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2753D50D-EA1A-689A-0786-70E00BEA4053}"/>
              </a:ext>
            </a:extLst>
          </p:cNvPr>
          <p:cNvSpPr/>
          <p:nvPr userDrawn="1"/>
        </p:nvSpPr>
        <p:spPr>
          <a:xfrm>
            <a:off x="2720491" y="3720269"/>
            <a:ext cx="95733" cy="95733"/>
          </a:xfrm>
          <a:prstGeom prst="rect">
            <a:avLst/>
          </a:prstGeom>
          <a:solidFill>
            <a:srgbClr val="FF7F4D"/>
          </a:solidFill>
          <a:ln>
            <a:solidFill>
              <a:srgbClr val="FF7F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14AA4265-5D5B-C42A-93AD-9F2B9EE2CEA2}"/>
              </a:ext>
            </a:extLst>
          </p:cNvPr>
          <p:cNvSpPr/>
          <p:nvPr userDrawn="1"/>
        </p:nvSpPr>
        <p:spPr>
          <a:xfrm>
            <a:off x="2732990" y="2740942"/>
            <a:ext cx="95733" cy="95733"/>
          </a:xfrm>
          <a:prstGeom prst="rect">
            <a:avLst/>
          </a:prstGeom>
          <a:solidFill>
            <a:srgbClr val="FF7F4D"/>
          </a:solidFill>
          <a:ln>
            <a:solidFill>
              <a:srgbClr val="FF7F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A2D53C6-EA06-A2DE-4A2E-3E643DFEA2B1}"/>
              </a:ext>
            </a:extLst>
          </p:cNvPr>
          <p:cNvSpPr/>
          <p:nvPr userDrawn="1"/>
        </p:nvSpPr>
        <p:spPr>
          <a:xfrm rot="16200000">
            <a:off x="-950941" y="1080182"/>
            <a:ext cx="2806702" cy="646331"/>
          </a:xfrm>
          <a:prstGeom prst="rect">
            <a:avLst/>
          </a:prstGeom>
        </p:spPr>
        <p:txBody>
          <a:bodyPr wrap="square" rIns="216000">
            <a:spAutoFit/>
          </a:bodyPr>
          <a:lstStyle/>
          <a:p>
            <a:pPr algn="r"/>
            <a:r>
              <a:rPr lang="fr-FR" sz="3600" b="1" dirty="0">
                <a:solidFill>
                  <a:srgbClr val="737078"/>
                </a:solidFill>
              </a:rPr>
              <a:t>HEMATO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32BEB482-17F2-6484-AB39-DE328AB66E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" y="6059887"/>
            <a:ext cx="696446" cy="71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9011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Abstr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E173DC7-B4D3-4321-AE79-E30BAB9140F0}"/>
              </a:ext>
            </a:extLst>
          </p:cNvPr>
          <p:cNvSpPr/>
          <p:nvPr userDrawn="1"/>
        </p:nvSpPr>
        <p:spPr>
          <a:xfrm>
            <a:off x="926898" y="6059887"/>
            <a:ext cx="11265101" cy="798114"/>
          </a:xfrm>
          <a:prstGeom prst="rect">
            <a:avLst/>
          </a:prstGeom>
          <a:solidFill>
            <a:srgbClr val="002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endParaRPr lang="fr-FR" sz="1200" i="1" dirty="0">
              <a:solidFill>
                <a:prstClr val="white"/>
              </a:solidFill>
            </a:endParaRPr>
          </a:p>
        </p:txBody>
      </p:sp>
      <p:pic>
        <p:nvPicPr>
          <p:cNvPr id="8" name="Image 7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xmlns="" id="{70A865FB-40C9-5CAF-BAAC-E4ED600992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44932" y="6113512"/>
            <a:ext cx="2306783" cy="69086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1592C02-83E5-A5C8-E162-287DE145FD68}"/>
              </a:ext>
            </a:extLst>
          </p:cNvPr>
          <p:cNvSpPr/>
          <p:nvPr userDrawn="1"/>
        </p:nvSpPr>
        <p:spPr>
          <a:xfrm>
            <a:off x="0" y="0"/>
            <a:ext cx="926899" cy="6858000"/>
          </a:xfrm>
          <a:prstGeom prst="rect">
            <a:avLst/>
          </a:prstGeom>
          <a:solidFill>
            <a:srgbClr val="3A3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8032FB2-8A0C-F093-959E-CBF277FEC978}"/>
              </a:ext>
            </a:extLst>
          </p:cNvPr>
          <p:cNvSpPr/>
          <p:nvPr userDrawn="1"/>
        </p:nvSpPr>
        <p:spPr>
          <a:xfrm rot="16200000">
            <a:off x="-1201106" y="3998441"/>
            <a:ext cx="32912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dirty="0">
                <a:solidFill>
                  <a:prstClr val="white"/>
                </a:solidFill>
              </a:rPr>
              <a:t>Ce contenu est un rapport et/ou un résumé des communications d'un congrès dont l'objectif est d'informer </a:t>
            </a:r>
            <a:br>
              <a:rPr lang="fr-FR" sz="800" dirty="0">
                <a:solidFill>
                  <a:prstClr val="white"/>
                </a:solidFill>
              </a:rPr>
            </a:br>
            <a:r>
              <a:rPr lang="fr-FR" sz="800" dirty="0">
                <a:solidFill>
                  <a:prstClr val="white"/>
                </a:solidFill>
              </a:rPr>
              <a:t>sur l'état actuel de la recherche ; les données présentées ici peuvent ne pas être validées par les autorités de santé et, </a:t>
            </a:r>
            <a:br>
              <a:rPr lang="fr-FR" sz="800" dirty="0">
                <a:solidFill>
                  <a:prstClr val="white"/>
                </a:solidFill>
              </a:rPr>
            </a:br>
            <a:r>
              <a:rPr lang="fr-FR" sz="800" dirty="0">
                <a:solidFill>
                  <a:prstClr val="white"/>
                </a:solidFill>
              </a:rPr>
              <a:t>le cas échéant, ne doivent pas être mises en pratique.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5643CAED-F0F2-0415-6C0D-9BFF9BECD3D0}"/>
              </a:ext>
            </a:extLst>
          </p:cNvPr>
          <p:cNvSpPr txBox="1"/>
          <p:nvPr userDrawn="1"/>
        </p:nvSpPr>
        <p:spPr>
          <a:xfrm>
            <a:off x="8242609" y="6158862"/>
            <a:ext cx="150232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100" dirty="0">
                <a:solidFill>
                  <a:srgbClr val="FF7F4D"/>
                </a:solidFill>
                <a:cs typeface="Gordita" pitchFamily="2" charset="77"/>
              </a:rPr>
              <a:t>L’actualité</a:t>
            </a:r>
            <a:r>
              <a:rPr lang="fr-FR" sz="1100" dirty="0">
                <a:solidFill>
                  <a:prstClr val="white"/>
                </a:solidFill>
                <a:cs typeface="Gordita" pitchFamily="2" charset="77"/>
              </a:rPr>
              <a:t/>
            </a:r>
            <a:br>
              <a:rPr lang="fr-FR" sz="1100" dirty="0">
                <a:solidFill>
                  <a:prstClr val="white"/>
                </a:solidFill>
                <a:cs typeface="Gordita" pitchFamily="2" charset="77"/>
              </a:rPr>
            </a:br>
            <a:r>
              <a:rPr lang="fr-FR" sz="1100" dirty="0">
                <a:solidFill>
                  <a:prstClr val="white"/>
                </a:solidFill>
                <a:cs typeface="Gordita" pitchFamily="2" charset="77"/>
              </a:rPr>
              <a:t>en oncologie</a:t>
            </a:r>
          </a:p>
        </p:txBody>
      </p:sp>
      <p:sp>
        <p:nvSpPr>
          <p:cNvPr id="15" name="Espace réservé du texte 21">
            <a:extLst>
              <a:ext uri="{FF2B5EF4-FFF2-40B4-BE49-F238E27FC236}">
                <a16:creationId xmlns:a16="http://schemas.microsoft.com/office/drawing/2014/main" xmlns="" id="{2AAAAE89-3710-6FC1-6165-7C18910D5A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35351" y="6554231"/>
            <a:ext cx="1411407" cy="242888"/>
          </a:xfrm>
          <a:prstGeom prst="rect">
            <a:avLst/>
          </a:prstGeom>
        </p:spPr>
        <p:txBody>
          <a:bodyPr rIns="0">
            <a:normAutofit/>
          </a:bodyPr>
          <a:lstStyle>
            <a:lvl1pPr marL="0" indent="0" algn="r">
              <a:buNone/>
              <a:defRPr sz="105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fr-FR" dirty="0"/>
              <a:t>Date du congrès</a:t>
            </a:r>
          </a:p>
        </p:txBody>
      </p:sp>
      <p:sp>
        <p:nvSpPr>
          <p:cNvPr id="17" name="Espace réservé du contenu 16">
            <a:extLst>
              <a:ext uri="{FF2B5EF4-FFF2-40B4-BE49-F238E27FC236}">
                <a16:creationId xmlns:a16="http://schemas.microsoft.com/office/drawing/2014/main" xmlns="" id="{4C09A83B-48CE-BFDD-DC13-A8DC2A1787C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017816" y="6342603"/>
            <a:ext cx="5159375" cy="2471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i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200" i="1">
                <a:latin typeface="Century Gothic" panose="020B0502020202020204" pitchFamily="34" charset="0"/>
              </a:defRPr>
            </a:lvl2pPr>
            <a:lvl3pPr marL="914400" indent="0">
              <a:buNone/>
              <a:defRPr sz="1200" i="1">
                <a:latin typeface="Century Gothic" panose="020B0502020202020204" pitchFamily="34" charset="0"/>
              </a:defRPr>
            </a:lvl3pPr>
            <a:lvl4pPr marL="1371600" indent="0">
              <a:buNone/>
              <a:defRPr sz="1200" i="1">
                <a:latin typeface="Century Gothic" panose="020B0502020202020204" pitchFamily="34" charset="0"/>
              </a:defRPr>
            </a:lvl4pPr>
            <a:lvl5pPr marL="1828800" indent="0">
              <a:buNone/>
              <a:defRPr sz="1200" i="1">
                <a:latin typeface="Century Gothic" panose="020B0502020202020204" pitchFamily="34" charset="0"/>
              </a:defRPr>
            </a:lvl5pPr>
          </a:lstStyle>
          <a:p>
            <a:r>
              <a:rPr lang="fr-FR"/>
              <a:t>Xx. XXXXXX et al., ASH</a:t>
            </a:r>
            <a:r>
              <a:rPr lang="fr-FR" baseline="30000"/>
              <a:t>® </a:t>
            </a:r>
            <a:r>
              <a:rPr lang="fr-FR"/>
              <a:t>2023, Abs #1111</a:t>
            </a:r>
            <a:endParaRPr lang="fr-FR" dirty="0"/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xmlns="" id="{A6141D7E-6A11-9A05-41CA-2C5C54BC029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06583" y="1944913"/>
            <a:ext cx="10370160" cy="169091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/>
              <a:t>Titre abstract…</a:t>
            </a:r>
          </a:p>
        </p:txBody>
      </p:sp>
      <p:sp>
        <p:nvSpPr>
          <p:cNvPr id="20" name="Espace réservé du texte 18">
            <a:extLst>
              <a:ext uri="{FF2B5EF4-FFF2-40B4-BE49-F238E27FC236}">
                <a16:creationId xmlns:a16="http://schemas.microsoft.com/office/drawing/2014/main" xmlns="" id="{B19472D2-101B-E0E2-DE33-9218E328BE8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06583" y="3635828"/>
            <a:ext cx="10370160" cy="16909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 b="1" i="0">
                <a:solidFill>
                  <a:srgbClr val="005086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/>
              <a:t>Sous-titre abstract…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78F27A6-9F9E-9795-0706-9193233DED21}"/>
              </a:ext>
            </a:extLst>
          </p:cNvPr>
          <p:cNvSpPr/>
          <p:nvPr userDrawn="1"/>
        </p:nvSpPr>
        <p:spPr>
          <a:xfrm rot="16200000">
            <a:off x="-950941" y="1080182"/>
            <a:ext cx="2806702" cy="646331"/>
          </a:xfrm>
          <a:prstGeom prst="rect">
            <a:avLst/>
          </a:prstGeom>
        </p:spPr>
        <p:txBody>
          <a:bodyPr wrap="square" rIns="216000">
            <a:spAutoFit/>
          </a:bodyPr>
          <a:lstStyle/>
          <a:p>
            <a:pPr algn="r"/>
            <a:r>
              <a:rPr lang="fr-FR" sz="3600" b="1" dirty="0">
                <a:solidFill>
                  <a:srgbClr val="737078"/>
                </a:solidFill>
              </a:rPr>
              <a:t>HEMATO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C497413C-9C92-87D0-F15A-BDB694087F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" y="6059887"/>
            <a:ext cx="696446" cy="71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9210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bstrac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E173DC7-B4D3-4321-AE79-E30BAB9140F0}"/>
              </a:ext>
            </a:extLst>
          </p:cNvPr>
          <p:cNvSpPr/>
          <p:nvPr userDrawn="1"/>
        </p:nvSpPr>
        <p:spPr>
          <a:xfrm>
            <a:off x="926898" y="6059887"/>
            <a:ext cx="11265101" cy="798114"/>
          </a:xfrm>
          <a:prstGeom prst="rect">
            <a:avLst/>
          </a:prstGeom>
          <a:solidFill>
            <a:srgbClr val="002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endParaRPr lang="fr-FR" sz="1200" i="1" dirty="0">
              <a:solidFill>
                <a:prstClr val="white"/>
              </a:solidFill>
            </a:endParaRPr>
          </a:p>
        </p:txBody>
      </p:sp>
      <p:pic>
        <p:nvPicPr>
          <p:cNvPr id="8" name="Image 7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xmlns="" id="{70A865FB-40C9-5CAF-BAAC-E4ED600992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44932" y="6113512"/>
            <a:ext cx="2306783" cy="69086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1592C02-83E5-A5C8-E162-287DE145FD68}"/>
              </a:ext>
            </a:extLst>
          </p:cNvPr>
          <p:cNvSpPr/>
          <p:nvPr userDrawn="1"/>
        </p:nvSpPr>
        <p:spPr>
          <a:xfrm>
            <a:off x="0" y="0"/>
            <a:ext cx="926899" cy="6858000"/>
          </a:xfrm>
          <a:prstGeom prst="rect">
            <a:avLst/>
          </a:prstGeom>
          <a:solidFill>
            <a:srgbClr val="3A3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8032FB2-8A0C-F093-959E-CBF277FEC978}"/>
              </a:ext>
            </a:extLst>
          </p:cNvPr>
          <p:cNvSpPr/>
          <p:nvPr userDrawn="1"/>
        </p:nvSpPr>
        <p:spPr>
          <a:xfrm rot="16200000">
            <a:off x="-1201106" y="3998441"/>
            <a:ext cx="32912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dirty="0">
                <a:solidFill>
                  <a:prstClr val="white"/>
                </a:solidFill>
              </a:rPr>
              <a:t>Ce contenu est un rapport et/ou un résumé des communications d'un congrès dont l'objectif est d'informer </a:t>
            </a:r>
            <a:br>
              <a:rPr lang="fr-FR" sz="800" dirty="0">
                <a:solidFill>
                  <a:prstClr val="white"/>
                </a:solidFill>
              </a:rPr>
            </a:br>
            <a:r>
              <a:rPr lang="fr-FR" sz="800" dirty="0">
                <a:solidFill>
                  <a:prstClr val="white"/>
                </a:solidFill>
              </a:rPr>
              <a:t>sur l'état actuel de la recherche ; les données présentées ici peuvent ne pas être validées par les autorités de santé et, </a:t>
            </a:r>
            <a:br>
              <a:rPr lang="fr-FR" sz="800" dirty="0">
                <a:solidFill>
                  <a:prstClr val="white"/>
                </a:solidFill>
              </a:rPr>
            </a:br>
            <a:r>
              <a:rPr lang="fr-FR" sz="800" dirty="0">
                <a:solidFill>
                  <a:prstClr val="white"/>
                </a:solidFill>
              </a:rPr>
              <a:t>le cas échéant, ne doivent pas être mises en pratique.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5643CAED-F0F2-0415-6C0D-9BFF9BECD3D0}"/>
              </a:ext>
            </a:extLst>
          </p:cNvPr>
          <p:cNvSpPr txBox="1"/>
          <p:nvPr userDrawn="1"/>
        </p:nvSpPr>
        <p:spPr>
          <a:xfrm>
            <a:off x="8242609" y="6158862"/>
            <a:ext cx="150232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100" dirty="0">
                <a:solidFill>
                  <a:srgbClr val="FF7F4D"/>
                </a:solidFill>
                <a:cs typeface="Gordita" pitchFamily="2" charset="77"/>
              </a:rPr>
              <a:t>L’actualité</a:t>
            </a:r>
            <a:r>
              <a:rPr lang="fr-FR" sz="1100" dirty="0">
                <a:solidFill>
                  <a:prstClr val="white"/>
                </a:solidFill>
                <a:cs typeface="Gordita" pitchFamily="2" charset="77"/>
              </a:rPr>
              <a:t/>
            </a:r>
            <a:br>
              <a:rPr lang="fr-FR" sz="1100" dirty="0">
                <a:solidFill>
                  <a:prstClr val="white"/>
                </a:solidFill>
                <a:cs typeface="Gordita" pitchFamily="2" charset="77"/>
              </a:rPr>
            </a:br>
            <a:r>
              <a:rPr lang="fr-FR" sz="1100" dirty="0">
                <a:solidFill>
                  <a:prstClr val="white"/>
                </a:solidFill>
                <a:cs typeface="Gordita" pitchFamily="2" charset="77"/>
              </a:rPr>
              <a:t>en oncologie</a:t>
            </a:r>
          </a:p>
        </p:txBody>
      </p:sp>
      <p:sp>
        <p:nvSpPr>
          <p:cNvPr id="15" name="Espace réservé du texte 21">
            <a:extLst>
              <a:ext uri="{FF2B5EF4-FFF2-40B4-BE49-F238E27FC236}">
                <a16:creationId xmlns:a16="http://schemas.microsoft.com/office/drawing/2014/main" xmlns="" id="{2AAAAE89-3710-6FC1-6165-7C18910D5A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35351" y="6554231"/>
            <a:ext cx="1411407" cy="242888"/>
          </a:xfrm>
          <a:prstGeom prst="rect">
            <a:avLst/>
          </a:prstGeom>
        </p:spPr>
        <p:txBody>
          <a:bodyPr rIns="0">
            <a:normAutofit/>
          </a:bodyPr>
          <a:lstStyle>
            <a:lvl1pPr marL="0" indent="0" algn="r">
              <a:buNone/>
              <a:defRPr sz="105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fr-FR" dirty="0"/>
              <a:t>Date du congrès</a:t>
            </a:r>
          </a:p>
        </p:txBody>
      </p:sp>
      <p:sp>
        <p:nvSpPr>
          <p:cNvPr id="17" name="Espace réservé du contenu 16">
            <a:extLst>
              <a:ext uri="{FF2B5EF4-FFF2-40B4-BE49-F238E27FC236}">
                <a16:creationId xmlns:a16="http://schemas.microsoft.com/office/drawing/2014/main" xmlns="" id="{4C09A83B-48CE-BFDD-DC13-A8DC2A1787C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017816" y="6342603"/>
            <a:ext cx="5159375" cy="2471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i="1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200" i="1">
                <a:latin typeface="Century Gothic" panose="020B0502020202020204" pitchFamily="34" charset="0"/>
              </a:defRPr>
            </a:lvl2pPr>
            <a:lvl3pPr marL="914400" indent="0">
              <a:buNone/>
              <a:defRPr sz="1200" i="1">
                <a:latin typeface="Century Gothic" panose="020B0502020202020204" pitchFamily="34" charset="0"/>
              </a:defRPr>
            </a:lvl3pPr>
            <a:lvl4pPr marL="1371600" indent="0">
              <a:buNone/>
              <a:defRPr sz="1200" i="1">
                <a:latin typeface="Century Gothic" panose="020B0502020202020204" pitchFamily="34" charset="0"/>
              </a:defRPr>
            </a:lvl4pPr>
            <a:lvl5pPr marL="1828800" indent="0">
              <a:buNone/>
              <a:defRPr sz="1200" i="1">
                <a:latin typeface="Century Gothic" panose="020B0502020202020204" pitchFamily="34" charset="0"/>
              </a:defRPr>
            </a:lvl5pPr>
          </a:lstStyle>
          <a:p>
            <a:r>
              <a:rPr lang="fr-FR"/>
              <a:t>Xx. XXXXXX et al., ASH</a:t>
            </a:r>
            <a:r>
              <a:rPr lang="fr-FR" baseline="30000"/>
              <a:t>® </a:t>
            </a:r>
            <a:r>
              <a:rPr lang="fr-FR"/>
              <a:t>2023, Abs #1111</a:t>
            </a:r>
            <a:endParaRPr lang="fr-FR" dirty="0"/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xmlns="" id="{A6141D7E-6A11-9A05-41CA-2C5C54BC029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32773" y="-4431"/>
            <a:ext cx="11259225" cy="516866"/>
          </a:xfrm>
          <a:prstGeom prst="rect">
            <a:avLst/>
          </a:prstGeom>
        </p:spPr>
        <p:txBody>
          <a:bodyPr lIns="180000">
            <a:noAutofit/>
          </a:bodyPr>
          <a:lstStyle>
            <a:lvl1pPr marL="0" indent="0">
              <a:buNone/>
              <a:defRPr sz="3600" b="1" i="0">
                <a:solidFill>
                  <a:srgbClr val="FF7F4D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/>
              <a:t>Titre abstract…</a:t>
            </a:r>
          </a:p>
        </p:txBody>
      </p:sp>
      <p:sp>
        <p:nvSpPr>
          <p:cNvPr id="20" name="Espace réservé du texte 18">
            <a:extLst>
              <a:ext uri="{FF2B5EF4-FFF2-40B4-BE49-F238E27FC236}">
                <a16:creationId xmlns:a16="http://schemas.microsoft.com/office/drawing/2014/main" xmlns="" id="{B19472D2-101B-E0E2-DE33-9218E328BE8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32774" y="522517"/>
            <a:ext cx="11259224" cy="341085"/>
          </a:xfrm>
          <a:prstGeom prst="rect">
            <a:avLst/>
          </a:prstGeom>
        </p:spPr>
        <p:txBody>
          <a:bodyPr lIns="180000">
            <a:noAutofit/>
          </a:bodyPr>
          <a:lstStyle>
            <a:lvl1pPr marL="0" indent="0">
              <a:buNone/>
              <a:defRPr sz="2000" b="1" i="0">
                <a:solidFill>
                  <a:srgbClr val="005086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/>
              <a:t>Sous-titre abstract…</a:t>
            </a:r>
          </a:p>
        </p:txBody>
      </p:sp>
      <p:sp>
        <p:nvSpPr>
          <p:cNvPr id="16" name="Espace réservé du contenu 15">
            <a:extLst>
              <a:ext uri="{FF2B5EF4-FFF2-40B4-BE49-F238E27FC236}">
                <a16:creationId xmlns:a16="http://schemas.microsoft.com/office/drawing/2014/main" xmlns="" id="{088BC814-27A6-30D7-5D87-E900CC14CD39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312995" y="1247430"/>
            <a:ext cx="6553200" cy="4617333"/>
          </a:xfrm>
          <a:prstGeom prst="rect">
            <a:avLst/>
          </a:prstGeom>
          <a:ln w="12700">
            <a:solidFill>
              <a:srgbClr val="005086"/>
            </a:solidFill>
          </a:ln>
        </p:spPr>
        <p:txBody>
          <a:bodyPr anchor="ctr"/>
          <a:lstStyle>
            <a:lvl1pPr marL="0" indent="0" algn="ctr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Emplacement courbe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xmlns="" id="{C6B6A4C5-9A2E-050C-3BAA-59D7CD251C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74574" y="1052306"/>
            <a:ext cx="1683883" cy="38735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>
              <a:buNone/>
              <a:defRPr sz="1600" b="1">
                <a:solidFill>
                  <a:srgbClr val="737078"/>
                </a:solidFill>
                <a:latin typeface="+mn-lt"/>
              </a:defRPr>
            </a:lvl1pPr>
            <a:lvl2pPr marL="457200" indent="0">
              <a:buNone/>
              <a:defRPr sz="2000" b="1">
                <a:latin typeface="+mn-lt"/>
              </a:defRPr>
            </a:lvl2pPr>
            <a:lvl3pPr marL="914400" indent="0">
              <a:buNone/>
              <a:defRPr sz="2000" b="1">
                <a:latin typeface="+mn-lt"/>
              </a:defRPr>
            </a:lvl3pPr>
            <a:lvl4pPr marL="1371600" indent="0">
              <a:buNone/>
              <a:defRPr sz="2000" b="1">
                <a:latin typeface="+mn-lt"/>
              </a:defRPr>
            </a:lvl4pPr>
            <a:lvl5pPr marL="1828800" indent="0">
              <a:buNone/>
              <a:defRPr sz="2000" b="1">
                <a:latin typeface="+mn-lt"/>
              </a:defRPr>
            </a:lvl5pPr>
          </a:lstStyle>
          <a:p>
            <a:pPr lvl="0"/>
            <a:r>
              <a:rPr lang="fr-FR" dirty="0"/>
              <a:t>Titre courbe</a:t>
            </a:r>
          </a:p>
        </p:txBody>
      </p:sp>
      <p:sp>
        <p:nvSpPr>
          <p:cNvPr id="29" name="Espace réservé du contenu 28">
            <a:extLst>
              <a:ext uri="{FF2B5EF4-FFF2-40B4-BE49-F238E27FC236}">
                <a16:creationId xmlns:a16="http://schemas.microsoft.com/office/drawing/2014/main" xmlns="" id="{41CAED98-AA80-ED1F-37C4-71918665F7BD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178800" y="1246188"/>
            <a:ext cx="3556000" cy="4616450"/>
          </a:xfrm>
          <a:prstGeom prst="rect">
            <a:avLst/>
          </a:prstGeom>
          <a:solidFill>
            <a:schemeClr val="accent2">
              <a:alpha val="50000"/>
            </a:schemeClr>
          </a:solidFill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216000" indent="-1800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Police système Courant"/>
              <a:buChar char="►"/>
              <a:defRPr sz="1600">
                <a:solidFill>
                  <a:schemeClr val="tx1"/>
                </a:solidFill>
              </a:defRPr>
            </a:lvl2pPr>
            <a:lvl3pPr marL="432000" indent="-1800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1400" b="1">
                <a:solidFill>
                  <a:schemeClr val="bg1"/>
                </a:solidFill>
              </a:defRPr>
            </a:lvl3pPr>
            <a:lvl4pPr marL="648000" indent="-1800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Police système Courant"/>
              <a:buChar char="⁃"/>
              <a:defRPr sz="1200">
                <a:solidFill>
                  <a:schemeClr val="bg1"/>
                </a:solidFill>
              </a:defRPr>
            </a:lvl4pPr>
            <a:lvl5pPr marL="864000" indent="0">
              <a:lnSpc>
                <a:spcPct val="100000"/>
              </a:lnSpc>
              <a:spcBef>
                <a:spcPts val="0"/>
              </a:spcBef>
              <a:buNone/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E9F1AF6-C72F-9016-5121-A3827A527220}"/>
              </a:ext>
            </a:extLst>
          </p:cNvPr>
          <p:cNvSpPr/>
          <p:nvPr userDrawn="1"/>
        </p:nvSpPr>
        <p:spPr>
          <a:xfrm rot="16200000">
            <a:off x="-950941" y="1080182"/>
            <a:ext cx="2806702" cy="646331"/>
          </a:xfrm>
          <a:prstGeom prst="rect">
            <a:avLst/>
          </a:prstGeom>
        </p:spPr>
        <p:txBody>
          <a:bodyPr wrap="square" rIns="216000">
            <a:spAutoFit/>
          </a:bodyPr>
          <a:lstStyle/>
          <a:p>
            <a:pPr algn="r"/>
            <a:r>
              <a:rPr lang="fr-FR" sz="3600" b="1" dirty="0">
                <a:solidFill>
                  <a:srgbClr val="737078"/>
                </a:solidFill>
              </a:rPr>
              <a:t>HEMATO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5BB7DA0B-007F-3DB5-3FF7-E6A42B901F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" y="6059887"/>
            <a:ext cx="696446" cy="71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6144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bstrac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ACA5099-5717-9D94-0AFA-F4B3037AB1DD}"/>
              </a:ext>
            </a:extLst>
          </p:cNvPr>
          <p:cNvSpPr/>
          <p:nvPr userDrawn="1"/>
        </p:nvSpPr>
        <p:spPr>
          <a:xfrm>
            <a:off x="926898" y="6059887"/>
            <a:ext cx="11265101" cy="798114"/>
          </a:xfrm>
          <a:prstGeom prst="rect">
            <a:avLst/>
          </a:prstGeom>
          <a:solidFill>
            <a:srgbClr val="002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endParaRPr lang="fr-FR" sz="1200" i="1" dirty="0">
              <a:solidFill>
                <a:prstClr val="white"/>
              </a:solidFill>
            </a:endParaRPr>
          </a:p>
        </p:txBody>
      </p:sp>
      <p:pic>
        <p:nvPicPr>
          <p:cNvPr id="4" name="Image 3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xmlns="" id="{F65A5800-6143-1EDE-00DC-C5721A6789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44932" y="6113512"/>
            <a:ext cx="2306783" cy="69086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EDFF50F-F04C-F945-CF73-E63D20CD5EA7}"/>
              </a:ext>
            </a:extLst>
          </p:cNvPr>
          <p:cNvSpPr/>
          <p:nvPr userDrawn="1"/>
        </p:nvSpPr>
        <p:spPr>
          <a:xfrm>
            <a:off x="0" y="0"/>
            <a:ext cx="926899" cy="6858000"/>
          </a:xfrm>
          <a:prstGeom prst="rect">
            <a:avLst/>
          </a:prstGeom>
          <a:solidFill>
            <a:srgbClr val="3A3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5F54979-C527-1B80-3222-60EDF75FC0C7}"/>
              </a:ext>
            </a:extLst>
          </p:cNvPr>
          <p:cNvSpPr/>
          <p:nvPr userDrawn="1"/>
        </p:nvSpPr>
        <p:spPr>
          <a:xfrm rot="16200000">
            <a:off x="-1201106" y="3998441"/>
            <a:ext cx="32912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dirty="0">
                <a:solidFill>
                  <a:prstClr val="white"/>
                </a:solidFill>
              </a:rPr>
              <a:t>Ce contenu est un rapport et/ou un résumé des communications d'un congrès dont l'objectif est d'informer </a:t>
            </a:r>
            <a:br>
              <a:rPr lang="fr-FR" sz="800" dirty="0">
                <a:solidFill>
                  <a:prstClr val="white"/>
                </a:solidFill>
              </a:rPr>
            </a:br>
            <a:r>
              <a:rPr lang="fr-FR" sz="800" dirty="0">
                <a:solidFill>
                  <a:prstClr val="white"/>
                </a:solidFill>
              </a:rPr>
              <a:t>sur l'état actuel de la recherche ; les données présentées ici peuvent ne pas être validées par les autorités de santé et, </a:t>
            </a:r>
            <a:br>
              <a:rPr lang="fr-FR" sz="800" dirty="0">
                <a:solidFill>
                  <a:prstClr val="white"/>
                </a:solidFill>
              </a:rPr>
            </a:br>
            <a:r>
              <a:rPr lang="fr-FR" sz="800" dirty="0">
                <a:solidFill>
                  <a:prstClr val="white"/>
                </a:solidFill>
              </a:rPr>
              <a:t>le cas échéant, ne doivent pas être mises en pratique.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08D80DAF-B78A-FB73-597C-392CF9343367}"/>
              </a:ext>
            </a:extLst>
          </p:cNvPr>
          <p:cNvSpPr txBox="1"/>
          <p:nvPr userDrawn="1"/>
        </p:nvSpPr>
        <p:spPr>
          <a:xfrm>
            <a:off x="8242609" y="6158862"/>
            <a:ext cx="150232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100" dirty="0">
                <a:solidFill>
                  <a:srgbClr val="FF7F4D"/>
                </a:solidFill>
                <a:cs typeface="Gordita" pitchFamily="2" charset="77"/>
              </a:rPr>
              <a:t>L’actualité</a:t>
            </a:r>
            <a:r>
              <a:rPr lang="fr-FR" sz="1100" dirty="0">
                <a:solidFill>
                  <a:prstClr val="white"/>
                </a:solidFill>
                <a:cs typeface="Gordita" pitchFamily="2" charset="77"/>
              </a:rPr>
              <a:t/>
            </a:r>
            <a:br>
              <a:rPr lang="fr-FR" sz="1100" dirty="0">
                <a:solidFill>
                  <a:prstClr val="white"/>
                </a:solidFill>
                <a:cs typeface="Gordita" pitchFamily="2" charset="77"/>
              </a:rPr>
            </a:br>
            <a:r>
              <a:rPr lang="fr-FR" sz="1100" dirty="0">
                <a:solidFill>
                  <a:prstClr val="white"/>
                </a:solidFill>
                <a:cs typeface="Gordita" pitchFamily="2" charset="77"/>
              </a:rPr>
              <a:t>en oncologie</a:t>
            </a:r>
          </a:p>
        </p:txBody>
      </p:sp>
      <p:sp>
        <p:nvSpPr>
          <p:cNvPr id="10" name="Espace réservé du texte 21">
            <a:extLst>
              <a:ext uri="{FF2B5EF4-FFF2-40B4-BE49-F238E27FC236}">
                <a16:creationId xmlns:a16="http://schemas.microsoft.com/office/drawing/2014/main" xmlns="" id="{F923B79B-8D9A-F082-EAE0-D0CD86328FB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35351" y="6554231"/>
            <a:ext cx="1411407" cy="242888"/>
          </a:xfrm>
          <a:prstGeom prst="rect">
            <a:avLst/>
          </a:prstGeom>
        </p:spPr>
        <p:txBody>
          <a:bodyPr rIns="0">
            <a:normAutofit/>
          </a:bodyPr>
          <a:lstStyle>
            <a:lvl1pPr marL="0" indent="0" algn="r">
              <a:buNone/>
              <a:defRPr sz="105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fr-FR" dirty="0"/>
              <a:t>Date du congrès</a:t>
            </a:r>
          </a:p>
        </p:txBody>
      </p:sp>
      <p:sp>
        <p:nvSpPr>
          <p:cNvPr id="11" name="Espace réservé du contenu 16">
            <a:extLst>
              <a:ext uri="{FF2B5EF4-FFF2-40B4-BE49-F238E27FC236}">
                <a16:creationId xmlns:a16="http://schemas.microsoft.com/office/drawing/2014/main" xmlns="" id="{652A7E7E-E0CB-227A-021B-44303F1CCBB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017816" y="6342603"/>
            <a:ext cx="5159375" cy="2471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i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200" i="1">
                <a:latin typeface="Century Gothic" panose="020B0502020202020204" pitchFamily="34" charset="0"/>
              </a:defRPr>
            </a:lvl2pPr>
            <a:lvl3pPr marL="914400" indent="0">
              <a:buNone/>
              <a:defRPr sz="1200" i="1">
                <a:latin typeface="Century Gothic" panose="020B0502020202020204" pitchFamily="34" charset="0"/>
              </a:defRPr>
            </a:lvl3pPr>
            <a:lvl4pPr marL="1371600" indent="0">
              <a:buNone/>
              <a:defRPr sz="1200" i="1">
                <a:latin typeface="Century Gothic" panose="020B0502020202020204" pitchFamily="34" charset="0"/>
              </a:defRPr>
            </a:lvl4pPr>
            <a:lvl5pPr marL="1828800" indent="0">
              <a:buNone/>
              <a:defRPr sz="1200" i="1">
                <a:latin typeface="Century Gothic" panose="020B0502020202020204" pitchFamily="34" charset="0"/>
              </a:defRPr>
            </a:lvl5pPr>
          </a:lstStyle>
          <a:p>
            <a:r>
              <a:rPr lang="fr-FR"/>
              <a:t>Xx. XXXXXX et al., ASH</a:t>
            </a:r>
            <a:r>
              <a:rPr lang="fr-FR" baseline="30000"/>
              <a:t>® </a:t>
            </a:r>
            <a:r>
              <a:rPr lang="fr-FR"/>
              <a:t>2023, Abs #1111</a:t>
            </a:r>
            <a:endParaRPr lang="fr-FR" dirty="0"/>
          </a:p>
        </p:txBody>
      </p:sp>
      <p:sp>
        <p:nvSpPr>
          <p:cNvPr id="12" name="Espace réservé du texte 18">
            <a:extLst>
              <a:ext uri="{FF2B5EF4-FFF2-40B4-BE49-F238E27FC236}">
                <a16:creationId xmlns:a16="http://schemas.microsoft.com/office/drawing/2014/main" xmlns="" id="{32224335-0BF8-D51F-288B-2DC7D1BD3B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32773" y="-4431"/>
            <a:ext cx="11259225" cy="516866"/>
          </a:xfrm>
          <a:prstGeom prst="rect">
            <a:avLst/>
          </a:prstGeom>
        </p:spPr>
        <p:txBody>
          <a:bodyPr lIns="180000">
            <a:noAutofit/>
          </a:bodyPr>
          <a:lstStyle>
            <a:lvl1pPr marL="0" indent="0">
              <a:buNone/>
              <a:defRPr sz="3600" b="1" i="0">
                <a:solidFill>
                  <a:srgbClr val="FF7F4D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/>
              <a:t>Titre abstract…</a:t>
            </a:r>
          </a:p>
        </p:txBody>
      </p:sp>
      <p:sp>
        <p:nvSpPr>
          <p:cNvPr id="13" name="Espace réservé du texte 18">
            <a:extLst>
              <a:ext uri="{FF2B5EF4-FFF2-40B4-BE49-F238E27FC236}">
                <a16:creationId xmlns:a16="http://schemas.microsoft.com/office/drawing/2014/main" xmlns="" id="{2B584DC8-4B0C-56BA-CF88-058455BBF87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32774" y="522517"/>
            <a:ext cx="11259224" cy="341085"/>
          </a:xfrm>
          <a:prstGeom prst="rect">
            <a:avLst/>
          </a:prstGeom>
        </p:spPr>
        <p:txBody>
          <a:bodyPr lIns="180000">
            <a:noAutofit/>
          </a:bodyPr>
          <a:lstStyle>
            <a:lvl1pPr marL="0" indent="0">
              <a:buNone/>
              <a:defRPr sz="2000" b="1" i="0">
                <a:solidFill>
                  <a:srgbClr val="005086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/>
              <a:t>Sous-titre abstract…</a:t>
            </a:r>
          </a:p>
        </p:txBody>
      </p:sp>
      <p:sp>
        <p:nvSpPr>
          <p:cNvPr id="14" name="Espace réservé du contenu 15">
            <a:extLst>
              <a:ext uri="{FF2B5EF4-FFF2-40B4-BE49-F238E27FC236}">
                <a16:creationId xmlns:a16="http://schemas.microsoft.com/office/drawing/2014/main" xmlns="" id="{B07DD8FB-A895-594B-3A70-A83EACE30E47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312995" y="1247431"/>
            <a:ext cx="6553200" cy="3100752"/>
          </a:xfrm>
          <a:prstGeom prst="rect">
            <a:avLst/>
          </a:prstGeom>
          <a:ln w="12700">
            <a:solidFill>
              <a:srgbClr val="005086"/>
            </a:solidFill>
          </a:ln>
        </p:spPr>
        <p:txBody>
          <a:bodyPr anchor="ctr"/>
          <a:lstStyle>
            <a:lvl1pPr marL="0" indent="0" algn="ctr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Emplacement courbe</a:t>
            </a:r>
          </a:p>
        </p:txBody>
      </p:sp>
      <p:sp>
        <p:nvSpPr>
          <p:cNvPr id="15" name="Espace réservé du texte 22">
            <a:extLst>
              <a:ext uri="{FF2B5EF4-FFF2-40B4-BE49-F238E27FC236}">
                <a16:creationId xmlns:a16="http://schemas.microsoft.com/office/drawing/2014/main" xmlns="" id="{D3E98C69-E3D6-2691-AFB9-114FB82E494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74574" y="1052306"/>
            <a:ext cx="1683883" cy="38735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>
              <a:buNone/>
              <a:defRPr sz="1600" b="1">
                <a:solidFill>
                  <a:srgbClr val="737078"/>
                </a:solidFill>
                <a:latin typeface="+mn-lt"/>
              </a:defRPr>
            </a:lvl1pPr>
            <a:lvl2pPr marL="457200" indent="0">
              <a:buNone/>
              <a:defRPr sz="2000" b="1">
                <a:latin typeface="+mn-lt"/>
              </a:defRPr>
            </a:lvl2pPr>
            <a:lvl3pPr marL="914400" indent="0">
              <a:buNone/>
              <a:defRPr sz="2000" b="1">
                <a:latin typeface="+mn-lt"/>
              </a:defRPr>
            </a:lvl3pPr>
            <a:lvl4pPr marL="1371600" indent="0">
              <a:buNone/>
              <a:defRPr sz="2000" b="1">
                <a:latin typeface="+mn-lt"/>
              </a:defRPr>
            </a:lvl4pPr>
            <a:lvl5pPr marL="1828800" indent="0">
              <a:buNone/>
              <a:defRPr sz="2000" b="1">
                <a:latin typeface="+mn-lt"/>
              </a:defRPr>
            </a:lvl5pPr>
          </a:lstStyle>
          <a:p>
            <a:pPr lvl="0"/>
            <a:r>
              <a:rPr lang="fr-FR" dirty="0"/>
              <a:t>Titre courbe</a:t>
            </a:r>
          </a:p>
        </p:txBody>
      </p:sp>
      <p:sp>
        <p:nvSpPr>
          <p:cNvPr id="16" name="Espace réservé du contenu 28">
            <a:extLst>
              <a:ext uri="{FF2B5EF4-FFF2-40B4-BE49-F238E27FC236}">
                <a16:creationId xmlns:a16="http://schemas.microsoft.com/office/drawing/2014/main" xmlns="" id="{BF3DF3E4-1677-37CA-CD8C-AAC7786F38F4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178800" y="1246188"/>
            <a:ext cx="3556000" cy="4616450"/>
          </a:xfrm>
          <a:prstGeom prst="rect">
            <a:avLst/>
          </a:prstGeom>
          <a:solidFill>
            <a:schemeClr val="accent2">
              <a:alpha val="50000"/>
            </a:schemeClr>
          </a:solidFill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216000" indent="-1800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Police système Courant"/>
              <a:buChar char="►"/>
              <a:defRPr sz="1600">
                <a:solidFill>
                  <a:schemeClr val="tx1"/>
                </a:solidFill>
              </a:defRPr>
            </a:lvl2pPr>
            <a:lvl3pPr marL="432000" indent="-1800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§"/>
              <a:defRPr sz="1400" b="1">
                <a:solidFill>
                  <a:schemeClr val="bg1"/>
                </a:solidFill>
              </a:defRPr>
            </a:lvl3pPr>
            <a:lvl4pPr marL="648000" indent="-1800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Police système Courant"/>
              <a:buChar char="⁃"/>
              <a:defRPr sz="1200">
                <a:solidFill>
                  <a:schemeClr val="bg1"/>
                </a:solidFill>
              </a:defRPr>
            </a:lvl4pPr>
            <a:lvl5pPr marL="864000" indent="0">
              <a:lnSpc>
                <a:spcPct val="100000"/>
              </a:lnSpc>
              <a:spcBef>
                <a:spcPts val="0"/>
              </a:spcBef>
              <a:buNone/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7" name="Espace réservé du contenu 28">
            <a:extLst>
              <a:ext uri="{FF2B5EF4-FFF2-40B4-BE49-F238E27FC236}">
                <a16:creationId xmlns:a16="http://schemas.microsoft.com/office/drawing/2014/main" xmlns="" id="{393EA286-5435-E683-D274-8AAD4E596CD1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1312994" y="4460489"/>
            <a:ext cx="6553199" cy="1402150"/>
          </a:xfrm>
          <a:prstGeom prst="rect">
            <a:avLst/>
          </a:prstGeom>
          <a:solidFill>
            <a:srgbClr val="005086"/>
          </a:solidFill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216000" indent="-180000">
              <a:lnSpc>
                <a:spcPct val="100000"/>
              </a:lnSpc>
              <a:spcBef>
                <a:spcPts val="0"/>
              </a:spcBef>
              <a:buClr>
                <a:srgbClr val="FF7F4D"/>
              </a:buClr>
              <a:buSzPct val="80000"/>
              <a:buFont typeface="Police système Courant"/>
              <a:buChar char="►"/>
              <a:defRPr sz="1600">
                <a:solidFill>
                  <a:schemeClr val="bg1"/>
                </a:solidFill>
              </a:defRPr>
            </a:lvl2pPr>
            <a:lvl3pPr marL="432000" indent="-18000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Wingdings" pitchFamily="2" charset="2"/>
              <a:buChar char="§"/>
              <a:defRPr sz="1400" b="1">
                <a:solidFill>
                  <a:schemeClr val="bg1"/>
                </a:solidFill>
              </a:defRPr>
            </a:lvl3pPr>
            <a:lvl4pPr marL="648000" indent="-180000">
              <a:lnSpc>
                <a:spcPct val="100000"/>
              </a:lnSpc>
              <a:spcBef>
                <a:spcPts val="0"/>
              </a:spcBef>
              <a:buClr>
                <a:srgbClr val="FF7F4D"/>
              </a:buClr>
              <a:buFont typeface="Police système Courant"/>
              <a:buChar char="⁃"/>
              <a:defRPr sz="1200">
                <a:solidFill>
                  <a:schemeClr val="bg1"/>
                </a:solidFill>
              </a:defRPr>
            </a:lvl4pPr>
            <a:lvl5pPr marL="864000" indent="0">
              <a:lnSpc>
                <a:spcPct val="100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867AC43-B700-A19D-44E6-4C6494A427B2}"/>
              </a:ext>
            </a:extLst>
          </p:cNvPr>
          <p:cNvSpPr/>
          <p:nvPr userDrawn="1"/>
        </p:nvSpPr>
        <p:spPr>
          <a:xfrm rot="16200000">
            <a:off x="-950941" y="1080182"/>
            <a:ext cx="2806702" cy="646331"/>
          </a:xfrm>
          <a:prstGeom prst="rect">
            <a:avLst/>
          </a:prstGeom>
        </p:spPr>
        <p:txBody>
          <a:bodyPr wrap="square" rIns="216000">
            <a:spAutoFit/>
          </a:bodyPr>
          <a:lstStyle/>
          <a:p>
            <a:pPr algn="r"/>
            <a:r>
              <a:rPr lang="fr-FR" sz="3600" b="1" dirty="0">
                <a:solidFill>
                  <a:srgbClr val="737078"/>
                </a:solidFill>
              </a:rPr>
              <a:t>HEMATO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42959A9D-D2D6-2F19-CBD6-769C57D9F1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" y="6059887"/>
            <a:ext cx="696446" cy="71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3609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50057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grès et Expe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64D0B334-62B8-E95D-4011-3B1D512B42AD}"/>
              </a:ext>
            </a:extLst>
          </p:cNvPr>
          <p:cNvSpPr/>
          <p:nvPr userDrawn="1"/>
        </p:nvSpPr>
        <p:spPr>
          <a:xfrm>
            <a:off x="59568" y="4591217"/>
            <a:ext cx="12191999" cy="2093101"/>
          </a:xfrm>
          <a:prstGeom prst="rect">
            <a:avLst/>
          </a:prstGeom>
          <a:solidFill>
            <a:srgbClr val="FF7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tlCol="0" anchor="t"/>
          <a:lstStyle/>
          <a:p>
            <a:endParaRPr lang="fr-FR" sz="1600" b="1" dirty="0">
              <a:solidFill>
                <a:srgbClr val="FF7F4D"/>
              </a:solidFill>
              <a:latin typeface="geneve"/>
            </a:endParaRPr>
          </a:p>
        </p:txBody>
      </p:sp>
      <p:sp>
        <p:nvSpPr>
          <p:cNvPr id="30" name="Espace réservé pour une image  29">
            <a:extLst>
              <a:ext uri="{FF2B5EF4-FFF2-40B4-BE49-F238E27FC236}">
                <a16:creationId xmlns="" xmlns:a16="http://schemas.microsoft.com/office/drawing/2014/main" id="{E8F03D56-581E-FAB7-12E2-724ABC932EE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25480" y="5043323"/>
            <a:ext cx="1152000" cy="115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fr-FR" dirty="0"/>
              <a:t>Image expert 1 N&amp;B en cercle</a:t>
            </a:r>
          </a:p>
          <a:p>
            <a:r>
              <a:rPr lang="fr-FR" dirty="0"/>
              <a:t>Trait 2 points bleu foncé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5F770F35-D21C-8D15-1E0D-13CA86D222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99931" y="5045088"/>
            <a:ext cx="1782524" cy="5699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</a:lstStyle>
          <a:p>
            <a:pPr lvl="0"/>
            <a:r>
              <a:rPr lang="fr-FR" dirty="0"/>
              <a:t>Pr Prénom</a:t>
            </a:r>
          </a:p>
          <a:p>
            <a:pPr lvl="0"/>
            <a:r>
              <a:rPr lang="fr-FR" dirty="0"/>
              <a:t>NOM</a:t>
            </a:r>
          </a:p>
        </p:txBody>
      </p:sp>
      <p:sp>
        <p:nvSpPr>
          <p:cNvPr id="21" name="Espace réservé pour une image  29">
            <a:extLst>
              <a:ext uri="{FF2B5EF4-FFF2-40B4-BE49-F238E27FC236}">
                <a16:creationId xmlns="" xmlns:a16="http://schemas.microsoft.com/office/drawing/2014/main" id="{C1840AF0-3D9A-2332-E4B7-5400A7BA903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155833" y="5045088"/>
            <a:ext cx="1152000" cy="115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fr-FR" dirty="0"/>
              <a:t>Image expert 1 N&amp;B en cercle</a:t>
            </a:r>
          </a:p>
          <a:p>
            <a:r>
              <a:rPr lang="fr-FR" dirty="0"/>
              <a:t>Trait 2 points bleu foncé</a:t>
            </a:r>
          </a:p>
        </p:txBody>
      </p:sp>
      <p:sp>
        <p:nvSpPr>
          <p:cNvPr id="23" name="Espace réservé pour une image  29">
            <a:extLst>
              <a:ext uri="{FF2B5EF4-FFF2-40B4-BE49-F238E27FC236}">
                <a16:creationId xmlns="" xmlns:a16="http://schemas.microsoft.com/office/drawing/2014/main" id="{50B8ACF1-AE03-0097-E996-33378664416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202264" y="5045088"/>
            <a:ext cx="1152000" cy="115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fr-FR" dirty="0"/>
              <a:t>Image expert 1 N&amp;B en cercle</a:t>
            </a:r>
          </a:p>
          <a:p>
            <a:r>
              <a:rPr lang="fr-FR" dirty="0"/>
              <a:t>Trait 2 points bleu foncé</a:t>
            </a:r>
          </a:p>
        </p:txBody>
      </p:sp>
      <p:sp>
        <p:nvSpPr>
          <p:cNvPr id="24" name="Espace réservé pour une image  29">
            <a:extLst>
              <a:ext uri="{FF2B5EF4-FFF2-40B4-BE49-F238E27FC236}">
                <a16:creationId xmlns="" xmlns:a16="http://schemas.microsoft.com/office/drawing/2014/main" id="{53F86CC7-16AE-9DA0-3C4A-3F7A9FE7BF1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79048" y="5045088"/>
            <a:ext cx="1152000" cy="115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fr-FR" dirty="0"/>
              <a:t>Image expert 1 N&amp;B en cercle</a:t>
            </a:r>
          </a:p>
          <a:p>
            <a:r>
              <a:rPr lang="fr-FR" dirty="0"/>
              <a:t>Trait 2 points bleu foncé</a:t>
            </a:r>
          </a:p>
        </p:txBody>
      </p:sp>
      <p:sp>
        <p:nvSpPr>
          <p:cNvPr id="25" name="Espace réservé du texte 4">
            <a:extLst>
              <a:ext uri="{FF2B5EF4-FFF2-40B4-BE49-F238E27FC236}">
                <a16:creationId xmlns="" xmlns:a16="http://schemas.microsoft.com/office/drawing/2014/main" id="{457ADAF9-1639-EF15-D360-90E1A62FCCF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76188" y="5045088"/>
            <a:ext cx="1782524" cy="5699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</a:lstStyle>
          <a:p>
            <a:pPr lvl="0"/>
            <a:r>
              <a:rPr lang="fr-FR" dirty="0"/>
              <a:t>Pr Prénom</a:t>
            </a:r>
          </a:p>
          <a:p>
            <a:pPr lvl="0"/>
            <a:r>
              <a:rPr lang="fr-FR" dirty="0"/>
              <a:t>NOM</a:t>
            </a:r>
          </a:p>
        </p:txBody>
      </p:sp>
      <p:sp>
        <p:nvSpPr>
          <p:cNvPr id="26" name="Espace réservé du texte 4">
            <a:extLst>
              <a:ext uri="{FF2B5EF4-FFF2-40B4-BE49-F238E27FC236}">
                <a16:creationId xmlns="" xmlns:a16="http://schemas.microsoft.com/office/drawing/2014/main" id="{289E7E1F-AA8B-DC73-656E-035A81CC142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352445" y="5045088"/>
            <a:ext cx="1782524" cy="5699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</a:lstStyle>
          <a:p>
            <a:pPr lvl="0"/>
            <a:r>
              <a:rPr lang="fr-FR" dirty="0"/>
              <a:t>Pr Prénom</a:t>
            </a:r>
          </a:p>
          <a:p>
            <a:pPr lvl="0"/>
            <a:r>
              <a:rPr lang="fr-FR" dirty="0"/>
              <a:t>NOM</a:t>
            </a:r>
          </a:p>
        </p:txBody>
      </p:sp>
      <p:sp>
        <p:nvSpPr>
          <p:cNvPr id="29" name="Espace réservé du texte 4">
            <a:extLst>
              <a:ext uri="{FF2B5EF4-FFF2-40B4-BE49-F238E27FC236}">
                <a16:creationId xmlns="" xmlns:a16="http://schemas.microsoft.com/office/drawing/2014/main" id="{C38D9668-B730-59C9-ACB0-85C591F8DFA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328701" y="5045088"/>
            <a:ext cx="1782524" cy="5699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</a:lstStyle>
          <a:p>
            <a:pPr lvl="0"/>
            <a:r>
              <a:rPr lang="fr-FR" dirty="0"/>
              <a:t>Pr Prénom</a:t>
            </a:r>
          </a:p>
          <a:p>
            <a:pPr lvl="0"/>
            <a:r>
              <a:rPr lang="fr-FR" dirty="0"/>
              <a:t>NOM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="" xmlns:a16="http://schemas.microsoft.com/office/drawing/2014/main" id="{E53E4662-2047-347B-3E84-27E6569FF9B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395215" y="5627175"/>
            <a:ext cx="1782524" cy="9875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</a:lstStyle>
          <a:p>
            <a:pPr lvl="0"/>
            <a:r>
              <a:rPr lang="fr-FR" dirty="0"/>
              <a:t>Nom Institut</a:t>
            </a:r>
          </a:p>
          <a:p>
            <a:pPr lvl="0"/>
            <a:r>
              <a:rPr lang="fr-FR" dirty="0"/>
              <a:t>ou Hôpital</a:t>
            </a:r>
          </a:p>
          <a:p>
            <a:pPr lvl="0"/>
            <a:r>
              <a:rPr lang="fr-FR" dirty="0"/>
              <a:t>Université et Ville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="" xmlns:a16="http://schemas.microsoft.com/office/drawing/2014/main" id="{D0952211-D5BA-4E59-914A-C2AC91DFDF6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73044" y="5627175"/>
            <a:ext cx="1782524" cy="9810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</a:lstStyle>
          <a:p>
            <a:pPr lvl="0"/>
            <a:r>
              <a:rPr lang="fr-FR" dirty="0"/>
              <a:t>Nom Institut</a:t>
            </a:r>
          </a:p>
          <a:p>
            <a:pPr lvl="0"/>
            <a:r>
              <a:rPr lang="fr-FR" dirty="0"/>
              <a:t>ou Hôpital</a:t>
            </a:r>
          </a:p>
          <a:p>
            <a:pPr lvl="0"/>
            <a:r>
              <a:rPr lang="fr-FR" dirty="0"/>
              <a:t>Université et Ville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="" xmlns:a16="http://schemas.microsoft.com/office/drawing/2014/main" id="{852FA44D-BA91-E543-D4DF-8882BC289B1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350873" y="5627175"/>
            <a:ext cx="1782524" cy="9810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</a:lstStyle>
          <a:p>
            <a:pPr lvl="0"/>
            <a:r>
              <a:rPr lang="fr-FR" dirty="0"/>
              <a:t>Nom Institut</a:t>
            </a:r>
          </a:p>
          <a:p>
            <a:pPr lvl="0"/>
            <a:r>
              <a:rPr lang="fr-FR" dirty="0"/>
              <a:t>ou Hôpital</a:t>
            </a:r>
          </a:p>
          <a:p>
            <a:pPr lvl="0"/>
            <a:r>
              <a:rPr lang="fr-FR" dirty="0"/>
              <a:t>Université et Ville</a:t>
            </a:r>
          </a:p>
        </p:txBody>
      </p:sp>
      <p:sp>
        <p:nvSpPr>
          <p:cNvPr id="35" name="Espace réservé du texte 4">
            <a:extLst>
              <a:ext uri="{FF2B5EF4-FFF2-40B4-BE49-F238E27FC236}">
                <a16:creationId xmlns="" xmlns:a16="http://schemas.microsoft.com/office/drawing/2014/main" id="{C9D7777E-5AE1-2DB4-7224-A6CF81BAD85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328701" y="5627175"/>
            <a:ext cx="1782524" cy="9810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</a:lstStyle>
          <a:p>
            <a:pPr lvl="0"/>
            <a:r>
              <a:rPr lang="fr-FR" dirty="0"/>
              <a:t>Nom Institut</a:t>
            </a:r>
          </a:p>
          <a:p>
            <a:pPr lvl="0"/>
            <a:r>
              <a:rPr lang="fr-FR" dirty="0"/>
              <a:t>ou Hôpital</a:t>
            </a:r>
          </a:p>
          <a:p>
            <a:pPr lvl="0"/>
            <a:r>
              <a:rPr lang="fr-FR" dirty="0"/>
              <a:t>Université et Ville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="" xmlns:a16="http://schemas.microsoft.com/office/drawing/2014/main" id="{9A6B4D7B-5487-778A-ED36-37AFB3EF62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40704" y="944755"/>
            <a:ext cx="9190355" cy="4854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Titre du Congrès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="" xmlns:a16="http://schemas.microsoft.com/office/drawing/2014/main" id="{336828D2-9867-855C-8074-D31F04837A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016419"/>
            <a:ext cx="12192000" cy="1813403"/>
          </a:xfrm>
          <a:prstGeom prst="rect">
            <a:avLst/>
          </a:prstGeom>
          <a:solidFill>
            <a:srgbClr val="005087"/>
          </a:solidFill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611BC6B7-F7D0-CD8F-504D-C0525FA818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40704" y="1444738"/>
            <a:ext cx="9190355" cy="419056"/>
          </a:xfrm>
        </p:spPr>
        <p:txBody>
          <a:bodyPr anchor="t">
            <a:normAutofit/>
          </a:bodyPr>
          <a:lstStyle>
            <a:lvl1pPr algn="l">
              <a:defRPr sz="2000" b="0">
                <a:solidFill>
                  <a:srgbClr val="00508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 dirty="0"/>
              <a:t>Sous titre du Congrès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8932535-FFA1-0DF5-F581-9FAA2917DAFE}"/>
              </a:ext>
            </a:extLst>
          </p:cNvPr>
          <p:cNvSpPr/>
          <p:nvPr userDrawn="1"/>
        </p:nvSpPr>
        <p:spPr>
          <a:xfrm>
            <a:off x="3050265" y="0"/>
            <a:ext cx="9141734" cy="888908"/>
          </a:xfrm>
          <a:prstGeom prst="rect">
            <a:avLst/>
          </a:prstGeom>
          <a:solidFill>
            <a:srgbClr val="3A3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dirty="0">
              <a:solidFill>
                <a:srgbClr val="3A3839"/>
              </a:solidFill>
              <a:latin typeface="Calibri" panose="020F0502020204030204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="" xmlns:a16="http://schemas.microsoft.com/office/drawing/2014/main" id="{83FB68E0-10BC-4EED-9B91-C43EEB670F05}"/>
              </a:ext>
            </a:extLst>
          </p:cNvPr>
          <p:cNvSpPr txBox="1"/>
          <p:nvPr userDrawn="1"/>
        </p:nvSpPr>
        <p:spPr>
          <a:xfrm>
            <a:off x="5120733" y="243294"/>
            <a:ext cx="40126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2000" b="1" dirty="0">
                <a:solidFill>
                  <a:srgbClr val="FF7F4D"/>
                </a:solidFill>
                <a:latin typeface="Gordita" pitchFamily="2" charset="77"/>
                <a:cs typeface="Gordita" pitchFamily="2" charset="77"/>
              </a:rPr>
              <a:t>Congrès</a:t>
            </a:r>
            <a:endParaRPr lang="fr-FR" sz="2000" b="1" dirty="0">
              <a:solidFill>
                <a:srgbClr val="E7E6E6">
                  <a:lumMod val="75000"/>
                </a:srgbClr>
              </a:solidFill>
              <a:latin typeface="Gordita" pitchFamily="2" charset="77"/>
              <a:cs typeface="Gordita" pitchFamily="2" charset="77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="" xmlns:a16="http://schemas.microsoft.com/office/drawing/2014/main" id="{82876690-0BEF-AB6A-028A-C49472408F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3537" y="86385"/>
            <a:ext cx="2243259" cy="67183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4E55831D-C24F-8EE6-D28E-96C2DC1CB7B8}"/>
              </a:ext>
            </a:extLst>
          </p:cNvPr>
          <p:cNvSpPr/>
          <p:nvPr userDrawn="1"/>
        </p:nvSpPr>
        <p:spPr>
          <a:xfrm>
            <a:off x="8575058" y="109857"/>
            <a:ext cx="2806702" cy="646331"/>
          </a:xfrm>
          <a:prstGeom prst="rect">
            <a:avLst/>
          </a:prstGeom>
        </p:spPr>
        <p:txBody>
          <a:bodyPr wrap="square" rIns="216000">
            <a:spAutoFit/>
          </a:bodyPr>
          <a:lstStyle/>
          <a:p>
            <a:pPr algn="r">
              <a:defRPr/>
            </a:pPr>
            <a:r>
              <a:rPr lang="fr-FR" sz="3600" b="1" dirty="0">
                <a:solidFill>
                  <a:srgbClr val="737078"/>
                </a:solidFill>
              </a:rPr>
              <a:t>HEMATO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="" xmlns:a16="http://schemas.microsoft.com/office/drawing/2014/main" id="{61F9AC1B-77FA-780F-DB0C-EACCEF4CB53F}"/>
              </a:ext>
            </a:extLst>
          </p:cNvPr>
          <p:cNvSpPr txBox="1"/>
          <p:nvPr userDrawn="1"/>
        </p:nvSpPr>
        <p:spPr>
          <a:xfrm>
            <a:off x="3205857" y="109986"/>
            <a:ext cx="150232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dirty="0">
                <a:solidFill>
                  <a:srgbClr val="FF7F4D"/>
                </a:solidFill>
                <a:cs typeface="Gordita" pitchFamily="2" charset="77"/>
              </a:rPr>
              <a:t>L’actualité</a:t>
            </a:r>
            <a:r>
              <a:rPr lang="fr-FR" sz="1100" dirty="0">
                <a:solidFill>
                  <a:prstClr val="white"/>
                </a:solidFill>
                <a:cs typeface="Gordita" pitchFamily="2" charset="77"/>
              </a:rPr>
              <a:t/>
            </a:r>
            <a:br>
              <a:rPr lang="fr-FR" sz="1100" dirty="0">
                <a:solidFill>
                  <a:prstClr val="white"/>
                </a:solidFill>
                <a:cs typeface="Gordita" pitchFamily="2" charset="77"/>
              </a:rPr>
            </a:br>
            <a:r>
              <a:rPr lang="fr-FR" sz="1100" dirty="0">
                <a:solidFill>
                  <a:prstClr val="white"/>
                </a:solidFill>
                <a:cs typeface="Gordita" pitchFamily="2" charset="77"/>
              </a:rPr>
              <a:t>en oncologie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="" xmlns:a16="http://schemas.microsoft.com/office/drawing/2014/main" id="{1D7125B1-5B5B-B9C6-6DDD-63E06A5B61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05857" y="482309"/>
            <a:ext cx="1411407" cy="2428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5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fr-FR" dirty="0"/>
              <a:t>Date du congrès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24B31910-DB0E-F648-D21B-B8985F528716}"/>
              </a:ext>
            </a:extLst>
          </p:cNvPr>
          <p:cNvSpPr txBox="1"/>
          <p:nvPr userDrawn="1"/>
        </p:nvSpPr>
        <p:spPr>
          <a:xfrm>
            <a:off x="120301" y="4596028"/>
            <a:ext cx="767343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002D4C"/>
                </a:solidFill>
              </a:rPr>
              <a:t>Un service </a:t>
            </a:r>
            <a:r>
              <a:rPr lang="fr-FR" sz="1600" b="1" dirty="0">
                <a:solidFill>
                  <a:srgbClr val="002C4C"/>
                </a:solidFill>
              </a:rPr>
              <a:t>proposé</a:t>
            </a:r>
            <a:r>
              <a:rPr lang="fr-FR" sz="1600" b="1" dirty="0">
                <a:solidFill>
                  <a:srgbClr val="002D4C"/>
                </a:solidFill>
              </a:rPr>
              <a:t> en toute indépendance par nos experts sur place :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="" xmlns:a16="http://schemas.microsoft.com/office/drawing/2014/main" id="{9C54497C-653B-4D8F-7390-0E8BAAB1C3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81760" y="76699"/>
            <a:ext cx="696446" cy="717551"/>
          </a:xfrm>
          <a:prstGeom prst="rect">
            <a:avLst/>
          </a:prstGeom>
        </p:spPr>
      </p:pic>
      <p:sp>
        <p:nvSpPr>
          <p:cNvPr id="27" name="Espace réservé pour une image  29">
            <a:extLst>
              <a:ext uri="{FF2B5EF4-FFF2-40B4-BE49-F238E27FC236}">
                <a16:creationId xmlns="" xmlns:a16="http://schemas.microsoft.com/office/drawing/2014/main" id="{C1840AF0-3D9A-2332-E4B7-5400A7BA9038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1675567" y="5109845"/>
            <a:ext cx="1152000" cy="115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fr-FR" dirty="0"/>
              <a:t>Image expert 1 N&amp;B en cercle</a:t>
            </a:r>
          </a:p>
          <a:p>
            <a:r>
              <a:rPr lang="fr-FR" dirty="0"/>
              <a:t>Trait 2 points bleu foncé</a:t>
            </a:r>
          </a:p>
        </p:txBody>
      </p:sp>
    </p:spTree>
    <p:extLst>
      <p:ext uri="{BB962C8B-B14F-4D97-AF65-F5344CB8AC3E}">
        <p14:creationId xmlns:p14="http://schemas.microsoft.com/office/powerpoint/2010/main" val="1186526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Abstr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E173DC7-B4D3-4321-AE79-E30BAB9140F0}"/>
              </a:ext>
            </a:extLst>
          </p:cNvPr>
          <p:cNvSpPr/>
          <p:nvPr userDrawn="1"/>
        </p:nvSpPr>
        <p:spPr>
          <a:xfrm>
            <a:off x="926898" y="6059887"/>
            <a:ext cx="11265101" cy="798114"/>
          </a:xfrm>
          <a:prstGeom prst="rect">
            <a:avLst/>
          </a:prstGeom>
          <a:solidFill>
            <a:srgbClr val="002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endParaRPr lang="fr-FR" sz="1200" i="1" dirty="0">
              <a:latin typeface="Century Gothic" panose="020B0502020202020204" pitchFamily="34" charset="0"/>
            </a:endParaRPr>
          </a:p>
        </p:txBody>
      </p:sp>
      <p:pic>
        <p:nvPicPr>
          <p:cNvPr id="8" name="Image 7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xmlns="" id="{70A865FB-40C9-5CAF-BAAC-E4ED600992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44932" y="6113512"/>
            <a:ext cx="2306783" cy="69086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1592C02-83E5-A5C8-E162-287DE145FD68}"/>
              </a:ext>
            </a:extLst>
          </p:cNvPr>
          <p:cNvSpPr/>
          <p:nvPr userDrawn="1"/>
        </p:nvSpPr>
        <p:spPr>
          <a:xfrm>
            <a:off x="0" y="0"/>
            <a:ext cx="926899" cy="6858000"/>
          </a:xfrm>
          <a:prstGeom prst="rect">
            <a:avLst/>
          </a:prstGeom>
          <a:solidFill>
            <a:srgbClr val="3A3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0" i="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8032FB2-8A0C-F093-959E-CBF277FEC978}"/>
              </a:ext>
            </a:extLst>
          </p:cNvPr>
          <p:cNvSpPr/>
          <p:nvPr userDrawn="1"/>
        </p:nvSpPr>
        <p:spPr>
          <a:xfrm rot="16200000">
            <a:off x="-1201106" y="3998441"/>
            <a:ext cx="32912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dirty="0">
                <a:solidFill>
                  <a:schemeClr val="bg1"/>
                </a:solidFill>
                <a:latin typeface="Century Gothic" panose="020B0502020202020204" pitchFamily="34" charset="0"/>
              </a:rPr>
              <a:t>Ce contenu est un rapport et/ou un résumé des communications d'un congrès dont l'objectif est d'informer </a:t>
            </a:r>
            <a:br>
              <a:rPr lang="fr-FR" sz="8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800" dirty="0">
                <a:solidFill>
                  <a:schemeClr val="bg1"/>
                </a:solidFill>
                <a:latin typeface="Century Gothic" panose="020B0502020202020204" pitchFamily="34" charset="0"/>
              </a:rPr>
              <a:t>sur l'état actuel de la recherche ; les données présentées ici peuvent ne pas être validées par les autorités de santé et, </a:t>
            </a:r>
            <a:br>
              <a:rPr lang="fr-FR" sz="8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800" dirty="0">
                <a:solidFill>
                  <a:schemeClr val="bg1"/>
                </a:solidFill>
                <a:latin typeface="Century Gothic" panose="020B0502020202020204" pitchFamily="34" charset="0"/>
              </a:rPr>
              <a:t>le cas échéant, ne doivent pas être mises en pratique.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5643CAED-F0F2-0415-6C0D-9BFF9BECD3D0}"/>
              </a:ext>
            </a:extLst>
          </p:cNvPr>
          <p:cNvSpPr txBox="1"/>
          <p:nvPr userDrawn="1"/>
        </p:nvSpPr>
        <p:spPr>
          <a:xfrm>
            <a:off x="8242609" y="6158862"/>
            <a:ext cx="150232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fr-FR" sz="1100" u="none" strike="noStrike" kern="1200" cap="none" spc="0" normalizeH="0" baseline="0" noProof="0" dirty="0">
                <a:ln>
                  <a:noFill/>
                </a:ln>
                <a:solidFill>
                  <a:srgbClr val="FF7F4D"/>
                </a:solidFill>
                <a:effectLst/>
                <a:uLnTx/>
                <a:uFillTx/>
                <a:latin typeface="Century Gothic" panose="020B0502020202020204" pitchFamily="34" charset="0"/>
                <a:cs typeface="Gordita" pitchFamily="2" charset="77"/>
              </a:rPr>
              <a:t>L’actualité</a:t>
            </a:r>
            <a:r>
              <a:rPr kumimoji="0" lang="fr-FR" sz="11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Gordita" pitchFamily="2" charset="77"/>
              </a:rPr>
              <a:t/>
            </a:r>
            <a:br>
              <a:rPr kumimoji="0" lang="fr-FR" sz="11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Gordita" pitchFamily="2" charset="77"/>
              </a:rPr>
            </a:br>
            <a:r>
              <a:rPr kumimoji="0" lang="fr-FR" sz="11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Gordita" pitchFamily="2" charset="77"/>
              </a:rPr>
              <a:t>en oncologie</a:t>
            </a:r>
          </a:p>
        </p:txBody>
      </p:sp>
      <p:sp>
        <p:nvSpPr>
          <p:cNvPr id="15" name="Espace réservé du texte 21">
            <a:extLst>
              <a:ext uri="{FF2B5EF4-FFF2-40B4-BE49-F238E27FC236}">
                <a16:creationId xmlns:a16="http://schemas.microsoft.com/office/drawing/2014/main" xmlns="" id="{2AAAAE89-3710-6FC1-6165-7C18910D5A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35351" y="6554231"/>
            <a:ext cx="1411407" cy="242888"/>
          </a:xfrm>
          <a:prstGeom prst="rect">
            <a:avLst/>
          </a:prstGeom>
        </p:spPr>
        <p:txBody>
          <a:bodyPr rIns="0">
            <a:normAutofit/>
          </a:bodyPr>
          <a:lstStyle>
            <a:lvl1pPr marL="0" indent="0" algn="r">
              <a:buNone/>
              <a:defRPr sz="105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fr-FR" dirty="0"/>
              <a:t>Date du congrès</a:t>
            </a:r>
          </a:p>
        </p:txBody>
      </p:sp>
      <p:sp>
        <p:nvSpPr>
          <p:cNvPr id="17" name="Espace réservé du contenu 16">
            <a:extLst>
              <a:ext uri="{FF2B5EF4-FFF2-40B4-BE49-F238E27FC236}">
                <a16:creationId xmlns:a16="http://schemas.microsoft.com/office/drawing/2014/main" xmlns="" id="{4C09A83B-48CE-BFDD-DC13-A8DC2A1787C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017816" y="6342603"/>
            <a:ext cx="5159375" cy="2471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i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200" i="1">
                <a:latin typeface="Century Gothic" panose="020B0502020202020204" pitchFamily="34" charset="0"/>
              </a:defRPr>
            </a:lvl2pPr>
            <a:lvl3pPr marL="914400" indent="0">
              <a:buNone/>
              <a:defRPr sz="1200" i="1">
                <a:latin typeface="Century Gothic" panose="020B0502020202020204" pitchFamily="34" charset="0"/>
              </a:defRPr>
            </a:lvl3pPr>
            <a:lvl4pPr marL="1371600" indent="0">
              <a:buNone/>
              <a:defRPr sz="1200" i="1">
                <a:latin typeface="Century Gothic" panose="020B0502020202020204" pitchFamily="34" charset="0"/>
              </a:defRPr>
            </a:lvl4pPr>
            <a:lvl5pPr marL="1828800" indent="0">
              <a:buNone/>
              <a:defRPr sz="1200" i="1">
                <a:latin typeface="Century Gothic" panose="020B0502020202020204" pitchFamily="34" charset="0"/>
              </a:defRPr>
            </a:lvl5pPr>
          </a:lstStyle>
          <a:p>
            <a:r>
              <a:rPr lang="fr-FR" sz="1200" i="1" dirty="0">
                <a:latin typeface="Century Gothic" panose="020B0502020202020204" pitchFamily="34" charset="0"/>
              </a:rPr>
              <a:t>Xx. XXXXXX et al., ASCO</a:t>
            </a:r>
            <a:r>
              <a:rPr lang="fr-FR" sz="1200" i="1" baseline="30000" dirty="0">
                <a:latin typeface="Century Gothic" panose="020B0502020202020204" pitchFamily="34" charset="0"/>
              </a:rPr>
              <a:t>® </a:t>
            </a:r>
            <a:r>
              <a:rPr lang="fr-FR" sz="1200" i="1" dirty="0">
                <a:latin typeface="Century Gothic" panose="020B0502020202020204" pitchFamily="34" charset="0"/>
              </a:rPr>
              <a:t>2023, Abs #1111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xmlns="" id="{A6141D7E-6A11-9A05-41CA-2C5C54BC029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06583" y="1944913"/>
            <a:ext cx="10370160" cy="169091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/>
              <a:t>Titre abstract…</a:t>
            </a:r>
          </a:p>
        </p:txBody>
      </p:sp>
      <p:sp>
        <p:nvSpPr>
          <p:cNvPr id="20" name="Espace réservé du texte 18">
            <a:extLst>
              <a:ext uri="{FF2B5EF4-FFF2-40B4-BE49-F238E27FC236}">
                <a16:creationId xmlns:a16="http://schemas.microsoft.com/office/drawing/2014/main" xmlns="" id="{B19472D2-101B-E0E2-DE33-9218E328BE8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06583" y="3635828"/>
            <a:ext cx="10370160" cy="16909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 b="1" i="0">
                <a:solidFill>
                  <a:srgbClr val="005086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/>
              <a:t>Sous-titre abstract…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78F27A6-9F9E-9795-0706-9193233DED21}"/>
              </a:ext>
            </a:extLst>
          </p:cNvPr>
          <p:cNvSpPr/>
          <p:nvPr userDrawn="1"/>
        </p:nvSpPr>
        <p:spPr>
          <a:xfrm rot="16200000">
            <a:off x="-950941" y="1080182"/>
            <a:ext cx="2806702" cy="646331"/>
          </a:xfrm>
          <a:prstGeom prst="rect">
            <a:avLst/>
          </a:prstGeom>
        </p:spPr>
        <p:txBody>
          <a:bodyPr wrap="square" rIns="216000">
            <a:spAutoFit/>
          </a:bodyPr>
          <a:lstStyle/>
          <a:p>
            <a:pPr algn="r"/>
            <a:r>
              <a:rPr lang="fr-FR" sz="3600" b="1" dirty="0">
                <a:solidFill>
                  <a:srgbClr val="737078"/>
                </a:solidFill>
                <a:latin typeface="Century Gothic" panose="020B0502020202020204" pitchFamily="34" charset="0"/>
              </a:rPr>
              <a:t>HEMATO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C497413C-9C92-87D0-F15A-BDB694087F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" y="6059887"/>
            <a:ext cx="696446" cy="71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2498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17">
            <a:extLst>
              <a:ext uri="{FF2B5EF4-FFF2-40B4-BE49-F238E27FC236}">
                <a16:creationId xmlns="" xmlns:a16="http://schemas.microsoft.com/office/drawing/2014/main" id="{9A6B4D7B-5487-778A-ED36-37AFB3EF62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40704" y="944755"/>
            <a:ext cx="9190355" cy="4854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Titre du Congrès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="" xmlns:a16="http://schemas.microsoft.com/office/drawing/2014/main" id="{336828D2-9867-855C-8074-D31F04837A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016419"/>
            <a:ext cx="12192000" cy="1813403"/>
          </a:xfrm>
          <a:prstGeom prst="rect">
            <a:avLst/>
          </a:prstGeom>
          <a:solidFill>
            <a:srgbClr val="005087"/>
          </a:solidFill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611BC6B7-F7D0-CD8F-504D-C0525FA818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40704" y="1444738"/>
            <a:ext cx="9190355" cy="419056"/>
          </a:xfrm>
        </p:spPr>
        <p:txBody>
          <a:bodyPr anchor="t">
            <a:normAutofit/>
          </a:bodyPr>
          <a:lstStyle>
            <a:lvl1pPr algn="l">
              <a:defRPr sz="2000" b="0">
                <a:solidFill>
                  <a:srgbClr val="00508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 dirty="0"/>
              <a:t>Sous titre du Congrès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8932535-FFA1-0DF5-F581-9FAA2917DAFE}"/>
              </a:ext>
            </a:extLst>
          </p:cNvPr>
          <p:cNvSpPr/>
          <p:nvPr userDrawn="1"/>
        </p:nvSpPr>
        <p:spPr>
          <a:xfrm>
            <a:off x="3050265" y="0"/>
            <a:ext cx="9141734" cy="888908"/>
          </a:xfrm>
          <a:prstGeom prst="rect">
            <a:avLst/>
          </a:prstGeom>
          <a:solidFill>
            <a:srgbClr val="3A3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dirty="0">
              <a:solidFill>
                <a:srgbClr val="3A3839"/>
              </a:solidFill>
              <a:latin typeface="Calibri" panose="020F0502020204030204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="" xmlns:a16="http://schemas.microsoft.com/office/drawing/2014/main" id="{82876690-0BEF-AB6A-028A-C49472408F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3537" y="86385"/>
            <a:ext cx="2243259" cy="671839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="" xmlns:a16="http://schemas.microsoft.com/office/drawing/2014/main" id="{61F9AC1B-77FA-780F-DB0C-EACCEF4CB53F}"/>
              </a:ext>
            </a:extLst>
          </p:cNvPr>
          <p:cNvSpPr txBox="1"/>
          <p:nvPr userDrawn="1"/>
        </p:nvSpPr>
        <p:spPr>
          <a:xfrm>
            <a:off x="3205857" y="109986"/>
            <a:ext cx="150232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dirty="0">
                <a:solidFill>
                  <a:srgbClr val="FF7F4D"/>
                </a:solidFill>
                <a:cs typeface="Gordita" pitchFamily="2" charset="77"/>
              </a:rPr>
              <a:t>L’actualité</a:t>
            </a:r>
            <a:r>
              <a:rPr lang="fr-FR" sz="1100" dirty="0">
                <a:solidFill>
                  <a:prstClr val="white"/>
                </a:solidFill>
                <a:cs typeface="Gordita" pitchFamily="2" charset="77"/>
              </a:rPr>
              <a:t/>
            </a:r>
            <a:br>
              <a:rPr lang="fr-FR" sz="1100" dirty="0">
                <a:solidFill>
                  <a:prstClr val="white"/>
                </a:solidFill>
                <a:cs typeface="Gordita" pitchFamily="2" charset="77"/>
              </a:rPr>
            </a:br>
            <a:r>
              <a:rPr lang="fr-FR" sz="1100" dirty="0">
                <a:solidFill>
                  <a:prstClr val="white"/>
                </a:solidFill>
                <a:cs typeface="Gordita" pitchFamily="2" charset="77"/>
              </a:rPr>
              <a:t>en oncologie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="" xmlns:a16="http://schemas.microsoft.com/office/drawing/2014/main" id="{1D7125B1-5B5B-B9C6-6DDD-63E06A5B61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05857" y="482309"/>
            <a:ext cx="1411407" cy="2428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5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fr-FR" dirty="0"/>
              <a:t>Date du congrès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429AE2BF-B994-B373-A6A1-907A0236A462}"/>
              </a:ext>
            </a:extLst>
          </p:cNvPr>
          <p:cNvSpPr txBox="1"/>
          <p:nvPr userDrawn="1"/>
        </p:nvSpPr>
        <p:spPr>
          <a:xfrm>
            <a:off x="2940704" y="3884984"/>
            <a:ext cx="21623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prstClr val="black"/>
                </a:solidFill>
              </a:rPr>
              <a:t>Programme :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="" xmlns:a16="http://schemas.microsoft.com/office/drawing/2014/main" id="{C33B4A75-5EF8-DF64-7F8E-52DE7E77837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03077" y="3982447"/>
            <a:ext cx="5899540" cy="2739487"/>
          </a:xfrm>
          <a:prstGeom prst="rect">
            <a:avLst/>
          </a:prstGeom>
        </p:spPr>
        <p:txBody>
          <a:bodyPr/>
          <a:lstStyle>
            <a:lvl1pPr marL="0" indent="-228600">
              <a:lnSpc>
                <a:spcPct val="90000"/>
              </a:lnSpc>
              <a:spcBef>
                <a:spcPts val="0"/>
              </a:spcBef>
              <a:buClr>
                <a:srgbClr val="FF7F4D"/>
              </a:buClr>
              <a:buFont typeface="Wingdings" pitchFamily="2" charset="2"/>
              <a:buChar char="§"/>
              <a:defRPr sz="2400" b="1" i="0">
                <a:solidFill>
                  <a:srgbClr val="005086"/>
                </a:solidFill>
                <a:latin typeface="Century Gothic" panose="020B0502020202020204" pitchFamily="34" charset="0"/>
              </a:defRPr>
            </a:lvl1pPr>
            <a:lvl2pPr>
              <a:defRPr sz="2400" b="1" i="0">
                <a:latin typeface="Century Gothic" panose="020B0502020202020204" pitchFamily="34" charset="0"/>
              </a:defRPr>
            </a:lvl2pPr>
            <a:lvl3pPr>
              <a:defRPr sz="2400" b="1" i="0">
                <a:latin typeface="Century Gothic" panose="020B0502020202020204" pitchFamily="34" charset="0"/>
              </a:defRPr>
            </a:lvl3pPr>
            <a:lvl4pPr>
              <a:defRPr sz="2400" b="1" i="0">
                <a:latin typeface="Century Gothic" panose="020B0502020202020204" pitchFamily="34" charset="0"/>
              </a:defRPr>
            </a:lvl4pPr>
            <a:lvl5pPr>
              <a:defRPr sz="2400" b="1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/>
              <a:t> Item #1</a:t>
            </a:r>
          </a:p>
          <a:p>
            <a:pPr lvl="0"/>
            <a:r>
              <a:rPr lang="fr-FR" dirty="0"/>
              <a:t> Item #2</a:t>
            </a:r>
          </a:p>
          <a:p>
            <a:pPr lvl="0"/>
            <a:r>
              <a:rPr lang="fr-FR" dirty="0"/>
              <a:t> Item #3</a:t>
            </a:r>
          </a:p>
          <a:p>
            <a:pPr lvl="0"/>
            <a:r>
              <a:rPr lang="fr-FR" dirty="0"/>
              <a:t> …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94D77CE0-EF2C-5CF1-84AC-19DBB72F6385}"/>
              </a:ext>
            </a:extLst>
          </p:cNvPr>
          <p:cNvSpPr txBox="1"/>
          <p:nvPr userDrawn="1"/>
        </p:nvSpPr>
        <p:spPr>
          <a:xfrm>
            <a:off x="5120733" y="243294"/>
            <a:ext cx="40126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2000" b="1" dirty="0">
                <a:solidFill>
                  <a:srgbClr val="FF7F4D"/>
                </a:solidFill>
                <a:latin typeface="Gordita" pitchFamily="2" charset="77"/>
                <a:cs typeface="Gordita" pitchFamily="2" charset="77"/>
              </a:rPr>
              <a:t>Congrès</a:t>
            </a:r>
            <a:endParaRPr lang="fr-FR" sz="2000" b="1" dirty="0">
              <a:solidFill>
                <a:srgbClr val="E7E6E6">
                  <a:lumMod val="75000"/>
                </a:srgbClr>
              </a:solidFill>
              <a:latin typeface="Gordita" pitchFamily="2" charset="77"/>
              <a:cs typeface="Gordita" pitchFamily="2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318731A-5446-F04E-735B-D8C250E1AC41}"/>
              </a:ext>
            </a:extLst>
          </p:cNvPr>
          <p:cNvSpPr/>
          <p:nvPr userDrawn="1"/>
        </p:nvSpPr>
        <p:spPr>
          <a:xfrm>
            <a:off x="8575058" y="109857"/>
            <a:ext cx="2806702" cy="646331"/>
          </a:xfrm>
          <a:prstGeom prst="rect">
            <a:avLst/>
          </a:prstGeom>
        </p:spPr>
        <p:txBody>
          <a:bodyPr wrap="square" rIns="216000">
            <a:spAutoFit/>
          </a:bodyPr>
          <a:lstStyle/>
          <a:p>
            <a:pPr algn="r">
              <a:defRPr/>
            </a:pPr>
            <a:r>
              <a:rPr lang="fr-FR" sz="3600" b="1" dirty="0">
                <a:solidFill>
                  <a:srgbClr val="737078"/>
                </a:solidFill>
              </a:rPr>
              <a:t>HEMATO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B40877AE-EB40-26B3-E4AE-E652BDB7CA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81760" y="76699"/>
            <a:ext cx="696446" cy="71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8193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Exp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64D0B334-62B8-E95D-4011-3B1D512B42AD}"/>
              </a:ext>
            </a:extLst>
          </p:cNvPr>
          <p:cNvSpPr/>
          <p:nvPr userDrawn="1"/>
        </p:nvSpPr>
        <p:spPr>
          <a:xfrm>
            <a:off x="0" y="4502597"/>
            <a:ext cx="12191999" cy="2112109"/>
          </a:xfrm>
          <a:prstGeom prst="rect">
            <a:avLst/>
          </a:prstGeom>
          <a:solidFill>
            <a:srgbClr val="FF7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tlCol="0" anchor="t"/>
          <a:lstStyle/>
          <a:p>
            <a:endParaRPr lang="fr-FR" sz="1600" b="1" dirty="0">
              <a:solidFill>
                <a:srgbClr val="FF7F4D"/>
              </a:solidFill>
              <a:latin typeface="geneve"/>
            </a:endParaRPr>
          </a:p>
        </p:txBody>
      </p:sp>
      <p:sp>
        <p:nvSpPr>
          <p:cNvPr id="30" name="Espace réservé pour une image  29">
            <a:extLst>
              <a:ext uri="{FF2B5EF4-FFF2-40B4-BE49-F238E27FC236}">
                <a16:creationId xmlns="" xmlns:a16="http://schemas.microsoft.com/office/drawing/2014/main" id="{E8F03D56-581E-FAB7-12E2-724ABC932EE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663359" y="4700665"/>
            <a:ext cx="1796104" cy="17961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fr-FR" dirty="0"/>
              <a:t>Image expert 1 N&amp;B en cercle</a:t>
            </a:r>
          </a:p>
          <a:p>
            <a:r>
              <a:rPr lang="fr-FR" dirty="0"/>
              <a:t>Trait 2 points bleu foncé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="" xmlns:a16="http://schemas.microsoft.com/office/drawing/2014/main" id="{ECF23FBF-FE34-F1DA-BD90-00F92103CC9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021245" y="3899146"/>
            <a:ext cx="9170755" cy="553891"/>
          </a:xfrm>
          <a:prstGeom prst="rect">
            <a:avLst/>
          </a:prstGeom>
        </p:spPr>
        <p:txBody>
          <a:bodyPr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400" b="1" i="0">
                <a:solidFill>
                  <a:srgbClr val="005086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</a:lstStyle>
          <a:p>
            <a:pPr lvl="0"/>
            <a:r>
              <a:rPr lang="fr-FR" dirty="0"/>
              <a:t>Titre Section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5F770F35-D21C-8D15-1E0D-13CA86D222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32939" y="4852271"/>
            <a:ext cx="5459059" cy="5699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</a:lstStyle>
          <a:p>
            <a:pPr lvl="0"/>
            <a:r>
              <a:rPr lang="fr-FR" dirty="0"/>
              <a:t>Pr Prénom NOM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="" xmlns:a16="http://schemas.microsoft.com/office/drawing/2014/main" id="{E53E4662-2047-347B-3E84-27E6569FF9B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739678" y="5442393"/>
            <a:ext cx="5459058" cy="9875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</a:lstStyle>
          <a:p>
            <a:pPr lvl="0"/>
            <a:r>
              <a:rPr lang="fr-FR" dirty="0"/>
              <a:t>Nom Institut</a:t>
            </a:r>
          </a:p>
          <a:p>
            <a:pPr lvl="0"/>
            <a:r>
              <a:rPr lang="fr-FR" dirty="0"/>
              <a:t>ou Hôpital</a:t>
            </a:r>
          </a:p>
          <a:p>
            <a:pPr lvl="0"/>
            <a:r>
              <a:rPr lang="fr-FR" dirty="0"/>
              <a:t>Université et Ville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="" xmlns:a16="http://schemas.microsoft.com/office/drawing/2014/main" id="{9A6B4D7B-5487-778A-ED36-37AFB3EF62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40704" y="944755"/>
            <a:ext cx="9190355" cy="4854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Titre du Congrès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="" xmlns:a16="http://schemas.microsoft.com/office/drawing/2014/main" id="{336828D2-9867-855C-8074-D31F04837A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016419"/>
            <a:ext cx="12192000" cy="1813403"/>
          </a:xfrm>
          <a:prstGeom prst="rect">
            <a:avLst/>
          </a:prstGeom>
          <a:solidFill>
            <a:srgbClr val="005087"/>
          </a:solidFill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611BC6B7-F7D0-CD8F-504D-C0525FA818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40704" y="1444738"/>
            <a:ext cx="9190355" cy="419056"/>
          </a:xfrm>
        </p:spPr>
        <p:txBody>
          <a:bodyPr anchor="t">
            <a:normAutofit/>
          </a:bodyPr>
          <a:lstStyle>
            <a:lvl1pPr algn="l">
              <a:defRPr sz="2000" b="0">
                <a:solidFill>
                  <a:srgbClr val="00508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 dirty="0"/>
              <a:t>Sous titre du Congrès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8932535-FFA1-0DF5-F581-9FAA2917DAFE}"/>
              </a:ext>
            </a:extLst>
          </p:cNvPr>
          <p:cNvSpPr/>
          <p:nvPr userDrawn="1"/>
        </p:nvSpPr>
        <p:spPr>
          <a:xfrm>
            <a:off x="3050265" y="0"/>
            <a:ext cx="9141734" cy="888908"/>
          </a:xfrm>
          <a:prstGeom prst="rect">
            <a:avLst/>
          </a:prstGeom>
          <a:solidFill>
            <a:srgbClr val="3A3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dirty="0">
              <a:solidFill>
                <a:srgbClr val="3A3839"/>
              </a:solidFill>
              <a:latin typeface="Calibri" panose="020F0502020204030204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="" xmlns:a16="http://schemas.microsoft.com/office/drawing/2014/main" id="{82876690-0BEF-AB6A-028A-C49472408F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3537" y="86385"/>
            <a:ext cx="2243259" cy="671839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="" xmlns:a16="http://schemas.microsoft.com/office/drawing/2014/main" id="{61F9AC1B-77FA-780F-DB0C-EACCEF4CB53F}"/>
              </a:ext>
            </a:extLst>
          </p:cNvPr>
          <p:cNvSpPr txBox="1"/>
          <p:nvPr userDrawn="1"/>
        </p:nvSpPr>
        <p:spPr>
          <a:xfrm>
            <a:off x="3205857" y="109986"/>
            <a:ext cx="150232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dirty="0">
                <a:solidFill>
                  <a:srgbClr val="FF7F4D"/>
                </a:solidFill>
                <a:cs typeface="Gordita" pitchFamily="2" charset="77"/>
              </a:rPr>
              <a:t>L’actualité</a:t>
            </a:r>
            <a:r>
              <a:rPr lang="fr-FR" sz="1100" dirty="0">
                <a:solidFill>
                  <a:prstClr val="white"/>
                </a:solidFill>
                <a:cs typeface="Gordita" pitchFamily="2" charset="77"/>
              </a:rPr>
              <a:t/>
            </a:r>
            <a:br>
              <a:rPr lang="fr-FR" sz="1100" dirty="0">
                <a:solidFill>
                  <a:prstClr val="white"/>
                </a:solidFill>
                <a:cs typeface="Gordita" pitchFamily="2" charset="77"/>
              </a:rPr>
            </a:br>
            <a:r>
              <a:rPr lang="fr-FR" sz="1100" dirty="0">
                <a:solidFill>
                  <a:prstClr val="white"/>
                </a:solidFill>
                <a:cs typeface="Gordita" pitchFamily="2" charset="77"/>
              </a:rPr>
              <a:t>en oncologie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="" xmlns:a16="http://schemas.microsoft.com/office/drawing/2014/main" id="{1D7125B1-5B5B-B9C6-6DDD-63E06A5B61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05857" y="482309"/>
            <a:ext cx="1411407" cy="2428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5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fr-FR" dirty="0"/>
              <a:t>Date du congrès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30124EE0-ACB7-CD8A-6809-5870B670BC73}"/>
              </a:ext>
            </a:extLst>
          </p:cNvPr>
          <p:cNvSpPr txBox="1"/>
          <p:nvPr userDrawn="1"/>
        </p:nvSpPr>
        <p:spPr>
          <a:xfrm>
            <a:off x="5120733" y="243294"/>
            <a:ext cx="40126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2000" b="1" dirty="0">
                <a:solidFill>
                  <a:srgbClr val="FF7F4D"/>
                </a:solidFill>
                <a:latin typeface="Gordita" pitchFamily="2" charset="77"/>
                <a:cs typeface="Gordita" pitchFamily="2" charset="77"/>
              </a:rPr>
              <a:t>Congrès</a:t>
            </a:r>
            <a:endParaRPr lang="fr-FR" sz="2000" b="1" dirty="0">
              <a:solidFill>
                <a:srgbClr val="E7E6E6">
                  <a:lumMod val="75000"/>
                </a:srgbClr>
              </a:solidFill>
              <a:latin typeface="Gordita" pitchFamily="2" charset="77"/>
              <a:cs typeface="Gordita" pitchFamily="2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EBE1EE0-097C-F490-0B66-B5F20C70A0CF}"/>
              </a:ext>
            </a:extLst>
          </p:cNvPr>
          <p:cNvSpPr/>
          <p:nvPr userDrawn="1"/>
        </p:nvSpPr>
        <p:spPr>
          <a:xfrm>
            <a:off x="8575058" y="109857"/>
            <a:ext cx="2806702" cy="646331"/>
          </a:xfrm>
          <a:prstGeom prst="rect">
            <a:avLst/>
          </a:prstGeom>
        </p:spPr>
        <p:txBody>
          <a:bodyPr wrap="square" rIns="216000">
            <a:spAutoFit/>
          </a:bodyPr>
          <a:lstStyle/>
          <a:p>
            <a:pPr algn="r">
              <a:defRPr/>
            </a:pPr>
            <a:r>
              <a:rPr lang="fr-FR" sz="3600" b="1" dirty="0">
                <a:solidFill>
                  <a:srgbClr val="737078"/>
                </a:solidFill>
              </a:rPr>
              <a:t>HEMATO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BDE4DCCA-E684-3A30-F083-1A4A0C533D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81760" y="76699"/>
            <a:ext cx="696446" cy="71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9973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ens d'intérê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E173DC7-B4D3-4321-AE79-E30BAB9140F0}"/>
              </a:ext>
            </a:extLst>
          </p:cNvPr>
          <p:cNvSpPr/>
          <p:nvPr userDrawn="1"/>
        </p:nvSpPr>
        <p:spPr>
          <a:xfrm>
            <a:off x="926898" y="6059887"/>
            <a:ext cx="11265101" cy="798114"/>
          </a:xfrm>
          <a:prstGeom prst="rect">
            <a:avLst/>
          </a:prstGeom>
          <a:solidFill>
            <a:srgbClr val="002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endParaRPr lang="fr-FR" sz="1200" i="1" dirty="0">
              <a:solidFill>
                <a:prstClr val="white"/>
              </a:solidFill>
            </a:endParaRPr>
          </a:p>
        </p:txBody>
      </p:sp>
      <p:pic>
        <p:nvPicPr>
          <p:cNvPr id="8" name="Image 7" descr="Une image contenant texte, clipart&#10;&#10;Description générée automatiquement">
            <a:extLst>
              <a:ext uri="{FF2B5EF4-FFF2-40B4-BE49-F238E27FC236}">
                <a16:creationId xmlns="" xmlns:a16="http://schemas.microsoft.com/office/drawing/2014/main" id="{70A865FB-40C9-5CAF-BAAC-E4ED600992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44932" y="6113512"/>
            <a:ext cx="2306783" cy="69086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1592C02-83E5-A5C8-E162-287DE145FD68}"/>
              </a:ext>
            </a:extLst>
          </p:cNvPr>
          <p:cNvSpPr/>
          <p:nvPr userDrawn="1"/>
        </p:nvSpPr>
        <p:spPr>
          <a:xfrm>
            <a:off x="0" y="0"/>
            <a:ext cx="926899" cy="6858000"/>
          </a:xfrm>
          <a:prstGeom prst="rect">
            <a:avLst/>
          </a:prstGeom>
          <a:solidFill>
            <a:srgbClr val="3A3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E8032FB2-8A0C-F093-959E-CBF277FEC978}"/>
              </a:ext>
            </a:extLst>
          </p:cNvPr>
          <p:cNvSpPr/>
          <p:nvPr userDrawn="1"/>
        </p:nvSpPr>
        <p:spPr>
          <a:xfrm rot="16200000">
            <a:off x="-1201106" y="3998441"/>
            <a:ext cx="32912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dirty="0">
                <a:solidFill>
                  <a:prstClr val="white"/>
                </a:solidFill>
              </a:rPr>
              <a:t>Ce contenu est un rapport et/ou un résumé des communications d'un congrès dont l'objectif est d'informer </a:t>
            </a:r>
            <a:br>
              <a:rPr lang="fr-FR" sz="800" dirty="0">
                <a:solidFill>
                  <a:prstClr val="white"/>
                </a:solidFill>
              </a:rPr>
            </a:br>
            <a:r>
              <a:rPr lang="fr-FR" sz="800" dirty="0">
                <a:solidFill>
                  <a:prstClr val="white"/>
                </a:solidFill>
              </a:rPr>
              <a:t>sur l'état actuel de la recherche ; les données présentées ici peuvent ne pas être validées par les autorités de santé et, </a:t>
            </a:r>
            <a:br>
              <a:rPr lang="fr-FR" sz="800" dirty="0">
                <a:solidFill>
                  <a:prstClr val="white"/>
                </a:solidFill>
              </a:rPr>
            </a:br>
            <a:r>
              <a:rPr lang="fr-FR" sz="800" dirty="0">
                <a:solidFill>
                  <a:prstClr val="white"/>
                </a:solidFill>
              </a:rPr>
              <a:t>le cas échéant, ne doivent pas être mises en pratique.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="" xmlns:a16="http://schemas.microsoft.com/office/drawing/2014/main" id="{5643CAED-F0F2-0415-6C0D-9BFF9BECD3D0}"/>
              </a:ext>
            </a:extLst>
          </p:cNvPr>
          <p:cNvSpPr txBox="1"/>
          <p:nvPr userDrawn="1"/>
        </p:nvSpPr>
        <p:spPr>
          <a:xfrm>
            <a:off x="8242609" y="6158862"/>
            <a:ext cx="150232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100" dirty="0">
                <a:solidFill>
                  <a:srgbClr val="FF7F4D"/>
                </a:solidFill>
                <a:cs typeface="Gordita" pitchFamily="2" charset="77"/>
              </a:rPr>
              <a:t>L’actualité</a:t>
            </a:r>
            <a:r>
              <a:rPr lang="fr-FR" sz="1100" dirty="0">
                <a:solidFill>
                  <a:prstClr val="white"/>
                </a:solidFill>
                <a:cs typeface="Gordita" pitchFamily="2" charset="77"/>
              </a:rPr>
              <a:t/>
            </a:r>
            <a:br>
              <a:rPr lang="fr-FR" sz="1100" dirty="0">
                <a:solidFill>
                  <a:prstClr val="white"/>
                </a:solidFill>
                <a:cs typeface="Gordita" pitchFamily="2" charset="77"/>
              </a:rPr>
            </a:br>
            <a:r>
              <a:rPr lang="fr-FR" sz="1100" dirty="0">
                <a:solidFill>
                  <a:prstClr val="white"/>
                </a:solidFill>
                <a:cs typeface="Gordita" pitchFamily="2" charset="77"/>
              </a:rPr>
              <a:t>en oncologie</a:t>
            </a:r>
          </a:p>
        </p:txBody>
      </p:sp>
      <p:sp>
        <p:nvSpPr>
          <p:cNvPr id="15" name="Espace réservé du texte 21">
            <a:extLst>
              <a:ext uri="{FF2B5EF4-FFF2-40B4-BE49-F238E27FC236}">
                <a16:creationId xmlns="" xmlns:a16="http://schemas.microsoft.com/office/drawing/2014/main" id="{2AAAAE89-3710-6FC1-6165-7C18910D5A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35351" y="6554231"/>
            <a:ext cx="1411407" cy="242888"/>
          </a:xfrm>
          <a:prstGeom prst="rect">
            <a:avLst/>
          </a:prstGeom>
        </p:spPr>
        <p:txBody>
          <a:bodyPr rIns="0">
            <a:normAutofit/>
          </a:bodyPr>
          <a:lstStyle>
            <a:lvl1pPr marL="0" indent="0" algn="r">
              <a:buNone/>
              <a:defRPr sz="105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fr-FR" dirty="0"/>
              <a:t>Date du congrès</a:t>
            </a:r>
          </a:p>
        </p:txBody>
      </p:sp>
      <p:sp>
        <p:nvSpPr>
          <p:cNvPr id="17" name="Espace réservé du contenu 16">
            <a:extLst>
              <a:ext uri="{FF2B5EF4-FFF2-40B4-BE49-F238E27FC236}">
                <a16:creationId xmlns="" xmlns:a16="http://schemas.microsoft.com/office/drawing/2014/main" id="{4C09A83B-48CE-BFDD-DC13-A8DC2A1787C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017816" y="6342603"/>
            <a:ext cx="5159375" cy="2471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i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200" i="1">
                <a:latin typeface="Century Gothic" panose="020B0502020202020204" pitchFamily="34" charset="0"/>
              </a:defRPr>
            </a:lvl2pPr>
            <a:lvl3pPr marL="914400" indent="0">
              <a:buNone/>
              <a:defRPr sz="1200" i="1">
                <a:latin typeface="Century Gothic" panose="020B0502020202020204" pitchFamily="34" charset="0"/>
              </a:defRPr>
            </a:lvl3pPr>
            <a:lvl4pPr marL="1371600" indent="0">
              <a:buNone/>
              <a:defRPr sz="1200" i="1">
                <a:latin typeface="Century Gothic" panose="020B0502020202020204" pitchFamily="34" charset="0"/>
              </a:defRPr>
            </a:lvl4pPr>
            <a:lvl5pPr marL="1828800" indent="0">
              <a:buNone/>
              <a:defRPr sz="1200" i="1">
                <a:latin typeface="Century Gothic" panose="020B0502020202020204" pitchFamily="34" charset="0"/>
              </a:defRPr>
            </a:lvl5pPr>
          </a:lstStyle>
          <a:p>
            <a:r>
              <a:rPr lang="fr-FR"/>
              <a:t>Xx. XXXXXX et al., ASH</a:t>
            </a:r>
            <a:r>
              <a:rPr lang="fr-FR" baseline="30000"/>
              <a:t>® </a:t>
            </a:r>
            <a:r>
              <a:rPr lang="fr-FR"/>
              <a:t>2023, Abs #1111</a:t>
            </a:r>
            <a:endParaRPr lang="fr-FR" dirty="0"/>
          </a:p>
        </p:txBody>
      </p:sp>
      <p:sp>
        <p:nvSpPr>
          <p:cNvPr id="20" name="Espace réservé du texte 18">
            <a:extLst>
              <a:ext uri="{FF2B5EF4-FFF2-40B4-BE49-F238E27FC236}">
                <a16:creationId xmlns="" xmlns:a16="http://schemas.microsoft.com/office/drawing/2014/main" id="{B19472D2-101B-E0E2-DE33-9218E328BE8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32775" y="632670"/>
            <a:ext cx="11259224" cy="341085"/>
          </a:xfrm>
          <a:prstGeom prst="rect">
            <a:avLst/>
          </a:prstGeom>
        </p:spPr>
        <p:txBody>
          <a:bodyPr lIns="180000">
            <a:noAutofit/>
          </a:bodyPr>
          <a:lstStyle>
            <a:lvl1pPr marL="0" indent="0">
              <a:buNone/>
              <a:defRPr sz="2000" b="1" i="0">
                <a:solidFill>
                  <a:srgbClr val="005086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/>
              <a:t>Nom expert…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55FE0FD8-3320-5147-8205-8CE4B96CF05A}"/>
              </a:ext>
            </a:extLst>
          </p:cNvPr>
          <p:cNvSpPr txBox="1"/>
          <p:nvPr userDrawn="1"/>
        </p:nvSpPr>
        <p:spPr>
          <a:xfrm>
            <a:off x="926898" y="-13661"/>
            <a:ext cx="4310742" cy="646331"/>
          </a:xfrm>
          <a:prstGeom prst="rect">
            <a:avLst/>
          </a:prstGeom>
          <a:noFill/>
        </p:spPr>
        <p:txBody>
          <a:bodyPr wrap="square" lIns="180000" rtlCol="0">
            <a:spAutoFit/>
          </a:bodyPr>
          <a:lstStyle/>
          <a:p>
            <a:r>
              <a:rPr lang="fr-FR" sz="3600" b="1" dirty="0">
                <a:solidFill>
                  <a:srgbClr val="FF7F4D"/>
                </a:solidFill>
              </a:rPr>
              <a:t>Liens d’intérêts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="" xmlns:a16="http://schemas.microsoft.com/office/drawing/2014/main" id="{75657F91-6C9A-9CEA-5B38-56317D56103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16225" y="1583079"/>
            <a:ext cx="5739946" cy="455457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solidFill>
                  <a:srgbClr val="FF7F4D"/>
                </a:solidFill>
              </a:defRPr>
            </a:lvl1pPr>
            <a:lvl2pPr>
              <a:defRPr sz="2800">
                <a:solidFill>
                  <a:srgbClr val="FF7F4D"/>
                </a:solidFill>
              </a:defRPr>
            </a:lvl2pPr>
            <a:lvl3pPr>
              <a:defRPr sz="2800">
                <a:solidFill>
                  <a:srgbClr val="FF7F4D"/>
                </a:solidFill>
              </a:defRPr>
            </a:lvl3pPr>
            <a:lvl4pPr>
              <a:defRPr sz="2800">
                <a:solidFill>
                  <a:srgbClr val="FF7F4D"/>
                </a:solidFill>
              </a:defRPr>
            </a:lvl4pPr>
            <a:lvl5pPr>
              <a:defRPr sz="2800">
                <a:solidFill>
                  <a:srgbClr val="FF7F4D"/>
                </a:solidFill>
              </a:defRPr>
            </a:lvl5pPr>
          </a:lstStyle>
          <a:p>
            <a:pPr lvl="0"/>
            <a:r>
              <a:rPr lang="fr-FR" dirty="0"/>
              <a:t>Type de lien #1</a:t>
            </a:r>
          </a:p>
        </p:txBody>
      </p:sp>
      <p:sp>
        <p:nvSpPr>
          <p:cNvPr id="22" name="Espace réservé du texte 20">
            <a:extLst>
              <a:ext uri="{FF2B5EF4-FFF2-40B4-BE49-F238E27FC236}">
                <a16:creationId xmlns="" xmlns:a16="http://schemas.microsoft.com/office/drawing/2014/main" id="{E03A48C8-B74B-6E8A-B342-B3CDCBDFF7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6225" y="2020759"/>
            <a:ext cx="5739946" cy="455457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2000" b="1">
                <a:solidFill>
                  <a:srgbClr val="005086"/>
                </a:solidFill>
              </a:defRPr>
            </a:lvl1pPr>
            <a:lvl2pPr>
              <a:defRPr sz="2800">
                <a:solidFill>
                  <a:srgbClr val="FF7F4D"/>
                </a:solidFill>
              </a:defRPr>
            </a:lvl2pPr>
            <a:lvl3pPr>
              <a:defRPr sz="2800">
                <a:solidFill>
                  <a:srgbClr val="FF7F4D"/>
                </a:solidFill>
              </a:defRPr>
            </a:lvl3pPr>
            <a:lvl4pPr>
              <a:defRPr sz="2800">
                <a:solidFill>
                  <a:srgbClr val="FF7F4D"/>
                </a:solidFill>
              </a:defRPr>
            </a:lvl4pPr>
            <a:lvl5pPr>
              <a:defRPr sz="2800">
                <a:solidFill>
                  <a:srgbClr val="FF7F4D"/>
                </a:solidFill>
              </a:defRPr>
            </a:lvl5pPr>
          </a:lstStyle>
          <a:p>
            <a:pPr lvl="0"/>
            <a:r>
              <a:rPr lang="fr-FR" dirty="0"/>
              <a:t>Labo #1, Labo 2</a:t>
            </a:r>
          </a:p>
        </p:txBody>
      </p:sp>
      <p:sp>
        <p:nvSpPr>
          <p:cNvPr id="24" name="Espace réservé du texte 20">
            <a:extLst>
              <a:ext uri="{FF2B5EF4-FFF2-40B4-BE49-F238E27FC236}">
                <a16:creationId xmlns="" xmlns:a16="http://schemas.microsoft.com/office/drawing/2014/main" id="{159B080C-1F3A-7A59-9F0C-7543F364631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16225" y="2566803"/>
            <a:ext cx="5739946" cy="455457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solidFill>
                  <a:srgbClr val="FF7F4D"/>
                </a:solidFill>
              </a:defRPr>
            </a:lvl1pPr>
            <a:lvl2pPr>
              <a:defRPr sz="2800">
                <a:solidFill>
                  <a:srgbClr val="FF7F4D"/>
                </a:solidFill>
              </a:defRPr>
            </a:lvl2pPr>
            <a:lvl3pPr>
              <a:defRPr sz="2800">
                <a:solidFill>
                  <a:srgbClr val="FF7F4D"/>
                </a:solidFill>
              </a:defRPr>
            </a:lvl3pPr>
            <a:lvl4pPr>
              <a:defRPr sz="2800">
                <a:solidFill>
                  <a:srgbClr val="FF7F4D"/>
                </a:solidFill>
              </a:defRPr>
            </a:lvl4pPr>
            <a:lvl5pPr>
              <a:defRPr sz="2800">
                <a:solidFill>
                  <a:srgbClr val="FF7F4D"/>
                </a:solidFill>
              </a:defRPr>
            </a:lvl5pPr>
          </a:lstStyle>
          <a:p>
            <a:pPr lvl="0"/>
            <a:r>
              <a:rPr lang="fr-FR" dirty="0"/>
              <a:t>Type de lien #2</a:t>
            </a:r>
          </a:p>
        </p:txBody>
      </p:sp>
      <p:sp>
        <p:nvSpPr>
          <p:cNvPr id="25" name="Espace réservé du texte 20">
            <a:extLst>
              <a:ext uri="{FF2B5EF4-FFF2-40B4-BE49-F238E27FC236}">
                <a16:creationId xmlns="" xmlns:a16="http://schemas.microsoft.com/office/drawing/2014/main" id="{7295987C-94D1-1C53-0E9B-6B1200248A4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16225" y="3004483"/>
            <a:ext cx="5739946" cy="455457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2000" b="1">
                <a:solidFill>
                  <a:srgbClr val="005086"/>
                </a:solidFill>
              </a:defRPr>
            </a:lvl1pPr>
            <a:lvl2pPr>
              <a:defRPr sz="2800">
                <a:solidFill>
                  <a:srgbClr val="FF7F4D"/>
                </a:solidFill>
              </a:defRPr>
            </a:lvl2pPr>
            <a:lvl3pPr>
              <a:defRPr sz="2800">
                <a:solidFill>
                  <a:srgbClr val="FF7F4D"/>
                </a:solidFill>
              </a:defRPr>
            </a:lvl3pPr>
            <a:lvl4pPr>
              <a:defRPr sz="2800">
                <a:solidFill>
                  <a:srgbClr val="FF7F4D"/>
                </a:solidFill>
              </a:defRPr>
            </a:lvl4pPr>
            <a:lvl5pPr>
              <a:defRPr sz="2800">
                <a:solidFill>
                  <a:srgbClr val="FF7F4D"/>
                </a:solidFill>
              </a:defRPr>
            </a:lvl5pPr>
          </a:lstStyle>
          <a:p>
            <a:pPr lvl="0"/>
            <a:r>
              <a:rPr lang="fr-FR" dirty="0"/>
              <a:t>Labo #1, Labo 2</a:t>
            </a:r>
          </a:p>
        </p:txBody>
      </p:sp>
      <p:sp>
        <p:nvSpPr>
          <p:cNvPr id="26" name="Espace réservé du texte 20">
            <a:extLst>
              <a:ext uri="{FF2B5EF4-FFF2-40B4-BE49-F238E27FC236}">
                <a16:creationId xmlns="" xmlns:a16="http://schemas.microsoft.com/office/drawing/2014/main" id="{C15B2DC2-CFD3-27C2-D5E1-F8115E0C07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816225" y="3550527"/>
            <a:ext cx="5739946" cy="455457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solidFill>
                  <a:srgbClr val="FF7F4D"/>
                </a:solidFill>
              </a:defRPr>
            </a:lvl1pPr>
            <a:lvl2pPr>
              <a:defRPr sz="2800">
                <a:solidFill>
                  <a:srgbClr val="FF7F4D"/>
                </a:solidFill>
              </a:defRPr>
            </a:lvl2pPr>
            <a:lvl3pPr>
              <a:defRPr sz="2800">
                <a:solidFill>
                  <a:srgbClr val="FF7F4D"/>
                </a:solidFill>
              </a:defRPr>
            </a:lvl3pPr>
            <a:lvl4pPr>
              <a:defRPr sz="2800">
                <a:solidFill>
                  <a:srgbClr val="FF7F4D"/>
                </a:solidFill>
              </a:defRPr>
            </a:lvl4pPr>
            <a:lvl5pPr>
              <a:defRPr sz="2800">
                <a:solidFill>
                  <a:srgbClr val="FF7F4D"/>
                </a:solidFill>
              </a:defRPr>
            </a:lvl5pPr>
          </a:lstStyle>
          <a:p>
            <a:pPr lvl="0"/>
            <a:r>
              <a:rPr lang="fr-FR" dirty="0"/>
              <a:t>Type de lien #3</a:t>
            </a:r>
          </a:p>
        </p:txBody>
      </p:sp>
      <p:sp>
        <p:nvSpPr>
          <p:cNvPr id="27" name="Espace réservé du texte 20">
            <a:extLst>
              <a:ext uri="{FF2B5EF4-FFF2-40B4-BE49-F238E27FC236}">
                <a16:creationId xmlns="" xmlns:a16="http://schemas.microsoft.com/office/drawing/2014/main" id="{2A591045-41BB-1FC8-0305-CC88AA12737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816225" y="3988207"/>
            <a:ext cx="5739946" cy="455457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2000" b="1">
                <a:solidFill>
                  <a:srgbClr val="005086"/>
                </a:solidFill>
              </a:defRPr>
            </a:lvl1pPr>
            <a:lvl2pPr>
              <a:defRPr sz="2800">
                <a:solidFill>
                  <a:srgbClr val="FF7F4D"/>
                </a:solidFill>
              </a:defRPr>
            </a:lvl2pPr>
            <a:lvl3pPr>
              <a:defRPr sz="2800">
                <a:solidFill>
                  <a:srgbClr val="FF7F4D"/>
                </a:solidFill>
              </a:defRPr>
            </a:lvl3pPr>
            <a:lvl4pPr>
              <a:defRPr sz="2800">
                <a:solidFill>
                  <a:srgbClr val="FF7F4D"/>
                </a:solidFill>
              </a:defRPr>
            </a:lvl4pPr>
            <a:lvl5pPr>
              <a:defRPr sz="2800">
                <a:solidFill>
                  <a:srgbClr val="FF7F4D"/>
                </a:solidFill>
              </a:defRPr>
            </a:lvl5pPr>
          </a:lstStyle>
          <a:p>
            <a:pPr lvl="0"/>
            <a:r>
              <a:rPr lang="fr-FR" dirty="0"/>
              <a:t>Labo #1, Labo 2</a:t>
            </a:r>
          </a:p>
        </p:txBody>
      </p:sp>
      <p:sp>
        <p:nvSpPr>
          <p:cNvPr id="28" name="Espace réservé du texte 20">
            <a:extLst>
              <a:ext uri="{FF2B5EF4-FFF2-40B4-BE49-F238E27FC236}">
                <a16:creationId xmlns="" xmlns:a16="http://schemas.microsoft.com/office/drawing/2014/main" id="{3BBF1EBD-20D4-C4E7-4492-D5CEC75AF0A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816225" y="4530119"/>
            <a:ext cx="5739946" cy="455457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solidFill>
                  <a:srgbClr val="FF7F4D"/>
                </a:solidFill>
              </a:defRPr>
            </a:lvl1pPr>
            <a:lvl2pPr>
              <a:defRPr sz="2800">
                <a:solidFill>
                  <a:srgbClr val="FF7F4D"/>
                </a:solidFill>
              </a:defRPr>
            </a:lvl2pPr>
            <a:lvl3pPr>
              <a:defRPr sz="2800">
                <a:solidFill>
                  <a:srgbClr val="FF7F4D"/>
                </a:solidFill>
              </a:defRPr>
            </a:lvl3pPr>
            <a:lvl4pPr>
              <a:defRPr sz="2800">
                <a:solidFill>
                  <a:srgbClr val="FF7F4D"/>
                </a:solidFill>
              </a:defRPr>
            </a:lvl4pPr>
            <a:lvl5pPr>
              <a:defRPr sz="2800">
                <a:solidFill>
                  <a:srgbClr val="FF7F4D"/>
                </a:solidFill>
              </a:defRPr>
            </a:lvl5pPr>
          </a:lstStyle>
          <a:p>
            <a:pPr lvl="0"/>
            <a:r>
              <a:rPr lang="fr-FR" dirty="0"/>
              <a:t>Type de lien #4</a:t>
            </a:r>
          </a:p>
        </p:txBody>
      </p:sp>
      <p:sp>
        <p:nvSpPr>
          <p:cNvPr id="30" name="Espace réservé du texte 20">
            <a:extLst>
              <a:ext uri="{FF2B5EF4-FFF2-40B4-BE49-F238E27FC236}">
                <a16:creationId xmlns="" xmlns:a16="http://schemas.microsoft.com/office/drawing/2014/main" id="{731D97DF-157D-4421-0207-3DBD4AF0DEF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816225" y="4967799"/>
            <a:ext cx="5739946" cy="455457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2000" b="1">
                <a:solidFill>
                  <a:srgbClr val="005086"/>
                </a:solidFill>
              </a:defRPr>
            </a:lvl1pPr>
            <a:lvl2pPr>
              <a:defRPr sz="2800">
                <a:solidFill>
                  <a:srgbClr val="FF7F4D"/>
                </a:solidFill>
              </a:defRPr>
            </a:lvl2pPr>
            <a:lvl3pPr>
              <a:defRPr sz="2800">
                <a:solidFill>
                  <a:srgbClr val="FF7F4D"/>
                </a:solidFill>
              </a:defRPr>
            </a:lvl3pPr>
            <a:lvl4pPr>
              <a:defRPr sz="2800">
                <a:solidFill>
                  <a:srgbClr val="FF7F4D"/>
                </a:solidFill>
              </a:defRPr>
            </a:lvl4pPr>
            <a:lvl5pPr>
              <a:defRPr sz="2800">
                <a:solidFill>
                  <a:srgbClr val="FF7F4D"/>
                </a:solidFill>
              </a:defRPr>
            </a:lvl5pPr>
          </a:lstStyle>
          <a:p>
            <a:pPr lvl="0"/>
            <a:r>
              <a:rPr lang="fr-FR" dirty="0"/>
              <a:t>Labo #1, Labo 2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F6C66C23-2059-2526-AE85-9D17A1B0921F}"/>
              </a:ext>
            </a:extLst>
          </p:cNvPr>
          <p:cNvSpPr/>
          <p:nvPr userDrawn="1"/>
        </p:nvSpPr>
        <p:spPr>
          <a:xfrm>
            <a:off x="2730678" y="1752557"/>
            <a:ext cx="95733" cy="95733"/>
          </a:xfrm>
          <a:prstGeom prst="rect">
            <a:avLst/>
          </a:prstGeom>
          <a:solidFill>
            <a:srgbClr val="FF7F4D"/>
          </a:solidFill>
          <a:ln>
            <a:solidFill>
              <a:srgbClr val="FF7F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E09227F8-A748-584A-DC29-76D3C2FA61C0}"/>
              </a:ext>
            </a:extLst>
          </p:cNvPr>
          <p:cNvSpPr/>
          <p:nvPr userDrawn="1"/>
        </p:nvSpPr>
        <p:spPr>
          <a:xfrm>
            <a:off x="2720492" y="4699597"/>
            <a:ext cx="95733" cy="95733"/>
          </a:xfrm>
          <a:prstGeom prst="rect">
            <a:avLst/>
          </a:prstGeom>
          <a:solidFill>
            <a:srgbClr val="FF7F4D"/>
          </a:solidFill>
          <a:ln>
            <a:solidFill>
              <a:srgbClr val="FF7F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2753D50D-EA1A-689A-0786-70E00BEA4053}"/>
              </a:ext>
            </a:extLst>
          </p:cNvPr>
          <p:cNvSpPr/>
          <p:nvPr userDrawn="1"/>
        </p:nvSpPr>
        <p:spPr>
          <a:xfrm>
            <a:off x="2720491" y="3720269"/>
            <a:ext cx="95733" cy="95733"/>
          </a:xfrm>
          <a:prstGeom prst="rect">
            <a:avLst/>
          </a:prstGeom>
          <a:solidFill>
            <a:srgbClr val="FF7F4D"/>
          </a:solidFill>
          <a:ln>
            <a:solidFill>
              <a:srgbClr val="FF7F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14AA4265-5D5B-C42A-93AD-9F2B9EE2CEA2}"/>
              </a:ext>
            </a:extLst>
          </p:cNvPr>
          <p:cNvSpPr/>
          <p:nvPr userDrawn="1"/>
        </p:nvSpPr>
        <p:spPr>
          <a:xfrm>
            <a:off x="2732990" y="2740942"/>
            <a:ext cx="95733" cy="95733"/>
          </a:xfrm>
          <a:prstGeom prst="rect">
            <a:avLst/>
          </a:prstGeom>
          <a:solidFill>
            <a:srgbClr val="FF7F4D"/>
          </a:solidFill>
          <a:ln>
            <a:solidFill>
              <a:srgbClr val="FF7F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5A2D53C6-EA06-A2DE-4A2E-3E643DFEA2B1}"/>
              </a:ext>
            </a:extLst>
          </p:cNvPr>
          <p:cNvSpPr/>
          <p:nvPr userDrawn="1"/>
        </p:nvSpPr>
        <p:spPr>
          <a:xfrm rot="16200000">
            <a:off x="-950941" y="1080182"/>
            <a:ext cx="2806702" cy="646331"/>
          </a:xfrm>
          <a:prstGeom prst="rect">
            <a:avLst/>
          </a:prstGeom>
        </p:spPr>
        <p:txBody>
          <a:bodyPr wrap="square" rIns="216000">
            <a:spAutoFit/>
          </a:bodyPr>
          <a:lstStyle/>
          <a:p>
            <a:pPr algn="r"/>
            <a:r>
              <a:rPr lang="fr-FR" sz="3600" b="1" dirty="0">
                <a:solidFill>
                  <a:srgbClr val="737078"/>
                </a:solidFill>
              </a:rPr>
              <a:t>HEMATO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32BEB482-17F2-6484-AB39-DE328AB66E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" y="6059887"/>
            <a:ext cx="696446" cy="71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0552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Abstr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E173DC7-B4D3-4321-AE79-E30BAB9140F0}"/>
              </a:ext>
            </a:extLst>
          </p:cNvPr>
          <p:cNvSpPr/>
          <p:nvPr userDrawn="1"/>
        </p:nvSpPr>
        <p:spPr>
          <a:xfrm>
            <a:off x="926898" y="6059887"/>
            <a:ext cx="11265101" cy="798114"/>
          </a:xfrm>
          <a:prstGeom prst="rect">
            <a:avLst/>
          </a:prstGeom>
          <a:solidFill>
            <a:srgbClr val="002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endParaRPr lang="fr-FR" sz="1200" i="1" dirty="0">
              <a:solidFill>
                <a:prstClr val="white"/>
              </a:solidFill>
            </a:endParaRPr>
          </a:p>
        </p:txBody>
      </p:sp>
      <p:pic>
        <p:nvPicPr>
          <p:cNvPr id="8" name="Image 7" descr="Une image contenant texte, clipart&#10;&#10;Description générée automatiquement">
            <a:extLst>
              <a:ext uri="{FF2B5EF4-FFF2-40B4-BE49-F238E27FC236}">
                <a16:creationId xmlns="" xmlns:a16="http://schemas.microsoft.com/office/drawing/2014/main" id="{70A865FB-40C9-5CAF-BAAC-E4ED600992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44932" y="6113512"/>
            <a:ext cx="2306783" cy="69086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1592C02-83E5-A5C8-E162-287DE145FD68}"/>
              </a:ext>
            </a:extLst>
          </p:cNvPr>
          <p:cNvSpPr/>
          <p:nvPr userDrawn="1"/>
        </p:nvSpPr>
        <p:spPr>
          <a:xfrm>
            <a:off x="0" y="0"/>
            <a:ext cx="926899" cy="6858000"/>
          </a:xfrm>
          <a:prstGeom prst="rect">
            <a:avLst/>
          </a:prstGeom>
          <a:solidFill>
            <a:srgbClr val="3A3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E8032FB2-8A0C-F093-959E-CBF277FEC978}"/>
              </a:ext>
            </a:extLst>
          </p:cNvPr>
          <p:cNvSpPr/>
          <p:nvPr userDrawn="1"/>
        </p:nvSpPr>
        <p:spPr>
          <a:xfrm rot="16200000">
            <a:off x="-1201106" y="3998441"/>
            <a:ext cx="32912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dirty="0">
                <a:solidFill>
                  <a:prstClr val="white"/>
                </a:solidFill>
              </a:rPr>
              <a:t>Ce contenu est un rapport et/ou un résumé des communications d'un congrès dont l'objectif est d'informer </a:t>
            </a:r>
            <a:br>
              <a:rPr lang="fr-FR" sz="800" dirty="0">
                <a:solidFill>
                  <a:prstClr val="white"/>
                </a:solidFill>
              </a:rPr>
            </a:br>
            <a:r>
              <a:rPr lang="fr-FR" sz="800" dirty="0">
                <a:solidFill>
                  <a:prstClr val="white"/>
                </a:solidFill>
              </a:rPr>
              <a:t>sur l'état actuel de la recherche ; les données présentées ici peuvent ne pas être validées par les autorités de santé et, </a:t>
            </a:r>
            <a:br>
              <a:rPr lang="fr-FR" sz="800" dirty="0">
                <a:solidFill>
                  <a:prstClr val="white"/>
                </a:solidFill>
              </a:rPr>
            </a:br>
            <a:r>
              <a:rPr lang="fr-FR" sz="800" dirty="0">
                <a:solidFill>
                  <a:prstClr val="white"/>
                </a:solidFill>
              </a:rPr>
              <a:t>le cas échéant, ne doivent pas être mises en pratique.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="" xmlns:a16="http://schemas.microsoft.com/office/drawing/2014/main" id="{5643CAED-F0F2-0415-6C0D-9BFF9BECD3D0}"/>
              </a:ext>
            </a:extLst>
          </p:cNvPr>
          <p:cNvSpPr txBox="1"/>
          <p:nvPr userDrawn="1"/>
        </p:nvSpPr>
        <p:spPr>
          <a:xfrm>
            <a:off x="8242609" y="6158862"/>
            <a:ext cx="150232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100" dirty="0">
                <a:solidFill>
                  <a:srgbClr val="FF7F4D"/>
                </a:solidFill>
                <a:cs typeface="Gordita" pitchFamily="2" charset="77"/>
              </a:rPr>
              <a:t>L’actualité</a:t>
            </a:r>
            <a:r>
              <a:rPr lang="fr-FR" sz="1100" dirty="0">
                <a:solidFill>
                  <a:prstClr val="white"/>
                </a:solidFill>
                <a:cs typeface="Gordita" pitchFamily="2" charset="77"/>
              </a:rPr>
              <a:t/>
            </a:r>
            <a:br>
              <a:rPr lang="fr-FR" sz="1100" dirty="0">
                <a:solidFill>
                  <a:prstClr val="white"/>
                </a:solidFill>
                <a:cs typeface="Gordita" pitchFamily="2" charset="77"/>
              </a:rPr>
            </a:br>
            <a:r>
              <a:rPr lang="fr-FR" sz="1100" dirty="0">
                <a:solidFill>
                  <a:prstClr val="white"/>
                </a:solidFill>
                <a:cs typeface="Gordita" pitchFamily="2" charset="77"/>
              </a:rPr>
              <a:t>en oncologie</a:t>
            </a:r>
          </a:p>
        </p:txBody>
      </p:sp>
      <p:sp>
        <p:nvSpPr>
          <p:cNvPr id="15" name="Espace réservé du texte 21">
            <a:extLst>
              <a:ext uri="{FF2B5EF4-FFF2-40B4-BE49-F238E27FC236}">
                <a16:creationId xmlns="" xmlns:a16="http://schemas.microsoft.com/office/drawing/2014/main" id="{2AAAAE89-3710-6FC1-6165-7C18910D5A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35351" y="6554231"/>
            <a:ext cx="1411407" cy="242888"/>
          </a:xfrm>
          <a:prstGeom prst="rect">
            <a:avLst/>
          </a:prstGeom>
        </p:spPr>
        <p:txBody>
          <a:bodyPr rIns="0">
            <a:normAutofit/>
          </a:bodyPr>
          <a:lstStyle>
            <a:lvl1pPr marL="0" indent="0" algn="r">
              <a:buNone/>
              <a:defRPr sz="105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fr-FR" dirty="0"/>
              <a:t>Date du congrès</a:t>
            </a:r>
          </a:p>
        </p:txBody>
      </p:sp>
      <p:sp>
        <p:nvSpPr>
          <p:cNvPr id="17" name="Espace réservé du contenu 16">
            <a:extLst>
              <a:ext uri="{FF2B5EF4-FFF2-40B4-BE49-F238E27FC236}">
                <a16:creationId xmlns="" xmlns:a16="http://schemas.microsoft.com/office/drawing/2014/main" id="{4C09A83B-48CE-BFDD-DC13-A8DC2A1787C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017816" y="6342603"/>
            <a:ext cx="5159375" cy="2471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i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200" i="1">
                <a:latin typeface="Century Gothic" panose="020B0502020202020204" pitchFamily="34" charset="0"/>
              </a:defRPr>
            </a:lvl2pPr>
            <a:lvl3pPr marL="914400" indent="0">
              <a:buNone/>
              <a:defRPr sz="1200" i="1">
                <a:latin typeface="Century Gothic" panose="020B0502020202020204" pitchFamily="34" charset="0"/>
              </a:defRPr>
            </a:lvl3pPr>
            <a:lvl4pPr marL="1371600" indent="0">
              <a:buNone/>
              <a:defRPr sz="1200" i="1">
                <a:latin typeface="Century Gothic" panose="020B0502020202020204" pitchFamily="34" charset="0"/>
              </a:defRPr>
            </a:lvl4pPr>
            <a:lvl5pPr marL="1828800" indent="0">
              <a:buNone/>
              <a:defRPr sz="1200" i="1">
                <a:latin typeface="Century Gothic" panose="020B0502020202020204" pitchFamily="34" charset="0"/>
              </a:defRPr>
            </a:lvl5pPr>
          </a:lstStyle>
          <a:p>
            <a:r>
              <a:rPr lang="fr-FR"/>
              <a:t>Xx. XXXXXX et al., ASH</a:t>
            </a:r>
            <a:r>
              <a:rPr lang="fr-FR" baseline="30000"/>
              <a:t>® </a:t>
            </a:r>
            <a:r>
              <a:rPr lang="fr-FR"/>
              <a:t>2023, Abs #1111</a:t>
            </a:r>
            <a:endParaRPr lang="fr-FR" dirty="0"/>
          </a:p>
        </p:txBody>
      </p:sp>
      <p:sp>
        <p:nvSpPr>
          <p:cNvPr id="19" name="Espace réservé du texte 18">
            <a:extLst>
              <a:ext uri="{FF2B5EF4-FFF2-40B4-BE49-F238E27FC236}">
                <a16:creationId xmlns="" xmlns:a16="http://schemas.microsoft.com/office/drawing/2014/main" id="{A6141D7E-6A11-9A05-41CA-2C5C54BC029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06583" y="1944913"/>
            <a:ext cx="10370160" cy="169091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/>
              <a:t>Titre abstract…</a:t>
            </a:r>
          </a:p>
        </p:txBody>
      </p:sp>
      <p:sp>
        <p:nvSpPr>
          <p:cNvPr id="20" name="Espace réservé du texte 18">
            <a:extLst>
              <a:ext uri="{FF2B5EF4-FFF2-40B4-BE49-F238E27FC236}">
                <a16:creationId xmlns="" xmlns:a16="http://schemas.microsoft.com/office/drawing/2014/main" id="{B19472D2-101B-E0E2-DE33-9218E328BE8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06583" y="3635828"/>
            <a:ext cx="10370160" cy="16909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 b="1" i="0">
                <a:solidFill>
                  <a:srgbClr val="005086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/>
              <a:t>Sous-titre abstract…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E78F27A6-9F9E-9795-0706-9193233DED21}"/>
              </a:ext>
            </a:extLst>
          </p:cNvPr>
          <p:cNvSpPr/>
          <p:nvPr userDrawn="1"/>
        </p:nvSpPr>
        <p:spPr>
          <a:xfrm rot="16200000">
            <a:off x="-950941" y="1080182"/>
            <a:ext cx="2806702" cy="646331"/>
          </a:xfrm>
          <a:prstGeom prst="rect">
            <a:avLst/>
          </a:prstGeom>
        </p:spPr>
        <p:txBody>
          <a:bodyPr wrap="square" rIns="216000">
            <a:spAutoFit/>
          </a:bodyPr>
          <a:lstStyle/>
          <a:p>
            <a:pPr algn="r"/>
            <a:r>
              <a:rPr lang="fr-FR" sz="3600" b="1" dirty="0">
                <a:solidFill>
                  <a:srgbClr val="737078"/>
                </a:solidFill>
              </a:rPr>
              <a:t>HEMATO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C497413C-9C92-87D0-F15A-BDB694087F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" y="6059887"/>
            <a:ext cx="696446" cy="71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4717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bstrac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E173DC7-B4D3-4321-AE79-E30BAB9140F0}"/>
              </a:ext>
            </a:extLst>
          </p:cNvPr>
          <p:cNvSpPr/>
          <p:nvPr userDrawn="1"/>
        </p:nvSpPr>
        <p:spPr>
          <a:xfrm>
            <a:off x="926898" y="6059887"/>
            <a:ext cx="11265101" cy="798114"/>
          </a:xfrm>
          <a:prstGeom prst="rect">
            <a:avLst/>
          </a:prstGeom>
          <a:solidFill>
            <a:srgbClr val="002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endParaRPr lang="fr-FR" sz="1200" i="1" dirty="0">
              <a:solidFill>
                <a:prstClr val="white"/>
              </a:solidFill>
            </a:endParaRPr>
          </a:p>
        </p:txBody>
      </p:sp>
      <p:pic>
        <p:nvPicPr>
          <p:cNvPr id="8" name="Image 7" descr="Une image contenant texte, clipart&#10;&#10;Description générée automatiquement">
            <a:extLst>
              <a:ext uri="{FF2B5EF4-FFF2-40B4-BE49-F238E27FC236}">
                <a16:creationId xmlns="" xmlns:a16="http://schemas.microsoft.com/office/drawing/2014/main" id="{70A865FB-40C9-5CAF-BAAC-E4ED600992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44932" y="6113512"/>
            <a:ext cx="2306783" cy="69086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1592C02-83E5-A5C8-E162-287DE145FD68}"/>
              </a:ext>
            </a:extLst>
          </p:cNvPr>
          <p:cNvSpPr/>
          <p:nvPr userDrawn="1"/>
        </p:nvSpPr>
        <p:spPr>
          <a:xfrm>
            <a:off x="0" y="0"/>
            <a:ext cx="926899" cy="6858000"/>
          </a:xfrm>
          <a:prstGeom prst="rect">
            <a:avLst/>
          </a:prstGeom>
          <a:solidFill>
            <a:srgbClr val="3A3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E8032FB2-8A0C-F093-959E-CBF277FEC978}"/>
              </a:ext>
            </a:extLst>
          </p:cNvPr>
          <p:cNvSpPr/>
          <p:nvPr userDrawn="1"/>
        </p:nvSpPr>
        <p:spPr>
          <a:xfrm rot="16200000">
            <a:off x="-1201106" y="3998441"/>
            <a:ext cx="32912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dirty="0">
                <a:solidFill>
                  <a:prstClr val="white"/>
                </a:solidFill>
              </a:rPr>
              <a:t>Ce contenu est un rapport et/ou un résumé des communications d'un congrès dont l'objectif est d'informer </a:t>
            </a:r>
            <a:br>
              <a:rPr lang="fr-FR" sz="800" dirty="0">
                <a:solidFill>
                  <a:prstClr val="white"/>
                </a:solidFill>
              </a:rPr>
            </a:br>
            <a:r>
              <a:rPr lang="fr-FR" sz="800" dirty="0">
                <a:solidFill>
                  <a:prstClr val="white"/>
                </a:solidFill>
              </a:rPr>
              <a:t>sur l'état actuel de la recherche ; les données présentées ici peuvent ne pas être validées par les autorités de santé et, </a:t>
            </a:r>
            <a:br>
              <a:rPr lang="fr-FR" sz="800" dirty="0">
                <a:solidFill>
                  <a:prstClr val="white"/>
                </a:solidFill>
              </a:rPr>
            </a:br>
            <a:r>
              <a:rPr lang="fr-FR" sz="800" dirty="0">
                <a:solidFill>
                  <a:prstClr val="white"/>
                </a:solidFill>
              </a:rPr>
              <a:t>le cas échéant, ne doivent pas être mises en pratique.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="" xmlns:a16="http://schemas.microsoft.com/office/drawing/2014/main" id="{5643CAED-F0F2-0415-6C0D-9BFF9BECD3D0}"/>
              </a:ext>
            </a:extLst>
          </p:cNvPr>
          <p:cNvSpPr txBox="1"/>
          <p:nvPr userDrawn="1"/>
        </p:nvSpPr>
        <p:spPr>
          <a:xfrm>
            <a:off x="8242609" y="6158862"/>
            <a:ext cx="150232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100" dirty="0">
                <a:solidFill>
                  <a:srgbClr val="FF7F4D"/>
                </a:solidFill>
                <a:cs typeface="Gordita" pitchFamily="2" charset="77"/>
              </a:rPr>
              <a:t>L’actualité</a:t>
            </a:r>
            <a:r>
              <a:rPr lang="fr-FR" sz="1100" dirty="0">
                <a:solidFill>
                  <a:prstClr val="white"/>
                </a:solidFill>
                <a:cs typeface="Gordita" pitchFamily="2" charset="77"/>
              </a:rPr>
              <a:t/>
            </a:r>
            <a:br>
              <a:rPr lang="fr-FR" sz="1100" dirty="0">
                <a:solidFill>
                  <a:prstClr val="white"/>
                </a:solidFill>
                <a:cs typeface="Gordita" pitchFamily="2" charset="77"/>
              </a:rPr>
            </a:br>
            <a:r>
              <a:rPr lang="fr-FR" sz="1100" dirty="0">
                <a:solidFill>
                  <a:prstClr val="white"/>
                </a:solidFill>
                <a:cs typeface="Gordita" pitchFamily="2" charset="77"/>
              </a:rPr>
              <a:t>en oncologie</a:t>
            </a:r>
          </a:p>
        </p:txBody>
      </p:sp>
      <p:sp>
        <p:nvSpPr>
          <p:cNvPr id="15" name="Espace réservé du texte 21">
            <a:extLst>
              <a:ext uri="{FF2B5EF4-FFF2-40B4-BE49-F238E27FC236}">
                <a16:creationId xmlns="" xmlns:a16="http://schemas.microsoft.com/office/drawing/2014/main" id="{2AAAAE89-3710-6FC1-6165-7C18910D5A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35351" y="6554231"/>
            <a:ext cx="1411407" cy="242888"/>
          </a:xfrm>
          <a:prstGeom prst="rect">
            <a:avLst/>
          </a:prstGeom>
        </p:spPr>
        <p:txBody>
          <a:bodyPr rIns="0">
            <a:normAutofit/>
          </a:bodyPr>
          <a:lstStyle>
            <a:lvl1pPr marL="0" indent="0" algn="r">
              <a:buNone/>
              <a:defRPr sz="105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fr-FR" dirty="0"/>
              <a:t>Date du congrès</a:t>
            </a:r>
          </a:p>
        </p:txBody>
      </p:sp>
      <p:sp>
        <p:nvSpPr>
          <p:cNvPr id="17" name="Espace réservé du contenu 16">
            <a:extLst>
              <a:ext uri="{FF2B5EF4-FFF2-40B4-BE49-F238E27FC236}">
                <a16:creationId xmlns="" xmlns:a16="http://schemas.microsoft.com/office/drawing/2014/main" id="{4C09A83B-48CE-BFDD-DC13-A8DC2A1787C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017816" y="6342603"/>
            <a:ext cx="5159375" cy="2471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i="1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200" i="1">
                <a:latin typeface="Century Gothic" panose="020B0502020202020204" pitchFamily="34" charset="0"/>
              </a:defRPr>
            </a:lvl2pPr>
            <a:lvl3pPr marL="914400" indent="0">
              <a:buNone/>
              <a:defRPr sz="1200" i="1">
                <a:latin typeface="Century Gothic" panose="020B0502020202020204" pitchFamily="34" charset="0"/>
              </a:defRPr>
            </a:lvl3pPr>
            <a:lvl4pPr marL="1371600" indent="0">
              <a:buNone/>
              <a:defRPr sz="1200" i="1">
                <a:latin typeface="Century Gothic" panose="020B0502020202020204" pitchFamily="34" charset="0"/>
              </a:defRPr>
            </a:lvl4pPr>
            <a:lvl5pPr marL="1828800" indent="0">
              <a:buNone/>
              <a:defRPr sz="1200" i="1">
                <a:latin typeface="Century Gothic" panose="020B0502020202020204" pitchFamily="34" charset="0"/>
              </a:defRPr>
            </a:lvl5pPr>
          </a:lstStyle>
          <a:p>
            <a:r>
              <a:rPr lang="fr-FR"/>
              <a:t>Xx. XXXXXX et al., ASH</a:t>
            </a:r>
            <a:r>
              <a:rPr lang="fr-FR" baseline="30000"/>
              <a:t>® </a:t>
            </a:r>
            <a:r>
              <a:rPr lang="fr-FR"/>
              <a:t>2023, Abs #1111</a:t>
            </a:r>
            <a:endParaRPr lang="fr-FR" dirty="0"/>
          </a:p>
        </p:txBody>
      </p:sp>
      <p:sp>
        <p:nvSpPr>
          <p:cNvPr id="19" name="Espace réservé du texte 18">
            <a:extLst>
              <a:ext uri="{FF2B5EF4-FFF2-40B4-BE49-F238E27FC236}">
                <a16:creationId xmlns="" xmlns:a16="http://schemas.microsoft.com/office/drawing/2014/main" id="{A6141D7E-6A11-9A05-41CA-2C5C54BC029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32773" y="-4431"/>
            <a:ext cx="11259225" cy="516866"/>
          </a:xfrm>
          <a:prstGeom prst="rect">
            <a:avLst/>
          </a:prstGeom>
        </p:spPr>
        <p:txBody>
          <a:bodyPr lIns="180000">
            <a:noAutofit/>
          </a:bodyPr>
          <a:lstStyle>
            <a:lvl1pPr marL="0" indent="0">
              <a:buNone/>
              <a:defRPr sz="3600" b="1" i="0">
                <a:solidFill>
                  <a:srgbClr val="FF7F4D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/>
              <a:t>Titre abstract…</a:t>
            </a:r>
          </a:p>
        </p:txBody>
      </p:sp>
      <p:sp>
        <p:nvSpPr>
          <p:cNvPr id="20" name="Espace réservé du texte 18">
            <a:extLst>
              <a:ext uri="{FF2B5EF4-FFF2-40B4-BE49-F238E27FC236}">
                <a16:creationId xmlns="" xmlns:a16="http://schemas.microsoft.com/office/drawing/2014/main" id="{B19472D2-101B-E0E2-DE33-9218E328BE8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32774" y="522517"/>
            <a:ext cx="11259224" cy="341085"/>
          </a:xfrm>
          <a:prstGeom prst="rect">
            <a:avLst/>
          </a:prstGeom>
        </p:spPr>
        <p:txBody>
          <a:bodyPr lIns="180000">
            <a:noAutofit/>
          </a:bodyPr>
          <a:lstStyle>
            <a:lvl1pPr marL="0" indent="0">
              <a:buNone/>
              <a:defRPr sz="2000" b="1" i="0">
                <a:solidFill>
                  <a:srgbClr val="005086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/>
              <a:t>Sous-titre abstract…</a:t>
            </a:r>
          </a:p>
        </p:txBody>
      </p:sp>
      <p:sp>
        <p:nvSpPr>
          <p:cNvPr id="16" name="Espace réservé du contenu 15">
            <a:extLst>
              <a:ext uri="{FF2B5EF4-FFF2-40B4-BE49-F238E27FC236}">
                <a16:creationId xmlns="" xmlns:a16="http://schemas.microsoft.com/office/drawing/2014/main" id="{088BC814-27A6-30D7-5D87-E900CC14CD39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312995" y="1247430"/>
            <a:ext cx="6553200" cy="4617333"/>
          </a:xfrm>
          <a:prstGeom prst="rect">
            <a:avLst/>
          </a:prstGeom>
          <a:ln w="12700">
            <a:solidFill>
              <a:srgbClr val="005086"/>
            </a:solidFill>
          </a:ln>
        </p:spPr>
        <p:txBody>
          <a:bodyPr anchor="ctr"/>
          <a:lstStyle>
            <a:lvl1pPr marL="0" indent="0" algn="ctr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Emplacement courbe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="" xmlns:a16="http://schemas.microsoft.com/office/drawing/2014/main" id="{C6B6A4C5-9A2E-050C-3BAA-59D7CD251C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74574" y="1052306"/>
            <a:ext cx="1683883" cy="38735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>
              <a:buNone/>
              <a:defRPr sz="1600" b="1">
                <a:solidFill>
                  <a:srgbClr val="737078"/>
                </a:solidFill>
                <a:latin typeface="+mn-lt"/>
              </a:defRPr>
            </a:lvl1pPr>
            <a:lvl2pPr marL="457200" indent="0">
              <a:buNone/>
              <a:defRPr sz="2000" b="1">
                <a:latin typeface="+mn-lt"/>
              </a:defRPr>
            </a:lvl2pPr>
            <a:lvl3pPr marL="914400" indent="0">
              <a:buNone/>
              <a:defRPr sz="2000" b="1">
                <a:latin typeface="+mn-lt"/>
              </a:defRPr>
            </a:lvl3pPr>
            <a:lvl4pPr marL="1371600" indent="0">
              <a:buNone/>
              <a:defRPr sz="2000" b="1">
                <a:latin typeface="+mn-lt"/>
              </a:defRPr>
            </a:lvl4pPr>
            <a:lvl5pPr marL="1828800" indent="0">
              <a:buNone/>
              <a:defRPr sz="2000" b="1">
                <a:latin typeface="+mn-lt"/>
              </a:defRPr>
            </a:lvl5pPr>
          </a:lstStyle>
          <a:p>
            <a:pPr lvl="0"/>
            <a:r>
              <a:rPr lang="fr-FR" dirty="0"/>
              <a:t>Titre courbe</a:t>
            </a:r>
          </a:p>
        </p:txBody>
      </p:sp>
      <p:sp>
        <p:nvSpPr>
          <p:cNvPr id="29" name="Espace réservé du contenu 28">
            <a:extLst>
              <a:ext uri="{FF2B5EF4-FFF2-40B4-BE49-F238E27FC236}">
                <a16:creationId xmlns="" xmlns:a16="http://schemas.microsoft.com/office/drawing/2014/main" id="{41CAED98-AA80-ED1F-37C4-71918665F7BD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178800" y="1246188"/>
            <a:ext cx="3556000" cy="4616450"/>
          </a:xfrm>
          <a:prstGeom prst="rect">
            <a:avLst/>
          </a:prstGeom>
          <a:solidFill>
            <a:schemeClr val="accent2">
              <a:alpha val="75000"/>
            </a:schemeClr>
          </a:solidFill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216000" indent="-180000">
              <a:lnSpc>
                <a:spcPct val="100000"/>
              </a:lnSpc>
              <a:spcBef>
                <a:spcPts val="0"/>
              </a:spcBef>
              <a:buClr>
                <a:srgbClr val="005086"/>
              </a:buClr>
              <a:buSzPct val="80000"/>
              <a:buFont typeface="Police système Courant"/>
              <a:buChar char="►"/>
              <a:defRPr sz="1600">
                <a:solidFill>
                  <a:schemeClr val="tx1"/>
                </a:solidFill>
              </a:defRPr>
            </a:lvl2pPr>
            <a:lvl3pPr marL="432000" indent="-18000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80000"/>
              <a:buFont typeface="Wingdings" pitchFamily="2" charset="2"/>
              <a:buChar char="§"/>
              <a:defRPr sz="1400" b="1">
                <a:solidFill>
                  <a:schemeClr val="bg1"/>
                </a:solidFill>
              </a:defRPr>
            </a:lvl3pPr>
            <a:lvl4pPr marL="648000" indent="-18000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Police système Courant"/>
              <a:buChar char="⁃"/>
              <a:defRPr sz="1200">
                <a:solidFill>
                  <a:schemeClr val="bg1"/>
                </a:solidFill>
              </a:defRPr>
            </a:lvl4pPr>
            <a:lvl5pPr marL="864000" indent="0">
              <a:lnSpc>
                <a:spcPct val="100000"/>
              </a:lnSpc>
              <a:spcBef>
                <a:spcPts val="0"/>
              </a:spcBef>
              <a:buNone/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3E9F1AF6-C72F-9016-5121-A3827A527220}"/>
              </a:ext>
            </a:extLst>
          </p:cNvPr>
          <p:cNvSpPr/>
          <p:nvPr userDrawn="1"/>
        </p:nvSpPr>
        <p:spPr>
          <a:xfrm rot="16200000">
            <a:off x="-950941" y="1080182"/>
            <a:ext cx="2806702" cy="646331"/>
          </a:xfrm>
          <a:prstGeom prst="rect">
            <a:avLst/>
          </a:prstGeom>
        </p:spPr>
        <p:txBody>
          <a:bodyPr wrap="square" rIns="216000">
            <a:spAutoFit/>
          </a:bodyPr>
          <a:lstStyle/>
          <a:p>
            <a:pPr algn="r"/>
            <a:r>
              <a:rPr lang="fr-FR" sz="3600" b="1" dirty="0">
                <a:solidFill>
                  <a:srgbClr val="737078"/>
                </a:solidFill>
              </a:rPr>
              <a:t>HEMATO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5BB7DA0B-007F-3DB5-3FF7-E6A42B901F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" y="6059887"/>
            <a:ext cx="696446" cy="71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8789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bstract 2">
    <p:bg>
      <p:bgPr>
        <a:solidFill>
          <a:schemeClr val="bg1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9ACA5099-5717-9D94-0AFA-F4B3037AB1DD}"/>
              </a:ext>
            </a:extLst>
          </p:cNvPr>
          <p:cNvSpPr/>
          <p:nvPr userDrawn="1"/>
        </p:nvSpPr>
        <p:spPr>
          <a:xfrm>
            <a:off x="926898" y="6059887"/>
            <a:ext cx="11265101" cy="798114"/>
          </a:xfrm>
          <a:prstGeom prst="rect">
            <a:avLst/>
          </a:prstGeom>
          <a:solidFill>
            <a:srgbClr val="002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endParaRPr lang="fr-FR" sz="1200" i="1" dirty="0">
              <a:solidFill>
                <a:prstClr val="white"/>
              </a:solidFill>
            </a:endParaRPr>
          </a:p>
        </p:txBody>
      </p:sp>
      <p:pic>
        <p:nvPicPr>
          <p:cNvPr id="4" name="Image 3" descr="Une image contenant texte, clipart&#10;&#10;Description générée automatiquement">
            <a:extLst>
              <a:ext uri="{FF2B5EF4-FFF2-40B4-BE49-F238E27FC236}">
                <a16:creationId xmlns="" xmlns:a16="http://schemas.microsoft.com/office/drawing/2014/main" id="{F65A5800-6143-1EDE-00DC-C5721A6789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44932" y="6113512"/>
            <a:ext cx="2306783" cy="69086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EDFF50F-F04C-F945-CF73-E63D20CD5EA7}"/>
              </a:ext>
            </a:extLst>
          </p:cNvPr>
          <p:cNvSpPr/>
          <p:nvPr userDrawn="1"/>
        </p:nvSpPr>
        <p:spPr>
          <a:xfrm>
            <a:off x="0" y="0"/>
            <a:ext cx="926899" cy="6858000"/>
          </a:xfrm>
          <a:prstGeom prst="rect">
            <a:avLst/>
          </a:prstGeom>
          <a:solidFill>
            <a:srgbClr val="3A3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5F54979-C527-1B80-3222-60EDF75FC0C7}"/>
              </a:ext>
            </a:extLst>
          </p:cNvPr>
          <p:cNvSpPr/>
          <p:nvPr userDrawn="1"/>
        </p:nvSpPr>
        <p:spPr>
          <a:xfrm rot="16200000">
            <a:off x="-1201106" y="3998441"/>
            <a:ext cx="32912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dirty="0">
                <a:solidFill>
                  <a:prstClr val="white"/>
                </a:solidFill>
              </a:rPr>
              <a:t>Ce contenu est un rapport et/ou un résumé des communications d'un congrès dont l'objectif est d'informer </a:t>
            </a:r>
            <a:br>
              <a:rPr lang="fr-FR" sz="800" dirty="0">
                <a:solidFill>
                  <a:prstClr val="white"/>
                </a:solidFill>
              </a:rPr>
            </a:br>
            <a:r>
              <a:rPr lang="fr-FR" sz="800" dirty="0">
                <a:solidFill>
                  <a:prstClr val="white"/>
                </a:solidFill>
              </a:rPr>
              <a:t>sur l'état actuel de la recherche ; les données présentées ici peuvent ne pas être validées par les autorités de santé et, </a:t>
            </a:r>
            <a:br>
              <a:rPr lang="fr-FR" sz="800" dirty="0">
                <a:solidFill>
                  <a:prstClr val="white"/>
                </a:solidFill>
              </a:rPr>
            </a:br>
            <a:r>
              <a:rPr lang="fr-FR" sz="800" dirty="0">
                <a:solidFill>
                  <a:prstClr val="white"/>
                </a:solidFill>
              </a:rPr>
              <a:t>le cas échéant, ne doivent pas être mises en pratique.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="" xmlns:a16="http://schemas.microsoft.com/office/drawing/2014/main" id="{08D80DAF-B78A-FB73-597C-392CF9343367}"/>
              </a:ext>
            </a:extLst>
          </p:cNvPr>
          <p:cNvSpPr txBox="1"/>
          <p:nvPr userDrawn="1"/>
        </p:nvSpPr>
        <p:spPr>
          <a:xfrm>
            <a:off x="8242609" y="6158862"/>
            <a:ext cx="150232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100" dirty="0">
                <a:solidFill>
                  <a:srgbClr val="FF7F4D"/>
                </a:solidFill>
                <a:cs typeface="Gordita" pitchFamily="2" charset="77"/>
              </a:rPr>
              <a:t>L’actualité</a:t>
            </a:r>
            <a:r>
              <a:rPr lang="fr-FR" sz="1100" dirty="0">
                <a:solidFill>
                  <a:prstClr val="white"/>
                </a:solidFill>
                <a:cs typeface="Gordita" pitchFamily="2" charset="77"/>
              </a:rPr>
              <a:t/>
            </a:r>
            <a:br>
              <a:rPr lang="fr-FR" sz="1100" dirty="0">
                <a:solidFill>
                  <a:prstClr val="white"/>
                </a:solidFill>
                <a:cs typeface="Gordita" pitchFamily="2" charset="77"/>
              </a:rPr>
            </a:br>
            <a:r>
              <a:rPr lang="fr-FR" sz="1100" dirty="0">
                <a:solidFill>
                  <a:prstClr val="white"/>
                </a:solidFill>
                <a:cs typeface="Gordita" pitchFamily="2" charset="77"/>
              </a:rPr>
              <a:t>en oncologie</a:t>
            </a:r>
          </a:p>
        </p:txBody>
      </p:sp>
      <p:sp>
        <p:nvSpPr>
          <p:cNvPr id="10" name="Espace réservé du texte 21">
            <a:extLst>
              <a:ext uri="{FF2B5EF4-FFF2-40B4-BE49-F238E27FC236}">
                <a16:creationId xmlns="" xmlns:a16="http://schemas.microsoft.com/office/drawing/2014/main" id="{F923B79B-8D9A-F082-EAE0-D0CD86328FB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35351" y="6554231"/>
            <a:ext cx="1411407" cy="242888"/>
          </a:xfrm>
          <a:prstGeom prst="rect">
            <a:avLst/>
          </a:prstGeom>
        </p:spPr>
        <p:txBody>
          <a:bodyPr rIns="0">
            <a:normAutofit/>
          </a:bodyPr>
          <a:lstStyle>
            <a:lvl1pPr marL="0" indent="0" algn="r">
              <a:buNone/>
              <a:defRPr sz="105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fr-FR" dirty="0"/>
              <a:t>Date du congrès</a:t>
            </a:r>
          </a:p>
        </p:txBody>
      </p:sp>
      <p:sp>
        <p:nvSpPr>
          <p:cNvPr id="11" name="Espace réservé du contenu 16">
            <a:extLst>
              <a:ext uri="{FF2B5EF4-FFF2-40B4-BE49-F238E27FC236}">
                <a16:creationId xmlns="" xmlns:a16="http://schemas.microsoft.com/office/drawing/2014/main" id="{652A7E7E-E0CB-227A-021B-44303F1CCBB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017816" y="6342603"/>
            <a:ext cx="5159375" cy="2471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i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200" i="1">
                <a:latin typeface="Century Gothic" panose="020B0502020202020204" pitchFamily="34" charset="0"/>
              </a:defRPr>
            </a:lvl2pPr>
            <a:lvl3pPr marL="914400" indent="0">
              <a:buNone/>
              <a:defRPr sz="1200" i="1">
                <a:latin typeface="Century Gothic" panose="020B0502020202020204" pitchFamily="34" charset="0"/>
              </a:defRPr>
            </a:lvl3pPr>
            <a:lvl4pPr marL="1371600" indent="0">
              <a:buNone/>
              <a:defRPr sz="1200" i="1">
                <a:latin typeface="Century Gothic" panose="020B0502020202020204" pitchFamily="34" charset="0"/>
              </a:defRPr>
            </a:lvl4pPr>
            <a:lvl5pPr marL="1828800" indent="0">
              <a:buNone/>
              <a:defRPr sz="1200" i="1">
                <a:latin typeface="Century Gothic" panose="020B0502020202020204" pitchFamily="34" charset="0"/>
              </a:defRPr>
            </a:lvl5pPr>
          </a:lstStyle>
          <a:p>
            <a:r>
              <a:rPr lang="fr-FR"/>
              <a:t>Xx. XXXXXX et al., ASH</a:t>
            </a:r>
            <a:r>
              <a:rPr lang="fr-FR" baseline="30000"/>
              <a:t>® </a:t>
            </a:r>
            <a:r>
              <a:rPr lang="fr-FR"/>
              <a:t>2023, Abs #1111</a:t>
            </a:r>
            <a:endParaRPr lang="fr-FR" dirty="0"/>
          </a:p>
        </p:txBody>
      </p:sp>
      <p:sp>
        <p:nvSpPr>
          <p:cNvPr id="12" name="Espace réservé du texte 18">
            <a:extLst>
              <a:ext uri="{FF2B5EF4-FFF2-40B4-BE49-F238E27FC236}">
                <a16:creationId xmlns="" xmlns:a16="http://schemas.microsoft.com/office/drawing/2014/main" id="{32224335-0BF8-D51F-288B-2DC7D1BD3B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32773" y="-4431"/>
            <a:ext cx="11259225" cy="516866"/>
          </a:xfrm>
          <a:prstGeom prst="rect">
            <a:avLst/>
          </a:prstGeom>
        </p:spPr>
        <p:txBody>
          <a:bodyPr lIns="180000">
            <a:noAutofit/>
          </a:bodyPr>
          <a:lstStyle>
            <a:lvl1pPr marL="0" indent="0">
              <a:buNone/>
              <a:defRPr sz="3600" b="1" i="0">
                <a:solidFill>
                  <a:srgbClr val="FF7F4D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/>
              <a:t>Titre abstract…</a:t>
            </a:r>
          </a:p>
        </p:txBody>
      </p:sp>
      <p:sp>
        <p:nvSpPr>
          <p:cNvPr id="13" name="Espace réservé du texte 18">
            <a:extLst>
              <a:ext uri="{FF2B5EF4-FFF2-40B4-BE49-F238E27FC236}">
                <a16:creationId xmlns="" xmlns:a16="http://schemas.microsoft.com/office/drawing/2014/main" id="{2B584DC8-4B0C-56BA-CF88-058455BBF87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32774" y="522517"/>
            <a:ext cx="11259224" cy="341085"/>
          </a:xfrm>
          <a:prstGeom prst="rect">
            <a:avLst/>
          </a:prstGeom>
        </p:spPr>
        <p:txBody>
          <a:bodyPr lIns="180000">
            <a:noAutofit/>
          </a:bodyPr>
          <a:lstStyle>
            <a:lvl1pPr marL="0" indent="0">
              <a:buNone/>
              <a:defRPr sz="2000" b="1" i="0">
                <a:solidFill>
                  <a:srgbClr val="005086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/>
              <a:t>Sous-titre abstract…</a:t>
            </a:r>
          </a:p>
        </p:txBody>
      </p:sp>
      <p:sp>
        <p:nvSpPr>
          <p:cNvPr id="14" name="Espace réservé du contenu 15">
            <a:extLst>
              <a:ext uri="{FF2B5EF4-FFF2-40B4-BE49-F238E27FC236}">
                <a16:creationId xmlns="" xmlns:a16="http://schemas.microsoft.com/office/drawing/2014/main" id="{B07DD8FB-A895-594B-3A70-A83EACE30E47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312995" y="1247431"/>
            <a:ext cx="6553200" cy="3100752"/>
          </a:xfrm>
          <a:prstGeom prst="rect">
            <a:avLst/>
          </a:prstGeom>
          <a:ln w="12700">
            <a:solidFill>
              <a:srgbClr val="005086"/>
            </a:solidFill>
          </a:ln>
        </p:spPr>
        <p:txBody>
          <a:bodyPr anchor="ctr"/>
          <a:lstStyle>
            <a:lvl1pPr marL="0" indent="0" algn="ctr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Emplacement courbe</a:t>
            </a:r>
          </a:p>
        </p:txBody>
      </p:sp>
      <p:sp>
        <p:nvSpPr>
          <p:cNvPr id="15" name="Espace réservé du texte 22">
            <a:extLst>
              <a:ext uri="{FF2B5EF4-FFF2-40B4-BE49-F238E27FC236}">
                <a16:creationId xmlns="" xmlns:a16="http://schemas.microsoft.com/office/drawing/2014/main" id="{D3E98C69-E3D6-2691-AFB9-114FB82E494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74574" y="1052306"/>
            <a:ext cx="1683883" cy="38735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>
              <a:buNone/>
              <a:defRPr sz="1600" b="1">
                <a:solidFill>
                  <a:srgbClr val="737078"/>
                </a:solidFill>
                <a:latin typeface="+mn-lt"/>
              </a:defRPr>
            </a:lvl1pPr>
            <a:lvl2pPr marL="457200" indent="0">
              <a:buNone/>
              <a:defRPr sz="2000" b="1">
                <a:latin typeface="+mn-lt"/>
              </a:defRPr>
            </a:lvl2pPr>
            <a:lvl3pPr marL="914400" indent="0">
              <a:buNone/>
              <a:defRPr sz="2000" b="1">
                <a:latin typeface="+mn-lt"/>
              </a:defRPr>
            </a:lvl3pPr>
            <a:lvl4pPr marL="1371600" indent="0">
              <a:buNone/>
              <a:defRPr sz="2000" b="1">
                <a:latin typeface="+mn-lt"/>
              </a:defRPr>
            </a:lvl4pPr>
            <a:lvl5pPr marL="1828800" indent="0">
              <a:buNone/>
              <a:defRPr sz="2000" b="1">
                <a:latin typeface="+mn-lt"/>
              </a:defRPr>
            </a:lvl5pPr>
          </a:lstStyle>
          <a:p>
            <a:pPr lvl="0"/>
            <a:r>
              <a:rPr lang="fr-FR" dirty="0"/>
              <a:t>Titre courbe</a:t>
            </a:r>
          </a:p>
        </p:txBody>
      </p:sp>
      <p:sp>
        <p:nvSpPr>
          <p:cNvPr id="16" name="Espace réservé du contenu 28">
            <a:extLst>
              <a:ext uri="{FF2B5EF4-FFF2-40B4-BE49-F238E27FC236}">
                <a16:creationId xmlns="" xmlns:a16="http://schemas.microsoft.com/office/drawing/2014/main" id="{BF3DF3E4-1677-37CA-CD8C-AAC7786F38F4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178800" y="1246188"/>
            <a:ext cx="3556000" cy="4616450"/>
          </a:xfrm>
          <a:prstGeom prst="rect">
            <a:avLst/>
          </a:prstGeom>
          <a:solidFill>
            <a:schemeClr val="accent2">
              <a:alpha val="75000"/>
            </a:schemeClr>
          </a:solidFill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216000" indent="-180000">
              <a:lnSpc>
                <a:spcPct val="100000"/>
              </a:lnSpc>
              <a:spcBef>
                <a:spcPts val="0"/>
              </a:spcBef>
              <a:buClr>
                <a:srgbClr val="005086"/>
              </a:buClr>
              <a:buSzPct val="80000"/>
              <a:buFont typeface="Police système Courant"/>
              <a:buChar char="►"/>
              <a:defRPr sz="1600">
                <a:solidFill>
                  <a:schemeClr val="tx1"/>
                </a:solidFill>
              </a:defRPr>
            </a:lvl2pPr>
            <a:lvl3pPr marL="432000" indent="-18000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Wingdings" pitchFamily="2" charset="2"/>
              <a:buChar char="§"/>
              <a:defRPr sz="1400" b="1">
                <a:solidFill>
                  <a:schemeClr val="bg1"/>
                </a:solidFill>
              </a:defRPr>
            </a:lvl3pPr>
            <a:lvl4pPr marL="648000" indent="-18000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Police système Courant"/>
              <a:buChar char="⁃"/>
              <a:defRPr sz="1200">
                <a:solidFill>
                  <a:schemeClr val="bg1"/>
                </a:solidFill>
              </a:defRPr>
            </a:lvl4pPr>
            <a:lvl5pPr marL="864000" indent="0">
              <a:lnSpc>
                <a:spcPct val="100000"/>
              </a:lnSpc>
              <a:spcBef>
                <a:spcPts val="0"/>
              </a:spcBef>
              <a:buNone/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7" name="Espace réservé du contenu 28">
            <a:extLst>
              <a:ext uri="{FF2B5EF4-FFF2-40B4-BE49-F238E27FC236}">
                <a16:creationId xmlns="" xmlns:a16="http://schemas.microsoft.com/office/drawing/2014/main" id="{393EA286-5435-E683-D274-8AAD4E596CD1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1312994" y="4460489"/>
            <a:ext cx="6553199" cy="1402150"/>
          </a:xfrm>
          <a:prstGeom prst="rect">
            <a:avLst/>
          </a:prstGeom>
          <a:solidFill>
            <a:srgbClr val="005086"/>
          </a:solidFill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216000" indent="-180000">
              <a:lnSpc>
                <a:spcPct val="100000"/>
              </a:lnSpc>
              <a:spcBef>
                <a:spcPts val="0"/>
              </a:spcBef>
              <a:buClr>
                <a:srgbClr val="FF7F4D"/>
              </a:buClr>
              <a:buSzPct val="80000"/>
              <a:buFont typeface="Police système Courant"/>
              <a:buChar char="►"/>
              <a:defRPr sz="1600">
                <a:solidFill>
                  <a:schemeClr val="bg1"/>
                </a:solidFill>
              </a:defRPr>
            </a:lvl2pPr>
            <a:lvl3pPr marL="432000" indent="-18000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Wingdings" pitchFamily="2" charset="2"/>
              <a:buChar char="§"/>
              <a:defRPr sz="1400" b="1">
                <a:solidFill>
                  <a:schemeClr val="bg1"/>
                </a:solidFill>
              </a:defRPr>
            </a:lvl3pPr>
            <a:lvl4pPr marL="648000" indent="-180000">
              <a:lnSpc>
                <a:spcPct val="100000"/>
              </a:lnSpc>
              <a:spcBef>
                <a:spcPts val="0"/>
              </a:spcBef>
              <a:buClr>
                <a:srgbClr val="FF7F4D"/>
              </a:buClr>
              <a:buFont typeface="Police système Courant"/>
              <a:buChar char="⁃"/>
              <a:defRPr sz="1200">
                <a:solidFill>
                  <a:schemeClr val="bg1"/>
                </a:solidFill>
              </a:defRPr>
            </a:lvl4pPr>
            <a:lvl5pPr marL="864000" indent="0">
              <a:lnSpc>
                <a:spcPct val="100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E867AC43-B700-A19D-44E6-4C6494A427B2}"/>
              </a:ext>
            </a:extLst>
          </p:cNvPr>
          <p:cNvSpPr/>
          <p:nvPr userDrawn="1"/>
        </p:nvSpPr>
        <p:spPr>
          <a:xfrm rot="16200000">
            <a:off x="-950941" y="1080182"/>
            <a:ext cx="2806702" cy="646331"/>
          </a:xfrm>
          <a:prstGeom prst="rect">
            <a:avLst/>
          </a:prstGeom>
        </p:spPr>
        <p:txBody>
          <a:bodyPr wrap="square" rIns="216000">
            <a:spAutoFit/>
          </a:bodyPr>
          <a:lstStyle/>
          <a:p>
            <a:pPr algn="r"/>
            <a:r>
              <a:rPr lang="fr-FR" sz="3600" b="1" dirty="0">
                <a:solidFill>
                  <a:srgbClr val="737078"/>
                </a:solidFill>
              </a:rPr>
              <a:t>HEMATO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="" xmlns:a16="http://schemas.microsoft.com/office/drawing/2014/main" id="{42959A9D-D2D6-2F19-CBD6-769C57D9F1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" y="6059887"/>
            <a:ext cx="696446" cy="71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0963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94271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grès et Expe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64D0B334-62B8-E95D-4011-3B1D512B42AD}"/>
              </a:ext>
            </a:extLst>
          </p:cNvPr>
          <p:cNvSpPr/>
          <p:nvPr userDrawn="1"/>
        </p:nvSpPr>
        <p:spPr>
          <a:xfrm>
            <a:off x="59568" y="4591217"/>
            <a:ext cx="12191999" cy="2093101"/>
          </a:xfrm>
          <a:prstGeom prst="rect">
            <a:avLst/>
          </a:prstGeom>
          <a:solidFill>
            <a:srgbClr val="FF7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tlCol="0" anchor="t"/>
          <a:lstStyle/>
          <a:p>
            <a:endParaRPr lang="fr-FR" sz="1600" b="1" dirty="0">
              <a:solidFill>
                <a:srgbClr val="FF7F4D"/>
              </a:solidFill>
              <a:latin typeface="geneve"/>
            </a:endParaRPr>
          </a:p>
        </p:txBody>
      </p:sp>
      <p:sp>
        <p:nvSpPr>
          <p:cNvPr id="30" name="Espace réservé pour une image  29">
            <a:extLst>
              <a:ext uri="{FF2B5EF4-FFF2-40B4-BE49-F238E27FC236}">
                <a16:creationId xmlns:a16="http://schemas.microsoft.com/office/drawing/2014/main" xmlns="" id="{E8F03D56-581E-FAB7-12E2-724ABC932EE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25480" y="5043323"/>
            <a:ext cx="1152000" cy="115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fr-FR" dirty="0"/>
              <a:t>Image expert 1 N&amp;B en cercle</a:t>
            </a:r>
          </a:p>
          <a:p>
            <a:r>
              <a:rPr lang="fr-FR" dirty="0"/>
              <a:t>Trait 2 points bleu foncé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5F770F35-D21C-8D15-1E0D-13CA86D222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99931" y="5045088"/>
            <a:ext cx="1782524" cy="5699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</a:lstStyle>
          <a:p>
            <a:pPr lvl="0"/>
            <a:r>
              <a:rPr lang="fr-FR" dirty="0"/>
              <a:t>Pr Prénom</a:t>
            </a:r>
          </a:p>
          <a:p>
            <a:pPr lvl="0"/>
            <a:r>
              <a:rPr lang="fr-FR" dirty="0"/>
              <a:t>NOM</a:t>
            </a:r>
          </a:p>
        </p:txBody>
      </p:sp>
      <p:sp>
        <p:nvSpPr>
          <p:cNvPr id="21" name="Espace réservé pour une image  29">
            <a:extLst>
              <a:ext uri="{FF2B5EF4-FFF2-40B4-BE49-F238E27FC236}">
                <a16:creationId xmlns:a16="http://schemas.microsoft.com/office/drawing/2014/main" xmlns="" id="{C1840AF0-3D9A-2332-E4B7-5400A7BA903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155833" y="5045088"/>
            <a:ext cx="1152000" cy="115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fr-FR" dirty="0"/>
              <a:t>Image expert 1 N&amp;B en cercle</a:t>
            </a:r>
          </a:p>
          <a:p>
            <a:r>
              <a:rPr lang="fr-FR" dirty="0"/>
              <a:t>Trait 2 points bleu foncé</a:t>
            </a:r>
          </a:p>
        </p:txBody>
      </p:sp>
      <p:sp>
        <p:nvSpPr>
          <p:cNvPr id="23" name="Espace réservé pour une image  29">
            <a:extLst>
              <a:ext uri="{FF2B5EF4-FFF2-40B4-BE49-F238E27FC236}">
                <a16:creationId xmlns:a16="http://schemas.microsoft.com/office/drawing/2014/main" xmlns="" id="{50B8ACF1-AE03-0097-E996-33378664416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202264" y="5045088"/>
            <a:ext cx="1152000" cy="115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fr-FR" dirty="0"/>
              <a:t>Image expert 1 N&amp;B en cercle</a:t>
            </a:r>
          </a:p>
          <a:p>
            <a:r>
              <a:rPr lang="fr-FR" dirty="0"/>
              <a:t>Trait 2 points bleu foncé</a:t>
            </a:r>
          </a:p>
        </p:txBody>
      </p:sp>
      <p:sp>
        <p:nvSpPr>
          <p:cNvPr id="24" name="Espace réservé pour une image  29">
            <a:extLst>
              <a:ext uri="{FF2B5EF4-FFF2-40B4-BE49-F238E27FC236}">
                <a16:creationId xmlns:a16="http://schemas.microsoft.com/office/drawing/2014/main" xmlns="" id="{53F86CC7-16AE-9DA0-3C4A-3F7A9FE7BF1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79048" y="5045088"/>
            <a:ext cx="1152000" cy="115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fr-FR" dirty="0"/>
              <a:t>Image expert 1 N&amp;B en cercle</a:t>
            </a:r>
          </a:p>
          <a:p>
            <a:r>
              <a:rPr lang="fr-FR" dirty="0"/>
              <a:t>Trait 2 points bleu foncé</a:t>
            </a:r>
          </a:p>
        </p:txBody>
      </p:sp>
      <p:sp>
        <p:nvSpPr>
          <p:cNvPr id="25" name="Espace réservé du texte 4">
            <a:extLst>
              <a:ext uri="{FF2B5EF4-FFF2-40B4-BE49-F238E27FC236}">
                <a16:creationId xmlns:a16="http://schemas.microsoft.com/office/drawing/2014/main" xmlns="" id="{457ADAF9-1639-EF15-D360-90E1A62FCCF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76188" y="5045088"/>
            <a:ext cx="1782524" cy="5699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</a:lstStyle>
          <a:p>
            <a:pPr lvl="0"/>
            <a:r>
              <a:rPr lang="fr-FR" dirty="0"/>
              <a:t>Pr Prénom</a:t>
            </a:r>
          </a:p>
          <a:p>
            <a:pPr lvl="0"/>
            <a:r>
              <a:rPr lang="fr-FR" dirty="0"/>
              <a:t>NOM</a:t>
            </a:r>
          </a:p>
        </p:txBody>
      </p:sp>
      <p:sp>
        <p:nvSpPr>
          <p:cNvPr id="26" name="Espace réservé du texte 4">
            <a:extLst>
              <a:ext uri="{FF2B5EF4-FFF2-40B4-BE49-F238E27FC236}">
                <a16:creationId xmlns:a16="http://schemas.microsoft.com/office/drawing/2014/main" xmlns="" id="{289E7E1F-AA8B-DC73-656E-035A81CC142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352445" y="5045088"/>
            <a:ext cx="1782524" cy="5699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</a:lstStyle>
          <a:p>
            <a:pPr lvl="0"/>
            <a:r>
              <a:rPr lang="fr-FR" dirty="0"/>
              <a:t>Pr Prénom</a:t>
            </a:r>
          </a:p>
          <a:p>
            <a:pPr lvl="0"/>
            <a:r>
              <a:rPr lang="fr-FR" dirty="0"/>
              <a:t>NOM</a:t>
            </a:r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xmlns="" id="{C38D9668-B730-59C9-ACB0-85C591F8DFA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328701" y="5045088"/>
            <a:ext cx="1782524" cy="5699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</a:lstStyle>
          <a:p>
            <a:pPr lvl="0"/>
            <a:r>
              <a:rPr lang="fr-FR" dirty="0"/>
              <a:t>Pr Prénom</a:t>
            </a:r>
          </a:p>
          <a:p>
            <a:pPr lvl="0"/>
            <a:r>
              <a:rPr lang="fr-FR" dirty="0"/>
              <a:t>NOM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xmlns="" id="{E53E4662-2047-347B-3E84-27E6569FF9B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395215" y="5627175"/>
            <a:ext cx="1782524" cy="9875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</a:lstStyle>
          <a:p>
            <a:pPr lvl="0"/>
            <a:r>
              <a:rPr lang="fr-FR" dirty="0"/>
              <a:t>Nom Institut</a:t>
            </a:r>
          </a:p>
          <a:p>
            <a:pPr lvl="0"/>
            <a:r>
              <a:rPr lang="fr-FR" dirty="0"/>
              <a:t>ou Hôpital</a:t>
            </a:r>
          </a:p>
          <a:p>
            <a:pPr lvl="0"/>
            <a:r>
              <a:rPr lang="fr-FR" dirty="0"/>
              <a:t>Université et Ville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xmlns="" id="{D0952211-D5BA-4E59-914A-C2AC91DFDF6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73044" y="5627175"/>
            <a:ext cx="1782524" cy="9810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</a:lstStyle>
          <a:p>
            <a:pPr lvl="0"/>
            <a:r>
              <a:rPr lang="fr-FR" dirty="0"/>
              <a:t>Nom Institut</a:t>
            </a:r>
          </a:p>
          <a:p>
            <a:pPr lvl="0"/>
            <a:r>
              <a:rPr lang="fr-FR" dirty="0"/>
              <a:t>ou Hôpital</a:t>
            </a:r>
          </a:p>
          <a:p>
            <a:pPr lvl="0"/>
            <a:r>
              <a:rPr lang="fr-FR" dirty="0"/>
              <a:t>Université et Ville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xmlns="" id="{852FA44D-BA91-E543-D4DF-8882BC289B1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350873" y="5627175"/>
            <a:ext cx="1782524" cy="9810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</a:lstStyle>
          <a:p>
            <a:pPr lvl="0"/>
            <a:r>
              <a:rPr lang="fr-FR" dirty="0"/>
              <a:t>Nom Institut</a:t>
            </a:r>
          </a:p>
          <a:p>
            <a:pPr lvl="0"/>
            <a:r>
              <a:rPr lang="fr-FR" dirty="0"/>
              <a:t>ou Hôpital</a:t>
            </a:r>
          </a:p>
          <a:p>
            <a:pPr lvl="0"/>
            <a:r>
              <a:rPr lang="fr-FR" dirty="0"/>
              <a:t>Université et Ville</a:t>
            </a:r>
          </a:p>
        </p:txBody>
      </p:sp>
      <p:sp>
        <p:nvSpPr>
          <p:cNvPr id="35" name="Espace réservé du texte 4">
            <a:extLst>
              <a:ext uri="{FF2B5EF4-FFF2-40B4-BE49-F238E27FC236}">
                <a16:creationId xmlns:a16="http://schemas.microsoft.com/office/drawing/2014/main" xmlns="" id="{C9D7777E-5AE1-2DB4-7224-A6CF81BAD85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328701" y="5627175"/>
            <a:ext cx="1782524" cy="9810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</a:lstStyle>
          <a:p>
            <a:pPr lvl="0"/>
            <a:r>
              <a:rPr lang="fr-FR" dirty="0"/>
              <a:t>Nom Institut</a:t>
            </a:r>
          </a:p>
          <a:p>
            <a:pPr lvl="0"/>
            <a:r>
              <a:rPr lang="fr-FR" dirty="0"/>
              <a:t>ou Hôpital</a:t>
            </a:r>
          </a:p>
          <a:p>
            <a:pPr lvl="0"/>
            <a:r>
              <a:rPr lang="fr-FR" dirty="0"/>
              <a:t>Université et Ville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xmlns="" id="{9A6B4D7B-5487-778A-ED36-37AFB3EF62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40704" y="944755"/>
            <a:ext cx="9190355" cy="4854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Titre du Congrès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336828D2-9867-855C-8074-D31F04837A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016419"/>
            <a:ext cx="12192000" cy="1813403"/>
          </a:xfrm>
          <a:prstGeom prst="rect">
            <a:avLst/>
          </a:prstGeom>
          <a:solidFill>
            <a:srgbClr val="005087"/>
          </a:solidFill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611BC6B7-F7D0-CD8F-504D-C0525FA818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40704" y="1444738"/>
            <a:ext cx="9190355" cy="419056"/>
          </a:xfrm>
        </p:spPr>
        <p:txBody>
          <a:bodyPr anchor="t">
            <a:normAutofit/>
          </a:bodyPr>
          <a:lstStyle>
            <a:lvl1pPr algn="l">
              <a:defRPr sz="2000" b="0">
                <a:solidFill>
                  <a:srgbClr val="00508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 dirty="0"/>
              <a:t>Sous titre du Congrès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8932535-FFA1-0DF5-F581-9FAA2917DAFE}"/>
              </a:ext>
            </a:extLst>
          </p:cNvPr>
          <p:cNvSpPr/>
          <p:nvPr userDrawn="1"/>
        </p:nvSpPr>
        <p:spPr>
          <a:xfrm>
            <a:off x="3050265" y="0"/>
            <a:ext cx="9141734" cy="888908"/>
          </a:xfrm>
          <a:prstGeom prst="rect">
            <a:avLst/>
          </a:prstGeom>
          <a:solidFill>
            <a:srgbClr val="3A3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dirty="0">
              <a:solidFill>
                <a:srgbClr val="3A3839"/>
              </a:solidFill>
              <a:latin typeface="Calibri" panose="020F0502020204030204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83FB68E0-10BC-4EED-9B91-C43EEB670F05}"/>
              </a:ext>
            </a:extLst>
          </p:cNvPr>
          <p:cNvSpPr txBox="1"/>
          <p:nvPr userDrawn="1"/>
        </p:nvSpPr>
        <p:spPr>
          <a:xfrm>
            <a:off x="5120733" y="243294"/>
            <a:ext cx="40126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2000" b="1" dirty="0">
                <a:solidFill>
                  <a:srgbClr val="FF7F4D"/>
                </a:solidFill>
                <a:latin typeface="Gordita" pitchFamily="2" charset="77"/>
                <a:cs typeface="Gordita" pitchFamily="2" charset="77"/>
              </a:rPr>
              <a:t>Congrès</a:t>
            </a:r>
            <a:endParaRPr lang="fr-FR" sz="2000" b="1" dirty="0">
              <a:solidFill>
                <a:srgbClr val="E7E6E6">
                  <a:lumMod val="75000"/>
                </a:srgbClr>
              </a:solidFill>
              <a:latin typeface="Gordita" pitchFamily="2" charset="77"/>
              <a:cs typeface="Gordita" pitchFamily="2" charset="77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82876690-0BEF-AB6A-028A-C49472408F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3537" y="86385"/>
            <a:ext cx="2243259" cy="67183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E55831D-C24F-8EE6-D28E-96C2DC1CB7B8}"/>
              </a:ext>
            </a:extLst>
          </p:cNvPr>
          <p:cNvSpPr/>
          <p:nvPr userDrawn="1"/>
        </p:nvSpPr>
        <p:spPr>
          <a:xfrm>
            <a:off x="8575058" y="109857"/>
            <a:ext cx="2806702" cy="646331"/>
          </a:xfrm>
          <a:prstGeom prst="rect">
            <a:avLst/>
          </a:prstGeom>
        </p:spPr>
        <p:txBody>
          <a:bodyPr wrap="square" rIns="216000">
            <a:spAutoFit/>
          </a:bodyPr>
          <a:lstStyle/>
          <a:p>
            <a:pPr algn="r">
              <a:defRPr/>
            </a:pPr>
            <a:r>
              <a:rPr lang="fr-FR" sz="3600" b="1" dirty="0">
                <a:solidFill>
                  <a:srgbClr val="737078"/>
                </a:solidFill>
              </a:rPr>
              <a:t>HEMATO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61F9AC1B-77FA-780F-DB0C-EACCEF4CB53F}"/>
              </a:ext>
            </a:extLst>
          </p:cNvPr>
          <p:cNvSpPr txBox="1"/>
          <p:nvPr userDrawn="1"/>
        </p:nvSpPr>
        <p:spPr>
          <a:xfrm>
            <a:off x="3205857" y="109986"/>
            <a:ext cx="150232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dirty="0">
                <a:solidFill>
                  <a:srgbClr val="FF7F4D"/>
                </a:solidFill>
                <a:cs typeface="Gordita" pitchFamily="2" charset="77"/>
              </a:rPr>
              <a:t>L’actualité</a:t>
            </a:r>
            <a:r>
              <a:rPr lang="fr-FR" sz="1100" dirty="0">
                <a:solidFill>
                  <a:prstClr val="white"/>
                </a:solidFill>
                <a:cs typeface="Gordita" pitchFamily="2" charset="77"/>
              </a:rPr>
              <a:t/>
            </a:r>
            <a:br>
              <a:rPr lang="fr-FR" sz="1100" dirty="0">
                <a:solidFill>
                  <a:prstClr val="white"/>
                </a:solidFill>
                <a:cs typeface="Gordita" pitchFamily="2" charset="77"/>
              </a:rPr>
            </a:br>
            <a:r>
              <a:rPr lang="fr-FR" sz="1100" dirty="0">
                <a:solidFill>
                  <a:prstClr val="white"/>
                </a:solidFill>
                <a:cs typeface="Gordita" pitchFamily="2" charset="77"/>
              </a:rPr>
              <a:t>en oncologie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xmlns="" id="{1D7125B1-5B5B-B9C6-6DDD-63E06A5B61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05857" y="482309"/>
            <a:ext cx="1411407" cy="2428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5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fr-FR" dirty="0"/>
              <a:t>Date du congrès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24B31910-DB0E-F648-D21B-B8985F528716}"/>
              </a:ext>
            </a:extLst>
          </p:cNvPr>
          <p:cNvSpPr txBox="1"/>
          <p:nvPr userDrawn="1"/>
        </p:nvSpPr>
        <p:spPr>
          <a:xfrm>
            <a:off x="120301" y="4596028"/>
            <a:ext cx="767343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002D4C"/>
                </a:solidFill>
              </a:rPr>
              <a:t>Un service </a:t>
            </a:r>
            <a:r>
              <a:rPr lang="fr-FR" sz="1600" b="1" dirty="0">
                <a:solidFill>
                  <a:srgbClr val="002C4C"/>
                </a:solidFill>
              </a:rPr>
              <a:t>proposé</a:t>
            </a:r>
            <a:r>
              <a:rPr lang="fr-FR" sz="1600" b="1" dirty="0">
                <a:solidFill>
                  <a:srgbClr val="002D4C"/>
                </a:solidFill>
              </a:rPr>
              <a:t> en toute indépendance par nos experts sur place :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9C54497C-653B-4D8F-7390-0E8BAAB1C3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81760" y="76699"/>
            <a:ext cx="696446" cy="717551"/>
          </a:xfrm>
          <a:prstGeom prst="rect">
            <a:avLst/>
          </a:prstGeom>
        </p:spPr>
      </p:pic>
      <p:sp>
        <p:nvSpPr>
          <p:cNvPr id="27" name="Espace réservé pour une image  29">
            <a:extLst>
              <a:ext uri="{FF2B5EF4-FFF2-40B4-BE49-F238E27FC236}">
                <a16:creationId xmlns:a16="http://schemas.microsoft.com/office/drawing/2014/main" xmlns="" id="{C1840AF0-3D9A-2332-E4B7-5400A7BA9038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1675567" y="5109845"/>
            <a:ext cx="1152000" cy="115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fr-FR" dirty="0"/>
              <a:t>Image expert 1 N&amp;B en cercle</a:t>
            </a:r>
          </a:p>
          <a:p>
            <a:r>
              <a:rPr lang="fr-FR" dirty="0"/>
              <a:t>Trait 2 points bleu foncé</a:t>
            </a:r>
          </a:p>
        </p:txBody>
      </p:sp>
    </p:spTree>
    <p:extLst>
      <p:ext uri="{BB962C8B-B14F-4D97-AF65-F5344CB8AC3E}">
        <p14:creationId xmlns:p14="http://schemas.microsoft.com/office/powerpoint/2010/main" val="260550990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xmlns="" id="{9A6B4D7B-5487-778A-ED36-37AFB3EF62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40704" y="944755"/>
            <a:ext cx="9190355" cy="4854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Titre du Congrès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336828D2-9867-855C-8074-D31F04837A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016419"/>
            <a:ext cx="12192000" cy="1813403"/>
          </a:xfrm>
          <a:prstGeom prst="rect">
            <a:avLst/>
          </a:prstGeom>
          <a:solidFill>
            <a:srgbClr val="005087"/>
          </a:solidFill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611BC6B7-F7D0-CD8F-504D-C0525FA818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40704" y="1444738"/>
            <a:ext cx="9190355" cy="419056"/>
          </a:xfrm>
        </p:spPr>
        <p:txBody>
          <a:bodyPr anchor="t">
            <a:normAutofit/>
          </a:bodyPr>
          <a:lstStyle>
            <a:lvl1pPr algn="l">
              <a:defRPr sz="2000" b="0">
                <a:solidFill>
                  <a:srgbClr val="00508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 dirty="0"/>
              <a:t>Sous titre du Congrès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8932535-FFA1-0DF5-F581-9FAA2917DAFE}"/>
              </a:ext>
            </a:extLst>
          </p:cNvPr>
          <p:cNvSpPr/>
          <p:nvPr userDrawn="1"/>
        </p:nvSpPr>
        <p:spPr>
          <a:xfrm>
            <a:off x="3050265" y="0"/>
            <a:ext cx="9141734" cy="888908"/>
          </a:xfrm>
          <a:prstGeom prst="rect">
            <a:avLst/>
          </a:prstGeom>
          <a:solidFill>
            <a:srgbClr val="3A3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dirty="0">
              <a:solidFill>
                <a:srgbClr val="3A3839"/>
              </a:solidFill>
              <a:latin typeface="Calibri" panose="020F0502020204030204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82876690-0BEF-AB6A-028A-C49472408F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3537" y="86385"/>
            <a:ext cx="2243259" cy="671839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61F9AC1B-77FA-780F-DB0C-EACCEF4CB53F}"/>
              </a:ext>
            </a:extLst>
          </p:cNvPr>
          <p:cNvSpPr txBox="1"/>
          <p:nvPr userDrawn="1"/>
        </p:nvSpPr>
        <p:spPr>
          <a:xfrm>
            <a:off x="3205857" y="109986"/>
            <a:ext cx="150232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dirty="0">
                <a:solidFill>
                  <a:srgbClr val="FF7F4D"/>
                </a:solidFill>
                <a:cs typeface="Gordita" pitchFamily="2" charset="77"/>
              </a:rPr>
              <a:t>L’actualité</a:t>
            </a:r>
            <a:r>
              <a:rPr lang="fr-FR" sz="1100" dirty="0">
                <a:solidFill>
                  <a:prstClr val="white"/>
                </a:solidFill>
                <a:cs typeface="Gordita" pitchFamily="2" charset="77"/>
              </a:rPr>
              <a:t/>
            </a:r>
            <a:br>
              <a:rPr lang="fr-FR" sz="1100" dirty="0">
                <a:solidFill>
                  <a:prstClr val="white"/>
                </a:solidFill>
                <a:cs typeface="Gordita" pitchFamily="2" charset="77"/>
              </a:rPr>
            </a:br>
            <a:r>
              <a:rPr lang="fr-FR" sz="1100" dirty="0">
                <a:solidFill>
                  <a:prstClr val="white"/>
                </a:solidFill>
                <a:cs typeface="Gordita" pitchFamily="2" charset="77"/>
              </a:rPr>
              <a:t>en oncologie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xmlns="" id="{1D7125B1-5B5B-B9C6-6DDD-63E06A5B61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05857" y="482309"/>
            <a:ext cx="1411407" cy="2428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5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fr-FR" dirty="0"/>
              <a:t>Date du congrès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429AE2BF-B994-B373-A6A1-907A0236A462}"/>
              </a:ext>
            </a:extLst>
          </p:cNvPr>
          <p:cNvSpPr txBox="1"/>
          <p:nvPr userDrawn="1"/>
        </p:nvSpPr>
        <p:spPr>
          <a:xfrm>
            <a:off x="2940704" y="3884984"/>
            <a:ext cx="21623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prstClr val="black"/>
                </a:solidFill>
              </a:rPr>
              <a:t>Programme :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C33B4A75-5EF8-DF64-7F8E-52DE7E77837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03077" y="3982447"/>
            <a:ext cx="5899540" cy="2739487"/>
          </a:xfrm>
          <a:prstGeom prst="rect">
            <a:avLst/>
          </a:prstGeom>
        </p:spPr>
        <p:txBody>
          <a:bodyPr/>
          <a:lstStyle>
            <a:lvl1pPr marL="0" indent="-228600">
              <a:lnSpc>
                <a:spcPct val="90000"/>
              </a:lnSpc>
              <a:spcBef>
                <a:spcPts val="0"/>
              </a:spcBef>
              <a:buClr>
                <a:srgbClr val="FF7F4D"/>
              </a:buClr>
              <a:buFont typeface="Wingdings" pitchFamily="2" charset="2"/>
              <a:buChar char="§"/>
              <a:defRPr sz="2400" b="1" i="0">
                <a:solidFill>
                  <a:srgbClr val="005086"/>
                </a:solidFill>
                <a:latin typeface="Century Gothic" panose="020B0502020202020204" pitchFamily="34" charset="0"/>
              </a:defRPr>
            </a:lvl1pPr>
            <a:lvl2pPr>
              <a:defRPr sz="2400" b="1" i="0">
                <a:latin typeface="Century Gothic" panose="020B0502020202020204" pitchFamily="34" charset="0"/>
              </a:defRPr>
            </a:lvl2pPr>
            <a:lvl3pPr>
              <a:defRPr sz="2400" b="1" i="0">
                <a:latin typeface="Century Gothic" panose="020B0502020202020204" pitchFamily="34" charset="0"/>
              </a:defRPr>
            </a:lvl3pPr>
            <a:lvl4pPr>
              <a:defRPr sz="2400" b="1" i="0">
                <a:latin typeface="Century Gothic" panose="020B0502020202020204" pitchFamily="34" charset="0"/>
              </a:defRPr>
            </a:lvl4pPr>
            <a:lvl5pPr>
              <a:defRPr sz="2400" b="1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/>
              <a:t> Item #1</a:t>
            </a:r>
          </a:p>
          <a:p>
            <a:pPr lvl="0"/>
            <a:r>
              <a:rPr lang="fr-FR" dirty="0"/>
              <a:t> Item #2</a:t>
            </a:r>
          </a:p>
          <a:p>
            <a:pPr lvl="0"/>
            <a:r>
              <a:rPr lang="fr-FR" dirty="0"/>
              <a:t> Item #3</a:t>
            </a:r>
          </a:p>
          <a:p>
            <a:pPr lvl="0"/>
            <a:r>
              <a:rPr lang="fr-FR" dirty="0"/>
              <a:t> …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94D77CE0-EF2C-5CF1-84AC-19DBB72F6385}"/>
              </a:ext>
            </a:extLst>
          </p:cNvPr>
          <p:cNvSpPr txBox="1"/>
          <p:nvPr userDrawn="1"/>
        </p:nvSpPr>
        <p:spPr>
          <a:xfrm>
            <a:off x="5120733" y="243294"/>
            <a:ext cx="40126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2000" b="1" dirty="0">
                <a:solidFill>
                  <a:srgbClr val="FF7F4D"/>
                </a:solidFill>
                <a:latin typeface="Gordita" pitchFamily="2" charset="77"/>
                <a:cs typeface="Gordita" pitchFamily="2" charset="77"/>
              </a:rPr>
              <a:t>Congrès</a:t>
            </a:r>
            <a:endParaRPr lang="fr-FR" sz="2000" b="1" dirty="0">
              <a:solidFill>
                <a:srgbClr val="E7E6E6">
                  <a:lumMod val="75000"/>
                </a:srgbClr>
              </a:solidFill>
              <a:latin typeface="Gordita" pitchFamily="2" charset="77"/>
              <a:cs typeface="Gordita" pitchFamily="2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318731A-5446-F04E-735B-D8C250E1AC41}"/>
              </a:ext>
            </a:extLst>
          </p:cNvPr>
          <p:cNvSpPr/>
          <p:nvPr userDrawn="1"/>
        </p:nvSpPr>
        <p:spPr>
          <a:xfrm>
            <a:off x="8575058" y="109857"/>
            <a:ext cx="2806702" cy="646331"/>
          </a:xfrm>
          <a:prstGeom prst="rect">
            <a:avLst/>
          </a:prstGeom>
        </p:spPr>
        <p:txBody>
          <a:bodyPr wrap="square" rIns="216000">
            <a:spAutoFit/>
          </a:bodyPr>
          <a:lstStyle/>
          <a:p>
            <a:pPr algn="r">
              <a:defRPr/>
            </a:pPr>
            <a:r>
              <a:rPr lang="fr-FR" sz="3600" b="1" dirty="0">
                <a:solidFill>
                  <a:srgbClr val="737078"/>
                </a:solidFill>
              </a:rPr>
              <a:t>HEMATO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B40877AE-EB40-26B3-E4AE-E652BDB7CA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81760" y="76699"/>
            <a:ext cx="696446" cy="71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49265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Exp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64D0B334-62B8-E95D-4011-3B1D512B42AD}"/>
              </a:ext>
            </a:extLst>
          </p:cNvPr>
          <p:cNvSpPr/>
          <p:nvPr userDrawn="1"/>
        </p:nvSpPr>
        <p:spPr>
          <a:xfrm>
            <a:off x="0" y="4502597"/>
            <a:ext cx="12191999" cy="2112109"/>
          </a:xfrm>
          <a:prstGeom prst="rect">
            <a:avLst/>
          </a:prstGeom>
          <a:solidFill>
            <a:srgbClr val="FF7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tlCol="0" anchor="t"/>
          <a:lstStyle/>
          <a:p>
            <a:endParaRPr lang="fr-FR" sz="1600" b="1" dirty="0">
              <a:solidFill>
                <a:srgbClr val="FF7F4D"/>
              </a:solidFill>
              <a:latin typeface="geneve"/>
            </a:endParaRPr>
          </a:p>
        </p:txBody>
      </p:sp>
      <p:sp>
        <p:nvSpPr>
          <p:cNvPr id="30" name="Espace réservé pour une image  29">
            <a:extLst>
              <a:ext uri="{FF2B5EF4-FFF2-40B4-BE49-F238E27FC236}">
                <a16:creationId xmlns:a16="http://schemas.microsoft.com/office/drawing/2014/main" xmlns="" id="{E8F03D56-581E-FAB7-12E2-724ABC932EE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663359" y="4700665"/>
            <a:ext cx="1796104" cy="17961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fr-FR" dirty="0"/>
              <a:t>Image expert 1 N&amp;B en cercle</a:t>
            </a:r>
          </a:p>
          <a:p>
            <a:r>
              <a:rPr lang="fr-FR" dirty="0"/>
              <a:t>Trait 2 points bleu foncé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xmlns="" id="{ECF23FBF-FE34-F1DA-BD90-00F92103CC9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021245" y="3899146"/>
            <a:ext cx="9170755" cy="553891"/>
          </a:xfrm>
          <a:prstGeom prst="rect">
            <a:avLst/>
          </a:prstGeom>
        </p:spPr>
        <p:txBody>
          <a:bodyPr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400" b="1" i="0">
                <a:solidFill>
                  <a:srgbClr val="005086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</a:lstStyle>
          <a:p>
            <a:pPr lvl="0"/>
            <a:r>
              <a:rPr lang="fr-FR" dirty="0"/>
              <a:t>Titre Section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5F770F35-D21C-8D15-1E0D-13CA86D222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32939" y="4852271"/>
            <a:ext cx="5459059" cy="5699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</a:lstStyle>
          <a:p>
            <a:pPr lvl="0"/>
            <a:r>
              <a:rPr lang="fr-FR" dirty="0"/>
              <a:t>Pr Prénom NOM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xmlns="" id="{E53E4662-2047-347B-3E84-27E6569FF9B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739678" y="5442393"/>
            <a:ext cx="5459058" cy="9875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</a:lstStyle>
          <a:p>
            <a:pPr lvl="0"/>
            <a:r>
              <a:rPr lang="fr-FR" dirty="0"/>
              <a:t>Nom Institut</a:t>
            </a:r>
          </a:p>
          <a:p>
            <a:pPr lvl="0"/>
            <a:r>
              <a:rPr lang="fr-FR" dirty="0"/>
              <a:t>ou Hôpital</a:t>
            </a:r>
          </a:p>
          <a:p>
            <a:pPr lvl="0"/>
            <a:r>
              <a:rPr lang="fr-FR" dirty="0"/>
              <a:t>Université et Ville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xmlns="" id="{9A6B4D7B-5487-778A-ED36-37AFB3EF62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40704" y="944755"/>
            <a:ext cx="9190355" cy="4854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Titre du Congrès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336828D2-9867-855C-8074-D31F04837A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016419"/>
            <a:ext cx="12192000" cy="1813403"/>
          </a:xfrm>
          <a:prstGeom prst="rect">
            <a:avLst/>
          </a:prstGeom>
          <a:solidFill>
            <a:srgbClr val="005087"/>
          </a:solidFill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611BC6B7-F7D0-CD8F-504D-C0525FA818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40704" y="1444738"/>
            <a:ext cx="9190355" cy="419056"/>
          </a:xfrm>
        </p:spPr>
        <p:txBody>
          <a:bodyPr anchor="t">
            <a:normAutofit/>
          </a:bodyPr>
          <a:lstStyle>
            <a:lvl1pPr algn="l">
              <a:defRPr sz="2000" b="0">
                <a:solidFill>
                  <a:srgbClr val="00508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 dirty="0"/>
              <a:t>Sous titre du Congrès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8932535-FFA1-0DF5-F581-9FAA2917DAFE}"/>
              </a:ext>
            </a:extLst>
          </p:cNvPr>
          <p:cNvSpPr/>
          <p:nvPr userDrawn="1"/>
        </p:nvSpPr>
        <p:spPr>
          <a:xfrm>
            <a:off x="3050265" y="0"/>
            <a:ext cx="9141734" cy="888908"/>
          </a:xfrm>
          <a:prstGeom prst="rect">
            <a:avLst/>
          </a:prstGeom>
          <a:solidFill>
            <a:srgbClr val="3A3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dirty="0">
              <a:solidFill>
                <a:srgbClr val="3A3839"/>
              </a:solidFill>
              <a:latin typeface="Calibri" panose="020F0502020204030204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82876690-0BEF-AB6A-028A-C49472408F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3537" y="86385"/>
            <a:ext cx="2243259" cy="671839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61F9AC1B-77FA-780F-DB0C-EACCEF4CB53F}"/>
              </a:ext>
            </a:extLst>
          </p:cNvPr>
          <p:cNvSpPr txBox="1"/>
          <p:nvPr userDrawn="1"/>
        </p:nvSpPr>
        <p:spPr>
          <a:xfrm>
            <a:off x="3205857" y="109986"/>
            <a:ext cx="150232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dirty="0">
                <a:solidFill>
                  <a:srgbClr val="FF7F4D"/>
                </a:solidFill>
                <a:cs typeface="Gordita" pitchFamily="2" charset="77"/>
              </a:rPr>
              <a:t>L’actualité</a:t>
            </a:r>
            <a:r>
              <a:rPr lang="fr-FR" sz="1100" dirty="0">
                <a:solidFill>
                  <a:prstClr val="white"/>
                </a:solidFill>
                <a:cs typeface="Gordita" pitchFamily="2" charset="77"/>
              </a:rPr>
              <a:t/>
            </a:r>
            <a:br>
              <a:rPr lang="fr-FR" sz="1100" dirty="0">
                <a:solidFill>
                  <a:prstClr val="white"/>
                </a:solidFill>
                <a:cs typeface="Gordita" pitchFamily="2" charset="77"/>
              </a:rPr>
            </a:br>
            <a:r>
              <a:rPr lang="fr-FR" sz="1100" dirty="0">
                <a:solidFill>
                  <a:prstClr val="white"/>
                </a:solidFill>
                <a:cs typeface="Gordita" pitchFamily="2" charset="77"/>
              </a:rPr>
              <a:t>en oncologie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xmlns="" id="{1D7125B1-5B5B-B9C6-6DDD-63E06A5B61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05857" y="482309"/>
            <a:ext cx="1411407" cy="2428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5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fr-FR" dirty="0"/>
              <a:t>Date du congrès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30124EE0-ACB7-CD8A-6809-5870B670BC73}"/>
              </a:ext>
            </a:extLst>
          </p:cNvPr>
          <p:cNvSpPr txBox="1"/>
          <p:nvPr userDrawn="1"/>
        </p:nvSpPr>
        <p:spPr>
          <a:xfrm>
            <a:off x="5120733" y="243294"/>
            <a:ext cx="40126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2000" b="1" dirty="0">
                <a:solidFill>
                  <a:srgbClr val="FF7F4D"/>
                </a:solidFill>
                <a:latin typeface="Gordita" pitchFamily="2" charset="77"/>
                <a:cs typeface="Gordita" pitchFamily="2" charset="77"/>
              </a:rPr>
              <a:t>Congrès</a:t>
            </a:r>
            <a:endParaRPr lang="fr-FR" sz="2000" b="1" dirty="0">
              <a:solidFill>
                <a:srgbClr val="E7E6E6">
                  <a:lumMod val="75000"/>
                </a:srgbClr>
              </a:solidFill>
              <a:latin typeface="Gordita" pitchFamily="2" charset="77"/>
              <a:cs typeface="Gordita" pitchFamily="2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EBE1EE0-097C-F490-0B66-B5F20C70A0CF}"/>
              </a:ext>
            </a:extLst>
          </p:cNvPr>
          <p:cNvSpPr/>
          <p:nvPr userDrawn="1"/>
        </p:nvSpPr>
        <p:spPr>
          <a:xfrm>
            <a:off x="8575058" y="109857"/>
            <a:ext cx="2806702" cy="646331"/>
          </a:xfrm>
          <a:prstGeom prst="rect">
            <a:avLst/>
          </a:prstGeom>
        </p:spPr>
        <p:txBody>
          <a:bodyPr wrap="square" rIns="216000">
            <a:spAutoFit/>
          </a:bodyPr>
          <a:lstStyle/>
          <a:p>
            <a:pPr algn="r">
              <a:defRPr/>
            </a:pPr>
            <a:r>
              <a:rPr lang="fr-FR" sz="3600" b="1" dirty="0">
                <a:solidFill>
                  <a:srgbClr val="737078"/>
                </a:solidFill>
              </a:rPr>
              <a:t>HEMATO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BDE4DCCA-E684-3A30-F083-1A4A0C533D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81760" y="76699"/>
            <a:ext cx="696446" cy="71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704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bstrac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E173DC7-B4D3-4321-AE79-E30BAB9140F0}"/>
              </a:ext>
            </a:extLst>
          </p:cNvPr>
          <p:cNvSpPr/>
          <p:nvPr userDrawn="1"/>
        </p:nvSpPr>
        <p:spPr>
          <a:xfrm>
            <a:off x="926898" y="6059887"/>
            <a:ext cx="11265101" cy="798114"/>
          </a:xfrm>
          <a:prstGeom prst="rect">
            <a:avLst/>
          </a:prstGeom>
          <a:solidFill>
            <a:srgbClr val="002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endParaRPr lang="fr-FR" sz="1200" i="1" dirty="0">
              <a:latin typeface="Century Gothic" panose="020B0502020202020204" pitchFamily="34" charset="0"/>
            </a:endParaRPr>
          </a:p>
        </p:txBody>
      </p:sp>
      <p:pic>
        <p:nvPicPr>
          <p:cNvPr id="8" name="Image 7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xmlns="" id="{70A865FB-40C9-5CAF-BAAC-E4ED600992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44932" y="6113512"/>
            <a:ext cx="2306783" cy="69086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1592C02-83E5-A5C8-E162-287DE145FD68}"/>
              </a:ext>
            </a:extLst>
          </p:cNvPr>
          <p:cNvSpPr/>
          <p:nvPr userDrawn="1"/>
        </p:nvSpPr>
        <p:spPr>
          <a:xfrm>
            <a:off x="0" y="0"/>
            <a:ext cx="926899" cy="6858000"/>
          </a:xfrm>
          <a:prstGeom prst="rect">
            <a:avLst/>
          </a:prstGeom>
          <a:solidFill>
            <a:srgbClr val="3A3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0" i="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8032FB2-8A0C-F093-959E-CBF277FEC978}"/>
              </a:ext>
            </a:extLst>
          </p:cNvPr>
          <p:cNvSpPr/>
          <p:nvPr userDrawn="1"/>
        </p:nvSpPr>
        <p:spPr>
          <a:xfrm rot="16200000">
            <a:off x="-1201106" y="3998441"/>
            <a:ext cx="32912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dirty="0">
                <a:solidFill>
                  <a:schemeClr val="bg1"/>
                </a:solidFill>
                <a:latin typeface="Century Gothic" panose="020B0502020202020204" pitchFamily="34" charset="0"/>
              </a:rPr>
              <a:t>Ce contenu est un rapport et/ou un résumé des communications d'un congrès dont l'objectif est d'informer </a:t>
            </a:r>
            <a:br>
              <a:rPr lang="fr-FR" sz="8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800" dirty="0">
                <a:solidFill>
                  <a:schemeClr val="bg1"/>
                </a:solidFill>
                <a:latin typeface="Century Gothic" panose="020B0502020202020204" pitchFamily="34" charset="0"/>
              </a:rPr>
              <a:t>sur l'état actuel de la recherche ; les données présentées ici peuvent ne pas être validées par les autorités de santé et, </a:t>
            </a:r>
            <a:br>
              <a:rPr lang="fr-FR" sz="8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800" dirty="0">
                <a:solidFill>
                  <a:schemeClr val="bg1"/>
                </a:solidFill>
                <a:latin typeface="Century Gothic" panose="020B0502020202020204" pitchFamily="34" charset="0"/>
              </a:rPr>
              <a:t>le cas échéant, ne doivent pas être mises en pratique.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5643CAED-F0F2-0415-6C0D-9BFF9BECD3D0}"/>
              </a:ext>
            </a:extLst>
          </p:cNvPr>
          <p:cNvSpPr txBox="1"/>
          <p:nvPr userDrawn="1"/>
        </p:nvSpPr>
        <p:spPr>
          <a:xfrm>
            <a:off x="8242609" y="6158862"/>
            <a:ext cx="150232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fr-FR" sz="1100" u="none" strike="noStrike" kern="1200" cap="none" spc="0" normalizeH="0" baseline="0" noProof="0" dirty="0">
                <a:ln>
                  <a:noFill/>
                </a:ln>
                <a:solidFill>
                  <a:srgbClr val="FF7F4D"/>
                </a:solidFill>
                <a:effectLst/>
                <a:uLnTx/>
                <a:uFillTx/>
                <a:latin typeface="Century Gothic" panose="020B0502020202020204" pitchFamily="34" charset="0"/>
                <a:cs typeface="Gordita" pitchFamily="2" charset="77"/>
              </a:rPr>
              <a:t>L’actualité</a:t>
            </a:r>
            <a:r>
              <a:rPr kumimoji="0" lang="fr-FR" sz="11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Gordita" pitchFamily="2" charset="77"/>
              </a:rPr>
              <a:t/>
            </a:r>
            <a:br>
              <a:rPr kumimoji="0" lang="fr-FR" sz="11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Gordita" pitchFamily="2" charset="77"/>
              </a:rPr>
            </a:br>
            <a:r>
              <a:rPr kumimoji="0" lang="fr-FR" sz="11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Gordita" pitchFamily="2" charset="77"/>
              </a:rPr>
              <a:t>en oncologie</a:t>
            </a:r>
          </a:p>
        </p:txBody>
      </p:sp>
      <p:sp>
        <p:nvSpPr>
          <p:cNvPr id="15" name="Espace réservé du texte 21">
            <a:extLst>
              <a:ext uri="{FF2B5EF4-FFF2-40B4-BE49-F238E27FC236}">
                <a16:creationId xmlns:a16="http://schemas.microsoft.com/office/drawing/2014/main" xmlns="" id="{2AAAAE89-3710-6FC1-6165-7C18910D5A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35351" y="6554231"/>
            <a:ext cx="1411407" cy="242888"/>
          </a:xfrm>
          <a:prstGeom prst="rect">
            <a:avLst/>
          </a:prstGeom>
        </p:spPr>
        <p:txBody>
          <a:bodyPr rIns="0">
            <a:normAutofit/>
          </a:bodyPr>
          <a:lstStyle>
            <a:lvl1pPr marL="0" indent="0" algn="r">
              <a:buNone/>
              <a:defRPr sz="105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fr-FR" dirty="0"/>
              <a:t>Date du congrès</a:t>
            </a:r>
          </a:p>
        </p:txBody>
      </p:sp>
      <p:sp>
        <p:nvSpPr>
          <p:cNvPr id="17" name="Espace réservé du contenu 16">
            <a:extLst>
              <a:ext uri="{FF2B5EF4-FFF2-40B4-BE49-F238E27FC236}">
                <a16:creationId xmlns:a16="http://schemas.microsoft.com/office/drawing/2014/main" xmlns="" id="{4C09A83B-48CE-BFDD-DC13-A8DC2A1787C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017816" y="6342603"/>
            <a:ext cx="5159375" cy="2471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i="1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200" i="1">
                <a:latin typeface="Century Gothic" panose="020B0502020202020204" pitchFamily="34" charset="0"/>
              </a:defRPr>
            </a:lvl2pPr>
            <a:lvl3pPr marL="914400" indent="0">
              <a:buNone/>
              <a:defRPr sz="1200" i="1">
                <a:latin typeface="Century Gothic" panose="020B0502020202020204" pitchFamily="34" charset="0"/>
              </a:defRPr>
            </a:lvl3pPr>
            <a:lvl4pPr marL="1371600" indent="0">
              <a:buNone/>
              <a:defRPr sz="1200" i="1">
                <a:latin typeface="Century Gothic" panose="020B0502020202020204" pitchFamily="34" charset="0"/>
              </a:defRPr>
            </a:lvl4pPr>
            <a:lvl5pPr marL="1828800" indent="0">
              <a:buNone/>
              <a:defRPr sz="1200" i="1">
                <a:latin typeface="Century Gothic" panose="020B0502020202020204" pitchFamily="34" charset="0"/>
              </a:defRPr>
            </a:lvl5pPr>
          </a:lstStyle>
          <a:p>
            <a:r>
              <a:rPr lang="fr-FR" sz="1200" i="1" dirty="0">
                <a:latin typeface="Century Gothic" panose="020B0502020202020204" pitchFamily="34" charset="0"/>
              </a:rPr>
              <a:t>Xx. XXXXXX et al., EHA</a:t>
            </a:r>
            <a:r>
              <a:rPr lang="fr-FR" sz="1200" i="1" baseline="30000" dirty="0">
                <a:latin typeface="Century Gothic" panose="020B0502020202020204" pitchFamily="34" charset="0"/>
              </a:rPr>
              <a:t>® </a:t>
            </a:r>
            <a:r>
              <a:rPr lang="fr-FR" sz="1200" i="1" dirty="0">
                <a:latin typeface="Century Gothic" panose="020B0502020202020204" pitchFamily="34" charset="0"/>
              </a:rPr>
              <a:t>2023, Abs #1111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xmlns="" id="{A6141D7E-6A11-9A05-41CA-2C5C54BC029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32773" y="-4431"/>
            <a:ext cx="11259225" cy="516866"/>
          </a:xfrm>
          <a:prstGeom prst="rect">
            <a:avLst/>
          </a:prstGeom>
        </p:spPr>
        <p:txBody>
          <a:bodyPr lIns="180000">
            <a:noAutofit/>
          </a:bodyPr>
          <a:lstStyle>
            <a:lvl1pPr marL="0" indent="0">
              <a:buNone/>
              <a:defRPr sz="3600" b="1" i="0">
                <a:solidFill>
                  <a:srgbClr val="FF7F4D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/>
              <a:t>Titre abstract…</a:t>
            </a:r>
          </a:p>
        </p:txBody>
      </p:sp>
      <p:sp>
        <p:nvSpPr>
          <p:cNvPr id="20" name="Espace réservé du texte 18">
            <a:extLst>
              <a:ext uri="{FF2B5EF4-FFF2-40B4-BE49-F238E27FC236}">
                <a16:creationId xmlns:a16="http://schemas.microsoft.com/office/drawing/2014/main" xmlns="" id="{B19472D2-101B-E0E2-DE33-9218E328BE8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32774" y="522517"/>
            <a:ext cx="11259224" cy="341085"/>
          </a:xfrm>
          <a:prstGeom prst="rect">
            <a:avLst/>
          </a:prstGeom>
        </p:spPr>
        <p:txBody>
          <a:bodyPr lIns="180000">
            <a:noAutofit/>
          </a:bodyPr>
          <a:lstStyle>
            <a:lvl1pPr marL="0" indent="0">
              <a:buNone/>
              <a:defRPr sz="2000" b="1" i="0">
                <a:solidFill>
                  <a:srgbClr val="005086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/>
              <a:t>Sous-titre abstract…</a:t>
            </a:r>
          </a:p>
        </p:txBody>
      </p:sp>
      <p:sp>
        <p:nvSpPr>
          <p:cNvPr id="16" name="Espace réservé du contenu 15">
            <a:extLst>
              <a:ext uri="{FF2B5EF4-FFF2-40B4-BE49-F238E27FC236}">
                <a16:creationId xmlns:a16="http://schemas.microsoft.com/office/drawing/2014/main" xmlns="" id="{088BC814-27A6-30D7-5D87-E900CC14CD39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312995" y="1247430"/>
            <a:ext cx="6553200" cy="4617333"/>
          </a:xfrm>
          <a:prstGeom prst="rect">
            <a:avLst/>
          </a:prstGeom>
          <a:ln w="12700">
            <a:solidFill>
              <a:srgbClr val="005086"/>
            </a:solidFill>
          </a:ln>
        </p:spPr>
        <p:txBody>
          <a:bodyPr anchor="ctr"/>
          <a:lstStyle>
            <a:lvl1pPr marL="0" indent="0" algn="ctr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Emplacement courbe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xmlns="" id="{C6B6A4C5-9A2E-050C-3BAA-59D7CD251C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74574" y="1052306"/>
            <a:ext cx="1683883" cy="38735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>
              <a:buNone/>
              <a:defRPr sz="1600" b="1">
                <a:solidFill>
                  <a:srgbClr val="737078"/>
                </a:solidFill>
                <a:latin typeface="+mn-lt"/>
              </a:defRPr>
            </a:lvl1pPr>
            <a:lvl2pPr marL="457200" indent="0">
              <a:buNone/>
              <a:defRPr sz="2000" b="1">
                <a:latin typeface="+mn-lt"/>
              </a:defRPr>
            </a:lvl2pPr>
            <a:lvl3pPr marL="914400" indent="0">
              <a:buNone/>
              <a:defRPr sz="2000" b="1">
                <a:latin typeface="+mn-lt"/>
              </a:defRPr>
            </a:lvl3pPr>
            <a:lvl4pPr marL="1371600" indent="0">
              <a:buNone/>
              <a:defRPr sz="2000" b="1">
                <a:latin typeface="+mn-lt"/>
              </a:defRPr>
            </a:lvl4pPr>
            <a:lvl5pPr marL="1828800" indent="0">
              <a:buNone/>
              <a:defRPr sz="2000" b="1">
                <a:latin typeface="+mn-lt"/>
              </a:defRPr>
            </a:lvl5pPr>
          </a:lstStyle>
          <a:p>
            <a:pPr lvl="0"/>
            <a:r>
              <a:rPr lang="fr-FR" dirty="0"/>
              <a:t>Titre courbe</a:t>
            </a:r>
          </a:p>
        </p:txBody>
      </p:sp>
      <p:sp>
        <p:nvSpPr>
          <p:cNvPr id="29" name="Espace réservé du contenu 28">
            <a:extLst>
              <a:ext uri="{FF2B5EF4-FFF2-40B4-BE49-F238E27FC236}">
                <a16:creationId xmlns:a16="http://schemas.microsoft.com/office/drawing/2014/main" xmlns="" id="{41CAED98-AA80-ED1F-37C4-71918665F7BD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178800" y="1246188"/>
            <a:ext cx="3556000" cy="4616450"/>
          </a:xfrm>
          <a:prstGeom prst="rect">
            <a:avLst/>
          </a:prstGeom>
          <a:solidFill>
            <a:srgbClr val="FF7F4D"/>
          </a:solidFill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216000" indent="-1800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Police système Courant"/>
              <a:buChar char="►"/>
              <a:defRPr sz="1600">
                <a:solidFill>
                  <a:schemeClr val="tx1"/>
                </a:solidFill>
              </a:defRPr>
            </a:lvl2pPr>
            <a:lvl3pPr marL="432000" indent="-1800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1400" b="1">
                <a:solidFill>
                  <a:schemeClr val="bg1"/>
                </a:solidFill>
              </a:defRPr>
            </a:lvl3pPr>
            <a:lvl4pPr marL="648000" indent="-1800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Police système Courant"/>
              <a:buChar char="⁃"/>
              <a:defRPr sz="1200">
                <a:solidFill>
                  <a:schemeClr val="bg1"/>
                </a:solidFill>
              </a:defRPr>
            </a:lvl4pPr>
            <a:lvl5pPr marL="864000" indent="0">
              <a:lnSpc>
                <a:spcPct val="100000"/>
              </a:lnSpc>
              <a:spcBef>
                <a:spcPts val="0"/>
              </a:spcBef>
              <a:buNone/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E9F1AF6-C72F-9016-5121-A3827A527220}"/>
              </a:ext>
            </a:extLst>
          </p:cNvPr>
          <p:cNvSpPr/>
          <p:nvPr userDrawn="1"/>
        </p:nvSpPr>
        <p:spPr>
          <a:xfrm rot="16200000">
            <a:off x="-950941" y="1080182"/>
            <a:ext cx="2806702" cy="646331"/>
          </a:xfrm>
          <a:prstGeom prst="rect">
            <a:avLst/>
          </a:prstGeom>
        </p:spPr>
        <p:txBody>
          <a:bodyPr wrap="square" rIns="216000">
            <a:spAutoFit/>
          </a:bodyPr>
          <a:lstStyle/>
          <a:p>
            <a:pPr algn="r"/>
            <a:r>
              <a:rPr lang="fr-FR" sz="3600" b="1" dirty="0">
                <a:solidFill>
                  <a:srgbClr val="737078"/>
                </a:solidFill>
                <a:latin typeface="Century Gothic" panose="020B0502020202020204" pitchFamily="34" charset="0"/>
              </a:rPr>
              <a:t>HEMATO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5BB7DA0B-007F-3DB5-3FF7-E6A42B901F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" y="6059887"/>
            <a:ext cx="696446" cy="71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36707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ens d'intérê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E173DC7-B4D3-4321-AE79-E30BAB9140F0}"/>
              </a:ext>
            </a:extLst>
          </p:cNvPr>
          <p:cNvSpPr/>
          <p:nvPr userDrawn="1"/>
        </p:nvSpPr>
        <p:spPr>
          <a:xfrm>
            <a:off x="926898" y="6059887"/>
            <a:ext cx="11265101" cy="798114"/>
          </a:xfrm>
          <a:prstGeom prst="rect">
            <a:avLst/>
          </a:prstGeom>
          <a:solidFill>
            <a:srgbClr val="002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endParaRPr lang="fr-FR" sz="1200" i="1" dirty="0">
              <a:solidFill>
                <a:prstClr val="white"/>
              </a:solidFill>
            </a:endParaRPr>
          </a:p>
        </p:txBody>
      </p:sp>
      <p:pic>
        <p:nvPicPr>
          <p:cNvPr id="8" name="Image 7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xmlns="" id="{70A865FB-40C9-5CAF-BAAC-E4ED600992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44932" y="6113512"/>
            <a:ext cx="2306783" cy="69086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1592C02-83E5-A5C8-E162-287DE145FD68}"/>
              </a:ext>
            </a:extLst>
          </p:cNvPr>
          <p:cNvSpPr/>
          <p:nvPr userDrawn="1"/>
        </p:nvSpPr>
        <p:spPr>
          <a:xfrm>
            <a:off x="0" y="0"/>
            <a:ext cx="926899" cy="6858000"/>
          </a:xfrm>
          <a:prstGeom prst="rect">
            <a:avLst/>
          </a:prstGeom>
          <a:solidFill>
            <a:srgbClr val="3A3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8032FB2-8A0C-F093-959E-CBF277FEC978}"/>
              </a:ext>
            </a:extLst>
          </p:cNvPr>
          <p:cNvSpPr/>
          <p:nvPr userDrawn="1"/>
        </p:nvSpPr>
        <p:spPr>
          <a:xfrm rot="16200000">
            <a:off x="-1201106" y="3998441"/>
            <a:ext cx="32912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dirty="0">
                <a:solidFill>
                  <a:prstClr val="white"/>
                </a:solidFill>
              </a:rPr>
              <a:t>Ce contenu est un rapport et/ou un résumé des communications d'un congrès dont l'objectif est d'informer </a:t>
            </a:r>
            <a:br>
              <a:rPr lang="fr-FR" sz="800" dirty="0">
                <a:solidFill>
                  <a:prstClr val="white"/>
                </a:solidFill>
              </a:rPr>
            </a:br>
            <a:r>
              <a:rPr lang="fr-FR" sz="800" dirty="0">
                <a:solidFill>
                  <a:prstClr val="white"/>
                </a:solidFill>
              </a:rPr>
              <a:t>sur l'état actuel de la recherche ; les données présentées ici peuvent ne pas être validées par les autorités de santé et, </a:t>
            </a:r>
            <a:br>
              <a:rPr lang="fr-FR" sz="800" dirty="0">
                <a:solidFill>
                  <a:prstClr val="white"/>
                </a:solidFill>
              </a:rPr>
            </a:br>
            <a:r>
              <a:rPr lang="fr-FR" sz="800" dirty="0">
                <a:solidFill>
                  <a:prstClr val="white"/>
                </a:solidFill>
              </a:rPr>
              <a:t>le cas échéant, ne doivent pas être mises en pratique.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5643CAED-F0F2-0415-6C0D-9BFF9BECD3D0}"/>
              </a:ext>
            </a:extLst>
          </p:cNvPr>
          <p:cNvSpPr txBox="1"/>
          <p:nvPr userDrawn="1"/>
        </p:nvSpPr>
        <p:spPr>
          <a:xfrm>
            <a:off x="8242609" y="6158862"/>
            <a:ext cx="150232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100" dirty="0">
                <a:solidFill>
                  <a:srgbClr val="FF7F4D"/>
                </a:solidFill>
                <a:cs typeface="Gordita" pitchFamily="2" charset="77"/>
              </a:rPr>
              <a:t>L’actualité</a:t>
            </a:r>
            <a:r>
              <a:rPr lang="fr-FR" sz="1100" dirty="0">
                <a:solidFill>
                  <a:prstClr val="white"/>
                </a:solidFill>
                <a:cs typeface="Gordita" pitchFamily="2" charset="77"/>
              </a:rPr>
              <a:t/>
            </a:r>
            <a:br>
              <a:rPr lang="fr-FR" sz="1100" dirty="0">
                <a:solidFill>
                  <a:prstClr val="white"/>
                </a:solidFill>
                <a:cs typeface="Gordita" pitchFamily="2" charset="77"/>
              </a:rPr>
            </a:br>
            <a:r>
              <a:rPr lang="fr-FR" sz="1100" dirty="0">
                <a:solidFill>
                  <a:prstClr val="white"/>
                </a:solidFill>
                <a:cs typeface="Gordita" pitchFamily="2" charset="77"/>
              </a:rPr>
              <a:t>en oncologie</a:t>
            </a:r>
          </a:p>
        </p:txBody>
      </p:sp>
      <p:sp>
        <p:nvSpPr>
          <p:cNvPr id="15" name="Espace réservé du texte 21">
            <a:extLst>
              <a:ext uri="{FF2B5EF4-FFF2-40B4-BE49-F238E27FC236}">
                <a16:creationId xmlns:a16="http://schemas.microsoft.com/office/drawing/2014/main" xmlns="" id="{2AAAAE89-3710-6FC1-6165-7C18910D5A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35351" y="6554231"/>
            <a:ext cx="1411407" cy="242888"/>
          </a:xfrm>
          <a:prstGeom prst="rect">
            <a:avLst/>
          </a:prstGeom>
        </p:spPr>
        <p:txBody>
          <a:bodyPr rIns="0">
            <a:normAutofit/>
          </a:bodyPr>
          <a:lstStyle>
            <a:lvl1pPr marL="0" indent="0" algn="r">
              <a:buNone/>
              <a:defRPr sz="105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fr-FR" dirty="0"/>
              <a:t>Date du congrès</a:t>
            </a:r>
          </a:p>
        </p:txBody>
      </p:sp>
      <p:sp>
        <p:nvSpPr>
          <p:cNvPr id="17" name="Espace réservé du contenu 16">
            <a:extLst>
              <a:ext uri="{FF2B5EF4-FFF2-40B4-BE49-F238E27FC236}">
                <a16:creationId xmlns:a16="http://schemas.microsoft.com/office/drawing/2014/main" xmlns="" id="{4C09A83B-48CE-BFDD-DC13-A8DC2A1787C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017816" y="6342603"/>
            <a:ext cx="5159375" cy="2471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i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200" i="1">
                <a:latin typeface="Century Gothic" panose="020B0502020202020204" pitchFamily="34" charset="0"/>
              </a:defRPr>
            </a:lvl2pPr>
            <a:lvl3pPr marL="914400" indent="0">
              <a:buNone/>
              <a:defRPr sz="1200" i="1">
                <a:latin typeface="Century Gothic" panose="020B0502020202020204" pitchFamily="34" charset="0"/>
              </a:defRPr>
            </a:lvl3pPr>
            <a:lvl4pPr marL="1371600" indent="0">
              <a:buNone/>
              <a:defRPr sz="1200" i="1">
                <a:latin typeface="Century Gothic" panose="020B0502020202020204" pitchFamily="34" charset="0"/>
              </a:defRPr>
            </a:lvl4pPr>
            <a:lvl5pPr marL="1828800" indent="0">
              <a:buNone/>
              <a:defRPr sz="1200" i="1">
                <a:latin typeface="Century Gothic" panose="020B0502020202020204" pitchFamily="34" charset="0"/>
              </a:defRPr>
            </a:lvl5pPr>
          </a:lstStyle>
          <a:p>
            <a:r>
              <a:rPr lang="fr-FR"/>
              <a:t>Xx. XXXXXX et al., ASH</a:t>
            </a:r>
            <a:r>
              <a:rPr lang="fr-FR" baseline="30000"/>
              <a:t>® </a:t>
            </a:r>
            <a:r>
              <a:rPr lang="fr-FR"/>
              <a:t>2023, Abs #1111</a:t>
            </a:r>
            <a:endParaRPr lang="fr-FR" dirty="0"/>
          </a:p>
        </p:txBody>
      </p:sp>
      <p:sp>
        <p:nvSpPr>
          <p:cNvPr id="20" name="Espace réservé du texte 18">
            <a:extLst>
              <a:ext uri="{FF2B5EF4-FFF2-40B4-BE49-F238E27FC236}">
                <a16:creationId xmlns:a16="http://schemas.microsoft.com/office/drawing/2014/main" xmlns="" id="{B19472D2-101B-E0E2-DE33-9218E328BE8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32775" y="632670"/>
            <a:ext cx="11259224" cy="341085"/>
          </a:xfrm>
          <a:prstGeom prst="rect">
            <a:avLst/>
          </a:prstGeom>
        </p:spPr>
        <p:txBody>
          <a:bodyPr lIns="180000">
            <a:noAutofit/>
          </a:bodyPr>
          <a:lstStyle>
            <a:lvl1pPr marL="0" indent="0">
              <a:buNone/>
              <a:defRPr sz="2000" b="1" i="0">
                <a:solidFill>
                  <a:srgbClr val="005086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/>
              <a:t>Nom expert…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55FE0FD8-3320-5147-8205-8CE4B96CF05A}"/>
              </a:ext>
            </a:extLst>
          </p:cNvPr>
          <p:cNvSpPr txBox="1"/>
          <p:nvPr userDrawn="1"/>
        </p:nvSpPr>
        <p:spPr>
          <a:xfrm>
            <a:off x="926898" y="-13661"/>
            <a:ext cx="4310742" cy="646331"/>
          </a:xfrm>
          <a:prstGeom prst="rect">
            <a:avLst/>
          </a:prstGeom>
          <a:noFill/>
        </p:spPr>
        <p:txBody>
          <a:bodyPr wrap="square" lIns="180000" rtlCol="0">
            <a:spAutoFit/>
          </a:bodyPr>
          <a:lstStyle/>
          <a:p>
            <a:r>
              <a:rPr lang="fr-FR" sz="3600" b="1" dirty="0">
                <a:solidFill>
                  <a:srgbClr val="FF7F4D"/>
                </a:solidFill>
              </a:rPr>
              <a:t>Liens d’intérêts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xmlns="" id="{75657F91-6C9A-9CEA-5B38-56317D56103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16225" y="1583079"/>
            <a:ext cx="5739946" cy="455457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solidFill>
                  <a:srgbClr val="FF7F4D"/>
                </a:solidFill>
              </a:defRPr>
            </a:lvl1pPr>
            <a:lvl2pPr>
              <a:defRPr sz="2800">
                <a:solidFill>
                  <a:srgbClr val="FF7F4D"/>
                </a:solidFill>
              </a:defRPr>
            </a:lvl2pPr>
            <a:lvl3pPr>
              <a:defRPr sz="2800">
                <a:solidFill>
                  <a:srgbClr val="FF7F4D"/>
                </a:solidFill>
              </a:defRPr>
            </a:lvl3pPr>
            <a:lvl4pPr>
              <a:defRPr sz="2800">
                <a:solidFill>
                  <a:srgbClr val="FF7F4D"/>
                </a:solidFill>
              </a:defRPr>
            </a:lvl4pPr>
            <a:lvl5pPr>
              <a:defRPr sz="2800">
                <a:solidFill>
                  <a:srgbClr val="FF7F4D"/>
                </a:solidFill>
              </a:defRPr>
            </a:lvl5pPr>
          </a:lstStyle>
          <a:p>
            <a:pPr lvl="0"/>
            <a:r>
              <a:rPr lang="fr-FR" dirty="0"/>
              <a:t>Type de lien #1</a:t>
            </a:r>
          </a:p>
        </p:txBody>
      </p:sp>
      <p:sp>
        <p:nvSpPr>
          <p:cNvPr id="22" name="Espace réservé du texte 20">
            <a:extLst>
              <a:ext uri="{FF2B5EF4-FFF2-40B4-BE49-F238E27FC236}">
                <a16:creationId xmlns:a16="http://schemas.microsoft.com/office/drawing/2014/main" xmlns="" id="{E03A48C8-B74B-6E8A-B342-B3CDCBDFF7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6225" y="2020759"/>
            <a:ext cx="5739946" cy="455457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2000" b="1">
                <a:solidFill>
                  <a:srgbClr val="005086"/>
                </a:solidFill>
              </a:defRPr>
            </a:lvl1pPr>
            <a:lvl2pPr>
              <a:defRPr sz="2800">
                <a:solidFill>
                  <a:srgbClr val="FF7F4D"/>
                </a:solidFill>
              </a:defRPr>
            </a:lvl2pPr>
            <a:lvl3pPr>
              <a:defRPr sz="2800">
                <a:solidFill>
                  <a:srgbClr val="FF7F4D"/>
                </a:solidFill>
              </a:defRPr>
            </a:lvl3pPr>
            <a:lvl4pPr>
              <a:defRPr sz="2800">
                <a:solidFill>
                  <a:srgbClr val="FF7F4D"/>
                </a:solidFill>
              </a:defRPr>
            </a:lvl4pPr>
            <a:lvl5pPr>
              <a:defRPr sz="2800">
                <a:solidFill>
                  <a:srgbClr val="FF7F4D"/>
                </a:solidFill>
              </a:defRPr>
            </a:lvl5pPr>
          </a:lstStyle>
          <a:p>
            <a:pPr lvl="0"/>
            <a:r>
              <a:rPr lang="fr-FR" dirty="0"/>
              <a:t>Labo #1, Labo 2</a:t>
            </a:r>
          </a:p>
        </p:txBody>
      </p:sp>
      <p:sp>
        <p:nvSpPr>
          <p:cNvPr id="24" name="Espace réservé du texte 20">
            <a:extLst>
              <a:ext uri="{FF2B5EF4-FFF2-40B4-BE49-F238E27FC236}">
                <a16:creationId xmlns:a16="http://schemas.microsoft.com/office/drawing/2014/main" xmlns="" id="{159B080C-1F3A-7A59-9F0C-7543F364631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16225" y="2566803"/>
            <a:ext cx="5739946" cy="455457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solidFill>
                  <a:srgbClr val="FF7F4D"/>
                </a:solidFill>
              </a:defRPr>
            </a:lvl1pPr>
            <a:lvl2pPr>
              <a:defRPr sz="2800">
                <a:solidFill>
                  <a:srgbClr val="FF7F4D"/>
                </a:solidFill>
              </a:defRPr>
            </a:lvl2pPr>
            <a:lvl3pPr>
              <a:defRPr sz="2800">
                <a:solidFill>
                  <a:srgbClr val="FF7F4D"/>
                </a:solidFill>
              </a:defRPr>
            </a:lvl3pPr>
            <a:lvl4pPr>
              <a:defRPr sz="2800">
                <a:solidFill>
                  <a:srgbClr val="FF7F4D"/>
                </a:solidFill>
              </a:defRPr>
            </a:lvl4pPr>
            <a:lvl5pPr>
              <a:defRPr sz="2800">
                <a:solidFill>
                  <a:srgbClr val="FF7F4D"/>
                </a:solidFill>
              </a:defRPr>
            </a:lvl5pPr>
          </a:lstStyle>
          <a:p>
            <a:pPr lvl="0"/>
            <a:r>
              <a:rPr lang="fr-FR" dirty="0"/>
              <a:t>Type de lien #2</a:t>
            </a:r>
          </a:p>
        </p:txBody>
      </p:sp>
      <p:sp>
        <p:nvSpPr>
          <p:cNvPr id="25" name="Espace réservé du texte 20">
            <a:extLst>
              <a:ext uri="{FF2B5EF4-FFF2-40B4-BE49-F238E27FC236}">
                <a16:creationId xmlns:a16="http://schemas.microsoft.com/office/drawing/2014/main" xmlns="" id="{7295987C-94D1-1C53-0E9B-6B1200248A4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16225" y="3004483"/>
            <a:ext cx="5739946" cy="455457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2000" b="1">
                <a:solidFill>
                  <a:srgbClr val="005086"/>
                </a:solidFill>
              </a:defRPr>
            </a:lvl1pPr>
            <a:lvl2pPr>
              <a:defRPr sz="2800">
                <a:solidFill>
                  <a:srgbClr val="FF7F4D"/>
                </a:solidFill>
              </a:defRPr>
            </a:lvl2pPr>
            <a:lvl3pPr>
              <a:defRPr sz="2800">
                <a:solidFill>
                  <a:srgbClr val="FF7F4D"/>
                </a:solidFill>
              </a:defRPr>
            </a:lvl3pPr>
            <a:lvl4pPr>
              <a:defRPr sz="2800">
                <a:solidFill>
                  <a:srgbClr val="FF7F4D"/>
                </a:solidFill>
              </a:defRPr>
            </a:lvl4pPr>
            <a:lvl5pPr>
              <a:defRPr sz="2800">
                <a:solidFill>
                  <a:srgbClr val="FF7F4D"/>
                </a:solidFill>
              </a:defRPr>
            </a:lvl5pPr>
          </a:lstStyle>
          <a:p>
            <a:pPr lvl="0"/>
            <a:r>
              <a:rPr lang="fr-FR" dirty="0"/>
              <a:t>Labo #1, Labo 2</a:t>
            </a:r>
          </a:p>
        </p:txBody>
      </p:sp>
      <p:sp>
        <p:nvSpPr>
          <p:cNvPr id="26" name="Espace réservé du texte 20">
            <a:extLst>
              <a:ext uri="{FF2B5EF4-FFF2-40B4-BE49-F238E27FC236}">
                <a16:creationId xmlns:a16="http://schemas.microsoft.com/office/drawing/2014/main" xmlns="" id="{C15B2DC2-CFD3-27C2-D5E1-F8115E0C07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816225" y="3550527"/>
            <a:ext cx="5739946" cy="455457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solidFill>
                  <a:srgbClr val="FF7F4D"/>
                </a:solidFill>
              </a:defRPr>
            </a:lvl1pPr>
            <a:lvl2pPr>
              <a:defRPr sz="2800">
                <a:solidFill>
                  <a:srgbClr val="FF7F4D"/>
                </a:solidFill>
              </a:defRPr>
            </a:lvl2pPr>
            <a:lvl3pPr>
              <a:defRPr sz="2800">
                <a:solidFill>
                  <a:srgbClr val="FF7F4D"/>
                </a:solidFill>
              </a:defRPr>
            </a:lvl3pPr>
            <a:lvl4pPr>
              <a:defRPr sz="2800">
                <a:solidFill>
                  <a:srgbClr val="FF7F4D"/>
                </a:solidFill>
              </a:defRPr>
            </a:lvl4pPr>
            <a:lvl5pPr>
              <a:defRPr sz="2800">
                <a:solidFill>
                  <a:srgbClr val="FF7F4D"/>
                </a:solidFill>
              </a:defRPr>
            </a:lvl5pPr>
          </a:lstStyle>
          <a:p>
            <a:pPr lvl="0"/>
            <a:r>
              <a:rPr lang="fr-FR" dirty="0"/>
              <a:t>Type de lien #3</a:t>
            </a:r>
          </a:p>
        </p:txBody>
      </p:sp>
      <p:sp>
        <p:nvSpPr>
          <p:cNvPr id="27" name="Espace réservé du texte 20">
            <a:extLst>
              <a:ext uri="{FF2B5EF4-FFF2-40B4-BE49-F238E27FC236}">
                <a16:creationId xmlns:a16="http://schemas.microsoft.com/office/drawing/2014/main" xmlns="" id="{2A591045-41BB-1FC8-0305-CC88AA12737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816225" y="3988207"/>
            <a:ext cx="5739946" cy="455457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2000" b="1">
                <a:solidFill>
                  <a:srgbClr val="005086"/>
                </a:solidFill>
              </a:defRPr>
            </a:lvl1pPr>
            <a:lvl2pPr>
              <a:defRPr sz="2800">
                <a:solidFill>
                  <a:srgbClr val="FF7F4D"/>
                </a:solidFill>
              </a:defRPr>
            </a:lvl2pPr>
            <a:lvl3pPr>
              <a:defRPr sz="2800">
                <a:solidFill>
                  <a:srgbClr val="FF7F4D"/>
                </a:solidFill>
              </a:defRPr>
            </a:lvl3pPr>
            <a:lvl4pPr>
              <a:defRPr sz="2800">
                <a:solidFill>
                  <a:srgbClr val="FF7F4D"/>
                </a:solidFill>
              </a:defRPr>
            </a:lvl4pPr>
            <a:lvl5pPr>
              <a:defRPr sz="2800">
                <a:solidFill>
                  <a:srgbClr val="FF7F4D"/>
                </a:solidFill>
              </a:defRPr>
            </a:lvl5pPr>
          </a:lstStyle>
          <a:p>
            <a:pPr lvl="0"/>
            <a:r>
              <a:rPr lang="fr-FR" dirty="0"/>
              <a:t>Labo #1, Labo 2</a:t>
            </a:r>
          </a:p>
        </p:txBody>
      </p:sp>
      <p:sp>
        <p:nvSpPr>
          <p:cNvPr id="28" name="Espace réservé du texte 20">
            <a:extLst>
              <a:ext uri="{FF2B5EF4-FFF2-40B4-BE49-F238E27FC236}">
                <a16:creationId xmlns:a16="http://schemas.microsoft.com/office/drawing/2014/main" xmlns="" id="{3BBF1EBD-20D4-C4E7-4492-D5CEC75AF0A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816225" y="4530119"/>
            <a:ext cx="5739946" cy="455457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solidFill>
                  <a:srgbClr val="FF7F4D"/>
                </a:solidFill>
              </a:defRPr>
            </a:lvl1pPr>
            <a:lvl2pPr>
              <a:defRPr sz="2800">
                <a:solidFill>
                  <a:srgbClr val="FF7F4D"/>
                </a:solidFill>
              </a:defRPr>
            </a:lvl2pPr>
            <a:lvl3pPr>
              <a:defRPr sz="2800">
                <a:solidFill>
                  <a:srgbClr val="FF7F4D"/>
                </a:solidFill>
              </a:defRPr>
            </a:lvl3pPr>
            <a:lvl4pPr>
              <a:defRPr sz="2800">
                <a:solidFill>
                  <a:srgbClr val="FF7F4D"/>
                </a:solidFill>
              </a:defRPr>
            </a:lvl4pPr>
            <a:lvl5pPr>
              <a:defRPr sz="2800">
                <a:solidFill>
                  <a:srgbClr val="FF7F4D"/>
                </a:solidFill>
              </a:defRPr>
            </a:lvl5pPr>
          </a:lstStyle>
          <a:p>
            <a:pPr lvl="0"/>
            <a:r>
              <a:rPr lang="fr-FR" dirty="0"/>
              <a:t>Type de lien #4</a:t>
            </a:r>
          </a:p>
        </p:txBody>
      </p:sp>
      <p:sp>
        <p:nvSpPr>
          <p:cNvPr id="30" name="Espace réservé du texte 20">
            <a:extLst>
              <a:ext uri="{FF2B5EF4-FFF2-40B4-BE49-F238E27FC236}">
                <a16:creationId xmlns:a16="http://schemas.microsoft.com/office/drawing/2014/main" xmlns="" id="{731D97DF-157D-4421-0207-3DBD4AF0DEF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816225" y="4967799"/>
            <a:ext cx="5739946" cy="455457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2000" b="1">
                <a:solidFill>
                  <a:srgbClr val="005086"/>
                </a:solidFill>
              </a:defRPr>
            </a:lvl1pPr>
            <a:lvl2pPr>
              <a:defRPr sz="2800">
                <a:solidFill>
                  <a:srgbClr val="FF7F4D"/>
                </a:solidFill>
              </a:defRPr>
            </a:lvl2pPr>
            <a:lvl3pPr>
              <a:defRPr sz="2800">
                <a:solidFill>
                  <a:srgbClr val="FF7F4D"/>
                </a:solidFill>
              </a:defRPr>
            </a:lvl3pPr>
            <a:lvl4pPr>
              <a:defRPr sz="2800">
                <a:solidFill>
                  <a:srgbClr val="FF7F4D"/>
                </a:solidFill>
              </a:defRPr>
            </a:lvl4pPr>
            <a:lvl5pPr>
              <a:defRPr sz="2800">
                <a:solidFill>
                  <a:srgbClr val="FF7F4D"/>
                </a:solidFill>
              </a:defRPr>
            </a:lvl5pPr>
          </a:lstStyle>
          <a:p>
            <a:pPr lvl="0"/>
            <a:r>
              <a:rPr lang="fr-FR" dirty="0"/>
              <a:t>Labo #1, Labo 2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F6C66C23-2059-2526-AE85-9D17A1B0921F}"/>
              </a:ext>
            </a:extLst>
          </p:cNvPr>
          <p:cNvSpPr/>
          <p:nvPr userDrawn="1"/>
        </p:nvSpPr>
        <p:spPr>
          <a:xfrm>
            <a:off x="2730678" y="1752557"/>
            <a:ext cx="95733" cy="95733"/>
          </a:xfrm>
          <a:prstGeom prst="rect">
            <a:avLst/>
          </a:prstGeom>
          <a:solidFill>
            <a:srgbClr val="FF7F4D"/>
          </a:solidFill>
          <a:ln>
            <a:solidFill>
              <a:srgbClr val="FF7F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E09227F8-A748-584A-DC29-76D3C2FA61C0}"/>
              </a:ext>
            </a:extLst>
          </p:cNvPr>
          <p:cNvSpPr/>
          <p:nvPr userDrawn="1"/>
        </p:nvSpPr>
        <p:spPr>
          <a:xfrm>
            <a:off x="2720492" y="4699597"/>
            <a:ext cx="95733" cy="95733"/>
          </a:xfrm>
          <a:prstGeom prst="rect">
            <a:avLst/>
          </a:prstGeom>
          <a:solidFill>
            <a:srgbClr val="FF7F4D"/>
          </a:solidFill>
          <a:ln>
            <a:solidFill>
              <a:srgbClr val="FF7F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2753D50D-EA1A-689A-0786-70E00BEA4053}"/>
              </a:ext>
            </a:extLst>
          </p:cNvPr>
          <p:cNvSpPr/>
          <p:nvPr userDrawn="1"/>
        </p:nvSpPr>
        <p:spPr>
          <a:xfrm>
            <a:off x="2720491" y="3720269"/>
            <a:ext cx="95733" cy="95733"/>
          </a:xfrm>
          <a:prstGeom prst="rect">
            <a:avLst/>
          </a:prstGeom>
          <a:solidFill>
            <a:srgbClr val="FF7F4D"/>
          </a:solidFill>
          <a:ln>
            <a:solidFill>
              <a:srgbClr val="FF7F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14AA4265-5D5B-C42A-93AD-9F2B9EE2CEA2}"/>
              </a:ext>
            </a:extLst>
          </p:cNvPr>
          <p:cNvSpPr/>
          <p:nvPr userDrawn="1"/>
        </p:nvSpPr>
        <p:spPr>
          <a:xfrm>
            <a:off x="2732990" y="2740942"/>
            <a:ext cx="95733" cy="95733"/>
          </a:xfrm>
          <a:prstGeom prst="rect">
            <a:avLst/>
          </a:prstGeom>
          <a:solidFill>
            <a:srgbClr val="FF7F4D"/>
          </a:solidFill>
          <a:ln>
            <a:solidFill>
              <a:srgbClr val="FF7F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A2D53C6-EA06-A2DE-4A2E-3E643DFEA2B1}"/>
              </a:ext>
            </a:extLst>
          </p:cNvPr>
          <p:cNvSpPr/>
          <p:nvPr userDrawn="1"/>
        </p:nvSpPr>
        <p:spPr>
          <a:xfrm rot="16200000">
            <a:off x="-950941" y="1080182"/>
            <a:ext cx="2806702" cy="646331"/>
          </a:xfrm>
          <a:prstGeom prst="rect">
            <a:avLst/>
          </a:prstGeom>
        </p:spPr>
        <p:txBody>
          <a:bodyPr wrap="square" rIns="216000">
            <a:spAutoFit/>
          </a:bodyPr>
          <a:lstStyle/>
          <a:p>
            <a:pPr algn="r"/>
            <a:r>
              <a:rPr lang="fr-FR" sz="3600" b="1" dirty="0">
                <a:solidFill>
                  <a:srgbClr val="737078"/>
                </a:solidFill>
              </a:rPr>
              <a:t>HEMATO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32BEB482-17F2-6484-AB39-DE328AB66E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" y="6059887"/>
            <a:ext cx="696446" cy="71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9304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Abstr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E173DC7-B4D3-4321-AE79-E30BAB9140F0}"/>
              </a:ext>
            </a:extLst>
          </p:cNvPr>
          <p:cNvSpPr/>
          <p:nvPr userDrawn="1"/>
        </p:nvSpPr>
        <p:spPr>
          <a:xfrm>
            <a:off x="926898" y="6059887"/>
            <a:ext cx="11265101" cy="798114"/>
          </a:xfrm>
          <a:prstGeom prst="rect">
            <a:avLst/>
          </a:prstGeom>
          <a:solidFill>
            <a:srgbClr val="002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endParaRPr lang="fr-FR" sz="1200" i="1" dirty="0">
              <a:solidFill>
                <a:prstClr val="white"/>
              </a:solidFill>
            </a:endParaRPr>
          </a:p>
        </p:txBody>
      </p:sp>
      <p:pic>
        <p:nvPicPr>
          <p:cNvPr id="8" name="Image 7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xmlns="" id="{70A865FB-40C9-5CAF-BAAC-E4ED600992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44932" y="6113512"/>
            <a:ext cx="2306783" cy="69086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1592C02-83E5-A5C8-E162-287DE145FD68}"/>
              </a:ext>
            </a:extLst>
          </p:cNvPr>
          <p:cNvSpPr/>
          <p:nvPr userDrawn="1"/>
        </p:nvSpPr>
        <p:spPr>
          <a:xfrm>
            <a:off x="0" y="0"/>
            <a:ext cx="926899" cy="6858000"/>
          </a:xfrm>
          <a:prstGeom prst="rect">
            <a:avLst/>
          </a:prstGeom>
          <a:solidFill>
            <a:srgbClr val="3A3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8032FB2-8A0C-F093-959E-CBF277FEC978}"/>
              </a:ext>
            </a:extLst>
          </p:cNvPr>
          <p:cNvSpPr/>
          <p:nvPr userDrawn="1"/>
        </p:nvSpPr>
        <p:spPr>
          <a:xfrm rot="16200000">
            <a:off x="-1201106" y="3998441"/>
            <a:ext cx="32912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dirty="0">
                <a:solidFill>
                  <a:prstClr val="white"/>
                </a:solidFill>
              </a:rPr>
              <a:t>Ce contenu est un rapport et/ou un résumé des communications d'un congrès dont l'objectif est d'informer </a:t>
            </a:r>
            <a:br>
              <a:rPr lang="fr-FR" sz="800" dirty="0">
                <a:solidFill>
                  <a:prstClr val="white"/>
                </a:solidFill>
              </a:rPr>
            </a:br>
            <a:r>
              <a:rPr lang="fr-FR" sz="800" dirty="0">
                <a:solidFill>
                  <a:prstClr val="white"/>
                </a:solidFill>
              </a:rPr>
              <a:t>sur l'état actuel de la recherche ; les données présentées ici peuvent ne pas être validées par les autorités de santé et, </a:t>
            </a:r>
            <a:br>
              <a:rPr lang="fr-FR" sz="800" dirty="0">
                <a:solidFill>
                  <a:prstClr val="white"/>
                </a:solidFill>
              </a:rPr>
            </a:br>
            <a:r>
              <a:rPr lang="fr-FR" sz="800" dirty="0">
                <a:solidFill>
                  <a:prstClr val="white"/>
                </a:solidFill>
              </a:rPr>
              <a:t>le cas échéant, ne doivent pas être mises en pratique.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5643CAED-F0F2-0415-6C0D-9BFF9BECD3D0}"/>
              </a:ext>
            </a:extLst>
          </p:cNvPr>
          <p:cNvSpPr txBox="1"/>
          <p:nvPr userDrawn="1"/>
        </p:nvSpPr>
        <p:spPr>
          <a:xfrm>
            <a:off x="8242609" y="6158862"/>
            <a:ext cx="150232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100" dirty="0">
                <a:solidFill>
                  <a:srgbClr val="FF7F4D"/>
                </a:solidFill>
                <a:cs typeface="Gordita" pitchFamily="2" charset="77"/>
              </a:rPr>
              <a:t>L’actualité</a:t>
            </a:r>
            <a:r>
              <a:rPr lang="fr-FR" sz="1100" dirty="0">
                <a:solidFill>
                  <a:prstClr val="white"/>
                </a:solidFill>
                <a:cs typeface="Gordita" pitchFamily="2" charset="77"/>
              </a:rPr>
              <a:t/>
            </a:r>
            <a:br>
              <a:rPr lang="fr-FR" sz="1100" dirty="0">
                <a:solidFill>
                  <a:prstClr val="white"/>
                </a:solidFill>
                <a:cs typeface="Gordita" pitchFamily="2" charset="77"/>
              </a:rPr>
            </a:br>
            <a:r>
              <a:rPr lang="fr-FR" sz="1100" dirty="0">
                <a:solidFill>
                  <a:prstClr val="white"/>
                </a:solidFill>
                <a:cs typeface="Gordita" pitchFamily="2" charset="77"/>
              </a:rPr>
              <a:t>en oncologie</a:t>
            </a:r>
          </a:p>
        </p:txBody>
      </p:sp>
      <p:sp>
        <p:nvSpPr>
          <p:cNvPr id="15" name="Espace réservé du texte 21">
            <a:extLst>
              <a:ext uri="{FF2B5EF4-FFF2-40B4-BE49-F238E27FC236}">
                <a16:creationId xmlns:a16="http://schemas.microsoft.com/office/drawing/2014/main" xmlns="" id="{2AAAAE89-3710-6FC1-6165-7C18910D5A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35351" y="6554231"/>
            <a:ext cx="1411407" cy="242888"/>
          </a:xfrm>
          <a:prstGeom prst="rect">
            <a:avLst/>
          </a:prstGeom>
        </p:spPr>
        <p:txBody>
          <a:bodyPr rIns="0">
            <a:normAutofit/>
          </a:bodyPr>
          <a:lstStyle>
            <a:lvl1pPr marL="0" indent="0" algn="r">
              <a:buNone/>
              <a:defRPr sz="105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fr-FR" dirty="0"/>
              <a:t>Date du congrès</a:t>
            </a:r>
          </a:p>
        </p:txBody>
      </p:sp>
      <p:sp>
        <p:nvSpPr>
          <p:cNvPr id="17" name="Espace réservé du contenu 16">
            <a:extLst>
              <a:ext uri="{FF2B5EF4-FFF2-40B4-BE49-F238E27FC236}">
                <a16:creationId xmlns:a16="http://schemas.microsoft.com/office/drawing/2014/main" xmlns="" id="{4C09A83B-48CE-BFDD-DC13-A8DC2A1787C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017816" y="6342603"/>
            <a:ext cx="5159375" cy="2471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i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200" i="1">
                <a:latin typeface="Century Gothic" panose="020B0502020202020204" pitchFamily="34" charset="0"/>
              </a:defRPr>
            </a:lvl2pPr>
            <a:lvl3pPr marL="914400" indent="0">
              <a:buNone/>
              <a:defRPr sz="1200" i="1">
                <a:latin typeface="Century Gothic" panose="020B0502020202020204" pitchFamily="34" charset="0"/>
              </a:defRPr>
            </a:lvl3pPr>
            <a:lvl4pPr marL="1371600" indent="0">
              <a:buNone/>
              <a:defRPr sz="1200" i="1">
                <a:latin typeface="Century Gothic" panose="020B0502020202020204" pitchFamily="34" charset="0"/>
              </a:defRPr>
            </a:lvl4pPr>
            <a:lvl5pPr marL="1828800" indent="0">
              <a:buNone/>
              <a:defRPr sz="1200" i="1">
                <a:latin typeface="Century Gothic" panose="020B0502020202020204" pitchFamily="34" charset="0"/>
              </a:defRPr>
            </a:lvl5pPr>
          </a:lstStyle>
          <a:p>
            <a:r>
              <a:rPr lang="fr-FR"/>
              <a:t>Xx. XXXXXX et al., ASH</a:t>
            </a:r>
            <a:r>
              <a:rPr lang="fr-FR" baseline="30000"/>
              <a:t>® </a:t>
            </a:r>
            <a:r>
              <a:rPr lang="fr-FR"/>
              <a:t>2023, Abs #1111</a:t>
            </a:r>
            <a:endParaRPr lang="fr-FR" dirty="0"/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xmlns="" id="{A6141D7E-6A11-9A05-41CA-2C5C54BC029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06583" y="1944913"/>
            <a:ext cx="10370160" cy="169091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/>
              <a:t>Titre abstract…</a:t>
            </a:r>
          </a:p>
        </p:txBody>
      </p:sp>
      <p:sp>
        <p:nvSpPr>
          <p:cNvPr id="20" name="Espace réservé du texte 18">
            <a:extLst>
              <a:ext uri="{FF2B5EF4-FFF2-40B4-BE49-F238E27FC236}">
                <a16:creationId xmlns:a16="http://schemas.microsoft.com/office/drawing/2014/main" xmlns="" id="{B19472D2-101B-E0E2-DE33-9218E328BE8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06583" y="3635828"/>
            <a:ext cx="10370160" cy="16909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00" b="1" i="0">
                <a:solidFill>
                  <a:srgbClr val="005086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/>
              <a:t>Sous-titre abstract…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78F27A6-9F9E-9795-0706-9193233DED21}"/>
              </a:ext>
            </a:extLst>
          </p:cNvPr>
          <p:cNvSpPr/>
          <p:nvPr userDrawn="1"/>
        </p:nvSpPr>
        <p:spPr>
          <a:xfrm rot="16200000">
            <a:off x="-950941" y="1080182"/>
            <a:ext cx="2806702" cy="646331"/>
          </a:xfrm>
          <a:prstGeom prst="rect">
            <a:avLst/>
          </a:prstGeom>
        </p:spPr>
        <p:txBody>
          <a:bodyPr wrap="square" rIns="216000">
            <a:spAutoFit/>
          </a:bodyPr>
          <a:lstStyle/>
          <a:p>
            <a:pPr algn="r"/>
            <a:r>
              <a:rPr lang="fr-FR" sz="3600" b="1" dirty="0">
                <a:solidFill>
                  <a:srgbClr val="737078"/>
                </a:solidFill>
              </a:rPr>
              <a:t>HEMATO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C497413C-9C92-87D0-F15A-BDB694087F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" y="6059887"/>
            <a:ext cx="696446" cy="71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70062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bstrac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E173DC7-B4D3-4321-AE79-E30BAB9140F0}"/>
              </a:ext>
            </a:extLst>
          </p:cNvPr>
          <p:cNvSpPr/>
          <p:nvPr userDrawn="1"/>
        </p:nvSpPr>
        <p:spPr>
          <a:xfrm>
            <a:off x="926898" y="6059887"/>
            <a:ext cx="11265101" cy="798114"/>
          </a:xfrm>
          <a:prstGeom prst="rect">
            <a:avLst/>
          </a:prstGeom>
          <a:solidFill>
            <a:srgbClr val="002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endParaRPr lang="fr-FR" sz="1200" i="1" dirty="0">
              <a:solidFill>
                <a:prstClr val="white"/>
              </a:solidFill>
            </a:endParaRPr>
          </a:p>
        </p:txBody>
      </p:sp>
      <p:pic>
        <p:nvPicPr>
          <p:cNvPr id="8" name="Image 7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xmlns="" id="{70A865FB-40C9-5CAF-BAAC-E4ED600992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44932" y="6113512"/>
            <a:ext cx="2306783" cy="69086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1592C02-83E5-A5C8-E162-287DE145FD68}"/>
              </a:ext>
            </a:extLst>
          </p:cNvPr>
          <p:cNvSpPr/>
          <p:nvPr userDrawn="1"/>
        </p:nvSpPr>
        <p:spPr>
          <a:xfrm>
            <a:off x="0" y="0"/>
            <a:ext cx="926899" cy="6858000"/>
          </a:xfrm>
          <a:prstGeom prst="rect">
            <a:avLst/>
          </a:prstGeom>
          <a:solidFill>
            <a:srgbClr val="3A3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8032FB2-8A0C-F093-959E-CBF277FEC978}"/>
              </a:ext>
            </a:extLst>
          </p:cNvPr>
          <p:cNvSpPr/>
          <p:nvPr userDrawn="1"/>
        </p:nvSpPr>
        <p:spPr>
          <a:xfrm rot="16200000">
            <a:off x="-1201106" y="3998441"/>
            <a:ext cx="32912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dirty="0">
                <a:solidFill>
                  <a:prstClr val="white"/>
                </a:solidFill>
              </a:rPr>
              <a:t>Ce contenu est un rapport et/ou un résumé des communications d'un congrès dont l'objectif est d'informer </a:t>
            </a:r>
            <a:br>
              <a:rPr lang="fr-FR" sz="800" dirty="0">
                <a:solidFill>
                  <a:prstClr val="white"/>
                </a:solidFill>
              </a:rPr>
            </a:br>
            <a:r>
              <a:rPr lang="fr-FR" sz="800" dirty="0">
                <a:solidFill>
                  <a:prstClr val="white"/>
                </a:solidFill>
              </a:rPr>
              <a:t>sur l'état actuel de la recherche ; les données présentées ici peuvent ne pas être validées par les autorités de santé et, </a:t>
            </a:r>
            <a:br>
              <a:rPr lang="fr-FR" sz="800" dirty="0">
                <a:solidFill>
                  <a:prstClr val="white"/>
                </a:solidFill>
              </a:rPr>
            </a:br>
            <a:r>
              <a:rPr lang="fr-FR" sz="800" dirty="0">
                <a:solidFill>
                  <a:prstClr val="white"/>
                </a:solidFill>
              </a:rPr>
              <a:t>le cas échéant, ne doivent pas être mises en pratique.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5643CAED-F0F2-0415-6C0D-9BFF9BECD3D0}"/>
              </a:ext>
            </a:extLst>
          </p:cNvPr>
          <p:cNvSpPr txBox="1"/>
          <p:nvPr userDrawn="1"/>
        </p:nvSpPr>
        <p:spPr>
          <a:xfrm>
            <a:off x="8242609" y="6158862"/>
            <a:ext cx="150232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100" dirty="0">
                <a:solidFill>
                  <a:srgbClr val="FF7F4D"/>
                </a:solidFill>
                <a:cs typeface="Gordita" pitchFamily="2" charset="77"/>
              </a:rPr>
              <a:t>L’actualité</a:t>
            </a:r>
            <a:r>
              <a:rPr lang="fr-FR" sz="1100" dirty="0">
                <a:solidFill>
                  <a:prstClr val="white"/>
                </a:solidFill>
                <a:cs typeface="Gordita" pitchFamily="2" charset="77"/>
              </a:rPr>
              <a:t/>
            </a:r>
            <a:br>
              <a:rPr lang="fr-FR" sz="1100" dirty="0">
                <a:solidFill>
                  <a:prstClr val="white"/>
                </a:solidFill>
                <a:cs typeface="Gordita" pitchFamily="2" charset="77"/>
              </a:rPr>
            </a:br>
            <a:r>
              <a:rPr lang="fr-FR" sz="1100" dirty="0">
                <a:solidFill>
                  <a:prstClr val="white"/>
                </a:solidFill>
                <a:cs typeface="Gordita" pitchFamily="2" charset="77"/>
              </a:rPr>
              <a:t>en oncologie</a:t>
            </a:r>
          </a:p>
        </p:txBody>
      </p:sp>
      <p:sp>
        <p:nvSpPr>
          <p:cNvPr id="15" name="Espace réservé du texte 21">
            <a:extLst>
              <a:ext uri="{FF2B5EF4-FFF2-40B4-BE49-F238E27FC236}">
                <a16:creationId xmlns:a16="http://schemas.microsoft.com/office/drawing/2014/main" xmlns="" id="{2AAAAE89-3710-6FC1-6165-7C18910D5A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35351" y="6554231"/>
            <a:ext cx="1411407" cy="242888"/>
          </a:xfrm>
          <a:prstGeom prst="rect">
            <a:avLst/>
          </a:prstGeom>
        </p:spPr>
        <p:txBody>
          <a:bodyPr rIns="0">
            <a:normAutofit/>
          </a:bodyPr>
          <a:lstStyle>
            <a:lvl1pPr marL="0" indent="0" algn="r">
              <a:buNone/>
              <a:defRPr sz="105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fr-FR" dirty="0"/>
              <a:t>Date du congrès</a:t>
            </a:r>
          </a:p>
        </p:txBody>
      </p:sp>
      <p:sp>
        <p:nvSpPr>
          <p:cNvPr id="17" name="Espace réservé du contenu 16">
            <a:extLst>
              <a:ext uri="{FF2B5EF4-FFF2-40B4-BE49-F238E27FC236}">
                <a16:creationId xmlns:a16="http://schemas.microsoft.com/office/drawing/2014/main" xmlns="" id="{4C09A83B-48CE-BFDD-DC13-A8DC2A1787C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017816" y="6342603"/>
            <a:ext cx="5159375" cy="2471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i="1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200" i="1">
                <a:latin typeface="Century Gothic" panose="020B0502020202020204" pitchFamily="34" charset="0"/>
              </a:defRPr>
            </a:lvl2pPr>
            <a:lvl3pPr marL="914400" indent="0">
              <a:buNone/>
              <a:defRPr sz="1200" i="1">
                <a:latin typeface="Century Gothic" panose="020B0502020202020204" pitchFamily="34" charset="0"/>
              </a:defRPr>
            </a:lvl3pPr>
            <a:lvl4pPr marL="1371600" indent="0">
              <a:buNone/>
              <a:defRPr sz="1200" i="1">
                <a:latin typeface="Century Gothic" panose="020B0502020202020204" pitchFamily="34" charset="0"/>
              </a:defRPr>
            </a:lvl4pPr>
            <a:lvl5pPr marL="1828800" indent="0">
              <a:buNone/>
              <a:defRPr sz="1200" i="1">
                <a:latin typeface="Century Gothic" panose="020B0502020202020204" pitchFamily="34" charset="0"/>
              </a:defRPr>
            </a:lvl5pPr>
          </a:lstStyle>
          <a:p>
            <a:r>
              <a:rPr lang="fr-FR"/>
              <a:t>Xx. XXXXXX et al., ASH</a:t>
            </a:r>
            <a:r>
              <a:rPr lang="fr-FR" baseline="30000"/>
              <a:t>® </a:t>
            </a:r>
            <a:r>
              <a:rPr lang="fr-FR"/>
              <a:t>2023, Abs #1111</a:t>
            </a:r>
            <a:endParaRPr lang="fr-FR" dirty="0"/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xmlns="" id="{A6141D7E-6A11-9A05-41CA-2C5C54BC029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32773" y="-4431"/>
            <a:ext cx="11259225" cy="516866"/>
          </a:xfrm>
          <a:prstGeom prst="rect">
            <a:avLst/>
          </a:prstGeom>
        </p:spPr>
        <p:txBody>
          <a:bodyPr lIns="180000">
            <a:noAutofit/>
          </a:bodyPr>
          <a:lstStyle>
            <a:lvl1pPr marL="0" indent="0">
              <a:buNone/>
              <a:defRPr sz="3600" b="1" i="0">
                <a:solidFill>
                  <a:srgbClr val="FF7F4D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/>
              <a:t>Titre abstract…</a:t>
            </a:r>
          </a:p>
        </p:txBody>
      </p:sp>
      <p:sp>
        <p:nvSpPr>
          <p:cNvPr id="20" name="Espace réservé du texte 18">
            <a:extLst>
              <a:ext uri="{FF2B5EF4-FFF2-40B4-BE49-F238E27FC236}">
                <a16:creationId xmlns:a16="http://schemas.microsoft.com/office/drawing/2014/main" xmlns="" id="{B19472D2-101B-E0E2-DE33-9218E328BE8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32774" y="522517"/>
            <a:ext cx="11259224" cy="341085"/>
          </a:xfrm>
          <a:prstGeom prst="rect">
            <a:avLst/>
          </a:prstGeom>
        </p:spPr>
        <p:txBody>
          <a:bodyPr lIns="180000">
            <a:noAutofit/>
          </a:bodyPr>
          <a:lstStyle>
            <a:lvl1pPr marL="0" indent="0">
              <a:buNone/>
              <a:defRPr sz="2000" b="1" i="0">
                <a:solidFill>
                  <a:srgbClr val="005086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/>
              <a:t>Sous-titre abstract…</a:t>
            </a:r>
          </a:p>
        </p:txBody>
      </p:sp>
      <p:sp>
        <p:nvSpPr>
          <p:cNvPr id="16" name="Espace réservé du contenu 15">
            <a:extLst>
              <a:ext uri="{FF2B5EF4-FFF2-40B4-BE49-F238E27FC236}">
                <a16:creationId xmlns:a16="http://schemas.microsoft.com/office/drawing/2014/main" xmlns="" id="{088BC814-27A6-30D7-5D87-E900CC14CD39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312995" y="1247430"/>
            <a:ext cx="6553200" cy="4617333"/>
          </a:xfrm>
          <a:prstGeom prst="rect">
            <a:avLst/>
          </a:prstGeom>
          <a:ln w="12700">
            <a:solidFill>
              <a:srgbClr val="005086"/>
            </a:solidFill>
          </a:ln>
        </p:spPr>
        <p:txBody>
          <a:bodyPr anchor="ctr"/>
          <a:lstStyle>
            <a:lvl1pPr marL="0" indent="0" algn="ctr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Emplacement courbe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xmlns="" id="{C6B6A4C5-9A2E-050C-3BAA-59D7CD251C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74574" y="1052306"/>
            <a:ext cx="1683883" cy="38735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>
              <a:buNone/>
              <a:defRPr sz="1600" b="1">
                <a:solidFill>
                  <a:srgbClr val="737078"/>
                </a:solidFill>
                <a:latin typeface="+mn-lt"/>
              </a:defRPr>
            </a:lvl1pPr>
            <a:lvl2pPr marL="457200" indent="0">
              <a:buNone/>
              <a:defRPr sz="2000" b="1">
                <a:latin typeface="+mn-lt"/>
              </a:defRPr>
            </a:lvl2pPr>
            <a:lvl3pPr marL="914400" indent="0">
              <a:buNone/>
              <a:defRPr sz="2000" b="1">
                <a:latin typeface="+mn-lt"/>
              </a:defRPr>
            </a:lvl3pPr>
            <a:lvl4pPr marL="1371600" indent="0">
              <a:buNone/>
              <a:defRPr sz="2000" b="1">
                <a:latin typeface="+mn-lt"/>
              </a:defRPr>
            </a:lvl4pPr>
            <a:lvl5pPr marL="1828800" indent="0">
              <a:buNone/>
              <a:defRPr sz="2000" b="1">
                <a:latin typeface="+mn-lt"/>
              </a:defRPr>
            </a:lvl5pPr>
          </a:lstStyle>
          <a:p>
            <a:pPr lvl="0"/>
            <a:r>
              <a:rPr lang="fr-FR" dirty="0"/>
              <a:t>Titre courbe</a:t>
            </a:r>
          </a:p>
        </p:txBody>
      </p:sp>
      <p:sp>
        <p:nvSpPr>
          <p:cNvPr id="29" name="Espace réservé du contenu 28">
            <a:extLst>
              <a:ext uri="{FF2B5EF4-FFF2-40B4-BE49-F238E27FC236}">
                <a16:creationId xmlns:a16="http://schemas.microsoft.com/office/drawing/2014/main" xmlns="" id="{41CAED98-AA80-ED1F-37C4-71918665F7BD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178800" y="1246188"/>
            <a:ext cx="3556000" cy="4616450"/>
          </a:xfrm>
          <a:prstGeom prst="rect">
            <a:avLst/>
          </a:prstGeom>
          <a:solidFill>
            <a:schemeClr val="accent2">
              <a:alpha val="50000"/>
            </a:schemeClr>
          </a:solidFill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216000" indent="-1800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Police système Courant"/>
              <a:buChar char="►"/>
              <a:defRPr sz="1600">
                <a:solidFill>
                  <a:schemeClr val="tx1"/>
                </a:solidFill>
              </a:defRPr>
            </a:lvl2pPr>
            <a:lvl3pPr marL="432000" indent="-1800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1400" b="1">
                <a:solidFill>
                  <a:schemeClr val="bg1"/>
                </a:solidFill>
              </a:defRPr>
            </a:lvl3pPr>
            <a:lvl4pPr marL="648000" indent="-1800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Police système Courant"/>
              <a:buChar char="⁃"/>
              <a:defRPr sz="1200">
                <a:solidFill>
                  <a:schemeClr val="bg1"/>
                </a:solidFill>
              </a:defRPr>
            </a:lvl4pPr>
            <a:lvl5pPr marL="864000" indent="0">
              <a:lnSpc>
                <a:spcPct val="100000"/>
              </a:lnSpc>
              <a:spcBef>
                <a:spcPts val="0"/>
              </a:spcBef>
              <a:buNone/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E9F1AF6-C72F-9016-5121-A3827A527220}"/>
              </a:ext>
            </a:extLst>
          </p:cNvPr>
          <p:cNvSpPr/>
          <p:nvPr userDrawn="1"/>
        </p:nvSpPr>
        <p:spPr>
          <a:xfrm rot="16200000">
            <a:off x="-950941" y="1080182"/>
            <a:ext cx="2806702" cy="646331"/>
          </a:xfrm>
          <a:prstGeom prst="rect">
            <a:avLst/>
          </a:prstGeom>
        </p:spPr>
        <p:txBody>
          <a:bodyPr wrap="square" rIns="216000">
            <a:spAutoFit/>
          </a:bodyPr>
          <a:lstStyle/>
          <a:p>
            <a:pPr algn="r"/>
            <a:r>
              <a:rPr lang="fr-FR" sz="3600" b="1" dirty="0">
                <a:solidFill>
                  <a:srgbClr val="737078"/>
                </a:solidFill>
              </a:rPr>
              <a:t>HEMATO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5BB7DA0B-007F-3DB5-3FF7-E6A42B901F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" y="6059887"/>
            <a:ext cx="696446" cy="71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85480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bstrac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ACA5099-5717-9D94-0AFA-F4B3037AB1DD}"/>
              </a:ext>
            </a:extLst>
          </p:cNvPr>
          <p:cNvSpPr/>
          <p:nvPr userDrawn="1"/>
        </p:nvSpPr>
        <p:spPr>
          <a:xfrm>
            <a:off x="926898" y="6059887"/>
            <a:ext cx="11265101" cy="798114"/>
          </a:xfrm>
          <a:prstGeom prst="rect">
            <a:avLst/>
          </a:prstGeom>
          <a:solidFill>
            <a:srgbClr val="002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endParaRPr lang="fr-FR" sz="1200" i="1" dirty="0">
              <a:solidFill>
                <a:prstClr val="white"/>
              </a:solidFill>
            </a:endParaRPr>
          </a:p>
        </p:txBody>
      </p:sp>
      <p:pic>
        <p:nvPicPr>
          <p:cNvPr id="4" name="Image 3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xmlns="" id="{F65A5800-6143-1EDE-00DC-C5721A6789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44932" y="6113512"/>
            <a:ext cx="2306783" cy="69086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EDFF50F-F04C-F945-CF73-E63D20CD5EA7}"/>
              </a:ext>
            </a:extLst>
          </p:cNvPr>
          <p:cNvSpPr/>
          <p:nvPr userDrawn="1"/>
        </p:nvSpPr>
        <p:spPr>
          <a:xfrm>
            <a:off x="0" y="0"/>
            <a:ext cx="926899" cy="6858000"/>
          </a:xfrm>
          <a:prstGeom prst="rect">
            <a:avLst/>
          </a:prstGeom>
          <a:solidFill>
            <a:srgbClr val="3A3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5F54979-C527-1B80-3222-60EDF75FC0C7}"/>
              </a:ext>
            </a:extLst>
          </p:cNvPr>
          <p:cNvSpPr/>
          <p:nvPr userDrawn="1"/>
        </p:nvSpPr>
        <p:spPr>
          <a:xfrm rot="16200000">
            <a:off x="-1201106" y="3998441"/>
            <a:ext cx="32912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dirty="0">
                <a:solidFill>
                  <a:prstClr val="white"/>
                </a:solidFill>
              </a:rPr>
              <a:t>Ce contenu est un rapport et/ou un résumé des communications d'un congrès dont l'objectif est d'informer </a:t>
            </a:r>
            <a:br>
              <a:rPr lang="fr-FR" sz="800" dirty="0">
                <a:solidFill>
                  <a:prstClr val="white"/>
                </a:solidFill>
              </a:rPr>
            </a:br>
            <a:r>
              <a:rPr lang="fr-FR" sz="800" dirty="0">
                <a:solidFill>
                  <a:prstClr val="white"/>
                </a:solidFill>
              </a:rPr>
              <a:t>sur l'état actuel de la recherche ; les données présentées ici peuvent ne pas être validées par les autorités de santé et, </a:t>
            </a:r>
            <a:br>
              <a:rPr lang="fr-FR" sz="800" dirty="0">
                <a:solidFill>
                  <a:prstClr val="white"/>
                </a:solidFill>
              </a:rPr>
            </a:br>
            <a:r>
              <a:rPr lang="fr-FR" sz="800" dirty="0">
                <a:solidFill>
                  <a:prstClr val="white"/>
                </a:solidFill>
              </a:rPr>
              <a:t>le cas échéant, ne doivent pas être mises en pratique.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08D80DAF-B78A-FB73-597C-392CF9343367}"/>
              </a:ext>
            </a:extLst>
          </p:cNvPr>
          <p:cNvSpPr txBox="1"/>
          <p:nvPr userDrawn="1"/>
        </p:nvSpPr>
        <p:spPr>
          <a:xfrm>
            <a:off x="8242609" y="6158862"/>
            <a:ext cx="150232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100" dirty="0">
                <a:solidFill>
                  <a:srgbClr val="FF7F4D"/>
                </a:solidFill>
                <a:cs typeface="Gordita" pitchFamily="2" charset="77"/>
              </a:rPr>
              <a:t>L’actualité</a:t>
            </a:r>
            <a:r>
              <a:rPr lang="fr-FR" sz="1100" dirty="0">
                <a:solidFill>
                  <a:prstClr val="white"/>
                </a:solidFill>
                <a:cs typeface="Gordita" pitchFamily="2" charset="77"/>
              </a:rPr>
              <a:t/>
            </a:r>
            <a:br>
              <a:rPr lang="fr-FR" sz="1100" dirty="0">
                <a:solidFill>
                  <a:prstClr val="white"/>
                </a:solidFill>
                <a:cs typeface="Gordita" pitchFamily="2" charset="77"/>
              </a:rPr>
            </a:br>
            <a:r>
              <a:rPr lang="fr-FR" sz="1100" dirty="0">
                <a:solidFill>
                  <a:prstClr val="white"/>
                </a:solidFill>
                <a:cs typeface="Gordita" pitchFamily="2" charset="77"/>
              </a:rPr>
              <a:t>en oncologie</a:t>
            </a:r>
          </a:p>
        </p:txBody>
      </p:sp>
      <p:sp>
        <p:nvSpPr>
          <p:cNvPr id="10" name="Espace réservé du texte 21">
            <a:extLst>
              <a:ext uri="{FF2B5EF4-FFF2-40B4-BE49-F238E27FC236}">
                <a16:creationId xmlns:a16="http://schemas.microsoft.com/office/drawing/2014/main" xmlns="" id="{F923B79B-8D9A-F082-EAE0-D0CD86328FB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35351" y="6554231"/>
            <a:ext cx="1411407" cy="242888"/>
          </a:xfrm>
          <a:prstGeom prst="rect">
            <a:avLst/>
          </a:prstGeom>
        </p:spPr>
        <p:txBody>
          <a:bodyPr rIns="0">
            <a:normAutofit/>
          </a:bodyPr>
          <a:lstStyle>
            <a:lvl1pPr marL="0" indent="0" algn="r">
              <a:buNone/>
              <a:defRPr sz="105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fr-FR" dirty="0"/>
              <a:t>Date du congrès</a:t>
            </a:r>
          </a:p>
        </p:txBody>
      </p:sp>
      <p:sp>
        <p:nvSpPr>
          <p:cNvPr id="11" name="Espace réservé du contenu 16">
            <a:extLst>
              <a:ext uri="{FF2B5EF4-FFF2-40B4-BE49-F238E27FC236}">
                <a16:creationId xmlns:a16="http://schemas.microsoft.com/office/drawing/2014/main" xmlns="" id="{652A7E7E-E0CB-227A-021B-44303F1CCBB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017816" y="6342603"/>
            <a:ext cx="5159375" cy="2471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i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200" i="1">
                <a:latin typeface="Century Gothic" panose="020B0502020202020204" pitchFamily="34" charset="0"/>
              </a:defRPr>
            </a:lvl2pPr>
            <a:lvl3pPr marL="914400" indent="0">
              <a:buNone/>
              <a:defRPr sz="1200" i="1">
                <a:latin typeface="Century Gothic" panose="020B0502020202020204" pitchFamily="34" charset="0"/>
              </a:defRPr>
            </a:lvl3pPr>
            <a:lvl4pPr marL="1371600" indent="0">
              <a:buNone/>
              <a:defRPr sz="1200" i="1">
                <a:latin typeface="Century Gothic" panose="020B0502020202020204" pitchFamily="34" charset="0"/>
              </a:defRPr>
            </a:lvl4pPr>
            <a:lvl5pPr marL="1828800" indent="0">
              <a:buNone/>
              <a:defRPr sz="1200" i="1">
                <a:latin typeface="Century Gothic" panose="020B0502020202020204" pitchFamily="34" charset="0"/>
              </a:defRPr>
            </a:lvl5pPr>
          </a:lstStyle>
          <a:p>
            <a:r>
              <a:rPr lang="fr-FR"/>
              <a:t>Xx. XXXXXX et al., ASH</a:t>
            </a:r>
            <a:r>
              <a:rPr lang="fr-FR" baseline="30000"/>
              <a:t>® </a:t>
            </a:r>
            <a:r>
              <a:rPr lang="fr-FR"/>
              <a:t>2023, Abs #1111</a:t>
            </a:r>
            <a:endParaRPr lang="fr-FR" dirty="0"/>
          </a:p>
        </p:txBody>
      </p:sp>
      <p:sp>
        <p:nvSpPr>
          <p:cNvPr id="12" name="Espace réservé du texte 18">
            <a:extLst>
              <a:ext uri="{FF2B5EF4-FFF2-40B4-BE49-F238E27FC236}">
                <a16:creationId xmlns:a16="http://schemas.microsoft.com/office/drawing/2014/main" xmlns="" id="{32224335-0BF8-D51F-288B-2DC7D1BD3B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32773" y="-4431"/>
            <a:ext cx="11259225" cy="516866"/>
          </a:xfrm>
          <a:prstGeom prst="rect">
            <a:avLst/>
          </a:prstGeom>
        </p:spPr>
        <p:txBody>
          <a:bodyPr lIns="180000">
            <a:noAutofit/>
          </a:bodyPr>
          <a:lstStyle>
            <a:lvl1pPr marL="0" indent="0">
              <a:buNone/>
              <a:defRPr sz="3600" b="1" i="0">
                <a:solidFill>
                  <a:srgbClr val="FF7F4D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/>
              <a:t>Titre abstract…</a:t>
            </a:r>
          </a:p>
        </p:txBody>
      </p:sp>
      <p:sp>
        <p:nvSpPr>
          <p:cNvPr id="13" name="Espace réservé du texte 18">
            <a:extLst>
              <a:ext uri="{FF2B5EF4-FFF2-40B4-BE49-F238E27FC236}">
                <a16:creationId xmlns:a16="http://schemas.microsoft.com/office/drawing/2014/main" xmlns="" id="{2B584DC8-4B0C-56BA-CF88-058455BBF87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32774" y="522517"/>
            <a:ext cx="11259224" cy="341085"/>
          </a:xfrm>
          <a:prstGeom prst="rect">
            <a:avLst/>
          </a:prstGeom>
        </p:spPr>
        <p:txBody>
          <a:bodyPr lIns="180000">
            <a:noAutofit/>
          </a:bodyPr>
          <a:lstStyle>
            <a:lvl1pPr marL="0" indent="0">
              <a:buNone/>
              <a:defRPr sz="2000" b="1" i="0">
                <a:solidFill>
                  <a:srgbClr val="005086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/>
              <a:t>Sous-titre abstract…</a:t>
            </a:r>
          </a:p>
        </p:txBody>
      </p:sp>
      <p:sp>
        <p:nvSpPr>
          <p:cNvPr id="14" name="Espace réservé du contenu 15">
            <a:extLst>
              <a:ext uri="{FF2B5EF4-FFF2-40B4-BE49-F238E27FC236}">
                <a16:creationId xmlns:a16="http://schemas.microsoft.com/office/drawing/2014/main" xmlns="" id="{B07DD8FB-A895-594B-3A70-A83EACE30E47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312995" y="1247431"/>
            <a:ext cx="6553200" cy="3100752"/>
          </a:xfrm>
          <a:prstGeom prst="rect">
            <a:avLst/>
          </a:prstGeom>
          <a:ln w="12700">
            <a:solidFill>
              <a:srgbClr val="005086"/>
            </a:solidFill>
          </a:ln>
        </p:spPr>
        <p:txBody>
          <a:bodyPr anchor="ctr"/>
          <a:lstStyle>
            <a:lvl1pPr marL="0" indent="0" algn="ctr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Emplacement courbe</a:t>
            </a:r>
          </a:p>
        </p:txBody>
      </p:sp>
      <p:sp>
        <p:nvSpPr>
          <p:cNvPr id="15" name="Espace réservé du texte 22">
            <a:extLst>
              <a:ext uri="{FF2B5EF4-FFF2-40B4-BE49-F238E27FC236}">
                <a16:creationId xmlns:a16="http://schemas.microsoft.com/office/drawing/2014/main" xmlns="" id="{D3E98C69-E3D6-2691-AFB9-114FB82E494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74574" y="1052306"/>
            <a:ext cx="1683883" cy="38735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>
              <a:buNone/>
              <a:defRPr sz="1600" b="1">
                <a:solidFill>
                  <a:srgbClr val="737078"/>
                </a:solidFill>
                <a:latin typeface="+mn-lt"/>
              </a:defRPr>
            </a:lvl1pPr>
            <a:lvl2pPr marL="457200" indent="0">
              <a:buNone/>
              <a:defRPr sz="2000" b="1">
                <a:latin typeface="+mn-lt"/>
              </a:defRPr>
            </a:lvl2pPr>
            <a:lvl3pPr marL="914400" indent="0">
              <a:buNone/>
              <a:defRPr sz="2000" b="1">
                <a:latin typeface="+mn-lt"/>
              </a:defRPr>
            </a:lvl3pPr>
            <a:lvl4pPr marL="1371600" indent="0">
              <a:buNone/>
              <a:defRPr sz="2000" b="1">
                <a:latin typeface="+mn-lt"/>
              </a:defRPr>
            </a:lvl4pPr>
            <a:lvl5pPr marL="1828800" indent="0">
              <a:buNone/>
              <a:defRPr sz="2000" b="1">
                <a:latin typeface="+mn-lt"/>
              </a:defRPr>
            </a:lvl5pPr>
          </a:lstStyle>
          <a:p>
            <a:pPr lvl="0"/>
            <a:r>
              <a:rPr lang="fr-FR" dirty="0"/>
              <a:t>Titre courbe</a:t>
            </a:r>
          </a:p>
        </p:txBody>
      </p:sp>
      <p:sp>
        <p:nvSpPr>
          <p:cNvPr id="16" name="Espace réservé du contenu 28">
            <a:extLst>
              <a:ext uri="{FF2B5EF4-FFF2-40B4-BE49-F238E27FC236}">
                <a16:creationId xmlns:a16="http://schemas.microsoft.com/office/drawing/2014/main" xmlns="" id="{BF3DF3E4-1677-37CA-CD8C-AAC7786F38F4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178800" y="1246188"/>
            <a:ext cx="3556000" cy="4616450"/>
          </a:xfrm>
          <a:prstGeom prst="rect">
            <a:avLst/>
          </a:prstGeom>
          <a:solidFill>
            <a:schemeClr val="accent2">
              <a:alpha val="50000"/>
            </a:schemeClr>
          </a:solidFill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216000" indent="-1800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Police système Courant"/>
              <a:buChar char="►"/>
              <a:defRPr sz="1600">
                <a:solidFill>
                  <a:schemeClr val="tx1"/>
                </a:solidFill>
              </a:defRPr>
            </a:lvl2pPr>
            <a:lvl3pPr marL="432000" indent="-1800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§"/>
              <a:defRPr sz="1400" b="1">
                <a:solidFill>
                  <a:schemeClr val="bg1"/>
                </a:solidFill>
              </a:defRPr>
            </a:lvl3pPr>
            <a:lvl4pPr marL="648000" indent="-1800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Police système Courant"/>
              <a:buChar char="⁃"/>
              <a:defRPr sz="1200">
                <a:solidFill>
                  <a:schemeClr val="bg1"/>
                </a:solidFill>
              </a:defRPr>
            </a:lvl4pPr>
            <a:lvl5pPr marL="864000" indent="0">
              <a:lnSpc>
                <a:spcPct val="100000"/>
              </a:lnSpc>
              <a:spcBef>
                <a:spcPts val="0"/>
              </a:spcBef>
              <a:buNone/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7" name="Espace réservé du contenu 28">
            <a:extLst>
              <a:ext uri="{FF2B5EF4-FFF2-40B4-BE49-F238E27FC236}">
                <a16:creationId xmlns:a16="http://schemas.microsoft.com/office/drawing/2014/main" xmlns="" id="{393EA286-5435-E683-D274-8AAD4E596CD1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1312994" y="4460489"/>
            <a:ext cx="6553199" cy="1402150"/>
          </a:xfrm>
          <a:prstGeom prst="rect">
            <a:avLst/>
          </a:prstGeom>
          <a:solidFill>
            <a:srgbClr val="005086"/>
          </a:solidFill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216000" indent="-180000">
              <a:lnSpc>
                <a:spcPct val="100000"/>
              </a:lnSpc>
              <a:spcBef>
                <a:spcPts val="0"/>
              </a:spcBef>
              <a:buClr>
                <a:srgbClr val="FF7F4D"/>
              </a:buClr>
              <a:buSzPct val="80000"/>
              <a:buFont typeface="Police système Courant"/>
              <a:buChar char="►"/>
              <a:defRPr sz="1600">
                <a:solidFill>
                  <a:schemeClr val="bg1"/>
                </a:solidFill>
              </a:defRPr>
            </a:lvl2pPr>
            <a:lvl3pPr marL="432000" indent="-18000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Wingdings" pitchFamily="2" charset="2"/>
              <a:buChar char="§"/>
              <a:defRPr sz="1400" b="1">
                <a:solidFill>
                  <a:schemeClr val="bg1"/>
                </a:solidFill>
              </a:defRPr>
            </a:lvl3pPr>
            <a:lvl4pPr marL="648000" indent="-180000">
              <a:lnSpc>
                <a:spcPct val="100000"/>
              </a:lnSpc>
              <a:spcBef>
                <a:spcPts val="0"/>
              </a:spcBef>
              <a:buClr>
                <a:srgbClr val="FF7F4D"/>
              </a:buClr>
              <a:buFont typeface="Police système Courant"/>
              <a:buChar char="⁃"/>
              <a:defRPr sz="1200">
                <a:solidFill>
                  <a:schemeClr val="bg1"/>
                </a:solidFill>
              </a:defRPr>
            </a:lvl4pPr>
            <a:lvl5pPr marL="864000" indent="0">
              <a:lnSpc>
                <a:spcPct val="100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867AC43-B700-A19D-44E6-4C6494A427B2}"/>
              </a:ext>
            </a:extLst>
          </p:cNvPr>
          <p:cNvSpPr/>
          <p:nvPr userDrawn="1"/>
        </p:nvSpPr>
        <p:spPr>
          <a:xfrm rot="16200000">
            <a:off x="-950941" y="1080182"/>
            <a:ext cx="2806702" cy="646331"/>
          </a:xfrm>
          <a:prstGeom prst="rect">
            <a:avLst/>
          </a:prstGeom>
        </p:spPr>
        <p:txBody>
          <a:bodyPr wrap="square" rIns="216000">
            <a:spAutoFit/>
          </a:bodyPr>
          <a:lstStyle/>
          <a:p>
            <a:pPr algn="r"/>
            <a:r>
              <a:rPr lang="fr-FR" sz="3600" b="1" dirty="0">
                <a:solidFill>
                  <a:srgbClr val="737078"/>
                </a:solidFill>
              </a:rPr>
              <a:t>HEMATO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42959A9D-D2D6-2F19-CBD6-769C57D9F1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" y="6059887"/>
            <a:ext cx="696446" cy="71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94119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3495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bstrac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ACA5099-5717-9D94-0AFA-F4B3037AB1DD}"/>
              </a:ext>
            </a:extLst>
          </p:cNvPr>
          <p:cNvSpPr/>
          <p:nvPr userDrawn="1"/>
        </p:nvSpPr>
        <p:spPr>
          <a:xfrm>
            <a:off x="926898" y="6059887"/>
            <a:ext cx="11265101" cy="798114"/>
          </a:xfrm>
          <a:prstGeom prst="rect">
            <a:avLst/>
          </a:prstGeom>
          <a:solidFill>
            <a:srgbClr val="002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endParaRPr lang="fr-FR" sz="1200" i="1" dirty="0">
              <a:latin typeface="Century Gothic" panose="020B0502020202020204" pitchFamily="34" charset="0"/>
            </a:endParaRPr>
          </a:p>
        </p:txBody>
      </p:sp>
      <p:pic>
        <p:nvPicPr>
          <p:cNvPr id="4" name="Image 3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xmlns="" id="{F65A5800-6143-1EDE-00DC-C5721A6789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44932" y="6113512"/>
            <a:ext cx="2306783" cy="69086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EDFF50F-F04C-F945-CF73-E63D20CD5EA7}"/>
              </a:ext>
            </a:extLst>
          </p:cNvPr>
          <p:cNvSpPr/>
          <p:nvPr userDrawn="1"/>
        </p:nvSpPr>
        <p:spPr>
          <a:xfrm>
            <a:off x="0" y="0"/>
            <a:ext cx="926899" cy="6858000"/>
          </a:xfrm>
          <a:prstGeom prst="rect">
            <a:avLst/>
          </a:prstGeom>
          <a:solidFill>
            <a:srgbClr val="3A3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0" i="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5F54979-C527-1B80-3222-60EDF75FC0C7}"/>
              </a:ext>
            </a:extLst>
          </p:cNvPr>
          <p:cNvSpPr/>
          <p:nvPr userDrawn="1"/>
        </p:nvSpPr>
        <p:spPr>
          <a:xfrm rot="16200000">
            <a:off x="-1201106" y="3998441"/>
            <a:ext cx="32912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dirty="0">
                <a:solidFill>
                  <a:schemeClr val="bg1"/>
                </a:solidFill>
                <a:latin typeface="Century Gothic" panose="020B0502020202020204" pitchFamily="34" charset="0"/>
              </a:rPr>
              <a:t>Ce contenu est un rapport et/ou un résumé des communications d'un congrès dont l'objectif est d'informer </a:t>
            </a:r>
            <a:br>
              <a:rPr lang="fr-FR" sz="8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800" dirty="0">
                <a:solidFill>
                  <a:schemeClr val="bg1"/>
                </a:solidFill>
                <a:latin typeface="Century Gothic" panose="020B0502020202020204" pitchFamily="34" charset="0"/>
              </a:rPr>
              <a:t>sur l'état actuel de la recherche ; les données présentées ici peuvent ne pas être validées par les autorités de santé et, </a:t>
            </a:r>
            <a:br>
              <a:rPr lang="fr-FR" sz="8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800" dirty="0">
                <a:solidFill>
                  <a:schemeClr val="bg1"/>
                </a:solidFill>
                <a:latin typeface="Century Gothic" panose="020B0502020202020204" pitchFamily="34" charset="0"/>
              </a:rPr>
              <a:t>le cas échéant, ne doivent pas être mises en pratique.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08D80DAF-B78A-FB73-597C-392CF9343367}"/>
              </a:ext>
            </a:extLst>
          </p:cNvPr>
          <p:cNvSpPr txBox="1"/>
          <p:nvPr userDrawn="1"/>
        </p:nvSpPr>
        <p:spPr>
          <a:xfrm>
            <a:off x="8242609" y="6158862"/>
            <a:ext cx="150232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fr-FR" sz="1100" u="none" strike="noStrike" kern="1200" cap="none" spc="0" normalizeH="0" baseline="0" noProof="0" dirty="0">
                <a:ln>
                  <a:noFill/>
                </a:ln>
                <a:solidFill>
                  <a:srgbClr val="FF7F4D"/>
                </a:solidFill>
                <a:effectLst/>
                <a:uLnTx/>
                <a:uFillTx/>
                <a:latin typeface="Century Gothic" panose="020B0502020202020204" pitchFamily="34" charset="0"/>
                <a:cs typeface="Gordita" pitchFamily="2" charset="77"/>
              </a:rPr>
              <a:t>L’actualité</a:t>
            </a:r>
            <a:r>
              <a:rPr kumimoji="0" lang="fr-FR" sz="11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Gordita" pitchFamily="2" charset="77"/>
              </a:rPr>
              <a:t/>
            </a:r>
            <a:br>
              <a:rPr kumimoji="0" lang="fr-FR" sz="11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Gordita" pitchFamily="2" charset="77"/>
              </a:rPr>
            </a:br>
            <a:r>
              <a:rPr kumimoji="0" lang="fr-FR" sz="11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Gordita" pitchFamily="2" charset="77"/>
              </a:rPr>
              <a:t>en oncologie</a:t>
            </a:r>
          </a:p>
        </p:txBody>
      </p:sp>
      <p:sp>
        <p:nvSpPr>
          <p:cNvPr id="10" name="Espace réservé du texte 21">
            <a:extLst>
              <a:ext uri="{FF2B5EF4-FFF2-40B4-BE49-F238E27FC236}">
                <a16:creationId xmlns:a16="http://schemas.microsoft.com/office/drawing/2014/main" xmlns="" id="{F923B79B-8D9A-F082-EAE0-D0CD86328FB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35351" y="6554231"/>
            <a:ext cx="1411407" cy="242888"/>
          </a:xfrm>
          <a:prstGeom prst="rect">
            <a:avLst/>
          </a:prstGeom>
        </p:spPr>
        <p:txBody>
          <a:bodyPr rIns="0">
            <a:normAutofit/>
          </a:bodyPr>
          <a:lstStyle>
            <a:lvl1pPr marL="0" indent="0" algn="r">
              <a:buNone/>
              <a:defRPr sz="105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fr-FR" dirty="0"/>
              <a:t>Date du congrès</a:t>
            </a:r>
          </a:p>
        </p:txBody>
      </p:sp>
      <p:sp>
        <p:nvSpPr>
          <p:cNvPr id="11" name="Espace réservé du contenu 16">
            <a:extLst>
              <a:ext uri="{FF2B5EF4-FFF2-40B4-BE49-F238E27FC236}">
                <a16:creationId xmlns:a16="http://schemas.microsoft.com/office/drawing/2014/main" xmlns="" id="{652A7E7E-E0CB-227A-021B-44303F1CCBB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017816" y="6342603"/>
            <a:ext cx="5159375" cy="2471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i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200" i="1">
                <a:latin typeface="Century Gothic" panose="020B0502020202020204" pitchFamily="34" charset="0"/>
              </a:defRPr>
            </a:lvl2pPr>
            <a:lvl3pPr marL="914400" indent="0">
              <a:buNone/>
              <a:defRPr sz="1200" i="1">
                <a:latin typeface="Century Gothic" panose="020B0502020202020204" pitchFamily="34" charset="0"/>
              </a:defRPr>
            </a:lvl3pPr>
            <a:lvl4pPr marL="1371600" indent="0">
              <a:buNone/>
              <a:defRPr sz="1200" i="1">
                <a:latin typeface="Century Gothic" panose="020B0502020202020204" pitchFamily="34" charset="0"/>
              </a:defRPr>
            </a:lvl4pPr>
            <a:lvl5pPr marL="1828800" indent="0">
              <a:buNone/>
              <a:defRPr sz="1200" i="1">
                <a:latin typeface="Century Gothic" panose="020B0502020202020204" pitchFamily="34" charset="0"/>
              </a:defRPr>
            </a:lvl5pPr>
          </a:lstStyle>
          <a:p>
            <a:r>
              <a:rPr lang="fr-FR" sz="1200" i="1" dirty="0">
                <a:latin typeface="Century Gothic" panose="020B0502020202020204" pitchFamily="34" charset="0"/>
              </a:rPr>
              <a:t>Xx. XXXXXX et al., ASCO</a:t>
            </a:r>
            <a:r>
              <a:rPr lang="fr-FR" sz="1200" i="1" baseline="30000" dirty="0">
                <a:latin typeface="Century Gothic" panose="020B0502020202020204" pitchFamily="34" charset="0"/>
              </a:rPr>
              <a:t>® </a:t>
            </a:r>
            <a:r>
              <a:rPr lang="fr-FR" sz="1200" i="1" dirty="0">
                <a:latin typeface="Century Gothic" panose="020B0502020202020204" pitchFamily="34" charset="0"/>
              </a:rPr>
              <a:t>2023, Abs #1111</a:t>
            </a:r>
          </a:p>
        </p:txBody>
      </p:sp>
      <p:sp>
        <p:nvSpPr>
          <p:cNvPr id="12" name="Espace réservé du texte 18">
            <a:extLst>
              <a:ext uri="{FF2B5EF4-FFF2-40B4-BE49-F238E27FC236}">
                <a16:creationId xmlns:a16="http://schemas.microsoft.com/office/drawing/2014/main" xmlns="" id="{32224335-0BF8-D51F-288B-2DC7D1BD3B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32773" y="-4431"/>
            <a:ext cx="11259225" cy="516866"/>
          </a:xfrm>
          <a:prstGeom prst="rect">
            <a:avLst/>
          </a:prstGeom>
        </p:spPr>
        <p:txBody>
          <a:bodyPr lIns="180000">
            <a:noAutofit/>
          </a:bodyPr>
          <a:lstStyle>
            <a:lvl1pPr marL="0" indent="0">
              <a:buNone/>
              <a:defRPr sz="3600" b="1" i="0">
                <a:solidFill>
                  <a:srgbClr val="FF7F4D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/>
              <a:t>Titre abstract…</a:t>
            </a:r>
          </a:p>
        </p:txBody>
      </p:sp>
      <p:sp>
        <p:nvSpPr>
          <p:cNvPr id="13" name="Espace réservé du texte 18">
            <a:extLst>
              <a:ext uri="{FF2B5EF4-FFF2-40B4-BE49-F238E27FC236}">
                <a16:creationId xmlns:a16="http://schemas.microsoft.com/office/drawing/2014/main" xmlns="" id="{2B584DC8-4B0C-56BA-CF88-058455BBF87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32774" y="522517"/>
            <a:ext cx="11259224" cy="341085"/>
          </a:xfrm>
          <a:prstGeom prst="rect">
            <a:avLst/>
          </a:prstGeom>
        </p:spPr>
        <p:txBody>
          <a:bodyPr lIns="180000">
            <a:noAutofit/>
          </a:bodyPr>
          <a:lstStyle>
            <a:lvl1pPr marL="0" indent="0">
              <a:buNone/>
              <a:defRPr sz="2000" b="1" i="0">
                <a:solidFill>
                  <a:srgbClr val="005086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2pPr>
            <a:lvl3pPr marL="9144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3pPr>
            <a:lvl4pPr marL="13716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4pPr>
            <a:lvl5pPr marL="1828800" indent="0">
              <a:buNone/>
              <a:defRPr sz="4000" b="1" i="0">
                <a:solidFill>
                  <a:srgbClr val="FF7F4D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/>
              <a:t>Sous-titre abstract…</a:t>
            </a:r>
          </a:p>
        </p:txBody>
      </p:sp>
      <p:sp>
        <p:nvSpPr>
          <p:cNvPr id="14" name="Espace réservé du contenu 15">
            <a:extLst>
              <a:ext uri="{FF2B5EF4-FFF2-40B4-BE49-F238E27FC236}">
                <a16:creationId xmlns:a16="http://schemas.microsoft.com/office/drawing/2014/main" xmlns="" id="{B07DD8FB-A895-594B-3A70-A83EACE30E47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312995" y="1247431"/>
            <a:ext cx="6553200" cy="3100752"/>
          </a:xfrm>
          <a:prstGeom prst="rect">
            <a:avLst/>
          </a:prstGeom>
          <a:ln w="12700">
            <a:solidFill>
              <a:srgbClr val="005086"/>
            </a:solidFill>
          </a:ln>
        </p:spPr>
        <p:txBody>
          <a:bodyPr anchor="ctr"/>
          <a:lstStyle>
            <a:lvl1pPr marL="0" indent="0" algn="ctr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Emplacement courbe</a:t>
            </a:r>
          </a:p>
        </p:txBody>
      </p:sp>
      <p:sp>
        <p:nvSpPr>
          <p:cNvPr id="15" name="Espace réservé du texte 22">
            <a:extLst>
              <a:ext uri="{FF2B5EF4-FFF2-40B4-BE49-F238E27FC236}">
                <a16:creationId xmlns:a16="http://schemas.microsoft.com/office/drawing/2014/main" xmlns="" id="{D3E98C69-E3D6-2691-AFB9-114FB82E494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74574" y="1052306"/>
            <a:ext cx="1683883" cy="38735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>
              <a:buNone/>
              <a:defRPr sz="1600" b="1">
                <a:solidFill>
                  <a:srgbClr val="737078"/>
                </a:solidFill>
                <a:latin typeface="+mn-lt"/>
              </a:defRPr>
            </a:lvl1pPr>
            <a:lvl2pPr marL="457200" indent="0">
              <a:buNone/>
              <a:defRPr sz="2000" b="1">
                <a:latin typeface="+mn-lt"/>
              </a:defRPr>
            </a:lvl2pPr>
            <a:lvl3pPr marL="914400" indent="0">
              <a:buNone/>
              <a:defRPr sz="2000" b="1">
                <a:latin typeface="+mn-lt"/>
              </a:defRPr>
            </a:lvl3pPr>
            <a:lvl4pPr marL="1371600" indent="0">
              <a:buNone/>
              <a:defRPr sz="2000" b="1">
                <a:latin typeface="+mn-lt"/>
              </a:defRPr>
            </a:lvl4pPr>
            <a:lvl5pPr marL="1828800" indent="0">
              <a:buNone/>
              <a:defRPr sz="2000" b="1">
                <a:latin typeface="+mn-lt"/>
              </a:defRPr>
            </a:lvl5pPr>
          </a:lstStyle>
          <a:p>
            <a:pPr lvl="0"/>
            <a:r>
              <a:rPr lang="fr-FR" dirty="0"/>
              <a:t>Titre courbe</a:t>
            </a:r>
          </a:p>
        </p:txBody>
      </p:sp>
      <p:sp>
        <p:nvSpPr>
          <p:cNvPr id="16" name="Espace réservé du contenu 28">
            <a:extLst>
              <a:ext uri="{FF2B5EF4-FFF2-40B4-BE49-F238E27FC236}">
                <a16:creationId xmlns:a16="http://schemas.microsoft.com/office/drawing/2014/main" xmlns="" id="{BF3DF3E4-1677-37CA-CD8C-AAC7786F38F4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178800" y="1246188"/>
            <a:ext cx="3556000" cy="4616450"/>
          </a:xfrm>
          <a:prstGeom prst="rect">
            <a:avLst/>
          </a:prstGeom>
          <a:solidFill>
            <a:srgbClr val="FF7F4D"/>
          </a:solidFill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216000" indent="-1800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Police système Courant"/>
              <a:buChar char="►"/>
              <a:defRPr sz="1600">
                <a:solidFill>
                  <a:schemeClr val="tx1"/>
                </a:solidFill>
              </a:defRPr>
            </a:lvl2pPr>
            <a:lvl3pPr marL="432000" indent="-1800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§"/>
              <a:defRPr sz="1400" b="1">
                <a:solidFill>
                  <a:schemeClr val="bg1"/>
                </a:solidFill>
              </a:defRPr>
            </a:lvl3pPr>
            <a:lvl4pPr marL="648000" indent="-1800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Police système Courant"/>
              <a:buChar char="⁃"/>
              <a:defRPr sz="1200">
                <a:solidFill>
                  <a:schemeClr val="bg1"/>
                </a:solidFill>
              </a:defRPr>
            </a:lvl4pPr>
            <a:lvl5pPr marL="864000" indent="0">
              <a:lnSpc>
                <a:spcPct val="100000"/>
              </a:lnSpc>
              <a:spcBef>
                <a:spcPts val="0"/>
              </a:spcBef>
              <a:buNone/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7" name="Espace réservé du contenu 28">
            <a:extLst>
              <a:ext uri="{FF2B5EF4-FFF2-40B4-BE49-F238E27FC236}">
                <a16:creationId xmlns:a16="http://schemas.microsoft.com/office/drawing/2014/main" xmlns="" id="{393EA286-5435-E683-D274-8AAD4E596CD1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1312994" y="4460489"/>
            <a:ext cx="6553199" cy="1402150"/>
          </a:xfrm>
          <a:prstGeom prst="rect">
            <a:avLst/>
          </a:prstGeom>
          <a:solidFill>
            <a:srgbClr val="005086"/>
          </a:solidFill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216000" indent="-180000">
              <a:lnSpc>
                <a:spcPct val="100000"/>
              </a:lnSpc>
              <a:spcBef>
                <a:spcPts val="0"/>
              </a:spcBef>
              <a:buClr>
                <a:srgbClr val="FF7F4D"/>
              </a:buClr>
              <a:buSzPct val="80000"/>
              <a:buFont typeface="Police système Courant"/>
              <a:buChar char="►"/>
              <a:defRPr sz="1600">
                <a:solidFill>
                  <a:schemeClr val="bg1"/>
                </a:solidFill>
              </a:defRPr>
            </a:lvl2pPr>
            <a:lvl3pPr marL="432000" indent="-18000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Wingdings" pitchFamily="2" charset="2"/>
              <a:buChar char="§"/>
              <a:defRPr sz="1400" b="1">
                <a:solidFill>
                  <a:schemeClr val="bg1"/>
                </a:solidFill>
              </a:defRPr>
            </a:lvl3pPr>
            <a:lvl4pPr marL="648000" indent="-180000">
              <a:lnSpc>
                <a:spcPct val="100000"/>
              </a:lnSpc>
              <a:spcBef>
                <a:spcPts val="0"/>
              </a:spcBef>
              <a:buClr>
                <a:srgbClr val="FF7F4D"/>
              </a:buClr>
              <a:buFont typeface="Police système Courant"/>
              <a:buChar char="⁃"/>
              <a:defRPr sz="1200">
                <a:solidFill>
                  <a:schemeClr val="bg1"/>
                </a:solidFill>
              </a:defRPr>
            </a:lvl4pPr>
            <a:lvl5pPr marL="864000" indent="0">
              <a:lnSpc>
                <a:spcPct val="100000"/>
              </a:lnSpc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867AC43-B700-A19D-44E6-4C6494A427B2}"/>
              </a:ext>
            </a:extLst>
          </p:cNvPr>
          <p:cNvSpPr/>
          <p:nvPr userDrawn="1"/>
        </p:nvSpPr>
        <p:spPr>
          <a:xfrm rot="16200000">
            <a:off x="-950941" y="1080182"/>
            <a:ext cx="2806702" cy="646331"/>
          </a:xfrm>
          <a:prstGeom prst="rect">
            <a:avLst/>
          </a:prstGeom>
        </p:spPr>
        <p:txBody>
          <a:bodyPr wrap="square" rIns="216000">
            <a:spAutoFit/>
          </a:bodyPr>
          <a:lstStyle/>
          <a:p>
            <a:pPr algn="r"/>
            <a:r>
              <a:rPr lang="fr-FR" sz="3600" b="1" dirty="0">
                <a:solidFill>
                  <a:srgbClr val="737078"/>
                </a:solidFill>
                <a:latin typeface="Century Gothic" panose="020B0502020202020204" pitchFamily="34" charset="0"/>
              </a:rPr>
              <a:t>HEMATO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42959A9D-D2D6-2F19-CBD6-769C57D9F1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" y="6059887"/>
            <a:ext cx="696446" cy="71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683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3330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grès et Expe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64D0B334-62B8-E95D-4011-3B1D512B42AD}"/>
              </a:ext>
            </a:extLst>
          </p:cNvPr>
          <p:cNvSpPr/>
          <p:nvPr userDrawn="1"/>
        </p:nvSpPr>
        <p:spPr>
          <a:xfrm>
            <a:off x="59568" y="4591217"/>
            <a:ext cx="12191999" cy="2093101"/>
          </a:xfrm>
          <a:prstGeom prst="rect">
            <a:avLst/>
          </a:prstGeom>
          <a:solidFill>
            <a:srgbClr val="FF7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tlCol="0" anchor="t"/>
          <a:lstStyle/>
          <a:p>
            <a:endParaRPr lang="fr-FR" sz="1600" b="1" dirty="0">
              <a:solidFill>
                <a:srgbClr val="FF7F4D"/>
              </a:solidFill>
              <a:latin typeface="geneve"/>
            </a:endParaRPr>
          </a:p>
        </p:txBody>
      </p:sp>
      <p:sp>
        <p:nvSpPr>
          <p:cNvPr id="30" name="Espace réservé pour une image  29">
            <a:extLst>
              <a:ext uri="{FF2B5EF4-FFF2-40B4-BE49-F238E27FC236}">
                <a16:creationId xmlns:a16="http://schemas.microsoft.com/office/drawing/2014/main" xmlns="" id="{E8F03D56-581E-FAB7-12E2-724ABC932EE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25480" y="5043323"/>
            <a:ext cx="1152000" cy="115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fr-FR" dirty="0"/>
              <a:t>Image expert 1 N&amp;B en cercle</a:t>
            </a:r>
          </a:p>
          <a:p>
            <a:r>
              <a:rPr lang="fr-FR" dirty="0"/>
              <a:t>Trait 2 points bleu foncé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5F770F35-D21C-8D15-1E0D-13CA86D222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99931" y="5045088"/>
            <a:ext cx="1782524" cy="5699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</a:lstStyle>
          <a:p>
            <a:pPr lvl="0"/>
            <a:r>
              <a:rPr lang="fr-FR" dirty="0"/>
              <a:t>Pr Prénom</a:t>
            </a:r>
          </a:p>
          <a:p>
            <a:pPr lvl="0"/>
            <a:r>
              <a:rPr lang="fr-FR" dirty="0"/>
              <a:t>NOM</a:t>
            </a:r>
          </a:p>
        </p:txBody>
      </p:sp>
      <p:sp>
        <p:nvSpPr>
          <p:cNvPr id="21" name="Espace réservé pour une image  29">
            <a:extLst>
              <a:ext uri="{FF2B5EF4-FFF2-40B4-BE49-F238E27FC236}">
                <a16:creationId xmlns:a16="http://schemas.microsoft.com/office/drawing/2014/main" xmlns="" id="{C1840AF0-3D9A-2332-E4B7-5400A7BA903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155833" y="5045088"/>
            <a:ext cx="1152000" cy="115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fr-FR" dirty="0"/>
              <a:t>Image expert 1 N&amp;B en cercle</a:t>
            </a:r>
          </a:p>
          <a:p>
            <a:r>
              <a:rPr lang="fr-FR" dirty="0"/>
              <a:t>Trait 2 points bleu foncé</a:t>
            </a:r>
          </a:p>
        </p:txBody>
      </p:sp>
      <p:sp>
        <p:nvSpPr>
          <p:cNvPr id="23" name="Espace réservé pour une image  29">
            <a:extLst>
              <a:ext uri="{FF2B5EF4-FFF2-40B4-BE49-F238E27FC236}">
                <a16:creationId xmlns:a16="http://schemas.microsoft.com/office/drawing/2014/main" xmlns="" id="{50B8ACF1-AE03-0097-E996-33378664416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202264" y="5045088"/>
            <a:ext cx="1152000" cy="115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fr-FR" dirty="0"/>
              <a:t>Image expert 1 N&amp;B en cercle</a:t>
            </a:r>
          </a:p>
          <a:p>
            <a:r>
              <a:rPr lang="fr-FR" dirty="0"/>
              <a:t>Trait 2 points bleu foncé</a:t>
            </a:r>
          </a:p>
        </p:txBody>
      </p:sp>
      <p:sp>
        <p:nvSpPr>
          <p:cNvPr id="24" name="Espace réservé pour une image  29">
            <a:extLst>
              <a:ext uri="{FF2B5EF4-FFF2-40B4-BE49-F238E27FC236}">
                <a16:creationId xmlns:a16="http://schemas.microsoft.com/office/drawing/2014/main" xmlns="" id="{53F86CC7-16AE-9DA0-3C4A-3F7A9FE7BF1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79048" y="5045088"/>
            <a:ext cx="1152000" cy="115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fr-FR" dirty="0"/>
              <a:t>Image expert 1 N&amp;B en cercle</a:t>
            </a:r>
          </a:p>
          <a:p>
            <a:r>
              <a:rPr lang="fr-FR" dirty="0"/>
              <a:t>Trait 2 points bleu foncé</a:t>
            </a:r>
          </a:p>
        </p:txBody>
      </p:sp>
      <p:sp>
        <p:nvSpPr>
          <p:cNvPr id="25" name="Espace réservé du texte 4">
            <a:extLst>
              <a:ext uri="{FF2B5EF4-FFF2-40B4-BE49-F238E27FC236}">
                <a16:creationId xmlns:a16="http://schemas.microsoft.com/office/drawing/2014/main" xmlns="" id="{457ADAF9-1639-EF15-D360-90E1A62FCCF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76188" y="5045088"/>
            <a:ext cx="1782524" cy="5699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</a:lstStyle>
          <a:p>
            <a:pPr lvl="0"/>
            <a:r>
              <a:rPr lang="fr-FR" dirty="0"/>
              <a:t>Pr Prénom</a:t>
            </a:r>
          </a:p>
          <a:p>
            <a:pPr lvl="0"/>
            <a:r>
              <a:rPr lang="fr-FR" dirty="0"/>
              <a:t>NOM</a:t>
            </a:r>
          </a:p>
        </p:txBody>
      </p:sp>
      <p:sp>
        <p:nvSpPr>
          <p:cNvPr id="26" name="Espace réservé du texte 4">
            <a:extLst>
              <a:ext uri="{FF2B5EF4-FFF2-40B4-BE49-F238E27FC236}">
                <a16:creationId xmlns:a16="http://schemas.microsoft.com/office/drawing/2014/main" xmlns="" id="{289E7E1F-AA8B-DC73-656E-035A81CC142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352445" y="5045088"/>
            <a:ext cx="1782524" cy="5699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</a:lstStyle>
          <a:p>
            <a:pPr lvl="0"/>
            <a:r>
              <a:rPr lang="fr-FR" dirty="0"/>
              <a:t>Pr Prénom</a:t>
            </a:r>
          </a:p>
          <a:p>
            <a:pPr lvl="0"/>
            <a:r>
              <a:rPr lang="fr-FR" dirty="0"/>
              <a:t>NOM</a:t>
            </a:r>
          </a:p>
        </p:txBody>
      </p:sp>
      <p:sp>
        <p:nvSpPr>
          <p:cNvPr id="29" name="Espace réservé du texte 4">
            <a:extLst>
              <a:ext uri="{FF2B5EF4-FFF2-40B4-BE49-F238E27FC236}">
                <a16:creationId xmlns:a16="http://schemas.microsoft.com/office/drawing/2014/main" xmlns="" id="{C38D9668-B730-59C9-ACB0-85C591F8DFA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328701" y="5045088"/>
            <a:ext cx="1782524" cy="5699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</a:lstStyle>
          <a:p>
            <a:pPr lvl="0"/>
            <a:r>
              <a:rPr lang="fr-FR" dirty="0"/>
              <a:t>Pr Prénom</a:t>
            </a:r>
          </a:p>
          <a:p>
            <a:pPr lvl="0"/>
            <a:r>
              <a:rPr lang="fr-FR" dirty="0"/>
              <a:t>NOM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xmlns="" id="{E53E4662-2047-347B-3E84-27E6569FF9B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395215" y="5627175"/>
            <a:ext cx="1782524" cy="9875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</a:lstStyle>
          <a:p>
            <a:pPr lvl="0"/>
            <a:r>
              <a:rPr lang="fr-FR" dirty="0"/>
              <a:t>Nom Institut</a:t>
            </a:r>
          </a:p>
          <a:p>
            <a:pPr lvl="0"/>
            <a:r>
              <a:rPr lang="fr-FR" dirty="0"/>
              <a:t>ou Hôpital</a:t>
            </a:r>
          </a:p>
          <a:p>
            <a:pPr lvl="0"/>
            <a:r>
              <a:rPr lang="fr-FR" dirty="0"/>
              <a:t>Université et Ville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:a16="http://schemas.microsoft.com/office/drawing/2014/main" xmlns="" id="{D0952211-D5BA-4E59-914A-C2AC91DFDF6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73044" y="5627175"/>
            <a:ext cx="1782524" cy="9810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</a:lstStyle>
          <a:p>
            <a:pPr lvl="0"/>
            <a:r>
              <a:rPr lang="fr-FR" dirty="0"/>
              <a:t>Nom Institut</a:t>
            </a:r>
          </a:p>
          <a:p>
            <a:pPr lvl="0"/>
            <a:r>
              <a:rPr lang="fr-FR" dirty="0"/>
              <a:t>ou Hôpital</a:t>
            </a:r>
          </a:p>
          <a:p>
            <a:pPr lvl="0"/>
            <a:r>
              <a:rPr lang="fr-FR" dirty="0"/>
              <a:t>Université et Ville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xmlns="" id="{852FA44D-BA91-E543-D4DF-8882BC289B1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350873" y="5627175"/>
            <a:ext cx="1782524" cy="9810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</a:lstStyle>
          <a:p>
            <a:pPr lvl="0"/>
            <a:r>
              <a:rPr lang="fr-FR" dirty="0"/>
              <a:t>Nom Institut</a:t>
            </a:r>
          </a:p>
          <a:p>
            <a:pPr lvl="0"/>
            <a:r>
              <a:rPr lang="fr-FR" dirty="0"/>
              <a:t>ou Hôpital</a:t>
            </a:r>
          </a:p>
          <a:p>
            <a:pPr lvl="0"/>
            <a:r>
              <a:rPr lang="fr-FR" dirty="0"/>
              <a:t>Université et Ville</a:t>
            </a:r>
          </a:p>
        </p:txBody>
      </p:sp>
      <p:sp>
        <p:nvSpPr>
          <p:cNvPr id="35" name="Espace réservé du texte 4">
            <a:extLst>
              <a:ext uri="{FF2B5EF4-FFF2-40B4-BE49-F238E27FC236}">
                <a16:creationId xmlns:a16="http://schemas.microsoft.com/office/drawing/2014/main" xmlns="" id="{C9D7777E-5AE1-2DB4-7224-A6CF81BAD85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328701" y="5627175"/>
            <a:ext cx="1782524" cy="9810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</a:lstStyle>
          <a:p>
            <a:pPr lvl="0"/>
            <a:r>
              <a:rPr lang="fr-FR" dirty="0"/>
              <a:t>Nom Institut</a:t>
            </a:r>
          </a:p>
          <a:p>
            <a:pPr lvl="0"/>
            <a:r>
              <a:rPr lang="fr-FR" dirty="0"/>
              <a:t>ou Hôpital</a:t>
            </a:r>
          </a:p>
          <a:p>
            <a:pPr lvl="0"/>
            <a:r>
              <a:rPr lang="fr-FR" dirty="0"/>
              <a:t>Université et Ville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xmlns="" id="{9A6B4D7B-5487-778A-ED36-37AFB3EF62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40704" y="944755"/>
            <a:ext cx="9190355" cy="4854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Titre du Congrès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336828D2-9867-855C-8074-D31F04837A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016419"/>
            <a:ext cx="12192000" cy="1813403"/>
          </a:xfrm>
          <a:prstGeom prst="rect">
            <a:avLst/>
          </a:prstGeom>
          <a:solidFill>
            <a:srgbClr val="005087"/>
          </a:solidFill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611BC6B7-F7D0-CD8F-504D-C0525FA818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40704" y="1444738"/>
            <a:ext cx="9190355" cy="419056"/>
          </a:xfrm>
        </p:spPr>
        <p:txBody>
          <a:bodyPr anchor="t">
            <a:normAutofit/>
          </a:bodyPr>
          <a:lstStyle>
            <a:lvl1pPr algn="l">
              <a:defRPr sz="2000" b="0">
                <a:solidFill>
                  <a:srgbClr val="00508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 dirty="0"/>
              <a:t>Sous titre du Congrès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8932535-FFA1-0DF5-F581-9FAA2917DAFE}"/>
              </a:ext>
            </a:extLst>
          </p:cNvPr>
          <p:cNvSpPr/>
          <p:nvPr userDrawn="1"/>
        </p:nvSpPr>
        <p:spPr>
          <a:xfrm>
            <a:off x="3050265" y="0"/>
            <a:ext cx="9141734" cy="888908"/>
          </a:xfrm>
          <a:prstGeom prst="rect">
            <a:avLst/>
          </a:prstGeom>
          <a:solidFill>
            <a:srgbClr val="3A3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dirty="0">
              <a:solidFill>
                <a:srgbClr val="3A3839"/>
              </a:solidFill>
              <a:latin typeface="Calibri" panose="020F0502020204030204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83FB68E0-10BC-4EED-9B91-C43EEB670F05}"/>
              </a:ext>
            </a:extLst>
          </p:cNvPr>
          <p:cNvSpPr txBox="1"/>
          <p:nvPr userDrawn="1"/>
        </p:nvSpPr>
        <p:spPr>
          <a:xfrm>
            <a:off x="5120733" y="243294"/>
            <a:ext cx="40126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2000" b="1" dirty="0">
                <a:solidFill>
                  <a:srgbClr val="FF7F4D"/>
                </a:solidFill>
                <a:latin typeface="Gordita" pitchFamily="2" charset="77"/>
                <a:cs typeface="Gordita" pitchFamily="2" charset="77"/>
              </a:rPr>
              <a:t>Congrès</a:t>
            </a:r>
            <a:endParaRPr lang="fr-FR" sz="2000" b="1" dirty="0">
              <a:solidFill>
                <a:srgbClr val="E7E6E6">
                  <a:lumMod val="75000"/>
                </a:srgbClr>
              </a:solidFill>
              <a:latin typeface="Gordita" pitchFamily="2" charset="77"/>
              <a:cs typeface="Gordita" pitchFamily="2" charset="77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82876690-0BEF-AB6A-028A-C49472408F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3537" y="86385"/>
            <a:ext cx="2243259" cy="67183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E55831D-C24F-8EE6-D28E-96C2DC1CB7B8}"/>
              </a:ext>
            </a:extLst>
          </p:cNvPr>
          <p:cNvSpPr/>
          <p:nvPr userDrawn="1"/>
        </p:nvSpPr>
        <p:spPr>
          <a:xfrm>
            <a:off x="8575058" y="109857"/>
            <a:ext cx="2806702" cy="646331"/>
          </a:xfrm>
          <a:prstGeom prst="rect">
            <a:avLst/>
          </a:prstGeom>
        </p:spPr>
        <p:txBody>
          <a:bodyPr wrap="square" rIns="216000">
            <a:spAutoFit/>
          </a:bodyPr>
          <a:lstStyle/>
          <a:p>
            <a:pPr algn="r">
              <a:defRPr/>
            </a:pPr>
            <a:r>
              <a:rPr lang="fr-FR" sz="3600" b="1" dirty="0">
                <a:solidFill>
                  <a:srgbClr val="737078"/>
                </a:solidFill>
              </a:rPr>
              <a:t>HEMATO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61F9AC1B-77FA-780F-DB0C-EACCEF4CB53F}"/>
              </a:ext>
            </a:extLst>
          </p:cNvPr>
          <p:cNvSpPr txBox="1"/>
          <p:nvPr userDrawn="1"/>
        </p:nvSpPr>
        <p:spPr>
          <a:xfrm>
            <a:off x="3205857" y="109986"/>
            <a:ext cx="150232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dirty="0">
                <a:solidFill>
                  <a:srgbClr val="FF7F4D"/>
                </a:solidFill>
                <a:cs typeface="Gordita" pitchFamily="2" charset="77"/>
              </a:rPr>
              <a:t>L’actualité</a:t>
            </a:r>
            <a:r>
              <a:rPr lang="fr-FR" sz="1100" dirty="0">
                <a:solidFill>
                  <a:prstClr val="white"/>
                </a:solidFill>
                <a:cs typeface="Gordita" pitchFamily="2" charset="77"/>
              </a:rPr>
              <a:t/>
            </a:r>
            <a:br>
              <a:rPr lang="fr-FR" sz="1100" dirty="0">
                <a:solidFill>
                  <a:prstClr val="white"/>
                </a:solidFill>
                <a:cs typeface="Gordita" pitchFamily="2" charset="77"/>
              </a:rPr>
            </a:br>
            <a:r>
              <a:rPr lang="fr-FR" sz="1100" dirty="0">
                <a:solidFill>
                  <a:prstClr val="white"/>
                </a:solidFill>
                <a:cs typeface="Gordita" pitchFamily="2" charset="77"/>
              </a:rPr>
              <a:t>en oncologie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xmlns="" id="{1D7125B1-5B5B-B9C6-6DDD-63E06A5B61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05857" y="482309"/>
            <a:ext cx="1411407" cy="2428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5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fr-FR" dirty="0"/>
              <a:t>Date du congrès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24B31910-DB0E-F648-D21B-B8985F528716}"/>
              </a:ext>
            </a:extLst>
          </p:cNvPr>
          <p:cNvSpPr txBox="1"/>
          <p:nvPr userDrawn="1"/>
        </p:nvSpPr>
        <p:spPr>
          <a:xfrm>
            <a:off x="120301" y="4596028"/>
            <a:ext cx="767343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002D4C"/>
                </a:solidFill>
              </a:rPr>
              <a:t>Un service </a:t>
            </a:r>
            <a:r>
              <a:rPr lang="fr-FR" sz="1600" b="1" dirty="0">
                <a:solidFill>
                  <a:srgbClr val="002C4C"/>
                </a:solidFill>
              </a:rPr>
              <a:t>proposé</a:t>
            </a:r>
            <a:r>
              <a:rPr lang="fr-FR" sz="1600" b="1" dirty="0">
                <a:solidFill>
                  <a:srgbClr val="002D4C"/>
                </a:solidFill>
              </a:rPr>
              <a:t> en toute indépendance par nos experts sur place :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9C54497C-653B-4D8F-7390-0E8BAAB1C3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81760" y="76699"/>
            <a:ext cx="696446" cy="717551"/>
          </a:xfrm>
          <a:prstGeom prst="rect">
            <a:avLst/>
          </a:prstGeom>
        </p:spPr>
      </p:pic>
      <p:sp>
        <p:nvSpPr>
          <p:cNvPr id="27" name="Espace réservé pour une image  29">
            <a:extLst>
              <a:ext uri="{FF2B5EF4-FFF2-40B4-BE49-F238E27FC236}">
                <a16:creationId xmlns:a16="http://schemas.microsoft.com/office/drawing/2014/main" xmlns="" id="{C1840AF0-3D9A-2332-E4B7-5400A7BA9038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1675567" y="5109845"/>
            <a:ext cx="1152000" cy="115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fr-FR" dirty="0"/>
              <a:t>Image expert 1 N&amp;B en cercle</a:t>
            </a:r>
          </a:p>
          <a:p>
            <a:r>
              <a:rPr lang="fr-FR" dirty="0"/>
              <a:t>Trait 2 points bleu foncé</a:t>
            </a:r>
          </a:p>
        </p:txBody>
      </p:sp>
    </p:spTree>
    <p:extLst>
      <p:ext uri="{BB962C8B-B14F-4D97-AF65-F5344CB8AC3E}">
        <p14:creationId xmlns:p14="http://schemas.microsoft.com/office/powerpoint/2010/main" val="3939269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2.xml"/><Relationship Id="rId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0.xml"/><Relationship Id="rId9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76F1489B-F089-B0F2-5167-B66707A9D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515" y="257129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Masque HÉMATO</a:t>
            </a:r>
          </a:p>
        </p:txBody>
      </p:sp>
    </p:spTree>
    <p:extLst>
      <p:ext uri="{BB962C8B-B14F-4D97-AF65-F5344CB8AC3E}">
        <p14:creationId xmlns:p14="http://schemas.microsoft.com/office/powerpoint/2010/main" val="140983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8800" b="1" i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76F1489B-F089-B0F2-5167-B66707A9D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515" y="257129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Masque HÉMATO</a:t>
            </a:r>
          </a:p>
        </p:txBody>
      </p:sp>
    </p:spTree>
    <p:extLst>
      <p:ext uri="{BB962C8B-B14F-4D97-AF65-F5344CB8AC3E}">
        <p14:creationId xmlns:p14="http://schemas.microsoft.com/office/powerpoint/2010/main" val="223392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8800" b="1" i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76F1489B-F089-B0F2-5167-B66707A9D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515" y="257129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Masque HÉMATO</a:t>
            </a:r>
          </a:p>
        </p:txBody>
      </p:sp>
    </p:spTree>
    <p:extLst>
      <p:ext uri="{BB962C8B-B14F-4D97-AF65-F5344CB8AC3E}">
        <p14:creationId xmlns:p14="http://schemas.microsoft.com/office/powerpoint/2010/main" val="1477168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8800" b="1" i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76F1489B-F089-B0F2-5167-B66707A9D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515" y="257129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Masque HÉMATO</a:t>
            </a:r>
          </a:p>
        </p:txBody>
      </p:sp>
    </p:spTree>
    <p:extLst>
      <p:ext uri="{BB962C8B-B14F-4D97-AF65-F5344CB8AC3E}">
        <p14:creationId xmlns:p14="http://schemas.microsoft.com/office/powerpoint/2010/main" val="1594087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8800" b="1" i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76F1489B-F089-B0F2-5167-B66707A9D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515" y="257129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Masque HÉMATO</a:t>
            </a:r>
          </a:p>
        </p:txBody>
      </p:sp>
    </p:spTree>
    <p:extLst>
      <p:ext uri="{BB962C8B-B14F-4D97-AF65-F5344CB8AC3E}">
        <p14:creationId xmlns:p14="http://schemas.microsoft.com/office/powerpoint/2010/main" val="14369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8800" b="1" i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76F1489B-F089-B0F2-5167-B66707A9D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515" y="257129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Masque HÉMATO</a:t>
            </a:r>
          </a:p>
        </p:txBody>
      </p:sp>
    </p:spTree>
    <p:extLst>
      <p:ext uri="{BB962C8B-B14F-4D97-AF65-F5344CB8AC3E}">
        <p14:creationId xmlns:p14="http://schemas.microsoft.com/office/powerpoint/2010/main" val="1424893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8800" b="1" i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="" xmlns:a16="http://schemas.microsoft.com/office/drawing/2014/main" id="{76F1489B-F089-B0F2-5167-B66707A9D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515" y="257129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Masque HÉMATO</a:t>
            </a:r>
          </a:p>
        </p:txBody>
      </p:sp>
    </p:spTree>
    <p:extLst>
      <p:ext uri="{BB962C8B-B14F-4D97-AF65-F5344CB8AC3E}">
        <p14:creationId xmlns:p14="http://schemas.microsoft.com/office/powerpoint/2010/main" val="1326904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8800" b="1" i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76F1489B-F089-B0F2-5167-B66707A9D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515" y="257129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Masque HÉMATO</a:t>
            </a:r>
          </a:p>
        </p:txBody>
      </p:sp>
    </p:spTree>
    <p:extLst>
      <p:ext uri="{BB962C8B-B14F-4D97-AF65-F5344CB8AC3E}">
        <p14:creationId xmlns:p14="http://schemas.microsoft.com/office/powerpoint/2010/main" val="1706297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8800" b="1" i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4.xml"/><Relationship Id="rId4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4.xml"/><Relationship Id="rId4" Type="http://schemas.openxmlformats.org/officeDocument/2006/relationships/chart" Target="../charts/char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5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5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5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5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5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5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5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5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5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5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5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sv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4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62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6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2.xml"/><Relationship Id="rId4" Type="http://schemas.openxmlformats.org/officeDocument/2006/relationships/chart" Target="../charts/chart48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1.xml"/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6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3.xml"/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6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4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2.xml"/><Relationship Id="rId5" Type="http://schemas.openxmlformats.org/officeDocument/2006/relationships/chart" Target="../charts/chart56.xml"/><Relationship Id="rId4" Type="http://schemas.openxmlformats.org/officeDocument/2006/relationships/chart" Target="../charts/chart55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7.xml"/><Relationship Id="rId1" Type="http://schemas.openxmlformats.org/officeDocument/2006/relationships/slideLayout" Target="../slideLayouts/slideLayout6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8.xml"/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3970BFEC-CE32-BE83-2C60-427CD9AAA9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3363" y="5129283"/>
            <a:ext cx="1514092" cy="578821"/>
          </a:xfrm>
        </p:spPr>
        <p:txBody>
          <a:bodyPr/>
          <a:lstStyle/>
          <a:p>
            <a:r>
              <a:rPr lang="fr-FR" sz="1400" b="1" dirty="0">
                <a:solidFill>
                  <a:schemeClr val="bg1"/>
                </a:solidFill>
                <a:effectLst/>
              </a:rPr>
              <a:t>Dr </a:t>
            </a:r>
            <a:r>
              <a:rPr lang="fr-FR" dirty="0"/>
              <a:t>Marie-Sarah DILHUYDY</a:t>
            </a:r>
            <a:endParaRPr lang="fr-FR" sz="1400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5AF1FA3B-1645-2F71-F5E7-08C587455A5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438179" y="5113722"/>
            <a:ext cx="1523946" cy="569913"/>
          </a:xfrm>
        </p:spPr>
        <p:txBody>
          <a:bodyPr/>
          <a:lstStyle/>
          <a:p>
            <a:r>
              <a:rPr lang="fr-FR" sz="1400" b="1" dirty="0">
                <a:solidFill>
                  <a:schemeClr val="bg1"/>
                </a:solidFill>
                <a:effectLst/>
              </a:rPr>
              <a:t>Pr </a:t>
            </a:r>
            <a:r>
              <a:rPr lang="fr-FR" dirty="0"/>
              <a:t>Anne QUINQUENEL</a:t>
            </a:r>
            <a:endParaRPr lang="fr-FR" sz="1400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xmlns="" id="{05F25FDD-A09F-535C-8677-90D1567475B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409476" y="5109077"/>
            <a:ext cx="1477724" cy="569913"/>
          </a:xfrm>
        </p:spPr>
        <p:txBody>
          <a:bodyPr/>
          <a:lstStyle/>
          <a:p>
            <a:r>
              <a:rPr lang="fr-FR" sz="1400" b="1" dirty="0">
                <a:solidFill>
                  <a:schemeClr val="bg1"/>
                </a:solidFill>
                <a:effectLst/>
              </a:rPr>
              <a:t>Pr Romain GUIEZE</a:t>
            </a:r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xmlns="" id="{80F478AF-6D4C-4EC7-8942-A4007E06DEA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496534" y="5684459"/>
            <a:ext cx="1303902" cy="1002967"/>
          </a:xfrm>
        </p:spPr>
        <p:txBody>
          <a:bodyPr/>
          <a:lstStyle/>
          <a:p>
            <a:r>
              <a:rPr lang="fr-FR" dirty="0">
                <a:latin typeface="Gordita Light" pitchFamily="2" charset="77"/>
                <a:cs typeface="Gordita Light" pitchFamily="2" charset="77"/>
              </a:rPr>
              <a:t>Hôpital du Haut-</a:t>
            </a:r>
            <a:r>
              <a:rPr lang="fr-FR" dirty="0" err="1">
                <a:latin typeface="Gordita Light" pitchFamily="2" charset="77"/>
                <a:cs typeface="Gordita Light" pitchFamily="2" charset="77"/>
              </a:rPr>
              <a:t>Lévèque</a:t>
            </a:r>
            <a:endParaRPr lang="fr-FR" dirty="0">
              <a:latin typeface="Gordita Light" pitchFamily="2" charset="77"/>
              <a:cs typeface="Gordita Light" pitchFamily="2" charset="77"/>
            </a:endParaRPr>
          </a:p>
          <a:p>
            <a:r>
              <a:rPr lang="fr-FR" dirty="0">
                <a:latin typeface="Gordita Light" pitchFamily="2" charset="77"/>
                <a:cs typeface="Gordita Light" pitchFamily="2" charset="77"/>
              </a:rPr>
              <a:t>CHU de Bordeaux</a:t>
            </a:r>
          </a:p>
          <a:p>
            <a:endParaRPr lang="fr-FR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xmlns="" id="{DC822804-71CD-0161-5756-1A541E509D4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06435" y="5633813"/>
            <a:ext cx="1105656" cy="981032"/>
          </a:xfrm>
        </p:spPr>
        <p:txBody>
          <a:bodyPr/>
          <a:lstStyle/>
          <a:p>
            <a:r>
              <a:rPr lang="fr-FR" sz="1100" i="1" dirty="0">
                <a:solidFill>
                  <a:schemeClr val="bg1"/>
                </a:solidFill>
                <a:latin typeface="Gordita Light" pitchFamily="2" charset="77"/>
                <a:cs typeface="Gordita Light" pitchFamily="2" charset="77"/>
              </a:rPr>
              <a:t>Hôpital Robert Debré </a:t>
            </a:r>
          </a:p>
          <a:p>
            <a:r>
              <a:rPr lang="fr-FR" dirty="0">
                <a:latin typeface="Gordita Light" pitchFamily="2" charset="77"/>
              </a:rPr>
              <a:t>CHU Reims</a:t>
            </a:r>
            <a:endParaRPr lang="fr-FR" dirty="0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xmlns="" id="{174CC76B-D8F8-EFF5-ACD9-684A0A6D42B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0394561" y="5621270"/>
            <a:ext cx="1594240" cy="981032"/>
          </a:xfrm>
        </p:spPr>
        <p:txBody>
          <a:bodyPr/>
          <a:lstStyle/>
          <a:p>
            <a:r>
              <a:rPr lang="fr-FR" sz="1100" i="1" dirty="0">
                <a:solidFill>
                  <a:schemeClr val="bg1"/>
                </a:solidFill>
                <a:latin typeface="Gordita Light" pitchFamily="2" charset="77"/>
                <a:cs typeface="Gordita Light" pitchFamily="2" charset="77"/>
              </a:rPr>
              <a:t>Hôpital  Estaing</a:t>
            </a:r>
          </a:p>
          <a:p>
            <a:r>
              <a:rPr lang="fr-FR" sz="1100" i="1" dirty="0">
                <a:solidFill>
                  <a:schemeClr val="bg1"/>
                </a:solidFill>
                <a:latin typeface="Gordita Light" pitchFamily="2" charset="77"/>
                <a:cs typeface="Gordita Light" pitchFamily="2" charset="77"/>
              </a:rPr>
              <a:t>CHU Clermont-</a:t>
            </a:r>
            <a:r>
              <a:rPr lang="fr-FR" sz="1100" i="1" dirty="0" err="1">
                <a:solidFill>
                  <a:schemeClr val="bg1"/>
                </a:solidFill>
                <a:latin typeface="Gordita Light" pitchFamily="2" charset="77"/>
                <a:cs typeface="Gordita Light" pitchFamily="2" charset="77"/>
              </a:rPr>
              <a:t>Fd</a:t>
            </a:r>
            <a:endParaRPr lang="fr-FR" dirty="0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xmlns="" id="{9A404A9B-80B4-D76B-34F6-CD62DBD6D0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WebTV Post -ASH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®</a:t>
            </a:r>
            <a:endParaRPr lang="fr-FR" dirty="0"/>
          </a:p>
          <a:p>
            <a:endParaRPr lang="fr-FR" dirty="0"/>
          </a:p>
        </p:txBody>
      </p:sp>
      <p:sp>
        <p:nvSpPr>
          <p:cNvPr id="16" name="Titre 15">
            <a:extLst>
              <a:ext uri="{FF2B5EF4-FFF2-40B4-BE49-F238E27FC236}">
                <a16:creationId xmlns:a16="http://schemas.microsoft.com/office/drawing/2014/main" xmlns="" id="{6B54555B-A9F3-7227-5AE7-4BEDE9EF9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1645" y="1463211"/>
            <a:ext cx="9190355" cy="419056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005086"/>
                </a:solidFill>
              </a:rPr>
              <a:t>Actualités 2023 et perspectives dans la prise en charge de la LLC</a:t>
            </a:r>
            <a:endParaRPr lang="fr-FR" dirty="0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xmlns="" id="{1AEF5028-BFF8-7D01-004A-D1A9947E919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05857" y="482309"/>
            <a:ext cx="1872770" cy="246740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bg1"/>
                </a:solidFill>
                <a:cs typeface="Gordita" pitchFamily="2" charset="77"/>
              </a:rPr>
              <a:t>9-12 décembre 2023</a:t>
            </a:r>
            <a:r>
              <a:rPr kumimoji="0" lang="fr-FR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Gordita Light" pitchFamily="2" charset="77"/>
              </a:rPr>
              <a:t> </a:t>
            </a:r>
            <a:endParaRPr lang="fr-FR" b="1" dirty="0">
              <a:solidFill>
                <a:schemeClr val="bg1"/>
              </a:solidFill>
            </a:endParaRPr>
          </a:p>
          <a:p>
            <a:endParaRPr lang="fr-FR" dirty="0"/>
          </a:p>
        </p:txBody>
      </p:sp>
      <p:pic>
        <p:nvPicPr>
          <p:cNvPr id="13" name="Espace réservé pour une image  12"/>
          <p:cNvPicPr>
            <a:picLocks noGrp="1" noChangeAspect="1"/>
          </p:cNvPicPr>
          <p:nvPr>
            <p:ph type="pic" sz="quarter" idx="2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" b="758"/>
          <a:stretch>
            <a:fillRect/>
          </a:stretch>
        </p:blipFill>
        <p:spPr>
          <a:xfrm>
            <a:off x="3017520" y="5027295"/>
            <a:ext cx="1170305" cy="1170305"/>
          </a:xfrm>
        </p:spPr>
      </p:pic>
      <p:pic>
        <p:nvPicPr>
          <p:cNvPr id="5" name="Espace réservé pour une image 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97" b="16097"/>
          <a:stretch>
            <a:fillRect/>
          </a:stretch>
        </p:blipFill>
        <p:spPr/>
      </p:pic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xmlns="" id="{3970BFEC-CE32-BE83-2C60-427CD9AAA9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29290" y="5050773"/>
            <a:ext cx="1178512" cy="578821"/>
          </a:xfrm>
        </p:spPr>
        <p:txBody>
          <a:bodyPr/>
          <a:lstStyle/>
          <a:p>
            <a:r>
              <a:rPr lang="fr-FR" sz="1400" b="1" dirty="0">
                <a:solidFill>
                  <a:schemeClr val="bg1"/>
                </a:solidFill>
                <a:effectLst/>
              </a:rPr>
              <a:t>Dr Anne-Sophie MICHALLET</a:t>
            </a:r>
            <a:endParaRPr lang="fr-FR" sz="1400" dirty="0"/>
          </a:p>
        </p:txBody>
      </p:sp>
      <p:sp>
        <p:nvSpPr>
          <p:cNvPr id="20" name="Espace réservé du texte 9">
            <a:extLst>
              <a:ext uri="{FF2B5EF4-FFF2-40B4-BE49-F238E27FC236}">
                <a16:creationId xmlns:a16="http://schemas.microsoft.com/office/drawing/2014/main" xmlns="" id="{80F478AF-6D4C-4EC7-8942-A4007E06DEA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554752" y="5679840"/>
            <a:ext cx="1484012" cy="1002967"/>
          </a:xfrm>
        </p:spPr>
        <p:txBody>
          <a:bodyPr/>
          <a:lstStyle/>
          <a:p>
            <a:r>
              <a:rPr lang="fr-FR" dirty="0">
                <a:latin typeface="Gordita Light" pitchFamily="2" charset="77"/>
              </a:rPr>
              <a:t>Centre Léon Bérard</a:t>
            </a:r>
          </a:p>
          <a:p>
            <a:r>
              <a:rPr lang="fr-FR" dirty="0">
                <a:latin typeface="Gordita Light" pitchFamily="2" charset="77"/>
              </a:rPr>
              <a:t>Lyon</a:t>
            </a:r>
            <a:endParaRPr lang="fr-FR" dirty="0"/>
          </a:p>
        </p:txBody>
      </p:sp>
      <p:pic>
        <p:nvPicPr>
          <p:cNvPr id="15" name="Espace réservé pour une image  14"/>
          <p:cNvPicPr>
            <a:picLocks noGrp="1" noChangeAspect="1"/>
          </p:cNvPicPr>
          <p:nvPr>
            <p:ph type="pic" sz="quarter" idx="2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" b="690"/>
          <a:stretch>
            <a:fillRect/>
          </a:stretch>
        </p:blipFill>
        <p:spPr>
          <a:xfrm>
            <a:off x="6272213" y="5081588"/>
            <a:ext cx="1150937" cy="1152525"/>
          </a:xfrm>
        </p:spPr>
      </p:pic>
      <p:pic>
        <p:nvPicPr>
          <p:cNvPr id="23" name="Espace réservé pour une image  22"/>
          <p:cNvPicPr>
            <a:picLocks noGrp="1" noChangeAspect="1"/>
          </p:cNvPicPr>
          <p:nvPr>
            <p:ph type="pic" sz="quarter" idx="2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" b="758"/>
          <a:stretch>
            <a:fillRect/>
          </a:stretch>
        </p:blipFill>
        <p:spPr>
          <a:xfrm>
            <a:off x="9143921" y="5072797"/>
            <a:ext cx="1152000" cy="1152000"/>
          </a:xfrm>
        </p:spPr>
      </p:pic>
      <p:pic>
        <p:nvPicPr>
          <p:cNvPr id="4" name="Espace réservé pour une image  3"/>
          <p:cNvPicPr>
            <a:picLocks noGrp="1" noChangeAspect="1"/>
          </p:cNvPicPr>
          <p:nvPr>
            <p:ph type="pic" sz="quarter" idx="17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" b="7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23687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au 12">
            <a:extLst>
              <a:ext uri="{FF2B5EF4-FFF2-40B4-BE49-F238E27FC236}">
                <a16:creationId xmlns="" xmlns:a16="http://schemas.microsoft.com/office/drawing/2014/main" id="{9E90F042-1FE7-E649-0F61-9286F2909E7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867245" y="4253698"/>
          <a:ext cx="2973395" cy="4341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610">
                  <a:extLst>
                    <a:ext uri="{9D8B030D-6E8A-4147-A177-3AD203B41FA5}">
                      <a16:colId xmlns="" xmlns:a16="http://schemas.microsoft.com/office/drawing/2014/main" val="1796791387"/>
                    </a:ext>
                  </a:extLst>
                </a:gridCol>
                <a:gridCol w="549557">
                  <a:extLst>
                    <a:ext uri="{9D8B030D-6E8A-4147-A177-3AD203B41FA5}">
                      <a16:colId xmlns="" xmlns:a16="http://schemas.microsoft.com/office/drawing/2014/main" val="2003630992"/>
                    </a:ext>
                  </a:extLst>
                </a:gridCol>
                <a:gridCol w="549557">
                  <a:extLst>
                    <a:ext uri="{9D8B030D-6E8A-4147-A177-3AD203B41FA5}">
                      <a16:colId xmlns="" xmlns:a16="http://schemas.microsoft.com/office/drawing/2014/main" val="1098140682"/>
                    </a:ext>
                  </a:extLst>
                </a:gridCol>
                <a:gridCol w="549557">
                  <a:extLst>
                    <a:ext uri="{9D8B030D-6E8A-4147-A177-3AD203B41FA5}">
                      <a16:colId xmlns="" xmlns:a16="http://schemas.microsoft.com/office/drawing/2014/main" val="1149399730"/>
                    </a:ext>
                  </a:extLst>
                </a:gridCol>
                <a:gridCol w="549557">
                  <a:extLst>
                    <a:ext uri="{9D8B030D-6E8A-4147-A177-3AD203B41FA5}">
                      <a16:colId xmlns="" xmlns:a16="http://schemas.microsoft.com/office/drawing/2014/main" val="789287851"/>
                    </a:ext>
                  </a:extLst>
                </a:gridCol>
                <a:gridCol w="549557">
                  <a:extLst>
                    <a:ext uri="{9D8B030D-6E8A-4147-A177-3AD203B41FA5}">
                      <a16:colId xmlns="" xmlns:a16="http://schemas.microsoft.com/office/drawing/2014/main" val="1799216007"/>
                    </a:ext>
                  </a:extLst>
                </a:gridCol>
              </a:tblGrid>
              <a:tr h="144724">
                <a:tc>
                  <a:txBody>
                    <a:bodyPr/>
                    <a:lstStyle/>
                    <a:p>
                      <a:pPr algn="ctr"/>
                      <a:endParaRPr lang="fr-FR" sz="900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291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283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269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162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39630942"/>
                  </a:ext>
                </a:extLst>
              </a:tr>
              <a:tr h="144724">
                <a:tc>
                  <a:txBody>
                    <a:bodyPr/>
                    <a:lstStyle/>
                    <a:p>
                      <a:pPr algn="ctr"/>
                      <a:endParaRPr lang="fr-FR" sz="9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32339099"/>
                  </a:ext>
                </a:extLst>
              </a:tr>
              <a:tr h="144724">
                <a:tc>
                  <a:txBody>
                    <a:bodyPr/>
                    <a:lstStyle/>
                    <a:p>
                      <a:pPr algn="ctr"/>
                      <a:endParaRPr lang="fr-FR" sz="9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accent2"/>
                          </a:solidFill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222647"/>
                  </a:ext>
                </a:extLst>
              </a:tr>
            </a:tbl>
          </a:graphicData>
        </a:graphic>
      </p:graphicFrame>
      <p:sp>
        <p:nvSpPr>
          <p:cNvPr id="2" name="Espace réservé du texte 1">
            <a:extLst>
              <a:ext uri="{FF2B5EF4-FFF2-40B4-BE49-F238E27FC236}">
                <a16:creationId xmlns="" xmlns:a16="http://schemas.microsoft.com/office/drawing/2014/main" id="{A5660D53-07C7-501C-ACE7-6F094F11B5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/>
          </a:bodyPr>
          <a:lstStyle/>
          <a:p>
            <a:r>
              <a:rPr lang="fr-FR" dirty="0"/>
              <a:t>9-12 décembre 2023</a:t>
            </a:r>
          </a:p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993276F0-A00D-30EE-2DC6-828245FEF99C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fr-FR" dirty="0"/>
              <a:t>M. </a:t>
            </a:r>
            <a:r>
              <a:rPr lang="fr-FR" dirty="0" err="1"/>
              <a:t>Fürstenau</a:t>
            </a:r>
            <a:r>
              <a:rPr lang="fr-FR" dirty="0"/>
              <a:t> et al, ASH</a:t>
            </a:r>
            <a:r>
              <a:rPr lang="fr-FR" baseline="30000" dirty="0"/>
              <a:t>® </a:t>
            </a:r>
            <a:r>
              <a:rPr lang="fr-FR" dirty="0"/>
              <a:t> 2023, Abs.#635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CB52AF38-BF2D-7DEF-DB1E-E862BB10843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Etude GAIA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7CF0C6C1-5C94-6F6C-AA1B-A9B7DC8328B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sz="2000" b="1">
                <a:solidFill>
                  <a:srgbClr val="005086"/>
                </a:solidFill>
                <a:latin typeface="Century Gothic" panose="020B0502020202020204" pitchFamily="34" charset="0"/>
              </a:rPr>
              <a:t>Corrélation entre MRD et SSP (bras GV/GIV)</a:t>
            </a:r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="" xmlns:a16="http://schemas.microsoft.com/office/drawing/2014/main" id="{A8F885FE-F0CE-F2F7-C727-2D237650F137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745752" y="1511470"/>
            <a:ext cx="3587261" cy="3697870"/>
          </a:xfrm>
        </p:spPr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="" xmlns:a16="http://schemas.microsoft.com/office/drawing/2014/main" id="{2818AA4D-A0D4-0C63-186A-FC3B8C0C399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863142" y="1320671"/>
            <a:ext cx="1930381" cy="387350"/>
          </a:xfrm>
        </p:spPr>
        <p:txBody>
          <a:bodyPr/>
          <a:lstStyle/>
          <a:p>
            <a:r>
              <a:rPr lang="fr-FR" sz="1100" dirty="0">
                <a:latin typeface="Century Gothic" panose="020B0502020202020204" pitchFamily="34" charset="0"/>
              </a:rPr>
              <a:t>SSP selon MRD à M15</a:t>
            </a:r>
            <a:endParaRPr lang="fr-FR" sz="1000" dirty="0"/>
          </a:p>
        </p:txBody>
      </p:sp>
      <p:graphicFrame>
        <p:nvGraphicFramePr>
          <p:cNvPr id="9" name="Chart 16">
            <a:extLst>
              <a:ext uri="{FF2B5EF4-FFF2-40B4-BE49-F238E27FC236}">
                <a16:creationId xmlns="" xmlns:a16="http://schemas.microsoft.com/office/drawing/2014/main" id="{464ACBC5-51E0-3C72-7856-CCBCE6AB34B4}"/>
              </a:ext>
            </a:extLst>
          </p:cNvPr>
          <p:cNvGraphicFramePr/>
          <p:nvPr>
            <p:extLst/>
          </p:nvPr>
        </p:nvGraphicFramePr>
        <p:xfrm>
          <a:off x="4745752" y="1673840"/>
          <a:ext cx="3587261" cy="2579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Tableau 7">
            <a:extLst>
              <a:ext uri="{FF2B5EF4-FFF2-40B4-BE49-F238E27FC236}">
                <a16:creationId xmlns="" xmlns:a16="http://schemas.microsoft.com/office/drawing/2014/main" id="{DB279E5A-A14A-B3C0-35DE-2624E6496C5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575999" y="4108974"/>
          <a:ext cx="2973395" cy="578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610">
                  <a:extLst>
                    <a:ext uri="{9D8B030D-6E8A-4147-A177-3AD203B41FA5}">
                      <a16:colId xmlns="" xmlns:a16="http://schemas.microsoft.com/office/drawing/2014/main" val="1796791387"/>
                    </a:ext>
                  </a:extLst>
                </a:gridCol>
                <a:gridCol w="549557">
                  <a:extLst>
                    <a:ext uri="{9D8B030D-6E8A-4147-A177-3AD203B41FA5}">
                      <a16:colId xmlns="" xmlns:a16="http://schemas.microsoft.com/office/drawing/2014/main" val="2003630992"/>
                    </a:ext>
                  </a:extLst>
                </a:gridCol>
                <a:gridCol w="549557">
                  <a:extLst>
                    <a:ext uri="{9D8B030D-6E8A-4147-A177-3AD203B41FA5}">
                      <a16:colId xmlns="" xmlns:a16="http://schemas.microsoft.com/office/drawing/2014/main" val="1098140682"/>
                    </a:ext>
                  </a:extLst>
                </a:gridCol>
                <a:gridCol w="549557">
                  <a:extLst>
                    <a:ext uri="{9D8B030D-6E8A-4147-A177-3AD203B41FA5}">
                      <a16:colId xmlns="" xmlns:a16="http://schemas.microsoft.com/office/drawing/2014/main" val="1149399730"/>
                    </a:ext>
                  </a:extLst>
                </a:gridCol>
                <a:gridCol w="549557">
                  <a:extLst>
                    <a:ext uri="{9D8B030D-6E8A-4147-A177-3AD203B41FA5}">
                      <a16:colId xmlns="" xmlns:a16="http://schemas.microsoft.com/office/drawing/2014/main" val="789287851"/>
                    </a:ext>
                  </a:extLst>
                </a:gridCol>
                <a:gridCol w="549557">
                  <a:extLst>
                    <a:ext uri="{9D8B030D-6E8A-4147-A177-3AD203B41FA5}">
                      <a16:colId xmlns="" xmlns:a16="http://schemas.microsoft.com/office/drawing/2014/main" val="1799216007"/>
                    </a:ext>
                  </a:extLst>
                </a:gridCol>
              </a:tblGrid>
              <a:tr h="144724">
                <a:tc>
                  <a:txBody>
                    <a:bodyPr/>
                    <a:lstStyle/>
                    <a:p>
                      <a:pPr algn="ctr"/>
                      <a:endParaRPr lang="fr-FR" sz="900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183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180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172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105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39630942"/>
                  </a:ext>
                </a:extLst>
              </a:tr>
              <a:tr h="144724">
                <a:tc>
                  <a:txBody>
                    <a:bodyPr/>
                    <a:lstStyle/>
                    <a:p>
                      <a:pPr algn="ctr"/>
                      <a:endParaRPr lang="fr-FR" sz="9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32339099"/>
                  </a:ext>
                </a:extLst>
              </a:tr>
              <a:tr h="144724">
                <a:tc>
                  <a:txBody>
                    <a:bodyPr/>
                    <a:lstStyle/>
                    <a:p>
                      <a:pPr algn="ctr"/>
                      <a:endParaRPr lang="fr-FR" sz="900" b="1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105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222647"/>
                  </a:ext>
                </a:extLst>
              </a:tr>
              <a:tr h="144724">
                <a:tc>
                  <a:txBody>
                    <a:bodyPr/>
                    <a:lstStyle/>
                    <a:p>
                      <a:pPr algn="ctr"/>
                      <a:endParaRPr lang="fr-FR" sz="900" b="1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78693163"/>
                  </a:ext>
                </a:extLst>
              </a:tr>
            </a:tbl>
          </a:graphicData>
        </a:graphic>
      </p:graphicFrame>
      <p:sp>
        <p:nvSpPr>
          <p:cNvPr id="25" name="Freeform 41">
            <a:extLst>
              <a:ext uri="{FF2B5EF4-FFF2-40B4-BE49-F238E27FC236}">
                <a16:creationId xmlns="" xmlns:a16="http://schemas.microsoft.com/office/drawing/2014/main" id="{CEC43214-842E-9071-37DF-CAEA6E6EF360}"/>
              </a:ext>
            </a:extLst>
          </p:cNvPr>
          <p:cNvSpPr/>
          <p:nvPr/>
        </p:nvSpPr>
        <p:spPr>
          <a:xfrm>
            <a:off x="6157990" y="4868802"/>
            <a:ext cx="762783" cy="247196"/>
          </a:xfrm>
          <a:prstGeom prst="roundRect">
            <a:avLst>
              <a:gd name="adj" fmla="val 9151"/>
            </a:avLst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514350">
              <a:defRPr/>
            </a:pPr>
            <a:r>
              <a:rPr lang="en-US" sz="800" b="1" kern="0" dirty="0">
                <a:solidFill>
                  <a:prstClr val="white"/>
                </a:solidFill>
                <a:cs typeface="Arial" panose="020B0604020202020204" pitchFamily="34" charset="0"/>
              </a:rPr>
              <a:t>≥10</a:t>
            </a:r>
            <a:r>
              <a:rPr lang="en-US" sz="800" b="1" kern="0" baseline="30000" dirty="0">
                <a:solidFill>
                  <a:prstClr val="white"/>
                </a:solidFill>
                <a:cs typeface="Arial" panose="020B0604020202020204" pitchFamily="34" charset="0"/>
              </a:rPr>
              <a:t>-6</a:t>
            </a:r>
            <a:r>
              <a:rPr lang="en-US" sz="800" b="1" kern="0" dirty="0">
                <a:solidFill>
                  <a:prstClr val="white"/>
                </a:solidFill>
                <a:cs typeface="Arial" panose="020B0604020202020204" pitchFamily="34" charset="0"/>
              </a:rPr>
              <a:t> &amp; &lt;10</a:t>
            </a:r>
            <a:r>
              <a:rPr lang="en-US" sz="800" b="1" kern="0" baseline="30000" dirty="0">
                <a:solidFill>
                  <a:prstClr val="white"/>
                </a:solidFill>
                <a:cs typeface="Arial" panose="020B0604020202020204" pitchFamily="34" charset="0"/>
              </a:rPr>
              <a:t>-4</a:t>
            </a:r>
            <a:endParaRPr lang="en-US" sz="800" kern="0" baseline="300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26" name="Freeform 41">
            <a:extLst>
              <a:ext uri="{FF2B5EF4-FFF2-40B4-BE49-F238E27FC236}">
                <a16:creationId xmlns="" xmlns:a16="http://schemas.microsoft.com/office/drawing/2014/main" id="{8017B381-EA79-5503-86D0-42793E3EC282}"/>
              </a:ext>
            </a:extLst>
          </p:cNvPr>
          <p:cNvSpPr/>
          <p:nvPr/>
        </p:nvSpPr>
        <p:spPr>
          <a:xfrm>
            <a:off x="5307808" y="4868802"/>
            <a:ext cx="762783" cy="247196"/>
          </a:xfrm>
          <a:prstGeom prst="roundRect">
            <a:avLst>
              <a:gd name="adj" fmla="val 9151"/>
            </a:avLst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514350">
              <a:defRPr/>
            </a:pPr>
            <a:r>
              <a:rPr lang="en-US" sz="800" b="1" kern="0">
                <a:solidFill>
                  <a:prstClr val="white"/>
                </a:solidFill>
                <a:cs typeface="Arial" panose="020B0604020202020204" pitchFamily="34" charset="0"/>
              </a:rPr>
              <a:t>uMRD &lt;10</a:t>
            </a:r>
            <a:r>
              <a:rPr lang="en-US" sz="800" b="1" kern="0" baseline="30000">
                <a:solidFill>
                  <a:prstClr val="white"/>
                </a:solidFill>
                <a:cs typeface="Arial" panose="020B0604020202020204" pitchFamily="34" charset="0"/>
              </a:rPr>
              <a:t>-6</a:t>
            </a:r>
            <a:endParaRPr lang="en-US" sz="800" kern="0" baseline="300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28" name="Freeform 41">
            <a:extLst>
              <a:ext uri="{FF2B5EF4-FFF2-40B4-BE49-F238E27FC236}">
                <a16:creationId xmlns="" xmlns:a16="http://schemas.microsoft.com/office/drawing/2014/main" id="{D4DB2C5A-C637-0A25-34C6-D95688B0032F}"/>
              </a:ext>
            </a:extLst>
          </p:cNvPr>
          <p:cNvSpPr/>
          <p:nvPr/>
        </p:nvSpPr>
        <p:spPr>
          <a:xfrm>
            <a:off x="7008172" y="4868802"/>
            <a:ext cx="762783" cy="247196"/>
          </a:xfrm>
          <a:prstGeom prst="roundRect">
            <a:avLst>
              <a:gd name="adj" fmla="val 9151"/>
            </a:avLst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514350">
              <a:defRPr/>
            </a:pPr>
            <a:r>
              <a:rPr lang="en-US" sz="800" b="1" kern="0" dirty="0">
                <a:solidFill>
                  <a:prstClr val="white"/>
                </a:solidFill>
                <a:cs typeface="Arial" panose="020B0604020202020204" pitchFamily="34" charset="0"/>
              </a:rPr>
              <a:t>≥10</a:t>
            </a:r>
            <a:r>
              <a:rPr lang="en-US" sz="800" b="1" kern="0" baseline="30000" dirty="0">
                <a:solidFill>
                  <a:prstClr val="white"/>
                </a:solidFill>
                <a:cs typeface="Arial" panose="020B0604020202020204" pitchFamily="34" charset="0"/>
              </a:rPr>
              <a:t>-4</a:t>
            </a:r>
            <a:endParaRPr lang="en-US" sz="800" kern="0" baseline="300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33" name="Espace réservé du texte 6">
            <a:extLst>
              <a:ext uri="{FF2B5EF4-FFF2-40B4-BE49-F238E27FC236}">
                <a16:creationId xmlns="" xmlns:a16="http://schemas.microsoft.com/office/drawing/2014/main" id="{FA7DDBEF-657F-A8D1-148E-AE5EB3114BAB}"/>
              </a:ext>
            </a:extLst>
          </p:cNvPr>
          <p:cNvSpPr txBox="1">
            <a:spLocks/>
          </p:cNvSpPr>
          <p:nvPr/>
        </p:nvSpPr>
        <p:spPr>
          <a:xfrm>
            <a:off x="5448291" y="2952506"/>
            <a:ext cx="1852591" cy="721081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rgbClr val="737078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800" dirty="0">
                <a:solidFill>
                  <a:srgbClr val="70AD47">
                    <a:lumMod val="75000"/>
                  </a:srgbClr>
                </a:solidFill>
              </a:rPr>
              <a:t>≥10</a:t>
            </a:r>
            <a:r>
              <a:rPr lang="fr-FR" sz="800" baseline="30000" dirty="0">
                <a:solidFill>
                  <a:srgbClr val="70AD47">
                    <a:lumMod val="75000"/>
                  </a:srgbClr>
                </a:solidFill>
              </a:rPr>
              <a:t>-6</a:t>
            </a:r>
            <a:r>
              <a:rPr lang="fr-FR" sz="800" dirty="0">
                <a:solidFill>
                  <a:srgbClr val="70AD47">
                    <a:lumMod val="75000"/>
                  </a:srgbClr>
                </a:solidFill>
              </a:rPr>
              <a:t> &amp; &lt; 10</a:t>
            </a:r>
            <a:r>
              <a:rPr lang="fr-FR" sz="800" baseline="30000" dirty="0">
                <a:solidFill>
                  <a:srgbClr val="70AD47">
                    <a:lumMod val="75000"/>
                  </a:srgbClr>
                </a:solidFill>
              </a:rPr>
              <a:t>-4</a:t>
            </a:r>
            <a:r>
              <a:rPr lang="fr-FR" sz="800" dirty="0">
                <a:solidFill>
                  <a:srgbClr val="70AD47">
                    <a:lumMod val="75000"/>
                  </a:srgbClr>
                </a:solidFill>
              </a:rPr>
              <a:t> </a:t>
            </a:r>
            <a:r>
              <a:rPr lang="fr-FR" sz="800" i="1" dirty="0"/>
              <a:t>vs</a:t>
            </a:r>
            <a:r>
              <a:rPr lang="fr-FR" sz="800" dirty="0"/>
              <a:t> </a:t>
            </a:r>
            <a:r>
              <a:rPr lang="fr-FR" sz="800" dirty="0" err="1">
                <a:solidFill>
                  <a:srgbClr val="4472C4"/>
                </a:solidFill>
              </a:rPr>
              <a:t>uMRD</a:t>
            </a:r>
            <a:r>
              <a:rPr lang="fr-FR" sz="800" dirty="0">
                <a:solidFill>
                  <a:srgbClr val="4472C4"/>
                </a:solidFill>
              </a:rPr>
              <a:t> ≤10</a:t>
            </a:r>
            <a:r>
              <a:rPr lang="fr-FR" sz="800" baseline="30000" dirty="0">
                <a:solidFill>
                  <a:srgbClr val="4472C4"/>
                </a:solidFill>
              </a:rPr>
              <a:t>-6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800" dirty="0"/>
              <a:t>HR = 2,18 (IC95% : 1,32-3,61)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r-FR" sz="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800" dirty="0">
                <a:solidFill>
                  <a:srgbClr val="ED7D31"/>
                </a:solidFill>
              </a:rPr>
              <a:t>≥10</a:t>
            </a:r>
            <a:r>
              <a:rPr lang="fr-FR" sz="800" baseline="30000" dirty="0">
                <a:solidFill>
                  <a:srgbClr val="ED7D31"/>
                </a:solidFill>
              </a:rPr>
              <a:t>-4</a:t>
            </a:r>
            <a:r>
              <a:rPr lang="fr-FR" sz="800" i="1" baseline="30000" dirty="0">
                <a:solidFill>
                  <a:srgbClr val="ED7D31"/>
                </a:solidFill>
              </a:rPr>
              <a:t> </a:t>
            </a:r>
            <a:r>
              <a:rPr lang="fr-FR" sz="800" i="1" dirty="0"/>
              <a:t>vs </a:t>
            </a:r>
            <a:r>
              <a:rPr lang="fr-FR" sz="800" i="1" dirty="0">
                <a:solidFill>
                  <a:srgbClr val="005086"/>
                </a:solidFill>
              </a:rPr>
              <a:t>≥</a:t>
            </a:r>
            <a:r>
              <a:rPr lang="fr-FR" sz="800" dirty="0">
                <a:solidFill>
                  <a:srgbClr val="70AD47">
                    <a:lumMod val="75000"/>
                  </a:srgbClr>
                </a:solidFill>
              </a:rPr>
              <a:t>10</a:t>
            </a:r>
            <a:r>
              <a:rPr lang="fr-FR" sz="800" baseline="30000" dirty="0">
                <a:solidFill>
                  <a:srgbClr val="70AD47">
                    <a:lumMod val="75000"/>
                  </a:srgbClr>
                </a:solidFill>
              </a:rPr>
              <a:t>-6 </a:t>
            </a:r>
            <a:r>
              <a:rPr lang="fr-FR" sz="800" dirty="0">
                <a:solidFill>
                  <a:srgbClr val="70AD47">
                    <a:lumMod val="75000"/>
                  </a:srgbClr>
                </a:solidFill>
              </a:rPr>
              <a:t>&amp; &lt; 10</a:t>
            </a:r>
            <a:r>
              <a:rPr lang="fr-FR" sz="800" baseline="30000" dirty="0">
                <a:solidFill>
                  <a:srgbClr val="70AD47">
                    <a:lumMod val="75000"/>
                  </a:srgbClr>
                </a:solidFill>
              </a:rPr>
              <a:t>-4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800" dirty="0"/>
              <a:t>HR = 4,51 (IC95% : 2,42-8,41)</a:t>
            </a:r>
          </a:p>
        </p:txBody>
      </p:sp>
      <p:grpSp>
        <p:nvGrpSpPr>
          <p:cNvPr id="86" name="Groupe 85">
            <a:extLst>
              <a:ext uri="{FF2B5EF4-FFF2-40B4-BE49-F238E27FC236}">
                <a16:creationId xmlns="" xmlns:a16="http://schemas.microsoft.com/office/drawing/2014/main" id="{0775EA01-A2D8-6218-2C34-D2E2634AE5EC}"/>
              </a:ext>
            </a:extLst>
          </p:cNvPr>
          <p:cNvGrpSpPr/>
          <p:nvPr/>
        </p:nvGrpSpPr>
        <p:grpSpPr>
          <a:xfrm>
            <a:off x="8454506" y="1328270"/>
            <a:ext cx="3587261" cy="3881070"/>
            <a:chOff x="8454506" y="1328270"/>
            <a:chExt cx="3587261" cy="3881070"/>
          </a:xfrm>
        </p:grpSpPr>
        <p:sp>
          <p:nvSpPr>
            <p:cNvPr id="14" name="Espace réservé du contenu 5">
              <a:extLst>
                <a:ext uri="{FF2B5EF4-FFF2-40B4-BE49-F238E27FC236}">
                  <a16:creationId xmlns="" xmlns:a16="http://schemas.microsoft.com/office/drawing/2014/main" id="{3B7CD73C-01A5-E0E3-9BF2-1E920A644E26}"/>
                </a:ext>
              </a:extLst>
            </p:cNvPr>
            <p:cNvSpPr txBox="1">
              <a:spLocks/>
            </p:cNvSpPr>
            <p:nvPr/>
          </p:nvSpPr>
          <p:spPr>
            <a:xfrm>
              <a:off x="8454506" y="1519069"/>
              <a:ext cx="3587261" cy="3690271"/>
            </a:xfrm>
            <a:prstGeom prst="rect">
              <a:avLst/>
            </a:prstGeom>
            <a:ln w="12700">
              <a:solidFill>
                <a:srgbClr val="005086"/>
              </a:solidFill>
            </a:ln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>
                  <a:solidFill>
                    <a:prstClr val="black"/>
                  </a:solidFill>
                </a:rPr>
                <a:t> </a:t>
              </a:r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6" name="Espace réservé du texte 6">
              <a:extLst>
                <a:ext uri="{FF2B5EF4-FFF2-40B4-BE49-F238E27FC236}">
                  <a16:creationId xmlns="" xmlns:a16="http://schemas.microsoft.com/office/drawing/2014/main" id="{DC2D21E2-9870-21CC-800E-8BA4CF78F748}"/>
                </a:ext>
              </a:extLst>
            </p:cNvPr>
            <p:cNvSpPr txBox="1">
              <a:spLocks/>
            </p:cNvSpPr>
            <p:nvPr/>
          </p:nvSpPr>
          <p:spPr>
            <a:xfrm>
              <a:off x="8571898" y="1328270"/>
              <a:ext cx="2640806" cy="387350"/>
            </a:xfrm>
            <a:prstGeom prst="rect">
              <a:avLst/>
            </a:prstGeom>
            <a:solidFill>
              <a:schemeClr val="bg1"/>
            </a:solidFill>
          </p:spPr>
          <p:txBody>
            <a:bodyPr anchor="ctr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b="1" kern="1200">
                  <a:solidFill>
                    <a:srgbClr val="737078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100" dirty="0"/>
                <a:t>SSP selon MRD et réponse à M15</a:t>
              </a:r>
              <a:endParaRPr lang="fr-FR" sz="1000" dirty="0"/>
            </a:p>
          </p:txBody>
        </p:sp>
        <p:graphicFrame>
          <p:nvGraphicFramePr>
            <p:cNvPr id="17" name="Chart 16">
              <a:extLst>
                <a:ext uri="{FF2B5EF4-FFF2-40B4-BE49-F238E27FC236}">
                  <a16:creationId xmlns="" xmlns:a16="http://schemas.microsoft.com/office/drawing/2014/main" id="{10FA5304-3B8C-E027-1552-FD20529262A7}"/>
                </a:ext>
              </a:extLst>
            </p:cNvPr>
            <p:cNvGraphicFramePr/>
            <p:nvPr>
              <p:extLst/>
            </p:nvPr>
          </p:nvGraphicFramePr>
          <p:xfrm>
            <a:off x="8454506" y="1681439"/>
            <a:ext cx="3587261" cy="257985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9" name="Freeform 41">
              <a:extLst>
                <a:ext uri="{FF2B5EF4-FFF2-40B4-BE49-F238E27FC236}">
                  <a16:creationId xmlns="" xmlns:a16="http://schemas.microsoft.com/office/drawing/2014/main" id="{598A3DE3-6F39-6220-BD62-97A526B73C9D}"/>
                </a:ext>
              </a:extLst>
            </p:cNvPr>
            <p:cNvSpPr/>
            <p:nvPr/>
          </p:nvSpPr>
          <p:spPr>
            <a:xfrm>
              <a:off x="9422080" y="4868802"/>
              <a:ext cx="762783" cy="247196"/>
            </a:xfrm>
            <a:prstGeom prst="roundRect">
              <a:avLst>
                <a:gd name="adj" fmla="val 9151"/>
              </a:avLst>
            </a:prstGeom>
            <a:solidFill>
              <a:schemeClr val="accent6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800" b="1" kern="0" dirty="0">
                  <a:solidFill>
                    <a:prstClr val="white"/>
                  </a:solidFill>
                  <a:cs typeface="Arial" panose="020B0604020202020204" pitchFamily="34" charset="0"/>
                </a:rPr>
                <a:t>CR &amp; ≥ 10</a:t>
              </a:r>
              <a:r>
                <a:rPr lang="en-US" sz="800" b="1" kern="0" baseline="30000" dirty="0">
                  <a:solidFill>
                    <a:prstClr val="white"/>
                  </a:solidFill>
                  <a:cs typeface="Arial" panose="020B0604020202020204" pitchFamily="34" charset="0"/>
                </a:rPr>
                <a:t>-6</a:t>
              </a:r>
              <a:endParaRPr lang="en-US" sz="800" kern="0" baseline="300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0" name="Freeform 41">
              <a:extLst>
                <a:ext uri="{FF2B5EF4-FFF2-40B4-BE49-F238E27FC236}">
                  <a16:creationId xmlns="" xmlns:a16="http://schemas.microsoft.com/office/drawing/2014/main" id="{FF69C10A-C190-C7E2-6C59-1C0D6FA8A0D7}"/>
                </a:ext>
              </a:extLst>
            </p:cNvPr>
            <p:cNvSpPr/>
            <p:nvPr/>
          </p:nvSpPr>
          <p:spPr>
            <a:xfrm>
              <a:off x="8571898" y="4868802"/>
              <a:ext cx="762783" cy="247196"/>
            </a:xfrm>
            <a:prstGeom prst="roundRect">
              <a:avLst>
                <a:gd name="adj" fmla="val 9151"/>
              </a:avLst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800" b="1" kern="0">
                  <a:solidFill>
                    <a:prstClr val="white"/>
                  </a:solidFill>
                  <a:cs typeface="Arial" panose="020B0604020202020204" pitchFamily="34" charset="0"/>
                </a:rPr>
                <a:t>CR &amp; &lt;10</a:t>
              </a:r>
              <a:r>
                <a:rPr lang="en-US" sz="800" b="1" kern="0" baseline="30000">
                  <a:solidFill>
                    <a:prstClr val="white"/>
                  </a:solidFill>
                  <a:cs typeface="Arial" panose="020B0604020202020204" pitchFamily="34" charset="0"/>
                </a:rPr>
                <a:t>-6</a:t>
              </a:r>
              <a:endParaRPr lang="en-US" sz="800" kern="0" baseline="300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1" name="Freeform 41">
              <a:extLst>
                <a:ext uri="{FF2B5EF4-FFF2-40B4-BE49-F238E27FC236}">
                  <a16:creationId xmlns="" xmlns:a16="http://schemas.microsoft.com/office/drawing/2014/main" id="{D478300B-584A-0175-C0F4-7EA9CBB5EFCF}"/>
                </a:ext>
              </a:extLst>
            </p:cNvPr>
            <p:cNvSpPr/>
            <p:nvPr/>
          </p:nvSpPr>
          <p:spPr>
            <a:xfrm>
              <a:off x="11120327" y="4868802"/>
              <a:ext cx="762783" cy="247196"/>
            </a:xfrm>
            <a:prstGeom prst="roundRect">
              <a:avLst>
                <a:gd name="adj" fmla="val 9151"/>
              </a:avLst>
            </a:prstGeom>
            <a:solidFill>
              <a:schemeClr val="tx1">
                <a:lumMod val="75000"/>
                <a:lumOff val="2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800" b="1" kern="0" dirty="0">
                  <a:solidFill>
                    <a:prstClr val="white"/>
                  </a:solidFill>
                  <a:cs typeface="Arial" panose="020B0604020202020204" pitchFamily="34" charset="0"/>
                </a:rPr>
                <a:t>PR &amp; ≥ 10</a:t>
              </a:r>
              <a:r>
                <a:rPr lang="en-US" sz="800" b="1" kern="0" baseline="30000" dirty="0">
                  <a:solidFill>
                    <a:prstClr val="white"/>
                  </a:solidFill>
                  <a:cs typeface="Arial" panose="020B0604020202020204" pitchFamily="34" charset="0"/>
                </a:rPr>
                <a:t>-6</a:t>
              </a:r>
              <a:endParaRPr lang="en-US" sz="800" kern="0" baseline="300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2" name="Freeform 41">
              <a:extLst>
                <a:ext uri="{FF2B5EF4-FFF2-40B4-BE49-F238E27FC236}">
                  <a16:creationId xmlns="" xmlns:a16="http://schemas.microsoft.com/office/drawing/2014/main" id="{87705935-6E1A-B51A-9921-F6861E71C65F}"/>
                </a:ext>
              </a:extLst>
            </p:cNvPr>
            <p:cNvSpPr/>
            <p:nvPr/>
          </p:nvSpPr>
          <p:spPr>
            <a:xfrm>
              <a:off x="10272262" y="4868802"/>
              <a:ext cx="762783" cy="247196"/>
            </a:xfrm>
            <a:prstGeom prst="roundRect">
              <a:avLst>
                <a:gd name="adj" fmla="val 9151"/>
              </a:avLst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800" b="1" kern="0" dirty="0">
                  <a:solidFill>
                    <a:prstClr val="white"/>
                  </a:solidFill>
                  <a:cs typeface="Arial" panose="020B0604020202020204" pitchFamily="34" charset="0"/>
                </a:rPr>
                <a:t>PR &amp; &lt;10</a:t>
              </a:r>
              <a:r>
                <a:rPr lang="en-US" sz="800" b="1" kern="0" baseline="30000" dirty="0">
                  <a:solidFill>
                    <a:prstClr val="white"/>
                  </a:solidFill>
                  <a:cs typeface="Arial" panose="020B0604020202020204" pitchFamily="34" charset="0"/>
                </a:rPr>
                <a:t>-6</a:t>
              </a:r>
              <a:endParaRPr lang="en-US" sz="800" kern="0" baseline="300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38" name="Groupe 37">
              <a:extLst>
                <a:ext uri="{FF2B5EF4-FFF2-40B4-BE49-F238E27FC236}">
                  <a16:creationId xmlns="" xmlns:a16="http://schemas.microsoft.com/office/drawing/2014/main" id="{050404CA-F733-591C-860F-556EE501079B}"/>
                </a:ext>
              </a:extLst>
            </p:cNvPr>
            <p:cNvGrpSpPr/>
            <p:nvPr/>
          </p:nvGrpSpPr>
          <p:grpSpPr>
            <a:xfrm>
              <a:off x="9074944" y="1819275"/>
              <a:ext cx="2690812" cy="1852613"/>
              <a:chOff x="9074944" y="1819275"/>
              <a:chExt cx="2690812" cy="1852613"/>
            </a:xfrm>
          </p:grpSpPr>
          <p:sp>
            <p:nvSpPr>
              <p:cNvPr id="34" name="Forme libre : forme 33">
                <a:extLst>
                  <a:ext uri="{FF2B5EF4-FFF2-40B4-BE49-F238E27FC236}">
                    <a16:creationId xmlns="" xmlns:a16="http://schemas.microsoft.com/office/drawing/2014/main" id="{A89FA59D-F2F5-0331-E488-5E4B83B93447}"/>
                  </a:ext>
                </a:extLst>
              </p:cNvPr>
              <p:cNvSpPr/>
              <p:nvPr/>
            </p:nvSpPr>
            <p:spPr>
              <a:xfrm>
                <a:off x="9079706" y="1826419"/>
                <a:ext cx="2624138" cy="250031"/>
              </a:xfrm>
              <a:custGeom>
                <a:avLst/>
                <a:gdLst>
                  <a:gd name="connsiteX0" fmla="*/ 0 w 2624138"/>
                  <a:gd name="connsiteY0" fmla="*/ 0 h 250031"/>
                  <a:gd name="connsiteX1" fmla="*/ 371475 w 2624138"/>
                  <a:gd name="connsiteY1" fmla="*/ 0 h 250031"/>
                  <a:gd name="connsiteX2" fmla="*/ 371475 w 2624138"/>
                  <a:gd name="connsiteY2" fmla="*/ 21431 h 250031"/>
                  <a:gd name="connsiteX3" fmla="*/ 419100 w 2624138"/>
                  <a:gd name="connsiteY3" fmla="*/ 21431 h 250031"/>
                  <a:gd name="connsiteX4" fmla="*/ 419100 w 2624138"/>
                  <a:gd name="connsiteY4" fmla="*/ 42862 h 250031"/>
                  <a:gd name="connsiteX5" fmla="*/ 569119 w 2624138"/>
                  <a:gd name="connsiteY5" fmla="*/ 42862 h 250031"/>
                  <a:gd name="connsiteX6" fmla="*/ 569119 w 2624138"/>
                  <a:gd name="connsiteY6" fmla="*/ 61912 h 250031"/>
                  <a:gd name="connsiteX7" fmla="*/ 671513 w 2624138"/>
                  <a:gd name="connsiteY7" fmla="*/ 61912 h 250031"/>
                  <a:gd name="connsiteX8" fmla="*/ 697707 w 2624138"/>
                  <a:gd name="connsiteY8" fmla="*/ 92869 h 250031"/>
                  <a:gd name="connsiteX9" fmla="*/ 840582 w 2624138"/>
                  <a:gd name="connsiteY9" fmla="*/ 92869 h 250031"/>
                  <a:gd name="connsiteX10" fmla="*/ 840582 w 2624138"/>
                  <a:gd name="connsiteY10" fmla="*/ 111919 h 250031"/>
                  <a:gd name="connsiteX11" fmla="*/ 1269207 w 2624138"/>
                  <a:gd name="connsiteY11" fmla="*/ 111919 h 250031"/>
                  <a:gd name="connsiteX12" fmla="*/ 1290638 w 2624138"/>
                  <a:gd name="connsiteY12" fmla="*/ 133350 h 250031"/>
                  <a:gd name="connsiteX13" fmla="*/ 1535907 w 2624138"/>
                  <a:gd name="connsiteY13" fmla="*/ 133350 h 250031"/>
                  <a:gd name="connsiteX14" fmla="*/ 1535907 w 2624138"/>
                  <a:gd name="connsiteY14" fmla="*/ 157162 h 250031"/>
                  <a:gd name="connsiteX15" fmla="*/ 1583532 w 2624138"/>
                  <a:gd name="connsiteY15" fmla="*/ 157162 h 250031"/>
                  <a:gd name="connsiteX16" fmla="*/ 1583532 w 2624138"/>
                  <a:gd name="connsiteY16" fmla="*/ 183356 h 250031"/>
                  <a:gd name="connsiteX17" fmla="*/ 1612107 w 2624138"/>
                  <a:gd name="connsiteY17" fmla="*/ 183356 h 250031"/>
                  <a:gd name="connsiteX18" fmla="*/ 1612107 w 2624138"/>
                  <a:gd name="connsiteY18" fmla="*/ 211931 h 250031"/>
                  <a:gd name="connsiteX19" fmla="*/ 1833563 w 2624138"/>
                  <a:gd name="connsiteY19" fmla="*/ 211931 h 250031"/>
                  <a:gd name="connsiteX20" fmla="*/ 1833563 w 2624138"/>
                  <a:gd name="connsiteY20" fmla="*/ 250031 h 250031"/>
                  <a:gd name="connsiteX21" fmla="*/ 2624138 w 2624138"/>
                  <a:gd name="connsiteY21" fmla="*/ 250031 h 250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624138" h="250031">
                    <a:moveTo>
                      <a:pt x="0" y="0"/>
                    </a:moveTo>
                    <a:lnTo>
                      <a:pt x="371475" y="0"/>
                    </a:lnTo>
                    <a:lnTo>
                      <a:pt x="371475" y="21431"/>
                    </a:lnTo>
                    <a:lnTo>
                      <a:pt x="419100" y="21431"/>
                    </a:lnTo>
                    <a:lnTo>
                      <a:pt x="419100" y="42862"/>
                    </a:lnTo>
                    <a:lnTo>
                      <a:pt x="569119" y="42862"/>
                    </a:lnTo>
                    <a:lnTo>
                      <a:pt x="569119" y="61912"/>
                    </a:lnTo>
                    <a:lnTo>
                      <a:pt x="671513" y="61912"/>
                    </a:lnTo>
                    <a:lnTo>
                      <a:pt x="697707" y="92869"/>
                    </a:lnTo>
                    <a:lnTo>
                      <a:pt x="840582" y="92869"/>
                    </a:lnTo>
                    <a:lnTo>
                      <a:pt x="840582" y="111919"/>
                    </a:lnTo>
                    <a:lnTo>
                      <a:pt x="1269207" y="111919"/>
                    </a:lnTo>
                    <a:lnTo>
                      <a:pt x="1290638" y="133350"/>
                    </a:lnTo>
                    <a:lnTo>
                      <a:pt x="1535907" y="133350"/>
                    </a:lnTo>
                    <a:lnTo>
                      <a:pt x="1535907" y="157162"/>
                    </a:lnTo>
                    <a:lnTo>
                      <a:pt x="1583532" y="157162"/>
                    </a:lnTo>
                    <a:lnTo>
                      <a:pt x="1583532" y="183356"/>
                    </a:lnTo>
                    <a:lnTo>
                      <a:pt x="1612107" y="183356"/>
                    </a:lnTo>
                    <a:lnTo>
                      <a:pt x="1612107" y="211931"/>
                    </a:lnTo>
                    <a:lnTo>
                      <a:pt x="1833563" y="211931"/>
                    </a:lnTo>
                    <a:lnTo>
                      <a:pt x="1833563" y="250031"/>
                    </a:lnTo>
                    <a:lnTo>
                      <a:pt x="2624138" y="250031"/>
                    </a:lnTo>
                  </a:path>
                </a:pathLst>
              </a:cu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Forme libre : forme 34">
                <a:extLst>
                  <a:ext uri="{FF2B5EF4-FFF2-40B4-BE49-F238E27FC236}">
                    <a16:creationId xmlns="" xmlns:a16="http://schemas.microsoft.com/office/drawing/2014/main" id="{133ACB9A-11BD-74D7-D15B-39394B988FC7}"/>
                  </a:ext>
                </a:extLst>
              </p:cNvPr>
              <p:cNvSpPr/>
              <p:nvPr/>
            </p:nvSpPr>
            <p:spPr>
              <a:xfrm>
                <a:off x="9077325" y="1821656"/>
                <a:ext cx="2640806" cy="1850232"/>
              </a:xfrm>
              <a:custGeom>
                <a:avLst/>
                <a:gdLst>
                  <a:gd name="connsiteX0" fmla="*/ 0 w 2640806"/>
                  <a:gd name="connsiteY0" fmla="*/ 0 h 1850232"/>
                  <a:gd name="connsiteX1" fmla="*/ 126206 w 2640806"/>
                  <a:gd name="connsiteY1" fmla="*/ 0 h 1850232"/>
                  <a:gd name="connsiteX2" fmla="*/ 126206 w 2640806"/>
                  <a:gd name="connsiteY2" fmla="*/ 14288 h 1850232"/>
                  <a:gd name="connsiteX3" fmla="*/ 395288 w 2640806"/>
                  <a:gd name="connsiteY3" fmla="*/ 14288 h 1850232"/>
                  <a:gd name="connsiteX4" fmla="*/ 395288 w 2640806"/>
                  <a:gd name="connsiteY4" fmla="*/ 30957 h 1850232"/>
                  <a:gd name="connsiteX5" fmla="*/ 833438 w 2640806"/>
                  <a:gd name="connsiteY5" fmla="*/ 30957 h 1850232"/>
                  <a:gd name="connsiteX6" fmla="*/ 847725 w 2640806"/>
                  <a:gd name="connsiteY6" fmla="*/ 45244 h 1850232"/>
                  <a:gd name="connsiteX7" fmla="*/ 1019175 w 2640806"/>
                  <a:gd name="connsiteY7" fmla="*/ 45244 h 1850232"/>
                  <a:gd name="connsiteX8" fmla="*/ 1042988 w 2640806"/>
                  <a:gd name="connsiteY8" fmla="*/ 45244 h 1850232"/>
                  <a:gd name="connsiteX9" fmla="*/ 1085850 w 2640806"/>
                  <a:gd name="connsiteY9" fmla="*/ 45244 h 1850232"/>
                  <a:gd name="connsiteX10" fmla="*/ 1109663 w 2640806"/>
                  <a:gd name="connsiteY10" fmla="*/ 69057 h 1850232"/>
                  <a:gd name="connsiteX11" fmla="*/ 1297781 w 2640806"/>
                  <a:gd name="connsiteY11" fmla="*/ 69057 h 1850232"/>
                  <a:gd name="connsiteX12" fmla="*/ 1319212 w 2640806"/>
                  <a:gd name="connsiteY12" fmla="*/ 90488 h 1850232"/>
                  <a:gd name="connsiteX13" fmla="*/ 1412081 w 2640806"/>
                  <a:gd name="connsiteY13" fmla="*/ 90488 h 1850232"/>
                  <a:gd name="connsiteX14" fmla="*/ 1412081 w 2640806"/>
                  <a:gd name="connsiteY14" fmla="*/ 109538 h 1850232"/>
                  <a:gd name="connsiteX15" fmla="*/ 1483519 w 2640806"/>
                  <a:gd name="connsiteY15" fmla="*/ 109538 h 1850232"/>
                  <a:gd name="connsiteX16" fmla="*/ 1483519 w 2640806"/>
                  <a:gd name="connsiteY16" fmla="*/ 126207 h 1850232"/>
                  <a:gd name="connsiteX17" fmla="*/ 1526381 w 2640806"/>
                  <a:gd name="connsiteY17" fmla="*/ 126207 h 1850232"/>
                  <a:gd name="connsiteX18" fmla="*/ 1531144 w 2640806"/>
                  <a:gd name="connsiteY18" fmla="*/ 130970 h 1850232"/>
                  <a:gd name="connsiteX19" fmla="*/ 1564481 w 2640806"/>
                  <a:gd name="connsiteY19" fmla="*/ 130970 h 1850232"/>
                  <a:gd name="connsiteX20" fmla="*/ 1564481 w 2640806"/>
                  <a:gd name="connsiteY20" fmla="*/ 164307 h 1850232"/>
                  <a:gd name="connsiteX21" fmla="*/ 1728788 w 2640806"/>
                  <a:gd name="connsiteY21" fmla="*/ 164307 h 1850232"/>
                  <a:gd name="connsiteX22" fmla="*/ 1728788 w 2640806"/>
                  <a:gd name="connsiteY22" fmla="*/ 192882 h 1850232"/>
                  <a:gd name="connsiteX23" fmla="*/ 1807369 w 2640806"/>
                  <a:gd name="connsiteY23" fmla="*/ 192882 h 1850232"/>
                  <a:gd name="connsiteX24" fmla="*/ 1800225 w 2640806"/>
                  <a:gd name="connsiteY24" fmla="*/ 200026 h 1850232"/>
                  <a:gd name="connsiteX25" fmla="*/ 1862138 w 2640806"/>
                  <a:gd name="connsiteY25" fmla="*/ 200026 h 1850232"/>
                  <a:gd name="connsiteX26" fmla="*/ 1862138 w 2640806"/>
                  <a:gd name="connsiteY26" fmla="*/ 230982 h 1850232"/>
                  <a:gd name="connsiteX27" fmla="*/ 1905000 w 2640806"/>
                  <a:gd name="connsiteY27" fmla="*/ 230982 h 1850232"/>
                  <a:gd name="connsiteX28" fmla="*/ 1905000 w 2640806"/>
                  <a:gd name="connsiteY28" fmla="*/ 259557 h 1850232"/>
                  <a:gd name="connsiteX29" fmla="*/ 2014538 w 2640806"/>
                  <a:gd name="connsiteY29" fmla="*/ 259557 h 1850232"/>
                  <a:gd name="connsiteX30" fmla="*/ 2014538 w 2640806"/>
                  <a:gd name="connsiteY30" fmla="*/ 285750 h 1850232"/>
                  <a:gd name="connsiteX31" fmla="*/ 2085975 w 2640806"/>
                  <a:gd name="connsiteY31" fmla="*/ 285750 h 1850232"/>
                  <a:gd name="connsiteX32" fmla="*/ 2085975 w 2640806"/>
                  <a:gd name="connsiteY32" fmla="*/ 364332 h 1850232"/>
                  <a:gd name="connsiteX33" fmla="*/ 2200275 w 2640806"/>
                  <a:gd name="connsiteY33" fmla="*/ 364332 h 1850232"/>
                  <a:gd name="connsiteX34" fmla="*/ 2200275 w 2640806"/>
                  <a:gd name="connsiteY34" fmla="*/ 419100 h 1850232"/>
                  <a:gd name="connsiteX35" fmla="*/ 2640806 w 2640806"/>
                  <a:gd name="connsiteY35" fmla="*/ 419100 h 1850232"/>
                  <a:gd name="connsiteX36" fmla="*/ 2640806 w 2640806"/>
                  <a:gd name="connsiteY36" fmla="*/ 1850232 h 1850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640806" h="1850232">
                    <a:moveTo>
                      <a:pt x="0" y="0"/>
                    </a:moveTo>
                    <a:lnTo>
                      <a:pt x="126206" y="0"/>
                    </a:lnTo>
                    <a:lnTo>
                      <a:pt x="126206" y="14288"/>
                    </a:lnTo>
                    <a:lnTo>
                      <a:pt x="395288" y="14288"/>
                    </a:lnTo>
                    <a:lnTo>
                      <a:pt x="395288" y="30957"/>
                    </a:lnTo>
                    <a:lnTo>
                      <a:pt x="833438" y="30957"/>
                    </a:lnTo>
                    <a:lnTo>
                      <a:pt x="847725" y="45244"/>
                    </a:lnTo>
                    <a:lnTo>
                      <a:pt x="1019175" y="45244"/>
                    </a:lnTo>
                    <a:lnTo>
                      <a:pt x="1042988" y="45244"/>
                    </a:lnTo>
                    <a:lnTo>
                      <a:pt x="1085850" y="45244"/>
                    </a:lnTo>
                    <a:lnTo>
                      <a:pt x="1109663" y="69057"/>
                    </a:lnTo>
                    <a:lnTo>
                      <a:pt x="1297781" y="69057"/>
                    </a:lnTo>
                    <a:lnTo>
                      <a:pt x="1319212" y="90488"/>
                    </a:lnTo>
                    <a:lnTo>
                      <a:pt x="1412081" y="90488"/>
                    </a:lnTo>
                    <a:lnTo>
                      <a:pt x="1412081" y="109538"/>
                    </a:lnTo>
                    <a:lnTo>
                      <a:pt x="1483519" y="109538"/>
                    </a:lnTo>
                    <a:lnTo>
                      <a:pt x="1483519" y="126207"/>
                    </a:lnTo>
                    <a:lnTo>
                      <a:pt x="1526381" y="126207"/>
                    </a:lnTo>
                    <a:lnTo>
                      <a:pt x="1531144" y="130970"/>
                    </a:lnTo>
                    <a:lnTo>
                      <a:pt x="1564481" y="130970"/>
                    </a:lnTo>
                    <a:lnTo>
                      <a:pt x="1564481" y="164307"/>
                    </a:lnTo>
                    <a:lnTo>
                      <a:pt x="1728788" y="164307"/>
                    </a:lnTo>
                    <a:lnTo>
                      <a:pt x="1728788" y="192882"/>
                    </a:lnTo>
                    <a:lnTo>
                      <a:pt x="1807369" y="192882"/>
                    </a:lnTo>
                    <a:lnTo>
                      <a:pt x="1800225" y="200026"/>
                    </a:lnTo>
                    <a:lnTo>
                      <a:pt x="1862138" y="200026"/>
                    </a:lnTo>
                    <a:lnTo>
                      <a:pt x="1862138" y="230982"/>
                    </a:lnTo>
                    <a:lnTo>
                      <a:pt x="1905000" y="230982"/>
                    </a:lnTo>
                    <a:lnTo>
                      <a:pt x="1905000" y="259557"/>
                    </a:lnTo>
                    <a:lnTo>
                      <a:pt x="2014538" y="259557"/>
                    </a:lnTo>
                    <a:lnTo>
                      <a:pt x="2014538" y="285750"/>
                    </a:lnTo>
                    <a:lnTo>
                      <a:pt x="2085975" y="285750"/>
                    </a:lnTo>
                    <a:lnTo>
                      <a:pt x="2085975" y="364332"/>
                    </a:lnTo>
                    <a:lnTo>
                      <a:pt x="2200275" y="364332"/>
                    </a:lnTo>
                    <a:lnTo>
                      <a:pt x="2200275" y="419100"/>
                    </a:lnTo>
                    <a:lnTo>
                      <a:pt x="2640806" y="419100"/>
                    </a:lnTo>
                    <a:lnTo>
                      <a:pt x="2640806" y="1850232"/>
                    </a:lnTo>
                  </a:path>
                </a:pathLst>
              </a:cu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Forme libre : forme 35">
                <a:extLst>
                  <a:ext uri="{FF2B5EF4-FFF2-40B4-BE49-F238E27FC236}">
                    <a16:creationId xmlns="" xmlns:a16="http://schemas.microsoft.com/office/drawing/2014/main" id="{B2A8526B-4C7F-20FA-C537-CCC403AF2A0F}"/>
                  </a:ext>
                </a:extLst>
              </p:cNvPr>
              <p:cNvSpPr/>
              <p:nvPr/>
            </p:nvSpPr>
            <p:spPr>
              <a:xfrm>
                <a:off x="9077325" y="1819275"/>
                <a:ext cx="2624138" cy="997744"/>
              </a:xfrm>
              <a:custGeom>
                <a:avLst/>
                <a:gdLst>
                  <a:gd name="connsiteX0" fmla="*/ 0 w 2624138"/>
                  <a:gd name="connsiteY0" fmla="*/ 0 h 997744"/>
                  <a:gd name="connsiteX1" fmla="*/ 100013 w 2624138"/>
                  <a:gd name="connsiteY1" fmla="*/ 0 h 997744"/>
                  <a:gd name="connsiteX2" fmla="*/ 100013 w 2624138"/>
                  <a:gd name="connsiteY2" fmla="*/ 33338 h 997744"/>
                  <a:gd name="connsiteX3" fmla="*/ 471488 w 2624138"/>
                  <a:gd name="connsiteY3" fmla="*/ 33338 h 997744"/>
                  <a:gd name="connsiteX4" fmla="*/ 471488 w 2624138"/>
                  <a:gd name="connsiteY4" fmla="*/ 64294 h 997744"/>
                  <a:gd name="connsiteX5" fmla="*/ 564356 w 2624138"/>
                  <a:gd name="connsiteY5" fmla="*/ 64294 h 997744"/>
                  <a:gd name="connsiteX6" fmla="*/ 564356 w 2624138"/>
                  <a:gd name="connsiteY6" fmla="*/ 90488 h 997744"/>
                  <a:gd name="connsiteX7" fmla="*/ 607219 w 2624138"/>
                  <a:gd name="connsiteY7" fmla="*/ 90488 h 997744"/>
                  <a:gd name="connsiteX8" fmla="*/ 607219 w 2624138"/>
                  <a:gd name="connsiteY8" fmla="*/ 109538 h 997744"/>
                  <a:gd name="connsiteX9" fmla="*/ 647700 w 2624138"/>
                  <a:gd name="connsiteY9" fmla="*/ 109538 h 997744"/>
                  <a:gd name="connsiteX10" fmla="*/ 647700 w 2624138"/>
                  <a:gd name="connsiteY10" fmla="*/ 140494 h 997744"/>
                  <a:gd name="connsiteX11" fmla="*/ 664369 w 2624138"/>
                  <a:gd name="connsiteY11" fmla="*/ 140494 h 997744"/>
                  <a:gd name="connsiteX12" fmla="*/ 664369 w 2624138"/>
                  <a:gd name="connsiteY12" fmla="*/ 166688 h 997744"/>
                  <a:gd name="connsiteX13" fmla="*/ 692944 w 2624138"/>
                  <a:gd name="connsiteY13" fmla="*/ 166688 h 997744"/>
                  <a:gd name="connsiteX14" fmla="*/ 692944 w 2624138"/>
                  <a:gd name="connsiteY14" fmla="*/ 190500 h 997744"/>
                  <a:gd name="connsiteX15" fmla="*/ 731044 w 2624138"/>
                  <a:gd name="connsiteY15" fmla="*/ 190500 h 997744"/>
                  <a:gd name="connsiteX16" fmla="*/ 731044 w 2624138"/>
                  <a:gd name="connsiteY16" fmla="*/ 214313 h 997744"/>
                  <a:gd name="connsiteX17" fmla="*/ 766763 w 2624138"/>
                  <a:gd name="connsiteY17" fmla="*/ 214313 h 997744"/>
                  <a:gd name="connsiteX18" fmla="*/ 766763 w 2624138"/>
                  <a:gd name="connsiteY18" fmla="*/ 247650 h 997744"/>
                  <a:gd name="connsiteX19" fmla="*/ 792956 w 2624138"/>
                  <a:gd name="connsiteY19" fmla="*/ 247650 h 997744"/>
                  <a:gd name="connsiteX20" fmla="*/ 792956 w 2624138"/>
                  <a:gd name="connsiteY20" fmla="*/ 269081 h 997744"/>
                  <a:gd name="connsiteX21" fmla="*/ 888206 w 2624138"/>
                  <a:gd name="connsiteY21" fmla="*/ 269081 h 997744"/>
                  <a:gd name="connsiteX22" fmla="*/ 888206 w 2624138"/>
                  <a:gd name="connsiteY22" fmla="*/ 295275 h 997744"/>
                  <a:gd name="connsiteX23" fmla="*/ 1023938 w 2624138"/>
                  <a:gd name="connsiteY23" fmla="*/ 295275 h 997744"/>
                  <a:gd name="connsiteX24" fmla="*/ 1023938 w 2624138"/>
                  <a:gd name="connsiteY24" fmla="*/ 316706 h 997744"/>
                  <a:gd name="connsiteX25" fmla="*/ 1181100 w 2624138"/>
                  <a:gd name="connsiteY25" fmla="*/ 316706 h 997744"/>
                  <a:gd name="connsiteX26" fmla="*/ 1181100 w 2624138"/>
                  <a:gd name="connsiteY26" fmla="*/ 342900 h 997744"/>
                  <a:gd name="connsiteX27" fmla="*/ 1347788 w 2624138"/>
                  <a:gd name="connsiteY27" fmla="*/ 342900 h 997744"/>
                  <a:gd name="connsiteX28" fmla="*/ 1347788 w 2624138"/>
                  <a:gd name="connsiteY28" fmla="*/ 373856 h 997744"/>
                  <a:gd name="connsiteX29" fmla="*/ 1543050 w 2624138"/>
                  <a:gd name="connsiteY29" fmla="*/ 373856 h 997744"/>
                  <a:gd name="connsiteX30" fmla="*/ 1543050 w 2624138"/>
                  <a:gd name="connsiteY30" fmla="*/ 421481 h 997744"/>
                  <a:gd name="connsiteX31" fmla="*/ 1776413 w 2624138"/>
                  <a:gd name="connsiteY31" fmla="*/ 421481 h 997744"/>
                  <a:gd name="connsiteX32" fmla="*/ 1776413 w 2624138"/>
                  <a:gd name="connsiteY32" fmla="*/ 478631 h 997744"/>
                  <a:gd name="connsiteX33" fmla="*/ 1952625 w 2624138"/>
                  <a:gd name="connsiteY33" fmla="*/ 478631 h 997744"/>
                  <a:gd name="connsiteX34" fmla="*/ 1952625 w 2624138"/>
                  <a:gd name="connsiteY34" fmla="*/ 542925 h 997744"/>
                  <a:gd name="connsiteX35" fmla="*/ 2266950 w 2624138"/>
                  <a:gd name="connsiteY35" fmla="*/ 542925 h 997744"/>
                  <a:gd name="connsiteX36" fmla="*/ 2266950 w 2624138"/>
                  <a:gd name="connsiteY36" fmla="*/ 714375 h 997744"/>
                  <a:gd name="connsiteX37" fmla="*/ 2378869 w 2624138"/>
                  <a:gd name="connsiteY37" fmla="*/ 714375 h 997744"/>
                  <a:gd name="connsiteX38" fmla="*/ 2378869 w 2624138"/>
                  <a:gd name="connsiteY38" fmla="*/ 997744 h 997744"/>
                  <a:gd name="connsiteX39" fmla="*/ 2624138 w 2624138"/>
                  <a:gd name="connsiteY39" fmla="*/ 997744 h 997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2624138" h="997744">
                    <a:moveTo>
                      <a:pt x="0" y="0"/>
                    </a:moveTo>
                    <a:lnTo>
                      <a:pt x="100013" y="0"/>
                    </a:lnTo>
                    <a:lnTo>
                      <a:pt x="100013" y="33338"/>
                    </a:lnTo>
                    <a:lnTo>
                      <a:pt x="471488" y="33338"/>
                    </a:lnTo>
                    <a:lnTo>
                      <a:pt x="471488" y="64294"/>
                    </a:lnTo>
                    <a:lnTo>
                      <a:pt x="564356" y="64294"/>
                    </a:lnTo>
                    <a:lnTo>
                      <a:pt x="564356" y="90488"/>
                    </a:lnTo>
                    <a:lnTo>
                      <a:pt x="607219" y="90488"/>
                    </a:lnTo>
                    <a:lnTo>
                      <a:pt x="607219" y="109538"/>
                    </a:lnTo>
                    <a:lnTo>
                      <a:pt x="647700" y="109538"/>
                    </a:lnTo>
                    <a:lnTo>
                      <a:pt x="647700" y="140494"/>
                    </a:lnTo>
                    <a:lnTo>
                      <a:pt x="664369" y="140494"/>
                    </a:lnTo>
                    <a:lnTo>
                      <a:pt x="664369" y="166688"/>
                    </a:lnTo>
                    <a:lnTo>
                      <a:pt x="692944" y="166688"/>
                    </a:lnTo>
                    <a:lnTo>
                      <a:pt x="692944" y="190500"/>
                    </a:lnTo>
                    <a:lnTo>
                      <a:pt x="731044" y="190500"/>
                    </a:lnTo>
                    <a:lnTo>
                      <a:pt x="731044" y="214313"/>
                    </a:lnTo>
                    <a:lnTo>
                      <a:pt x="766763" y="214313"/>
                    </a:lnTo>
                    <a:lnTo>
                      <a:pt x="766763" y="247650"/>
                    </a:lnTo>
                    <a:lnTo>
                      <a:pt x="792956" y="247650"/>
                    </a:lnTo>
                    <a:lnTo>
                      <a:pt x="792956" y="269081"/>
                    </a:lnTo>
                    <a:lnTo>
                      <a:pt x="888206" y="269081"/>
                    </a:lnTo>
                    <a:lnTo>
                      <a:pt x="888206" y="295275"/>
                    </a:lnTo>
                    <a:lnTo>
                      <a:pt x="1023938" y="295275"/>
                    </a:lnTo>
                    <a:lnTo>
                      <a:pt x="1023938" y="316706"/>
                    </a:lnTo>
                    <a:lnTo>
                      <a:pt x="1181100" y="316706"/>
                    </a:lnTo>
                    <a:lnTo>
                      <a:pt x="1181100" y="342900"/>
                    </a:lnTo>
                    <a:lnTo>
                      <a:pt x="1347788" y="342900"/>
                    </a:lnTo>
                    <a:lnTo>
                      <a:pt x="1347788" y="373856"/>
                    </a:lnTo>
                    <a:lnTo>
                      <a:pt x="1543050" y="373856"/>
                    </a:lnTo>
                    <a:lnTo>
                      <a:pt x="1543050" y="421481"/>
                    </a:lnTo>
                    <a:lnTo>
                      <a:pt x="1776413" y="421481"/>
                    </a:lnTo>
                    <a:lnTo>
                      <a:pt x="1776413" y="478631"/>
                    </a:lnTo>
                    <a:lnTo>
                      <a:pt x="1952625" y="478631"/>
                    </a:lnTo>
                    <a:lnTo>
                      <a:pt x="1952625" y="542925"/>
                    </a:lnTo>
                    <a:lnTo>
                      <a:pt x="2266950" y="542925"/>
                    </a:lnTo>
                    <a:lnTo>
                      <a:pt x="2266950" y="714375"/>
                    </a:lnTo>
                    <a:lnTo>
                      <a:pt x="2378869" y="714375"/>
                    </a:lnTo>
                    <a:lnTo>
                      <a:pt x="2378869" y="997744"/>
                    </a:lnTo>
                    <a:lnTo>
                      <a:pt x="2624138" y="997744"/>
                    </a:lnTo>
                  </a:path>
                </a:pathLst>
              </a:custGeom>
              <a:noFill/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Forme libre : forme 36">
                <a:extLst>
                  <a:ext uri="{FF2B5EF4-FFF2-40B4-BE49-F238E27FC236}">
                    <a16:creationId xmlns="" xmlns:a16="http://schemas.microsoft.com/office/drawing/2014/main" id="{80B8851E-7B26-C9EF-7FE5-0198F6D0E21A}"/>
                  </a:ext>
                </a:extLst>
              </p:cNvPr>
              <p:cNvSpPr/>
              <p:nvPr/>
            </p:nvSpPr>
            <p:spPr>
              <a:xfrm>
                <a:off x="9074944" y="1819275"/>
                <a:ext cx="2690812" cy="1090613"/>
              </a:xfrm>
              <a:custGeom>
                <a:avLst/>
                <a:gdLst>
                  <a:gd name="connsiteX0" fmla="*/ 0 w 2690812"/>
                  <a:gd name="connsiteY0" fmla="*/ 0 h 1090613"/>
                  <a:gd name="connsiteX1" fmla="*/ 164306 w 2690812"/>
                  <a:gd name="connsiteY1" fmla="*/ 0 h 1090613"/>
                  <a:gd name="connsiteX2" fmla="*/ 164306 w 2690812"/>
                  <a:gd name="connsiteY2" fmla="*/ 42863 h 1090613"/>
                  <a:gd name="connsiteX3" fmla="*/ 307181 w 2690812"/>
                  <a:gd name="connsiteY3" fmla="*/ 42863 h 1090613"/>
                  <a:gd name="connsiteX4" fmla="*/ 307181 w 2690812"/>
                  <a:gd name="connsiteY4" fmla="*/ 71438 h 1090613"/>
                  <a:gd name="connsiteX5" fmla="*/ 390525 w 2690812"/>
                  <a:gd name="connsiteY5" fmla="*/ 71438 h 1090613"/>
                  <a:gd name="connsiteX6" fmla="*/ 390525 w 2690812"/>
                  <a:gd name="connsiteY6" fmla="*/ 109538 h 1090613"/>
                  <a:gd name="connsiteX7" fmla="*/ 431006 w 2690812"/>
                  <a:gd name="connsiteY7" fmla="*/ 109538 h 1090613"/>
                  <a:gd name="connsiteX8" fmla="*/ 431006 w 2690812"/>
                  <a:gd name="connsiteY8" fmla="*/ 171450 h 1090613"/>
                  <a:gd name="connsiteX9" fmla="*/ 457200 w 2690812"/>
                  <a:gd name="connsiteY9" fmla="*/ 171450 h 1090613"/>
                  <a:gd name="connsiteX10" fmla="*/ 457200 w 2690812"/>
                  <a:gd name="connsiteY10" fmla="*/ 200025 h 1090613"/>
                  <a:gd name="connsiteX11" fmla="*/ 492919 w 2690812"/>
                  <a:gd name="connsiteY11" fmla="*/ 200025 h 1090613"/>
                  <a:gd name="connsiteX12" fmla="*/ 492919 w 2690812"/>
                  <a:gd name="connsiteY12" fmla="*/ 235744 h 1090613"/>
                  <a:gd name="connsiteX13" fmla="*/ 904875 w 2690812"/>
                  <a:gd name="connsiteY13" fmla="*/ 235744 h 1090613"/>
                  <a:gd name="connsiteX14" fmla="*/ 904875 w 2690812"/>
                  <a:gd name="connsiteY14" fmla="*/ 269081 h 1090613"/>
                  <a:gd name="connsiteX15" fmla="*/ 1133475 w 2690812"/>
                  <a:gd name="connsiteY15" fmla="*/ 269081 h 1090613"/>
                  <a:gd name="connsiteX16" fmla="*/ 1133475 w 2690812"/>
                  <a:gd name="connsiteY16" fmla="*/ 304800 h 1090613"/>
                  <a:gd name="connsiteX17" fmla="*/ 1181100 w 2690812"/>
                  <a:gd name="connsiteY17" fmla="*/ 304800 h 1090613"/>
                  <a:gd name="connsiteX18" fmla="*/ 1181100 w 2690812"/>
                  <a:gd name="connsiteY18" fmla="*/ 345281 h 1090613"/>
                  <a:gd name="connsiteX19" fmla="*/ 1285875 w 2690812"/>
                  <a:gd name="connsiteY19" fmla="*/ 345281 h 1090613"/>
                  <a:gd name="connsiteX20" fmla="*/ 1285875 w 2690812"/>
                  <a:gd name="connsiteY20" fmla="*/ 373856 h 1090613"/>
                  <a:gd name="connsiteX21" fmla="*/ 1545431 w 2690812"/>
                  <a:gd name="connsiteY21" fmla="*/ 373856 h 1090613"/>
                  <a:gd name="connsiteX22" fmla="*/ 1545431 w 2690812"/>
                  <a:gd name="connsiteY22" fmla="*/ 421481 h 1090613"/>
                  <a:gd name="connsiteX23" fmla="*/ 1647825 w 2690812"/>
                  <a:gd name="connsiteY23" fmla="*/ 421481 h 1090613"/>
                  <a:gd name="connsiteX24" fmla="*/ 1647825 w 2690812"/>
                  <a:gd name="connsiteY24" fmla="*/ 473869 h 1090613"/>
                  <a:gd name="connsiteX25" fmla="*/ 1693069 w 2690812"/>
                  <a:gd name="connsiteY25" fmla="*/ 473869 h 1090613"/>
                  <a:gd name="connsiteX26" fmla="*/ 1693069 w 2690812"/>
                  <a:gd name="connsiteY26" fmla="*/ 516731 h 1090613"/>
                  <a:gd name="connsiteX27" fmla="*/ 1726406 w 2690812"/>
                  <a:gd name="connsiteY27" fmla="*/ 516731 h 1090613"/>
                  <a:gd name="connsiteX28" fmla="*/ 1726406 w 2690812"/>
                  <a:gd name="connsiteY28" fmla="*/ 571500 h 1090613"/>
                  <a:gd name="connsiteX29" fmla="*/ 1795462 w 2690812"/>
                  <a:gd name="connsiteY29" fmla="*/ 571500 h 1090613"/>
                  <a:gd name="connsiteX30" fmla="*/ 1795462 w 2690812"/>
                  <a:gd name="connsiteY30" fmla="*/ 635794 h 1090613"/>
                  <a:gd name="connsiteX31" fmla="*/ 1819275 w 2690812"/>
                  <a:gd name="connsiteY31" fmla="*/ 635794 h 1090613"/>
                  <a:gd name="connsiteX32" fmla="*/ 1819275 w 2690812"/>
                  <a:gd name="connsiteY32" fmla="*/ 697706 h 1090613"/>
                  <a:gd name="connsiteX33" fmla="*/ 1843087 w 2690812"/>
                  <a:gd name="connsiteY33" fmla="*/ 697706 h 1090613"/>
                  <a:gd name="connsiteX34" fmla="*/ 1843087 w 2690812"/>
                  <a:gd name="connsiteY34" fmla="*/ 766763 h 1090613"/>
                  <a:gd name="connsiteX35" fmla="*/ 1952625 w 2690812"/>
                  <a:gd name="connsiteY35" fmla="*/ 766763 h 1090613"/>
                  <a:gd name="connsiteX36" fmla="*/ 1952625 w 2690812"/>
                  <a:gd name="connsiteY36" fmla="*/ 842963 h 1090613"/>
                  <a:gd name="connsiteX37" fmla="*/ 2171700 w 2690812"/>
                  <a:gd name="connsiteY37" fmla="*/ 842963 h 1090613"/>
                  <a:gd name="connsiteX38" fmla="*/ 2171700 w 2690812"/>
                  <a:gd name="connsiteY38" fmla="*/ 957263 h 1090613"/>
                  <a:gd name="connsiteX39" fmla="*/ 2319337 w 2690812"/>
                  <a:gd name="connsiteY39" fmla="*/ 957263 h 1090613"/>
                  <a:gd name="connsiteX40" fmla="*/ 2319337 w 2690812"/>
                  <a:gd name="connsiteY40" fmla="*/ 1090613 h 1090613"/>
                  <a:gd name="connsiteX41" fmla="*/ 2690812 w 2690812"/>
                  <a:gd name="connsiteY41" fmla="*/ 1090613 h 109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690812" h="1090613">
                    <a:moveTo>
                      <a:pt x="0" y="0"/>
                    </a:moveTo>
                    <a:lnTo>
                      <a:pt x="164306" y="0"/>
                    </a:lnTo>
                    <a:lnTo>
                      <a:pt x="164306" y="42863"/>
                    </a:lnTo>
                    <a:lnTo>
                      <a:pt x="307181" y="42863"/>
                    </a:lnTo>
                    <a:lnTo>
                      <a:pt x="307181" y="71438"/>
                    </a:lnTo>
                    <a:lnTo>
                      <a:pt x="390525" y="71438"/>
                    </a:lnTo>
                    <a:lnTo>
                      <a:pt x="390525" y="109538"/>
                    </a:lnTo>
                    <a:lnTo>
                      <a:pt x="431006" y="109538"/>
                    </a:lnTo>
                    <a:lnTo>
                      <a:pt x="431006" y="171450"/>
                    </a:lnTo>
                    <a:lnTo>
                      <a:pt x="457200" y="171450"/>
                    </a:lnTo>
                    <a:lnTo>
                      <a:pt x="457200" y="200025"/>
                    </a:lnTo>
                    <a:lnTo>
                      <a:pt x="492919" y="200025"/>
                    </a:lnTo>
                    <a:lnTo>
                      <a:pt x="492919" y="235744"/>
                    </a:lnTo>
                    <a:lnTo>
                      <a:pt x="904875" y="235744"/>
                    </a:lnTo>
                    <a:lnTo>
                      <a:pt x="904875" y="269081"/>
                    </a:lnTo>
                    <a:lnTo>
                      <a:pt x="1133475" y="269081"/>
                    </a:lnTo>
                    <a:lnTo>
                      <a:pt x="1133475" y="304800"/>
                    </a:lnTo>
                    <a:lnTo>
                      <a:pt x="1181100" y="304800"/>
                    </a:lnTo>
                    <a:lnTo>
                      <a:pt x="1181100" y="345281"/>
                    </a:lnTo>
                    <a:lnTo>
                      <a:pt x="1285875" y="345281"/>
                    </a:lnTo>
                    <a:lnTo>
                      <a:pt x="1285875" y="373856"/>
                    </a:lnTo>
                    <a:lnTo>
                      <a:pt x="1545431" y="373856"/>
                    </a:lnTo>
                    <a:lnTo>
                      <a:pt x="1545431" y="421481"/>
                    </a:lnTo>
                    <a:lnTo>
                      <a:pt x="1647825" y="421481"/>
                    </a:lnTo>
                    <a:lnTo>
                      <a:pt x="1647825" y="473869"/>
                    </a:lnTo>
                    <a:lnTo>
                      <a:pt x="1693069" y="473869"/>
                    </a:lnTo>
                    <a:lnTo>
                      <a:pt x="1693069" y="516731"/>
                    </a:lnTo>
                    <a:lnTo>
                      <a:pt x="1726406" y="516731"/>
                    </a:lnTo>
                    <a:lnTo>
                      <a:pt x="1726406" y="571500"/>
                    </a:lnTo>
                    <a:lnTo>
                      <a:pt x="1795462" y="571500"/>
                    </a:lnTo>
                    <a:lnTo>
                      <a:pt x="1795462" y="635794"/>
                    </a:lnTo>
                    <a:lnTo>
                      <a:pt x="1819275" y="635794"/>
                    </a:lnTo>
                    <a:lnTo>
                      <a:pt x="1819275" y="697706"/>
                    </a:lnTo>
                    <a:lnTo>
                      <a:pt x="1843087" y="697706"/>
                    </a:lnTo>
                    <a:lnTo>
                      <a:pt x="1843087" y="766763"/>
                    </a:lnTo>
                    <a:lnTo>
                      <a:pt x="1952625" y="766763"/>
                    </a:lnTo>
                    <a:lnTo>
                      <a:pt x="1952625" y="842963"/>
                    </a:lnTo>
                    <a:lnTo>
                      <a:pt x="2171700" y="842963"/>
                    </a:lnTo>
                    <a:lnTo>
                      <a:pt x="2171700" y="957263"/>
                    </a:lnTo>
                    <a:lnTo>
                      <a:pt x="2319337" y="957263"/>
                    </a:lnTo>
                    <a:lnTo>
                      <a:pt x="2319337" y="1090613"/>
                    </a:lnTo>
                    <a:lnTo>
                      <a:pt x="2690812" y="1090613"/>
                    </a:lnTo>
                  </a:path>
                </a:pathLst>
              </a:custGeom>
              <a:noFill/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42" name="Groupe 41">
            <a:extLst>
              <a:ext uri="{FF2B5EF4-FFF2-40B4-BE49-F238E27FC236}">
                <a16:creationId xmlns="" xmlns:a16="http://schemas.microsoft.com/office/drawing/2014/main" id="{81D77B44-63CE-EE8E-30F6-C33B18753CD1}"/>
              </a:ext>
            </a:extLst>
          </p:cNvPr>
          <p:cNvGrpSpPr/>
          <p:nvPr/>
        </p:nvGrpSpPr>
        <p:grpSpPr>
          <a:xfrm>
            <a:off x="5367338" y="1819275"/>
            <a:ext cx="2676525" cy="1840706"/>
            <a:chOff x="5367338" y="1819275"/>
            <a:chExt cx="2676525" cy="1840706"/>
          </a:xfrm>
        </p:grpSpPr>
        <p:sp>
          <p:nvSpPr>
            <p:cNvPr id="39" name="Forme libre : forme 38">
              <a:extLst>
                <a:ext uri="{FF2B5EF4-FFF2-40B4-BE49-F238E27FC236}">
                  <a16:creationId xmlns="" xmlns:a16="http://schemas.microsoft.com/office/drawing/2014/main" id="{507C7448-1B32-4E40-5DCF-177ABC4E1943}"/>
                </a:ext>
              </a:extLst>
            </p:cNvPr>
            <p:cNvSpPr/>
            <p:nvPr/>
          </p:nvSpPr>
          <p:spPr>
            <a:xfrm>
              <a:off x="5367338" y="1819275"/>
              <a:ext cx="2628900" cy="1840706"/>
            </a:xfrm>
            <a:custGeom>
              <a:avLst/>
              <a:gdLst>
                <a:gd name="connsiteX0" fmla="*/ 0 w 2628900"/>
                <a:gd name="connsiteY0" fmla="*/ 0 h 1840706"/>
                <a:gd name="connsiteX1" fmla="*/ 111918 w 2628900"/>
                <a:gd name="connsiteY1" fmla="*/ 0 h 1840706"/>
                <a:gd name="connsiteX2" fmla="*/ 140493 w 2628900"/>
                <a:gd name="connsiteY2" fmla="*/ 9525 h 1840706"/>
                <a:gd name="connsiteX3" fmla="*/ 373856 w 2628900"/>
                <a:gd name="connsiteY3" fmla="*/ 9525 h 1840706"/>
                <a:gd name="connsiteX4" fmla="*/ 419100 w 2628900"/>
                <a:gd name="connsiteY4" fmla="*/ 23813 h 1840706"/>
                <a:gd name="connsiteX5" fmla="*/ 566737 w 2628900"/>
                <a:gd name="connsiteY5" fmla="*/ 23813 h 1840706"/>
                <a:gd name="connsiteX6" fmla="*/ 588168 w 2628900"/>
                <a:gd name="connsiteY6" fmla="*/ 35719 h 1840706"/>
                <a:gd name="connsiteX7" fmla="*/ 678656 w 2628900"/>
                <a:gd name="connsiteY7" fmla="*/ 35719 h 1840706"/>
                <a:gd name="connsiteX8" fmla="*/ 714375 w 2628900"/>
                <a:gd name="connsiteY8" fmla="*/ 50006 h 1840706"/>
                <a:gd name="connsiteX9" fmla="*/ 835818 w 2628900"/>
                <a:gd name="connsiteY9" fmla="*/ 50006 h 1840706"/>
                <a:gd name="connsiteX10" fmla="*/ 859631 w 2628900"/>
                <a:gd name="connsiteY10" fmla="*/ 59531 h 1840706"/>
                <a:gd name="connsiteX11" fmla="*/ 1016793 w 2628900"/>
                <a:gd name="connsiteY11" fmla="*/ 59531 h 1840706"/>
                <a:gd name="connsiteX12" fmla="*/ 1040606 w 2628900"/>
                <a:gd name="connsiteY12" fmla="*/ 76200 h 1840706"/>
                <a:gd name="connsiteX13" fmla="*/ 1112043 w 2628900"/>
                <a:gd name="connsiteY13" fmla="*/ 76200 h 1840706"/>
                <a:gd name="connsiteX14" fmla="*/ 1138237 w 2628900"/>
                <a:gd name="connsiteY14" fmla="*/ 88106 h 1840706"/>
                <a:gd name="connsiteX15" fmla="*/ 1281112 w 2628900"/>
                <a:gd name="connsiteY15" fmla="*/ 88106 h 1840706"/>
                <a:gd name="connsiteX16" fmla="*/ 1312068 w 2628900"/>
                <a:gd name="connsiteY16" fmla="*/ 100013 h 1840706"/>
                <a:gd name="connsiteX17" fmla="*/ 1383506 w 2628900"/>
                <a:gd name="connsiteY17" fmla="*/ 100013 h 1840706"/>
                <a:gd name="connsiteX18" fmla="*/ 1423987 w 2628900"/>
                <a:gd name="connsiteY18" fmla="*/ 114300 h 1840706"/>
                <a:gd name="connsiteX19" fmla="*/ 1476375 w 2628900"/>
                <a:gd name="connsiteY19" fmla="*/ 114300 h 1840706"/>
                <a:gd name="connsiteX20" fmla="*/ 1609725 w 2628900"/>
                <a:gd name="connsiteY20" fmla="*/ 185738 h 1840706"/>
                <a:gd name="connsiteX21" fmla="*/ 1721643 w 2628900"/>
                <a:gd name="connsiteY21" fmla="*/ 185738 h 1840706"/>
                <a:gd name="connsiteX22" fmla="*/ 1747837 w 2628900"/>
                <a:gd name="connsiteY22" fmla="*/ 197644 h 1840706"/>
                <a:gd name="connsiteX23" fmla="*/ 1795462 w 2628900"/>
                <a:gd name="connsiteY23" fmla="*/ 197644 h 1840706"/>
                <a:gd name="connsiteX24" fmla="*/ 1902618 w 2628900"/>
                <a:gd name="connsiteY24" fmla="*/ 254794 h 1840706"/>
                <a:gd name="connsiteX25" fmla="*/ 2012156 w 2628900"/>
                <a:gd name="connsiteY25" fmla="*/ 254794 h 1840706"/>
                <a:gd name="connsiteX26" fmla="*/ 2012156 w 2628900"/>
                <a:gd name="connsiteY26" fmla="*/ 254794 h 1840706"/>
                <a:gd name="connsiteX27" fmla="*/ 2012156 w 2628900"/>
                <a:gd name="connsiteY27" fmla="*/ 280988 h 1840706"/>
                <a:gd name="connsiteX28" fmla="*/ 2076450 w 2628900"/>
                <a:gd name="connsiteY28" fmla="*/ 280988 h 1840706"/>
                <a:gd name="connsiteX29" fmla="*/ 2076450 w 2628900"/>
                <a:gd name="connsiteY29" fmla="*/ 326231 h 1840706"/>
                <a:gd name="connsiteX30" fmla="*/ 2193131 w 2628900"/>
                <a:gd name="connsiteY30" fmla="*/ 326231 h 1840706"/>
                <a:gd name="connsiteX31" fmla="*/ 2193131 w 2628900"/>
                <a:gd name="connsiteY31" fmla="*/ 364331 h 1840706"/>
                <a:gd name="connsiteX32" fmla="*/ 2628900 w 2628900"/>
                <a:gd name="connsiteY32" fmla="*/ 364331 h 1840706"/>
                <a:gd name="connsiteX33" fmla="*/ 2628900 w 2628900"/>
                <a:gd name="connsiteY33" fmla="*/ 1840706 h 1840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628900" h="1840706">
                  <a:moveTo>
                    <a:pt x="0" y="0"/>
                  </a:moveTo>
                  <a:lnTo>
                    <a:pt x="111918" y="0"/>
                  </a:lnTo>
                  <a:lnTo>
                    <a:pt x="140493" y="9525"/>
                  </a:lnTo>
                  <a:lnTo>
                    <a:pt x="373856" y="9525"/>
                  </a:lnTo>
                  <a:lnTo>
                    <a:pt x="419100" y="23813"/>
                  </a:lnTo>
                  <a:lnTo>
                    <a:pt x="566737" y="23813"/>
                  </a:lnTo>
                  <a:lnTo>
                    <a:pt x="588168" y="35719"/>
                  </a:lnTo>
                  <a:lnTo>
                    <a:pt x="678656" y="35719"/>
                  </a:lnTo>
                  <a:lnTo>
                    <a:pt x="714375" y="50006"/>
                  </a:lnTo>
                  <a:lnTo>
                    <a:pt x="835818" y="50006"/>
                  </a:lnTo>
                  <a:lnTo>
                    <a:pt x="859631" y="59531"/>
                  </a:lnTo>
                  <a:lnTo>
                    <a:pt x="1016793" y="59531"/>
                  </a:lnTo>
                  <a:lnTo>
                    <a:pt x="1040606" y="76200"/>
                  </a:lnTo>
                  <a:lnTo>
                    <a:pt x="1112043" y="76200"/>
                  </a:lnTo>
                  <a:lnTo>
                    <a:pt x="1138237" y="88106"/>
                  </a:lnTo>
                  <a:lnTo>
                    <a:pt x="1281112" y="88106"/>
                  </a:lnTo>
                  <a:lnTo>
                    <a:pt x="1312068" y="100013"/>
                  </a:lnTo>
                  <a:lnTo>
                    <a:pt x="1383506" y="100013"/>
                  </a:lnTo>
                  <a:lnTo>
                    <a:pt x="1423987" y="114300"/>
                  </a:lnTo>
                  <a:lnTo>
                    <a:pt x="1476375" y="114300"/>
                  </a:lnTo>
                  <a:lnTo>
                    <a:pt x="1609725" y="185738"/>
                  </a:lnTo>
                  <a:lnTo>
                    <a:pt x="1721643" y="185738"/>
                  </a:lnTo>
                  <a:lnTo>
                    <a:pt x="1747837" y="197644"/>
                  </a:lnTo>
                  <a:lnTo>
                    <a:pt x="1795462" y="197644"/>
                  </a:lnTo>
                  <a:lnTo>
                    <a:pt x="1902618" y="254794"/>
                  </a:lnTo>
                  <a:lnTo>
                    <a:pt x="2012156" y="254794"/>
                  </a:lnTo>
                  <a:lnTo>
                    <a:pt x="2012156" y="254794"/>
                  </a:lnTo>
                  <a:lnTo>
                    <a:pt x="2012156" y="280988"/>
                  </a:lnTo>
                  <a:lnTo>
                    <a:pt x="2076450" y="280988"/>
                  </a:lnTo>
                  <a:lnTo>
                    <a:pt x="2076450" y="326231"/>
                  </a:lnTo>
                  <a:lnTo>
                    <a:pt x="2193131" y="326231"/>
                  </a:lnTo>
                  <a:lnTo>
                    <a:pt x="2193131" y="364331"/>
                  </a:lnTo>
                  <a:lnTo>
                    <a:pt x="2628900" y="364331"/>
                  </a:lnTo>
                  <a:lnTo>
                    <a:pt x="2628900" y="1840706"/>
                  </a:lnTo>
                </a:path>
              </a:pathLst>
            </a:cu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="" xmlns:a16="http://schemas.microsoft.com/office/drawing/2014/main" id="{2C11FFE6-D395-4C72-BAB1-317979724B44}"/>
                </a:ext>
              </a:extLst>
            </p:cNvPr>
            <p:cNvSpPr/>
            <p:nvPr/>
          </p:nvSpPr>
          <p:spPr>
            <a:xfrm>
              <a:off x="5369719" y="1840706"/>
              <a:ext cx="2674144" cy="945357"/>
            </a:xfrm>
            <a:custGeom>
              <a:avLst/>
              <a:gdLst>
                <a:gd name="connsiteX0" fmla="*/ 0 w 2674144"/>
                <a:gd name="connsiteY0" fmla="*/ 0 h 945357"/>
                <a:gd name="connsiteX1" fmla="*/ 92869 w 2674144"/>
                <a:gd name="connsiteY1" fmla="*/ 0 h 945357"/>
                <a:gd name="connsiteX2" fmla="*/ 102394 w 2674144"/>
                <a:gd name="connsiteY2" fmla="*/ 9525 h 945357"/>
                <a:gd name="connsiteX3" fmla="*/ 157162 w 2674144"/>
                <a:gd name="connsiteY3" fmla="*/ 9525 h 945357"/>
                <a:gd name="connsiteX4" fmla="*/ 157162 w 2674144"/>
                <a:gd name="connsiteY4" fmla="*/ 50007 h 945357"/>
                <a:gd name="connsiteX5" fmla="*/ 295275 w 2674144"/>
                <a:gd name="connsiteY5" fmla="*/ 50007 h 945357"/>
                <a:gd name="connsiteX6" fmla="*/ 314325 w 2674144"/>
                <a:gd name="connsiteY6" fmla="*/ 59532 h 945357"/>
                <a:gd name="connsiteX7" fmla="*/ 426244 w 2674144"/>
                <a:gd name="connsiteY7" fmla="*/ 59532 h 945357"/>
                <a:gd name="connsiteX8" fmla="*/ 426244 w 2674144"/>
                <a:gd name="connsiteY8" fmla="*/ 83344 h 945357"/>
                <a:gd name="connsiteX9" fmla="*/ 461962 w 2674144"/>
                <a:gd name="connsiteY9" fmla="*/ 83344 h 945357"/>
                <a:gd name="connsiteX10" fmla="*/ 461962 w 2674144"/>
                <a:gd name="connsiteY10" fmla="*/ 83344 h 945357"/>
                <a:gd name="connsiteX11" fmla="*/ 473869 w 2674144"/>
                <a:gd name="connsiteY11" fmla="*/ 95251 h 945357"/>
                <a:gd name="connsiteX12" fmla="*/ 557212 w 2674144"/>
                <a:gd name="connsiteY12" fmla="*/ 95251 h 945357"/>
                <a:gd name="connsiteX13" fmla="*/ 573881 w 2674144"/>
                <a:gd name="connsiteY13" fmla="*/ 111920 h 945357"/>
                <a:gd name="connsiteX14" fmla="*/ 692944 w 2674144"/>
                <a:gd name="connsiteY14" fmla="*/ 111920 h 945357"/>
                <a:gd name="connsiteX15" fmla="*/ 692944 w 2674144"/>
                <a:gd name="connsiteY15" fmla="*/ 133350 h 945357"/>
                <a:gd name="connsiteX16" fmla="*/ 788194 w 2674144"/>
                <a:gd name="connsiteY16" fmla="*/ 133350 h 945357"/>
                <a:gd name="connsiteX17" fmla="*/ 788194 w 2674144"/>
                <a:gd name="connsiteY17" fmla="*/ 147638 h 945357"/>
                <a:gd name="connsiteX18" fmla="*/ 883444 w 2674144"/>
                <a:gd name="connsiteY18" fmla="*/ 147638 h 945357"/>
                <a:gd name="connsiteX19" fmla="*/ 883444 w 2674144"/>
                <a:gd name="connsiteY19" fmla="*/ 164307 h 945357"/>
                <a:gd name="connsiteX20" fmla="*/ 1019175 w 2674144"/>
                <a:gd name="connsiteY20" fmla="*/ 164307 h 945357"/>
                <a:gd name="connsiteX21" fmla="*/ 1019175 w 2674144"/>
                <a:gd name="connsiteY21" fmla="*/ 178594 h 945357"/>
                <a:gd name="connsiteX22" fmla="*/ 1126331 w 2674144"/>
                <a:gd name="connsiteY22" fmla="*/ 178594 h 945357"/>
                <a:gd name="connsiteX23" fmla="*/ 1126331 w 2674144"/>
                <a:gd name="connsiteY23" fmla="*/ 200025 h 945357"/>
                <a:gd name="connsiteX24" fmla="*/ 1171575 w 2674144"/>
                <a:gd name="connsiteY24" fmla="*/ 200025 h 945357"/>
                <a:gd name="connsiteX25" fmla="*/ 1171575 w 2674144"/>
                <a:gd name="connsiteY25" fmla="*/ 228600 h 945357"/>
                <a:gd name="connsiteX26" fmla="*/ 1340644 w 2674144"/>
                <a:gd name="connsiteY26" fmla="*/ 228600 h 945357"/>
                <a:gd name="connsiteX27" fmla="*/ 1340644 w 2674144"/>
                <a:gd name="connsiteY27" fmla="*/ 252413 h 945357"/>
                <a:gd name="connsiteX28" fmla="*/ 1633537 w 2674144"/>
                <a:gd name="connsiteY28" fmla="*/ 252413 h 945357"/>
                <a:gd name="connsiteX29" fmla="*/ 1633537 w 2674144"/>
                <a:gd name="connsiteY29" fmla="*/ 283369 h 945357"/>
                <a:gd name="connsiteX30" fmla="*/ 1678781 w 2674144"/>
                <a:gd name="connsiteY30" fmla="*/ 283369 h 945357"/>
                <a:gd name="connsiteX31" fmla="*/ 1678781 w 2674144"/>
                <a:gd name="connsiteY31" fmla="*/ 321469 h 945357"/>
                <a:gd name="connsiteX32" fmla="*/ 1783556 w 2674144"/>
                <a:gd name="connsiteY32" fmla="*/ 321469 h 945357"/>
                <a:gd name="connsiteX33" fmla="*/ 1783556 w 2674144"/>
                <a:gd name="connsiteY33" fmla="*/ 357188 h 945357"/>
                <a:gd name="connsiteX34" fmla="*/ 1812131 w 2674144"/>
                <a:gd name="connsiteY34" fmla="*/ 357188 h 945357"/>
                <a:gd name="connsiteX35" fmla="*/ 1812131 w 2674144"/>
                <a:gd name="connsiteY35" fmla="*/ 388144 h 945357"/>
                <a:gd name="connsiteX36" fmla="*/ 1835944 w 2674144"/>
                <a:gd name="connsiteY36" fmla="*/ 388144 h 945357"/>
                <a:gd name="connsiteX37" fmla="*/ 1835944 w 2674144"/>
                <a:gd name="connsiteY37" fmla="*/ 428625 h 945357"/>
                <a:gd name="connsiteX38" fmla="*/ 1943100 w 2674144"/>
                <a:gd name="connsiteY38" fmla="*/ 428625 h 945357"/>
                <a:gd name="connsiteX39" fmla="*/ 1943100 w 2674144"/>
                <a:gd name="connsiteY39" fmla="*/ 516732 h 945357"/>
                <a:gd name="connsiteX40" fmla="*/ 2162175 w 2674144"/>
                <a:gd name="connsiteY40" fmla="*/ 516732 h 945357"/>
                <a:gd name="connsiteX41" fmla="*/ 2162175 w 2674144"/>
                <a:gd name="connsiteY41" fmla="*/ 581025 h 945357"/>
                <a:gd name="connsiteX42" fmla="*/ 2259806 w 2674144"/>
                <a:gd name="connsiteY42" fmla="*/ 581025 h 945357"/>
                <a:gd name="connsiteX43" fmla="*/ 2259806 w 2674144"/>
                <a:gd name="connsiteY43" fmla="*/ 685800 h 945357"/>
                <a:gd name="connsiteX44" fmla="*/ 2309812 w 2674144"/>
                <a:gd name="connsiteY44" fmla="*/ 685800 h 945357"/>
                <a:gd name="connsiteX45" fmla="*/ 2309812 w 2674144"/>
                <a:gd name="connsiteY45" fmla="*/ 792957 h 945357"/>
                <a:gd name="connsiteX46" fmla="*/ 2371725 w 2674144"/>
                <a:gd name="connsiteY46" fmla="*/ 792957 h 945357"/>
                <a:gd name="connsiteX47" fmla="*/ 2371725 w 2674144"/>
                <a:gd name="connsiteY47" fmla="*/ 945357 h 945357"/>
                <a:gd name="connsiteX48" fmla="*/ 2674144 w 2674144"/>
                <a:gd name="connsiteY48" fmla="*/ 945357 h 945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674144" h="945357">
                  <a:moveTo>
                    <a:pt x="0" y="0"/>
                  </a:moveTo>
                  <a:lnTo>
                    <a:pt x="92869" y="0"/>
                  </a:lnTo>
                  <a:lnTo>
                    <a:pt x="102394" y="9525"/>
                  </a:lnTo>
                  <a:lnTo>
                    <a:pt x="157162" y="9525"/>
                  </a:lnTo>
                  <a:lnTo>
                    <a:pt x="157162" y="50007"/>
                  </a:lnTo>
                  <a:lnTo>
                    <a:pt x="295275" y="50007"/>
                  </a:lnTo>
                  <a:lnTo>
                    <a:pt x="314325" y="59532"/>
                  </a:lnTo>
                  <a:lnTo>
                    <a:pt x="426244" y="59532"/>
                  </a:lnTo>
                  <a:lnTo>
                    <a:pt x="426244" y="83344"/>
                  </a:lnTo>
                  <a:lnTo>
                    <a:pt x="461962" y="83344"/>
                  </a:lnTo>
                  <a:lnTo>
                    <a:pt x="461962" y="83344"/>
                  </a:lnTo>
                  <a:lnTo>
                    <a:pt x="473869" y="95251"/>
                  </a:lnTo>
                  <a:lnTo>
                    <a:pt x="557212" y="95251"/>
                  </a:lnTo>
                  <a:lnTo>
                    <a:pt x="573881" y="111920"/>
                  </a:lnTo>
                  <a:lnTo>
                    <a:pt x="692944" y="111920"/>
                  </a:lnTo>
                  <a:lnTo>
                    <a:pt x="692944" y="133350"/>
                  </a:lnTo>
                  <a:lnTo>
                    <a:pt x="788194" y="133350"/>
                  </a:lnTo>
                  <a:lnTo>
                    <a:pt x="788194" y="147638"/>
                  </a:lnTo>
                  <a:lnTo>
                    <a:pt x="883444" y="147638"/>
                  </a:lnTo>
                  <a:lnTo>
                    <a:pt x="883444" y="164307"/>
                  </a:lnTo>
                  <a:lnTo>
                    <a:pt x="1019175" y="164307"/>
                  </a:lnTo>
                  <a:lnTo>
                    <a:pt x="1019175" y="178594"/>
                  </a:lnTo>
                  <a:lnTo>
                    <a:pt x="1126331" y="178594"/>
                  </a:lnTo>
                  <a:lnTo>
                    <a:pt x="1126331" y="200025"/>
                  </a:lnTo>
                  <a:lnTo>
                    <a:pt x="1171575" y="200025"/>
                  </a:lnTo>
                  <a:lnTo>
                    <a:pt x="1171575" y="228600"/>
                  </a:lnTo>
                  <a:lnTo>
                    <a:pt x="1340644" y="228600"/>
                  </a:lnTo>
                  <a:lnTo>
                    <a:pt x="1340644" y="252413"/>
                  </a:lnTo>
                  <a:lnTo>
                    <a:pt x="1633537" y="252413"/>
                  </a:lnTo>
                  <a:lnTo>
                    <a:pt x="1633537" y="283369"/>
                  </a:lnTo>
                  <a:lnTo>
                    <a:pt x="1678781" y="283369"/>
                  </a:lnTo>
                  <a:lnTo>
                    <a:pt x="1678781" y="321469"/>
                  </a:lnTo>
                  <a:lnTo>
                    <a:pt x="1783556" y="321469"/>
                  </a:lnTo>
                  <a:lnTo>
                    <a:pt x="1783556" y="357188"/>
                  </a:lnTo>
                  <a:lnTo>
                    <a:pt x="1812131" y="357188"/>
                  </a:lnTo>
                  <a:lnTo>
                    <a:pt x="1812131" y="388144"/>
                  </a:lnTo>
                  <a:lnTo>
                    <a:pt x="1835944" y="388144"/>
                  </a:lnTo>
                  <a:lnTo>
                    <a:pt x="1835944" y="428625"/>
                  </a:lnTo>
                  <a:lnTo>
                    <a:pt x="1943100" y="428625"/>
                  </a:lnTo>
                  <a:lnTo>
                    <a:pt x="1943100" y="516732"/>
                  </a:lnTo>
                  <a:lnTo>
                    <a:pt x="2162175" y="516732"/>
                  </a:lnTo>
                  <a:lnTo>
                    <a:pt x="2162175" y="581025"/>
                  </a:lnTo>
                  <a:lnTo>
                    <a:pt x="2259806" y="581025"/>
                  </a:lnTo>
                  <a:lnTo>
                    <a:pt x="2259806" y="685800"/>
                  </a:lnTo>
                  <a:lnTo>
                    <a:pt x="2309812" y="685800"/>
                  </a:lnTo>
                  <a:lnTo>
                    <a:pt x="2309812" y="792957"/>
                  </a:lnTo>
                  <a:lnTo>
                    <a:pt x="2371725" y="792957"/>
                  </a:lnTo>
                  <a:lnTo>
                    <a:pt x="2371725" y="945357"/>
                  </a:lnTo>
                  <a:lnTo>
                    <a:pt x="2674144" y="945357"/>
                  </a:lnTo>
                </a:path>
              </a:pathLst>
            </a:cu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="" xmlns:a16="http://schemas.microsoft.com/office/drawing/2014/main" id="{FA1B36CE-1442-A6C8-84EF-9FEAFDC96D97}"/>
                </a:ext>
              </a:extLst>
            </p:cNvPr>
            <p:cNvSpPr/>
            <p:nvPr/>
          </p:nvSpPr>
          <p:spPr>
            <a:xfrm>
              <a:off x="5372100" y="1893094"/>
              <a:ext cx="2478881" cy="1343025"/>
            </a:xfrm>
            <a:custGeom>
              <a:avLst/>
              <a:gdLst>
                <a:gd name="connsiteX0" fmla="*/ 0 w 2478881"/>
                <a:gd name="connsiteY0" fmla="*/ 0 h 1343025"/>
                <a:gd name="connsiteX1" fmla="*/ 388144 w 2478881"/>
                <a:gd name="connsiteY1" fmla="*/ 0 h 1343025"/>
                <a:gd name="connsiteX2" fmla="*/ 388144 w 2478881"/>
                <a:gd name="connsiteY2" fmla="*/ 85725 h 1343025"/>
                <a:gd name="connsiteX3" fmla="*/ 416719 w 2478881"/>
                <a:gd name="connsiteY3" fmla="*/ 85725 h 1343025"/>
                <a:gd name="connsiteX4" fmla="*/ 416719 w 2478881"/>
                <a:gd name="connsiteY4" fmla="*/ 159544 h 1343025"/>
                <a:gd name="connsiteX5" fmla="*/ 442913 w 2478881"/>
                <a:gd name="connsiteY5" fmla="*/ 159544 h 1343025"/>
                <a:gd name="connsiteX6" fmla="*/ 442913 w 2478881"/>
                <a:gd name="connsiteY6" fmla="*/ 242887 h 1343025"/>
                <a:gd name="connsiteX7" fmla="*/ 485775 w 2478881"/>
                <a:gd name="connsiteY7" fmla="*/ 242887 h 1343025"/>
                <a:gd name="connsiteX8" fmla="*/ 485775 w 2478881"/>
                <a:gd name="connsiteY8" fmla="*/ 321469 h 1343025"/>
                <a:gd name="connsiteX9" fmla="*/ 600075 w 2478881"/>
                <a:gd name="connsiteY9" fmla="*/ 321469 h 1343025"/>
                <a:gd name="connsiteX10" fmla="*/ 600075 w 2478881"/>
                <a:gd name="connsiteY10" fmla="*/ 409575 h 1343025"/>
                <a:gd name="connsiteX11" fmla="*/ 631031 w 2478881"/>
                <a:gd name="connsiteY11" fmla="*/ 409575 h 1343025"/>
                <a:gd name="connsiteX12" fmla="*/ 631031 w 2478881"/>
                <a:gd name="connsiteY12" fmla="*/ 488156 h 1343025"/>
                <a:gd name="connsiteX13" fmla="*/ 652463 w 2478881"/>
                <a:gd name="connsiteY13" fmla="*/ 488156 h 1343025"/>
                <a:gd name="connsiteX14" fmla="*/ 652463 w 2478881"/>
                <a:gd name="connsiteY14" fmla="*/ 569119 h 1343025"/>
                <a:gd name="connsiteX15" fmla="*/ 723900 w 2478881"/>
                <a:gd name="connsiteY15" fmla="*/ 569119 h 1343025"/>
                <a:gd name="connsiteX16" fmla="*/ 723900 w 2478881"/>
                <a:gd name="connsiteY16" fmla="*/ 647700 h 1343025"/>
                <a:gd name="connsiteX17" fmla="*/ 757238 w 2478881"/>
                <a:gd name="connsiteY17" fmla="*/ 647700 h 1343025"/>
                <a:gd name="connsiteX18" fmla="*/ 757238 w 2478881"/>
                <a:gd name="connsiteY18" fmla="*/ 738187 h 1343025"/>
                <a:gd name="connsiteX19" fmla="*/ 885825 w 2478881"/>
                <a:gd name="connsiteY19" fmla="*/ 738187 h 1343025"/>
                <a:gd name="connsiteX20" fmla="*/ 885825 w 2478881"/>
                <a:gd name="connsiteY20" fmla="*/ 814387 h 1343025"/>
                <a:gd name="connsiteX21" fmla="*/ 1257300 w 2478881"/>
                <a:gd name="connsiteY21" fmla="*/ 814387 h 1343025"/>
                <a:gd name="connsiteX22" fmla="*/ 1257300 w 2478881"/>
                <a:gd name="connsiteY22" fmla="*/ 902494 h 1343025"/>
                <a:gd name="connsiteX23" fmla="*/ 1531144 w 2478881"/>
                <a:gd name="connsiteY23" fmla="*/ 902494 h 1343025"/>
                <a:gd name="connsiteX24" fmla="*/ 1531144 w 2478881"/>
                <a:gd name="connsiteY24" fmla="*/ 1128712 h 1343025"/>
                <a:gd name="connsiteX25" fmla="*/ 1709738 w 2478881"/>
                <a:gd name="connsiteY25" fmla="*/ 1128712 h 1343025"/>
                <a:gd name="connsiteX26" fmla="*/ 1709738 w 2478881"/>
                <a:gd name="connsiteY26" fmla="*/ 1233487 h 1343025"/>
                <a:gd name="connsiteX27" fmla="*/ 1769269 w 2478881"/>
                <a:gd name="connsiteY27" fmla="*/ 1233487 h 1343025"/>
                <a:gd name="connsiteX28" fmla="*/ 1769269 w 2478881"/>
                <a:gd name="connsiteY28" fmla="*/ 1343025 h 1343025"/>
                <a:gd name="connsiteX29" fmla="*/ 2478881 w 2478881"/>
                <a:gd name="connsiteY29" fmla="*/ 1343025 h 1343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478881" h="1343025">
                  <a:moveTo>
                    <a:pt x="0" y="0"/>
                  </a:moveTo>
                  <a:lnTo>
                    <a:pt x="388144" y="0"/>
                  </a:lnTo>
                  <a:lnTo>
                    <a:pt x="388144" y="85725"/>
                  </a:lnTo>
                  <a:lnTo>
                    <a:pt x="416719" y="85725"/>
                  </a:lnTo>
                  <a:lnTo>
                    <a:pt x="416719" y="159544"/>
                  </a:lnTo>
                  <a:lnTo>
                    <a:pt x="442913" y="159544"/>
                  </a:lnTo>
                  <a:lnTo>
                    <a:pt x="442913" y="242887"/>
                  </a:lnTo>
                  <a:lnTo>
                    <a:pt x="485775" y="242887"/>
                  </a:lnTo>
                  <a:lnTo>
                    <a:pt x="485775" y="321469"/>
                  </a:lnTo>
                  <a:lnTo>
                    <a:pt x="600075" y="321469"/>
                  </a:lnTo>
                  <a:lnTo>
                    <a:pt x="600075" y="409575"/>
                  </a:lnTo>
                  <a:lnTo>
                    <a:pt x="631031" y="409575"/>
                  </a:lnTo>
                  <a:lnTo>
                    <a:pt x="631031" y="488156"/>
                  </a:lnTo>
                  <a:lnTo>
                    <a:pt x="652463" y="488156"/>
                  </a:lnTo>
                  <a:lnTo>
                    <a:pt x="652463" y="569119"/>
                  </a:lnTo>
                  <a:lnTo>
                    <a:pt x="723900" y="569119"/>
                  </a:lnTo>
                  <a:lnTo>
                    <a:pt x="723900" y="647700"/>
                  </a:lnTo>
                  <a:lnTo>
                    <a:pt x="757238" y="647700"/>
                  </a:lnTo>
                  <a:lnTo>
                    <a:pt x="757238" y="738187"/>
                  </a:lnTo>
                  <a:lnTo>
                    <a:pt x="885825" y="738187"/>
                  </a:lnTo>
                  <a:lnTo>
                    <a:pt x="885825" y="814387"/>
                  </a:lnTo>
                  <a:lnTo>
                    <a:pt x="1257300" y="814387"/>
                  </a:lnTo>
                  <a:lnTo>
                    <a:pt x="1257300" y="902494"/>
                  </a:lnTo>
                  <a:lnTo>
                    <a:pt x="1531144" y="902494"/>
                  </a:lnTo>
                  <a:lnTo>
                    <a:pt x="1531144" y="1128712"/>
                  </a:lnTo>
                  <a:lnTo>
                    <a:pt x="1709738" y="1128712"/>
                  </a:lnTo>
                  <a:lnTo>
                    <a:pt x="1709738" y="1233487"/>
                  </a:lnTo>
                  <a:lnTo>
                    <a:pt x="1769269" y="1233487"/>
                  </a:lnTo>
                  <a:lnTo>
                    <a:pt x="1769269" y="1343025"/>
                  </a:lnTo>
                  <a:lnTo>
                    <a:pt x="2478881" y="1343025"/>
                  </a:ln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</p:grpSp>
      <p:grpSp>
        <p:nvGrpSpPr>
          <p:cNvPr id="87" name="Groupe 86">
            <a:extLst>
              <a:ext uri="{FF2B5EF4-FFF2-40B4-BE49-F238E27FC236}">
                <a16:creationId xmlns="" xmlns:a16="http://schemas.microsoft.com/office/drawing/2014/main" id="{79D62828-07BC-BCD4-005C-74A14954639E}"/>
              </a:ext>
            </a:extLst>
          </p:cNvPr>
          <p:cNvGrpSpPr/>
          <p:nvPr/>
        </p:nvGrpSpPr>
        <p:grpSpPr>
          <a:xfrm>
            <a:off x="1012285" y="1320670"/>
            <a:ext cx="3611974" cy="3888670"/>
            <a:chOff x="1012285" y="1320670"/>
            <a:chExt cx="3611974" cy="3888670"/>
          </a:xfrm>
        </p:grpSpPr>
        <p:sp>
          <p:nvSpPr>
            <p:cNvPr id="19" name="Espace réservé du contenu 5">
              <a:extLst>
                <a:ext uri="{FF2B5EF4-FFF2-40B4-BE49-F238E27FC236}">
                  <a16:creationId xmlns="" xmlns:a16="http://schemas.microsoft.com/office/drawing/2014/main" id="{35C0E4FC-40D7-184D-9B7E-A1B363FB1088}"/>
                </a:ext>
              </a:extLst>
            </p:cNvPr>
            <p:cNvSpPr txBox="1">
              <a:spLocks/>
            </p:cNvSpPr>
            <p:nvPr/>
          </p:nvSpPr>
          <p:spPr>
            <a:xfrm>
              <a:off x="1036998" y="1511470"/>
              <a:ext cx="3587261" cy="3697870"/>
            </a:xfrm>
            <a:prstGeom prst="rect">
              <a:avLst/>
            </a:prstGeom>
            <a:ln w="12700">
              <a:solidFill>
                <a:srgbClr val="005086"/>
              </a:solidFill>
            </a:ln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>
                  <a:solidFill>
                    <a:prstClr val="black"/>
                  </a:solidFill>
                </a:rPr>
                <a:t> </a:t>
              </a:r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20" name="Espace réservé du texte 6">
              <a:extLst>
                <a:ext uri="{FF2B5EF4-FFF2-40B4-BE49-F238E27FC236}">
                  <a16:creationId xmlns="" xmlns:a16="http://schemas.microsoft.com/office/drawing/2014/main" id="{24D2C191-040E-4BF2-0226-692544A6C9FA}"/>
                </a:ext>
              </a:extLst>
            </p:cNvPr>
            <p:cNvSpPr txBox="1">
              <a:spLocks/>
            </p:cNvSpPr>
            <p:nvPr/>
          </p:nvSpPr>
          <p:spPr>
            <a:xfrm>
              <a:off x="1154389" y="1320670"/>
              <a:ext cx="3041692" cy="437009"/>
            </a:xfrm>
            <a:prstGeom prst="rect">
              <a:avLst/>
            </a:prstGeom>
            <a:solidFill>
              <a:schemeClr val="bg1"/>
            </a:solidFill>
          </p:spPr>
          <p:txBody>
            <a:bodyPr anchor="ctr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b="1" kern="1200">
                  <a:solidFill>
                    <a:srgbClr val="737078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100" i="1" dirty="0"/>
                <a:t>MRD évaluée par NGS dans le sang à M15</a:t>
              </a:r>
              <a:endParaRPr lang="fr-FR" sz="1000" dirty="0"/>
            </a:p>
          </p:txBody>
        </p:sp>
        <p:graphicFrame>
          <p:nvGraphicFramePr>
            <p:cNvPr id="21" name="Chart 16">
              <a:extLst>
                <a:ext uri="{FF2B5EF4-FFF2-40B4-BE49-F238E27FC236}">
                  <a16:creationId xmlns="" xmlns:a16="http://schemas.microsoft.com/office/drawing/2014/main" id="{DAC36DEC-5970-908E-0F80-231CDED50162}"/>
                </a:ext>
              </a:extLst>
            </p:cNvPr>
            <p:cNvGraphicFramePr/>
            <p:nvPr>
              <p:extLst/>
            </p:nvPr>
          </p:nvGraphicFramePr>
          <p:xfrm>
            <a:off x="1012285" y="1673840"/>
            <a:ext cx="3587261" cy="257985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43" name="Freeform 41">
              <a:extLst>
                <a:ext uri="{FF2B5EF4-FFF2-40B4-BE49-F238E27FC236}">
                  <a16:creationId xmlns="" xmlns:a16="http://schemas.microsoft.com/office/drawing/2014/main" id="{CCC7BC63-CCFC-BC96-58A1-D321622A91F7}"/>
                </a:ext>
              </a:extLst>
            </p:cNvPr>
            <p:cNvSpPr/>
            <p:nvPr/>
          </p:nvSpPr>
          <p:spPr>
            <a:xfrm>
              <a:off x="2004570" y="4868802"/>
              <a:ext cx="762783" cy="247196"/>
            </a:xfrm>
            <a:prstGeom prst="roundRect">
              <a:avLst>
                <a:gd name="adj" fmla="val 9151"/>
              </a:avLst>
            </a:prstGeom>
            <a:solidFill>
              <a:schemeClr val="accent2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800" b="1" kern="0" dirty="0">
                  <a:solidFill>
                    <a:prstClr val="white"/>
                  </a:solidFill>
                  <a:cs typeface="Arial" panose="020B0604020202020204" pitchFamily="34" charset="0"/>
                </a:rPr>
                <a:t>&gt;10</a:t>
              </a:r>
              <a:r>
                <a:rPr lang="en-US" sz="800" b="1" kern="0" baseline="30000" dirty="0">
                  <a:solidFill>
                    <a:prstClr val="white"/>
                  </a:solidFill>
                  <a:cs typeface="Arial" panose="020B0604020202020204" pitchFamily="34" charset="0"/>
                </a:rPr>
                <a:t>-4</a:t>
              </a:r>
              <a:r>
                <a:rPr lang="en-US" sz="800" b="1" kern="0" dirty="0">
                  <a:solidFill>
                    <a:prstClr val="white"/>
                  </a:solidFill>
                  <a:cs typeface="Arial" panose="020B0604020202020204" pitchFamily="34" charset="0"/>
                </a:rPr>
                <a:t> &amp; &lt;10</a:t>
              </a:r>
              <a:r>
                <a:rPr lang="en-US" sz="800" b="1" kern="0" baseline="30000" dirty="0">
                  <a:solidFill>
                    <a:prstClr val="white"/>
                  </a:solidFill>
                  <a:cs typeface="Arial" panose="020B0604020202020204" pitchFamily="34" charset="0"/>
                </a:rPr>
                <a:t>-2</a:t>
              </a:r>
              <a:endParaRPr lang="en-US" sz="800" kern="0" baseline="300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4" name="Freeform 41">
              <a:extLst>
                <a:ext uri="{FF2B5EF4-FFF2-40B4-BE49-F238E27FC236}">
                  <a16:creationId xmlns="" xmlns:a16="http://schemas.microsoft.com/office/drawing/2014/main" id="{26006592-29FF-F5AF-2986-837C6DCCFA34}"/>
                </a:ext>
              </a:extLst>
            </p:cNvPr>
            <p:cNvSpPr/>
            <p:nvPr/>
          </p:nvSpPr>
          <p:spPr>
            <a:xfrm>
              <a:off x="1154388" y="4868802"/>
              <a:ext cx="762783" cy="247196"/>
            </a:xfrm>
            <a:prstGeom prst="roundRect">
              <a:avLst>
                <a:gd name="adj" fmla="val 9151"/>
              </a:avLst>
            </a:prstGeom>
            <a:solidFill>
              <a:srgbClr val="0075C4">
                <a:alpha val="50196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800" b="1" kern="0" dirty="0">
                  <a:solidFill>
                    <a:prstClr val="white"/>
                  </a:solidFill>
                  <a:cs typeface="Arial" panose="020B0604020202020204" pitchFamily="34" charset="0"/>
                </a:rPr>
                <a:t>&lt;10</a:t>
              </a:r>
              <a:r>
                <a:rPr lang="en-US" sz="800" b="1" kern="0" baseline="30000" dirty="0">
                  <a:solidFill>
                    <a:prstClr val="white"/>
                  </a:solidFill>
                  <a:cs typeface="Arial" panose="020B0604020202020204" pitchFamily="34" charset="0"/>
                </a:rPr>
                <a:t>-4</a:t>
              </a:r>
              <a:r>
                <a:rPr lang="en-US" sz="800" b="1" kern="0" dirty="0">
                  <a:solidFill>
                    <a:prstClr val="white"/>
                  </a:solidFill>
                  <a:cs typeface="Arial" panose="020B0604020202020204" pitchFamily="34" charset="0"/>
                </a:rPr>
                <a:t> Nef.10</a:t>
              </a:r>
              <a:r>
                <a:rPr lang="en-US" sz="800" b="1" kern="0" baseline="30000" dirty="0">
                  <a:solidFill>
                    <a:prstClr val="white"/>
                  </a:solidFill>
                  <a:cs typeface="Arial" panose="020B0604020202020204" pitchFamily="34" charset="0"/>
                </a:rPr>
                <a:t>-5</a:t>
              </a:r>
              <a:endParaRPr lang="en-US" sz="800" kern="0" baseline="300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5" name="Freeform 41">
              <a:extLst>
                <a:ext uri="{FF2B5EF4-FFF2-40B4-BE49-F238E27FC236}">
                  <a16:creationId xmlns="" xmlns:a16="http://schemas.microsoft.com/office/drawing/2014/main" id="{131A87BD-EE61-AC75-A64F-348B9E316665}"/>
                </a:ext>
              </a:extLst>
            </p:cNvPr>
            <p:cNvSpPr/>
            <p:nvPr/>
          </p:nvSpPr>
          <p:spPr>
            <a:xfrm>
              <a:off x="3702817" y="4868802"/>
              <a:ext cx="762783" cy="247196"/>
            </a:xfrm>
            <a:prstGeom prst="roundRect">
              <a:avLst>
                <a:gd name="adj" fmla="val 9151"/>
              </a:avLst>
            </a:prstGeom>
            <a:solidFill>
              <a:schemeClr val="tx1">
                <a:lumMod val="75000"/>
                <a:lumOff val="2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800" b="1" kern="0" dirty="0" err="1">
                  <a:solidFill>
                    <a:prstClr val="white"/>
                  </a:solidFill>
                  <a:cs typeface="Arial" panose="020B0604020202020204" pitchFamily="34" charset="0"/>
                </a:rPr>
                <a:t>Manquant</a:t>
              </a:r>
              <a:endParaRPr lang="en-US" sz="800" kern="0" baseline="300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6" name="Freeform 41">
              <a:extLst>
                <a:ext uri="{FF2B5EF4-FFF2-40B4-BE49-F238E27FC236}">
                  <a16:creationId xmlns="" xmlns:a16="http://schemas.microsoft.com/office/drawing/2014/main" id="{13C4BABD-4A6D-AFBC-2E3D-732236C2733A}"/>
                </a:ext>
              </a:extLst>
            </p:cNvPr>
            <p:cNvSpPr/>
            <p:nvPr/>
          </p:nvSpPr>
          <p:spPr>
            <a:xfrm>
              <a:off x="2854752" y="4868802"/>
              <a:ext cx="762783" cy="247196"/>
            </a:xfrm>
            <a:prstGeom prst="roundRect">
              <a:avLst>
                <a:gd name="adj" fmla="val 9151"/>
              </a:avLst>
            </a:prstGeom>
            <a:solidFill>
              <a:schemeClr val="accent2">
                <a:lumMod val="5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800" b="1" kern="0" dirty="0">
                  <a:solidFill>
                    <a:prstClr val="white"/>
                  </a:solidFill>
                  <a:cs typeface="Arial" panose="020B0604020202020204" pitchFamily="34" charset="0"/>
                </a:rPr>
                <a:t>&gt;10</a:t>
              </a:r>
              <a:r>
                <a:rPr lang="en-US" sz="800" b="1" kern="0" baseline="30000" dirty="0">
                  <a:solidFill>
                    <a:prstClr val="white"/>
                  </a:solidFill>
                  <a:cs typeface="Arial" panose="020B0604020202020204" pitchFamily="34" charset="0"/>
                </a:rPr>
                <a:t>-2</a:t>
              </a:r>
              <a:endParaRPr lang="en-US" sz="800" kern="0" baseline="300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7" name="Freeform 41">
              <a:extLst>
                <a:ext uri="{FF2B5EF4-FFF2-40B4-BE49-F238E27FC236}">
                  <a16:creationId xmlns="" xmlns:a16="http://schemas.microsoft.com/office/drawing/2014/main" id="{6F28204D-419D-9F32-4FEB-18BC704075CE}"/>
                </a:ext>
              </a:extLst>
            </p:cNvPr>
            <p:cNvSpPr/>
            <p:nvPr/>
          </p:nvSpPr>
          <p:spPr>
            <a:xfrm>
              <a:off x="2004570" y="4540818"/>
              <a:ext cx="762783" cy="247196"/>
            </a:xfrm>
            <a:prstGeom prst="roundRect">
              <a:avLst>
                <a:gd name="adj" fmla="val 9151"/>
              </a:avLst>
            </a:prstGeom>
            <a:solidFill>
              <a:srgbClr val="004676"/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800" b="1" kern="0" dirty="0">
                  <a:solidFill>
                    <a:prstClr val="white"/>
                  </a:solidFill>
                  <a:cs typeface="Arial" panose="020B0604020202020204" pitchFamily="34" charset="0"/>
                </a:rPr>
                <a:t>&gt;10</a:t>
              </a:r>
              <a:r>
                <a:rPr lang="en-US" sz="800" b="1" kern="0" baseline="30000" dirty="0">
                  <a:solidFill>
                    <a:prstClr val="white"/>
                  </a:solidFill>
                  <a:cs typeface="Arial" panose="020B0604020202020204" pitchFamily="34" charset="0"/>
                </a:rPr>
                <a:t>-6</a:t>
              </a:r>
              <a:r>
                <a:rPr lang="en-US" sz="800" b="1" kern="0" dirty="0">
                  <a:solidFill>
                    <a:prstClr val="white"/>
                  </a:solidFill>
                  <a:cs typeface="Arial" panose="020B0604020202020204" pitchFamily="34" charset="0"/>
                </a:rPr>
                <a:t> &amp; &lt;10</a:t>
              </a:r>
              <a:r>
                <a:rPr lang="en-US" sz="800" b="1" kern="0" baseline="30000" dirty="0">
                  <a:solidFill>
                    <a:prstClr val="white"/>
                  </a:solidFill>
                  <a:cs typeface="Arial" panose="020B0604020202020204" pitchFamily="34" charset="0"/>
                </a:rPr>
                <a:t>-5</a:t>
              </a:r>
              <a:endParaRPr lang="en-US" sz="800" kern="0" baseline="300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8" name="Freeform 41">
              <a:extLst>
                <a:ext uri="{FF2B5EF4-FFF2-40B4-BE49-F238E27FC236}">
                  <a16:creationId xmlns="" xmlns:a16="http://schemas.microsoft.com/office/drawing/2014/main" id="{BE4A676C-B700-A641-FBDC-5961A3A5AE06}"/>
                </a:ext>
              </a:extLst>
            </p:cNvPr>
            <p:cNvSpPr/>
            <p:nvPr/>
          </p:nvSpPr>
          <p:spPr>
            <a:xfrm>
              <a:off x="1154388" y="4540818"/>
              <a:ext cx="762783" cy="247196"/>
            </a:xfrm>
            <a:prstGeom prst="roundRect">
              <a:avLst>
                <a:gd name="adj" fmla="val 9151"/>
              </a:avLst>
            </a:prstGeom>
            <a:solidFill>
              <a:srgbClr val="002D4C"/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800" b="1" kern="0">
                  <a:solidFill>
                    <a:prstClr val="white"/>
                  </a:solidFill>
                  <a:cs typeface="Arial" panose="020B0604020202020204" pitchFamily="34" charset="0"/>
                </a:rPr>
                <a:t>&lt; 10</a:t>
              </a:r>
              <a:r>
                <a:rPr lang="en-US" sz="800" b="1" kern="0" baseline="30000">
                  <a:solidFill>
                    <a:prstClr val="white"/>
                  </a:solidFill>
                  <a:cs typeface="Arial" panose="020B0604020202020204" pitchFamily="34" charset="0"/>
                </a:rPr>
                <a:t>-6</a:t>
              </a:r>
              <a:endParaRPr lang="en-US" sz="800" kern="0" baseline="300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9" name="Freeform 41">
              <a:extLst>
                <a:ext uri="{FF2B5EF4-FFF2-40B4-BE49-F238E27FC236}">
                  <a16:creationId xmlns="" xmlns:a16="http://schemas.microsoft.com/office/drawing/2014/main" id="{677F9BAD-A4F4-941D-9E83-5A3B39331558}"/>
                </a:ext>
              </a:extLst>
            </p:cNvPr>
            <p:cNvSpPr/>
            <p:nvPr/>
          </p:nvSpPr>
          <p:spPr>
            <a:xfrm>
              <a:off x="3702817" y="4540818"/>
              <a:ext cx="762783" cy="247196"/>
            </a:xfrm>
            <a:prstGeom prst="roundRect">
              <a:avLst>
                <a:gd name="adj" fmla="val 9151"/>
              </a:avLst>
            </a:prstGeom>
            <a:solidFill>
              <a:srgbClr val="0075C4"/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800" b="1" kern="0" dirty="0">
                  <a:solidFill>
                    <a:prstClr val="white"/>
                  </a:solidFill>
                  <a:cs typeface="Arial" panose="020B0604020202020204" pitchFamily="34" charset="0"/>
                </a:rPr>
                <a:t>&gt;10</a:t>
              </a:r>
              <a:r>
                <a:rPr lang="en-US" sz="800" b="1" kern="0" baseline="30000" dirty="0">
                  <a:solidFill>
                    <a:prstClr val="white"/>
                  </a:solidFill>
                  <a:cs typeface="Arial" panose="020B0604020202020204" pitchFamily="34" charset="0"/>
                </a:rPr>
                <a:t>-5</a:t>
              </a:r>
              <a:r>
                <a:rPr lang="en-US" sz="800" b="1" kern="0" dirty="0">
                  <a:solidFill>
                    <a:prstClr val="white"/>
                  </a:solidFill>
                  <a:cs typeface="Arial" panose="020B0604020202020204" pitchFamily="34" charset="0"/>
                </a:rPr>
                <a:t> &amp; &lt;10</a:t>
              </a:r>
              <a:r>
                <a:rPr lang="en-US" sz="800" b="1" kern="0" baseline="30000" dirty="0">
                  <a:solidFill>
                    <a:prstClr val="white"/>
                  </a:solidFill>
                  <a:cs typeface="Arial" panose="020B0604020202020204" pitchFamily="34" charset="0"/>
                </a:rPr>
                <a:t>-4</a:t>
              </a:r>
              <a:endParaRPr lang="en-US" sz="800" kern="0" baseline="300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0" name="Freeform 41">
              <a:extLst>
                <a:ext uri="{FF2B5EF4-FFF2-40B4-BE49-F238E27FC236}">
                  <a16:creationId xmlns="" xmlns:a16="http://schemas.microsoft.com/office/drawing/2014/main" id="{1613F6DC-C349-2407-9FCB-207A9338437A}"/>
                </a:ext>
              </a:extLst>
            </p:cNvPr>
            <p:cNvSpPr/>
            <p:nvPr/>
          </p:nvSpPr>
          <p:spPr>
            <a:xfrm>
              <a:off x="2854752" y="4540818"/>
              <a:ext cx="762783" cy="247196"/>
            </a:xfrm>
            <a:prstGeom prst="roundRect">
              <a:avLst>
                <a:gd name="adj" fmla="val 9151"/>
              </a:avLst>
            </a:prstGeom>
            <a:solidFill>
              <a:srgbClr val="00558E"/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800" b="1" kern="0" dirty="0">
                  <a:solidFill>
                    <a:prstClr val="white"/>
                  </a:solidFill>
                  <a:cs typeface="Arial" panose="020B0604020202020204" pitchFamily="34" charset="0"/>
                </a:rPr>
                <a:t>&lt;10</a:t>
              </a:r>
              <a:r>
                <a:rPr lang="en-US" sz="800" b="1" kern="0" baseline="30000" dirty="0">
                  <a:solidFill>
                    <a:prstClr val="white"/>
                  </a:solidFill>
                  <a:cs typeface="Arial" panose="020B0604020202020204" pitchFamily="34" charset="0"/>
                </a:rPr>
                <a:t>-5</a:t>
              </a:r>
              <a:r>
                <a:rPr lang="en-US" sz="800" b="1" kern="0" dirty="0">
                  <a:solidFill>
                    <a:prstClr val="white"/>
                  </a:solidFill>
                  <a:cs typeface="Arial" panose="020B0604020202020204" pitchFamily="34" charset="0"/>
                </a:rPr>
                <a:t> Nef.10</a:t>
              </a:r>
              <a:r>
                <a:rPr lang="en-US" sz="800" b="1" kern="0" baseline="30000" dirty="0">
                  <a:solidFill>
                    <a:prstClr val="white"/>
                  </a:solidFill>
                  <a:cs typeface="Arial" panose="020B0604020202020204" pitchFamily="34" charset="0"/>
                </a:rPr>
                <a:t>-6</a:t>
              </a:r>
              <a:endParaRPr lang="en-US" sz="800" kern="0" baseline="300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1" name="Freeform 41">
              <a:extLst>
                <a:ext uri="{FF2B5EF4-FFF2-40B4-BE49-F238E27FC236}">
                  <a16:creationId xmlns="" xmlns:a16="http://schemas.microsoft.com/office/drawing/2014/main" id="{B85B079A-F680-7021-B432-FBBF6A25E8A4}"/>
                </a:ext>
              </a:extLst>
            </p:cNvPr>
            <p:cNvSpPr/>
            <p:nvPr/>
          </p:nvSpPr>
          <p:spPr>
            <a:xfrm>
              <a:off x="2167614" y="4108974"/>
              <a:ext cx="762783" cy="247196"/>
            </a:xfrm>
            <a:prstGeom prst="roundRect">
              <a:avLst>
                <a:gd name="adj" fmla="val 9151"/>
              </a:avLst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36000" tIns="36000" rIns="36000" bIns="3600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800" b="1" kern="0" dirty="0">
                  <a:solidFill>
                    <a:srgbClr val="70AD47">
                      <a:lumMod val="75000"/>
                    </a:srgbClr>
                  </a:solidFill>
                  <a:cs typeface="Arial" panose="020B0604020202020204" pitchFamily="34" charset="0"/>
                </a:rPr>
                <a:t>RV</a:t>
              </a:r>
              <a:endParaRPr lang="en-US" sz="800" kern="0" baseline="30000" dirty="0">
                <a:solidFill>
                  <a:srgbClr val="70AD47">
                    <a:lumMod val="75000"/>
                  </a:srgb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2" name="Freeform 41">
              <a:extLst>
                <a:ext uri="{FF2B5EF4-FFF2-40B4-BE49-F238E27FC236}">
                  <a16:creationId xmlns="" xmlns:a16="http://schemas.microsoft.com/office/drawing/2014/main" id="{6B08FBC5-0963-E519-BF8F-8E293416C630}"/>
                </a:ext>
              </a:extLst>
            </p:cNvPr>
            <p:cNvSpPr/>
            <p:nvPr/>
          </p:nvSpPr>
          <p:spPr>
            <a:xfrm>
              <a:off x="1400446" y="4108974"/>
              <a:ext cx="762783" cy="247196"/>
            </a:xfrm>
            <a:prstGeom prst="roundRect">
              <a:avLst>
                <a:gd name="adj" fmla="val 9151"/>
              </a:avLst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36000" tIns="36000" rIns="36000" bIns="3600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800" b="1" kern="0">
                  <a:solidFill>
                    <a:srgbClr val="4472C4"/>
                  </a:solidFill>
                  <a:cs typeface="Arial" panose="020B0604020202020204" pitchFamily="34" charset="0"/>
                </a:rPr>
                <a:t>CIT</a:t>
              </a:r>
              <a:endParaRPr lang="en-US" sz="800" kern="0" baseline="30000" dirty="0">
                <a:solidFill>
                  <a:srgbClr val="4472C4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3" name="Freeform 41">
              <a:extLst>
                <a:ext uri="{FF2B5EF4-FFF2-40B4-BE49-F238E27FC236}">
                  <a16:creationId xmlns="" xmlns:a16="http://schemas.microsoft.com/office/drawing/2014/main" id="{2751EC12-B111-084F-DDB7-A6878AE64480}"/>
                </a:ext>
              </a:extLst>
            </p:cNvPr>
            <p:cNvSpPr/>
            <p:nvPr/>
          </p:nvSpPr>
          <p:spPr>
            <a:xfrm>
              <a:off x="3701950" y="4108974"/>
              <a:ext cx="762783" cy="247196"/>
            </a:xfrm>
            <a:prstGeom prst="roundRect">
              <a:avLst>
                <a:gd name="adj" fmla="val 9151"/>
              </a:avLst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36000" tIns="36000" rIns="36000" bIns="3600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800" b="1" ker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GIV</a:t>
              </a:r>
              <a:endParaRPr lang="en-US" sz="800" kern="0" baseline="3000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4" name="Freeform 41">
              <a:extLst>
                <a:ext uri="{FF2B5EF4-FFF2-40B4-BE49-F238E27FC236}">
                  <a16:creationId xmlns="" xmlns:a16="http://schemas.microsoft.com/office/drawing/2014/main" id="{0041ADEB-DD4C-E179-6B64-CB827D55650C}"/>
                </a:ext>
              </a:extLst>
            </p:cNvPr>
            <p:cNvSpPr/>
            <p:nvPr/>
          </p:nvSpPr>
          <p:spPr>
            <a:xfrm>
              <a:off x="2934782" y="4108974"/>
              <a:ext cx="762783" cy="247196"/>
            </a:xfrm>
            <a:prstGeom prst="roundRect">
              <a:avLst>
                <a:gd name="adj" fmla="val 9151"/>
              </a:avLst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36000" tIns="36000" rIns="36000" bIns="3600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800" b="1" kern="0">
                  <a:solidFill>
                    <a:srgbClr val="ED7D31"/>
                  </a:solidFill>
                  <a:cs typeface="Arial" panose="020B0604020202020204" pitchFamily="34" charset="0"/>
                </a:rPr>
                <a:t>GV</a:t>
              </a:r>
              <a:endParaRPr lang="en-US" sz="800" kern="0" baseline="30000" dirty="0">
                <a:solidFill>
                  <a:srgbClr val="ED7D31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56" name="Connecteur droit 55">
              <a:extLst>
                <a:ext uri="{FF2B5EF4-FFF2-40B4-BE49-F238E27FC236}">
                  <a16:creationId xmlns="" xmlns:a16="http://schemas.microsoft.com/office/drawing/2014/main" id="{6DB2646E-9643-037B-D39B-E2F86A208EE5}"/>
                </a:ext>
              </a:extLst>
            </p:cNvPr>
            <p:cNvCxnSpPr/>
            <p:nvPr/>
          </p:nvCxnSpPr>
          <p:spPr>
            <a:xfrm>
              <a:off x="1400446" y="4108974"/>
              <a:ext cx="3022051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Freeform 41">
              <a:extLst>
                <a:ext uri="{FF2B5EF4-FFF2-40B4-BE49-F238E27FC236}">
                  <a16:creationId xmlns="" xmlns:a16="http://schemas.microsoft.com/office/drawing/2014/main" id="{818B0DB7-F66B-8322-3324-0086FC32940E}"/>
                </a:ext>
              </a:extLst>
            </p:cNvPr>
            <p:cNvSpPr/>
            <p:nvPr/>
          </p:nvSpPr>
          <p:spPr>
            <a:xfrm>
              <a:off x="1519364" y="3606299"/>
              <a:ext cx="526757" cy="502674"/>
            </a:xfrm>
            <a:prstGeom prst="rect">
              <a:avLst/>
            </a:prstGeom>
            <a:solidFill>
              <a:srgbClr val="002D4C"/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700" b="1" kern="0" dirty="0">
                  <a:solidFill>
                    <a:prstClr val="white"/>
                  </a:solidFill>
                  <a:cs typeface="Arial" panose="020B0604020202020204" pitchFamily="34" charset="0"/>
                </a:rPr>
                <a:t>22,7</a:t>
              </a:r>
              <a:endParaRPr lang="en-US" sz="700" kern="0" baseline="300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8" name="Freeform 41">
              <a:extLst>
                <a:ext uri="{FF2B5EF4-FFF2-40B4-BE49-F238E27FC236}">
                  <a16:creationId xmlns="" xmlns:a16="http://schemas.microsoft.com/office/drawing/2014/main" id="{BCC46D38-F489-D2BA-D032-818BB5AB916E}"/>
                </a:ext>
              </a:extLst>
            </p:cNvPr>
            <p:cNvSpPr/>
            <p:nvPr/>
          </p:nvSpPr>
          <p:spPr>
            <a:xfrm>
              <a:off x="2308486" y="3582286"/>
              <a:ext cx="526757" cy="526687"/>
            </a:xfrm>
            <a:prstGeom prst="rect">
              <a:avLst/>
            </a:prstGeom>
            <a:solidFill>
              <a:srgbClr val="002D4C"/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700" b="1" kern="0" dirty="0">
                  <a:solidFill>
                    <a:prstClr val="white"/>
                  </a:solidFill>
                  <a:cs typeface="Arial" panose="020B0604020202020204" pitchFamily="34" charset="0"/>
                </a:rPr>
                <a:t>23,6</a:t>
              </a:r>
              <a:endParaRPr lang="en-US" sz="700" kern="0" baseline="300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9" name="Freeform 41">
              <a:extLst>
                <a:ext uri="{FF2B5EF4-FFF2-40B4-BE49-F238E27FC236}">
                  <a16:creationId xmlns="" xmlns:a16="http://schemas.microsoft.com/office/drawing/2014/main" id="{865CC12B-DA5C-084B-D142-79A97D6E6160}"/>
                </a:ext>
              </a:extLst>
            </p:cNvPr>
            <p:cNvSpPr/>
            <p:nvPr/>
          </p:nvSpPr>
          <p:spPr>
            <a:xfrm>
              <a:off x="3071268" y="2752666"/>
              <a:ext cx="526757" cy="1356307"/>
            </a:xfrm>
            <a:prstGeom prst="rect">
              <a:avLst/>
            </a:prstGeom>
            <a:solidFill>
              <a:srgbClr val="002D4C"/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700" b="1" kern="0">
                  <a:solidFill>
                    <a:prstClr val="white"/>
                  </a:solidFill>
                  <a:cs typeface="Arial" panose="020B0604020202020204" pitchFamily="34" charset="0"/>
                </a:rPr>
                <a:t>60,3</a:t>
              </a:r>
              <a:endParaRPr lang="en-US" sz="700" kern="0" baseline="300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0" name="Freeform 41">
              <a:extLst>
                <a:ext uri="{FF2B5EF4-FFF2-40B4-BE49-F238E27FC236}">
                  <a16:creationId xmlns="" xmlns:a16="http://schemas.microsoft.com/office/drawing/2014/main" id="{1B6E8A43-7B5A-16F3-D1BE-F2CE3AEA69BE}"/>
                </a:ext>
              </a:extLst>
            </p:cNvPr>
            <p:cNvSpPr/>
            <p:nvPr/>
          </p:nvSpPr>
          <p:spPr>
            <a:xfrm>
              <a:off x="3834052" y="2604980"/>
              <a:ext cx="526757" cy="1503993"/>
            </a:xfrm>
            <a:prstGeom prst="rect">
              <a:avLst/>
            </a:prstGeom>
            <a:solidFill>
              <a:srgbClr val="002D4C"/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700" b="1" kern="0">
                  <a:solidFill>
                    <a:prstClr val="white"/>
                  </a:solidFill>
                  <a:cs typeface="Arial" panose="020B0604020202020204" pitchFamily="34" charset="0"/>
                </a:rPr>
                <a:t>66,2</a:t>
              </a:r>
              <a:endParaRPr lang="en-US" sz="700" kern="0" baseline="300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1" name="Freeform 41">
              <a:extLst>
                <a:ext uri="{FF2B5EF4-FFF2-40B4-BE49-F238E27FC236}">
                  <a16:creationId xmlns="" xmlns:a16="http://schemas.microsoft.com/office/drawing/2014/main" id="{CFCE939C-CA0F-50A4-2016-B935DB896DBD}"/>
                </a:ext>
              </a:extLst>
            </p:cNvPr>
            <p:cNvSpPr/>
            <p:nvPr/>
          </p:nvSpPr>
          <p:spPr>
            <a:xfrm>
              <a:off x="1519364" y="3298736"/>
              <a:ext cx="526757" cy="310350"/>
            </a:xfrm>
            <a:prstGeom prst="rect">
              <a:avLst/>
            </a:prstGeom>
            <a:solidFill>
              <a:srgbClr val="004477"/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700" b="1" kern="0">
                  <a:solidFill>
                    <a:prstClr val="white"/>
                  </a:solidFill>
                  <a:cs typeface="Arial" panose="020B0604020202020204" pitchFamily="34" charset="0"/>
                </a:rPr>
                <a:t>13,5</a:t>
              </a:r>
              <a:endParaRPr lang="en-US" sz="700" kern="0" baseline="300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2" name="Freeform 41">
              <a:extLst>
                <a:ext uri="{FF2B5EF4-FFF2-40B4-BE49-F238E27FC236}">
                  <a16:creationId xmlns="" xmlns:a16="http://schemas.microsoft.com/office/drawing/2014/main" id="{52FB1B76-8EC3-C949-346A-9B6D55C198B3}"/>
                </a:ext>
              </a:extLst>
            </p:cNvPr>
            <p:cNvSpPr/>
            <p:nvPr/>
          </p:nvSpPr>
          <p:spPr>
            <a:xfrm>
              <a:off x="2307580" y="3194936"/>
              <a:ext cx="526757" cy="387349"/>
            </a:xfrm>
            <a:prstGeom prst="rect">
              <a:avLst/>
            </a:prstGeom>
            <a:solidFill>
              <a:srgbClr val="004477"/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700" b="1" kern="0">
                  <a:solidFill>
                    <a:prstClr val="white"/>
                  </a:solidFill>
                  <a:cs typeface="Arial" panose="020B0604020202020204" pitchFamily="34" charset="0"/>
                </a:rPr>
                <a:t>16,9</a:t>
              </a:r>
              <a:endParaRPr lang="en-US" sz="700" kern="0" baseline="300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3" name="Freeform 41">
              <a:extLst>
                <a:ext uri="{FF2B5EF4-FFF2-40B4-BE49-F238E27FC236}">
                  <a16:creationId xmlns="" xmlns:a16="http://schemas.microsoft.com/office/drawing/2014/main" id="{9B64FD7D-62E4-7323-FB88-1B554DA101E4}"/>
                </a:ext>
              </a:extLst>
            </p:cNvPr>
            <p:cNvSpPr/>
            <p:nvPr/>
          </p:nvSpPr>
          <p:spPr>
            <a:xfrm>
              <a:off x="3071268" y="2601340"/>
              <a:ext cx="526757" cy="152113"/>
            </a:xfrm>
            <a:prstGeom prst="rect">
              <a:avLst/>
            </a:prstGeom>
            <a:solidFill>
              <a:srgbClr val="004477"/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700" b="1" kern="0">
                  <a:solidFill>
                    <a:prstClr val="white"/>
                  </a:solidFill>
                  <a:cs typeface="Arial" panose="020B0604020202020204" pitchFamily="34" charset="0"/>
                </a:rPr>
                <a:t>6,6</a:t>
              </a:r>
              <a:endParaRPr lang="en-US" sz="700" kern="0" baseline="300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4" name="Freeform 41">
              <a:extLst>
                <a:ext uri="{FF2B5EF4-FFF2-40B4-BE49-F238E27FC236}">
                  <a16:creationId xmlns="" xmlns:a16="http://schemas.microsoft.com/office/drawing/2014/main" id="{F6189A7E-B710-9404-6EC4-7EF99BDBEF48}"/>
                </a:ext>
              </a:extLst>
            </p:cNvPr>
            <p:cNvSpPr/>
            <p:nvPr/>
          </p:nvSpPr>
          <p:spPr>
            <a:xfrm>
              <a:off x="3834052" y="2394112"/>
              <a:ext cx="526757" cy="216792"/>
            </a:xfrm>
            <a:prstGeom prst="rect">
              <a:avLst/>
            </a:prstGeom>
            <a:solidFill>
              <a:srgbClr val="004477"/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700" b="1" kern="0">
                  <a:solidFill>
                    <a:prstClr val="white"/>
                  </a:solidFill>
                  <a:cs typeface="Arial" panose="020B0604020202020204" pitchFamily="34" charset="0"/>
                </a:rPr>
                <a:t>9,5</a:t>
              </a:r>
              <a:endParaRPr lang="en-US" sz="700" kern="0" baseline="300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5" name="Freeform 41">
              <a:extLst>
                <a:ext uri="{FF2B5EF4-FFF2-40B4-BE49-F238E27FC236}">
                  <a16:creationId xmlns="" xmlns:a16="http://schemas.microsoft.com/office/drawing/2014/main" id="{A77EE406-38CA-B25A-B8D0-CC262197FE95}"/>
                </a:ext>
              </a:extLst>
            </p:cNvPr>
            <p:cNvSpPr/>
            <p:nvPr/>
          </p:nvSpPr>
          <p:spPr>
            <a:xfrm>
              <a:off x="1519364" y="3154012"/>
              <a:ext cx="526757" cy="146117"/>
            </a:xfrm>
            <a:prstGeom prst="rect">
              <a:avLst/>
            </a:prstGeom>
            <a:solidFill>
              <a:srgbClr val="0062AC"/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700" b="1" kern="0">
                  <a:solidFill>
                    <a:prstClr val="white"/>
                  </a:solidFill>
                  <a:cs typeface="Arial" panose="020B0604020202020204" pitchFamily="34" charset="0"/>
                </a:rPr>
                <a:t>5,7</a:t>
              </a:r>
              <a:endParaRPr lang="en-US" sz="700" kern="0" baseline="300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6" name="Freeform 41">
              <a:extLst>
                <a:ext uri="{FF2B5EF4-FFF2-40B4-BE49-F238E27FC236}">
                  <a16:creationId xmlns="" xmlns:a16="http://schemas.microsoft.com/office/drawing/2014/main" id="{673A4FD9-351F-5BD3-91B7-9C9E7CB125E6}"/>
                </a:ext>
              </a:extLst>
            </p:cNvPr>
            <p:cNvSpPr/>
            <p:nvPr/>
          </p:nvSpPr>
          <p:spPr>
            <a:xfrm>
              <a:off x="2307579" y="3092464"/>
              <a:ext cx="526757" cy="107511"/>
            </a:xfrm>
            <a:prstGeom prst="rect">
              <a:avLst/>
            </a:prstGeom>
            <a:solidFill>
              <a:srgbClr val="0062AC"/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700" b="1" kern="0">
                  <a:solidFill>
                    <a:prstClr val="white"/>
                  </a:solidFill>
                  <a:cs typeface="Arial" panose="020B0604020202020204" pitchFamily="34" charset="0"/>
                </a:rPr>
                <a:t>4,2</a:t>
              </a:r>
              <a:endParaRPr lang="en-US" sz="700" kern="0" baseline="300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7" name="Freeform 41">
              <a:extLst>
                <a:ext uri="{FF2B5EF4-FFF2-40B4-BE49-F238E27FC236}">
                  <a16:creationId xmlns="" xmlns:a16="http://schemas.microsoft.com/office/drawing/2014/main" id="{F98A2372-BBEF-690A-4403-88C5728E8E2E}"/>
                </a:ext>
              </a:extLst>
            </p:cNvPr>
            <p:cNvSpPr/>
            <p:nvPr/>
          </p:nvSpPr>
          <p:spPr>
            <a:xfrm>
              <a:off x="3071268" y="2328864"/>
              <a:ext cx="526757" cy="279080"/>
            </a:xfrm>
            <a:prstGeom prst="rect">
              <a:avLst/>
            </a:prstGeom>
            <a:solidFill>
              <a:srgbClr val="0062AC"/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700" b="1" kern="0">
                  <a:solidFill>
                    <a:prstClr val="white"/>
                  </a:solidFill>
                  <a:cs typeface="Arial" panose="020B0604020202020204" pitchFamily="34" charset="0"/>
                </a:rPr>
                <a:t>11,8</a:t>
              </a:r>
              <a:endParaRPr lang="en-US" sz="700" kern="0" baseline="300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8" name="Freeform 41">
              <a:extLst>
                <a:ext uri="{FF2B5EF4-FFF2-40B4-BE49-F238E27FC236}">
                  <a16:creationId xmlns="" xmlns:a16="http://schemas.microsoft.com/office/drawing/2014/main" id="{AE51868A-58DA-453A-C779-97A7215DB0A6}"/>
                </a:ext>
              </a:extLst>
            </p:cNvPr>
            <p:cNvSpPr/>
            <p:nvPr/>
          </p:nvSpPr>
          <p:spPr>
            <a:xfrm>
              <a:off x="3834052" y="2204515"/>
              <a:ext cx="526757" cy="189595"/>
            </a:xfrm>
            <a:prstGeom prst="rect">
              <a:avLst/>
            </a:prstGeom>
            <a:solidFill>
              <a:srgbClr val="0062AC"/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700" b="1" kern="0">
                  <a:solidFill>
                    <a:prstClr val="white"/>
                  </a:solidFill>
                  <a:cs typeface="Arial" panose="020B0604020202020204" pitchFamily="34" charset="0"/>
                </a:rPr>
                <a:t>8,2</a:t>
              </a:r>
              <a:endParaRPr lang="en-US" sz="700" kern="0" baseline="300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9" name="Freeform 41">
              <a:extLst>
                <a:ext uri="{FF2B5EF4-FFF2-40B4-BE49-F238E27FC236}">
                  <a16:creationId xmlns="" xmlns:a16="http://schemas.microsoft.com/office/drawing/2014/main" id="{1CE7C0A7-D1AD-CE12-456E-0156D623C2B2}"/>
                </a:ext>
              </a:extLst>
            </p:cNvPr>
            <p:cNvSpPr/>
            <p:nvPr/>
          </p:nvSpPr>
          <p:spPr>
            <a:xfrm>
              <a:off x="1519364" y="2947569"/>
              <a:ext cx="526757" cy="209585"/>
            </a:xfrm>
            <a:prstGeom prst="rect">
              <a:avLst/>
            </a:prstGeom>
            <a:solidFill>
              <a:srgbClr val="0081E2"/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700" b="1" kern="0">
                  <a:solidFill>
                    <a:prstClr val="white"/>
                  </a:solidFill>
                  <a:cs typeface="Arial" panose="020B0604020202020204" pitchFamily="34" charset="0"/>
                </a:rPr>
                <a:t>8,7</a:t>
              </a:r>
              <a:endParaRPr lang="en-US" sz="700" kern="0" baseline="300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0" name="Freeform 41">
              <a:extLst>
                <a:ext uri="{FF2B5EF4-FFF2-40B4-BE49-F238E27FC236}">
                  <a16:creationId xmlns="" xmlns:a16="http://schemas.microsoft.com/office/drawing/2014/main" id="{4F5EE6AA-081E-7F5C-198B-11E1BA9FFE5F}"/>
                </a:ext>
              </a:extLst>
            </p:cNvPr>
            <p:cNvSpPr/>
            <p:nvPr/>
          </p:nvSpPr>
          <p:spPr>
            <a:xfrm>
              <a:off x="2307578" y="2794472"/>
              <a:ext cx="526757" cy="297991"/>
            </a:xfrm>
            <a:prstGeom prst="rect">
              <a:avLst/>
            </a:prstGeom>
            <a:solidFill>
              <a:srgbClr val="0081E2"/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700" b="1" kern="0">
                  <a:solidFill>
                    <a:prstClr val="white"/>
                  </a:solidFill>
                  <a:cs typeface="Arial" panose="020B0604020202020204" pitchFamily="34" charset="0"/>
                </a:rPr>
                <a:t>13,5</a:t>
              </a:r>
              <a:endParaRPr lang="en-US" sz="700" kern="0" baseline="300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1" name="Freeform 41">
              <a:extLst>
                <a:ext uri="{FF2B5EF4-FFF2-40B4-BE49-F238E27FC236}">
                  <a16:creationId xmlns="" xmlns:a16="http://schemas.microsoft.com/office/drawing/2014/main" id="{3A25864E-FFCE-3C0F-443C-29070E2026D3}"/>
                </a:ext>
              </a:extLst>
            </p:cNvPr>
            <p:cNvSpPr/>
            <p:nvPr/>
          </p:nvSpPr>
          <p:spPr>
            <a:xfrm>
              <a:off x="3071267" y="2176273"/>
              <a:ext cx="526757" cy="152113"/>
            </a:xfrm>
            <a:prstGeom prst="rect">
              <a:avLst/>
            </a:prstGeom>
            <a:solidFill>
              <a:srgbClr val="0081E2"/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700" b="1" kern="0" dirty="0">
                  <a:solidFill>
                    <a:prstClr val="white"/>
                  </a:solidFill>
                  <a:cs typeface="Arial" panose="020B0604020202020204" pitchFamily="34" charset="0"/>
                </a:rPr>
                <a:t>6,6</a:t>
              </a:r>
              <a:endParaRPr lang="en-US" sz="700" kern="0" baseline="300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2" name="Freeform 41">
              <a:extLst>
                <a:ext uri="{FF2B5EF4-FFF2-40B4-BE49-F238E27FC236}">
                  <a16:creationId xmlns="" xmlns:a16="http://schemas.microsoft.com/office/drawing/2014/main" id="{4328C3B4-4116-4EEE-C300-318E5029E713}"/>
                </a:ext>
              </a:extLst>
            </p:cNvPr>
            <p:cNvSpPr/>
            <p:nvPr/>
          </p:nvSpPr>
          <p:spPr>
            <a:xfrm>
              <a:off x="3834956" y="2057813"/>
              <a:ext cx="526757" cy="152113"/>
            </a:xfrm>
            <a:prstGeom prst="rect">
              <a:avLst/>
            </a:prstGeom>
            <a:solidFill>
              <a:srgbClr val="0081E2"/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700" b="1" kern="0">
                  <a:solidFill>
                    <a:prstClr val="white"/>
                  </a:solidFill>
                  <a:cs typeface="Arial" panose="020B0604020202020204" pitchFamily="34" charset="0"/>
                </a:rPr>
                <a:t>5,6</a:t>
              </a:r>
              <a:endParaRPr lang="en-US" sz="700" kern="0" baseline="300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3" name="Freeform 41">
              <a:extLst>
                <a:ext uri="{FF2B5EF4-FFF2-40B4-BE49-F238E27FC236}">
                  <a16:creationId xmlns="" xmlns:a16="http://schemas.microsoft.com/office/drawing/2014/main" id="{8060B345-9111-52E0-BB99-B46BFCCEEAE1}"/>
                </a:ext>
              </a:extLst>
            </p:cNvPr>
            <p:cNvSpPr/>
            <p:nvPr/>
          </p:nvSpPr>
          <p:spPr>
            <a:xfrm>
              <a:off x="1519364" y="2617020"/>
              <a:ext cx="526757" cy="33200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700" b="1" kern="0">
                  <a:solidFill>
                    <a:prstClr val="white"/>
                  </a:solidFill>
                  <a:cs typeface="Arial" panose="020B0604020202020204" pitchFamily="34" charset="0"/>
                </a:rPr>
                <a:t>15,3</a:t>
              </a:r>
              <a:endParaRPr lang="en-US" sz="700" kern="0" baseline="300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4" name="Freeform 41">
              <a:extLst>
                <a:ext uri="{FF2B5EF4-FFF2-40B4-BE49-F238E27FC236}">
                  <a16:creationId xmlns="" xmlns:a16="http://schemas.microsoft.com/office/drawing/2014/main" id="{36719AED-D25C-7F74-6572-D9F8C5AE5DFD}"/>
                </a:ext>
              </a:extLst>
            </p:cNvPr>
            <p:cNvSpPr/>
            <p:nvPr/>
          </p:nvSpPr>
          <p:spPr>
            <a:xfrm>
              <a:off x="1519364" y="2292467"/>
              <a:ext cx="526757" cy="324553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700" b="1" kern="0">
                  <a:solidFill>
                    <a:prstClr val="white"/>
                  </a:solidFill>
                  <a:cs typeface="Arial" panose="020B0604020202020204" pitchFamily="34" charset="0"/>
                </a:rPr>
                <a:t>14,0</a:t>
              </a:r>
              <a:endParaRPr lang="en-US" sz="700" kern="0" baseline="300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5" name="Freeform 41">
              <a:extLst>
                <a:ext uri="{FF2B5EF4-FFF2-40B4-BE49-F238E27FC236}">
                  <a16:creationId xmlns="" xmlns:a16="http://schemas.microsoft.com/office/drawing/2014/main" id="{4FE8B8CB-5380-D489-6116-B89538FE44C3}"/>
                </a:ext>
              </a:extLst>
            </p:cNvPr>
            <p:cNvSpPr/>
            <p:nvPr/>
          </p:nvSpPr>
          <p:spPr>
            <a:xfrm>
              <a:off x="1519364" y="1823458"/>
              <a:ext cx="526757" cy="47005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700" b="1" kern="0" dirty="0">
                  <a:solidFill>
                    <a:prstClr val="white"/>
                  </a:solidFill>
                  <a:cs typeface="Arial" panose="020B0604020202020204" pitchFamily="34" charset="0"/>
                </a:rPr>
                <a:t>20,1</a:t>
              </a:r>
              <a:endParaRPr lang="en-US" sz="700" kern="0" baseline="300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6" name="Freeform 41">
              <a:extLst>
                <a:ext uri="{FF2B5EF4-FFF2-40B4-BE49-F238E27FC236}">
                  <a16:creationId xmlns="" xmlns:a16="http://schemas.microsoft.com/office/drawing/2014/main" id="{F5A88541-3F9C-438C-A535-7C601ABEE099}"/>
                </a:ext>
              </a:extLst>
            </p:cNvPr>
            <p:cNvSpPr/>
            <p:nvPr/>
          </p:nvSpPr>
          <p:spPr>
            <a:xfrm>
              <a:off x="2305625" y="2219123"/>
              <a:ext cx="526757" cy="57933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700" b="1" kern="0">
                  <a:solidFill>
                    <a:prstClr val="white"/>
                  </a:solidFill>
                  <a:cs typeface="Arial" panose="020B0604020202020204" pitchFamily="34" charset="0"/>
                </a:rPr>
                <a:t>24,5</a:t>
              </a:r>
              <a:endParaRPr lang="en-US" sz="700" kern="0" baseline="300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7" name="Freeform 41">
              <a:extLst>
                <a:ext uri="{FF2B5EF4-FFF2-40B4-BE49-F238E27FC236}">
                  <a16:creationId xmlns="" xmlns:a16="http://schemas.microsoft.com/office/drawing/2014/main" id="{1CA1E3B2-0631-B958-E906-180A98C9C917}"/>
                </a:ext>
              </a:extLst>
            </p:cNvPr>
            <p:cNvSpPr/>
            <p:nvPr/>
          </p:nvSpPr>
          <p:spPr>
            <a:xfrm>
              <a:off x="2305625" y="2141898"/>
              <a:ext cx="526757" cy="77225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700" b="1" kern="0">
                  <a:solidFill>
                    <a:prstClr val="white"/>
                  </a:solidFill>
                  <a:cs typeface="Arial" panose="020B0604020202020204" pitchFamily="34" charset="0"/>
                </a:rPr>
                <a:t>3,8</a:t>
              </a:r>
              <a:endParaRPr lang="en-US" sz="700" kern="0" baseline="300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8" name="Freeform 41">
              <a:extLst>
                <a:ext uri="{FF2B5EF4-FFF2-40B4-BE49-F238E27FC236}">
                  <a16:creationId xmlns="" xmlns:a16="http://schemas.microsoft.com/office/drawing/2014/main" id="{B60A1DC2-BDB4-F4C7-F3B7-4F9E547F5DF3}"/>
                </a:ext>
              </a:extLst>
            </p:cNvPr>
            <p:cNvSpPr/>
            <p:nvPr/>
          </p:nvSpPr>
          <p:spPr>
            <a:xfrm>
              <a:off x="2305625" y="1819275"/>
              <a:ext cx="526757" cy="323669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700" b="1" kern="0">
                  <a:solidFill>
                    <a:prstClr val="white"/>
                  </a:solidFill>
                  <a:cs typeface="Arial" panose="020B0604020202020204" pitchFamily="34" charset="0"/>
                </a:rPr>
                <a:t>13,5</a:t>
              </a:r>
              <a:endParaRPr lang="en-US" sz="700" kern="0" baseline="300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9" name="Freeform 41">
              <a:extLst>
                <a:ext uri="{FF2B5EF4-FFF2-40B4-BE49-F238E27FC236}">
                  <a16:creationId xmlns="" xmlns:a16="http://schemas.microsoft.com/office/drawing/2014/main" id="{B29C6A1B-7557-0351-CFB5-FB4169B9EFBC}"/>
                </a:ext>
              </a:extLst>
            </p:cNvPr>
            <p:cNvSpPr/>
            <p:nvPr/>
          </p:nvSpPr>
          <p:spPr>
            <a:xfrm>
              <a:off x="3069314" y="2049066"/>
              <a:ext cx="526757" cy="12882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700" b="1" kern="0">
                  <a:solidFill>
                    <a:prstClr val="white"/>
                  </a:solidFill>
                  <a:cs typeface="Arial" panose="020B0604020202020204" pitchFamily="34" charset="0"/>
                </a:rPr>
                <a:t>5,7</a:t>
              </a:r>
              <a:endParaRPr lang="en-US" sz="700" kern="0" baseline="300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0" name="Freeform 41">
              <a:extLst>
                <a:ext uri="{FF2B5EF4-FFF2-40B4-BE49-F238E27FC236}">
                  <a16:creationId xmlns="" xmlns:a16="http://schemas.microsoft.com/office/drawing/2014/main" id="{F9E7BE1C-506C-8C3C-F2C6-EAC0B5DA2835}"/>
                </a:ext>
              </a:extLst>
            </p:cNvPr>
            <p:cNvSpPr/>
            <p:nvPr/>
          </p:nvSpPr>
          <p:spPr>
            <a:xfrm>
              <a:off x="3069314" y="1815422"/>
              <a:ext cx="526757" cy="24081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700" b="1" kern="0">
                  <a:solidFill>
                    <a:prstClr val="white"/>
                  </a:solidFill>
                  <a:cs typeface="Arial" panose="020B0604020202020204" pitchFamily="34" charset="0"/>
                </a:rPr>
                <a:t>9,2</a:t>
              </a:r>
              <a:endParaRPr lang="en-US" sz="700" kern="0" baseline="300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1" name="Freeform 41">
              <a:extLst>
                <a:ext uri="{FF2B5EF4-FFF2-40B4-BE49-F238E27FC236}">
                  <a16:creationId xmlns="" xmlns:a16="http://schemas.microsoft.com/office/drawing/2014/main" id="{3C5B5219-04CC-BE3C-9D7B-1A29455CF560}"/>
                </a:ext>
              </a:extLst>
            </p:cNvPr>
            <p:cNvSpPr/>
            <p:nvPr/>
          </p:nvSpPr>
          <p:spPr>
            <a:xfrm>
              <a:off x="3832575" y="1964471"/>
              <a:ext cx="526757" cy="9589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700" b="1" kern="0">
                  <a:solidFill>
                    <a:prstClr val="white"/>
                  </a:solidFill>
                  <a:cs typeface="Arial" panose="020B0604020202020204" pitchFamily="34" charset="0"/>
                </a:rPr>
                <a:t>4,3</a:t>
              </a:r>
              <a:endParaRPr lang="en-US" sz="700" kern="0" baseline="300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2" name="Freeform 41">
              <a:extLst>
                <a:ext uri="{FF2B5EF4-FFF2-40B4-BE49-F238E27FC236}">
                  <a16:creationId xmlns="" xmlns:a16="http://schemas.microsoft.com/office/drawing/2014/main" id="{A0DF017A-DB24-3E2B-D783-C4DB049C6A9A}"/>
                </a:ext>
              </a:extLst>
            </p:cNvPr>
            <p:cNvSpPr/>
            <p:nvPr/>
          </p:nvSpPr>
          <p:spPr>
            <a:xfrm>
              <a:off x="3832575" y="1940941"/>
              <a:ext cx="526757" cy="2880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14350">
                <a:defRPr/>
              </a:pPr>
              <a:endParaRPr lang="en-US" sz="700" kern="0" baseline="300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3" name="Freeform 41">
              <a:extLst>
                <a:ext uri="{FF2B5EF4-FFF2-40B4-BE49-F238E27FC236}">
                  <a16:creationId xmlns="" xmlns:a16="http://schemas.microsoft.com/office/drawing/2014/main" id="{DBEDF6EC-29E0-D1F1-7E3D-2DCB8F92801E}"/>
                </a:ext>
              </a:extLst>
            </p:cNvPr>
            <p:cNvSpPr/>
            <p:nvPr/>
          </p:nvSpPr>
          <p:spPr>
            <a:xfrm>
              <a:off x="3832575" y="1814906"/>
              <a:ext cx="526757" cy="13029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700" b="1" kern="0">
                  <a:solidFill>
                    <a:prstClr val="white"/>
                  </a:solidFill>
                  <a:cs typeface="Arial" panose="020B0604020202020204" pitchFamily="34" charset="0"/>
                </a:rPr>
                <a:t>4,8</a:t>
              </a:r>
              <a:endParaRPr lang="en-US" sz="700" kern="0" baseline="300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5" name="Freeform 41">
              <a:extLst>
                <a:ext uri="{FF2B5EF4-FFF2-40B4-BE49-F238E27FC236}">
                  <a16:creationId xmlns="" xmlns:a16="http://schemas.microsoft.com/office/drawing/2014/main" id="{F37CC2BC-98FC-D51A-F901-27511698E54F}"/>
                </a:ext>
              </a:extLst>
            </p:cNvPr>
            <p:cNvSpPr/>
            <p:nvPr/>
          </p:nvSpPr>
          <p:spPr>
            <a:xfrm>
              <a:off x="4328647" y="1879284"/>
              <a:ext cx="218506" cy="1521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700" b="1" ker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0,9</a:t>
              </a:r>
              <a:endParaRPr lang="en-US" sz="700" kern="0" baseline="3000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4641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r>
              <a:rPr lang="fr-FR" dirty="0">
                <a:latin typeface="+mn-lt"/>
              </a:rPr>
              <a:t>9-12 </a:t>
            </a:r>
            <a:r>
              <a:rPr lang="fr-FR" sz="1000" dirty="0"/>
              <a:t>décembre</a:t>
            </a:r>
            <a:r>
              <a:rPr lang="fr-FR" dirty="0">
                <a:latin typeface="+mn-lt"/>
              </a:rPr>
              <a:t> 2023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993276F0-A00D-30EE-2DC6-828245FEF99C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fr-FR" dirty="0"/>
              <a:t>M. </a:t>
            </a:r>
            <a:r>
              <a:rPr lang="fr-FR" dirty="0" err="1"/>
              <a:t>Fürstenau</a:t>
            </a:r>
            <a:r>
              <a:rPr lang="fr-FR" dirty="0"/>
              <a:t> et al, ASH</a:t>
            </a:r>
            <a:r>
              <a:rPr lang="fr-FR" baseline="30000" dirty="0"/>
              <a:t>® </a:t>
            </a:r>
            <a:r>
              <a:rPr lang="fr-FR" dirty="0"/>
              <a:t> 2023, Abs.#635</a:t>
            </a:r>
          </a:p>
          <a:p>
            <a:endParaRPr lang="fr-FR" dirty="0">
              <a:latin typeface="+mn-lt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CB52AF38-BF2D-7DEF-DB1E-E862BB10843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>
                <a:latin typeface="+mn-lt"/>
              </a:rPr>
              <a:t>Etude GAIA</a:t>
            </a:r>
            <a:endParaRPr lang="fr-FR" dirty="0">
              <a:latin typeface="+mn-lt"/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7CF0C6C1-5C94-6F6C-AA1B-A9B7DC8328B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lIns="180000" tIns="45720" rIns="91440" bIns="45720" anchor="t">
            <a:noAutofit/>
          </a:bodyPr>
          <a:lstStyle/>
          <a:p>
            <a:r>
              <a:rPr lang="fr-FR" dirty="0">
                <a:latin typeface="+mn-lt"/>
              </a:rPr>
              <a:t>Tolérance</a:t>
            </a:r>
          </a:p>
          <a:p>
            <a:endParaRPr lang="fr-FR" dirty="0">
              <a:latin typeface="+mn-lt"/>
            </a:endParaRPr>
          </a:p>
        </p:txBody>
      </p:sp>
      <p:sp>
        <p:nvSpPr>
          <p:cNvPr id="24" name="Espace réservé du contenu 23">
            <a:extLst>
              <a:ext uri="{FF2B5EF4-FFF2-40B4-BE49-F238E27FC236}">
                <a16:creationId xmlns="" xmlns:a16="http://schemas.microsoft.com/office/drawing/2014/main" id="{7E1664AE-2E90-98D0-8108-9B4486E27D69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2430162" y="4942702"/>
            <a:ext cx="7151584" cy="861905"/>
          </a:xfrm>
          <a:solidFill>
            <a:schemeClr val="accent2">
              <a:alpha val="75000"/>
            </a:schemeClr>
          </a:solidFill>
        </p:spPr>
        <p:txBody>
          <a:bodyPr anchor="ctr"/>
          <a:lstStyle/>
          <a:p>
            <a:pPr algn="ctr">
              <a:spcBef>
                <a:spcPts val="600"/>
              </a:spcBef>
            </a:pPr>
            <a:r>
              <a:rPr lang="fr-FR" sz="1200" dirty="0"/>
              <a:t>Événements pour 1000 patients-mois sur la base de la période de traitement</a:t>
            </a:r>
          </a:p>
          <a:p>
            <a:pPr algn="ctr">
              <a:spcBef>
                <a:spcPts val="600"/>
              </a:spcBef>
            </a:pPr>
            <a:r>
              <a:rPr lang="fr-FR" sz="1200" dirty="0"/>
              <a:t>Période de traitement : du début du traitement jusqu'à la fin du traitement + 84 jours </a:t>
            </a:r>
            <a:br>
              <a:rPr lang="fr-FR" sz="1200" dirty="0"/>
            </a:br>
            <a:r>
              <a:rPr lang="fr-FR" sz="1200" dirty="0"/>
              <a:t>ou jusqu'au début du premier traitement ultérieur, selon ce qui se produit en premier.</a:t>
            </a:r>
          </a:p>
        </p:txBody>
      </p:sp>
      <p:sp>
        <p:nvSpPr>
          <p:cNvPr id="109" name="Freeform 41">
            <a:extLst>
              <a:ext uri="{FF2B5EF4-FFF2-40B4-BE49-F238E27FC236}">
                <a16:creationId xmlns="" xmlns:a16="http://schemas.microsoft.com/office/drawing/2014/main" id="{F1237EC8-5C85-2D7B-1FFF-EAA11C2CC512}"/>
              </a:ext>
            </a:extLst>
          </p:cNvPr>
          <p:cNvSpPr/>
          <p:nvPr/>
        </p:nvSpPr>
        <p:spPr>
          <a:xfrm>
            <a:off x="2421925" y="1408670"/>
            <a:ext cx="1482809" cy="148281"/>
          </a:xfrm>
          <a:prstGeom prst="roundRect">
            <a:avLst>
              <a:gd name="adj" fmla="val 9151"/>
            </a:avLst>
          </a:prstGeom>
          <a:noFill/>
          <a:ln w="25400" cap="flat" cmpd="sng" algn="ctr">
            <a:noFill/>
            <a:prstDash val="solid"/>
          </a:ln>
          <a:effectLst/>
        </p:spPr>
        <p:txBody>
          <a:bodyPr spcFirstLastPara="0" vert="horz" wrap="square" lIns="36000" tIns="36000" rIns="36000" bIns="36000" numCol="1" spcCol="1270" anchor="ctr" anchorCtr="0">
            <a:noAutofit/>
          </a:bodyPr>
          <a:lstStyle/>
          <a:p>
            <a:pPr defTabSz="514350">
              <a:defRPr/>
            </a:pPr>
            <a:r>
              <a:rPr lang="en-US" sz="800" b="1" kern="0" dirty="0">
                <a:solidFill>
                  <a:srgbClr val="4472C4"/>
                </a:solidFill>
                <a:cs typeface="Arial" panose="020B0604020202020204" pitchFamily="34" charset="0"/>
              </a:rPr>
              <a:t>CIT </a:t>
            </a:r>
            <a:r>
              <a:rPr lang="en-US" sz="800" b="1" kern="0" dirty="0" err="1">
                <a:solidFill>
                  <a:srgbClr val="4472C4"/>
                </a:solidFill>
                <a:cs typeface="Arial" panose="020B0604020202020204" pitchFamily="34" charset="0"/>
              </a:rPr>
              <a:t>Chimio-immunothérapie</a:t>
            </a:r>
            <a:endParaRPr lang="en-US" sz="800" b="1" kern="0" dirty="0">
              <a:solidFill>
                <a:srgbClr val="4472C4"/>
              </a:solidFill>
              <a:cs typeface="Arial" panose="020B0604020202020204" pitchFamily="34" charset="0"/>
            </a:endParaRPr>
          </a:p>
        </p:txBody>
      </p:sp>
      <p:grpSp>
        <p:nvGrpSpPr>
          <p:cNvPr id="121" name="Groupe 120">
            <a:extLst>
              <a:ext uri="{FF2B5EF4-FFF2-40B4-BE49-F238E27FC236}">
                <a16:creationId xmlns="" xmlns:a16="http://schemas.microsoft.com/office/drawing/2014/main" id="{27C228D9-A628-5DF1-059A-0701DAAA92BD}"/>
              </a:ext>
            </a:extLst>
          </p:cNvPr>
          <p:cNvGrpSpPr/>
          <p:nvPr/>
        </p:nvGrpSpPr>
        <p:grpSpPr>
          <a:xfrm>
            <a:off x="1036998" y="1171138"/>
            <a:ext cx="3555419" cy="3109032"/>
            <a:chOff x="1036998" y="1171138"/>
            <a:chExt cx="3555419" cy="3103591"/>
          </a:xfrm>
        </p:grpSpPr>
        <p:sp>
          <p:nvSpPr>
            <p:cNvPr id="27" name="Espace réservé du contenu 5">
              <a:extLst>
                <a:ext uri="{FF2B5EF4-FFF2-40B4-BE49-F238E27FC236}">
                  <a16:creationId xmlns="" xmlns:a16="http://schemas.microsoft.com/office/drawing/2014/main" id="{9D0F529D-7D04-C8CF-8234-676EAF4D18B4}"/>
                </a:ext>
              </a:extLst>
            </p:cNvPr>
            <p:cNvSpPr txBox="1">
              <a:spLocks/>
            </p:cNvSpPr>
            <p:nvPr/>
          </p:nvSpPr>
          <p:spPr>
            <a:xfrm>
              <a:off x="1036998" y="1171138"/>
              <a:ext cx="3555419" cy="3103591"/>
            </a:xfrm>
            <a:prstGeom prst="rect">
              <a:avLst/>
            </a:prstGeom>
            <a:ln w="12700">
              <a:solidFill>
                <a:srgbClr val="005086"/>
              </a:solidFill>
            </a:ln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>
                  <a:solidFill>
                    <a:prstClr val="black"/>
                  </a:solidFill>
                </a:rPr>
                <a:t> </a:t>
              </a:r>
              <a:endParaRPr lang="fr-FR" dirty="0">
                <a:solidFill>
                  <a:prstClr val="black"/>
                </a:solidFill>
              </a:endParaRPr>
            </a:p>
          </p:txBody>
        </p:sp>
        <p:graphicFrame>
          <p:nvGraphicFramePr>
            <p:cNvPr id="29" name="Chart 16">
              <a:extLst>
                <a:ext uri="{FF2B5EF4-FFF2-40B4-BE49-F238E27FC236}">
                  <a16:creationId xmlns="" xmlns:a16="http://schemas.microsoft.com/office/drawing/2014/main" id="{4D839CB7-0E62-EF16-013D-2E6C55EDFF84}"/>
                </a:ext>
              </a:extLst>
            </p:cNvPr>
            <p:cNvGraphicFramePr/>
            <p:nvPr>
              <p:extLst/>
            </p:nvPr>
          </p:nvGraphicFramePr>
          <p:xfrm>
            <a:off x="1036999" y="1333508"/>
            <a:ext cx="419378" cy="257985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40" name="Freeform 41">
              <a:extLst>
                <a:ext uri="{FF2B5EF4-FFF2-40B4-BE49-F238E27FC236}">
                  <a16:creationId xmlns="" xmlns:a16="http://schemas.microsoft.com/office/drawing/2014/main" id="{C3E4E0E2-2942-4B50-46C2-35038EA799DD}"/>
                </a:ext>
              </a:extLst>
            </p:cNvPr>
            <p:cNvSpPr/>
            <p:nvPr/>
          </p:nvSpPr>
          <p:spPr>
            <a:xfrm>
              <a:off x="1519365" y="3809102"/>
              <a:ext cx="1233607" cy="247196"/>
            </a:xfrm>
            <a:prstGeom prst="roundRect">
              <a:avLst>
                <a:gd name="adj" fmla="val 9151"/>
              </a:avLst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36000" tIns="36000" rIns="36000" bIns="3600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800" b="1" ker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Événements </a:t>
              </a:r>
              <a:br>
                <a:rPr lang="en-US" sz="800" b="1" ker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</a:br>
              <a:r>
                <a:rPr lang="en-US" sz="800" b="1" ker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indésirables</a:t>
              </a:r>
              <a:endParaRPr lang="en-US" sz="800" kern="0" baseline="3000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42" name="Connecteur droit 41">
              <a:extLst>
                <a:ext uri="{FF2B5EF4-FFF2-40B4-BE49-F238E27FC236}">
                  <a16:creationId xmlns="" xmlns:a16="http://schemas.microsoft.com/office/drawing/2014/main" id="{1CBA7F18-BBBD-5D42-02C0-E7E988DE0EEB}"/>
                </a:ext>
              </a:extLst>
            </p:cNvPr>
            <p:cNvCxnSpPr>
              <a:cxnSpLocks/>
            </p:cNvCxnSpPr>
            <p:nvPr/>
          </p:nvCxnSpPr>
          <p:spPr>
            <a:xfrm>
              <a:off x="1400446" y="3768642"/>
              <a:ext cx="2977345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2" name="Groupe 111">
              <a:extLst>
                <a:ext uri="{FF2B5EF4-FFF2-40B4-BE49-F238E27FC236}">
                  <a16:creationId xmlns="" xmlns:a16="http://schemas.microsoft.com/office/drawing/2014/main" id="{4CC0C323-7AFF-05AC-375F-312B8E0B5488}"/>
                </a:ext>
              </a:extLst>
            </p:cNvPr>
            <p:cNvGrpSpPr/>
            <p:nvPr/>
          </p:nvGrpSpPr>
          <p:grpSpPr>
            <a:xfrm>
              <a:off x="1519365" y="1756613"/>
              <a:ext cx="1233607" cy="2012029"/>
              <a:chOff x="1519364" y="1756613"/>
              <a:chExt cx="2471038" cy="2012029"/>
            </a:xfrm>
          </p:grpSpPr>
          <p:sp>
            <p:nvSpPr>
              <p:cNvPr id="43" name="Freeform 41">
                <a:extLst>
                  <a:ext uri="{FF2B5EF4-FFF2-40B4-BE49-F238E27FC236}">
                    <a16:creationId xmlns="" xmlns:a16="http://schemas.microsoft.com/office/drawing/2014/main" id="{9F731A31-CE26-1324-C2C6-6FD30A9180B3}"/>
                  </a:ext>
                </a:extLst>
              </p:cNvPr>
              <p:cNvSpPr/>
              <p:nvPr/>
            </p:nvSpPr>
            <p:spPr>
              <a:xfrm>
                <a:off x="1519364" y="1756613"/>
                <a:ext cx="526757" cy="2012027"/>
              </a:xfrm>
              <a:prstGeom prst="rect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514350">
                  <a:defRPr/>
                </a:pPr>
                <a:r>
                  <a:rPr lang="en-US" sz="800" b="1" kern="0" dirty="0">
                    <a:solidFill>
                      <a:prstClr val="white"/>
                    </a:solidFill>
                    <a:cs typeface="Arial" panose="020B0604020202020204" pitchFamily="34" charset="0"/>
                  </a:rPr>
                  <a:t>1230</a:t>
                </a:r>
                <a:endParaRPr lang="en-US" sz="800" kern="0" baseline="30000" dirty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41">
                <a:extLst>
                  <a:ext uri="{FF2B5EF4-FFF2-40B4-BE49-F238E27FC236}">
                    <a16:creationId xmlns="" xmlns:a16="http://schemas.microsoft.com/office/drawing/2014/main" id="{085F112D-A550-4777-0865-A9D4A6265804}"/>
                  </a:ext>
                </a:extLst>
              </p:cNvPr>
              <p:cNvSpPr/>
              <p:nvPr/>
            </p:nvSpPr>
            <p:spPr>
              <a:xfrm>
                <a:off x="2165039" y="2602838"/>
                <a:ext cx="526757" cy="1165804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514350">
                  <a:defRPr/>
                </a:pPr>
                <a:r>
                  <a:rPr lang="en-US" sz="700" b="1" kern="0" dirty="0">
                    <a:solidFill>
                      <a:prstClr val="white"/>
                    </a:solidFill>
                    <a:cs typeface="Arial" panose="020B0604020202020204" pitchFamily="34" charset="0"/>
                  </a:rPr>
                  <a:t>713</a:t>
                </a:r>
                <a:endParaRPr lang="en-US" sz="700" kern="0" baseline="30000" dirty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41">
                <a:extLst>
                  <a:ext uri="{FF2B5EF4-FFF2-40B4-BE49-F238E27FC236}">
                    <a16:creationId xmlns="" xmlns:a16="http://schemas.microsoft.com/office/drawing/2014/main" id="{2BEE6D5F-FE1F-78FA-E2AF-CD5FD6EE873C}"/>
                  </a:ext>
                </a:extLst>
              </p:cNvPr>
              <p:cNvSpPr/>
              <p:nvPr/>
            </p:nvSpPr>
            <p:spPr>
              <a:xfrm>
                <a:off x="2814342" y="2474495"/>
                <a:ext cx="526757" cy="1294146"/>
              </a:xfrm>
              <a:prstGeom prst="rect">
                <a:avLst/>
              </a:prstGeom>
              <a:solidFill>
                <a:srgbClr val="FF7F4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514350">
                  <a:defRPr/>
                </a:pPr>
                <a:r>
                  <a:rPr lang="en-US" sz="800" b="1" kern="0" dirty="0">
                    <a:solidFill>
                      <a:prstClr val="white"/>
                    </a:solidFill>
                    <a:cs typeface="Arial" panose="020B0604020202020204" pitchFamily="34" charset="0"/>
                  </a:rPr>
                  <a:t>801</a:t>
                </a:r>
                <a:endParaRPr lang="en-US" sz="700" kern="0" baseline="30000" dirty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41">
                <a:extLst>
                  <a:ext uri="{FF2B5EF4-FFF2-40B4-BE49-F238E27FC236}">
                    <a16:creationId xmlns="" xmlns:a16="http://schemas.microsoft.com/office/drawing/2014/main" id="{4D7896B3-318B-E1F2-54FB-9E7E3D1B39DF}"/>
                  </a:ext>
                </a:extLst>
              </p:cNvPr>
              <p:cNvSpPr/>
              <p:nvPr/>
            </p:nvSpPr>
            <p:spPr>
              <a:xfrm>
                <a:off x="3463645" y="2302044"/>
                <a:ext cx="526757" cy="1466597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514350">
                  <a:defRPr/>
                </a:pPr>
                <a:r>
                  <a:rPr lang="en-US" sz="800" b="1" kern="0" dirty="0">
                    <a:solidFill>
                      <a:prstClr val="white"/>
                    </a:solidFill>
                    <a:cs typeface="Arial" panose="020B0604020202020204" pitchFamily="34" charset="0"/>
                  </a:rPr>
                  <a:t>894</a:t>
                </a:r>
                <a:endParaRPr lang="en-US" sz="700" kern="0" baseline="30000" dirty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4" name="Freeform 41">
              <a:extLst>
                <a:ext uri="{FF2B5EF4-FFF2-40B4-BE49-F238E27FC236}">
                  <a16:creationId xmlns="" xmlns:a16="http://schemas.microsoft.com/office/drawing/2014/main" id="{7540B7C7-39AE-BF97-B1AD-AFA09EAB74F0}"/>
                </a:ext>
              </a:extLst>
            </p:cNvPr>
            <p:cNvSpPr/>
            <p:nvPr/>
          </p:nvSpPr>
          <p:spPr>
            <a:xfrm>
              <a:off x="3000544" y="3833815"/>
              <a:ext cx="1233607" cy="247196"/>
            </a:xfrm>
            <a:prstGeom prst="roundRect">
              <a:avLst>
                <a:gd name="adj" fmla="val 9151"/>
              </a:avLst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36000" tIns="36000" rIns="36000" bIns="3600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800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EI CTC Gr3-5 </a:t>
              </a:r>
              <a:br>
                <a:rPr lang="en-US" sz="800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</a:br>
              <a:endParaRPr lang="en-US" sz="800" kern="0" baseline="3000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115" name="Groupe 114">
              <a:extLst>
                <a:ext uri="{FF2B5EF4-FFF2-40B4-BE49-F238E27FC236}">
                  <a16:creationId xmlns="" xmlns:a16="http://schemas.microsoft.com/office/drawing/2014/main" id="{31E418CA-E47D-FA8C-4FB9-E2E28EDA8ED7}"/>
                </a:ext>
              </a:extLst>
            </p:cNvPr>
            <p:cNvGrpSpPr/>
            <p:nvPr/>
          </p:nvGrpSpPr>
          <p:grpSpPr>
            <a:xfrm>
              <a:off x="3000544" y="3288675"/>
              <a:ext cx="1233607" cy="479967"/>
              <a:chOff x="1519364" y="3288675"/>
              <a:chExt cx="2471038" cy="479967"/>
            </a:xfrm>
          </p:grpSpPr>
          <p:sp>
            <p:nvSpPr>
              <p:cNvPr id="116" name="Freeform 41">
                <a:extLst>
                  <a:ext uri="{FF2B5EF4-FFF2-40B4-BE49-F238E27FC236}">
                    <a16:creationId xmlns="" xmlns:a16="http://schemas.microsoft.com/office/drawing/2014/main" id="{63197258-C0A5-F491-16C5-5A80EE9F201C}"/>
                  </a:ext>
                </a:extLst>
              </p:cNvPr>
              <p:cNvSpPr/>
              <p:nvPr/>
            </p:nvSpPr>
            <p:spPr>
              <a:xfrm>
                <a:off x="1519364" y="3288675"/>
                <a:ext cx="526757" cy="479965"/>
              </a:xfrm>
              <a:prstGeom prst="rect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514350">
                  <a:defRPr/>
                </a:pPr>
                <a:r>
                  <a:rPr lang="en-US" sz="800" b="1" kern="0" dirty="0">
                    <a:solidFill>
                      <a:prstClr val="white"/>
                    </a:solidFill>
                    <a:cs typeface="Arial" panose="020B0604020202020204" pitchFamily="34" charset="0"/>
                  </a:rPr>
                  <a:t>296</a:t>
                </a:r>
                <a:endParaRPr lang="en-US" sz="700" kern="0" baseline="30000" dirty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41">
                <a:extLst>
                  <a:ext uri="{FF2B5EF4-FFF2-40B4-BE49-F238E27FC236}">
                    <a16:creationId xmlns="" xmlns:a16="http://schemas.microsoft.com/office/drawing/2014/main" id="{AE1661A8-E87A-C063-07D5-CEC250D127D3}"/>
                  </a:ext>
                </a:extLst>
              </p:cNvPr>
              <p:cNvSpPr/>
              <p:nvPr/>
            </p:nvSpPr>
            <p:spPr>
              <a:xfrm>
                <a:off x="2165039" y="3565361"/>
                <a:ext cx="526757" cy="20328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514350">
                  <a:defRPr/>
                </a:pPr>
                <a:r>
                  <a:rPr lang="en-US" sz="800" b="1" kern="0" dirty="0">
                    <a:solidFill>
                      <a:prstClr val="white"/>
                    </a:solidFill>
                    <a:cs typeface="Arial" panose="020B0604020202020204" pitchFamily="34" charset="0"/>
                  </a:rPr>
                  <a:t>140</a:t>
                </a:r>
                <a:endParaRPr lang="en-US" sz="700" kern="0" baseline="30000" dirty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41">
                <a:extLst>
                  <a:ext uri="{FF2B5EF4-FFF2-40B4-BE49-F238E27FC236}">
                    <a16:creationId xmlns="" xmlns:a16="http://schemas.microsoft.com/office/drawing/2014/main" id="{F7B36AA4-EA98-F0DC-1429-BAC297E46387}"/>
                  </a:ext>
                </a:extLst>
              </p:cNvPr>
              <p:cNvSpPr/>
              <p:nvPr/>
            </p:nvSpPr>
            <p:spPr>
              <a:xfrm>
                <a:off x="2814342" y="3493169"/>
                <a:ext cx="526757" cy="275472"/>
              </a:xfrm>
              <a:prstGeom prst="rect">
                <a:avLst/>
              </a:prstGeom>
              <a:solidFill>
                <a:srgbClr val="FF7F4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514350">
                  <a:defRPr/>
                </a:pPr>
                <a:r>
                  <a:rPr lang="en-US" sz="800" b="1" kern="0" dirty="0">
                    <a:solidFill>
                      <a:prstClr val="white"/>
                    </a:solidFill>
                    <a:cs typeface="Arial" panose="020B0604020202020204" pitchFamily="34" charset="0"/>
                  </a:rPr>
                  <a:t>178</a:t>
                </a:r>
                <a:endParaRPr lang="en-US" sz="700" kern="0" baseline="30000" dirty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41">
                <a:extLst>
                  <a:ext uri="{FF2B5EF4-FFF2-40B4-BE49-F238E27FC236}">
                    <a16:creationId xmlns="" xmlns:a16="http://schemas.microsoft.com/office/drawing/2014/main" id="{0FCA8298-E87E-9190-1DEE-E695BC72DE27}"/>
                  </a:ext>
                </a:extLst>
              </p:cNvPr>
              <p:cNvSpPr/>
              <p:nvPr/>
            </p:nvSpPr>
            <p:spPr>
              <a:xfrm>
                <a:off x="3463645" y="3517360"/>
                <a:ext cx="526757" cy="251282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514350">
                  <a:defRPr/>
                </a:pPr>
                <a:r>
                  <a:rPr lang="en-US" sz="800" b="1" kern="0" dirty="0">
                    <a:solidFill>
                      <a:prstClr val="white"/>
                    </a:solidFill>
                    <a:cs typeface="Arial" panose="020B0604020202020204" pitchFamily="34" charset="0"/>
                  </a:rPr>
                  <a:t>170</a:t>
                </a:r>
                <a:endParaRPr lang="en-US" sz="700" kern="0" baseline="30000" dirty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22" name="Groupe 121">
            <a:extLst>
              <a:ext uri="{FF2B5EF4-FFF2-40B4-BE49-F238E27FC236}">
                <a16:creationId xmlns="" xmlns:a16="http://schemas.microsoft.com/office/drawing/2014/main" id="{FC3EA6B7-6BC6-600D-4271-ACD9111FC412}"/>
              </a:ext>
            </a:extLst>
          </p:cNvPr>
          <p:cNvGrpSpPr/>
          <p:nvPr/>
        </p:nvGrpSpPr>
        <p:grpSpPr>
          <a:xfrm>
            <a:off x="4736809" y="1171137"/>
            <a:ext cx="3555419" cy="3112539"/>
            <a:chOff x="1036998" y="1171138"/>
            <a:chExt cx="3555419" cy="3112539"/>
          </a:xfrm>
        </p:grpSpPr>
        <p:sp>
          <p:nvSpPr>
            <p:cNvPr id="123" name="Espace réservé du contenu 5">
              <a:extLst>
                <a:ext uri="{FF2B5EF4-FFF2-40B4-BE49-F238E27FC236}">
                  <a16:creationId xmlns="" xmlns:a16="http://schemas.microsoft.com/office/drawing/2014/main" id="{4198B8E4-1811-9216-5408-6F282817BB5F}"/>
                </a:ext>
              </a:extLst>
            </p:cNvPr>
            <p:cNvSpPr txBox="1">
              <a:spLocks/>
            </p:cNvSpPr>
            <p:nvPr/>
          </p:nvSpPr>
          <p:spPr>
            <a:xfrm>
              <a:off x="1036998" y="1171138"/>
              <a:ext cx="3555419" cy="3112539"/>
            </a:xfrm>
            <a:prstGeom prst="rect">
              <a:avLst/>
            </a:prstGeom>
            <a:ln w="12700">
              <a:solidFill>
                <a:srgbClr val="005086"/>
              </a:solidFill>
            </a:ln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>
                  <a:solidFill>
                    <a:prstClr val="black"/>
                  </a:solidFill>
                </a:rPr>
                <a:t> </a:t>
              </a:r>
              <a:endParaRPr lang="fr-FR" dirty="0">
                <a:solidFill>
                  <a:prstClr val="black"/>
                </a:solidFill>
              </a:endParaRPr>
            </a:p>
          </p:txBody>
        </p:sp>
        <p:graphicFrame>
          <p:nvGraphicFramePr>
            <p:cNvPr id="124" name="Chart 16">
              <a:extLst>
                <a:ext uri="{FF2B5EF4-FFF2-40B4-BE49-F238E27FC236}">
                  <a16:creationId xmlns="" xmlns:a16="http://schemas.microsoft.com/office/drawing/2014/main" id="{D4B1AA62-2270-145C-8535-E71DF1254147}"/>
                </a:ext>
              </a:extLst>
            </p:cNvPr>
            <p:cNvGraphicFramePr/>
            <p:nvPr>
              <p:extLst/>
            </p:nvPr>
          </p:nvGraphicFramePr>
          <p:xfrm>
            <a:off x="1036998" y="1333508"/>
            <a:ext cx="557133" cy="257985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25" name="Freeform 41">
              <a:extLst>
                <a:ext uri="{FF2B5EF4-FFF2-40B4-BE49-F238E27FC236}">
                  <a16:creationId xmlns="" xmlns:a16="http://schemas.microsoft.com/office/drawing/2014/main" id="{D42F3C4A-2947-42EB-28C3-18218DD072D1}"/>
                </a:ext>
              </a:extLst>
            </p:cNvPr>
            <p:cNvSpPr/>
            <p:nvPr/>
          </p:nvSpPr>
          <p:spPr>
            <a:xfrm>
              <a:off x="1519365" y="3809102"/>
              <a:ext cx="1233607" cy="247196"/>
            </a:xfrm>
            <a:prstGeom prst="roundRect">
              <a:avLst>
                <a:gd name="adj" fmla="val 9151"/>
              </a:avLst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36000" tIns="36000" rIns="36000" bIns="3600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800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Infections</a:t>
              </a:r>
              <a:endParaRPr lang="en-US" sz="800" kern="0" baseline="3000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126" name="Connecteur droit 125">
              <a:extLst>
                <a:ext uri="{FF2B5EF4-FFF2-40B4-BE49-F238E27FC236}">
                  <a16:creationId xmlns="" xmlns:a16="http://schemas.microsoft.com/office/drawing/2014/main" id="{A1067692-65E5-0ABE-7321-86BE0F9BB81A}"/>
                </a:ext>
              </a:extLst>
            </p:cNvPr>
            <p:cNvCxnSpPr>
              <a:cxnSpLocks/>
            </p:cNvCxnSpPr>
            <p:nvPr/>
          </p:nvCxnSpPr>
          <p:spPr>
            <a:xfrm>
              <a:off x="1400446" y="3768642"/>
              <a:ext cx="2977345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7" name="Groupe 126">
              <a:extLst>
                <a:ext uri="{FF2B5EF4-FFF2-40B4-BE49-F238E27FC236}">
                  <a16:creationId xmlns="" xmlns:a16="http://schemas.microsoft.com/office/drawing/2014/main" id="{52FC7926-FFDA-586C-36F9-79D2E496C4C2}"/>
                </a:ext>
              </a:extLst>
            </p:cNvPr>
            <p:cNvGrpSpPr/>
            <p:nvPr/>
          </p:nvGrpSpPr>
          <p:grpSpPr>
            <a:xfrm>
              <a:off x="1519365" y="1625269"/>
              <a:ext cx="1233607" cy="2143373"/>
              <a:chOff x="1519364" y="1625269"/>
              <a:chExt cx="2471038" cy="2143373"/>
            </a:xfrm>
          </p:grpSpPr>
          <p:sp>
            <p:nvSpPr>
              <p:cNvPr id="134" name="Freeform 41">
                <a:extLst>
                  <a:ext uri="{FF2B5EF4-FFF2-40B4-BE49-F238E27FC236}">
                    <a16:creationId xmlns="" xmlns:a16="http://schemas.microsoft.com/office/drawing/2014/main" id="{04F31C49-6402-2786-6B86-50D67AE5D8B5}"/>
                  </a:ext>
                </a:extLst>
              </p:cNvPr>
              <p:cNvSpPr/>
              <p:nvPr/>
            </p:nvSpPr>
            <p:spPr>
              <a:xfrm>
                <a:off x="1519364" y="1625269"/>
                <a:ext cx="526757" cy="2143372"/>
              </a:xfrm>
              <a:prstGeom prst="rect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514350">
                  <a:defRPr/>
                </a:pPr>
                <a:r>
                  <a:rPr lang="en-US" sz="800" b="1" kern="0" dirty="0">
                    <a:solidFill>
                      <a:prstClr val="white"/>
                    </a:solidFill>
                    <a:cs typeface="Arial" panose="020B0604020202020204" pitchFamily="34" charset="0"/>
                  </a:rPr>
                  <a:t>132</a:t>
                </a:r>
                <a:endParaRPr lang="en-US" sz="700" kern="0" baseline="30000" dirty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41">
                <a:extLst>
                  <a:ext uri="{FF2B5EF4-FFF2-40B4-BE49-F238E27FC236}">
                    <a16:creationId xmlns="" xmlns:a16="http://schemas.microsoft.com/office/drawing/2014/main" id="{20CC09D7-C38F-71C7-6267-2D9A7806E8EE}"/>
                  </a:ext>
                </a:extLst>
              </p:cNvPr>
              <p:cNvSpPr/>
              <p:nvPr/>
            </p:nvSpPr>
            <p:spPr>
              <a:xfrm>
                <a:off x="2165039" y="2325346"/>
                <a:ext cx="526757" cy="1443296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514350">
                  <a:defRPr/>
                </a:pPr>
                <a:r>
                  <a:rPr lang="en-US" sz="800" b="1" kern="0" dirty="0">
                    <a:solidFill>
                      <a:prstClr val="white"/>
                    </a:solidFill>
                    <a:cs typeface="Arial" panose="020B0604020202020204" pitchFamily="34" charset="0"/>
                  </a:rPr>
                  <a:t>89</a:t>
                </a:r>
                <a:endParaRPr lang="en-US" sz="700" kern="0" baseline="30000" dirty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41">
                <a:extLst>
                  <a:ext uri="{FF2B5EF4-FFF2-40B4-BE49-F238E27FC236}">
                    <a16:creationId xmlns="" xmlns:a16="http://schemas.microsoft.com/office/drawing/2014/main" id="{BD551A2E-7FD1-F694-4061-FA6A88306B3F}"/>
                  </a:ext>
                </a:extLst>
              </p:cNvPr>
              <p:cNvSpPr/>
              <p:nvPr/>
            </p:nvSpPr>
            <p:spPr>
              <a:xfrm>
                <a:off x="2814342" y="2009932"/>
                <a:ext cx="526757" cy="1758709"/>
              </a:xfrm>
              <a:prstGeom prst="rect">
                <a:avLst/>
              </a:prstGeom>
              <a:solidFill>
                <a:srgbClr val="FF7F4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514350">
                  <a:defRPr/>
                </a:pPr>
                <a:r>
                  <a:rPr lang="en-US" sz="800" b="1" kern="0" dirty="0">
                    <a:solidFill>
                      <a:prstClr val="white"/>
                    </a:solidFill>
                    <a:cs typeface="Arial" panose="020B0604020202020204" pitchFamily="34" charset="0"/>
                  </a:rPr>
                  <a:t>108</a:t>
                </a:r>
                <a:endParaRPr lang="en-US" sz="700" kern="0" baseline="30000" dirty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41">
                <a:extLst>
                  <a:ext uri="{FF2B5EF4-FFF2-40B4-BE49-F238E27FC236}">
                    <a16:creationId xmlns="" xmlns:a16="http://schemas.microsoft.com/office/drawing/2014/main" id="{D5FAD9A4-5287-91AA-DFA5-2D89EEE5733B}"/>
                  </a:ext>
                </a:extLst>
              </p:cNvPr>
              <p:cNvSpPr/>
              <p:nvPr/>
            </p:nvSpPr>
            <p:spPr>
              <a:xfrm>
                <a:off x="3463645" y="1779962"/>
                <a:ext cx="526757" cy="1988679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514350">
                  <a:defRPr/>
                </a:pPr>
                <a:r>
                  <a:rPr lang="en-US" sz="800" b="1" kern="0" dirty="0">
                    <a:solidFill>
                      <a:prstClr val="white"/>
                    </a:solidFill>
                    <a:cs typeface="Arial" panose="020B0604020202020204" pitchFamily="34" charset="0"/>
                  </a:rPr>
                  <a:t>122</a:t>
                </a:r>
                <a:endParaRPr lang="en-US" sz="700" kern="0" baseline="30000" dirty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28" name="Freeform 41">
              <a:extLst>
                <a:ext uri="{FF2B5EF4-FFF2-40B4-BE49-F238E27FC236}">
                  <a16:creationId xmlns="" xmlns:a16="http://schemas.microsoft.com/office/drawing/2014/main" id="{AA468E55-2697-1D1C-287B-9401020268F1}"/>
                </a:ext>
              </a:extLst>
            </p:cNvPr>
            <p:cNvSpPr/>
            <p:nvPr/>
          </p:nvSpPr>
          <p:spPr>
            <a:xfrm>
              <a:off x="3000544" y="3825578"/>
              <a:ext cx="1233607" cy="247196"/>
            </a:xfrm>
            <a:prstGeom prst="roundRect">
              <a:avLst>
                <a:gd name="adj" fmla="val 9151"/>
              </a:avLst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36000" tIns="36000" rIns="36000" bIns="3600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800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Infections CTC Gr3-5 </a:t>
              </a:r>
              <a:br>
                <a:rPr lang="en-US" sz="800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</a:br>
              <a:endParaRPr lang="en-US" sz="800" kern="0" baseline="3000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129" name="Groupe 128">
              <a:extLst>
                <a:ext uri="{FF2B5EF4-FFF2-40B4-BE49-F238E27FC236}">
                  <a16:creationId xmlns="" xmlns:a16="http://schemas.microsoft.com/office/drawing/2014/main" id="{D5799888-6855-818A-249E-CBB6A4C2D008}"/>
                </a:ext>
              </a:extLst>
            </p:cNvPr>
            <p:cNvGrpSpPr/>
            <p:nvPr/>
          </p:nvGrpSpPr>
          <p:grpSpPr>
            <a:xfrm>
              <a:off x="3000544" y="3265967"/>
              <a:ext cx="1233607" cy="502674"/>
              <a:chOff x="1519364" y="3265967"/>
              <a:chExt cx="2471038" cy="502674"/>
            </a:xfrm>
          </p:grpSpPr>
          <p:sp>
            <p:nvSpPr>
              <p:cNvPr id="130" name="Freeform 41">
                <a:extLst>
                  <a:ext uri="{FF2B5EF4-FFF2-40B4-BE49-F238E27FC236}">
                    <a16:creationId xmlns="" xmlns:a16="http://schemas.microsoft.com/office/drawing/2014/main" id="{700F4A21-FD81-977E-ABD3-ABB331C1A333}"/>
                  </a:ext>
                </a:extLst>
              </p:cNvPr>
              <p:cNvSpPr/>
              <p:nvPr/>
            </p:nvSpPr>
            <p:spPr>
              <a:xfrm>
                <a:off x="1519364" y="3265967"/>
                <a:ext cx="526757" cy="502674"/>
              </a:xfrm>
              <a:prstGeom prst="rect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514350">
                  <a:defRPr/>
                </a:pPr>
                <a:r>
                  <a:rPr lang="en-US" sz="700" b="1" kern="0" dirty="0">
                    <a:solidFill>
                      <a:prstClr val="white"/>
                    </a:solidFill>
                    <a:cs typeface="Arial" panose="020B0604020202020204" pitchFamily="34" charset="0"/>
                  </a:rPr>
                  <a:t>33</a:t>
                </a:r>
                <a:endParaRPr lang="en-US" sz="700" kern="0" baseline="30000" dirty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41">
                <a:extLst>
                  <a:ext uri="{FF2B5EF4-FFF2-40B4-BE49-F238E27FC236}">
                    <a16:creationId xmlns="" xmlns:a16="http://schemas.microsoft.com/office/drawing/2014/main" id="{0B2BCB0B-4756-4F81-9B70-239B60D94D1E}"/>
                  </a:ext>
                </a:extLst>
              </p:cNvPr>
              <p:cNvSpPr/>
              <p:nvPr/>
            </p:nvSpPr>
            <p:spPr>
              <a:xfrm>
                <a:off x="2165039" y="3623919"/>
                <a:ext cx="526757" cy="144722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514350">
                  <a:defRPr/>
                </a:pPr>
                <a:r>
                  <a:rPr lang="en-US" sz="700" b="1" kern="0" dirty="0">
                    <a:solidFill>
                      <a:prstClr val="white"/>
                    </a:solidFill>
                    <a:cs typeface="Arial" panose="020B0604020202020204" pitchFamily="34" charset="0"/>
                  </a:rPr>
                  <a:t>40</a:t>
                </a:r>
                <a:endParaRPr lang="en-US" sz="700" kern="0" baseline="30000" dirty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41">
                <a:extLst>
                  <a:ext uri="{FF2B5EF4-FFF2-40B4-BE49-F238E27FC236}">
                    <a16:creationId xmlns="" xmlns:a16="http://schemas.microsoft.com/office/drawing/2014/main" id="{CB504C95-4071-47F9-0AB3-DCA5B17F1CFF}"/>
                  </a:ext>
                </a:extLst>
              </p:cNvPr>
              <p:cNvSpPr/>
              <p:nvPr/>
            </p:nvSpPr>
            <p:spPr>
              <a:xfrm>
                <a:off x="2814342" y="3538217"/>
                <a:ext cx="526757" cy="230424"/>
              </a:xfrm>
              <a:prstGeom prst="rect">
                <a:avLst/>
              </a:prstGeom>
              <a:solidFill>
                <a:srgbClr val="FF7F4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514350">
                  <a:defRPr/>
                </a:pPr>
                <a:r>
                  <a:rPr lang="en-US" sz="800" b="1" kern="0" dirty="0">
                    <a:solidFill>
                      <a:prstClr val="white"/>
                    </a:solidFill>
                    <a:cs typeface="Arial" panose="020B0604020202020204" pitchFamily="34" charset="0"/>
                  </a:rPr>
                  <a:t>14</a:t>
                </a:r>
                <a:endParaRPr lang="en-US" sz="700" kern="0" baseline="30000" dirty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41">
                <a:extLst>
                  <a:ext uri="{FF2B5EF4-FFF2-40B4-BE49-F238E27FC236}">
                    <a16:creationId xmlns="" xmlns:a16="http://schemas.microsoft.com/office/drawing/2014/main" id="{F3F3A223-B19F-0F01-F23E-335FAC0DF168}"/>
                  </a:ext>
                </a:extLst>
              </p:cNvPr>
              <p:cNvSpPr/>
              <p:nvPr/>
            </p:nvSpPr>
            <p:spPr>
              <a:xfrm>
                <a:off x="3463645" y="3461107"/>
                <a:ext cx="526757" cy="307534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514350">
                  <a:defRPr/>
                </a:pPr>
                <a:r>
                  <a:rPr lang="en-US" sz="700" b="1" kern="0" dirty="0">
                    <a:solidFill>
                      <a:prstClr val="white"/>
                    </a:solidFill>
                    <a:cs typeface="Arial" panose="020B0604020202020204" pitchFamily="34" charset="0"/>
                  </a:rPr>
                  <a:t>20</a:t>
                </a:r>
                <a:endParaRPr lang="en-US" sz="700" kern="0" baseline="30000" dirty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38" name="Groupe 137">
            <a:extLst>
              <a:ext uri="{FF2B5EF4-FFF2-40B4-BE49-F238E27FC236}">
                <a16:creationId xmlns="" xmlns:a16="http://schemas.microsoft.com/office/drawing/2014/main" id="{27870D85-AE5D-B4D6-296F-C2E55CBCFA8F}"/>
              </a:ext>
            </a:extLst>
          </p:cNvPr>
          <p:cNvGrpSpPr/>
          <p:nvPr/>
        </p:nvGrpSpPr>
        <p:grpSpPr>
          <a:xfrm>
            <a:off x="8436621" y="1171136"/>
            <a:ext cx="3555419" cy="3120778"/>
            <a:chOff x="1036998" y="1171138"/>
            <a:chExt cx="3555419" cy="3120778"/>
          </a:xfrm>
        </p:grpSpPr>
        <p:sp>
          <p:nvSpPr>
            <p:cNvPr id="139" name="Espace réservé du contenu 5">
              <a:extLst>
                <a:ext uri="{FF2B5EF4-FFF2-40B4-BE49-F238E27FC236}">
                  <a16:creationId xmlns="" xmlns:a16="http://schemas.microsoft.com/office/drawing/2014/main" id="{FEDCD83A-A9BB-DA1A-1775-2484E4EC5E76}"/>
                </a:ext>
              </a:extLst>
            </p:cNvPr>
            <p:cNvSpPr txBox="1">
              <a:spLocks/>
            </p:cNvSpPr>
            <p:nvPr/>
          </p:nvSpPr>
          <p:spPr>
            <a:xfrm>
              <a:off x="1036998" y="1171138"/>
              <a:ext cx="3555419" cy="3120778"/>
            </a:xfrm>
            <a:prstGeom prst="rect">
              <a:avLst/>
            </a:prstGeom>
            <a:ln w="12700">
              <a:solidFill>
                <a:srgbClr val="005086"/>
              </a:solidFill>
            </a:ln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>
                  <a:solidFill>
                    <a:prstClr val="black"/>
                  </a:solidFill>
                </a:rPr>
                <a:t> </a:t>
              </a:r>
              <a:endParaRPr lang="fr-FR" dirty="0">
                <a:solidFill>
                  <a:prstClr val="black"/>
                </a:solidFill>
              </a:endParaRPr>
            </a:p>
          </p:txBody>
        </p:sp>
        <p:graphicFrame>
          <p:nvGraphicFramePr>
            <p:cNvPr id="140" name="Chart 16">
              <a:extLst>
                <a:ext uri="{FF2B5EF4-FFF2-40B4-BE49-F238E27FC236}">
                  <a16:creationId xmlns="" xmlns:a16="http://schemas.microsoft.com/office/drawing/2014/main" id="{94D0F6DF-2EF1-4CEF-7C2F-FAEF7D8B7449}"/>
                </a:ext>
              </a:extLst>
            </p:cNvPr>
            <p:cNvGraphicFramePr/>
            <p:nvPr>
              <p:extLst/>
            </p:nvPr>
          </p:nvGraphicFramePr>
          <p:xfrm>
            <a:off x="1036998" y="1333508"/>
            <a:ext cx="557133" cy="257985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41" name="Freeform 41">
              <a:extLst>
                <a:ext uri="{FF2B5EF4-FFF2-40B4-BE49-F238E27FC236}">
                  <a16:creationId xmlns="" xmlns:a16="http://schemas.microsoft.com/office/drawing/2014/main" id="{11EC1620-5F1B-E08E-752A-05326377141C}"/>
                </a:ext>
              </a:extLst>
            </p:cNvPr>
            <p:cNvSpPr/>
            <p:nvPr/>
          </p:nvSpPr>
          <p:spPr>
            <a:xfrm>
              <a:off x="1519365" y="3809102"/>
              <a:ext cx="1233607" cy="247196"/>
            </a:xfrm>
            <a:prstGeom prst="roundRect">
              <a:avLst>
                <a:gd name="adj" fmla="val 9151"/>
              </a:avLst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36000" tIns="36000" rIns="36000" bIns="3600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800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EI </a:t>
              </a:r>
              <a:r>
                <a:rPr lang="en-US" sz="800" b="1" kern="0" dirty="0" err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cardiaques</a:t>
              </a:r>
              <a:endParaRPr lang="en-US" sz="800" kern="0" baseline="3000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142" name="Connecteur droit 141">
              <a:extLst>
                <a:ext uri="{FF2B5EF4-FFF2-40B4-BE49-F238E27FC236}">
                  <a16:creationId xmlns="" xmlns:a16="http://schemas.microsoft.com/office/drawing/2014/main" id="{24C1F7ED-7F03-86FC-E647-5E1AB3FA6761}"/>
                </a:ext>
              </a:extLst>
            </p:cNvPr>
            <p:cNvCxnSpPr>
              <a:cxnSpLocks/>
            </p:cNvCxnSpPr>
            <p:nvPr/>
          </p:nvCxnSpPr>
          <p:spPr>
            <a:xfrm>
              <a:off x="1400446" y="3768642"/>
              <a:ext cx="2977345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3" name="Groupe 142">
              <a:extLst>
                <a:ext uri="{FF2B5EF4-FFF2-40B4-BE49-F238E27FC236}">
                  <a16:creationId xmlns="" xmlns:a16="http://schemas.microsoft.com/office/drawing/2014/main" id="{8E8A05F3-84A4-3FF3-785C-7B3D07ADD1F7}"/>
                </a:ext>
              </a:extLst>
            </p:cNvPr>
            <p:cNvGrpSpPr/>
            <p:nvPr/>
          </p:nvGrpSpPr>
          <p:grpSpPr>
            <a:xfrm>
              <a:off x="1519365" y="1625270"/>
              <a:ext cx="1233607" cy="2143372"/>
              <a:chOff x="1519364" y="1625270"/>
              <a:chExt cx="2471038" cy="2143372"/>
            </a:xfrm>
          </p:grpSpPr>
          <p:sp>
            <p:nvSpPr>
              <p:cNvPr id="150" name="Freeform 41">
                <a:extLst>
                  <a:ext uri="{FF2B5EF4-FFF2-40B4-BE49-F238E27FC236}">
                    <a16:creationId xmlns="" xmlns:a16="http://schemas.microsoft.com/office/drawing/2014/main" id="{59DE6C52-8D7E-8C5E-A77D-DFEE04EF07CD}"/>
                  </a:ext>
                </a:extLst>
              </p:cNvPr>
              <p:cNvSpPr/>
              <p:nvPr/>
            </p:nvSpPr>
            <p:spPr>
              <a:xfrm>
                <a:off x="1519364" y="2009933"/>
                <a:ext cx="526757" cy="1758708"/>
              </a:xfrm>
              <a:prstGeom prst="rect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514350">
                  <a:defRPr/>
                </a:pPr>
                <a:r>
                  <a:rPr lang="en-US" sz="800" b="1" kern="0" dirty="0">
                    <a:solidFill>
                      <a:prstClr val="white"/>
                    </a:solidFill>
                    <a:cs typeface="Arial" panose="020B0604020202020204" pitchFamily="34" charset="0"/>
                  </a:rPr>
                  <a:t>12</a:t>
                </a:r>
                <a:endParaRPr lang="en-US" sz="700" kern="0" baseline="30000" dirty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41">
                <a:extLst>
                  <a:ext uri="{FF2B5EF4-FFF2-40B4-BE49-F238E27FC236}">
                    <a16:creationId xmlns="" xmlns:a16="http://schemas.microsoft.com/office/drawing/2014/main" id="{0F66E9EB-7A80-9A56-D215-3DA0A066113E}"/>
                  </a:ext>
                </a:extLst>
              </p:cNvPr>
              <p:cNvSpPr/>
              <p:nvPr/>
            </p:nvSpPr>
            <p:spPr>
              <a:xfrm>
                <a:off x="2165039" y="2772348"/>
                <a:ext cx="526757" cy="996294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514350">
                  <a:defRPr/>
                </a:pPr>
                <a:r>
                  <a:rPr lang="en-US" sz="700" b="1" kern="0" dirty="0">
                    <a:solidFill>
                      <a:prstClr val="white"/>
                    </a:solidFill>
                    <a:cs typeface="Arial" panose="020B0604020202020204" pitchFamily="34" charset="0"/>
                  </a:rPr>
                  <a:t>7</a:t>
                </a:r>
                <a:endParaRPr lang="en-US" sz="700" kern="0" baseline="30000" dirty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41">
                <a:extLst>
                  <a:ext uri="{FF2B5EF4-FFF2-40B4-BE49-F238E27FC236}">
                    <a16:creationId xmlns="" xmlns:a16="http://schemas.microsoft.com/office/drawing/2014/main" id="{DC5EAE3E-2A34-A215-6DAA-6D02C5D8C342}"/>
                  </a:ext>
                </a:extLst>
              </p:cNvPr>
              <p:cNvSpPr/>
              <p:nvPr/>
            </p:nvSpPr>
            <p:spPr>
              <a:xfrm>
                <a:off x="2814342" y="2772347"/>
                <a:ext cx="526757" cy="996294"/>
              </a:xfrm>
              <a:prstGeom prst="rect">
                <a:avLst/>
              </a:prstGeom>
              <a:solidFill>
                <a:srgbClr val="FF7F4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514350">
                  <a:defRPr/>
                </a:pPr>
                <a:r>
                  <a:rPr lang="en-US" sz="800" b="1" kern="0">
                    <a:solidFill>
                      <a:prstClr val="white"/>
                    </a:solidFill>
                    <a:cs typeface="Arial" panose="020B0604020202020204" pitchFamily="34" charset="0"/>
                  </a:rPr>
                  <a:t>7</a:t>
                </a:r>
                <a:endParaRPr lang="en-US" sz="800" kern="0" baseline="30000" dirty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41">
                <a:extLst>
                  <a:ext uri="{FF2B5EF4-FFF2-40B4-BE49-F238E27FC236}">
                    <a16:creationId xmlns="" xmlns:a16="http://schemas.microsoft.com/office/drawing/2014/main" id="{C10F85D1-B382-B1BC-A97B-FEC38454504C}"/>
                  </a:ext>
                </a:extLst>
              </p:cNvPr>
              <p:cNvSpPr/>
              <p:nvPr/>
            </p:nvSpPr>
            <p:spPr>
              <a:xfrm>
                <a:off x="3463645" y="1625270"/>
                <a:ext cx="526757" cy="2143371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514350">
                  <a:defRPr/>
                </a:pPr>
                <a:r>
                  <a:rPr lang="en-US" sz="800" b="1" kern="0">
                    <a:solidFill>
                      <a:prstClr val="white"/>
                    </a:solidFill>
                    <a:cs typeface="Arial" panose="020B0604020202020204" pitchFamily="34" charset="0"/>
                  </a:rPr>
                  <a:t>15</a:t>
                </a:r>
                <a:endParaRPr lang="en-US" sz="800" kern="0" baseline="30000" dirty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44" name="Freeform 41">
              <a:extLst>
                <a:ext uri="{FF2B5EF4-FFF2-40B4-BE49-F238E27FC236}">
                  <a16:creationId xmlns="" xmlns:a16="http://schemas.microsoft.com/office/drawing/2014/main" id="{121E6F81-B406-8777-F91B-F1F6ABF2BDEF}"/>
                </a:ext>
              </a:extLst>
            </p:cNvPr>
            <p:cNvSpPr/>
            <p:nvPr/>
          </p:nvSpPr>
          <p:spPr>
            <a:xfrm>
              <a:off x="3033495" y="3817340"/>
              <a:ext cx="1233607" cy="247196"/>
            </a:xfrm>
            <a:prstGeom prst="roundRect">
              <a:avLst>
                <a:gd name="adj" fmla="val 9151"/>
              </a:avLst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36000" tIns="36000" rIns="36000" bIns="3600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800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Hypertension</a:t>
              </a:r>
              <a:endParaRPr lang="en-US" sz="800" kern="0" baseline="3000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145" name="Groupe 144">
              <a:extLst>
                <a:ext uri="{FF2B5EF4-FFF2-40B4-BE49-F238E27FC236}">
                  <a16:creationId xmlns="" xmlns:a16="http://schemas.microsoft.com/office/drawing/2014/main" id="{FC1395F7-A450-19F7-FCE3-A99E0680FCCB}"/>
                </a:ext>
              </a:extLst>
            </p:cNvPr>
            <p:cNvGrpSpPr/>
            <p:nvPr/>
          </p:nvGrpSpPr>
          <p:grpSpPr>
            <a:xfrm>
              <a:off x="3000544" y="2474497"/>
              <a:ext cx="1233607" cy="1294145"/>
              <a:chOff x="1519364" y="2474497"/>
              <a:chExt cx="2471038" cy="1294145"/>
            </a:xfrm>
          </p:grpSpPr>
          <p:sp>
            <p:nvSpPr>
              <p:cNvPr id="146" name="Freeform 41">
                <a:extLst>
                  <a:ext uri="{FF2B5EF4-FFF2-40B4-BE49-F238E27FC236}">
                    <a16:creationId xmlns="" xmlns:a16="http://schemas.microsoft.com/office/drawing/2014/main" id="{03362BC6-93B7-6BE0-1E6B-D0D7E01B5395}"/>
                  </a:ext>
                </a:extLst>
              </p:cNvPr>
              <p:cNvSpPr/>
              <p:nvPr/>
            </p:nvSpPr>
            <p:spPr>
              <a:xfrm>
                <a:off x="1519364" y="2888928"/>
                <a:ext cx="526757" cy="879714"/>
              </a:xfrm>
              <a:prstGeom prst="rect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514350">
                  <a:defRPr/>
                </a:pPr>
                <a:r>
                  <a:rPr lang="en-US" sz="800" b="1" kern="0">
                    <a:solidFill>
                      <a:prstClr val="white"/>
                    </a:solidFill>
                    <a:cs typeface="Arial" panose="020B0604020202020204" pitchFamily="34" charset="0"/>
                  </a:rPr>
                  <a:t>6</a:t>
                </a:r>
                <a:endParaRPr lang="en-US" sz="800" kern="0" baseline="30000" dirty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41">
                <a:extLst>
                  <a:ext uri="{FF2B5EF4-FFF2-40B4-BE49-F238E27FC236}">
                    <a16:creationId xmlns="" xmlns:a16="http://schemas.microsoft.com/office/drawing/2014/main" id="{5F3DE1C2-41B2-E32E-3E60-68F94DD557FF}"/>
                  </a:ext>
                </a:extLst>
              </p:cNvPr>
              <p:cNvSpPr/>
              <p:nvPr/>
            </p:nvSpPr>
            <p:spPr>
              <a:xfrm>
                <a:off x="2165039" y="3009145"/>
                <a:ext cx="526757" cy="75949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514350">
                  <a:defRPr/>
                </a:pPr>
                <a:r>
                  <a:rPr lang="en-US" sz="700" b="1" kern="0" dirty="0">
                    <a:solidFill>
                      <a:prstClr val="white"/>
                    </a:solidFill>
                    <a:cs typeface="Arial" panose="020B0604020202020204" pitchFamily="34" charset="0"/>
                  </a:rPr>
                  <a:t>5</a:t>
                </a:r>
                <a:endParaRPr lang="en-US" sz="700" kern="0" baseline="30000" dirty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41">
                <a:extLst>
                  <a:ext uri="{FF2B5EF4-FFF2-40B4-BE49-F238E27FC236}">
                    <a16:creationId xmlns="" xmlns:a16="http://schemas.microsoft.com/office/drawing/2014/main" id="{364901E3-73DE-8339-5796-4D5479F6CA54}"/>
                  </a:ext>
                </a:extLst>
              </p:cNvPr>
              <p:cNvSpPr/>
              <p:nvPr/>
            </p:nvSpPr>
            <p:spPr>
              <a:xfrm>
                <a:off x="2814342" y="2641199"/>
                <a:ext cx="526757" cy="1127442"/>
              </a:xfrm>
              <a:prstGeom prst="rect">
                <a:avLst/>
              </a:prstGeom>
              <a:solidFill>
                <a:srgbClr val="FF7F4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514350">
                  <a:defRPr/>
                </a:pPr>
                <a:r>
                  <a:rPr lang="en-US" sz="800" b="1" kern="0">
                    <a:solidFill>
                      <a:prstClr val="white"/>
                    </a:solidFill>
                    <a:cs typeface="Arial" panose="020B0604020202020204" pitchFamily="34" charset="0"/>
                  </a:rPr>
                  <a:t>8</a:t>
                </a:r>
                <a:endParaRPr lang="en-US" sz="800" kern="0" baseline="30000" dirty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41">
                <a:extLst>
                  <a:ext uri="{FF2B5EF4-FFF2-40B4-BE49-F238E27FC236}">
                    <a16:creationId xmlns="" xmlns:a16="http://schemas.microsoft.com/office/drawing/2014/main" id="{4CAA3390-1985-B9F5-462D-1462A3F72D50}"/>
                  </a:ext>
                </a:extLst>
              </p:cNvPr>
              <p:cNvSpPr/>
              <p:nvPr/>
            </p:nvSpPr>
            <p:spPr>
              <a:xfrm>
                <a:off x="3463645" y="2474497"/>
                <a:ext cx="526757" cy="1294144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514350">
                  <a:defRPr/>
                </a:pPr>
                <a:r>
                  <a:rPr lang="en-US" sz="800" b="1" kern="0">
                    <a:solidFill>
                      <a:prstClr val="white"/>
                    </a:solidFill>
                    <a:cs typeface="Arial" panose="020B0604020202020204" pitchFamily="34" charset="0"/>
                  </a:rPr>
                  <a:t>9</a:t>
                </a:r>
                <a:endParaRPr lang="en-US" sz="800" kern="0" baseline="30000" dirty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8" name="Espace réservé du texte 6">
            <a:extLst>
              <a:ext uri="{FF2B5EF4-FFF2-40B4-BE49-F238E27FC236}">
                <a16:creationId xmlns="" xmlns:a16="http://schemas.microsoft.com/office/drawing/2014/main" id="{15FC4E87-3C86-1B48-3AE9-821169ACD2B2}"/>
              </a:ext>
            </a:extLst>
          </p:cNvPr>
          <p:cNvSpPr txBox="1">
            <a:spLocks/>
          </p:cNvSpPr>
          <p:nvPr/>
        </p:nvSpPr>
        <p:spPr>
          <a:xfrm>
            <a:off x="1154388" y="980339"/>
            <a:ext cx="1911197" cy="38735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rgbClr val="737078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100"/>
              <a:t>Événements indésirables</a:t>
            </a:r>
            <a:endParaRPr lang="fr-FR" sz="1000" dirty="0"/>
          </a:p>
        </p:txBody>
      </p:sp>
      <p:sp>
        <p:nvSpPr>
          <p:cNvPr id="154" name="Espace réservé du texte 6">
            <a:extLst>
              <a:ext uri="{FF2B5EF4-FFF2-40B4-BE49-F238E27FC236}">
                <a16:creationId xmlns="" xmlns:a16="http://schemas.microsoft.com/office/drawing/2014/main" id="{F6B696A8-2996-7892-481B-0E834E205044}"/>
              </a:ext>
            </a:extLst>
          </p:cNvPr>
          <p:cNvSpPr txBox="1">
            <a:spLocks/>
          </p:cNvSpPr>
          <p:nvPr/>
        </p:nvSpPr>
        <p:spPr>
          <a:xfrm>
            <a:off x="4872394" y="980086"/>
            <a:ext cx="864859" cy="38735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rgbClr val="737078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100"/>
              <a:t>Infections</a:t>
            </a:r>
            <a:endParaRPr lang="fr-FR" sz="1000" dirty="0"/>
          </a:p>
        </p:txBody>
      </p:sp>
      <p:sp>
        <p:nvSpPr>
          <p:cNvPr id="155" name="Espace réservé du texte 6">
            <a:extLst>
              <a:ext uri="{FF2B5EF4-FFF2-40B4-BE49-F238E27FC236}">
                <a16:creationId xmlns="" xmlns:a16="http://schemas.microsoft.com/office/drawing/2014/main" id="{51728161-B3A8-1F53-58E0-E0284DE98CA8}"/>
              </a:ext>
            </a:extLst>
          </p:cNvPr>
          <p:cNvSpPr txBox="1">
            <a:spLocks/>
          </p:cNvSpPr>
          <p:nvPr/>
        </p:nvSpPr>
        <p:spPr>
          <a:xfrm>
            <a:off x="8590401" y="979833"/>
            <a:ext cx="2264315" cy="38735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rgbClr val="737078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100" dirty="0"/>
              <a:t>EI cardiaques et hypertension</a:t>
            </a:r>
            <a:endParaRPr lang="fr-FR" sz="1000" dirty="0"/>
          </a:p>
        </p:txBody>
      </p:sp>
      <p:sp>
        <p:nvSpPr>
          <p:cNvPr id="67" name="Freeform 41">
            <a:extLst>
              <a:ext uri="{FF2B5EF4-FFF2-40B4-BE49-F238E27FC236}">
                <a16:creationId xmlns="" xmlns:a16="http://schemas.microsoft.com/office/drawing/2014/main" id="{F1237EC8-5C85-2D7B-1FFF-EAA11C2CC512}"/>
              </a:ext>
            </a:extLst>
          </p:cNvPr>
          <p:cNvSpPr/>
          <p:nvPr/>
        </p:nvSpPr>
        <p:spPr>
          <a:xfrm>
            <a:off x="2434280" y="1577545"/>
            <a:ext cx="1594021" cy="185352"/>
          </a:xfrm>
          <a:prstGeom prst="roundRect">
            <a:avLst>
              <a:gd name="adj" fmla="val 9151"/>
            </a:avLst>
          </a:prstGeom>
          <a:noFill/>
          <a:ln w="25400" cap="flat" cmpd="sng" algn="ctr">
            <a:noFill/>
            <a:prstDash val="solid"/>
          </a:ln>
          <a:effectLst/>
        </p:spPr>
        <p:txBody>
          <a:bodyPr spcFirstLastPara="0" vert="horz" wrap="square" lIns="36000" tIns="36000" rIns="36000" bIns="36000" numCol="1" spcCol="1270" anchor="ctr" anchorCtr="0">
            <a:noAutofit/>
          </a:bodyPr>
          <a:lstStyle/>
          <a:p>
            <a:pPr defTabSz="514350">
              <a:defRPr/>
            </a:pPr>
            <a:r>
              <a:rPr lang="en-US" sz="800" b="1" kern="0" dirty="0">
                <a:solidFill>
                  <a:srgbClr val="70AD47">
                    <a:lumMod val="75000"/>
                  </a:srgbClr>
                </a:solidFill>
                <a:cs typeface="Arial" panose="020B0604020202020204" pitchFamily="34" charset="0"/>
              </a:rPr>
              <a:t>RV Rituximab, Vénétoclax</a:t>
            </a:r>
          </a:p>
        </p:txBody>
      </p:sp>
      <p:sp>
        <p:nvSpPr>
          <p:cNvPr id="68" name="Freeform 41">
            <a:extLst>
              <a:ext uri="{FF2B5EF4-FFF2-40B4-BE49-F238E27FC236}">
                <a16:creationId xmlns="" xmlns:a16="http://schemas.microsoft.com/office/drawing/2014/main" id="{F1237EC8-5C85-2D7B-1FFF-EAA11C2CC512}"/>
              </a:ext>
            </a:extLst>
          </p:cNvPr>
          <p:cNvSpPr/>
          <p:nvPr/>
        </p:nvSpPr>
        <p:spPr>
          <a:xfrm>
            <a:off x="2421925" y="1804087"/>
            <a:ext cx="1738184" cy="164757"/>
          </a:xfrm>
          <a:prstGeom prst="roundRect">
            <a:avLst>
              <a:gd name="adj" fmla="val 9151"/>
            </a:avLst>
          </a:prstGeom>
          <a:noFill/>
          <a:ln w="25400" cap="flat" cmpd="sng" algn="ctr">
            <a:noFill/>
            <a:prstDash val="solid"/>
          </a:ln>
          <a:effectLst/>
        </p:spPr>
        <p:txBody>
          <a:bodyPr spcFirstLastPara="0" vert="horz" wrap="square" lIns="36000" tIns="36000" rIns="36000" bIns="36000" numCol="1" spcCol="1270" anchor="ctr" anchorCtr="0">
            <a:noAutofit/>
          </a:bodyPr>
          <a:lstStyle/>
          <a:p>
            <a:pPr defTabSz="514350">
              <a:defRPr/>
            </a:pPr>
            <a:r>
              <a:rPr lang="en-US" sz="800" b="1" kern="0" dirty="0">
                <a:solidFill>
                  <a:srgbClr val="ED7D31"/>
                </a:solidFill>
                <a:cs typeface="Arial" panose="020B0604020202020204" pitchFamily="34" charset="0"/>
              </a:rPr>
              <a:t>GV Obinutuzumab, Vénétoclax</a:t>
            </a:r>
          </a:p>
          <a:p>
            <a:pPr algn="ctr" defTabSz="514350">
              <a:defRPr/>
            </a:pPr>
            <a:endParaRPr lang="en-US" sz="800" kern="0" dirty="0">
              <a:solidFill>
                <a:srgbClr val="4472C4"/>
              </a:solidFill>
              <a:cs typeface="Arial" panose="020B0604020202020204" pitchFamily="34" charset="0"/>
            </a:endParaRPr>
          </a:p>
        </p:txBody>
      </p:sp>
      <p:sp>
        <p:nvSpPr>
          <p:cNvPr id="69" name="Freeform 41">
            <a:extLst>
              <a:ext uri="{FF2B5EF4-FFF2-40B4-BE49-F238E27FC236}">
                <a16:creationId xmlns="" xmlns:a16="http://schemas.microsoft.com/office/drawing/2014/main" id="{F1237EC8-5C85-2D7B-1FFF-EAA11C2CC512}"/>
              </a:ext>
            </a:extLst>
          </p:cNvPr>
          <p:cNvSpPr/>
          <p:nvPr/>
        </p:nvSpPr>
        <p:spPr>
          <a:xfrm>
            <a:off x="2421925" y="1968843"/>
            <a:ext cx="2150075" cy="156519"/>
          </a:xfrm>
          <a:prstGeom prst="roundRect">
            <a:avLst>
              <a:gd name="adj" fmla="val 9151"/>
            </a:avLst>
          </a:prstGeom>
          <a:noFill/>
          <a:ln w="25400" cap="flat" cmpd="sng" algn="ctr">
            <a:noFill/>
            <a:prstDash val="solid"/>
          </a:ln>
          <a:effectLst/>
        </p:spPr>
        <p:txBody>
          <a:bodyPr spcFirstLastPara="0" vert="horz" wrap="square" lIns="36000" tIns="36000" rIns="36000" bIns="36000" numCol="1" spcCol="1270" anchor="ctr" anchorCtr="0">
            <a:noAutofit/>
          </a:bodyPr>
          <a:lstStyle/>
          <a:p>
            <a:pPr defTabSz="514350">
              <a:defRPr/>
            </a:pPr>
            <a:r>
              <a:rPr lang="en-US" sz="800" b="1" kern="0" dirty="0">
                <a:solidFill>
                  <a:srgbClr val="404040"/>
                </a:solidFill>
                <a:cs typeface="Arial" panose="020B0604020202020204" pitchFamily="34" charset="0"/>
              </a:rPr>
              <a:t>GIV Obinutuzumab, Ibrutinib Vénétoclax</a:t>
            </a:r>
          </a:p>
          <a:p>
            <a:pPr algn="ctr" defTabSz="514350">
              <a:defRPr/>
            </a:pPr>
            <a:endParaRPr lang="en-US" sz="800" kern="0" dirty="0">
              <a:solidFill>
                <a:srgbClr val="4472C4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511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5CEDD532-39DA-D6F8-5B8C-4B9A0DA61F44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fr-FR" dirty="0"/>
              <a:t>A. </a:t>
            </a:r>
            <a:r>
              <a:rPr lang="fr-FR" dirty="0" err="1"/>
              <a:t>Wiestner</a:t>
            </a:r>
            <a:r>
              <a:rPr lang="fr-FR" dirty="0"/>
              <a:t> et al, ASH</a:t>
            </a:r>
            <a:r>
              <a:rPr lang="fr-FR" baseline="30000" dirty="0"/>
              <a:t>® </a:t>
            </a:r>
            <a:r>
              <a:rPr lang="fr-FR" dirty="0"/>
              <a:t> 2023, Abs. #201</a:t>
            </a:r>
          </a:p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0139C9B5-6947-3CC1-5E47-4DF4FE6416B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06583" y="1944913"/>
            <a:ext cx="9765071" cy="1690915"/>
          </a:xfrm>
        </p:spPr>
        <p:txBody>
          <a:bodyPr lIns="91440" tIns="45720" rIns="91440" bIns="45720" anchor="b">
            <a:noAutofit/>
          </a:bodyPr>
          <a:lstStyle/>
          <a:p>
            <a:r>
              <a:rPr lang="fr-FR" dirty="0">
                <a:latin typeface="Century Gothic"/>
              </a:rPr>
              <a:t>Suivi à 10 ans de </a:t>
            </a:r>
            <a:r>
              <a:rPr lang="fr-FR">
                <a:latin typeface="Century Gothic"/>
              </a:rPr>
              <a:t>l'étude </a:t>
            </a:r>
            <a:br>
              <a:rPr lang="fr-FR">
                <a:latin typeface="Century Gothic"/>
              </a:rPr>
            </a:br>
            <a:r>
              <a:rPr lang="fr-FR">
                <a:latin typeface="Century Gothic"/>
              </a:rPr>
              <a:t>de </a:t>
            </a:r>
            <a:r>
              <a:rPr lang="fr-FR" dirty="0">
                <a:latin typeface="Century Gothic"/>
              </a:rPr>
              <a:t>phase II du NIH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90B02BB8-2082-7FD9-66C7-DEFA1062184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fr-FR" dirty="0">
                <a:latin typeface="Century Gothic"/>
              </a:rPr>
              <a:t>10 ans de recul pour l'</a:t>
            </a:r>
            <a:r>
              <a:rPr lang="fr-FR" dirty="0" err="1">
                <a:latin typeface="Century Gothic"/>
              </a:rPr>
              <a:t>Ibrutinib</a:t>
            </a:r>
          </a:p>
        </p:txBody>
      </p:sp>
      <p:sp>
        <p:nvSpPr>
          <p:cNvPr id="6" name="Espace réservé du texte 1">
            <a:extLst>
              <a:ext uri="{FF2B5EF4-FFF2-40B4-BE49-F238E27FC236}">
                <a16:creationId xmlns="" xmlns:a16="http://schemas.microsoft.com/office/drawing/2014/main" id="{A5660D53-07C7-501C-ACE7-6F094F11B5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35351" y="6554231"/>
            <a:ext cx="1411407" cy="242888"/>
          </a:xfrm>
        </p:spPr>
        <p:txBody>
          <a:bodyPr>
            <a:normAutofit fontScale="92500"/>
          </a:bodyPr>
          <a:lstStyle/>
          <a:p>
            <a:r>
              <a:rPr lang="fr-FR" dirty="0"/>
              <a:t>9-12 décembre 2023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4040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="" xmlns:a16="http://schemas.microsoft.com/office/drawing/2014/main" id="{3434C085-0770-43A0-1B63-D7A7493A9A2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/>
          </a:bodyPr>
          <a:lstStyle/>
          <a:p>
            <a:r>
              <a:rPr lang="fr-FR" dirty="0"/>
              <a:t>9-12 décembre 2023</a:t>
            </a:r>
          </a:p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51BC11A6-4E2B-6A98-537D-379F5F43E696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fr-FR" dirty="0"/>
              <a:t>A. </a:t>
            </a:r>
            <a:r>
              <a:rPr lang="fr-FR" dirty="0" err="1"/>
              <a:t>Wiestner</a:t>
            </a:r>
            <a:r>
              <a:rPr lang="fr-FR" dirty="0"/>
              <a:t> et al, ASH</a:t>
            </a:r>
            <a:r>
              <a:rPr lang="fr-FR" baseline="30000" dirty="0"/>
              <a:t>® </a:t>
            </a:r>
            <a:r>
              <a:rPr lang="fr-FR" dirty="0"/>
              <a:t> 2023, Abs. #201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E0021175-4FA4-37AD-23CD-EBCF6DF2E13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lIns="180000" tIns="45720" rIns="91440" bIns="45720" anchor="t">
            <a:noAutofit/>
          </a:bodyPr>
          <a:lstStyle/>
          <a:p>
            <a:r>
              <a:rPr lang="fr-FR" dirty="0">
                <a:latin typeface="Century Gothic"/>
              </a:rPr>
              <a:t>Phase II </a:t>
            </a:r>
            <a:r>
              <a:rPr lang="fr-FR" dirty="0" err="1">
                <a:latin typeface="Century Gothic"/>
              </a:rPr>
              <a:t>Ibrutinib </a:t>
            </a:r>
            <a:r>
              <a:rPr lang="fr-FR" dirty="0">
                <a:latin typeface="Century Gothic"/>
              </a:rPr>
              <a:t>en monothérapie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024041FA-24D4-61E8-793F-4E60805D3C9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/>
              <a:t>Design et Caractéristiques patients</a:t>
            </a:r>
            <a:endParaRPr lang="en-US" dirty="0"/>
          </a:p>
          <a:p>
            <a:endParaRPr lang="fr-FR" dirty="0"/>
          </a:p>
        </p:txBody>
      </p:sp>
      <p:sp>
        <p:nvSpPr>
          <p:cNvPr id="7" name="Freeform 5">
            <a:extLst>
              <a:ext uri="{FF2B5EF4-FFF2-40B4-BE49-F238E27FC236}">
                <a16:creationId xmlns="" xmlns:a16="http://schemas.microsoft.com/office/drawing/2014/main" id="{29F750F8-89DA-2376-95FD-8C3980E2C782}"/>
              </a:ext>
            </a:extLst>
          </p:cNvPr>
          <p:cNvSpPr/>
          <p:nvPr/>
        </p:nvSpPr>
        <p:spPr>
          <a:xfrm>
            <a:off x="1145293" y="1130156"/>
            <a:ext cx="3414984" cy="212623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spcFirstLastPara="0" vert="horz" wrap="square" lIns="74434" tIns="74434" rIns="74434" bIns="74434" numCol="1" spcCol="1270" anchor="ctr" anchorCtr="0">
            <a:noAutofit/>
          </a:bodyPr>
          <a:lstStyle/>
          <a:p>
            <a:pPr defTabSz="450056">
              <a:spcBef>
                <a:spcPts val="400"/>
              </a:spcBef>
              <a:defRPr/>
            </a:pPr>
            <a:r>
              <a:rPr lang="da-DK" sz="1400" b="1" dirty="0">
                <a:solidFill>
                  <a:srgbClr val="000000"/>
                </a:solidFill>
                <a:cs typeface="Arial" panose="020B0604020202020204" pitchFamily="34" charset="0"/>
              </a:rPr>
              <a:t>Patients (N=84)</a:t>
            </a:r>
          </a:p>
          <a:p>
            <a:pPr marL="108000" indent="-108000" defTabSz="450056">
              <a:spcBef>
                <a:spcPts val="600"/>
              </a:spcBef>
              <a:buClr>
                <a:srgbClr val="FF7F4D"/>
              </a:buClr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000000"/>
                </a:solidFill>
                <a:cs typeface="Arial" panose="020B0604020202020204" pitchFamily="34" charset="0"/>
              </a:rPr>
              <a:t>LLC/SSL</a:t>
            </a:r>
          </a:p>
          <a:p>
            <a:pPr marL="108000" indent="-108000" defTabSz="450056">
              <a:spcBef>
                <a:spcPts val="600"/>
              </a:spcBef>
              <a:buClr>
                <a:srgbClr val="FF7F4D"/>
              </a:buClr>
              <a:buFont typeface="Arial" panose="020B0604020202020204" pitchFamily="34" charset="0"/>
              <a:buChar char="•"/>
              <a:defRPr/>
            </a:pPr>
            <a:r>
              <a:rPr lang="en-US" sz="1200" dirty="0" err="1">
                <a:solidFill>
                  <a:srgbClr val="000000"/>
                </a:solidFill>
                <a:cs typeface="Arial" panose="020B0604020202020204" pitchFamily="34" charset="0"/>
              </a:rPr>
              <a:t>Altération</a:t>
            </a:r>
            <a:r>
              <a:rPr lang="en-US" sz="1200" dirty="0">
                <a:solidFill>
                  <a:srgbClr val="000000"/>
                </a:solidFill>
                <a:cs typeface="Arial" panose="020B0604020202020204" pitchFamily="34" charset="0"/>
              </a:rPr>
              <a:t> de TP53 (del17p, mutation TP53)</a:t>
            </a:r>
          </a:p>
          <a:p>
            <a:pPr marL="108000" indent="-108000" defTabSz="450056">
              <a:spcBef>
                <a:spcPts val="600"/>
              </a:spcBef>
              <a:buClr>
                <a:srgbClr val="FF7F4D"/>
              </a:buClr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000000"/>
                </a:solidFill>
                <a:cs typeface="Arial" panose="020B0604020202020204" pitchFamily="34" charset="0"/>
              </a:rPr>
              <a:t>≥65 ans</a:t>
            </a:r>
          </a:p>
          <a:p>
            <a:pPr marL="108000" indent="-108000" defTabSz="450056">
              <a:spcBef>
                <a:spcPts val="600"/>
              </a:spcBef>
              <a:buClr>
                <a:srgbClr val="FF7F4D"/>
              </a:buClr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000000"/>
                </a:solidFill>
                <a:cs typeface="Arial" panose="020B0604020202020204" pitchFamily="34" charset="0"/>
              </a:rPr>
              <a:t>Centre unique</a:t>
            </a:r>
          </a:p>
          <a:p>
            <a:pPr marL="108000" indent="-108000" defTabSz="450056">
              <a:spcBef>
                <a:spcPts val="600"/>
              </a:spcBef>
              <a:buClr>
                <a:srgbClr val="FF7F4D"/>
              </a:buClr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000000"/>
                </a:solidFill>
                <a:cs typeface="Arial" panose="020B0604020202020204" pitchFamily="34" charset="0"/>
              </a:rPr>
              <a:t>Phase 2</a:t>
            </a:r>
          </a:p>
          <a:p>
            <a:pPr marL="108000" indent="-108000" defTabSz="450056">
              <a:spcBef>
                <a:spcPts val="600"/>
              </a:spcBef>
              <a:buClr>
                <a:srgbClr val="FF7F4D"/>
              </a:buClr>
              <a:buFont typeface="Arial" panose="020B0604020202020204" pitchFamily="34" charset="0"/>
              <a:buChar char="•"/>
              <a:defRPr/>
            </a:pPr>
            <a:r>
              <a:rPr lang="en-US" sz="1200" dirty="0" err="1">
                <a:solidFill>
                  <a:srgbClr val="000000"/>
                </a:solidFill>
                <a:cs typeface="Arial" panose="020B0604020202020204" pitchFamily="34" charset="0"/>
              </a:rPr>
              <a:t>Étude</a:t>
            </a:r>
            <a:r>
              <a:rPr lang="en-US" sz="1200" dirty="0">
                <a:solidFill>
                  <a:srgbClr val="000000"/>
                </a:solidFill>
                <a:cs typeface="Arial" panose="020B0604020202020204" pitchFamily="34" charset="0"/>
              </a:rPr>
              <a:t> à </a:t>
            </a:r>
            <a:r>
              <a:rPr lang="en-US" sz="1200" dirty="0" err="1">
                <a:solidFill>
                  <a:srgbClr val="000000"/>
                </a:solidFill>
                <a:cs typeface="Arial" panose="020B0604020202020204" pitchFamily="34" charset="0"/>
              </a:rPr>
              <a:t>l'initiative</a:t>
            </a:r>
            <a:r>
              <a:rPr lang="en-US" sz="1200" dirty="0">
                <a:solidFill>
                  <a:srgbClr val="000000"/>
                </a:solidFill>
                <a:cs typeface="Arial" panose="020B0604020202020204" pitchFamily="34" charset="0"/>
              </a:rPr>
              <a:t> de </a:t>
            </a:r>
            <a:r>
              <a:rPr lang="en-US" sz="1200" dirty="0" err="1">
                <a:solidFill>
                  <a:srgbClr val="000000"/>
                </a:solidFill>
                <a:cs typeface="Arial" panose="020B0604020202020204" pitchFamily="34" charset="0"/>
              </a:rPr>
              <a:t>l’investigateur</a:t>
            </a:r>
            <a:endParaRPr lang="en-US" sz="12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108000" indent="-108000" defTabSz="450056">
              <a:spcBef>
                <a:spcPts val="600"/>
              </a:spcBef>
              <a:buClr>
                <a:srgbClr val="FF7F4D"/>
              </a:buClr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000000"/>
                </a:solidFill>
                <a:cs typeface="Arial" panose="020B0604020202020204" pitchFamily="34" charset="0"/>
              </a:rPr>
              <a:t>NCT01500733</a:t>
            </a:r>
          </a:p>
        </p:txBody>
      </p:sp>
      <p:sp>
        <p:nvSpPr>
          <p:cNvPr id="8" name="Freeform 41">
            <a:extLst>
              <a:ext uri="{FF2B5EF4-FFF2-40B4-BE49-F238E27FC236}">
                <a16:creationId xmlns="" xmlns:a16="http://schemas.microsoft.com/office/drawing/2014/main" id="{E9527624-6704-FB85-F2B8-5FF806FD67CB}"/>
              </a:ext>
            </a:extLst>
          </p:cNvPr>
          <p:cNvSpPr/>
          <p:nvPr/>
        </p:nvSpPr>
        <p:spPr>
          <a:xfrm>
            <a:off x="7030547" y="1713472"/>
            <a:ext cx="1698627" cy="882248"/>
          </a:xfrm>
          <a:prstGeom prst="roundRect">
            <a:avLst>
              <a:gd name="adj" fmla="val 9151"/>
            </a:avLst>
          </a:prstGeom>
          <a:solidFill>
            <a:schemeClr val="bg2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36000" tIns="36000" rIns="36000" bIns="36000" numCol="1" spcCol="1270" anchor="ctr" anchorCtr="0">
            <a:noAutofit/>
          </a:bodyPr>
          <a:lstStyle/>
          <a:p>
            <a:pPr algn="ctr" defTabSz="514350">
              <a:defRPr/>
            </a:pPr>
            <a:r>
              <a:rPr lang="en-US" kern="0">
                <a:solidFill>
                  <a:prstClr val="white"/>
                </a:solidFill>
                <a:cs typeface="Arial" panose="020B0604020202020204" pitchFamily="34" charset="0"/>
              </a:rPr>
              <a:t>Réponse</a:t>
            </a:r>
          </a:p>
          <a:p>
            <a:pPr algn="ctr" defTabSz="514350">
              <a:defRPr/>
            </a:pPr>
            <a:r>
              <a:rPr lang="en-US" kern="0">
                <a:solidFill>
                  <a:prstClr val="white"/>
                </a:solidFill>
                <a:cs typeface="Arial" panose="020B0604020202020204" pitchFamily="34" charset="0"/>
              </a:rPr>
              <a:t>À 6 mois</a:t>
            </a:r>
            <a:endParaRPr lang="en-US" kern="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="" xmlns:a16="http://schemas.microsoft.com/office/drawing/2014/main" id="{9EA74932-1F40-49E1-7FAE-2A192DF7C286}"/>
              </a:ext>
            </a:extLst>
          </p:cNvPr>
          <p:cNvSpPr/>
          <p:nvPr/>
        </p:nvSpPr>
        <p:spPr>
          <a:xfrm>
            <a:off x="4451044" y="1884997"/>
            <a:ext cx="532056" cy="532056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lIns="0" tIns="0" rIns="0" bIns="0" rtlCol="0" anchor="ctr"/>
          <a:lstStyle/>
          <a:p>
            <a:pPr algn="ctr">
              <a:defRPr/>
            </a:pPr>
            <a:r>
              <a:rPr lang="en-US" altLang="zh-CN" sz="1600" b="1" kern="0">
                <a:solidFill>
                  <a:srgbClr val="FFFFFF"/>
                </a:solidFill>
                <a:cs typeface="Arial" panose="020B0604020202020204" pitchFamily="34" charset="0"/>
              </a:rPr>
              <a:t>R</a:t>
            </a:r>
            <a:endParaRPr lang="en-US" altLang="zh-CN" sz="1200" b="1" kern="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4" name="Freeform 41">
            <a:extLst>
              <a:ext uri="{FF2B5EF4-FFF2-40B4-BE49-F238E27FC236}">
                <a16:creationId xmlns="" xmlns:a16="http://schemas.microsoft.com/office/drawing/2014/main" id="{0D1ECEDA-ACD3-2CA5-B97E-9A262EC1DB8D}"/>
              </a:ext>
            </a:extLst>
          </p:cNvPr>
          <p:cNvSpPr/>
          <p:nvPr/>
        </p:nvSpPr>
        <p:spPr>
          <a:xfrm>
            <a:off x="5174287" y="1705233"/>
            <a:ext cx="1698627" cy="898725"/>
          </a:xfrm>
          <a:prstGeom prst="roundRect">
            <a:avLst>
              <a:gd name="adj" fmla="val 9151"/>
            </a:avLst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36000" tIns="36000" rIns="36000" bIns="36000" numCol="1" spcCol="1270" anchor="ctr" anchorCtr="0">
            <a:noAutofit/>
          </a:bodyPr>
          <a:lstStyle/>
          <a:p>
            <a:pPr algn="ctr" defTabSz="514350">
              <a:defRPr/>
            </a:pPr>
            <a:r>
              <a:rPr lang="en-US" b="1" kern="0" dirty="0">
                <a:solidFill>
                  <a:prstClr val="white"/>
                </a:solidFill>
                <a:cs typeface="Arial" panose="020B0604020202020204" pitchFamily="34" charset="0"/>
              </a:rPr>
              <a:t>Ibrutinib</a:t>
            </a:r>
          </a:p>
          <a:p>
            <a:pPr algn="ctr" defTabSz="514350">
              <a:defRPr/>
            </a:pPr>
            <a:r>
              <a:rPr lang="en-US" kern="0" dirty="0">
                <a:solidFill>
                  <a:prstClr val="white"/>
                </a:solidFill>
                <a:cs typeface="Arial" panose="020B0604020202020204" pitchFamily="34" charset="0"/>
              </a:rPr>
              <a:t>420 mg/j</a:t>
            </a:r>
          </a:p>
        </p:txBody>
      </p:sp>
      <p:sp>
        <p:nvSpPr>
          <p:cNvPr id="17" name="Rectangle à coins arrondis 33">
            <a:extLst>
              <a:ext uri="{FF2B5EF4-FFF2-40B4-BE49-F238E27FC236}">
                <a16:creationId xmlns="" xmlns:a16="http://schemas.microsoft.com/office/drawing/2014/main" id="{9E30543A-A108-06ED-8032-DD632698C164}"/>
              </a:ext>
            </a:extLst>
          </p:cNvPr>
          <p:cNvSpPr/>
          <p:nvPr/>
        </p:nvSpPr>
        <p:spPr>
          <a:xfrm>
            <a:off x="1145291" y="1052012"/>
            <a:ext cx="10750456" cy="2292549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rgbClr val="000000">
                <a:lumMod val="50000"/>
                <a:lumOff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fr-FR" sz="3200" kern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9" name="Freeform 41">
            <a:extLst>
              <a:ext uri="{FF2B5EF4-FFF2-40B4-BE49-F238E27FC236}">
                <a16:creationId xmlns="" xmlns:a16="http://schemas.microsoft.com/office/drawing/2014/main" id="{E775C273-2C56-70B8-E0E4-615681CE6097}"/>
              </a:ext>
            </a:extLst>
          </p:cNvPr>
          <p:cNvSpPr/>
          <p:nvPr/>
        </p:nvSpPr>
        <p:spPr>
          <a:xfrm>
            <a:off x="8853858" y="1729947"/>
            <a:ext cx="2734987" cy="864972"/>
          </a:xfrm>
          <a:prstGeom prst="roundRect">
            <a:avLst>
              <a:gd name="adj" fmla="val 9151"/>
            </a:avLst>
          </a:prstGeom>
          <a:solidFill>
            <a:schemeClr val="tx1">
              <a:lumMod val="75000"/>
              <a:lumOff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36000" tIns="36000" rIns="36000" bIns="36000" numCol="1" spcCol="1270" anchor="ctr" anchorCtr="0">
            <a:noAutofit/>
          </a:bodyPr>
          <a:lstStyle/>
          <a:p>
            <a:pPr algn="ctr" defTabSz="514350">
              <a:defRPr/>
            </a:pPr>
            <a:r>
              <a:rPr lang="en-US" kern="0" dirty="0">
                <a:solidFill>
                  <a:prstClr val="white"/>
                </a:solidFill>
                <a:cs typeface="Arial" panose="020B0604020202020204" pitchFamily="34" charset="0"/>
              </a:rPr>
              <a:t>Maintenance  </a:t>
            </a:r>
            <a:r>
              <a:rPr lang="en-US" kern="0" dirty="0" err="1">
                <a:solidFill>
                  <a:prstClr val="white"/>
                </a:solidFill>
                <a:cs typeface="Arial" panose="020B0604020202020204" pitchFamily="34" charset="0"/>
              </a:rPr>
              <a:t>jusqu'à</a:t>
            </a:r>
            <a:r>
              <a:rPr lang="en-US" kern="0" dirty="0">
                <a:solidFill>
                  <a:prstClr val="white"/>
                </a:solidFill>
                <a:cs typeface="Arial" panose="020B0604020202020204" pitchFamily="34" charset="0"/>
              </a:rPr>
              <a:t> progression ou </a:t>
            </a:r>
            <a:r>
              <a:rPr lang="en-US" kern="0" dirty="0" err="1">
                <a:solidFill>
                  <a:prstClr val="white"/>
                </a:solidFill>
                <a:cs typeface="Arial" panose="020B0604020202020204" pitchFamily="34" charset="0"/>
              </a:rPr>
              <a:t>toxicité</a:t>
            </a:r>
            <a:endParaRPr lang="en-US" kern="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="" xmlns:a16="http://schemas.microsoft.com/office/drawing/2014/main" id="{E8D89D99-8739-69A3-A10C-57987F8D2FF3}"/>
              </a:ext>
            </a:extLst>
          </p:cNvPr>
          <p:cNvCxnSpPr>
            <a:cxnSpLocks/>
            <a:stCxn id="9" idx="6"/>
            <a:endCxn id="14" idx="1"/>
          </p:cNvCxnSpPr>
          <p:nvPr/>
        </p:nvCxnSpPr>
        <p:spPr>
          <a:xfrm>
            <a:off x="4983100" y="2151025"/>
            <a:ext cx="191187" cy="3571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Tableau 20">
            <a:extLst>
              <a:ext uri="{FF2B5EF4-FFF2-40B4-BE49-F238E27FC236}">
                <a16:creationId xmlns="" xmlns:a16="http://schemas.microsoft.com/office/drawing/2014/main" id="{AF9FED17-8C21-7D62-630B-572BAE426FA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968880" y="3444803"/>
          <a:ext cx="7050279" cy="2350243"/>
        </p:xfrm>
        <a:graphic>
          <a:graphicData uri="http://schemas.openxmlformats.org/drawingml/2006/table">
            <a:tbl>
              <a:tblPr firstRow="1" bandRow="1"/>
              <a:tblGrid>
                <a:gridCol w="2350093">
                  <a:extLst>
                    <a:ext uri="{9D8B030D-6E8A-4147-A177-3AD203B41FA5}">
                      <a16:colId xmlns="" xmlns:a16="http://schemas.microsoft.com/office/drawing/2014/main" val="4176269001"/>
                    </a:ext>
                  </a:extLst>
                </a:gridCol>
                <a:gridCol w="2350093">
                  <a:extLst>
                    <a:ext uri="{9D8B030D-6E8A-4147-A177-3AD203B41FA5}">
                      <a16:colId xmlns="" xmlns:a16="http://schemas.microsoft.com/office/drawing/2014/main" val="2877815620"/>
                    </a:ext>
                  </a:extLst>
                </a:gridCol>
                <a:gridCol w="235009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61575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fr-FR" sz="1200" b="1" i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Caractéristiques des patients</a:t>
                      </a:r>
                      <a:endParaRPr lang="fr-FR" sz="1400" b="1" i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fr-FR" sz="1100" b="1" i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Cohorte TP53</a:t>
                      </a:r>
                    </a:p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fr-FR" sz="1100" b="0" i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(n=50)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fr-FR" sz="1100" b="1" i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≥65 ans</a:t>
                      </a:r>
                    </a:p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fr-FR" sz="1100" b="0" i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(n=34)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25368585"/>
                  </a:ext>
                </a:extLst>
              </a:tr>
              <a:tr h="180788">
                <a:tc gridSpan="3"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</a:pPr>
                      <a:r>
                        <a:rPr lang="fr-FR" sz="1100" b="1" i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Statut du traitement</a:t>
                      </a:r>
                      <a:endParaRPr lang="fr-FR" sz="1100" b="1" i="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fr-FR" sz="1100" b="0" i="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10" marR="27304" marT="46234" marB="46234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Bef>
                          <a:spcPts val="0"/>
                        </a:spcBef>
                      </a:pPr>
                      <a:endParaRPr lang="fr-FR" sz="1100" b="0" i="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10" marR="27304" marT="46234" marB="46234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80788">
                <a:tc>
                  <a:txBody>
                    <a:bodyPr/>
                    <a:lstStyle/>
                    <a:p>
                      <a:r>
                        <a:rPr lang="en-US" sz="1100" b="0" i="0" dirty="0">
                          <a:latin typeface="Century Gothic" panose="020B0502020202020204" pitchFamily="34" charset="0"/>
                        </a:rPr>
                        <a:t>Naïf</a:t>
                      </a:r>
                      <a:r>
                        <a:rPr lang="en-US" sz="1100" b="0" i="0" baseline="0" dirty="0">
                          <a:latin typeface="Century Gothic" panose="020B0502020202020204" pitchFamily="34" charset="0"/>
                        </a:rPr>
                        <a:t> de </a:t>
                      </a:r>
                      <a:r>
                        <a:rPr lang="en-US" sz="1100" b="0" i="0" baseline="0" dirty="0" err="1">
                          <a:latin typeface="Century Gothic" panose="020B0502020202020204" pitchFamily="34" charset="0"/>
                        </a:rPr>
                        <a:t>ttt</a:t>
                      </a:r>
                      <a:endParaRPr lang="en-US" sz="1100" b="0" i="0" dirty="0">
                        <a:latin typeface="Century Gothic" panose="020B0502020202020204" pitchFamily="34" charset="0"/>
                      </a:endParaRPr>
                    </a:p>
                  </a:txBody>
                  <a:tcPr marL="180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>
                          <a:latin typeface="Century Gothic" panose="020B0502020202020204" pitchFamily="34" charset="0"/>
                        </a:rPr>
                        <a:t>34 (68%)</a:t>
                      </a:r>
                      <a:endParaRPr lang="en-US" sz="1100" b="0" i="0" dirty="0">
                        <a:latin typeface="Century Gothic" panose="020B0502020202020204" pitchFamily="34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a-DK" sz="1100" b="0" i="0">
                          <a:latin typeface="Century Gothic" panose="020B0502020202020204" pitchFamily="34" charset="0"/>
                        </a:rPr>
                        <a:t>18 (53%)</a:t>
                      </a:r>
                      <a:endParaRPr lang="en-US" sz="1100" b="0" i="0" dirty="0">
                        <a:latin typeface="Century Gothic" panose="020B0502020202020204" pitchFamily="34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788">
                <a:tc>
                  <a:txBody>
                    <a:bodyPr/>
                    <a:lstStyle/>
                    <a:p>
                      <a:r>
                        <a:rPr lang="en-US" sz="1100" b="0" i="0">
                          <a:latin typeface="Century Gothic" panose="020B0502020202020204" pitchFamily="34" charset="0"/>
                        </a:rPr>
                        <a:t>Rechute/réfractaire</a:t>
                      </a:r>
                    </a:p>
                  </a:txBody>
                  <a:tcPr marL="180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>
                          <a:latin typeface="Century Gothic" panose="020B0502020202020204" pitchFamily="34" charset="0"/>
                        </a:rPr>
                        <a:t>16 (32%)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a-DK" sz="1100" b="0" i="0">
                          <a:latin typeface="Century Gothic" panose="020B0502020202020204" pitchFamily="34" charset="0"/>
                        </a:rPr>
                        <a:t>16 (47%)</a:t>
                      </a:r>
                      <a:endParaRPr lang="en-US" sz="1100" b="0" i="0">
                        <a:latin typeface="Century Gothic" panose="020B0502020202020204" pitchFamily="34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788">
                <a:tc>
                  <a:txBody>
                    <a:bodyPr/>
                    <a:lstStyle/>
                    <a:p>
                      <a:r>
                        <a:rPr lang="en-US" sz="1100" b="1" i="0">
                          <a:latin typeface="Century Gothic" panose="020B0502020202020204" pitchFamily="34" charset="0"/>
                        </a:rPr>
                        <a:t>Âge médian </a:t>
                      </a:r>
                      <a:r>
                        <a:rPr lang="en-US" sz="1100" b="0" i="0">
                          <a:latin typeface="Century Gothic" panose="020B0502020202020204" pitchFamily="34" charset="0"/>
                        </a:rPr>
                        <a:t>(années)</a:t>
                      </a: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>
                          <a:latin typeface="Century Gothic" panose="020B0502020202020204" pitchFamily="34" charset="0"/>
                        </a:rPr>
                        <a:t>62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a-DK" sz="1100" b="0" i="0">
                          <a:latin typeface="Century Gothic" panose="020B0502020202020204" pitchFamily="34" charset="0"/>
                        </a:rPr>
                        <a:t>69</a:t>
                      </a:r>
                      <a:endParaRPr lang="en-US" sz="1100" b="0" i="0">
                        <a:latin typeface="Century Gothic" panose="020B0502020202020204" pitchFamily="34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80788">
                <a:tc>
                  <a:txBody>
                    <a:bodyPr/>
                    <a:lstStyle/>
                    <a:p>
                      <a:r>
                        <a:rPr lang="en-US" sz="1100" b="1" i="0">
                          <a:latin typeface="Century Gothic" panose="020B0502020202020204" pitchFamily="34" charset="0"/>
                        </a:rPr>
                        <a:t>Femme</a:t>
                      </a: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>
                          <a:latin typeface="Century Gothic" panose="020B0502020202020204" pitchFamily="34" charset="0"/>
                        </a:rPr>
                        <a:t>20 (40%)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>
                          <a:latin typeface="Century Gothic" panose="020B0502020202020204" pitchFamily="34" charset="0"/>
                        </a:rPr>
                        <a:t>16 (47%)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51203895"/>
                  </a:ext>
                </a:extLst>
              </a:tr>
              <a:tr h="180788">
                <a:tc>
                  <a:txBody>
                    <a:bodyPr/>
                    <a:lstStyle/>
                    <a:p>
                      <a:r>
                        <a:rPr lang="en-US" sz="1100" b="1" i="0">
                          <a:latin typeface="Century Gothic" panose="020B0502020202020204" pitchFamily="34" charset="0"/>
                        </a:rPr>
                        <a:t>Homme</a:t>
                      </a: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>
                          <a:latin typeface="Century Gothic" panose="020B0502020202020204" pitchFamily="34" charset="0"/>
                        </a:rPr>
                        <a:t>30 (60%)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>
                          <a:latin typeface="Century Gothic" panose="020B0502020202020204" pitchFamily="34" charset="0"/>
                        </a:rPr>
                        <a:t>18 (53%)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08347750"/>
                  </a:ext>
                </a:extLst>
              </a:tr>
              <a:tr h="180788">
                <a:tc>
                  <a:txBody>
                    <a:bodyPr/>
                    <a:lstStyle/>
                    <a:p>
                      <a:r>
                        <a:rPr lang="en-US" sz="1100" b="1" i="0">
                          <a:latin typeface="Century Gothic" panose="020B0502020202020204" pitchFamily="34" charset="0"/>
                        </a:rPr>
                        <a:t>Stade Rai III/IV</a:t>
                      </a: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>
                          <a:latin typeface="Century Gothic" panose="020B0502020202020204" pitchFamily="34" charset="0"/>
                        </a:rPr>
                        <a:t>32 (64%)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>
                          <a:latin typeface="Century Gothic" panose="020B0502020202020204" pitchFamily="34" charset="0"/>
                        </a:rPr>
                        <a:t>26 (76%)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0723124"/>
                  </a:ext>
                </a:extLst>
              </a:tr>
              <a:tr h="180788">
                <a:tc>
                  <a:txBody>
                    <a:bodyPr/>
                    <a:lstStyle/>
                    <a:p>
                      <a:r>
                        <a:rPr lang="en-US" sz="1100" b="1" i="0">
                          <a:latin typeface="Century Gothic" panose="020B0502020202020204" pitchFamily="34" charset="0"/>
                        </a:rPr>
                        <a:t>IGHV, non muté</a:t>
                      </a: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>
                          <a:latin typeface="Century Gothic" panose="020B0502020202020204" pitchFamily="34" charset="0"/>
                        </a:rPr>
                        <a:t>34 (68%)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>
                          <a:latin typeface="Century Gothic" panose="020B0502020202020204" pitchFamily="34" charset="0"/>
                        </a:rPr>
                        <a:t>23 (68%)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56434205"/>
                  </a:ext>
                </a:extLst>
              </a:tr>
              <a:tr h="180788">
                <a:tc gridSpan="3">
                  <a:txBody>
                    <a:bodyPr/>
                    <a:lstStyle/>
                    <a:p>
                      <a:r>
                        <a:rPr lang="en-US" sz="1100" b="1" i="0">
                          <a:latin typeface="Century Gothic" panose="020B0502020202020204" pitchFamily="34" charset="0"/>
                        </a:rPr>
                        <a:t>Altération de TP53</a:t>
                      </a: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0" i="0">
                        <a:latin typeface="Century Gothic" panose="020B0502020202020204" pitchFamily="34" charset="0"/>
                      </a:endParaRPr>
                    </a:p>
                  </a:txBody>
                  <a:tcPr marL="81910" marR="27304" marT="46234" marB="46234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0" i="0">
                        <a:latin typeface="Century Gothic" panose="020B0502020202020204" pitchFamily="34" charset="0"/>
                      </a:endParaRPr>
                    </a:p>
                  </a:txBody>
                  <a:tcPr marL="81910" marR="27304" marT="46234" marB="46234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24315685"/>
                  </a:ext>
                </a:extLst>
              </a:tr>
              <a:tr h="180788">
                <a:tc>
                  <a:txBody>
                    <a:bodyPr/>
                    <a:lstStyle/>
                    <a:p>
                      <a:r>
                        <a:rPr lang="en-US" sz="1100" b="0" i="0" dirty="0">
                          <a:latin typeface="Century Gothic" panose="020B0502020202020204" pitchFamily="34" charset="0"/>
                        </a:rPr>
                        <a:t>Del17p (&gt;10% des </a:t>
                      </a:r>
                      <a:r>
                        <a:rPr lang="en-US" sz="1100" b="0" i="0" dirty="0" err="1">
                          <a:latin typeface="Century Gothic" panose="020B0502020202020204" pitchFamily="34" charset="0"/>
                        </a:rPr>
                        <a:t>noyaux</a:t>
                      </a:r>
                      <a:r>
                        <a:rPr lang="en-US" sz="1100" b="0" i="0" dirty="0">
                          <a:latin typeface="Century Gothic" panose="020B0502020202020204" pitchFamily="34" charset="0"/>
                        </a:rPr>
                        <a:t>)</a:t>
                      </a:r>
                    </a:p>
                  </a:txBody>
                  <a:tcPr marL="180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>
                          <a:latin typeface="Century Gothic" panose="020B0502020202020204" pitchFamily="34" charset="0"/>
                        </a:rPr>
                        <a:t>46 (92%)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1362548"/>
                  </a:ext>
                </a:extLst>
              </a:tr>
              <a:tr h="180788">
                <a:tc>
                  <a:txBody>
                    <a:bodyPr/>
                    <a:lstStyle/>
                    <a:p>
                      <a:r>
                        <a:rPr lang="en-US" sz="1100" b="0" i="0">
                          <a:latin typeface="Century Gothic" panose="020B0502020202020204" pitchFamily="34" charset="0"/>
                        </a:rPr>
                        <a:t>Mutation TP53</a:t>
                      </a:r>
                    </a:p>
                  </a:txBody>
                  <a:tcPr marL="180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>
                          <a:latin typeface="Century Gothic" panose="020B0502020202020204" pitchFamily="34" charset="0"/>
                        </a:rPr>
                        <a:t>4 (8%)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129976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6418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="" xmlns:a16="http://schemas.microsoft.com/office/drawing/2014/main" id="{9A98108B-7764-7961-C098-45742D9EFA1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/>
          </a:bodyPr>
          <a:lstStyle/>
          <a:p>
            <a:r>
              <a:rPr lang="fr-FR" dirty="0"/>
              <a:t>9-12 décembre 2023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893AED39-000E-E570-A908-0C17BF71DA89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fr-FR" dirty="0"/>
              <a:t>A. </a:t>
            </a:r>
            <a:r>
              <a:rPr lang="fr-FR" dirty="0" err="1"/>
              <a:t>Wiestner</a:t>
            </a:r>
            <a:r>
              <a:rPr lang="fr-FR" dirty="0"/>
              <a:t> et al, ASH</a:t>
            </a:r>
            <a:r>
              <a:rPr lang="fr-FR" baseline="30000" dirty="0"/>
              <a:t>® </a:t>
            </a:r>
            <a:r>
              <a:rPr lang="fr-FR" dirty="0"/>
              <a:t> 2023, Abs. #201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83FB1C32-EDFB-566E-8785-DC8F254EFC8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lIns="180000" tIns="45720" rIns="91440" bIns="45720" anchor="t">
            <a:noAutofit/>
          </a:bodyPr>
          <a:lstStyle/>
          <a:p>
            <a:r>
              <a:rPr lang="fr-FR" dirty="0">
                <a:latin typeface="Century Gothic"/>
              </a:rPr>
              <a:t>Phase II </a:t>
            </a:r>
            <a:r>
              <a:rPr lang="fr-FR" dirty="0" err="1">
                <a:latin typeface="Century Gothic"/>
              </a:rPr>
              <a:t>Ibrutinib </a:t>
            </a:r>
            <a:r>
              <a:rPr lang="fr-FR" dirty="0">
                <a:latin typeface="Century Gothic"/>
              </a:rPr>
              <a:t>en monothérapie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7FF90D4C-FC05-61B9-1204-AAE7C7B6181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/>
              <a:t>Effets indésirables et arrêts de traitement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="" xmlns:a16="http://schemas.microsoft.com/office/drawing/2014/main" id="{D2138D6B-A08F-4EFD-273F-76799D1BE054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055231" y="875485"/>
            <a:ext cx="3556000" cy="4616450"/>
          </a:xfrm>
          <a:solidFill>
            <a:srgbClr val="ED7D31">
              <a:alpha val="75000"/>
            </a:srgbClr>
          </a:solidFill>
        </p:spPr>
        <p:txBody>
          <a:bodyPr/>
          <a:lstStyle/>
          <a:p>
            <a:r>
              <a:rPr lang="fr-FR" sz="1600" dirty="0"/>
              <a:t>Profil d'EI cohérent avec le précédent, mis à jour uniquement pour les EI sévères et les nouveaux </a:t>
            </a:r>
            <a:r>
              <a:rPr lang="fr-FR" sz="1600" dirty="0" err="1"/>
              <a:t>EIs</a:t>
            </a:r>
            <a:r>
              <a:rPr lang="fr-FR" sz="1600" dirty="0"/>
              <a:t> de Gr ≥3 </a:t>
            </a:r>
            <a:r>
              <a:rPr lang="fr-FR" sz="1600" b="0" dirty="0"/>
              <a:t>(à partir de 2019, le protocole ne saisit que les nouveaux EI Gr ≥3 , les EI sévères, les </a:t>
            </a:r>
            <a:r>
              <a:rPr lang="fr-FR" sz="1600" b="0" dirty="0" err="1"/>
              <a:t>Ups</a:t>
            </a:r>
            <a:r>
              <a:rPr lang="fr-FR" sz="1600" b="0" dirty="0"/>
              <a:t>).</a:t>
            </a:r>
          </a:p>
          <a:p>
            <a:r>
              <a:rPr lang="fr-FR" sz="1600" dirty="0" err="1"/>
              <a:t>EIs</a:t>
            </a:r>
            <a:r>
              <a:rPr lang="fr-FR" sz="1600" dirty="0"/>
              <a:t> non hématologiques de grade 3 ou 4 liés au traitement chez 2 patients ou plus :</a:t>
            </a:r>
          </a:p>
          <a:p>
            <a:pPr lvl="1"/>
            <a:r>
              <a:rPr lang="fr-FR" sz="1400" dirty="0"/>
              <a:t>Infection pulmonaire (11,6%)</a:t>
            </a:r>
          </a:p>
          <a:p>
            <a:pPr lvl="1"/>
            <a:r>
              <a:rPr lang="fr-FR" sz="1400" dirty="0"/>
              <a:t>Fibrillation auriculaire (10,5%)</a:t>
            </a:r>
          </a:p>
          <a:p>
            <a:pPr lvl="1"/>
            <a:r>
              <a:rPr lang="fr-FR" sz="1400" dirty="0"/>
              <a:t>Hypertension (8,3%)</a:t>
            </a:r>
          </a:p>
          <a:p>
            <a:pPr lvl="1"/>
            <a:r>
              <a:rPr lang="fr-FR" sz="1400" dirty="0"/>
              <a:t>Tumeur (7,1%)</a:t>
            </a:r>
          </a:p>
          <a:p>
            <a:pPr lvl="1"/>
            <a:r>
              <a:rPr lang="fr-FR" sz="1400" dirty="0"/>
              <a:t>Éruption </a:t>
            </a:r>
            <a:r>
              <a:rPr lang="fr-FR" sz="1400" dirty="0" err="1"/>
              <a:t>maculo-papulaire</a:t>
            </a:r>
            <a:r>
              <a:rPr lang="fr-FR" sz="1400" dirty="0"/>
              <a:t> (3,6 %)</a:t>
            </a:r>
          </a:p>
          <a:p>
            <a:pPr lvl="1"/>
            <a:r>
              <a:rPr lang="fr-FR" sz="1400" dirty="0"/>
              <a:t>2 (2,4%) patients souffrant chacun d'arthrite, de sinusite, d'hématome, de syncope</a:t>
            </a:r>
          </a:p>
        </p:txBody>
      </p:sp>
      <p:graphicFrame>
        <p:nvGraphicFramePr>
          <p:cNvPr id="9" name="Tableau 8">
            <a:extLst>
              <a:ext uri="{FF2B5EF4-FFF2-40B4-BE49-F238E27FC236}">
                <a16:creationId xmlns="" xmlns:a16="http://schemas.microsoft.com/office/drawing/2014/main" id="{07C88CEB-4FC4-088B-F9C2-A3FCDB66BA2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354032" y="1310696"/>
          <a:ext cx="5867472" cy="3903857"/>
        </p:xfrm>
        <a:graphic>
          <a:graphicData uri="http://schemas.openxmlformats.org/drawingml/2006/table">
            <a:tbl>
              <a:tblPr firstRow="1" bandRow="1"/>
              <a:tblGrid>
                <a:gridCol w="4753633">
                  <a:extLst>
                    <a:ext uri="{9D8B030D-6E8A-4147-A177-3AD203B41FA5}">
                      <a16:colId xmlns="" xmlns:a16="http://schemas.microsoft.com/office/drawing/2014/main" val="4176269001"/>
                    </a:ext>
                  </a:extLst>
                </a:gridCol>
                <a:gridCol w="11138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33761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fr-FR" sz="1400" b="1" i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Arrêts</a:t>
                      </a:r>
                      <a:r>
                        <a:rPr lang="fr-FR" sz="1400" b="1" i="0" baseline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fr-FR" sz="1400" b="1" i="0" baseline="0" dirty="0" err="1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ttt</a:t>
                      </a:r>
                      <a:r>
                        <a:rPr lang="fr-FR" sz="1400" b="1" i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chez 69 </a:t>
                      </a:r>
                      <a:r>
                        <a:rPr lang="fr-FR" sz="1400" b="0" i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(82,1%) </a:t>
                      </a:r>
                      <a:r>
                        <a:rPr lang="fr-FR" sz="1400" b="1" i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des 84 patients</a:t>
                      </a: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fr-FR" sz="1100" b="1" i="0" u="none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N </a:t>
                      </a:r>
                      <a:r>
                        <a:rPr lang="fr-FR" sz="1100" b="0" i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(%)</a:t>
                      </a:r>
                      <a:endParaRPr lang="fr-FR" sz="1100" b="0" i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25368585"/>
                  </a:ext>
                </a:extLst>
              </a:tr>
              <a:tr h="216881">
                <a:tc>
                  <a:txBody>
                    <a:bodyPr/>
                    <a:lstStyle/>
                    <a:p>
                      <a:r>
                        <a:rPr lang="en-US" sz="1100" b="1" i="0">
                          <a:latin typeface="Century Gothic" panose="020B0502020202020204" pitchFamily="34" charset="0"/>
                        </a:rPr>
                        <a:t>Maladie progressive</a:t>
                      </a:r>
                      <a:endParaRPr lang="en-US" sz="1100" b="1" i="0" dirty="0">
                        <a:latin typeface="Century Gothic" panose="020B0502020202020204" pitchFamily="34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100" b="0" i="0">
                          <a:latin typeface="Century Gothic" panose="020B0502020202020204" pitchFamily="34" charset="0"/>
                        </a:rPr>
                        <a:t>37 (44)</a:t>
                      </a:r>
                      <a:endParaRPr lang="en-US" sz="1100" b="0" i="0" dirty="0">
                        <a:latin typeface="Century Gothic" panose="020B0502020202020204" pitchFamily="34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6881">
                <a:tc>
                  <a:txBody>
                    <a:bodyPr/>
                    <a:lstStyle/>
                    <a:p>
                      <a:r>
                        <a:rPr lang="en-US" sz="1100" b="0" i="0" dirty="0">
                          <a:latin typeface="Century Gothic" panose="020B0502020202020204" pitchFamily="34" charset="0"/>
                        </a:rPr>
                        <a:t>LLC</a:t>
                      </a:r>
                    </a:p>
                  </a:txBody>
                  <a:tcPr marL="180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a-DK" sz="1100" b="0" i="0">
                          <a:latin typeface="Century Gothic" panose="020B0502020202020204" pitchFamily="34" charset="0"/>
                        </a:rPr>
                        <a:t>31 (36,9)</a:t>
                      </a:r>
                      <a:endParaRPr lang="en-US" sz="1100" b="0" i="0">
                        <a:latin typeface="Century Gothic" panose="020B0502020202020204" pitchFamily="34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6881">
                <a:tc>
                  <a:txBody>
                    <a:bodyPr/>
                    <a:lstStyle/>
                    <a:p>
                      <a:r>
                        <a:rPr lang="en-US" sz="1100" b="0" i="0" dirty="0" err="1">
                          <a:latin typeface="Century Gothic" panose="020B0502020202020204" pitchFamily="34" charset="0"/>
                        </a:rPr>
                        <a:t>Sydrome</a:t>
                      </a:r>
                      <a:r>
                        <a:rPr lang="en-US" sz="1100" b="0" i="0" dirty="0">
                          <a:latin typeface="Century Gothic" panose="020B0502020202020204" pitchFamily="34" charset="0"/>
                        </a:rPr>
                        <a:t> de Richter (DLBCL, HL)</a:t>
                      </a:r>
                    </a:p>
                  </a:txBody>
                  <a:tcPr marL="180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a-DK" sz="1100" b="0" i="0">
                          <a:latin typeface="Century Gothic" panose="020B0502020202020204" pitchFamily="34" charset="0"/>
                        </a:rPr>
                        <a:t>3 (3,6)</a:t>
                      </a:r>
                      <a:endParaRPr lang="en-US" sz="1100" b="0" i="0">
                        <a:latin typeface="Century Gothic" panose="020B0502020202020204" pitchFamily="34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6881">
                <a:tc>
                  <a:txBody>
                    <a:bodyPr/>
                    <a:lstStyle/>
                    <a:p>
                      <a:r>
                        <a:rPr lang="en-US" sz="1100" b="0" i="0">
                          <a:latin typeface="Century Gothic" panose="020B0502020202020204" pitchFamily="34" charset="0"/>
                        </a:rPr>
                        <a:t>Lymphome (plasmacytoïde, à cellules T)</a:t>
                      </a:r>
                    </a:p>
                  </a:txBody>
                  <a:tcPr marL="180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>
                          <a:latin typeface="Century Gothic" panose="020B0502020202020204" pitchFamily="34" charset="0"/>
                        </a:rPr>
                        <a:t>3 (3,6)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51203895"/>
                  </a:ext>
                </a:extLst>
              </a:tr>
              <a:tr h="216881">
                <a:tc>
                  <a:txBody>
                    <a:bodyPr/>
                    <a:lstStyle/>
                    <a:p>
                      <a:r>
                        <a:rPr lang="en-US" sz="1100" b="1" i="0">
                          <a:latin typeface="Century Gothic" panose="020B0502020202020204" pitchFamily="34" charset="0"/>
                        </a:rPr>
                        <a:t>Événements indésirables</a:t>
                      </a: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>
                          <a:latin typeface="Century Gothic" panose="020B0502020202020204" pitchFamily="34" charset="0"/>
                        </a:rPr>
                        <a:t>27 (32,1)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08347750"/>
                  </a:ext>
                </a:extLst>
              </a:tr>
              <a:tr h="216881">
                <a:tc>
                  <a:txBody>
                    <a:bodyPr/>
                    <a:lstStyle/>
                    <a:p>
                      <a:r>
                        <a:rPr lang="en-US" sz="1100" b="0" i="0">
                          <a:latin typeface="Century Gothic" panose="020B0502020202020204" pitchFamily="34" charset="0"/>
                        </a:rPr>
                        <a:t>Cardiaque</a:t>
                      </a:r>
                    </a:p>
                  </a:txBody>
                  <a:tcPr marL="180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>
                          <a:latin typeface="Century Gothic" panose="020B0502020202020204" pitchFamily="34" charset="0"/>
                        </a:rPr>
                        <a:t>8 (9,5)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0723124"/>
                  </a:ext>
                </a:extLst>
              </a:tr>
              <a:tr h="216881">
                <a:tc>
                  <a:txBody>
                    <a:bodyPr/>
                    <a:lstStyle/>
                    <a:p>
                      <a:r>
                        <a:rPr lang="en-US" sz="1100" b="0" i="0">
                          <a:latin typeface="Century Gothic" panose="020B0502020202020204" pitchFamily="34" charset="0"/>
                        </a:rPr>
                        <a:t>Fibrillation auriculaire</a:t>
                      </a:r>
                    </a:p>
                  </a:txBody>
                  <a:tcPr marL="360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>
                          <a:latin typeface="Century Gothic" panose="020B0502020202020204" pitchFamily="34" charset="0"/>
                        </a:rPr>
                        <a:t>4 (4,8)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56434205"/>
                  </a:ext>
                </a:extLst>
              </a:tr>
              <a:tr h="216881">
                <a:tc>
                  <a:txBody>
                    <a:bodyPr/>
                    <a:lstStyle/>
                    <a:p>
                      <a:r>
                        <a:rPr lang="en-US" sz="1100" b="0" i="0">
                          <a:latin typeface="Century Gothic" panose="020B0502020202020204" pitchFamily="34" charset="0"/>
                        </a:rPr>
                        <a:t>Mort subite</a:t>
                      </a:r>
                    </a:p>
                  </a:txBody>
                  <a:tcPr marL="360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>
                          <a:latin typeface="Century Gothic" panose="020B0502020202020204" pitchFamily="34" charset="0"/>
                        </a:rPr>
                        <a:t>1 (1,2)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1362548"/>
                  </a:ext>
                </a:extLst>
              </a:tr>
              <a:tr h="216881">
                <a:tc>
                  <a:txBody>
                    <a:bodyPr/>
                    <a:lstStyle/>
                    <a:p>
                      <a:r>
                        <a:rPr lang="en-US" sz="1100" b="0" i="0">
                          <a:latin typeface="Century Gothic" panose="020B0502020202020204" pitchFamily="34" charset="0"/>
                        </a:rPr>
                        <a:t>Autres (NSVT, syncope, palpitations)</a:t>
                      </a:r>
                    </a:p>
                  </a:txBody>
                  <a:tcPr marL="360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>
                          <a:latin typeface="Century Gothic" panose="020B0502020202020204" pitchFamily="34" charset="0"/>
                        </a:rPr>
                        <a:t>3 (3,6)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12997635"/>
                  </a:ext>
                </a:extLst>
              </a:tr>
              <a:tr h="216881">
                <a:tc>
                  <a:txBody>
                    <a:bodyPr/>
                    <a:lstStyle/>
                    <a:p>
                      <a:r>
                        <a:rPr lang="en-US" sz="1100" b="0" i="0" dirty="0">
                          <a:latin typeface="Century Gothic" panose="020B0502020202020204" pitchFamily="34" charset="0"/>
                        </a:rPr>
                        <a:t>2</a:t>
                      </a:r>
                      <a:r>
                        <a:rPr lang="en-US" sz="1100" b="0" i="0" baseline="30000" dirty="0">
                          <a:latin typeface="Century Gothic" panose="020B0502020202020204" pitchFamily="34" charset="0"/>
                        </a:rPr>
                        <a:t>nd</a:t>
                      </a:r>
                      <a:r>
                        <a:rPr lang="en-US" sz="1100" b="0" i="0" dirty="0">
                          <a:latin typeface="Century Gothic" panose="020B0502020202020204" pitchFamily="34" charset="0"/>
                        </a:rPr>
                        <a:t> cancer</a:t>
                      </a:r>
                    </a:p>
                  </a:txBody>
                  <a:tcPr marL="180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>
                          <a:latin typeface="Century Gothic" panose="020B0502020202020204" pitchFamily="34" charset="0"/>
                        </a:rPr>
                        <a:t>7 (8,3)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16875654"/>
                  </a:ext>
                </a:extLst>
              </a:tr>
              <a:tr h="216881">
                <a:tc>
                  <a:txBody>
                    <a:bodyPr/>
                    <a:lstStyle/>
                    <a:p>
                      <a:r>
                        <a:rPr lang="en-US" sz="1100" b="0" i="0" dirty="0">
                          <a:latin typeface="Century Gothic" panose="020B0502020202020204" pitchFamily="34" charset="0"/>
                        </a:rPr>
                        <a:t>Infection, grade 5</a:t>
                      </a:r>
                    </a:p>
                  </a:txBody>
                  <a:tcPr marL="180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>
                          <a:latin typeface="Century Gothic" panose="020B0502020202020204" pitchFamily="34" charset="0"/>
                        </a:rPr>
                        <a:t>4 (4,8)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75291574"/>
                  </a:ext>
                </a:extLst>
              </a:tr>
              <a:tr h="216881">
                <a:tc>
                  <a:txBody>
                    <a:bodyPr/>
                    <a:lstStyle/>
                    <a:p>
                      <a:r>
                        <a:rPr lang="en-US" sz="1100" b="0" i="0">
                          <a:latin typeface="Century Gothic" panose="020B0502020202020204" pitchFamily="34" charset="0"/>
                        </a:rPr>
                        <a:t>Démence</a:t>
                      </a:r>
                    </a:p>
                  </a:txBody>
                  <a:tcPr marL="180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>
                          <a:latin typeface="Century Gothic" panose="020B0502020202020204" pitchFamily="34" charset="0"/>
                        </a:rPr>
                        <a:t>3 (3,6)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28285105"/>
                  </a:ext>
                </a:extLst>
              </a:tr>
              <a:tr h="216881">
                <a:tc>
                  <a:txBody>
                    <a:bodyPr/>
                    <a:lstStyle/>
                    <a:p>
                      <a:r>
                        <a:rPr lang="en-US" sz="1100" b="0" i="0">
                          <a:latin typeface="Century Gothic" panose="020B0502020202020204" pitchFamily="34" charset="0"/>
                        </a:rPr>
                        <a:t>Autres (épanchement pleural, arthralgie, colite)</a:t>
                      </a:r>
                    </a:p>
                  </a:txBody>
                  <a:tcPr marL="180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>
                          <a:latin typeface="Century Gothic" panose="020B0502020202020204" pitchFamily="34" charset="0"/>
                        </a:rPr>
                        <a:t>5 (6,0)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89335547"/>
                  </a:ext>
                </a:extLst>
              </a:tr>
              <a:tr h="216881">
                <a:tc>
                  <a:txBody>
                    <a:bodyPr/>
                    <a:lstStyle/>
                    <a:p>
                      <a:r>
                        <a:rPr lang="en-US" sz="1100" b="1" i="0">
                          <a:latin typeface="Century Gothic" panose="020B0502020202020204" pitchFamily="34" charset="0"/>
                        </a:rPr>
                        <a:t>Retrait du consentement</a:t>
                      </a: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>
                          <a:latin typeface="Century Gothic" panose="020B0502020202020204" pitchFamily="34" charset="0"/>
                        </a:rPr>
                        <a:t>5 (6)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85069264"/>
                  </a:ext>
                </a:extLst>
              </a:tr>
              <a:tr h="2168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>
                          <a:latin typeface="Century Gothic" panose="020B0502020202020204" pitchFamily="34" charset="0"/>
                        </a:rPr>
                        <a:t>Passer à l'approvisionnement commercial</a:t>
                      </a:r>
                    </a:p>
                  </a:txBody>
                  <a:tcPr marL="180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>
                          <a:latin typeface="Century Gothic" panose="020B0502020202020204" pitchFamily="34" charset="0"/>
                        </a:rPr>
                        <a:t>4 (4,8)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66228111"/>
                  </a:ext>
                </a:extLst>
              </a:tr>
              <a:tr h="216881">
                <a:tc>
                  <a:txBody>
                    <a:bodyPr/>
                    <a:lstStyle/>
                    <a:p>
                      <a:r>
                        <a:rPr lang="en-US" sz="1100" b="0" i="0" dirty="0">
                          <a:latin typeface="Century Gothic" panose="020B0502020202020204" pitchFamily="34" charset="0"/>
                        </a:rPr>
                        <a:t>CAR-T</a:t>
                      </a:r>
                    </a:p>
                  </a:txBody>
                  <a:tcPr marL="180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latin typeface="Century Gothic" panose="020B0502020202020204" pitchFamily="34" charset="0"/>
                        </a:rPr>
                        <a:t>1 (1,2)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728805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0734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5"/>
          </p:nvPr>
        </p:nvSpPr>
        <p:spPr>
          <a:xfrm>
            <a:off x="7924801" y="6554231"/>
            <a:ext cx="1721958" cy="181849"/>
          </a:xfrm>
        </p:spPr>
        <p:txBody>
          <a:bodyPr>
            <a:noAutofit/>
          </a:bodyPr>
          <a:lstStyle/>
          <a:p>
            <a:r>
              <a:rPr lang="fr-FR" dirty="0">
                <a:latin typeface="+mn-lt"/>
              </a:rPr>
              <a:t>9-12 décembre 2023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993276F0-A00D-30EE-2DC6-828245FEF99C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fr-FR" dirty="0"/>
              <a:t>A. </a:t>
            </a:r>
            <a:r>
              <a:rPr lang="fr-FR" dirty="0" err="1"/>
              <a:t>Wiestner</a:t>
            </a:r>
            <a:r>
              <a:rPr lang="fr-FR" dirty="0"/>
              <a:t> et al, ASH</a:t>
            </a:r>
            <a:r>
              <a:rPr lang="fr-FR" baseline="30000" dirty="0"/>
              <a:t>® </a:t>
            </a:r>
            <a:r>
              <a:rPr lang="fr-FR" dirty="0"/>
              <a:t> 2023, Abs. #201</a:t>
            </a:r>
          </a:p>
          <a:p>
            <a:endParaRPr lang="fr-FR" dirty="0">
              <a:latin typeface="+mn-lt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CB52AF38-BF2D-7DEF-DB1E-E862BB10843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lIns="180000" tIns="45720" rIns="91440" bIns="45720" anchor="t">
            <a:noAutofit/>
          </a:bodyPr>
          <a:lstStyle/>
          <a:p>
            <a:r>
              <a:rPr lang="fr-FR" dirty="0">
                <a:latin typeface="Century Gothic"/>
              </a:rPr>
              <a:t>Phase II </a:t>
            </a:r>
            <a:r>
              <a:rPr lang="fr-FR" dirty="0" err="1">
                <a:latin typeface="Century Gothic"/>
              </a:rPr>
              <a:t>Ibrutinib </a:t>
            </a:r>
            <a:r>
              <a:rPr lang="fr-FR" dirty="0">
                <a:latin typeface="Century Gothic"/>
              </a:rPr>
              <a:t>en monothérapie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7CF0C6C1-5C94-6F6C-AA1B-A9B7DC8328B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/>
              <a:t>Survie sans progression</a:t>
            </a:r>
            <a:endParaRPr lang="fr-FR" dirty="0">
              <a:latin typeface="+mn-lt"/>
            </a:endParaRPr>
          </a:p>
        </p:txBody>
      </p:sp>
      <p:graphicFrame>
        <p:nvGraphicFramePr>
          <p:cNvPr id="10" name="Tableau 9">
            <a:extLst>
              <a:ext uri="{FF2B5EF4-FFF2-40B4-BE49-F238E27FC236}">
                <a16:creationId xmlns="" xmlns:a16="http://schemas.microsoft.com/office/drawing/2014/main" id="{B2F3539E-6FCB-F3DC-377F-2F6D99F2137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670927" y="4423105"/>
          <a:ext cx="5130533" cy="1341120"/>
        </p:xfrm>
        <a:graphic>
          <a:graphicData uri="http://schemas.openxmlformats.org/drawingml/2006/table">
            <a:tbl>
              <a:tblPr firstRow="1" bandRow="1"/>
              <a:tblGrid>
                <a:gridCol w="1075052">
                  <a:extLst>
                    <a:ext uri="{9D8B030D-6E8A-4147-A177-3AD203B41FA5}">
                      <a16:colId xmlns="" xmlns:a16="http://schemas.microsoft.com/office/drawing/2014/main" val="2659869827"/>
                    </a:ext>
                  </a:extLst>
                </a:gridCol>
                <a:gridCol w="958020">
                  <a:extLst>
                    <a:ext uri="{9D8B030D-6E8A-4147-A177-3AD203B41FA5}">
                      <a16:colId xmlns="" xmlns:a16="http://schemas.microsoft.com/office/drawing/2014/main" val="4176269001"/>
                    </a:ext>
                  </a:extLst>
                </a:gridCol>
                <a:gridCol w="1032487">
                  <a:extLst>
                    <a:ext uri="{9D8B030D-6E8A-4147-A177-3AD203B41FA5}">
                      <a16:colId xmlns="" xmlns:a16="http://schemas.microsoft.com/office/drawing/2014/main" val="733852906"/>
                    </a:ext>
                  </a:extLst>
                </a:gridCol>
                <a:gridCol w="1032487">
                  <a:extLst>
                    <a:ext uri="{9D8B030D-6E8A-4147-A177-3AD203B41FA5}">
                      <a16:colId xmlns="" xmlns:a16="http://schemas.microsoft.com/office/drawing/2014/main" val="2282108250"/>
                    </a:ext>
                  </a:extLst>
                </a:gridCol>
                <a:gridCol w="10324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93215"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fr-FR" sz="1400" b="1" i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Catégorie de risque</a:t>
                      </a: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fr-FR" sz="1400" b="1" i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Catégorie de risque</a:t>
                      </a:r>
                      <a:endParaRPr lang="fr-FR" sz="1400" b="1" i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dirty="0" err="1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SSPm</a:t>
                      </a:r>
                      <a:r>
                        <a:rPr lang="fr-FR" sz="1100" b="1" i="0" u="none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100" b="0" i="0" u="none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(mois)</a:t>
                      </a:r>
                      <a:endParaRPr lang="fr-FR" sz="1100" b="0" i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fr-FR" sz="1100" b="0" i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% de SSP à mFU</a:t>
                      </a:r>
                      <a:endParaRPr lang="fr-FR" sz="1100" b="0" i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fr-FR" sz="1100" b="1" i="0" u="none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fr-FR" sz="1100" b="0" i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25368585"/>
                  </a:ext>
                </a:extLst>
              </a:tr>
              <a:tr h="179164"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dirty="0" err="1">
                          <a:latin typeface="Century Gothic" panose="020B0502020202020204" pitchFamily="34" charset="0"/>
                        </a:rPr>
                        <a:t>Altération</a:t>
                      </a:r>
                      <a:r>
                        <a:rPr lang="en-US" sz="1100" b="1" i="0" dirty="0">
                          <a:latin typeface="Century Gothic" panose="020B0502020202020204" pitchFamily="34" charset="0"/>
                        </a:rPr>
                        <a:t> TP53</a:t>
                      </a: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latin typeface="Century Gothic" panose="020B0502020202020204" pitchFamily="34" charset="0"/>
                        </a:rPr>
                        <a:t>Absente</a:t>
                      </a:r>
                    </a:p>
                    <a:p>
                      <a:pPr algn="ctr"/>
                      <a:r>
                        <a:rPr lang="en-US" sz="1100" b="0" i="0" dirty="0" err="1">
                          <a:latin typeface="Century Gothic" panose="020B0502020202020204" pitchFamily="34" charset="0"/>
                        </a:rPr>
                        <a:t>Présente</a:t>
                      </a:r>
                      <a:endParaRPr lang="en-US" sz="1100" b="0" i="0" dirty="0">
                        <a:latin typeface="Century Gothic" panose="020B0502020202020204" pitchFamily="34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>
                          <a:latin typeface="Century Gothic" panose="020B0502020202020204" pitchFamily="34" charset="0"/>
                        </a:rPr>
                        <a:t>NR</a:t>
                      </a:r>
                    </a:p>
                    <a:p>
                      <a:pPr algn="ctr"/>
                      <a:r>
                        <a:rPr lang="en-US" sz="1100" b="0" i="0">
                          <a:latin typeface="Century Gothic" panose="020B0502020202020204" pitchFamily="34" charset="0"/>
                        </a:rPr>
                        <a:t>67,3</a:t>
                      </a:r>
                      <a:endParaRPr lang="en-US" sz="1100" b="0" i="0" dirty="0">
                        <a:latin typeface="Century Gothic" panose="020B0502020202020204" pitchFamily="34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>
                          <a:latin typeface="Century Gothic" panose="020B0502020202020204" pitchFamily="34" charset="0"/>
                        </a:rPr>
                        <a:t>56,9%</a:t>
                      </a:r>
                    </a:p>
                    <a:p>
                      <a:pPr algn="ctr"/>
                      <a:r>
                        <a:rPr lang="en-US" sz="1100" b="0" i="0">
                          <a:latin typeface="Century Gothic" panose="020B0502020202020204" pitchFamily="34" charset="0"/>
                        </a:rPr>
                        <a:t>30,3%</a:t>
                      </a:r>
                      <a:endParaRPr lang="en-US" sz="1100" b="0" i="0" dirty="0">
                        <a:latin typeface="Century Gothic" panose="020B0502020202020204" pitchFamily="34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100" b="0" i="0">
                          <a:latin typeface="Century Gothic" panose="020B0502020202020204" pitchFamily="34" charset="0"/>
                        </a:rPr>
                        <a:t>0,004</a:t>
                      </a:r>
                      <a:endParaRPr lang="en-US" sz="1100" b="0" i="0" dirty="0">
                        <a:latin typeface="Century Gothic" panose="020B0502020202020204" pitchFamily="34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9164"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dirty="0" err="1">
                          <a:latin typeface="Century Gothic" panose="020B0502020202020204" pitchFamily="34" charset="0"/>
                        </a:rPr>
                        <a:t>Traitement</a:t>
                      </a:r>
                      <a:endParaRPr lang="en-US" sz="1100" b="1" i="0" dirty="0">
                        <a:latin typeface="Century Gothic" panose="020B0502020202020204" pitchFamily="34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>
                          <a:latin typeface="Century Gothic" panose="020B0502020202020204" pitchFamily="34" charset="0"/>
                        </a:rPr>
                        <a:t>TN</a:t>
                      </a:r>
                    </a:p>
                    <a:p>
                      <a:pPr algn="ctr"/>
                      <a:r>
                        <a:rPr lang="en-US" sz="1100" b="0" i="0">
                          <a:latin typeface="Century Gothic" panose="020B0502020202020204" pitchFamily="34" charset="0"/>
                        </a:rPr>
                        <a:t>Rel/ref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>
                          <a:latin typeface="Century Gothic" panose="020B0502020202020204" pitchFamily="34" charset="0"/>
                        </a:rPr>
                        <a:t>108</a:t>
                      </a:r>
                    </a:p>
                    <a:p>
                      <a:pPr algn="ctr"/>
                      <a:r>
                        <a:rPr lang="en-US" sz="1100" b="0" i="0">
                          <a:latin typeface="Century Gothic" panose="020B0502020202020204" pitchFamily="34" charset="0"/>
                        </a:rPr>
                        <a:t>49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>
                          <a:latin typeface="Century Gothic" panose="020B0502020202020204" pitchFamily="34" charset="0"/>
                        </a:rPr>
                        <a:t>48,7%</a:t>
                      </a:r>
                    </a:p>
                    <a:p>
                      <a:pPr algn="ctr"/>
                      <a:r>
                        <a:rPr lang="en-US" sz="1100" b="0" i="0">
                          <a:latin typeface="Century Gothic" panose="020B0502020202020204" pitchFamily="34" charset="0"/>
                        </a:rPr>
                        <a:t>22,4%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a-DK" sz="1100" b="0" i="0">
                          <a:latin typeface="Century Gothic" panose="020B0502020202020204" pitchFamily="34" charset="0"/>
                        </a:rPr>
                        <a:t>0,016</a:t>
                      </a:r>
                      <a:endParaRPr lang="en-US" sz="1100" b="0" i="0">
                        <a:latin typeface="Century Gothic" panose="020B0502020202020204" pitchFamily="34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6608"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dirty="0">
                          <a:latin typeface="Century Gothic" panose="020B0502020202020204" pitchFamily="34" charset="0"/>
                        </a:rPr>
                        <a:t>IGHV</a:t>
                      </a: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>
                          <a:latin typeface="Century Gothic" panose="020B0502020202020204" pitchFamily="34" charset="0"/>
                        </a:rPr>
                        <a:t>M</a:t>
                      </a:r>
                    </a:p>
                    <a:p>
                      <a:pPr algn="ctr"/>
                      <a:r>
                        <a:rPr lang="en-US" sz="1100" b="0" i="0">
                          <a:latin typeface="Century Gothic" panose="020B0502020202020204" pitchFamily="34" charset="0"/>
                        </a:rPr>
                        <a:t>U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>
                          <a:latin typeface="Century Gothic" panose="020B0502020202020204" pitchFamily="34" charset="0"/>
                        </a:rPr>
                        <a:t>117,2</a:t>
                      </a:r>
                    </a:p>
                    <a:p>
                      <a:pPr algn="ctr"/>
                      <a:r>
                        <a:rPr lang="en-US" sz="1100" b="0" i="0">
                          <a:latin typeface="Century Gothic" panose="020B0502020202020204" pitchFamily="34" charset="0"/>
                        </a:rPr>
                        <a:t>80,6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>
                          <a:latin typeface="Century Gothic" panose="020B0502020202020204" pitchFamily="34" charset="0"/>
                        </a:rPr>
                        <a:t>57,1%</a:t>
                      </a:r>
                    </a:p>
                    <a:p>
                      <a:pPr algn="ctr"/>
                      <a:r>
                        <a:rPr lang="en-US" sz="1100" b="0" i="0">
                          <a:latin typeface="Century Gothic" panose="020B0502020202020204" pitchFamily="34" charset="0"/>
                        </a:rPr>
                        <a:t>29,7%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a-DK" sz="1100" b="0" i="0" dirty="0">
                          <a:latin typeface="Century Gothic" panose="020B0502020202020204" pitchFamily="34" charset="0"/>
                        </a:rPr>
                        <a:t>0,057</a:t>
                      </a:r>
                      <a:endParaRPr lang="en-US" sz="1100" b="0" i="0" dirty="0">
                        <a:latin typeface="Century Gothic" panose="020B0502020202020204" pitchFamily="34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Espace réservé du contenu 5">
            <a:extLst>
              <a:ext uri="{FF2B5EF4-FFF2-40B4-BE49-F238E27FC236}">
                <a16:creationId xmlns="" xmlns:a16="http://schemas.microsoft.com/office/drawing/2014/main" id="{39255F0D-5CB4-6E2B-BF1D-10AE618B4BE8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159170" y="1066836"/>
            <a:ext cx="5250178" cy="4694454"/>
          </a:xfrm>
        </p:spPr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13" name="Espace réservé du texte 6">
            <a:extLst>
              <a:ext uri="{FF2B5EF4-FFF2-40B4-BE49-F238E27FC236}">
                <a16:creationId xmlns="" xmlns:a16="http://schemas.microsoft.com/office/drawing/2014/main" id="{94B68D41-3EF7-AC27-F12E-D1F9070D377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300918" y="876037"/>
            <a:ext cx="1430559" cy="387350"/>
          </a:xfrm>
        </p:spPr>
        <p:txBody>
          <a:bodyPr/>
          <a:lstStyle/>
          <a:p>
            <a:r>
              <a:rPr lang="fr-FR" sz="1200" dirty="0">
                <a:latin typeface="Century Gothic" panose="020B0502020202020204" pitchFamily="34" charset="0"/>
              </a:rPr>
              <a:t>Tous les patients</a:t>
            </a:r>
            <a:endParaRPr lang="fr-FR" sz="1050" dirty="0"/>
          </a:p>
        </p:txBody>
      </p:sp>
      <p:graphicFrame>
        <p:nvGraphicFramePr>
          <p:cNvPr id="14" name="Chart 16">
            <a:extLst>
              <a:ext uri="{FF2B5EF4-FFF2-40B4-BE49-F238E27FC236}">
                <a16:creationId xmlns="" xmlns:a16="http://schemas.microsoft.com/office/drawing/2014/main" id="{4F4AE607-E7FB-AF0E-2507-75ADD9E7B1FA}"/>
              </a:ext>
            </a:extLst>
          </p:cNvPr>
          <p:cNvGraphicFramePr/>
          <p:nvPr>
            <p:extLst/>
          </p:nvPr>
        </p:nvGraphicFramePr>
        <p:xfrm>
          <a:off x="1390650" y="1229205"/>
          <a:ext cx="4933239" cy="4038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Tableau 14">
            <a:extLst>
              <a:ext uri="{FF2B5EF4-FFF2-40B4-BE49-F238E27FC236}">
                <a16:creationId xmlns="" xmlns:a16="http://schemas.microsoft.com/office/drawing/2014/main" id="{354AFCFD-ACA3-1462-485E-A6774F9C11A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300918" y="5336035"/>
          <a:ext cx="5022971" cy="2699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582">
                  <a:extLst>
                    <a:ext uri="{9D8B030D-6E8A-4147-A177-3AD203B41FA5}">
                      <a16:colId xmlns="" xmlns:a16="http://schemas.microsoft.com/office/drawing/2014/main" val="1796791387"/>
                    </a:ext>
                  </a:extLst>
                </a:gridCol>
                <a:gridCol w="406399">
                  <a:extLst>
                    <a:ext uri="{9D8B030D-6E8A-4147-A177-3AD203B41FA5}">
                      <a16:colId xmlns="" xmlns:a16="http://schemas.microsoft.com/office/drawing/2014/main" val="2003630992"/>
                    </a:ext>
                  </a:extLst>
                </a:gridCol>
                <a:gridCol w="406399">
                  <a:extLst>
                    <a:ext uri="{9D8B030D-6E8A-4147-A177-3AD203B41FA5}">
                      <a16:colId xmlns="" xmlns:a16="http://schemas.microsoft.com/office/drawing/2014/main" val="2383801470"/>
                    </a:ext>
                  </a:extLst>
                </a:gridCol>
                <a:gridCol w="406399">
                  <a:extLst>
                    <a:ext uri="{9D8B030D-6E8A-4147-A177-3AD203B41FA5}">
                      <a16:colId xmlns="" xmlns:a16="http://schemas.microsoft.com/office/drawing/2014/main" val="3917324836"/>
                    </a:ext>
                  </a:extLst>
                </a:gridCol>
                <a:gridCol w="406399">
                  <a:extLst>
                    <a:ext uri="{9D8B030D-6E8A-4147-A177-3AD203B41FA5}">
                      <a16:colId xmlns="" xmlns:a16="http://schemas.microsoft.com/office/drawing/2014/main" val="1403984241"/>
                    </a:ext>
                  </a:extLst>
                </a:gridCol>
                <a:gridCol w="406399">
                  <a:extLst>
                    <a:ext uri="{9D8B030D-6E8A-4147-A177-3AD203B41FA5}">
                      <a16:colId xmlns="" xmlns:a16="http://schemas.microsoft.com/office/drawing/2014/main" val="1252330852"/>
                    </a:ext>
                  </a:extLst>
                </a:gridCol>
                <a:gridCol w="406399">
                  <a:extLst>
                    <a:ext uri="{9D8B030D-6E8A-4147-A177-3AD203B41FA5}">
                      <a16:colId xmlns="" xmlns:a16="http://schemas.microsoft.com/office/drawing/2014/main" val="187848435"/>
                    </a:ext>
                  </a:extLst>
                </a:gridCol>
                <a:gridCol w="406399">
                  <a:extLst>
                    <a:ext uri="{9D8B030D-6E8A-4147-A177-3AD203B41FA5}">
                      <a16:colId xmlns="" xmlns:a16="http://schemas.microsoft.com/office/drawing/2014/main" val="1098140682"/>
                    </a:ext>
                  </a:extLst>
                </a:gridCol>
                <a:gridCol w="406399">
                  <a:extLst>
                    <a:ext uri="{9D8B030D-6E8A-4147-A177-3AD203B41FA5}">
                      <a16:colId xmlns="" xmlns:a16="http://schemas.microsoft.com/office/drawing/2014/main" val="1149399730"/>
                    </a:ext>
                  </a:extLst>
                </a:gridCol>
                <a:gridCol w="406399">
                  <a:extLst>
                    <a:ext uri="{9D8B030D-6E8A-4147-A177-3AD203B41FA5}">
                      <a16:colId xmlns="" xmlns:a16="http://schemas.microsoft.com/office/drawing/2014/main" val="789287851"/>
                    </a:ext>
                  </a:extLst>
                </a:gridCol>
                <a:gridCol w="406399">
                  <a:extLst>
                    <a:ext uri="{9D8B030D-6E8A-4147-A177-3AD203B41FA5}">
                      <a16:colId xmlns="" xmlns:a16="http://schemas.microsoft.com/office/drawing/2014/main" val="1799216007"/>
                    </a:ext>
                  </a:extLst>
                </a:gridCol>
                <a:gridCol w="406399">
                  <a:extLst>
                    <a:ext uri="{9D8B030D-6E8A-4147-A177-3AD203B41FA5}">
                      <a16:colId xmlns="" xmlns:a16="http://schemas.microsoft.com/office/drawing/2014/main" val="304042180"/>
                    </a:ext>
                  </a:extLst>
                </a:gridCol>
              </a:tblGrid>
              <a:tr h="269916">
                <a:tc>
                  <a:txBody>
                    <a:bodyPr/>
                    <a:lstStyle/>
                    <a:p>
                      <a:pPr algn="ctr"/>
                      <a:r>
                        <a:rPr lang="fr-FR" sz="900" b="1">
                          <a:solidFill>
                            <a:schemeClr val="bg1"/>
                          </a:solidFill>
                        </a:rPr>
                        <a:t>Tous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05294923"/>
                  </a:ext>
                </a:extLst>
              </a:tr>
            </a:tbl>
          </a:graphicData>
        </a:graphic>
      </p:graphicFrame>
      <p:sp>
        <p:nvSpPr>
          <p:cNvPr id="16" name="Espace réservé du contenu 5">
            <a:extLst>
              <a:ext uri="{FF2B5EF4-FFF2-40B4-BE49-F238E27FC236}">
                <a16:creationId xmlns="" xmlns:a16="http://schemas.microsoft.com/office/drawing/2014/main" id="{66C451F8-CB23-B49E-2DB0-07E0B8320665}"/>
              </a:ext>
            </a:extLst>
          </p:cNvPr>
          <p:cNvSpPr txBox="1">
            <a:spLocks/>
          </p:cNvSpPr>
          <p:nvPr/>
        </p:nvSpPr>
        <p:spPr>
          <a:xfrm>
            <a:off x="6670927" y="1066836"/>
            <a:ext cx="5250178" cy="3212087"/>
          </a:xfrm>
          <a:prstGeom prst="rect">
            <a:avLst/>
          </a:prstGeom>
          <a:ln w="12700">
            <a:solidFill>
              <a:srgbClr val="005086"/>
            </a:solidFill>
          </a:ln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>
                <a:solidFill>
                  <a:prstClr val="black"/>
                </a:solidFill>
              </a:rPr>
              <a:t> 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7" name="Espace réservé du texte 6">
            <a:extLst>
              <a:ext uri="{FF2B5EF4-FFF2-40B4-BE49-F238E27FC236}">
                <a16:creationId xmlns="" xmlns:a16="http://schemas.microsoft.com/office/drawing/2014/main" id="{6FB5E388-BF24-259B-E2BF-80B90EB0E2D3}"/>
              </a:ext>
            </a:extLst>
          </p:cNvPr>
          <p:cNvSpPr txBox="1">
            <a:spLocks/>
          </p:cNvSpPr>
          <p:nvPr/>
        </p:nvSpPr>
        <p:spPr>
          <a:xfrm>
            <a:off x="6812676" y="876037"/>
            <a:ext cx="1985494" cy="38735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rgbClr val="737078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/>
              <a:t>Selon altération de TP53</a:t>
            </a:r>
            <a:endParaRPr lang="fr-FR" sz="1050" dirty="0"/>
          </a:p>
        </p:txBody>
      </p:sp>
      <p:graphicFrame>
        <p:nvGraphicFramePr>
          <p:cNvPr id="18" name="Chart 16">
            <a:extLst>
              <a:ext uri="{FF2B5EF4-FFF2-40B4-BE49-F238E27FC236}">
                <a16:creationId xmlns="" xmlns:a16="http://schemas.microsoft.com/office/drawing/2014/main" id="{BF9CDC35-E352-655E-48CE-00B6E2CD0FC9}"/>
              </a:ext>
            </a:extLst>
          </p:cNvPr>
          <p:cNvGraphicFramePr/>
          <p:nvPr>
            <p:extLst/>
          </p:nvPr>
        </p:nvGraphicFramePr>
        <p:xfrm>
          <a:off x="6812675" y="1229205"/>
          <a:ext cx="4988786" cy="3127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" name="Freeform 41">
            <a:extLst>
              <a:ext uri="{FF2B5EF4-FFF2-40B4-BE49-F238E27FC236}">
                <a16:creationId xmlns="" xmlns:a16="http://schemas.microsoft.com/office/drawing/2014/main" id="{2EC302C3-CB82-6255-606D-D1475BC3B14D}"/>
              </a:ext>
            </a:extLst>
          </p:cNvPr>
          <p:cNvSpPr/>
          <p:nvPr/>
        </p:nvSpPr>
        <p:spPr>
          <a:xfrm>
            <a:off x="7596993" y="2953612"/>
            <a:ext cx="786431" cy="291369"/>
          </a:xfrm>
          <a:prstGeom prst="roundRect">
            <a:avLst>
              <a:gd name="adj" fmla="val 9151"/>
            </a:avLst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36000" tIns="36000" rIns="36000" bIns="36000" numCol="1" spcCol="1270" anchor="ctr" anchorCtr="0">
            <a:noAutofit/>
          </a:bodyPr>
          <a:lstStyle/>
          <a:p>
            <a:pPr algn="ctr" defTabSz="514350">
              <a:defRPr/>
            </a:pPr>
            <a:r>
              <a:rPr lang="en-US" sz="1200" b="1" kern="0">
                <a:solidFill>
                  <a:prstClr val="white"/>
                </a:solidFill>
                <a:cs typeface="Arial" panose="020B0604020202020204" pitchFamily="34" charset="0"/>
              </a:rPr>
              <a:t>Présent</a:t>
            </a:r>
          </a:p>
        </p:txBody>
      </p:sp>
      <p:sp>
        <p:nvSpPr>
          <p:cNvPr id="33" name="Freeform 41">
            <a:extLst>
              <a:ext uri="{FF2B5EF4-FFF2-40B4-BE49-F238E27FC236}">
                <a16:creationId xmlns="" xmlns:a16="http://schemas.microsoft.com/office/drawing/2014/main" id="{D699F0BC-47F2-38F8-275A-875798584DA6}"/>
              </a:ext>
            </a:extLst>
          </p:cNvPr>
          <p:cNvSpPr/>
          <p:nvPr/>
        </p:nvSpPr>
        <p:spPr>
          <a:xfrm>
            <a:off x="7596993" y="3302530"/>
            <a:ext cx="786431" cy="291369"/>
          </a:xfrm>
          <a:prstGeom prst="roundRect">
            <a:avLst>
              <a:gd name="adj" fmla="val 9151"/>
            </a:avLst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36000" tIns="36000" rIns="36000" bIns="36000" numCol="1" spcCol="1270" anchor="ctr" anchorCtr="0">
            <a:noAutofit/>
          </a:bodyPr>
          <a:lstStyle/>
          <a:p>
            <a:pPr algn="ctr" defTabSz="514350">
              <a:defRPr/>
            </a:pPr>
            <a:r>
              <a:rPr lang="en-US" sz="1200" b="1" kern="0">
                <a:solidFill>
                  <a:prstClr val="white"/>
                </a:solidFill>
                <a:cs typeface="Arial" panose="020B0604020202020204" pitchFamily="34" charset="0"/>
              </a:rPr>
              <a:t>Absent</a:t>
            </a:r>
            <a:endParaRPr lang="en-US" sz="1200" kern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34" name="Forme libre : forme 33">
            <a:extLst>
              <a:ext uri="{FF2B5EF4-FFF2-40B4-BE49-F238E27FC236}">
                <a16:creationId xmlns="" xmlns:a16="http://schemas.microsoft.com/office/drawing/2014/main" id="{19D97596-2E9D-D4D2-12E3-5AD939C4E0CD}"/>
              </a:ext>
            </a:extLst>
          </p:cNvPr>
          <p:cNvSpPr/>
          <p:nvPr/>
        </p:nvSpPr>
        <p:spPr>
          <a:xfrm>
            <a:off x="2064224" y="1375012"/>
            <a:ext cx="4223982" cy="2091519"/>
          </a:xfrm>
          <a:custGeom>
            <a:avLst/>
            <a:gdLst>
              <a:gd name="connsiteX0" fmla="*/ 0 w 4223982"/>
              <a:gd name="connsiteY0" fmla="*/ 0 h 2091519"/>
              <a:gd name="connsiteX1" fmla="*/ 37531 w 4223982"/>
              <a:gd name="connsiteY1" fmla="*/ 146713 h 2091519"/>
              <a:gd name="connsiteX2" fmla="*/ 156949 w 4223982"/>
              <a:gd name="connsiteY2" fmla="*/ 146713 h 2091519"/>
              <a:gd name="connsiteX3" fmla="*/ 177421 w 4223982"/>
              <a:gd name="connsiteY3" fmla="*/ 122830 h 2091519"/>
              <a:gd name="connsiteX4" fmla="*/ 177421 w 4223982"/>
              <a:gd name="connsiteY4" fmla="*/ 180833 h 2091519"/>
              <a:gd name="connsiteX5" fmla="*/ 252483 w 4223982"/>
              <a:gd name="connsiteY5" fmla="*/ 180833 h 2091519"/>
              <a:gd name="connsiteX6" fmla="*/ 286603 w 4223982"/>
              <a:gd name="connsiteY6" fmla="*/ 252484 h 2091519"/>
              <a:gd name="connsiteX7" fmla="*/ 423080 w 4223982"/>
              <a:gd name="connsiteY7" fmla="*/ 252484 h 2091519"/>
              <a:gd name="connsiteX8" fmla="*/ 525439 w 4223982"/>
              <a:gd name="connsiteY8" fmla="*/ 378725 h 2091519"/>
              <a:gd name="connsiteX9" fmla="*/ 805218 w 4223982"/>
              <a:gd name="connsiteY9" fmla="*/ 378725 h 2091519"/>
              <a:gd name="connsiteX10" fmla="*/ 805218 w 4223982"/>
              <a:gd name="connsiteY10" fmla="*/ 412845 h 2091519"/>
              <a:gd name="connsiteX11" fmla="*/ 928048 w 4223982"/>
              <a:gd name="connsiteY11" fmla="*/ 412845 h 2091519"/>
              <a:gd name="connsiteX12" fmla="*/ 928048 w 4223982"/>
              <a:gd name="connsiteY12" fmla="*/ 457200 h 2091519"/>
              <a:gd name="connsiteX13" fmla="*/ 1129352 w 4223982"/>
              <a:gd name="connsiteY13" fmla="*/ 457200 h 2091519"/>
              <a:gd name="connsiteX14" fmla="*/ 1129352 w 4223982"/>
              <a:gd name="connsiteY14" fmla="*/ 498143 h 2091519"/>
              <a:gd name="connsiteX15" fmla="*/ 1235122 w 4223982"/>
              <a:gd name="connsiteY15" fmla="*/ 498143 h 2091519"/>
              <a:gd name="connsiteX16" fmla="*/ 1235122 w 4223982"/>
              <a:gd name="connsiteY16" fmla="*/ 542498 h 2091519"/>
              <a:gd name="connsiteX17" fmla="*/ 1299949 w 4223982"/>
              <a:gd name="connsiteY17" fmla="*/ 542498 h 2091519"/>
              <a:gd name="connsiteX18" fmla="*/ 1299949 w 4223982"/>
              <a:gd name="connsiteY18" fmla="*/ 672152 h 2091519"/>
              <a:gd name="connsiteX19" fmla="*/ 1439839 w 4223982"/>
              <a:gd name="connsiteY19" fmla="*/ 672152 h 2091519"/>
              <a:gd name="connsiteX20" fmla="*/ 1439839 w 4223982"/>
              <a:gd name="connsiteY20" fmla="*/ 716507 h 2091519"/>
              <a:gd name="connsiteX21" fmla="*/ 1497842 w 4223982"/>
              <a:gd name="connsiteY21" fmla="*/ 716507 h 2091519"/>
              <a:gd name="connsiteX22" fmla="*/ 1497842 w 4223982"/>
              <a:gd name="connsiteY22" fmla="*/ 794982 h 2091519"/>
              <a:gd name="connsiteX23" fmla="*/ 1600200 w 4223982"/>
              <a:gd name="connsiteY23" fmla="*/ 794982 h 2091519"/>
              <a:gd name="connsiteX24" fmla="*/ 1600200 w 4223982"/>
              <a:gd name="connsiteY24" fmla="*/ 890516 h 2091519"/>
              <a:gd name="connsiteX25" fmla="*/ 1658203 w 4223982"/>
              <a:gd name="connsiteY25" fmla="*/ 890516 h 2091519"/>
              <a:gd name="connsiteX26" fmla="*/ 1658203 w 4223982"/>
              <a:gd name="connsiteY26" fmla="*/ 951931 h 2091519"/>
              <a:gd name="connsiteX27" fmla="*/ 1726442 w 4223982"/>
              <a:gd name="connsiteY27" fmla="*/ 951931 h 2091519"/>
              <a:gd name="connsiteX28" fmla="*/ 1726442 w 4223982"/>
              <a:gd name="connsiteY28" fmla="*/ 986051 h 2091519"/>
              <a:gd name="connsiteX29" fmla="*/ 1856095 w 4223982"/>
              <a:gd name="connsiteY29" fmla="*/ 986051 h 2091519"/>
              <a:gd name="connsiteX30" fmla="*/ 1856095 w 4223982"/>
              <a:gd name="connsiteY30" fmla="*/ 1040642 h 2091519"/>
              <a:gd name="connsiteX31" fmla="*/ 2016457 w 4223982"/>
              <a:gd name="connsiteY31" fmla="*/ 1040642 h 2091519"/>
              <a:gd name="connsiteX32" fmla="*/ 2047164 w 4223982"/>
              <a:gd name="connsiteY32" fmla="*/ 1125940 h 2091519"/>
              <a:gd name="connsiteX33" fmla="*/ 2241645 w 4223982"/>
              <a:gd name="connsiteY33" fmla="*/ 1125940 h 2091519"/>
              <a:gd name="connsiteX34" fmla="*/ 2272352 w 4223982"/>
              <a:gd name="connsiteY34" fmla="*/ 1221475 h 2091519"/>
              <a:gd name="connsiteX35" fmla="*/ 2412242 w 4223982"/>
              <a:gd name="connsiteY35" fmla="*/ 1221475 h 2091519"/>
              <a:gd name="connsiteX36" fmla="*/ 2412242 w 4223982"/>
              <a:gd name="connsiteY36" fmla="*/ 1265830 h 2091519"/>
              <a:gd name="connsiteX37" fmla="*/ 2514600 w 4223982"/>
              <a:gd name="connsiteY37" fmla="*/ 1265830 h 2091519"/>
              <a:gd name="connsiteX38" fmla="*/ 2514600 w 4223982"/>
              <a:gd name="connsiteY38" fmla="*/ 1330657 h 2091519"/>
              <a:gd name="connsiteX39" fmla="*/ 2719316 w 4223982"/>
              <a:gd name="connsiteY39" fmla="*/ 1330657 h 2091519"/>
              <a:gd name="connsiteX40" fmla="*/ 2736376 w 4223982"/>
              <a:gd name="connsiteY40" fmla="*/ 1477370 h 2091519"/>
              <a:gd name="connsiteX41" fmla="*/ 2811439 w 4223982"/>
              <a:gd name="connsiteY41" fmla="*/ 1477370 h 2091519"/>
              <a:gd name="connsiteX42" fmla="*/ 2831910 w 4223982"/>
              <a:gd name="connsiteY42" fmla="*/ 1586552 h 2091519"/>
              <a:gd name="connsiteX43" fmla="*/ 2903561 w 4223982"/>
              <a:gd name="connsiteY43" fmla="*/ 1586552 h 2091519"/>
              <a:gd name="connsiteX44" fmla="*/ 2954740 w 4223982"/>
              <a:gd name="connsiteY44" fmla="*/ 1801504 h 2091519"/>
              <a:gd name="connsiteX45" fmla="*/ 3234519 w 4223982"/>
              <a:gd name="connsiteY45" fmla="*/ 1801504 h 2091519"/>
              <a:gd name="connsiteX46" fmla="*/ 3234519 w 4223982"/>
              <a:gd name="connsiteY46" fmla="*/ 1852684 h 2091519"/>
              <a:gd name="connsiteX47" fmla="*/ 3333466 w 4223982"/>
              <a:gd name="connsiteY47" fmla="*/ 1852684 h 2091519"/>
              <a:gd name="connsiteX48" fmla="*/ 3333466 w 4223982"/>
              <a:gd name="connsiteY48" fmla="*/ 1903863 h 2091519"/>
              <a:gd name="connsiteX49" fmla="*/ 3650776 w 4223982"/>
              <a:gd name="connsiteY49" fmla="*/ 1903863 h 2091519"/>
              <a:gd name="connsiteX50" fmla="*/ 3650776 w 4223982"/>
              <a:gd name="connsiteY50" fmla="*/ 1978925 h 2091519"/>
              <a:gd name="connsiteX51" fmla="*/ 3964675 w 4223982"/>
              <a:gd name="connsiteY51" fmla="*/ 1978925 h 2091519"/>
              <a:gd name="connsiteX52" fmla="*/ 3964675 w 4223982"/>
              <a:gd name="connsiteY52" fmla="*/ 2091519 h 2091519"/>
              <a:gd name="connsiteX53" fmla="*/ 4223982 w 4223982"/>
              <a:gd name="connsiteY53" fmla="*/ 2091519 h 2091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4223982" h="2091519">
                <a:moveTo>
                  <a:pt x="0" y="0"/>
                </a:moveTo>
                <a:lnTo>
                  <a:pt x="37531" y="146713"/>
                </a:lnTo>
                <a:lnTo>
                  <a:pt x="156949" y="146713"/>
                </a:lnTo>
                <a:lnTo>
                  <a:pt x="177421" y="122830"/>
                </a:lnTo>
                <a:lnTo>
                  <a:pt x="177421" y="180833"/>
                </a:lnTo>
                <a:lnTo>
                  <a:pt x="252483" y="180833"/>
                </a:lnTo>
                <a:lnTo>
                  <a:pt x="286603" y="252484"/>
                </a:lnTo>
                <a:lnTo>
                  <a:pt x="423080" y="252484"/>
                </a:lnTo>
                <a:lnTo>
                  <a:pt x="525439" y="378725"/>
                </a:lnTo>
                <a:lnTo>
                  <a:pt x="805218" y="378725"/>
                </a:lnTo>
                <a:lnTo>
                  <a:pt x="805218" y="412845"/>
                </a:lnTo>
                <a:lnTo>
                  <a:pt x="928048" y="412845"/>
                </a:lnTo>
                <a:lnTo>
                  <a:pt x="928048" y="457200"/>
                </a:lnTo>
                <a:lnTo>
                  <a:pt x="1129352" y="457200"/>
                </a:lnTo>
                <a:lnTo>
                  <a:pt x="1129352" y="498143"/>
                </a:lnTo>
                <a:lnTo>
                  <a:pt x="1235122" y="498143"/>
                </a:lnTo>
                <a:lnTo>
                  <a:pt x="1235122" y="542498"/>
                </a:lnTo>
                <a:lnTo>
                  <a:pt x="1299949" y="542498"/>
                </a:lnTo>
                <a:lnTo>
                  <a:pt x="1299949" y="672152"/>
                </a:lnTo>
                <a:lnTo>
                  <a:pt x="1439839" y="672152"/>
                </a:lnTo>
                <a:lnTo>
                  <a:pt x="1439839" y="716507"/>
                </a:lnTo>
                <a:lnTo>
                  <a:pt x="1497842" y="716507"/>
                </a:lnTo>
                <a:lnTo>
                  <a:pt x="1497842" y="794982"/>
                </a:lnTo>
                <a:lnTo>
                  <a:pt x="1600200" y="794982"/>
                </a:lnTo>
                <a:lnTo>
                  <a:pt x="1600200" y="890516"/>
                </a:lnTo>
                <a:lnTo>
                  <a:pt x="1658203" y="890516"/>
                </a:lnTo>
                <a:lnTo>
                  <a:pt x="1658203" y="951931"/>
                </a:lnTo>
                <a:lnTo>
                  <a:pt x="1726442" y="951931"/>
                </a:lnTo>
                <a:lnTo>
                  <a:pt x="1726442" y="986051"/>
                </a:lnTo>
                <a:lnTo>
                  <a:pt x="1856095" y="986051"/>
                </a:lnTo>
                <a:lnTo>
                  <a:pt x="1856095" y="1040642"/>
                </a:lnTo>
                <a:lnTo>
                  <a:pt x="2016457" y="1040642"/>
                </a:lnTo>
                <a:lnTo>
                  <a:pt x="2047164" y="1125940"/>
                </a:lnTo>
                <a:lnTo>
                  <a:pt x="2241645" y="1125940"/>
                </a:lnTo>
                <a:lnTo>
                  <a:pt x="2272352" y="1221475"/>
                </a:lnTo>
                <a:lnTo>
                  <a:pt x="2412242" y="1221475"/>
                </a:lnTo>
                <a:lnTo>
                  <a:pt x="2412242" y="1265830"/>
                </a:lnTo>
                <a:lnTo>
                  <a:pt x="2514600" y="1265830"/>
                </a:lnTo>
                <a:lnTo>
                  <a:pt x="2514600" y="1330657"/>
                </a:lnTo>
                <a:lnTo>
                  <a:pt x="2719316" y="1330657"/>
                </a:lnTo>
                <a:lnTo>
                  <a:pt x="2736376" y="1477370"/>
                </a:lnTo>
                <a:lnTo>
                  <a:pt x="2811439" y="1477370"/>
                </a:lnTo>
                <a:lnTo>
                  <a:pt x="2831910" y="1586552"/>
                </a:lnTo>
                <a:lnTo>
                  <a:pt x="2903561" y="1586552"/>
                </a:lnTo>
                <a:lnTo>
                  <a:pt x="2954740" y="1801504"/>
                </a:lnTo>
                <a:lnTo>
                  <a:pt x="3234519" y="1801504"/>
                </a:lnTo>
                <a:lnTo>
                  <a:pt x="3234519" y="1852684"/>
                </a:lnTo>
                <a:lnTo>
                  <a:pt x="3333466" y="1852684"/>
                </a:lnTo>
                <a:lnTo>
                  <a:pt x="3333466" y="1903863"/>
                </a:lnTo>
                <a:lnTo>
                  <a:pt x="3650776" y="1903863"/>
                </a:lnTo>
                <a:lnTo>
                  <a:pt x="3650776" y="1978925"/>
                </a:lnTo>
                <a:lnTo>
                  <a:pt x="3964675" y="1978925"/>
                </a:lnTo>
                <a:lnTo>
                  <a:pt x="3964675" y="2091519"/>
                </a:lnTo>
                <a:lnTo>
                  <a:pt x="4223982" y="2091519"/>
                </a:lnTo>
              </a:path>
            </a:pathLst>
          </a:cu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5" name="Freeform 41">
            <a:extLst>
              <a:ext uri="{FF2B5EF4-FFF2-40B4-BE49-F238E27FC236}">
                <a16:creationId xmlns="" xmlns:a16="http://schemas.microsoft.com/office/drawing/2014/main" id="{3649A044-367F-F33A-9259-23C4993F1C83}"/>
              </a:ext>
            </a:extLst>
          </p:cNvPr>
          <p:cNvSpPr/>
          <p:nvPr/>
        </p:nvSpPr>
        <p:spPr>
          <a:xfrm>
            <a:off x="2377262" y="3949075"/>
            <a:ext cx="1585138" cy="46825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514350">
              <a:defRPr/>
            </a:pPr>
            <a:r>
              <a:rPr lang="en-US" sz="1200" b="1" kern="0" dirty="0" err="1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Médiane</a:t>
            </a:r>
            <a:r>
              <a:rPr lang="en-US" sz="1200" b="1" kern="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 de SSP</a:t>
            </a:r>
          </a:p>
          <a:p>
            <a:pPr algn="ctr" defTabSz="514350">
              <a:defRPr/>
            </a:pPr>
            <a:r>
              <a:rPr lang="en-US" sz="1200" b="1" kern="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85,9 mois</a:t>
            </a:r>
          </a:p>
        </p:txBody>
      </p:sp>
      <p:sp>
        <p:nvSpPr>
          <p:cNvPr id="36" name="Freeform 41">
            <a:extLst>
              <a:ext uri="{FF2B5EF4-FFF2-40B4-BE49-F238E27FC236}">
                <a16:creationId xmlns="" xmlns:a16="http://schemas.microsoft.com/office/drawing/2014/main" id="{F6DEFFD6-1AC8-16FA-4BCC-976D1CFC0699}"/>
              </a:ext>
            </a:extLst>
          </p:cNvPr>
          <p:cNvSpPr/>
          <p:nvPr/>
        </p:nvSpPr>
        <p:spPr>
          <a:xfrm>
            <a:off x="7502395" y="2605227"/>
            <a:ext cx="975626" cy="28224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514350">
              <a:defRPr/>
            </a:pPr>
            <a:r>
              <a:rPr lang="en-US" sz="1200" b="1" i="1" kern="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p </a:t>
            </a:r>
            <a:r>
              <a:rPr lang="en-US" sz="1200" b="1" kern="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= 0,0038</a:t>
            </a:r>
          </a:p>
        </p:txBody>
      </p:sp>
      <p:sp>
        <p:nvSpPr>
          <p:cNvPr id="37" name="Forme libre : forme 36">
            <a:extLst>
              <a:ext uri="{FF2B5EF4-FFF2-40B4-BE49-F238E27FC236}">
                <a16:creationId xmlns="" xmlns:a16="http://schemas.microsoft.com/office/drawing/2014/main" id="{BFDACF1A-91C7-94DF-C431-3BFF298471CF}"/>
              </a:ext>
            </a:extLst>
          </p:cNvPr>
          <p:cNvSpPr/>
          <p:nvPr/>
        </p:nvSpPr>
        <p:spPr>
          <a:xfrm>
            <a:off x="7479419" y="1380931"/>
            <a:ext cx="4314475" cy="1030099"/>
          </a:xfrm>
          <a:custGeom>
            <a:avLst/>
            <a:gdLst>
              <a:gd name="connsiteX0" fmla="*/ 0 w 4314475"/>
              <a:gd name="connsiteY0" fmla="*/ 0 h 1030099"/>
              <a:gd name="connsiteX1" fmla="*/ 444137 w 4314475"/>
              <a:gd name="connsiteY1" fmla="*/ 0 h 1030099"/>
              <a:gd name="connsiteX2" fmla="*/ 444137 w 4314475"/>
              <a:gd name="connsiteY2" fmla="*/ 82109 h 1030099"/>
              <a:gd name="connsiteX3" fmla="*/ 959187 w 4314475"/>
              <a:gd name="connsiteY3" fmla="*/ 82109 h 1030099"/>
              <a:gd name="connsiteX4" fmla="*/ 959187 w 4314475"/>
              <a:gd name="connsiteY4" fmla="*/ 182880 h 1030099"/>
              <a:gd name="connsiteX5" fmla="*/ 1612330 w 4314475"/>
              <a:gd name="connsiteY5" fmla="*/ 182880 h 1030099"/>
              <a:gd name="connsiteX6" fmla="*/ 1612330 w 4314475"/>
              <a:gd name="connsiteY6" fmla="*/ 276186 h 1030099"/>
              <a:gd name="connsiteX7" fmla="*/ 2858899 w 4314475"/>
              <a:gd name="connsiteY7" fmla="*/ 276186 h 1030099"/>
              <a:gd name="connsiteX8" fmla="*/ 2870096 w 4314475"/>
              <a:gd name="connsiteY8" fmla="*/ 522514 h 1030099"/>
              <a:gd name="connsiteX9" fmla="*/ 2944741 w 4314475"/>
              <a:gd name="connsiteY9" fmla="*/ 522514 h 1030099"/>
              <a:gd name="connsiteX10" fmla="*/ 3000725 w 4314475"/>
              <a:gd name="connsiteY10" fmla="*/ 880809 h 1030099"/>
              <a:gd name="connsiteX11" fmla="*/ 3280643 w 4314475"/>
              <a:gd name="connsiteY11" fmla="*/ 880809 h 1030099"/>
              <a:gd name="connsiteX12" fmla="*/ 3280643 w 4314475"/>
              <a:gd name="connsiteY12" fmla="*/ 1030099 h 1030099"/>
              <a:gd name="connsiteX13" fmla="*/ 4314475 w 4314475"/>
              <a:gd name="connsiteY13" fmla="*/ 1030099 h 1030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14475" h="1030099">
                <a:moveTo>
                  <a:pt x="0" y="0"/>
                </a:moveTo>
                <a:lnTo>
                  <a:pt x="444137" y="0"/>
                </a:lnTo>
                <a:lnTo>
                  <a:pt x="444137" y="82109"/>
                </a:lnTo>
                <a:lnTo>
                  <a:pt x="959187" y="82109"/>
                </a:lnTo>
                <a:lnTo>
                  <a:pt x="959187" y="182880"/>
                </a:lnTo>
                <a:lnTo>
                  <a:pt x="1612330" y="182880"/>
                </a:lnTo>
                <a:lnTo>
                  <a:pt x="1612330" y="276186"/>
                </a:lnTo>
                <a:lnTo>
                  <a:pt x="2858899" y="276186"/>
                </a:lnTo>
                <a:lnTo>
                  <a:pt x="2870096" y="522514"/>
                </a:lnTo>
                <a:lnTo>
                  <a:pt x="2944741" y="522514"/>
                </a:lnTo>
                <a:lnTo>
                  <a:pt x="3000725" y="880809"/>
                </a:lnTo>
                <a:lnTo>
                  <a:pt x="3280643" y="880809"/>
                </a:lnTo>
                <a:lnTo>
                  <a:pt x="3280643" y="1030099"/>
                </a:lnTo>
                <a:lnTo>
                  <a:pt x="4314475" y="1030099"/>
                </a:ln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8" name="Forme libre : forme 37">
            <a:extLst>
              <a:ext uri="{FF2B5EF4-FFF2-40B4-BE49-F238E27FC236}">
                <a16:creationId xmlns="" xmlns:a16="http://schemas.microsoft.com/office/drawing/2014/main" id="{7D010B73-78CA-FA28-1BEA-0D7ADB4CA15A}"/>
              </a:ext>
            </a:extLst>
          </p:cNvPr>
          <p:cNvSpPr/>
          <p:nvPr/>
        </p:nvSpPr>
        <p:spPr>
          <a:xfrm>
            <a:off x="7483151" y="1377198"/>
            <a:ext cx="4269688" cy="1795210"/>
          </a:xfrm>
          <a:custGeom>
            <a:avLst/>
            <a:gdLst>
              <a:gd name="connsiteX0" fmla="*/ 0 w 4269688"/>
              <a:gd name="connsiteY0" fmla="*/ 0 h 1795210"/>
              <a:gd name="connsiteX1" fmla="*/ 48519 w 4269688"/>
              <a:gd name="connsiteY1" fmla="*/ 153022 h 1795210"/>
              <a:gd name="connsiteX2" fmla="*/ 182880 w 4269688"/>
              <a:gd name="connsiteY2" fmla="*/ 153022 h 1795210"/>
              <a:gd name="connsiteX3" fmla="*/ 182880 w 4269688"/>
              <a:gd name="connsiteY3" fmla="*/ 197809 h 1795210"/>
              <a:gd name="connsiteX4" fmla="*/ 261257 w 4269688"/>
              <a:gd name="connsiteY4" fmla="*/ 197809 h 1795210"/>
              <a:gd name="connsiteX5" fmla="*/ 261257 w 4269688"/>
              <a:gd name="connsiteY5" fmla="*/ 272454 h 1795210"/>
              <a:gd name="connsiteX6" fmla="*/ 496389 w 4269688"/>
              <a:gd name="connsiteY6" fmla="*/ 272454 h 1795210"/>
              <a:gd name="connsiteX7" fmla="*/ 529979 w 4269688"/>
              <a:gd name="connsiteY7" fmla="*/ 376957 h 1795210"/>
              <a:gd name="connsiteX8" fmla="*/ 821094 w 4269688"/>
              <a:gd name="connsiteY8" fmla="*/ 376957 h 1795210"/>
              <a:gd name="connsiteX9" fmla="*/ 821094 w 4269688"/>
              <a:gd name="connsiteY9" fmla="*/ 421744 h 1795210"/>
              <a:gd name="connsiteX10" fmla="*/ 1168193 w 4269688"/>
              <a:gd name="connsiteY10" fmla="*/ 421744 h 1795210"/>
              <a:gd name="connsiteX11" fmla="*/ 1168193 w 4269688"/>
              <a:gd name="connsiteY11" fmla="*/ 473995 h 1795210"/>
              <a:gd name="connsiteX12" fmla="*/ 1257767 w 4269688"/>
              <a:gd name="connsiteY12" fmla="*/ 473995 h 1795210"/>
              <a:gd name="connsiteX13" fmla="*/ 1257767 w 4269688"/>
              <a:gd name="connsiteY13" fmla="*/ 511318 h 1795210"/>
              <a:gd name="connsiteX14" fmla="*/ 1317482 w 4269688"/>
              <a:gd name="connsiteY14" fmla="*/ 511318 h 1795210"/>
              <a:gd name="connsiteX15" fmla="*/ 1328679 w 4269688"/>
              <a:gd name="connsiteY15" fmla="*/ 664340 h 1795210"/>
              <a:gd name="connsiteX16" fmla="*/ 1466772 w 4269688"/>
              <a:gd name="connsiteY16" fmla="*/ 664340 h 1795210"/>
              <a:gd name="connsiteX17" fmla="*/ 1466772 w 4269688"/>
              <a:gd name="connsiteY17" fmla="*/ 709127 h 1795210"/>
              <a:gd name="connsiteX18" fmla="*/ 1515291 w 4269688"/>
              <a:gd name="connsiteY18" fmla="*/ 709127 h 1795210"/>
              <a:gd name="connsiteX19" fmla="*/ 1515291 w 4269688"/>
              <a:gd name="connsiteY19" fmla="*/ 813630 h 1795210"/>
              <a:gd name="connsiteX20" fmla="*/ 1630991 w 4269688"/>
              <a:gd name="connsiteY20" fmla="*/ 813630 h 1795210"/>
              <a:gd name="connsiteX21" fmla="*/ 1630991 w 4269688"/>
              <a:gd name="connsiteY21" fmla="*/ 858417 h 1795210"/>
              <a:gd name="connsiteX22" fmla="*/ 1683242 w 4269688"/>
              <a:gd name="connsiteY22" fmla="*/ 858417 h 1795210"/>
              <a:gd name="connsiteX23" fmla="*/ 1683242 w 4269688"/>
              <a:gd name="connsiteY23" fmla="*/ 906936 h 1795210"/>
              <a:gd name="connsiteX24" fmla="*/ 1754155 w 4269688"/>
              <a:gd name="connsiteY24" fmla="*/ 906936 h 1795210"/>
              <a:gd name="connsiteX25" fmla="*/ 1754155 w 4269688"/>
              <a:gd name="connsiteY25" fmla="*/ 962920 h 1795210"/>
              <a:gd name="connsiteX26" fmla="*/ 1866122 w 4269688"/>
              <a:gd name="connsiteY26" fmla="*/ 962920 h 1795210"/>
              <a:gd name="connsiteX27" fmla="*/ 1866122 w 4269688"/>
              <a:gd name="connsiteY27" fmla="*/ 1022635 h 1795210"/>
              <a:gd name="connsiteX28" fmla="*/ 2015412 w 4269688"/>
              <a:gd name="connsiteY28" fmla="*/ 1022635 h 1795210"/>
              <a:gd name="connsiteX29" fmla="*/ 2060199 w 4269688"/>
              <a:gd name="connsiteY29" fmla="*/ 1112209 h 1795210"/>
              <a:gd name="connsiteX30" fmla="*/ 2261740 w 4269688"/>
              <a:gd name="connsiteY30" fmla="*/ 1112209 h 1795210"/>
              <a:gd name="connsiteX31" fmla="*/ 2261740 w 4269688"/>
              <a:gd name="connsiteY31" fmla="*/ 1198051 h 1795210"/>
              <a:gd name="connsiteX32" fmla="*/ 2455817 w 4269688"/>
              <a:gd name="connsiteY32" fmla="*/ 1198051 h 1795210"/>
              <a:gd name="connsiteX33" fmla="*/ 2455817 w 4269688"/>
              <a:gd name="connsiteY33" fmla="*/ 1272696 h 1795210"/>
              <a:gd name="connsiteX34" fmla="*/ 2534194 w 4269688"/>
              <a:gd name="connsiteY34" fmla="*/ 1272696 h 1795210"/>
              <a:gd name="connsiteX35" fmla="*/ 2534194 w 4269688"/>
              <a:gd name="connsiteY35" fmla="*/ 1317483 h 1795210"/>
              <a:gd name="connsiteX36" fmla="*/ 2735736 w 4269688"/>
              <a:gd name="connsiteY36" fmla="*/ 1317483 h 1795210"/>
              <a:gd name="connsiteX37" fmla="*/ 2769326 w 4269688"/>
              <a:gd name="connsiteY37" fmla="*/ 1485434 h 1795210"/>
              <a:gd name="connsiteX38" fmla="*/ 2970867 w 4269688"/>
              <a:gd name="connsiteY38" fmla="*/ 1485434 h 1795210"/>
              <a:gd name="connsiteX39" fmla="*/ 2970867 w 4269688"/>
              <a:gd name="connsiteY39" fmla="*/ 1537685 h 1795210"/>
              <a:gd name="connsiteX40" fmla="*/ 3377682 w 4269688"/>
              <a:gd name="connsiteY40" fmla="*/ 1537685 h 1795210"/>
              <a:gd name="connsiteX41" fmla="*/ 3377682 w 4269688"/>
              <a:gd name="connsiteY41" fmla="*/ 1593669 h 1795210"/>
              <a:gd name="connsiteX42" fmla="*/ 3698655 w 4269688"/>
              <a:gd name="connsiteY42" fmla="*/ 1593669 h 1795210"/>
              <a:gd name="connsiteX43" fmla="*/ 3698655 w 4269688"/>
              <a:gd name="connsiteY43" fmla="*/ 1649653 h 1795210"/>
              <a:gd name="connsiteX44" fmla="*/ 4019628 w 4269688"/>
              <a:gd name="connsiteY44" fmla="*/ 1649653 h 1795210"/>
              <a:gd name="connsiteX45" fmla="*/ 4019628 w 4269688"/>
              <a:gd name="connsiteY45" fmla="*/ 1795210 h 1795210"/>
              <a:gd name="connsiteX46" fmla="*/ 4269688 w 4269688"/>
              <a:gd name="connsiteY46" fmla="*/ 1795210 h 1795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269688" h="1795210">
                <a:moveTo>
                  <a:pt x="0" y="0"/>
                </a:moveTo>
                <a:lnTo>
                  <a:pt x="48519" y="153022"/>
                </a:lnTo>
                <a:lnTo>
                  <a:pt x="182880" y="153022"/>
                </a:lnTo>
                <a:lnTo>
                  <a:pt x="182880" y="197809"/>
                </a:lnTo>
                <a:lnTo>
                  <a:pt x="261257" y="197809"/>
                </a:lnTo>
                <a:lnTo>
                  <a:pt x="261257" y="272454"/>
                </a:lnTo>
                <a:lnTo>
                  <a:pt x="496389" y="272454"/>
                </a:lnTo>
                <a:lnTo>
                  <a:pt x="529979" y="376957"/>
                </a:lnTo>
                <a:lnTo>
                  <a:pt x="821094" y="376957"/>
                </a:lnTo>
                <a:lnTo>
                  <a:pt x="821094" y="421744"/>
                </a:lnTo>
                <a:lnTo>
                  <a:pt x="1168193" y="421744"/>
                </a:lnTo>
                <a:lnTo>
                  <a:pt x="1168193" y="473995"/>
                </a:lnTo>
                <a:lnTo>
                  <a:pt x="1257767" y="473995"/>
                </a:lnTo>
                <a:lnTo>
                  <a:pt x="1257767" y="511318"/>
                </a:lnTo>
                <a:lnTo>
                  <a:pt x="1317482" y="511318"/>
                </a:lnTo>
                <a:lnTo>
                  <a:pt x="1328679" y="664340"/>
                </a:lnTo>
                <a:lnTo>
                  <a:pt x="1466772" y="664340"/>
                </a:lnTo>
                <a:lnTo>
                  <a:pt x="1466772" y="709127"/>
                </a:lnTo>
                <a:lnTo>
                  <a:pt x="1515291" y="709127"/>
                </a:lnTo>
                <a:lnTo>
                  <a:pt x="1515291" y="813630"/>
                </a:lnTo>
                <a:lnTo>
                  <a:pt x="1630991" y="813630"/>
                </a:lnTo>
                <a:lnTo>
                  <a:pt x="1630991" y="858417"/>
                </a:lnTo>
                <a:lnTo>
                  <a:pt x="1683242" y="858417"/>
                </a:lnTo>
                <a:lnTo>
                  <a:pt x="1683242" y="906936"/>
                </a:lnTo>
                <a:lnTo>
                  <a:pt x="1754155" y="906936"/>
                </a:lnTo>
                <a:lnTo>
                  <a:pt x="1754155" y="962920"/>
                </a:lnTo>
                <a:lnTo>
                  <a:pt x="1866122" y="962920"/>
                </a:lnTo>
                <a:lnTo>
                  <a:pt x="1866122" y="1022635"/>
                </a:lnTo>
                <a:lnTo>
                  <a:pt x="2015412" y="1022635"/>
                </a:lnTo>
                <a:lnTo>
                  <a:pt x="2060199" y="1112209"/>
                </a:lnTo>
                <a:lnTo>
                  <a:pt x="2261740" y="1112209"/>
                </a:lnTo>
                <a:lnTo>
                  <a:pt x="2261740" y="1198051"/>
                </a:lnTo>
                <a:lnTo>
                  <a:pt x="2455817" y="1198051"/>
                </a:lnTo>
                <a:lnTo>
                  <a:pt x="2455817" y="1272696"/>
                </a:lnTo>
                <a:lnTo>
                  <a:pt x="2534194" y="1272696"/>
                </a:lnTo>
                <a:lnTo>
                  <a:pt x="2534194" y="1317483"/>
                </a:lnTo>
                <a:lnTo>
                  <a:pt x="2735736" y="1317483"/>
                </a:lnTo>
                <a:lnTo>
                  <a:pt x="2769326" y="1485434"/>
                </a:lnTo>
                <a:lnTo>
                  <a:pt x="2970867" y="1485434"/>
                </a:lnTo>
                <a:lnTo>
                  <a:pt x="2970867" y="1537685"/>
                </a:lnTo>
                <a:lnTo>
                  <a:pt x="3377682" y="1537685"/>
                </a:lnTo>
                <a:lnTo>
                  <a:pt x="3377682" y="1593669"/>
                </a:lnTo>
                <a:lnTo>
                  <a:pt x="3698655" y="1593669"/>
                </a:lnTo>
                <a:lnTo>
                  <a:pt x="3698655" y="1649653"/>
                </a:lnTo>
                <a:lnTo>
                  <a:pt x="4019628" y="1649653"/>
                </a:lnTo>
                <a:lnTo>
                  <a:pt x="4019628" y="1795210"/>
                </a:lnTo>
                <a:lnTo>
                  <a:pt x="4269688" y="1795210"/>
                </a:lnTo>
              </a:path>
            </a:pathLst>
          </a:cu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cxnSp>
        <p:nvCxnSpPr>
          <p:cNvPr id="41" name="Connecteur droit 40">
            <a:extLst>
              <a:ext uri="{FF2B5EF4-FFF2-40B4-BE49-F238E27FC236}">
                <a16:creationId xmlns="" xmlns:a16="http://schemas.microsoft.com/office/drawing/2014/main" id="{FF56CD07-624F-D744-E376-062677B0F37B}"/>
              </a:ext>
            </a:extLst>
          </p:cNvPr>
          <p:cNvCxnSpPr/>
          <p:nvPr/>
        </p:nvCxnSpPr>
        <p:spPr>
          <a:xfrm>
            <a:off x="7479419" y="2543121"/>
            <a:ext cx="227293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>
            <a:extLst>
              <a:ext uri="{FF2B5EF4-FFF2-40B4-BE49-F238E27FC236}">
                <a16:creationId xmlns="" xmlns:a16="http://schemas.microsoft.com/office/drawing/2014/main" id="{EA2ADC22-B52B-2B73-0608-62BBECD97AB3}"/>
              </a:ext>
            </a:extLst>
          </p:cNvPr>
          <p:cNvCxnSpPr>
            <a:cxnSpLocks/>
          </p:cNvCxnSpPr>
          <p:nvPr/>
        </p:nvCxnSpPr>
        <p:spPr>
          <a:xfrm flipV="1">
            <a:off x="9752356" y="2543121"/>
            <a:ext cx="0" cy="118165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>
            <a:extLst>
              <a:ext uri="{FF2B5EF4-FFF2-40B4-BE49-F238E27FC236}">
                <a16:creationId xmlns="" xmlns:a16="http://schemas.microsoft.com/office/drawing/2014/main" id="{A622670D-A078-A47F-278A-21DE71419C84}"/>
              </a:ext>
            </a:extLst>
          </p:cNvPr>
          <p:cNvCxnSpPr>
            <a:cxnSpLocks/>
          </p:cNvCxnSpPr>
          <p:nvPr/>
        </p:nvCxnSpPr>
        <p:spPr>
          <a:xfrm>
            <a:off x="2064224" y="2979250"/>
            <a:ext cx="284124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>
            <a:extLst>
              <a:ext uri="{FF2B5EF4-FFF2-40B4-BE49-F238E27FC236}">
                <a16:creationId xmlns="" xmlns:a16="http://schemas.microsoft.com/office/drawing/2014/main" id="{F77A86C2-EEC7-C45C-6AEA-6209942F6757}"/>
              </a:ext>
            </a:extLst>
          </p:cNvPr>
          <p:cNvCxnSpPr>
            <a:cxnSpLocks/>
          </p:cNvCxnSpPr>
          <p:nvPr/>
        </p:nvCxnSpPr>
        <p:spPr>
          <a:xfrm flipV="1">
            <a:off x="4896920" y="2953612"/>
            <a:ext cx="0" cy="16696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91694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5"/>
          </p:nvPr>
        </p:nvSpPr>
        <p:spPr>
          <a:xfrm>
            <a:off x="8056881" y="6532880"/>
            <a:ext cx="1589878" cy="264239"/>
          </a:xfrm>
        </p:spPr>
        <p:txBody>
          <a:bodyPr>
            <a:noAutofit/>
          </a:bodyPr>
          <a:lstStyle/>
          <a:p>
            <a:r>
              <a:rPr lang="fr-FR" dirty="0">
                <a:latin typeface="+mn-lt"/>
              </a:rPr>
              <a:t>9-12 décembre 2023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993276F0-A00D-30EE-2DC6-828245FEF99C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fr-FR" dirty="0"/>
              <a:t>A. </a:t>
            </a:r>
            <a:r>
              <a:rPr lang="fr-FR" dirty="0" err="1"/>
              <a:t>Wiestner</a:t>
            </a:r>
            <a:r>
              <a:rPr lang="fr-FR" dirty="0"/>
              <a:t> et al, ASH</a:t>
            </a:r>
            <a:r>
              <a:rPr lang="fr-FR" baseline="30000" dirty="0"/>
              <a:t>® </a:t>
            </a:r>
            <a:r>
              <a:rPr lang="fr-FR" dirty="0"/>
              <a:t> 2023, Abs. #201</a:t>
            </a:r>
          </a:p>
          <a:p>
            <a:endParaRPr lang="fr-FR" dirty="0">
              <a:latin typeface="+mn-lt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CB52AF38-BF2D-7DEF-DB1E-E862BB10843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lIns="180000" tIns="45720" rIns="91440" bIns="45720" anchor="t">
            <a:noAutofit/>
          </a:bodyPr>
          <a:lstStyle/>
          <a:p>
            <a:r>
              <a:rPr lang="fr-FR" dirty="0">
                <a:latin typeface="Century Gothic"/>
              </a:rPr>
              <a:t>Phase II </a:t>
            </a:r>
            <a:r>
              <a:rPr lang="fr-FR" dirty="0" err="1">
                <a:latin typeface="Century Gothic"/>
              </a:rPr>
              <a:t>Ibrutinib </a:t>
            </a:r>
            <a:r>
              <a:rPr lang="fr-FR" dirty="0">
                <a:latin typeface="Century Gothic"/>
              </a:rPr>
              <a:t>en monothérapie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7CF0C6C1-5C94-6F6C-AA1B-A9B7DC8328B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>
                <a:latin typeface="+mn-lt"/>
              </a:rPr>
              <a:t>Survie Globale</a:t>
            </a:r>
          </a:p>
          <a:p>
            <a:endParaRPr lang="fr-FR" dirty="0">
              <a:latin typeface="+mn-lt"/>
            </a:endParaRPr>
          </a:p>
        </p:txBody>
      </p:sp>
      <p:graphicFrame>
        <p:nvGraphicFramePr>
          <p:cNvPr id="10" name="Tableau 9">
            <a:extLst>
              <a:ext uri="{FF2B5EF4-FFF2-40B4-BE49-F238E27FC236}">
                <a16:creationId xmlns="" xmlns:a16="http://schemas.microsoft.com/office/drawing/2014/main" id="{B2F3539E-6FCB-F3DC-377F-2F6D99F2137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670927" y="4414177"/>
          <a:ext cx="5130533" cy="1341120"/>
        </p:xfrm>
        <a:graphic>
          <a:graphicData uri="http://schemas.openxmlformats.org/drawingml/2006/table">
            <a:tbl>
              <a:tblPr firstRow="1" bandRow="1"/>
              <a:tblGrid>
                <a:gridCol w="1075052">
                  <a:extLst>
                    <a:ext uri="{9D8B030D-6E8A-4147-A177-3AD203B41FA5}">
                      <a16:colId xmlns="" xmlns:a16="http://schemas.microsoft.com/office/drawing/2014/main" val="2659869827"/>
                    </a:ext>
                  </a:extLst>
                </a:gridCol>
                <a:gridCol w="958020">
                  <a:extLst>
                    <a:ext uri="{9D8B030D-6E8A-4147-A177-3AD203B41FA5}">
                      <a16:colId xmlns="" xmlns:a16="http://schemas.microsoft.com/office/drawing/2014/main" val="4176269001"/>
                    </a:ext>
                  </a:extLst>
                </a:gridCol>
                <a:gridCol w="1032487">
                  <a:extLst>
                    <a:ext uri="{9D8B030D-6E8A-4147-A177-3AD203B41FA5}">
                      <a16:colId xmlns="" xmlns:a16="http://schemas.microsoft.com/office/drawing/2014/main" val="733852906"/>
                    </a:ext>
                  </a:extLst>
                </a:gridCol>
                <a:gridCol w="1032487">
                  <a:extLst>
                    <a:ext uri="{9D8B030D-6E8A-4147-A177-3AD203B41FA5}">
                      <a16:colId xmlns="" xmlns:a16="http://schemas.microsoft.com/office/drawing/2014/main" val="2282108250"/>
                    </a:ext>
                  </a:extLst>
                </a:gridCol>
                <a:gridCol w="10324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93215"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fr-FR" sz="1400" b="1" i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Catégorie de risque</a:t>
                      </a: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fr-FR" sz="1400" b="1" i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Catégorie de risque</a:t>
                      </a:r>
                      <a:endParaRPr lang="fr-FR" sz="1400" b="1" i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SSPm </a:t>
                      </a:r>
                      <a:r>
                        <a:rPr lang="fr-FR" sz="1100" b="0" i="0" u="none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(mo)</a:t>
                      </a:r>
                      <a:endParaRPr lang="fr-FR" sz="1100" b="0" i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fr-FR" sz="1100" b="0" i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% de SSP à mFU</a:t>
                      </a:r>
                      <a:endParaRPr lang="fr-FR" sz="1100" b="0" i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fr-FR" sz="1100" b="1" i="1" u="none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fr-FR" sz="1100" b="0" i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25368585"/>
                  </a:ext>
                </a:extLst>
              </a:tr>
              <a:tr h="179164"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dirty="0" err="1">
                          <a:latin typeface="Century Gothic" panose="020B0502020202020204" pitchFamily="34" charset="0"/>
                        </a:rPr>
                        <a:t>Altération</a:t>
                      </a:r>
                      <a:r>
                        <a:rPr lang="en-US" sz="1100" b="1" i="0" dirty="0">
                          <a:latin typeface="Century Gothic" panose="020B0502020202020204" pitchFamily="34" charset="0"/>
                        </a:rPr>
                        <a:t> TP53</a:t>
                      </a: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latin typeface="Century Gothic" panose="020B0502020202020204" pitchFamily="34" charset="0"/>
                        </a:rPr>
                        <a:t>Absente</a:t>
                      </a:r>
                    </a:p>
                    <a:p>
                      <a:pPr algn="ctr"/>
                      <a:r>
                        <a:rPr lang="en-US" sz="1100" b="0" i="0" dirty="0" err="1">
                          <a:latin typeface="Century Gothic" panose="020B0502020202020204" pitchFamily="34" charset="0"/>
                        </a:rPr>
                        <a:t>Présente</a:t>
                      </a:r>
                      <a:endParaRPr lang="en-US" sz="1100" b="0" i="0" dirty="0">
                        <a:latin typeface="Century Gothic" panose="020B0502020202020204" pitchFamily="34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>
                          <a:latin typeface="Century Gothic" panose="020B0502020202020204" pitchFamily="34" charset="0"/>
                        </a:rPr>
                        <a:t>NR</a:t>
                      </a:r>
                    </a:p>
                    <a:p>
                      <a:pPr algn="ctr"/>
                      <a:r>
                        <a:rPr lang="en-US" sz="1100" b="0" i="0">
                          <a:latin typeface="Century Gothic" panose="020B0502020202020204" pitchFamily="34" charset="0"/>
                        </a:rPr>
                        <a:t>117</a:t>
                      </a:r>
                      <a:endParaRPr lang="en-US" sz="1100" b="0" i="0" dirty="0">
                        <a:latin typeface="Century Gothic" panose="020B0502020202020204" pitchFamily="34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>
                          <a:latin typeface="Century Gothic" panose="020B0502020202020204" pitchFamily="34" charset="0"/>
                        </a:rPr>
                        <a:t>75,3</a:t>
                      </a:r>
                    </a:p>
                    <a:p>
                      <a:pPr algn="ctr"/>
                      <a:r>
                        <a:rPr lang="en-US" sz="1100" b="0" i="0">
                          <a:latin typeface="Century Gothic" panose="020B0502020202020204" pitchFamily="34" charset="0"/>
                        </a:rPr>
                        <a:t>54,1</a:t>
                      </a:r>
                      <a:endParaRPr lang="en-US" sz="1100" b="0" i="0" dirty="0">
                        <a:latin typeface="Century Gothic" panose="020B0502020202020204" pitchFamily="34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100" b="0" i="0">
                          <a:latin typeface="Century Gothic" panose="020B0502020202020204" pitchFamily="34" charset="0"/>
                        </a:rPr>
                        <a:t>0,036</a:t>
                      </a:r>
                      <a:endParaRPr lang="en-US" sz="1100" b="0" i="0" dirty="0">
                        <a:latin typeface="Century Gothic" panose="020B0502020202020204" pitchFamily="34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9164"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dirty="0" err="1">
                          <a:latin typeface="Century Gothic" panose="020B0502020202020204" pitchFamily="34" charset="0"/>
                        </a:rPr>
                        <a:t>Traitement</a:t>
                      </a:r>
                      <a:endParaRPr lang="en-US" sz="1100" b="1" i="0" dirty="0">
                        <a:latin typeface="Century Gothic" panose="020B0502020202020204" pitchFamily="34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>
                          <a:latin typeface="Century Gothic" panose="020B0502020202020204" pitchFamily="34" charset="0"/>
                        </a:rPr>
                        <a:t>TN</a:t>
                      </a:r>
                    </a:p>
                    <a:p>
                      <a:pPr algn="ctr"/>
                      <a:r>
                        <a:rPr lang="en-US" sz="1100" b="0" i="0">
                          <a:latin typeface="Century Gothic" panose="020B0502020202020204" pitchFamily="34" charset="0"/>
                        </a:rPr>
                        <a:t>Rel/ref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>
                          <a:latin typeface="Century Gothic" panose="020B0502020202020204" pitchFamily="34" charset="0"/>
                        </a:rPr>
                        <a:t>NR</a:t>
                      </a:r>
                    </a:p>
                    <a:p>
                      <a:pPr algn="ctr"/>
                      <a:r>
                        <a:rPr lang="en-US" sz="1100" b="0" i="0">
                          <a:latin typeface="Century Gothic" panose="020B0502020202020204" pitchFamily="34" charset="0"/>
                        </a:rPr>
                        <a:t>104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>
                          <a:latin typeface="Century Gothic" panose="020B0502020202020204" pitchFamily="34" charset="0"/>
                        </a:rPr>
                        <a:t>73,8</a:t>
                      </a:r>
                    </a:p>
                    <a:p>
                      <a:pPr algn="ctr"/>
                      <a:r>
                        <a:rPr lang="en-US" sz="1100" b="0" i="0">
                          <a:latin typeface="Century Gothic" panose="020B0502020202020204" pitchFamily="34" charset="0"/>
                        </a:rPr>
                        <a:t>41,6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a-DK" sz="1100" b="0" i="0">
                          <a:latin typeface="Century Gothic" panose="020B0502020202020204" pitchFamily="34" charset="0"/>
                        </a:rPr>
                        <a:t>0,004</a:t>
                      </a:r>
                      <a:endParaRPr lang="en-US" sz="1100" b="0" i="0">
                        <a:latin typeface="Century Gothic" panose="020B0502020202020204" pitchFamily="34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6608"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dirty="0">
                          <a:latin typeface="Century Gothic" panose="020B0502020202020204" pitchFamily="34" charset="0"/>
                        </a:rPr>
                        <a:t>IGHV</a:t>
                      </a: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>
                          <a:latin typeface="Century Gothic" panose="020B0502020202020204" pitchFamily="34" charset="0"/>
                        </a:rPr>
                        <a:t>M</a:t>
                      </a:r>
                    </a:p>
                    <a:p>
                      <a:pPr algn="ctr"/>
                      <a:r>
                        <a:rPr lang="en-US" sz="1100" b="0" i="0">
                          <a:latin typeface="Century Gothic" panose="020B0502020202020204" pitchFamily="34" charset="0"/>
                        </a:rPr>
                        <a:t>U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>
                          <a:latin typeface="Century Gothic" panose="020B0502020202020204" pitchFamily="34" charset="0"/>
                        </a:rPr>
                        <a:t>NR</a:t>
                      </a:r>
                    </a:p>
                    <a:p>
                      <a:pPr algn="ctr"/>
                      <a:r>
                        <a:rPr lang="en-US" sz="1100" b="0" i="0">
                          <a:latin typeface="Century Gothic" panose="020B0502020202020204" pitchFamily="34" charset="0"/>
                        </a:rPr>
                        <a:t>118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>
                          <a:latin typeface="Century Gothic" panose="020B0502020202020204" pitchFamily="34" charset="0"/>
                        </a:rPr>
                        <a:t>77</a:t>
                      </a:r>
                    </a:p>
                    <a:p>
                      <a:pPr algn="ctr"/>
                      <a:r>
                        <a:rPr lang="en-US" sz="1100" b="0" i="0">
                          <a:latin typeface="Century Gothic" panose="020B0502020202020204" pitchFamily="34" charset="0"/>
                        </a:rPr>
                        <a:t>52,7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a-DK" sz="1100" b="0" i="0" dirty="0">
                          <a:latin typeface="Century Gothic" panose="020B0502020202020204" pitchFamily="34" charset="0"/>
                        </a:rPr>
                        <a:t>0,036</a:t>
                      </a:r>
                      <a:endParaRPr lang="en-US" sz="1100" b="0" i="0" dirty="0">
                        <a:latin typeface="Century Gothic" panose="020B0502020202020204" pitchFamily="34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Espace réservé du contenu 5">
            <a:extLst>
              <a:ext uri="{FF2B5EF4-FFF2-40B4-BE49-F238E27FC236}">
                <a16:creationId xmlns="" xmlns:a16="http://schemas.microsoft.com/office/drawing/2014/main" id="{39255F0D-5CB4-6E2B-BF1D-10AE618B4BE8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159170" y="1066836"/>
            <a:ext cx="5250178" cy="4694454"/>
          </a:xfrm>
        </p:spPr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13" name="Espace réservé du texte 6">
            <a:extLst>
              <a:ext uri="{FF2B5EF4-FFF2-40B4-BE49-F238E27FC236}">
                <a16:creationId xmlns="" xmlns:a16="http://schemas.microsoft.com/office/drawing/2014/main" id="{94B68D41-3EF7-AC27-F12E-D1F9070D377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300919" y="876037"/>
            <a:ext cx="1412974" cy="387350"/>
          </a:xfrm>
        </p:spPr>
        <p:txBody>
          <a:bodyPr/>
          <a:lstStyle/>
          <a:p>
            <a:r>
              <a:rPr lang="fr-FR" sz="1200" dirty="0">
                <a:latin typeface="Century Gothic" panose="020B0502020202020204" pitchFamily="34" charset="0"/>
              </a:rPr>
              <a:t>Tous les patients</a:t>
            </a:r>
            <a:endParaRPr lang="fr-FR" sz="1050" dirty="0"/>
          </a:p>
        </p:txBody>
      </p:sp>
      <p:graphicFrame>
        <p:nvGraphicFramePr>
          <p:cNvPr id="14" name="Chart 16">
            <a:extLst>
              <a:ext uri="{FF2B5EF4-FFF2-40B4-BE49-F238E27FC236}">
                <a16:creationId xmlns="" xmlns:a16="http://schemas.microsoft.com/office/drawing/2014/main" id="{4F4AE607-E7FB-AF0E-2507-75ADD9E7B1FA}"/>
              </a:ext>
            </a:extLst>
          </p:cNvPr>
          <p:cNvGraphicFramePr/>
          <p:nvPr>
            <p:extLst/>
          </p:nvPr>
        </p:nvGraphicFramePr>
        <p:xfrm>
          <a:off x="1390650" y="1229205"/>
          <a:ext cx="4933239" cy="4038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Tableau 14">
            <a:extLst>
              <a:ext uri="{FF2B5EF4-FFF2-40B4-BE49-F238E27FC236}">
                <a16:creationId xmlns="" xmlns:a16="http://schemas.microsoft.com/office/drawing/2014/main" id="{354AFCFD-ACA3-1462-485E-A6774F9C11A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300918" y="5320085"/>
          <a:ext cx="5022967" cy="2699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619">
                  <a:extLst>
                    <a:ext uri="{9D8B030D-6E8A-4147-A177-3AD203B41FA5}">
                      <a16:colId xmlns="" xmlns:a16="http://schemas.microsoft.com/office/drawing/2014/main" val="1796791387"/>
                    </a:ext>
                  </a:extLst>
                </a:gridCol>
                <a:gridCol w="349796">
                  <a:extLst>
                    <a:ext uri="{9D8B030D-6E8A-4147-A177-3AD203B41FA5}">
                      <a16:colId xmlns="" xmlns:a16="http://schemas.microsoft.com/office/drawing/2014/main" val="2003630992"/>
                    </a:ext>
                  </a:extLst>
                </a:gridCol>
                <a:gridCol w="349796">
                  <a:extLst>
                    <a:ext uri="{9D8B030D-6E8A-4147-A177-3AD203B41FA5}">
                      <a16:colId xmlns="" xmlns:a16="http://schemas.microsoft.com/office/drawing/2014/main" val="2383801470"/>
                    </a:ext>
                  </a:extLst>
                </a:gridCol>
                <a:gridCol w="349796">
                  <a:extLst>
                    <a:ext uri="{9D8B030D-6E8A-4147-A177-3AD203B41FA5}">
                      <a16:colId xmlns="" xmlns:a16="http://schemas.microsoft.com/office/drawing/2014/main" val="3917324836"/>
                    </a:ext>
                  </a:extLst>
                </a:gridCol>
                <a:gridCol w="349796">
                  <a:extLst>
                    <a:ext uri="{9D8B030D-6E8A-4147-A177-3AD203B41FA5}">
                      <a16:colId xmlns="" xmlns:a16="http://schemas.microsoft.com/office/drawing/2014/main" val="1403984241"/>
                    </a:ext>
                  </a:extLst>
                </a:gridCol>
                <a:gridCol w="349796">
                  <a:extLst>
                    <a:ext uri="{9D8B030D-6E8A-4147-A177-3AD203B41FA5}">
                      <a16:colId xmlns="" xmlns:a16="http://schemas.microsoft.com/office/drawing/2014/main" val="1252330852"/>
                    </a:ext>
                  </a:extLst>
                </a:gridCol>
                <a:gridCol w="349796">
                  <a:extLst>
                    <a:ext uri="{9D8B030D-6E8A-4147-A177-3AD203B41FA5}">
                      <a16:colId xmlns="" xmlns:a16="http://schemas.microsoft.com/office/drawing/2014/main" val="187848435"/>
                    </a:ext>
                  </a:extLst>
                </a:gridCol>
                <a:gridCol w="349796">
                  <a:extLst>
                    <a:ext uri="{9D8B030D-6E8A-4147-A177-3AD203B41FA5}">
                      <a16:colId xmlns="" xmlns:a16="http://schemas.microsoft.com/office/drawing/2014/main" val="1098140682"/>
                    </a:ext>
                  </a:extLst>
                </a:gridCol>
                <a:gridCol w="349796">
                  <a:extLst>
                    <a:ext uri="{9D8B030D-6E8A-4147-A177-3AD203B41FA5}">
                      <a16:colId xmlns="" xmlns:a16="http://schemas.microsoft.com/office/drawing/2014/main" val="1149399730"/>
                    </a:ext>
                  </a:extLst>
                </a:gridCol>
                <a:gridCol w="349796">
                  <a:extLst>
                    <a:ext uri="{9D8B030D-6E8A-4147-A177-3AD203B41FA5}">
                      <a16:colId xmlns="" xmlns:a16="http://schemas.microsoft.com/office/drawing/2014/main" val="1515567779"/>
                    </a:ext>
                  </a:extLst>
                </a:gridCol>
                <a:gridCol w="349796">
                  <a:extLst>
                    <a:ext uri="{9D8B030D-6E8A-4147-A177-3AD203B41FA5}">
                      <a16:colId xmlns="" xmlns:a16="http://schemas.microsoft.com/office/drawing/2014/main" val="912461727"/>
                    </a:ext>
                  </a:extLst>
                </a:gridCol>
                <a:gridCol w="349796">
                  <a:extLst>
                    <a:ext uri="{9D8B030D-6E8A-4147-A177-3AD203B41FA5}">
                      <a16:colId xmlns="" xmlns:a16="http://schemas.microsoft.com/office/drawing/2014/main" val="789287851"/>
                    </a:ext>
                  </a:extLst>
                </a:gridCol>
                <a:gridCol w="349796">
                  <a:extLst>
                    <a:ext uri="{9D8B030D-6E8A-4147-A177-3AD203B41FA5}">
                      <a16:colId xmlns="" xmlns:a16="http://schemas.microsoft.com/office/drawing/2014/main" val="1799216007"/>
                    </a:ext>
                  </a:extLst>
                </a:gridCol>
                <a:gridCol w="349796">
                  <a:extLst>
                    <a:ext uri="{9D8B030D-6E8A-4147-A177-3AD203B41FA5}">
                      <a16:colId xmlns="" xmlns:a16="http://schemas.microsoft.com/office/drawing/2014/main" val="304042180"/>
                    </a:ext>
                  </a:extLst>
                </a:gridCol>
              </a:tblGrid>
              <a:tr h="269916">
                <a:tc>
                  <a:txBody>
                    <a:bodyPr/>
                    <a:lstStyle/>
                    <a:p>
                      <a:pPr algn="ctr"/>
                      <a:r>
                        <a:rPr lang="fr-FR" sz="900" b="1">
                          <a:solidFill>
                            <a:schemeClr val="bg1"/>
                          </a:solidFill>
                        </a:rPr>
                        <a:t>Tous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05294923"/>
                  </a:ext>
                </a:extLst>
              </a:tr>
            </a:tbl>
          </a:graphicData>
        </a:graphic>
      </p:graphicFrame>
      <p:sp>
        <p:nvSpPr>
          <p:cNvPr id="16" name="Espace réservé du contenu 5">
            <a:extLst>
              <a:ext uri="{FF2B5EF4-FFF2-40B4-BE49-F238E27FC236}">
                <a16:creationId xmlns="" xmlns:a16="http://schemas.microsoft.com/office/drawing/2014/main" id="{66C451F8-CB23-B49E-2DB0-07E0B8320665}"/>
              </a:ext>
            </a:extLst>
          </p:cNvPr>
          <p:cNvSpPr txBox="1">
            <a:spLocks/>
          </p:cNvSpPr>
          <p:nvPr/>
        </p:nvSpPr>
        <p:spPr>
          <a:xfrm>
            <a:off x="6670927" y="1066836"/>
            <a:ext cx="5250178" cy="3212087"/>
          </a:xfrm>
          <a:prstGeom prst="rect">
            <a:avLst/>
          </a:prstGeom>
          <a:ln w="12700">
            <a:solidFill>
              <a:srgbClr val="005086"/>
            </a:solidFill>
          </a:ln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>
                <a:solidFill>
                  <a:prstClr val="black"/>
                </a:solidFill>
              </a:rPr>
              <a:t> 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7" name="Espace réservé du texte 6">
            <a:extLst>
              <a:ext uri="{FF2B5EF4-FFF2-40B4-BE49-F238E27FC236}">
                <a16:creationId xmlns="" xmlns:a16="http://schemas.microsoft.com/office/drawing/2014/main" id="{6FB5E388-BF24-259B-E2BF-80B90EB0E2D3}"/>
              </a:ext>
            </a:extLst>
          </p:cNvPr>
          <p:cNvSpPr txBox="1">
            <a:spLocks/>
          </p:cNvSpPr>
          <p:nvPr/>
        </p:nvSpPr>
        <p:spPr>
          <a:xfrm>
            <a:off x="6812674" y="876037"/>
            <a:ext cx="2319603" cy="38735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rgbClr val="737078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/>
              <a:t>Selon les altérations de TP53</a:t>
            </a:r>
            <a:endParaRPr lang="fr-FR" sz="1050" dirty="0"/>
          </a:p>
        </p:txBody>
      </p:sp>
      <p:graphicFrame>
        <p:nvGraphicFramePr>
          <p:cNvPr id="18" name="Chart 16">
            <a:extLst>
              <a:ext uri="{FF2B5EF4-FFF2-40B4-BE49-F238E27FC236}">
                <a16:creationId xmlns="" xmlns:a16="http://schemas.microsoft.com/office/drawing/2014/main" id="{BF9CDC35-E352-655E-48CE-00B6E2CD0FC9}"/>
              </a:ext>
            </a:extLst>
          </p:cNvPr>
          <p:cNvGraphicFramePr/>
          <p:nvPr>
            <p:extLst/>
          </p:nvPr>
        </p:nvGraphicFramePr>
        <p:xfrm>
          <a:off x="6812675" y="1229205"/>
          <a:ext cx="4988786" cy="3127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" name="Freeform 41">
            <a:extLst>
              <a:ext uri="{FF2B5EF4-FFF2-40B4-BE49-F238E27FC236}">
                <a16:creationId xmlns="" xmlns:a16="http://schemas.microsoft.com/office/drawing/2014/main" id="{2EC302C3-CB82-6255-606D-D1475BC3B14D}"/>
              </a:ext>
            </a:extLst>
          </p:cNvPr>
          <p:cNvSpPr/>
          <p:nvPr/>
        </p:nvSpPr>
        <p:spPr>
          <a:xfrm>
            <a:off x="7596993" y="2953612"/>
            <a:ext cx="786431" cy="291369"/>
          </a:xfrm>
          <a:prstGeom prst="roundRect">
            <a:avLst>
              <a:gd name="adj" fmla="val 9151"/>
            </a:avLst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36000" tIns="36000" rIns="36000" bIns="36000" numCol="1" spcCol="1270" anchor="ctr" anchorCtr="0">
            <a:noAutofit/>
          </a:bodyPr>
          <a:lstStyle/>
          <a:p>
            <a:pPr algn="ctr" defTabSz="514350">
              <a:defRPr/>
            </a:pPr>
            <a:r>
              <a:rPr lang="en-US" sz="1200" b="1" kern="0">
                <a:solidFill>
                  <a:prstClr val="white"/>
                </a:solidFill>
                <a:cs typeface="Arial" panose="020B0604020202020204" pitchFamily="34" charset="0"/>
              </a:rPr>
              <a:t>Présent</a:t>
            </a:r>
          </a:p>
        </p:txBody>
      </p:sp>
      <p:sp>
        <p:nvSpPr>
          <p:cNvPr id="33" name="Freeform 41">
            <a:extLst>
              <a:ext uri="{FF2B5EF4-FFF2-40B4-BE49-F238E27FC236}">
                <a16:creationId xmlns="" xmlns:a16="http://schemas.microsoft.com/office/drawing/2014/main" id="{D699F0BC-47F2-38F8-275A-875798584DA6}"/>
              </a:ext>
            </a:extLst>
          </p:cNvPr>
          <p:cNvSpPr/>
          <p:nvPr/>
        </p:nvSpPr>
        <p:spPr>
          <a:xfrm>
            <a:off x="7596993" y="3302530"/>
            <a:ext cx="786431" cy="291369"/>
          </a:xfrm>
          <a:prstGeom prst="roundRect">
            <a:avLst>
              <a:gd name="adj" fmla="val 9151"/>
            </a:avLst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36000" tIns="36000" rIns="36000" bIns="36000" numCol="1" spcCol="1270" anchor="ctr" anchorCtr="0">
            <a:noAutofit/>
          </a:bodyPr>
          <a:lstStyle/>
          <a:p>
            <a:pPr algn="ctr" defTabSz="514350">
              <a:defRPr/>
            </a:pPr>
            <a:r>
              <a:rPr lang="en-US" sz="1200" b="1" kern="0">
                <a:solidFill>
                  <a:prstClr val="white"/>
                </a:solidFill>
                <a:cs typeface="Arial" panose="020B0604020202020204" pitchFamily="34" charset="0"/>
              </a:rPr>
              <a:t>Absent</a:t>
            </a:r>
            <a:endParaRPr lang="en-US" sz="1200" kern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35" name="Freeform 41">
            <a:extLst>
              <a:ext uri="{FF2B5EF4-FFF2-40B4-BE49-F238E27FC236}">
                <a16:creationId xmlns="" xmlns:a16="http://schemas.microsoft.com/office/drawing/2014/main" id="{3649A044-367F-F33A-9259-23C4993F1C83}"/>
              </a:ext>
            </a:extLst>
          </p:cNvPr>
          <p:cNvSpPr/>
          <p:nvPr/>
        </p:nvSpPr>
        <p:spPr>
          <a:xfrm>
            <a:off x="2064224" y="4176386"/>
            <a:ext cx="2089030" cy="46825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514350">
              <a:defRPr/>
            </a:pPr>
            <a:r>
              <a:rPr lang="en-US" sz="1200" b="1" kern="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SG </a:t>
            </a:r>
            <a:r>
              <a:rPr lang="en-US" sz="1200" b="1" kern="0" dirty="0" err="1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médiane</a:t>
            </a:r>
            <a:r>
              <a:rPr lang="en-US" sz="1200" b="1" kern="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 non </a:t>
            </a:r>
            <a:r>
              <a:rPr lang="en-US" sz="1200" b="1" kern="0" dirty="0" err="1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atteinte</a:t>
            </a:r>
            <a:endParaRPr lang="en-US" sz="1200" b="1" kern="0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  <a:p>
            <a:pPr algn="ctr" defTabSz="514350">
              <a:defRPr/>
            </a:pPr>
            <a:r>
              <a:rPr lang="en-US" sz="1200" b="1" kern="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61,6 à 117 mois </a:t>
            </a:r>
          </a:p>
        </p:txBody>
      </p:sp>
      <p:sp>
        <p:nvSpPr>
          <p:cNvPr id="36" name="Freeform 41">
            <a:extLst>
              <a:ext uri="{FF2B5EF4-FFF2-40B4-BE49-F238E27FC236}">
                <a16:creationId xmlns="" xmlns:a16="http://schemas.microsoft.com/office/drawing/2014/main" id="{F6DEFFD6-1AC8-16FA-4BCC-976D1CFC0699}"/>
              </a:ext>
            </a:extLst>
          </p:cNvPr>
          <p:cNvSpPr/>
          <p:nvPr/>
        </p:nvSpPr>
        <p:spPr>
          <a:xfrm>
            <a:off x="7502395" y="2605227"/>
            <a:ext cx="975626" cy="28224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514350">
              <a:defRPr/>
            </a:pPr>
            <a:r>
              <a:rPr lang="en-US" sz="1200" b="1" i="1" kern="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p</a:t>
            </a:r>
            <a:r>
              <a:rPr lang="en-US" sz="1200" b="1" kern="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 = 0,0036</a:t>
            </a:r>
          </a:p>
        </p:txBody>
      </p:sp>
      <p:cxnSp>
        <p:nvCxnSpPr>
          <p:cNvPr id="41" name="Connecteur droit 40">
            <a:extLst>
              <a:ext uri="{FF2B5EF4-FFF2-40B4-BE49-F238E27FC236}">
                <a16:creationId xmlns="" xmlns:a16="http://schemas.microsoft.com/office/drawing/2014/main" id="{FF56CD07-624F-D744-E376-062677B0F37B}"/>
              </a:ext>
            </a:extLst>
          </p:cNvPr>
          <p:cNvCxnSpPr>
            <a:cxnSpLocks/>
          </p:cNvCxnSpPr>
          <p:nvPr/>
        </p:nvCxnSpPr>
        <p:spPr>
          <a:xfrm>
            <a:off x="7479419" y="2543121"/>
            <a:ext cx="336955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>
            <a:extLst>
              <a:ext uri="{FF2B5EF4-FFF2-40B4-BE49-F238E27FC236}">
                <a16:creationId xmlns="" xmlns:a16="http://schemas.microsoft.com/office/drawing/2014/main" id="{EA2ADC22-B52B-2B73-0608-62BBECD97AB3}"/>
              </a:ext>
            </a:extLst>
          </p:cNvPr>
          <p:cNvCxnSpPr>
            <a:cxnSpLocks/>
          </p:cNvCxnSpPr>
          <p:nvPr/>
        </p:nvCxnSpPr>
        <p:spPr>
          <a:xfrm flipV="1">
            <a:off x="10868025" y="2543121"/>
            <a:ext cx="0" cy="118165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>
            <a:extLst>
              <a:ext uri="{FF2B5EF4-FFF2-40B4-BE49-F238E27FC236}">
                <a16:creationId xmlns="" xmlns:a16="http://schemas.microsoft.com/office/drawing/2014/main" id="{A622670D-A078-A47F-278A-21DE71419C84}"/>
              </a:ext>
            </a:extLst>
          </p:cNvPr>
          <p:cNvCxnSpPr>
            <a:cxnSpLocks/>
          </p:cNvCxnSpPr>
          <p:nvPr/>
        </p:nvCxnSpPr>
        <p:spPr>
          <a:xfrm>
            <a:off x="2064224" y="2979250"/>
            <a:ext cx="390795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>
            <a:extLst>
              <a:ext uri="{FF2B5EF4-FFF2-40B4-BE49-F238E27FC236}">
                <a16:creationId xmlns="" xmlns:a16="http://schemas.microsoft.com/office/drawing/2014/main" id="{F77A86C2-EEC7-C45C-6AEA-6209942F6757}"/>
              </a:ext>
            </a:extLst>
          </p:cNvPr>
          <p:cNvCxnSpPr>
            <a:cxnSpLocks/>
          </p:cNvCxnSpPr>
          <p:nvPr/>
        </p:nvCxnSpPr>
        <p:spPr>
          <a:xfrm flipV="1">
            <a:off x="5373170" y="2737164"/>
            <a:ext cx="0" cy="188611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rme libre : forme 5">
            <a:extLst>
              <a:ext uri="{FF2B5EF4-FFF2-40B4-BE49-F238E27FC236}">
                <a16:creationId xmlns="" xmlns:a16="http://schemas.microsoft.com/office/drawing/2014/main" id="{DDED2C60-ED34-B92D-9CED-547FC556EB25}"/>
              </a:ext>
            </a:extLst>
          </p:cNvPr>
          <p:cNvSpPr/>
          <p:nvPr/>
        </p:nvSpPr>
        <p:spPr>
          <a:xfrm>
            <a:off x="2067208" y="1379145"/>
            <a:ext cx="3829616" cy="1358019"/>
          </a:xfrm>
          <a:custGeom>
            <a:avLst/>
            <a:gdLst>
              <a:gd name="connsiteX0" fmla="*/ 0 w 3829616"/>
              <a:gd name="connsiteY0" fmla="*/ 0 h 1358019"/>
              <a:gd name="connsiteX1" fmla="*/ 0 w 3829616"/>
              <a:gd name="connsiteY1" fmla="*/ 60356 h 1358019"/>
              <a:gd name="connsiteX2" fmla="*/ 36214 w 3829616"/>
              <a:gd name="connsiteY2" fmla="*/ 60356 h 1358019"/>
              <a:gd name="connsiteX3" fmla="*/ 54321 w 3829616"/>
              <a:gd name="connsiteY3" fmla="*/ 126748 h 1358019"/>
              <a:gd name="connsiteX4" fmla="*/ 132784 w 3829616"/>
              <a:gd name="connsiteY4" fmla="*/ 126748 h 1358019"/>
              <a:gd name="connsiteX5" fmla="*/ 132784 w 3829616"/>
              <a:gd name="connsiteY5" fmla="*/ 162962 h 1358019"/>
              <a:gd name="connsiteX6" fmla="*/ 214265 w 3829616"/>
              <a:gd name="connsiteY6" fmla="*/ 162962 h 1358019"/>
              <a:gd name="connsiteX7" fmla="*/ 238408 w 3829616"/>
              <a:gd name="connsiteY7" fmla="*/ 235390 h 1358019"/>
              <a:gd name="connsiteX8" fmla="*/ 371192 w 3829616"/>
              <a:gd name="connsiteY8" fmla="*/ 235390 h 1358019"/>
              <a:gd name="connsiteX9" fmla="*/ 371192 w 3829616"/>
              <a:gd name="connsiteY9" fmla="*/ 283675 h 1358019"/>
              <a:gd name="connsiteX10" fmla="*/ 636760 w 3829616"/>
              <a:gd name="connsiteY10" fmla="*/ 283675 h 1358019"/>
              <a:gd name="connsiteX11" fmla="*/ 636760 w 3829616"/>
              <a:gd name="connsiteY11" fmla="*/ 362138 h 1358019"/>
              <a:gd name="connsiteX12" fmla="*/ 715224 w 3829616"/>
              <a:gd name="connsiteY12" fmla="*/ 362138 h 1358019"/>
              <a:gd name="connsiteX13" fmla="*/ 715224 w 3829616"/>
              <a:gd name="connsiteY13" fmla="*/ 407405 h 1358019"/>
              <a:gd name="connsiteX14" fmla="*/ 866115 w 3829616"/>
              <a:gd name="connsiteY14" fmla="*/ 407405 h 1358019"/>
              <a:gd name="connsiteX15" fmla="*/ 866115 w 3829616"/>
              <a:gd name="connsiteY15" fmla="*/ 443619 h 1358019"/>
              <a:gd name="connsiteX16" fmla="*/ 1198075 w 3829616"/>
              <a:gd name="connsiteY16" fmla="*/ 443619 h 1358019"/>
              <a:gd name="connsiteX17" fmla="*/ 1258432 w 3829616"/>
              <a:gd name="connsiteY17" fmla="*/ 558297 h 1358019"/>
              <a:gd name="connsiteX18" fmla="*/ 1361038 w 3829616"/>
              <a:gd name="connsiteY18" fmla="*/ 558297 h 1358019"/>
              <a:gd name="connsiteX19" fmla="*/ 1361038 w 3829616"/>
              <a:gd name="connsiteY19" fmla="*/ 618653 h 1358019"/>
              <a:gd name="connsiteX20" fmla="*/ 1572285 w 3829616"/>
              <a:gd name="connsiteY20" fmla="*/ 618653 h 1358019"/>
              <a:gd name="connsiteX21" fmla="*/ 1623588 w 3829616"/>
              <a:gd name="connsiteY21" fmla="*/ 700134 h 1358019"/>
              <a:gd name="connsiteX22" fmla="*/ 1762408 w 3829616"/>
              <a:gd name="connsiteY22" fmla="*/ 700134 h 1358019"/>
              <a:gd name="connsiteX23" fmla="*/ 1762408 w 3829616"/>
              <a:gd name="connsiteY23" fmla="*/ 793687 h 1358019"/>
              <a:gd name="connsiteX24" fmla="*/ 1904245 w 3829616"/>
              <a:gd name="connsiteY24" fmla="*/ 793687 h 1358019"/>
              <a:gd name="connsiteX25" fmla="*/ 1904245 w 3829616"/>
              <a:gd name="connsiteY25" fmla="*/ 832918 h 1358019"/>
              <a:gd name="connsiteX26" fmla="*/ 2118511 w 3829616"/>
              <a:gd name="connsiteY26" fmla="*/ 832918 h 1358019"/>
              <a:gd name="connsiteX27" fmla="*/ 2118511 w 3829616"/>
              <a:gd name="connsiteY27" fmla="*/ 884221 h 1358019"/>
              <a:gd name="connsiteX28" fmla="*/ 2296562 w 3829616"/>
              <a:gd name="connsiteY28" fmla="*/ 884221 h 1358019"/>
              <a:gd name="connsiteX29" fmla="*/ 2296562 w 3829616"/>
              <a:gd name="connsiteY29" fmla="*/ 902328 h 1358019"/>
              <a:gd name="connsiteX30" fmla="*/ 2396150 w 3829616"/>
              <a:gd name="connsiteY30" fmla="*/ 902328 h 1358019"/>
              <a:gd name="connsiteX31" fmla="*/ 2396150 w 3829616"/>
              <a:gd name="connsiteY31" fmla="*/ 947596 h 1358019"/>
              <a:gd name="connsiteX32" fmla="*/ 2722075 w 3829616"/>
              <a:gd name="connsiteY32" fmla="*/ 947596 h 1358019"/>
              <a:gd name="connsiteX33" fmla="*/ 2722075 w 3829616"/>
              <a:gd name="connsiteY33" fmla="*/ 1013988 h 1358019"/>
              <a:gd name="connsiteX34" fmla="*/ 2815628 w 3829616"/>
              <a:gd name="connsiteY34" fmla="*/ 1013988 h 1358019"/>
              <a:gd name="connsiteX35" fmla="*/ 2788467 w 3829616"/>
              <a:gd name="connsiteY35" fmla="*/ 1041149 h 1358019"/>
              <a:gd name="connsiteX36" fmla="*/ 2918234 w 3829616"/>
              <a:gd name="connsiteY36" fmla="*/ 1059255 h 1358019"/>
              <a:gd name="connsiteX37" fmla="*/ 2918234 w 3829616"/>
              <a:gd name="connsiteY37" fmla="*/ 1110558 h 1358019"/>
              <a:gd name="connsiteX38" fmla="*/ 3111374 w 3829616"/>
              <a:gd name="connsiteY38" fmla="*/ 1110558 h 1358019"/>
              <a:gd name="connsiteX39" fmla="*/ 3111374 w 3829616"/>
              <a:gd name="connsiteY39" fmla="*/ 1189021 h 1358019"/>
              <a:gd name="connsiteX40" fmla="*/ 3244158 w 3829616"/>
              <a:gd name="connsiteY40" fmla="*/ 1189021 h 1358019"/>
              <a:gd name="connsiteX41" fmla="*/ 3352800 w 3829616"/>
              <a:gd name="connsiteY41" fmla="*/ 1358019 h 1358019"/>
              <a:gd name="connsiteX42" fmla="*/ 3829616 w 3829616"/>
              <a:gd name="connsiteY42" fmla="*/ 1358019 h 1358019"/>
              <a:gd name="connsiteX0" fmla="*/ 0 w 3829616"/>
              <a:gd name="connsiteY0" fmla="*/ 0 h 1358019"/>
              <a:gd name="connsiteX1" fmla="*/ 0 w 3829616"/>
              <a:gd name="connsiteY1" fmla="*/ 60356 h 1358019"/>
              <a:gd name="connsiteX2" fmla="*/ 36214 w 3829616"/>
              <a:gd name="connsiteY2" fmla="*/ 60356 h 1358019"/>
              <a:gd name="connsiteX3" fmla="*/ 54321 w 3829616"/>
              <a:gd name="connsiteY3" fmla="*/ 126748 h 1358019"/>
              <a:gd name="connsiteX4" fmla="*/ 132784 w 3829616"/>
              <a:gd name="connsiteY4" fmla="*/ 126748 h 1358019"/>
              <a:gd name="connsiteX5" fmla="*/ 132784 w 3829616"/>
              <a:gd name="connsiteY5" fmla="*/ 162962 h 1358019"/>
              <a:gd name="connsiteX6" fmla="*/ 214265 w 3829616"/>
              <a:gd name="connsiteY6" fmla="*/ 162962 h 1358019"/>
              <a:gd name="connsiteX7" fmla="*/ 238408 w 3829616"/>
              <a:gd name="connsiteY7" fmla="*/ 235390 h 1358019"/>
              <a:gd name="connsiteX8" fmla="*/ 371192 w 3829616"/>
              <a:gd name="connsiteY8" fmla="*/ 235390 h 1358019"/>
              <a:gd name="connsiteX9" fmla="*/ 371192 w 3829616"/>
              <a:gd name="connsiteY9" fmla="*/ 283675 h 1358019"/>
              <a:gd name="connsiteX10" fmla="*/ 636760 w 3829616"/>
              <a:gd name="connsiteY10" fmla="*/ 283675 h 1358019"/>
              <a:gd name="connsiteX11" fmla="*/ 636760 w 3829616"/>
              <a:gd name="connsiteY11" fmla="*/ 362138 h 1358019"/>
              <a:gd name="connsiteX12" fmla="*/ 715224 w 3829616"/>
              <a:gd name="connsiteY12" fmla="*/ 362138 h 1358019"/>
              <a:gd name="connsiteX13" fmla="*/ 715224 w 3829616"/>
              <a:gd name="connsiteY13" fmla="*/ 407405 h 1358019"/>
              <a:gd name="connsiteX14" fmla="*/ 866115 w 3829616"/>
              <a:gd name="connsiteY14" fmla="*/ 407405 h 1358019"/>
              <a:gd name="connsiteX15" fmla="*/ 866115 w 3829616"/>
              <a:gd name="connsiteY15" fmla="*/ 443619 h 1358019"/>
              <a:gd name="connsiteX16" fmla="*/ 1198075 w 3829616"/>
              <a:gd name="connsiteY16" fmla="*/ 443619 h 1358019"/>
              <a:gd name="connsiteX17" fmla="*/ 1258432 w 3829616"/>
              <a:gd name="connsiteY17" fmla="*/ 558297 h 1358019"/>
              <a:gd name="connsiteX18" fmla="*/ 1361038 w 3829616"/>
              <a:gd name="connsiteY18" fmla="*/ 558297 h 1358019"/>
              <a:gd name="connsiteX19" fmla="*/ 1361038 w 3829616"/>
              <a:gd name="connsiteY19" fmla="*/ 618653 h 1358019"/>
              <a:gd name="connsiteX20" fmla="*/ 1572285 w 3829616"/>
              <a:gd name="connsiteY20" fmla="*/ 618653 h 1358019"/>
              <a:gd name="connsiteX21" fmla="*/ 1623588 w 3829616"/>
              <a:gd name="connsiteY21" fmla="*/ 700134 h 1358019"/>
              <a:gd name="connsiteX22" fmla="*/ 1762408 w 3829616"/>
              <a:gd name="connsiteY22" fmla="*/ 700134 h 1358019"/>
              <a:gd name="connsiteX23" fmla="*/ 1762408 w 3829616"/>
              <a:gd name="connsiteY23" fmla="*/ 793687 h 1358019"/>
              <a:gd name="connsiteX24" fmla="*/ 1904245 w 3829616"/>
              <a:gd name="connsiteY24" fmla="*/ 793687 h 1358019"/>
              <a:gd name="connsiteX25" fmla="*/ 1904245 w 3829616"/>
              <a:gd name="connsiteY25" fmla="*/ 832918 h 1358019"/>
              <a:gd name="connsiteX26" fmla="*/ 2118511 w 3829616"/>
              <a:gd name="connsiteY26" fmla="*/ 832918 h 1358019"/>
              <a:gd name="connsiteX27" fmla="*/ 2118511 w 3829616"/>
              <a:gd name="connsiteY27" fmla="*/ 884221 h 1358019"/>
              <a:gd name="connsiteX28" fmla="*/ 2296562 w 3829616"/>
              <a:gd name="connsiteY28" fmla="*/ 884221 h 1358019"/>
              <a:gd name="connsiteX29" fmla="*/ 2296562 w 3829616"/>
              <a:gd name="connsiteY29" fmla="*/ 902328 h 1358019"/>
              <a:gd name="connsiteX30" fmla="*/ 2396150 w 3829616"/>
              <a:gd name="connsiteY30" fmla="*/ 902328 h 1358019"/>
              <a:gd name="connsiteX31" fmla="*/ 2396150 w 3829616"/>
              <a:gd name="connsiteY31" fmla="*/ 947596 h 1358019"/>
              <a:gd name="connsiteX32" fmla="*/ 2722075 w 3829616"/>
              <a:gd name="connsiteY32" fmla="*/ 947596 h 1358019"/>
              <a:gd name="connsiteX33" fmla="*/ 2722075 w 3829616"/>
              <a:gd name="connsiteY33" fmla="*/ 1013988 h 1358019"/>
              <a:gd name="connsiteX34" fmla="*/ 2815628 w 3829616"/>
              <a:gd name="connsiteY34" fmla="*/ 1013988 h 1358019"/>
              <a:gd name="connsiteX35" fmla="*/ 2819423 w 3829616"/>
              <a:gd name="connsiteY35" fmla="*/ 1057817 h 1358019"/>
              <a:gd name="connsiteX36" fmla="*/ 2918234 w 3829616"/>
              <a:gd name="connsiteY36" fmla="*/ 1059255 h 1358019"/>
              <a:gd name="connsiteX37" fmla="*/ 2918234 w 3829616"/>
              <a:gd name="connsiteY37" fmla="*/ 1110558 h 1358019"/>
              <a:gd name="connsiteX38" fmla="*/ 3111374 w 3829616"/>
              <a:gd name="connsiteY38" fmla="*/ 1110558 h 1358019"/>
              <a:gd name="connsiteX39" fmla="*/ 3111374 w 3829616"/>
              <a:gd name="connsiteY39" fmla="*/ 1189021 h 1358019"/>
              <a:gd name="connsiteX40" fmla="*/ 3244158 w 3829616"/>
              <a:gd name="connsiteY40" fmla="*/ 1189021 h 1358019"/>
              <a:gd name="connsiteX41" fmla="*/ 3352800 w 3829616"/>
              <a:gd name="connsiteY41" fmla="*/ 1358019 h 1358019"/>
              <a:gd name="connsiteX42" fmla="*/ 3829616 w 3829616"/>
              <a:gd name="connsiteY42" fmla="*/ 1358019 h 1358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829616" h="1358019">
                <a:moveTo>
                  <a:pt x="0" y="0"/>
                </a:moveTo>
                <a:lnTo>
                  <a:pt x="0" y="60356"/>
                </a:lnTo>
                <a:lnTo>
                  <a:pt x="36214" y="60356"/>
                </a:lnTo>
                <a:lnTo>
                  <a:pt x="54321" y="126748"/>
                </a:lnTo>
                <a:lnTo>
                  <a:pt x="132784" y="126748"/>
                </a:lnTo>
                <a:lnTo>
                  <a:pt x="132784" y="162962"/>
                </a:lnTo>
                <a:lnTo>
                  <a:pt x="214265" y="162962"/>
                </a:lnTo>
                <a:lnTo>
                  <a:pt x="238408" y="235390"/>
                </a:lnTo>
                <a:lnTo>
                  <a:pt x="371192" y="235390"/>
                </a:lnTo>
                <a:lnTo>
                  <a:pt x="371192" y="283675"/>
                </a:lnTo>
                <a:lnTo>
                  <a:pt x="636760" y="283675"/>
                </a:lnTo>
                <a:lnTo>
                  <a:pt x="636760" y="362138"/>
                </a:lnTo>
                <a:lnTo>
                  <a:pt x="715224" y="362138"/>
                </a:lnTo>
                <a:lnTo>
                  <a:pt x="715224" y="407405"/>
                </a:lnTo>
                <a:lnTo>
                  <a:pt x="866115" y="407405"/>
                </a:lnTo>
                <a:lnTo>
                  <a:pt x="866115" y="443619"/>
                </a:lnTo>
                <a:lnTo>
                  <a:pt x="1198075" y="443619"/>
                </a:lnTo>
                <a:lnTo>
                  <a:pt x="1258432" y="558297"/>
                </a:lnTo>
                <a:lnTo>
                  <a:pt x="1361038" y="558297"/>
                </a:lnTo>
                <a:lnTo>
                  <a:pt x="1361038" y="618653"/>
                </a:lnTo>
                <a:lnTo>
                  <a:pt x="1572285" y="618653"/>
                </a:lnTo>
                <a:lnTo>
                  <a:pt x="1623588" y="700134"/>
                </a:lnTo>
                <a:lnTo>
                  <a:pt x="1762408" y="700134"/>
                </a:lnTo>
                <a:lnTo>
                  <a:pt x="1762408" y="793687"/>
                </a:lnTo>
                <a:lnTo>
                  <a:pt x="1904245" y="793687"/>
                </a:lnTo>
                <a:lnTo>
                  <a:pt x="1904245" y="832918"/>
                </a:lnTo>
                <a:lnTo>
                  <a:pt x="2118511" y="832918"/>
                </a:lnTo>
                <a:lnTo>
                  <a:pt x="2118511" y="884221"/>
                </a:lnTo>
                <a:lnTo>
                  <a:pt x="2296562" y="884221"/>
                </a:lnTo>
                <a:lnTo>
                  <a:pt x="2296562" y="902328"/>
                </a:lnTo>
                <a:lnTo>
                  <a:pt x="2396150" y="902328"/>
                </a:lnTo>
                <a:lnTo>
                  <a:pt x="2396150" y="947596"/>
                </a:lnTo>
                <a:lnTo>
                  <a:pt x="2722075" y="947596"/>
                </a:lnTo>
                <a:lnTo>
                  <a:pt x="2722075" y="1013988"/>
                </a:lnTo>
                <a:lnTo>
                  <a:pt x="2815628" y="1013988"/>
                </a:lnTo>
                <a:lnTo>
                  <a:pt x="2819423" y="1057817"/>
                </a:lnTo>
                <a:lnTo>
                  <a:pt x="2918234" y="1059255"/>
                </a:lnTo>
                <a:lnTo>
                  <a:pt x="2918234" y="1110558"/>
                </a:lnTo>
                <a:lnTo>
                  <a:pt x="3111374" y="1110558"/>
                </a:lnTo>
                <a:lnTo>
                  <a:pt x="3111374" y="1189021"/>
                </a:lnTo>
                <a:lnTo>
                  <a:pt x="3244158" y="1189021"/>
                </a:lnTo>
                <a:lnTo>
                  <a:pt x="3352800" y="1358019"/>
                </a:lnTo>
                <a:lnTo>
                  <a:pt x="3829616" y="1358019"/>
                </a:lnTo>
              </a:path>
            </a:pathLst>
          </a:cu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7" name="Forme libre : forme 6">
            <a:extLst>
              <a:ext uri="{FF2B5EF4-FFF2-40B4-BE49-F238E27FC236}">
                <a16:creationId xmlns="" xmlns:a16="http://schemas.microsoft.com/office/drawing/2014/main" id="{F09C1CCF-5185-9C98-1376-D52AC31D08AE}"/>
              </a:ext>
            </a:extLst>
          </p:cNvPr>
          <p:cNvSpPr/>
          <p:nvPr/>
        </p:nvSpPr>
        <p:spPr>
          <a:xfrm>
            <a:off x="7486650" y="1378744"/>
            <a:ext cx="3781425" cy="569119"/>
          </a:xfrm>
          <a:custGeom>
            <a:avLst/>
            <a:gdLst>
              <a:gd name="connsiteX0" fmla="*/ 0 w 3781425"/>
              <a:gd name="connsiteY0" fmla="*/ 0 h 569119"/>
              <a:gd name="connsiteX1" fmla="*/ 366713 w 3781425"/>
              <a:gd name="connsiteY1" fmla="*/ 0 h 569119"/>
              <a:gd name="connsiteX2" fmla="*/ 366713 w 3781425"/>
              <a:gd name="connsiteY2" fmla="*/ 69056 h 569119"/>
              <a:gd name="connsiteX3" fmla="*/ 859631 w 3781425"/>
              <a:gd name="connsiteY3" fmla="*/ 69056 h 569119"/>
              <a:gd name="connsiteX4" fmla="*/ 859631 w 3781425"/>
              <a:gd name="connsiteY4" fmla="*/ 154781 h 569119"/>
              <a:gd name="connsiteX5" fmla="*/ 1595438 w 3781425"/>
              <a:gd name="connsiteY5" fmla="*/ 154781 h 569119"/>
              <a:gd name="connsiteX6" fmla="*/ 1595438 w 3781425"/>
              <a:gd name="connsiteY6" fmla="*/ 235744 h 569119"/>
              <a:gd name="connsiteX7" fmla="*/ 2447925 w 3781425"/>
              <a:gd name="connsiteY7" fmla="*/ 235744 h 569119"/>
              <a:gd name="connsiteX8" fmla="*/ 2447925 w 3781425"/>
              <a:gd name="connsiteY8" fmla="*/ 342900 h 569119"/>
              <a:gd name="connsiteX9" fmla="*/ 2833688 w 3781425"/>
              <a:gd name="connsiteY9" fmla="*/ 342900 h 569119"/>
              <a:gd name="connsiteX10" fmla="*/ 2833688 w 3781425"/>
              <a:gd name="connsiteY10" fmla="*/ 457200 h 569119"/>
              <a:gd name="connsiteX11" fmla="*/ 2969419 w 3781425"/>
              <a:gd name="connsiteY11" fmla="*/ 457200 h 569119"/>
              <a:gd name="connsiteX12" fmla="*/ 2969419 w 3781425"/>
              <a:gd name="connsiteY12" fmla="*/ 569119 h 569119"/>
              <a:gd name="connsiteX13" fmla="*/ 3781425 w 3781425"/>
              <a:gd name="connsiteY13" fmla="*/ 569119 h 569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81425" h="569119">
                <a:moveTo>
                  <a:pt x="0" y="0"/>
                </a:moveTo>
                <a:lnTo>
                  <a:pt x="366713" y="0"/>
                </a:lnTo>
                <a:lnTo>
                  <a:pt x="366713" y="69056"/>
                </a:lnTo>
                <a:lnTo>
                  <a:pt x="859631" y="69056"/>
                </a:lnTo>
                <a:lnTo>
                  <a:pt x="859631" y="154781"/>
                </a:lnTo>
                <a:lnTo>
                  <a:pt x="1595438" y="154781"/>
                </a:lnTo>
                <a:lnTo>
                  <a:pt x="1595438" y="235744"/>
                </a:lnTo>
                <a:lnTo>
                  <a:pt x="2447925" y="235744"/>
                </a:lnTo>
                <a:lnTo>
                  <a:pt x="2447925" y="342900"/>
                </a:lnTo>
                <a:lnTo>
                  <a:pt x="2833688" y="342900"/>
                </a:lnTo>
                <a:lnTo>
                  <a:pt x="2833688" y="457200"/>
                </a:lnTo>
                <a:lnTo>
                  <a:pt x="2969419" y="457200"/>
                </a:lnTo>
                <a:lnTo>
                  <a:pt x="2969419" y="569119"/>
                </a:lnTo>
                <a:lnTo>
                  <a:pt x="3781425" y="569119"/>
                </a:ln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9" name="Forme libre : forme 8">
            <a:extLst>
              <a:ext uri="{FF2B5EF4-FFF2-40B4-BE49-F238E27FC236}">
                <a16:creationId xmlns="" xmlns:a16="http://schemas.microsoft.com/office/drawing/2014/main" id="{3471F97D-DD97-D2B8-F94C-363266631835}"/>
              </a:ext>
            </a:extLst>
          </p:cNvPr>
          <p:cNvSpPr/>
          <p:nvPr/>
        </p:nvSpPr>
        <p:spPr>
          <a:xfrm>
            <a:off x="7491413" y="1378744"/>
            <a:ext cx="3860006" cy="1195387"/>
          </a:xfrm>
          <a:custGeom>
            <a:avLst/>
            <a:gdLst>
              <a:gd name="connsiteX0" fmla="*/ 0 w 3860006"/>
              <a:gd name="connsiteY0" fmla="*/ 0 h 1195387"/>
              <a:gd name="connsiteX1" fmla="*/ 0 w 3860006"/>
              <a:gd name="connsiteY1" fmla="*/ 54769 h 1195387"/>
              <a:gd name="connsiteX2" fmla="*/ 42862 w 3860006"/>
              <a:gd name="connsiteY2" fmla="*/ 54769 h 1195387"/>
              <a:gd name="connsiteX3" fmla="*/ 42862 w 3860006"/>
              <a:gd name="connsiteY3" fmla="*/ 123825 h 1195387"/>
              <a:gd name="connsiteX4" fmla="*/ 128587 w 3860006"/>
              <a:gd name="connsiteY4" fmla="*/ 123825 h 1195387"/>
              <a:gd name="connsiteX5" fmla="*/ 128587 w 3860006"/>
              <a:gd name="connsiteY5" fmla="*/ 171450 h 1195387"/>
              <a:gd name="connsiteX6" fmla="*/ 207168 w 3860006"/>
              <a:gd name="connsiteY6" fmla="*/ 171450 h 1195387"/>
              <a:gd name="connsiteX7" fmla="*/ 245268 w 3860006"/>
              <a:gd name="connsiteY7" fmla="*/ 254794 h 1195387"/>
              <a:gd name="connsiteX8" fmla="*/ 626268 w 3860006"/>
              <a:gd name="connsiteY8" fmla="*/ 254794 h 1195387"/>
              <a:gd name="connsiteX9" fmla="*/ 626268 w 3860006"/>
              <a:gd name="connsiteY9" fmla="*/ 352425 h 1195387"/>
              <a:gd name="connsiteX10" fmla="*/ 711993 w 3860006"/>
              <a:gd name="connsiteY10" fmla="*/ 352425 h 1195387"/>
              <a:gd name="connsiteX11" fmla="*/ 711993 w 3860006"/>
              <a:gd name="connsiteY11" fmla="*/ 395287 h 1195387"/>
              <a:gd name="connsiteX12" fmla="*/ 1181100 w 3860006"/>
              <a:gd name="connsiteY12" fmla="*/ 395287 h 1195387"/>
              <a:gd name="connsiteX13" fmla="*/ 1257300 w 3860006"/>
              <a:gd name="connsiteY13" fmla="*/ 531019 h 1195387"/>
              <a:gd name="connsiteX14" fmla="*/ 1369218 w 3860006"/>
              <a:gd name="connsiteY14" fmla="*/ 531019 h 1195387"/>
              <a:gd name="connsiteX15" fmla="*/ 1369218 w 3860006"/>
              <a:gd name="connsiteY15" fmla="*/ 578644 h 1195387"/>
              <a:gd name="connsiteX16" fmla="*/ 1614487 w 3860006"/>
              <a:gd name="connsiteY16" fmla="*/ 578644 h 1195387"/>
              <a:gd name="connsiteX17" fmla="*/ 1614487 w 3860006"/>
              <a:gd name="connsiteY17" fmla="*/ 623887 h 1195387"/>
              <a:gd name="connsiteX18" fmla="*/ 1793081 w 3860006"/>
              <a:gd name="connsiteY18" fmla="*/ 623887 h 1195387"/>
              <a:gd name="connsiteX19" fmla="*/ 1793081 w 3860006"/>
              <a:gd name="connsiteY19" fmla="*/ 721519 h 1195387"/>
              <a:gd name="connsiteX20" fmla="*/ 1940718 w 3860006"/>
              <a:gd name="connsiteY20" fmla="*/ 721519 h 1195387"/>
              <a:gd name="connsiteX21" fmla="*/ 1940718 w 3860006"/>
              <a:gd name="connsiteY21" fmla="*/ 771525 h 1195387"/>
              <a:gd name="connsiteX22" fmla="*/ 2128837 w 3860006"/>
              <a:gd name="connsiteY22" fmla="*/ 771525 h 1195387"/>
              <a:gd name="connsiteX23" fmla="*/ 2157412 w 3860006"/>
              <a:gd name="connsiteY23" fmla="*/ 800100 h 1195387"/>
              <a:gd name="connsiteX24" fmla="*/ 2331243 w 3860006"/>
              <a:gd name="connsiteY24" fmla="*/ 800100 h 1195387"/>
              <a:gd name="connsiteX25" fmla="*/ 2331243 w 3860006"/>
              <a:gd name="connsiteY25" fmla="*/ 862012 h 1195387"/>
              <a:gd name="connsiteX26" fmla="*/ 2738437 w 3860006"/>
              <a:gd name="connsiteY26" fmla="*/ 862012 h 1195387"/>
              <a:gd name="connsiteX27" fmla="*/ 2738437 w 3860006"/>
              <a:gd name="connsiteY27" fmla="*/ 919162 h 1195387"/>
              <a:gd name="connsiteX28" fmla="*/ 3148012 w 3860006"/>
              <a:gd name="connsiteY28" fmla="*/ 919162 h 1195387"/>
              <a:gd name="connsiteX29" fmla="*/ 3148012 w 3860006"/>
              <a:gd name="connsiteY29" fmla="*/ 988219 h 1195387"/>
              <a:gd name="connsiteX30" fmla="*/ 3309937 w 3860006"/>
              <a:gd name="connsiteY30" fmla="*/ 988219 h 1195387"/>
              <a:gd name="connsiteX31" fmla="*/ 3309937 w 3860006"/>
              <a:gd name="connsiteY31" fmla="*/ 1076325 h 1195387"/>
              <a:gd name="connsiteX32" fmla="*/ 3371850 w 3860006"/>
              <a:gd name="connsiteY32" fmla="*/ 1076325 h 1195387"/>
              <a:gd name="connsiteX33" fmla="*/ 3371850 w 3860006"/>
              <a:gd name="connsiteY33" fmla="*/ 1195387 h 1195387"/>
              <a:gd name="connsiteX34" fmla="*/ 3860006 w 3860006"/>
              <a:gd name="connsiteY34" fmla="*/ 1195387 h 1195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860006" h="1195387">
                <a:moveTo>
                  <a:pt x="0" y="0"/>
                </a:moveTo>
                <a:lnTo>
                  <a:pt x="0" y="54769"/>
                </a:lnTo>
                <a:lnTo>
                  <a:pt x="42862" y="54769"/>
                </a:lnTo>
                <a:lnTo>
                  <a:pt x="42862" y="123825"/>
                </a:lnTo>
                <a:lnTo>
                  <a:pt x="128587" y="123825"/>
                </a:lnTo>
                <a:lnTo>
                  <a:pt x="128587" y="171450"/>
                </a:lnTo>
                <a:lnTo>
                  <a:pt x="207168" y="171450"/>
                </a:lnTo>
                <a:lnTo>
                  <a:pt x="245268" y="254794"/>
                </a:lnTo>
                <a:lnTo>
                  <a:pt x="626268" y="254794"/>
                </a:lnTo>
                <a:lnTo>
                  <a:pt x="626268" y="352425"/>
                </a:lnTo>
                <a:lnTo>
                  <a:pt x="711993" y="352425"/>
                </a:lnTo>
                <a:lnTo>
                  <a:pt x="711993" y="395287"/>
                </a:lnTo>
                <a:lnTo>
                  <a:pt x="1181100" y="395287"/>
                </a:lnTo>
                <a:lnTo>
                  <a:pt x="1257300" y="531019"/>
                </a:lnTo>
                <a:lnTo>
                  <a:pt x="1369218" y="531019"/>
                </a:lnTo>
                <a:lnTo>
                  <a:pt x="1369218" y="578644"/>
                </a:lnTo>
                <a:lnTo>
                  <a:pt x="1614487" y="578644"/>
                </a:lnTo>
                <a:lnTo>
                  <a:pt x="1614487" y="623887"/>
                </a:lnTo>
                <a:lnTo>
                  <a:pt x="1793081" y="623887"/>
                </a:lnTo>
                <a:lnTo>
                  <a:pt x="1793081" y="721519"/>
                </a:lnTo>
                <a:lnTo>
                  <a:pt x="1940718" y="721519"/>
                </a:lnTo>
                <a:lnTo>
                  <a:pt x="1940718" y="771525"/>
                </a:lnTo>
                <a:lnTo>
                  <a:pt x="2128837" y="771525"/>
                </a:lnTo>
                <a:lnTo>
                  <a:pt x="2157412" y="800100"/>
                </a:lnTo>
                <a:lnTo>
                  <a:pt x="2331243" y="800100"/>
                </a:lnTo>
                <a:lnTo>
                  <a:pt x="2331243" y="862012"/>
                </a:lnTo>
                <a:lnTo>
                  <a:pt x="2738437" y="862012"/>
                </a:lnTo>
                <a:lnTo>
                  <a:pt x="2738437" y="919162"/>
                </a:lnTo>
                <a:lnTo>
                  <a:pt x="3148012" y="919162"/>
                </a:lnTo>
                <a:lnTo>
                  <a:pt x="3148012" y="988219"/>
                </a:lnTo>
                <a:lnTo>
                  <a:pt x="3309937" y="988219"/>
                </a:lnTo>
                <a:lnTo>
                  <a:pt x="3309937" y="1076325"/>
                </a:lnTo>
                <a:lnTo>
                  <a:pt x="3371850" y="1076325"/>
                </a:lnTo>
                <a:lnTo>
                  <a:pt x="3371850" y="1195387"/>
                </a:lnTo>
                <a:lnTo>
                  <a:pt x="3860006" y="1195387"/>
                </a:lnTo>
              </a:path>
            </a:pathLst>
          </a:cu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297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5CEDD532-39DA-D6F8-5B8C-4B9A0DA61F44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fr-FR" dirty="0"/>
              <a:t>J. P. </a:t>
            </a:r>
            <a:r>
              <a:rPr lang="fr-FR" dirty="0" err="1"/>
              <a:t>Sharman</a:t>
            </a:r>
            <a:r>
              <a:rPr lang="fr-FR" dirty="0"/>
              <a:t> et al, ASH</a:t>
            </a:r>
            <a:r>
              <a:rPr lang="fr-FR" baseline="30000" dirty="0"/>
              <a:t>® </a:t>
            </a:r>
            <a:r>
              <a:rPr lang="fr-FR" dirty="0"/>
              <a:t> 2023, Abs. #636</a:t>
            </a:r>
          </a:p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0139C9B5-6947-3CC1-5E47-4DF4FE6416B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noFill/>
        </p:spPr>
        <p:txBody>
          <a:bodyPr/>
          <a:lstStyle/>
          <a:p>
            <a:r>
              <a:rPr lang="fr-FR" dirty="0"/>
              <a:t>Etude ELEVATE-TN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90B02BB8-2082-7FD9-66C7-DEFA1062184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413676" y="3709969"/>
            <a:ext cx="10370160" cy="1690915"/>
          </a:xfrm>
          <a:noFill/>
        </p:spPr>
        <p:txBody>
          <a:bodyPr/>
          <a:lstStyle/>
          <a:p>
            <a:r>
              <a:rPr lang="fr-FR" dirty="0"/>
              <a:t>Suivi à 6 ans</a:t>
            </a:r>
          </a:p>
        </p:txBody>
      </p:sp>
      <p:sp>
        <p:nvSpPr>
          <p:cNvPr id="6" name="Espace réservé du texte 1">
            <a:extLst>
              <a:ext uri="{FF2B5EF4-FFF2-40B4-BE49-F238E27FC236}">
                <a16:creationId xmlns="" xmlns:a16="http://schemas.microsoft.com/office/drawing/2014/main" id="{A5660D53-07C7-501C-ACE7-6F094F11B5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35351" y="6554231"/>
            <a:ext cx="1411407" cy="242888"/>
          </a:xfrm>
        </p:spPr>
        <p:txBody>
          <a:bodyPr>
            <a:normAutofit fontScale="92500"/>
          </a:bodyPr>
          <a:lstStyle/>
          <a:p>
            <a:r>
              <a:rPr lang="fr-FR" dirty="0"/>
              <a:t>9-12 décembre 2023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20208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="" xmlns:a16="http://schemas.microsoft.com/office/drawing/2014/main" id="{3434C085-0770-43A0-1B63-D7A7493A9A2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/>
          </a:bodyPr>
          <a:lstStyle/>
          <a:p>
            <a:r>
              <a:rPr lang="fr-FR" dirty="0"/>
              <a:t>9-12 décembre 2023</a:t>
            </a:r>
          </a:p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51BC11A6-4E2B-6A98-537D-379F5F43E696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fr-FR" dirty="0"/>
              <a:t>J. P. </a:t>
            </a:r>
            <a:r>
              <a:rPr lang="fr-FR" dirty="0" err="1"/>
              <a:t>Sharman</a:t>
            </a:r>
            <a:r>
              <a:rPr lang="fr-FR" dirty="0"/>
              <a:t> et al, ASH</a:t>
            </a:r>
            <a:r>
              <a:rPr lang="fr-FR" baseline="30000" dirty="0"/>
              <a:t>® </a:t>
            </a:r>
            <a:r>
              <a:rPr lang="fr-FR" dirty="0"/>
              <a:t> 2023, Abs. #636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E0021175-4FA4-37AD-23CD-EBCF6DF2E13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/>
              <a:t>Etude ELEVATE-TN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024041FA-24D4-61E8-793F-4E60805D3C9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/>
              <a:t>Design de l’étude</a:t>
            </a:r>
            <a:endParaRPr lang="en-US" dirty="0"/>
          </a:p>
          <a:p>
            <a:endParaRPr lang="fr-FR" dirty="0"/>
          </a:p>
        </p:txBody>
      </p:sp>
      <p:sp>
        <p:nvSpPr>
          <p:cNvPr id="6" name="Parenthèse ouvrante 5">
            <a:extLst>
              <a:ext uri="{FF2B5EF4-FFF2-40B4-BE49-F238E27FC236}">
                <a16:creationId xmlns="" xmlns:a16="http://schemas.microsoft.com/office/drawing/2014/main" id="{F6ADC03F-34C1-14EB-DF22-618B1BDE1F12}"/>
              </a:ext>
            </a:extLst>
          </p:cNvPr>
          <p:cNvSpPr/>
          <p:nvPr/>
        </p:nvSpPr>
        <p:spPr>
          <a:xfrm>
            <a:off x="5736960" y="1893991"/>
            <a:ext cx="699010" cy="1557640"/>
          </a:xfrm>
          <a:prstGeom prst="leftBracket">
            <a:avLst>
              <a:gd name="adj" fmla="val 0"/>
            </a:avLst>
          </a:prstGeom>
          <a:noFill/>
          <a:ln w="19050" cap="flat" cmpd="sng" algn="ctr">
            <a:solidFill>
              <a:srgbClr val="000000">
                <a:lumMod val="50000"/>
                <a:lumOff val="50000"/>
              </a:srgbClr>
            </a:solidFill>
            <a:prstDash val="solid"/>
            <a:miter lim="800000"/>
            <a:headEnd type="triangle" w="lg" len="lg"/>
            <a:tailEnd type="triangle" w="lg" len="lg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fr-FR" sz="1400" ker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eeform 5">
            <a:extLst>
              <a:ext uri="{FF2B5EF4-FFF2-40B4-BE49-F238E27FC236}">
                <a16:creationId xmlns="" xmlns:a16="http://schemas.microsoft.com/office/drawing/2014/main" id="{29F750F8-89DA-2376-95FD-8C3980E2C782}"/>
              </a:ext>
            </a:extLst>
          </p:cNvPr>
          <p:cNvSpPr/>
          <p:nvPr/>
        </p:nvSpPr>
        <p:spPr>
          <a:xfrm>
            <a:off x="1362169" y="983746"/>
            <a:ext cx="4138353" cy="349344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spcFirstLastPara="0" vert="horz" wrap="square" lIns="74434" tIns="74434" rIns="74434" bIns="74434" numCol="1" spcCol="1270" anchor="ctr" anchorCtr="0">
            <a:noAutofit/>
          </a:bodyPr>
          <a:lstStyle/>
          <a:p>
            <a:pPr defTabSz="450056">
              <a:spcBef>
                <a:spcPts val="400"/>
              </a:spcBef>
              <a:defRPr/>
            </a:pPr>
            <a:r>
              <a:rPr lang="da-DK" sz="1500" b="1" dirty="0">
                <a:solidFill>
                  <a:srgbClr val="000000"/>
                </a:solidFill>
                <a:cs typeface="Arial" panose="020B0604020202020204" pitchFamily="34" charset="0"/>
              </a:rPr>
              <a:t>Inclusion (N=535)</a:t>
            </a:r>
          </a:p>
          <a:p>
            <a:pPr marL="108000" indent="-108000" defTabSz="450056">
              <a:spcBef>
                <a:spcPts val="600"/>
              </a:spcBef>
              <a:buClr>
                <a:srgbClr val="FF7F4D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solidFill>
                  <a:srgbClr val="000000"/>
                </a:solidFill>
                <a:cs typeface="Arial" panose="020B0604020202020204" pitchFamily="34" charset="0"/>
              </a:rPr>
              <a:t>≥65 </a:t>
            </a:r>
            <a:r>
              <a:rPr 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ans, ou &gt;18 à &lt; 65 ans avec :</a:t>
            </a:r>
          </a:p>
          <a:p>
            <a:pPr marL="423450" lvl="1" indent="-171450" defTabSz="450056">
              <a:buClr>
                <a:prstClr val="black">
                  <a:lumMod val="65000"/>
                  <a:lumOff val="35000"/>
                </a:prstClr>
              </a:buClr>
              <a:buFont typeface="Wingdings" panose="05000000000000000000" pitchFamily="2" charset="2"/>
              <a:buChar char="§"/>
              <a:defRPr/>
            </a:pP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Clairance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 de la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créatinine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 30-69mL/min</a:t>
            </a:r>
          </a:p>
          <a:p>
            <a:pPr marL="423450" lvl="1" indent="-171450" defTabSz="450056">
              <a:buClr>
                <a:prstClr val="black">
                  <a:lumMod val="65000"/>
                  <a:lumOff val="35000"/>
                </a:prstClr>
              </a:buClr>
              <a:buFont typeface="Wingdings" panose="05000000000000000000" pitchFamily="2" charset="2"/>
              <a:buChar char="§"/>
              <a:defRPr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Score CIRS-G &gt; 6</a:t>
            </a:r>
          </a:p>
          <a:p>
            <a:pPr marL="108000" indent="-108000" defTabSz="450056">
              <a:spcBef>
                <a:spcPts val="600"/>
              </a:spcBef>
              <a:buClr>
                <a:srgbClr val="FF7F4D"/>
              </a:buClr>
              <a:buFont typeface="Arial" panose="020B0604020202020204" pitchFamily="34" charset="0"/>
              <a:buChar char="•"/>
              <a:defRPr/>
            </a:pPr>
            <a:r>
              <a:rPr lang="en-US" sz="1200" dirty="0" smtClean="0">
                <a:solidFill>
                  <a:srgbClr val="000000"/>
                </a:solidFill>
                <a:cs typeface="Arial" panose="020B0604020202020204" pitchFamily="34" charset="0"/>
              </a:rPr>
              <a:t>LLC </a:t>
            </a:r>
            <a:r>
              <a:rPr lang="en-US" sz="1200" dirty="0">
                <a:solidFill>
                  <a:srgbClr val="000000"/>
                </a:solidFill>
                <a:cs typeface="Arial" panose="020B0604020202020204" pitchFamily="34" charset="0"/>
              </a:rPr>
              <a:t>naïf de </a:t>
            </a:r>
            <a:r>
              <a:rPr lang="en-US" sz="1200" dirty="0" err="1">
                <a:solidFill>
                  <a:srgbClr val="000000"/>
                </a:solidFill>
                <a:cs typeface="Arial" panose="020B0604020202020204" pitchFamily="34" charset="0"/>
              </a:rPr>
              <a:t>ttt</a:t>
            </a:r>
            <a:r>
              <a:rPr lang="en-US" sz="12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cs typeface="Arial" panose="020B0604020202020204" pitchFamily="34" charset="0"/>
              </a:rPr>
              <a:t>nécessitant</a:t>
            </a:r>
            <a:r>
              <a:rPr lang="en-US" sz="1200" dirty="0">
                <a:solidFill>
                  <a:srgbClr val="000000"/>
                </a:solidFill>
                <a:cs typeface="Arial" panose="020B0604020202020204" pitchFamily="34" charset="0"/>
              </a:rPr>
              <a:t> un </a:t>
            </a:r>
            <a:r>
              <a:rPr lang="en-US" sz="1200" dirty="0" err="1">
                <a:solidFill>
                  <a:srgbClr val="000000"/>
                </a:solidFill>
                <a:cs typeface="Arial" panose="020B0604020202020204" pitchFamily="34" charset="0"/>
              </a:rPr>
              <a:t>traitement</a:t>
            </a:r>
            <a:r>
              <a:rPr lang="en-US" sz="12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cs typeface="Arial" panose="020B0604020202020204" pitchFamily="34" charset="0"/>
              </a:rPr>
              <a:t>selon</a:t>
            </a:r>
            <a:r>
              <a:rPr lang="en-US" sz="1200" dirty="0">
                <a:solidFill>
                  <a:srgbClr val="000000"/>
                </a:solidFill>
                <a:cs typeface="Arial" panose="020B0604020202020204" pitchFamily="34" charset="0"/>
              </a:rPr>
              <a:t> les </a:t>
            </a:r>
            <a:r>
              <a:rPr lang="en-US" sz="1200" dirty="0" err="1">
                <a:solidFill>
                  <a:srgbClr val="000000"/>
                </a:solidFill>
                <a:cs typeface="Arial" panose="020B0604020202020204" pitchFamily="34" charset="0"/>
              </a:rPr>
              <a:t>critères</a:t>
            </a:r>
            <a:r>
              <a:rPr lang="en-US" sz="12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cs typeface="Arial" panose="020B0604020202020204" pitchFamily="34" charset="0"/>
              </a:rPr>
              <a:t>iwCLL</a:t>
            </a:r>
            <a:r>
              <a:rPr lang="en-US" sz="1200" dirty="0">
                <a:solidFill>
                  <a:srgbClr val="000000"/>
                </a:solidFill>
                <a:cs typeface="Arial" panose="020B0604020202020204" pitchFamily="34" charset="0"/>
              </a:rPr>
              <a:t> 2008</a:t>
            </a:r>
          </a:p>
          <a:p>
            <a:pPr marL="108000" indent="-108000" defTabSz="450056">
              <a:spcBef>
                <a:spcPts val="600"/>
              </a:spcBef>
              <a:buClr>
                <a:srgbClr val="FF7F4D"/>
              </a:buClr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000000"/>
                </a:solidFill>
                <a:cs typeface="Arial" panose="020B0604020202020204" pitchFamily="34" charset="0"/>
              </a:rPr>
              <a:t>ECOG PS </a:t>
            </a:r>
            <a:r>
              <a:rPr lang="en-US" sz="1200" u="sng" dirty="0">
                <a:solidFill>
                  <a:srgbClr val="000000"/>
                </a:solidFill>
                <a:cs typeface="Arial" panose="020B0604020202020204" pitchFamily="34" charset="0"/>
              </a:rPr>
              <a:t>&lt; </a:t>
            </a:r>
            <a:r>
              <a:rPr lang="en-US" sz="1200" dirty="0">
                <a:solidFill>
                  <a:srgbClr val="000000"/>
                </a:solidFill>
                <a:cs typeface="Arial" panose="020B0604020202020204" pitchFamily="34" charset="0"/>
              </a:rPr>
              <a:t>2</a:t>
            </a:r>
          </a:p>
          <a:p>
            <a:pPr defTabSz="450056">
              <a:spcBef>
                <a:spcPts val="1200"/>
              </a:spcBef>
              <a:defRPr/>
            </a:pPr>
            <a:r>
              <a:rPr lang="da-DK" sz="1400" b="1" dirty="0">
                <a:solidFill>
                  <a:srgbClr val="000000"/>
                </a:solidFill>
                <a:cs typeface="Arial" panose="020B0604020202020204" pitchFamily="34" charset="0"/>
              </a:rPr>
              <a:t>Exclusion</a:t>
            </a:r>
          </a:p>
          <a:p>
            <a:pPr marL="108000" indent="-108000" defTabSz="450056">
              <a:spcBef>
                <a:spcPts val="600"/>
              </a:spcBef>
              <a:buClr>
                <a:srgbClr val="FF7F4D"/>
              </a:buClr>
              <a:buFont typeface="Arial" panose="020B0604020202020204" pitchFamily="34" charset="0"/>
              <a:buChar char="•"/>
              <a:defRPr/>
            </a:pPr>
            <a:r>
              <a:rPr lang="en-US" sz="1200" dirty="0" err="1">
                <a:solidFill>
                  <a:srgbClr val="000000"/>
                </a:solidFill>
                <a:cs typeface="Arial" panose="020B0604020202020204" pitchFamily="34" charset="0"/>
              </a:rPr>
              <a:t>Maladie</a:t>
            </a:r>
            <a:r>
              <a:rPr lang="en-US" sz="12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cs typeface="Arial" panose="020B0604020202020204" pitchFamily="34" charset="0"/>
              </a:rPr>
              <a:t>cardiovasculaire</a:t>
            </a:r>
            <a:r>
              <a:rPr lang="en-US" sz="12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cs typeface="Arial" panose="020B0604020202020204" pitchFamily="34" charset="0"/>
              </a:rPr>
              <a:t>importante</a:t>
            </a:r>
            <a:endParaRPr lang="en-US" sz="12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defTabSz="450056">
              <a:spcBef>
                <a:spcPts val="1200"/>
              </a:spcBef>
              <a:defRPr/>
            </a:pPr>
            <a:r>
              <a:rPr lang="da-DK" sz="1400" b="1" dirty="0">
                <a:solidFill>
                  <a:srgbClr val="000000"/>
                </a:solidFill>
                <a:cs typeface="Arial" panose="020B0604020202020204" pitchFamily="34" charset="0"/>
              </a:rPr>
              <a:t>Stratification</a:t>
            </a:r>
          </a:p>
          <a:p>
            <a:pPr marL="108000" indent="-108000" defTabSz="450056">
              <a:spcBef>
                <a:spcPts val="600"/>
              </a:spcBef>
              <a:buClr>
                <a:srgbClr val="FF7F4D"/>
              </a:buClr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000000"/>
                </a:solidFill>
                <a:cs typeface="Arial" panose="020B0604020202020204" pitchFamily="34" charset="0"/>
              </a:rPr>
              <a:t>Del(17p), </a:t>
            </a:r>
            <a:r>
              <a:rPr lang="en-US" sz="1200" dirty="0" err="1">
                <a:solidFill>
                  <a:srgbClr val="000000"/>
                </a:solidFill>
                <a:cs typeface="Arial" panose="020B0604020202020204" pitchFamily="34" charset="0"/>
              </a:rPr>
              <a:t>oui</a:t>
            </a:r>
            <a:r>
              <a:rPr lang="en-US" sz="1200" i="1" dirty="0">
                <a:solidFill>
                  <a:srgbClr val="000000"/>
                </a:solidFill>
                <a:cs typeface="Arial" panose="020B0604020202020204" pitchFamily="34" charset="0"/>
              </a:rPr>
              <a:t> vs </a:t>
            </a:r>
            <a:r>
              <a:rPr lang="en-US" sz="1200" dirty="0">
                <a:solidFill>
                  <a:srgbClr val="000000"/>
                </a:solidFill>
                <a:cs typeface="Arial" panose="020B0604020202020204" pitchFamily="34" charset="0"/>
              </a:rPr>
              <a:t>non</a:t>
            </a:r>
          </a:p>
          <a:p>
            <a:pPr marL="108000" indent="-108000" defTabSz="450056">
              <a:spcBef>
                <a:spcPts val="600"/>
              </a:spcBef>
              <a:buClr>
                <a:srgbClr val="FF7F4D"/>
              </a:buClr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000000"/>
                </a:solidFill>
                <a:cs typeface="Arial" panose="020B0604020202020204" pitchFamily="34" charset="0"/>
              </a:rPr>
              <a:t>ECOG PS 0-1 </a:t>
            </a:r>
            <a:r>
              <a:rPr lang="en-US" sz="1200" i="1" dirty="0">
                <a:solidFill>
                  <a:srgbClr val="000000"/>
                </a:solidFill>
                <a:cs typeface="Arial" panose="020B0604020202020204" pitchFamily="34" charset="0"/>
              </a:rPr>
              <a:t>vs </a:t>
            </a:r>
            <a:r>
              <a:rPr lang="en-US" sz="1200" dirty="0">
                <a:solidFill>
                  <a:srgbClr val="000000"/>
                </a:solidFill>
                <a:cs typeface="Arial" panose="020B0604020202020204" pitchFamily="34" charset="0"/>
              </a:rPr>
              <a:t>2</a:t>
            </a:r>
          </a:p>
          <a:p>
            <a:pPr marL="108000" indent="-108000" defTabSz="450056">
              <a:spcBef>
                <a:spcPts val="600"/>
              </a:spcBef>
              <a:buClr>
                <a:srgbClr val="FF7F4D"/>
              </a:buClr>
              <a:buFont typeface="Arial" panose="020B0604020202020204" pitchFamily="34" charset="0"/>
              <a:buChar char="•"/>
              <a:defRPr/>
            </a:pPr>
            <a:r>
              <a:rPr lang="en-US" sz="1200" dirty="0" err="1">
                <a:solidFill>
                  <a:srgbClr val="000000"/>
                </a:solidFill>
                <a:cs typeface="Arial" panose="020B0604020202020204" pitchFamily="34" charset="0"/>
              </a:rPr>
              <a:t>Région</a:t>
            </a:r>
            <a:r>
              <a:rPr lang="en-US" sz="12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cs typeface="Arial" panose="020B0604020202020204" pitchFamily="34" charset="0"/>
              </a:rPr>
              <a:t>géographique</a:t>
            </a:r>
            <a:endParaRPr lang="en-US" sz="12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8" name="Freeform 41">
            <a:extLst>
              <a:ext uri="{FF2B5EF4-FFF2-40B4-BE49-F238E27FC236}">
                <a16:creationId xmlns="" xmlns:a16="http://schemas.microsoft.com/office/drawing/2014/main" id="{E9527624-6704-FB85-F2B8-5FF806FD67CB}"/>
              </a:ext>
            </a:extLst>
          </p:cNvPr>
          <p:cNvSpPr/>
          <p:nvPr/>
        </p:nvSpPr>
        <p:spPr>
          <a:xfrm>
            <a:off x="6519056" y="2316213"/>
            <a:ext cx="1792631" cy="715603"/>
          </a:xfrm>
          <a:prstGeom prst="roundRect">
            <a:avLst>
              <a:gd name="adj" fmla="val 9151"/>
            </a:avLst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36000" tIns="36000" rIns="36000" bIns="36000" numCol="1" spcCol="1270" anchor="ctr" anchorCtr="0">
            <a:noAutofit/>
          </a:bodyPr>
          <a:lstStyle/>
          <a:p>
            <a:pPr algn="ctr" defTabSz="514350">
              <a:defRPr/>
            </a:pPr>
            <a:r>
              <a:rPr lang="en-US" b="1" kern="0" dirty="0">
                <a:solidFill>
                  <a:prstClr val="white"/>
                </a:solidFill>
                <a:cs typeface="Arial" panose="020B0604020202020204" pitchFamily="34" charset="0"/>
              </a:rPr>
              <a:t>O + </a:t>
            </a:r>
            <a:r>
              <a:rPr lang="en-US" b="1" kern="0" dirty="0" err="1">
                <a:solidFill>
                  <a:prstClr val="white"/>
                </a:solidFill>
                <a:cs typeface="Arial" panose="020B0604020202020204" pitchFamily="34" charset="0"/>
              </a:rPr>
              <a:t>CIb</a:t>
            </a:r>
            <a:endParaRPr lang="en-US" kern="0" baseline="300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="" xmlns:a16="http://schemas.microsoft.com/office/drawing/2014/main" id="{9EA74932-1F40-49E1-7FAE-2A192DF7C286}"/>
              </a:ext>
            </a:extLst>
          </p:cNvPr>
          <p:cNvSpPr/>
          <p:nvPr/>
        </p:nvSpPr>
        <p:spPr>
          <a:xfrm>
            <a:off x="5470932" y="2406783"/>
            <a:ext cx="532056" cy="532056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lIns="0" tIns="0" rIns="0" bIns="0" rtlCol="0" anchor="ctr"/>
          <a:lstStyle/>
          <a:p>
            <a:pPr algn="ctr">
              <a:defRPr/>
            </a:pPr>
            <a:r>
              <a:rPr lang="en-US" altLang="zh-CN" sz="1600" b="1" kern="0">
                <a:solidFill>
                  <a:srgbClr val="FFFFFF"/>
                </a:solidFill>
                <a:cs typeface="Arial" panose="020B0604020202020204" pitchFamily="34" charset="0"/>
              </a:rPr>
              <a:t>R</a:t>
            </a:r>
          </a:p>
          <a:p>
            <a:pPr algn="ctr">
              <a:defRPr/>
            </a:pPr>
            <a:r>
              <a:rPr lang="en-US" altLang="zh-CN" sz="1100" b="1" kern="0">
                <a:solidFill>
                  <a:srgbClr val="FFFFFF"/>
                </a:solidFill>
                <a:cs typeface="Arial" panose="020B0604020202020204" pitchFamily="34" charset="0"/>
              </a:rPr>
              <a:t>1:1:1</a:t>
            </a:r>
            <a:endParaRPr lang="en-US" altLang="zh-CN" sz="1000" b="1" kern="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="" xmlns:a16="http://schemas.microsoft.com/office/drawing/2014/main" id="{9D598F9D-22A3-5BB6-1E3B-B29E7C4D7609}"/>
              </a:ext>
            </a:extLst>
          </p:cNvPr>
          <p:cNvSpPr/>
          <p:nvPr/>
        </p:nvSpPr>
        <p:spPr>
          <a:xfrm>
            <a:off x="8866724" y="983748"/>
            <a:ext cx="2670663" cy="349344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spcFirstLastPara="0" vert="horz" wrap="square" lIns="74434" tIns="74434" rIns="74434" bIns="74434" numCol="1" spcCol="1270" anchor="ctr" anchorCtr="0">
            <a:noAutofit/>
          </a:bodyPr>
          <a:lstStyle/>
          <a:p>
            <a:pPr defTabSz="450056">
              <a:spcBef>
                <a:spcPts val="1200"/>
              </a:spcBef>
              <a:defRPr/>
            </a:pPr>
            <a:r>
              <a:rPr lang="en-US" sz="1500" b="1" dirty="0">
                <a:solidFill>
                  <a:srgbClr val="000000"/>
                </a:solidFill>
                <a:cs typeface="Arial" panose="020B0604020202020204" pitchFamily="34" charset="0"/>
              </a:rPr>
              <a:t>Objectif </a:t>
            </a:r>
            <a:r>
              <a:rPr lang="en-US" sz="1500" b="1" dirty="0" err="1">
                <a:solidFill>
                  <a:srgbClr val="000000"/>
                </a:solidFill>
                <a:cs typeface="Arial" panose="020B0604020202020204" pitchFamily="34" charset="0"/>
              </a:rPr>
              <a:t>primaire</a:t>
            </a:r>
            <a:r>
              <a:rPr lang="en-US" sz="1500" b="1" dirty="0">
                <a:solidFill>
                  <a:srgbClr val="000000"/>
                </a:solidFill>
                <a:cs typeface="Arial" panose="020B0604020202020204" pitchFamily="34" charset="0"/>
              </a:rPr>
              <a:t> :</a:t>
            </a:r>
            <a:endParaRPr lang="en-US" sz="1500" b="1" dirty="0">
              <a:solidFill>
                <a:srgbClr val="FF6600">
                  <a:lumMod val="50000"/>
                </a:srgbClr>
              </a:solidFill>
              <a:cs typeface="Arial" panose="020B0604020202020204" pitchFamily="34" charset="0"/>
            </a:endParaRPr>
          </a:p>
          <a:p>
            <a:pPr marL="108000" indent="-108000" defTabSz="450056">
              <a:spcBef>
                <a:spcPts val="600"/>
              </a:spcBef>
              <a:buClr>
                <a:srgbClr val="FF7F4D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SSP (</a:t>
            </a:r>
            <a:r>
              <a:rPr lang="en-US" sz="1400" dirty="0" err="1">
                <a:solidFill>
                  <a:srgbClr val="000000"/>
                </a:solidFill>
                <a:cs typeface="Arial" panose="020B0604020202020204" pitchFamily="34" charset="0"/>
              </a:rPr>
              <a:t>évaluée</a:t>
            </a:r>
            <a:r>
              <a:rPr 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 par </a:t>
            </a:r>
            <a:r>
              <a:rPr lang="en-US" sz="1400" dirty="0" err="1">
                <a:solidFill>
                  <a:srgbClr val="000000"/>
                </a:solidFill>
                <a:cs typeface="Arial" panose="020B0604020202020204" pitchFamily="34" charset="0"/>
              </a:rPr>
              <a:t>l'IRC</a:t>
            </a:r>
            <a:r>
              <a:rPr 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) :</a:t>
            </a:r>
            <a:br>
              <a:rPr lang="en-US" sz="140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sz="1400" b="1" dirty="0">
                <a:solidFill>
                  <a:srgbClr val="0075C4"/>
                </a:solidFill>
                <a:cs typeface="Arial" panose="020B0604020202020204" pitchFamily="34" charset="0"/>
              </a:rPr>
              <a:t>A+O</a:t>
            </a:r>
            <a:r>
              <a:rPr lang="en-US" sz="14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vs </a:t>
            </a:r>
            <a:r>
              <a:rPr lang="en-US" sz="1400" b="1" dirty="0">
                <a:solidFill>
                  <a:srgbClr val="70AD47">
                    <a:lumMod val="75000"/>
                  </a:srgbClr>
                </a:solidFill>
                <a:cs typeface="Arial" panose="020B0604020202020204" pitchFamily="34" charset="0"/>
              </a:rPr>
              <a:t>O + </a:t>
            </a:r>
            <a:r>
              <a:rPr lang="en-US" sz="1400" b="1" dirty="0" err="1">
                <a:solidFill>
                  <a:srgbClr val="70AD47">
                    <a:lumMod val="75000"/>
                  </a:srgbClr>
                </a:solidFill>
                <a:cs typeface="Arial" panose="020B0604020202020204" pitchFamily="34" charset="0"/>
              </a:rPr>
              <a:t>CIb</a:t>
            </a:r>
            <a:endParaRPr lang="en-US" sz="1400" b="1" dirty="0">
              <a:solidFill>
                <a:srgbClr val="70AD47">
                  <a:lumMod val="75000"/>
                </a:srgbClr>
              </a:solidFill>
              <a:cs typeface="Arial" panose="020B0604020202020204" pitchFamily="34" charset="0"/>
            </a:endParaRPr>
          </a:p>
          <a:p>
            <a:pPr defTabSz="450056">
              <a:spcBef>
                <a:spcPts val="1200"/>
              </a:spcBef>
              <a:buClr>
                <a:srgbClr val="9A00C7"/>
              </a:buClr>
              <a:defRPr/>
            </a:pPr>
            <a:r>
              <a:rPr lang="en-US" sz="1500" b="1" dirty="0" err="1">
                <a:solidFill>
                  <a:srgbClr val="000000"/>
                </a:solidFill>
                <a:cs typeface="Arial" panose="020B0604020202020204" pitchFamily="34" charset="0"/>
              </a:rPr>
              <a:t>Objectifs</a:t>
            </a:r>
            <a:r>
              <a:rPr lang="en-US" sz="15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1500" b="1" dirty="0" err="1">
                <a:solidFill>
                  <a:srgbClr val="000000"/>
                </a:solidFill>
                <a:cs typeface="Arial" panose="020B0604020202020204" pitchFamily="34" charset="0"/>
              </a:rPr>
              <a:t>secondaires</a:t>
            </a:r>
            <a:r>
              <a:rPr lang="en-US" sz="1500" b="1" dirty="0">
                <a:solidFill>
                  <a:srgbClr val="000000"/>
                </a:solidFill>
                <a:cs typeface="Arial" panose="020B0604020202020204" pitchFamily="34" charset="0"/>
              </a:rPr>
              <a:t> :</a:t>
            </a:r>
            <a:endParaRPr lang="en-US" sz="1500" b="1" dirty="0">
              <a:solidFill>
                <a:srgbClr val="FF6600">
                  <a:lumMod val="50000"/>
                </a:srgbClr>
              </a:solidFill>
              <a:cs typeface="Arial" panose="020B0604020202020204" pitchFamily="34" charset="0"/>
            </a:endParaRPr>
          </a:p>
          <a:p>
            <a:pPr marL="108000" indent="-108000" defTabSz="450056">
              <a:spcBef>
                <a:spcPts val="600"/>
              </a:spcBef>
              <a:buClr>
                <a:srgbClr val="FF7F4D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SSP (</a:t>
            </a:r>
            <a:r>
              <a:rPr lang="en-US" sz="1400" dirty="0" err="1">
                <a:solidFill>
                  <a:srgbClr val="000000"/>
                </a:solidFill>
                <a:cs typeface="Arial" panose="020B0604020202020204" pitchFamily="34" charset="0"/>
              </a:rPr>
              <a:t>évaluée</a:t>
            </a:r>
            <a:r>
              <a:rPr 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 par </a:t>
            </a:r>
            <a:r>
              <a:rPr lang="en-US" sz="1400" dirty="0" err="1">
                <a:solidFill>
                  <a:srgbClr val="000000"/>
                </a:solidFill>
                <a:cs typeface="Arial" panose="020B0604020202020204" pitchFamily="34" charset="0"/>
              </a:rPr>
              <a:t>l'IRC</a:t>
            </a:r>
            <a:r>
              <a:rPr 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) :</a:t>
            </a:r>
            <a:br>
              <a:rPr lang="en-US" sz="140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sz="1400" b="1" dirty="0">
                <a:solidFill>
                  <a:srgbClr val="FF7F4D"/>
                </a:solidFill>
                <a:cs typeface="Arial" panose="020B0604020202020204" pitchFamily="34" charset="0"/>
              </a:rPr>
              <a:t>A</a:t>
            </a:r>
            <a:r>
              <a:rPr lang="en-US" sz="14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rgbClr val="000000"/>
                </a:solidFill>
                <a:cs typeface="Arial" panose="020B0604020202020204" pitchFamily="34" charset="0"/>
              </a:rPr>
              <a:t>vs</a:t>
            </a:r>
            <a:r>
              <a:rPr 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1400" b="1" dirty="0">
                <a:solidFill>
                  <a:srgbClr val="70AD47">
                    <a:lumMod val="75000"/>
                  </a:srgbClr>
                </a:solidFill>
                <a:cs typeface="Arial" panose="020B0604020202020204" pitchFamily="34" charset="0"/>
              </a:rPr>
              <a:t>O + </a:t>
            </a:r>
            <a:r>
              <a:rPr lang="en-US" sz="1400" b="1" dirty="0" err="1">
                <a:solidFill>
                  <a:srgbClr val="70AD47">
                    <a:lumMod val="75000"/>
                  </a:srgbClr>
                </a:solidFill>
                <a:cs typeface="Arial" panose="020B0604020202020204" pitchFamily="34" charset="0"/>
              </a:rPr>
              <a:t>CIb</a:t>
            </a:r>
            <a:endParaRPr lang="en-US" sz="1400" b="1" dirty="0">
              <a:solidFill>
                <a:srgbClr val="70AD47">
                  <a:lumMod val="75000"/>
                </a:srgbClr>
              </a:solidFill>
              <a:cs typeface="Arial" panose="020B0604020202020204" pitchFamily="34" charset="0"/>
            </a:endParaRPr>
          </a:p>
          <a:p>
            <a:pPr marL="108000" indent="-108000" defTabSz="450056">
              <a:spcBef>
                <a:spcPts val="600"/>
              </a:spcBef>
              <a:buClr>
                <a:srgbClr val="FF7F4D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SSP (</a:t>
            </a:r>
            <a:r>
              <a:rPr lang="en-US" sz="1400" dirty="0" err="1">
                <a:solidFill>
                  <a:srgbClr val="000000"/>
                </a:solidFill>
                <a:cs typeface="Arial" panose="020B0604020202020204" pitchFamily="34" charset="0"/>
              </a:rPr>
              <a:t>évaluée</a:t>
            </a:r>
            <a:r>
              <a:rPr 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 par INV)</a:t>
            </a:r>
          </a:p>
          <a:p>
            <a:pPr marL="108000" indent="-108000" defTabSz="450056">
              <a:spcBef>
                <a:spcPts val="600"/>
              </a:spcBef>
              <a:buClr>
                <a:srgbClr val="FF7F4D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ORR (IRC et INV </a:t>
            </a:r>
            <a:r>
              <a:rPr lang="en-US" sz="1400" dirty="0" err="1">
                <a:solidFill>
                  <a:srgbClr val="000000"/>
                </a:solidFill>
                <a:cs typeface="Arial" panose="020B0604020202020204" pitchFamily="34" charset="0"/>
              </a:rPr>
              <a:t>évalués</a:t>
            </a:r>
            <a:r>
              <a:rPr 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)</a:t>
            </a:r>
          </a:p>
          <a:p>
            <a:pPr marL="108000" indent="-108000" defTabSz="450056">
              <a:spcBef>
                <a:spcPts val="600"/>
              </a:spcBef>
              <a:buClr>
                <a:srgbClr val="FF7F4D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TTNT</a:t>
            </a:r>
          </a:p>
          <a:p>
            <a:pPr marL="108000" indent="-108000" defTabSz="450056">
              <a:spcBef>
                <a:spcPts val="600"/>
              </a:spcBef>
              <a:buClr>
                <a:srgbClr val="FF7F4D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SG</a:t>
            </a:r>
          </a:p>
          <a:p>
            <a:pPr marL="108000" indent="-108000" defTabSz="450056">
              <a:spcBef>
                <a:spcPts val="600"/>
              </a:spcBef>
              <a:buClr>
                <a:srgbClr val="FF7F4D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 err="1">
                <a:solidFill>
                  <a:srgbClr val="000000"/>
                </a:solidFill>
                <a:cs typeface="Arial" panose="020B0604020202020204" pitchFamily="34" charset="0"/>
              </a:rPr>
              <a:t>uMRD</a:t>
            </a:r>
            <a:endParaRPr lang="en-US" sz="14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108000" indent="-108000" defTabSz="450056">
              <a:spcBef>
                <a:spcPts val="600"/>
              </a:spcBef>
              <a:buClr>
                <a:srgbClr val="FF7F4D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 err="1">
                <a:solidFill>
                  <a:srgbClr val="000000"/>
                </a:solidFill>
                <a:cs typeface="Arial" panose="020B0604020202020204" pitchFamily="34" charset="0"/>
              </a:rPr>
              <a:t>Tolérance</a:t>
            </a:r>
            <a:endParaRPr lang="en-US" sz="1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grpSp>
        <p:nvGrpSpPr>
          <p:cNvPr id="11" name="Groupe 10">
            <a:extLst>
              <a:ext uri="{FF2B5EF4-FFF2-40B4-BE49-F238E27FC236}">
                <a16:creationId xmlns="" xmlns:a16="http://schemas.microsoft.com/office/drawing/2014/main" id="{AEC38D98-AAE9-E170-09FA-8825F35F112E}"/>
              </a:ext>
            </a:extLst>
          </p:cNvPr>
          <p:cNvGrpSpPr/>
          <p:nvPr/>
        </p:nvGrpSpPr>
        <p:grpSpPr>
          <a:xfrm>
            <a:off x="8618015" y="1540701"/>
            <a:ext cx="117884" cy="2266627"/>
            <a:chOff x="9203915" y="2753585"/>
            <a:chExt cx="117884" cy="2266627"/>
          </a:xfrm>
        </p:grpSpPr>
        <p:cxnSp>
          <p:nvCxnSpPr>
            <p:cNvPr id="12" name="Connecteur droit 11">
              <a:extLst>
                <a:ext uri="{FF2B5EF4-FFF2-40B4-BE49-F238E27FC236}">
                  <a16:creationId xmlns="" xmlns:a16="http://schemas.microsoft.com/office/drawing/2014/main" id="{E47B4724-DFD0-CB7D-AC84-26E7EF1D8D1D}"/>
                </a:ext>
              </a:extLst>
            </p:cNvPr>
            <p:cNvCxnSpPr>
              <a:cxnSpLocks/>
            </p:cNvCxnSpPr>
            <p:nvPr/>
          </p:nvCxnSpPr>
          <p:spPr>
            <a:xfrm>
              <a:off x="9203916" y="2753585"/>
              <a:ext cx="0" cy="2266627"/>
            </a:xfrm>
            <a:prstGeom prst="line">
              <a:avLst/>
            </a:prstGeom>
            <a:noFill/>
            <a:ln w="19050" cap="flat" cmpd="sng" algn="ctr">
              <a:solidFill>
                <a:srgbClr val="FFFFFF">
                  <a:lumMod val="65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3" name="Freeform 55">
              <a:extLst>
                <a:ext uri="{FF2B5EF4-FFF2-40B4-BE49-F238E27FC236}">
                  <a16:creationId xmlns="" xmlns:a16="http://schemas.microsoft.com/office/drawing/2014/main" id="{53E98082-1ADA-F491-CACC-918E6A4EADB6}"/>
                </a:ext>
              </a:extLst>
            </p:cNvPr>
            <p:cNvSpPr/>
            <p:nvPr/>
          </p:nvSpPr>
          <p:spPr>
            <a:xfrm rot="5400000">
              <a:off x="9051310" y="3845852"/>
              <a:ext cx="423093" cy="117884"/>
            </a:xfrm>
            <a:prstGeom prst="triangle">
              <a:avLst/>
            </a:prstGeom>
            <a:solidFill>
              <a:srgbClr val="FFFFFF">
                <a:lumMod val="65000"/>
              </a:srgbClr>
            </a:solidFill>
            <a:ln>
              <a:noFill/>
            </a:ln>
            <a:effectLst/>
          </p:spPr>
          <p:txBody>
            <a:bodyPr spcFirstLastPara="0" vert="horz" wrap="square" lIns="0" tIns="60722" rIns="77862" bIns="60722" numCol="1" spcCol="1270" anchor="ctr" anchorCtr="0">
              <a:noAutofit/>
            </a:bodyPr>
            <a:lstStyle/>
            <a:p>
              <a:pPr algn="ctr" defTabSz="35004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8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Freeform 41">
            <a:extLst>
              <a:ext uri="{FF2B5EF4-FFF2-40B4-BE49-F238E27FC236}">
                <a16:creationId xmlns="" xmlns:a16="http://schemas.microsoft.com/office/drawing/2014/main" id="{0D1ECEDA-ACD3-2CA5-B97E-9A262EC1DB8D}"/>
              </a:ext>
            </a:extLst>
          </p:cNvPr>
          <p:cNvSpPr/>
          <p:nvPr/>
        </p:nvSpPr>
        <p:spPr>
          <a:xfrm>
            <a:off x="6519030" y="1540701"/>
            <a:ext cx="1792631" cy="715603"/>
          </a:xfrm>
          <a:prstGeom prst="roundRect">
            <a:avLst>
              <a:gd name="adj" fmla="val 9151"/>
            </a:avLst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36000" tIns="36000" rIns="36000" bIns="36000" numCol="1" spcCol="1270" anchor="ctr" anchorCtr="0">
            <a:noAutofit/>
          </a:bodyPr>
          <a:lstStyle/>
          <a:p>
            <a:pPr algn="ctr" defTabSz="514350">
              <a:defRPr/>
            </a:pPr>
            <a:r>
              <a:rPr lang="en-US" b="1" kern="0" dirty="0">
                <a:solidFill>
                  <a:prstClr val="white"/>
                </a:solidFill>
                <a:cs typeface="Arial" panose="020B0604020202020204" pitchFamily="34" charset="0"/>
              </a:rPr>
              <a:t>A + O</a:t>
            </a:r>
            <a:endParaRPr lang="en-US" kern="0" baseline="300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7" name="Rectangle à coins arrondis 33">
            <a:extLst>
              <a:ext uri="{FF2B5EF4-FFF2-40B4-BE49-F238E27FC236}">
                <a16:creationId xmlns="" xmlns:a16="http://schemas.microsoft.com/office/drawing/2014/main" id="{9E30543A-A108-06ED-8032-DD632698C164}"/>
              </a:ext>
            </a:extLst>
          </p:cNvPr>
          <p:cNvSpPr/>
          <p:nvPr/>
        </p:nvSpPr>
        <p:spPr>
          <a:xfrm>
            <a:off x="1362167" y="983748"/>
            <a:ext cx="10185063" cy="390635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rgbClr val="000000">
                <a:lumMod val="50000"/>
                <a:lumOff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fr-FR" sz="2400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reeform 41">
            <a:extLst>
              <a:ext uri="{FF2B5EF4-FFF2-40B4-BE49-F238E27FC236}">
                <a16:creationId xmlns="" xmlns:a16="http://schemas.microsoft.com/office/drawing/2014/main" id="{007DB8EE-5123-21FF-7C3A-0610EE2F3971}"/>
              </a:ext>
            </a:extLst>
          </p:cNvPr>
          <p:cNvSpPr/>
          <p:nvPr/>
        </p:nvSpPr>
        <p:spPr>
          <a:xfrm>
            <a:off x="6519030" y="3091725"/>
            <a:ext cx="1792631" cy="715603"/>
          </a:xfrm>
          <a:prstGeom prst="roundRect">
            <a:avLst>
              <a:gd name="adj" fmla="val 9151"/>
            </a:avLst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36000" tIns="36000" rIns="36000" bIns="36000" numCol="1" spcCol="1270" anchor="ctr" anchorCtr="0">
            <a:noAutofit/>
          </a:bodyPr>
          <a:lstStyle/>
          <a:p>
            <a:pPr algn="ctr" defTabSz="514350">
              <a:defRPr/>
            </a:pPr>
            <a:r>
              <a:rPr lang="en-US" b="1" kern="0" dirty="0">
                <a:solidFill>
                  <a:prstClr val="white"/>
                </a:solidFill>
                <a:cs typeface="Arial" panose="020B0604020202020204" pitchFamily="34" charset="0"/>
              </a:rPr>
              <a:t>A</a:t>
            </a:r>
            <a:endParaRPr lang="en-US" kern="0" baseline="300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22" name="Freeform 5">
            <a:extLst>
              <a:ext uri="{FF2B5EF4-FFF2-40B4-BE49-F238E27FC236}">
                <a16:creationId xmlns="" xmlns:a16="http://schemas.microsoft.com/office/drawing/2014/main" id="{1A662DA2-CE0A-45FC-65F0-C723C91B2F53}"/>
              </a:ext>
            </a:extLst>
          </p:cNvPr>
          <p:cNvSpPr/>
          <p:nvPr/>
        </p:nvSpPr>
        <p:spPr>
          <a:xfrm>
            <a:off x="1395117" y="4992129"/>
            <a:ext cx="10185063" cy="482859"/>
          </a:xfrm>
          <a:prstGeom prst="rect">
            <a:avLst/>
          </a:prstGeom>
          <a:solidFill>
            <a:srgbClr val="005087"/>
          </a:solidFill>
        </p:spPr>
        <p:txBody>
          <a:bodyPr anchor="ctr"/>
          <a:lstStyle/>
          <a:p>
            <a:pPr algn="ctr">
              <a:spcBef>
                <a:spcPts val="600"/>
              </a:spcBef>
              <a:buClr>
                <a:srgbClr val="106DAE"/>
              </a:buClr>
              <a:buSzPct val="60000"/>
            </a:pPr>
            <a:r>
              <a:rPr lang="fr-FR" b="1" dirty="0">
                <a:solidFill>
                  <a:prstClr val="white"/>
                </a:solidFill>
                <a:cs typeface="Arial Narrow" panose="020B0604020202020204" pitchFamily="34" charset="0"/>
              </a:rPr>
              <a:t>Le cross over du bras </a:t>
            </a:r>
            <a:r>
              <a:rPr lang="fr-FR" b="1" dirty="0" err="1">
                <a:solidFill>
                  <a:prstClr val="white"/>
                </a:solidFill>
                <a:cs typeface="Arial Narrow" panose="020B0604020202020204" pitchFamily="34" charset="0"/>
              </a:rPr>
              <a:t>O+Clb</a:t>
            </a:r>
            <a:r>
              <a:rPr lang="fr-FR" b="1" dirty="0">
                <a:solidFill>
                  <a:prstClr val="white"/>
                </a:solidFill>
                <a:cs typeface="Arial Narrow" panose="020B0604020202020204" pitchFamily="34" charset="0"/>
              </a:rPr>
              <a:t> au bras A est confirmé par l’IRC</a:t>
            </a:r>
            <a:endParaRPr lang="en-US" sz="1600" i="1" dirty="0">
              <a:solidFill>
                <a:prstClr val="white"/>
              </a:solidFill>
              <a:cs typeface="Arial Narrow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17879" y="4666305"/>
            <a:ext cx="7849687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700" dirty="0">
                <a:solidFill>
                  <a:prstClr val="black"/>
                </a:solidFill>
              </a:rPr>
              <a:t>*A: </a:t>
            </a:r>
            <a:r>
              <a:rPr lang="fr-FR" sz="700" dirty="0" err="1">
                <a:solidFill>
                  <a:prstClr val="black"/>
                </a:solidFill>
              </a:rPr>
              <a:t>Acalabrutinib</a:t>
            </a:r>
            <a:r>
              <a:rPr lang="fr-FR" sz="700" dirty="0">
                <a:solidFill>
                  <a:prstClr val="black"/>
                </a:solidFill>
              </a:rPr>
              <a:t> ; </a:t>
            </a:r>
            <a:r>
              <a:rPr lang="fr-FR" sz="700" dirty="0" err="1">
                <a:solidFill>
                  <a:prstClr val="black"/>
                </a:solidFill>
              </a:rPr>
              <a:t>Clb</a:t>
            </a:r>
            <a:r>
              <a:rPr lang="fr-FR" sz="700" dirty="0">
                <a:solidFill>
                  <a:prstClr val="black"/>
                </a:solidFill>
              </a:rPr>
              <a:t> </a:t>
            </a:r>
            <a:r>
              <a:rPr lang="fr-FR" sz="700" dirty="0" err="1">
                <a:solidFill>
                  <a:prstClr val="black"/>
                </a:solidFill>
              </a:rPr>
              <a:t>Chlorambucil</a:t>
            </a:r>
            <a:r>
              <a:rPr lang="fr-FR" sz="700" dirty="0">
                <a:solidFill>
                  <a:prstClr val="black"/>
                </a:solidFill>
              </a:rPr>
              <a:t> ; O : Obinutuzumab</a:t>
            </a:r>
          </a:p>
        </p:txBody>
      </p:sp>
      <p:sp>
        <p:nvSpPr>
          <p:cNvPr id="19" name="Freeform 5">
            <a:extLst>
              <a:ext uri="{FF2B5EF4-FFF2-40B4-BE49-F238E27FC236}">
                <a16:creationId xmlns="" xmlns:a16="http://schemas.microsoft.com/office/drawing/2014/main" id="{1A662DA2-CE0A-45FC-65F0-C723C91B2F53}"/>
              </a:ext>
            </a:extLst>
          </p:cNvPr>
          <p:cNvSpPr/>
          <p:nvPr/>
        </p:nvSpPr>
        <p:spPr>
          <a:xfrm>
            <a:off x="1300382" y="5552302"/>
            <a:ext cx="10185063" cy="445787"/>
          </a:xfrm>
          <a:prstGeom prst="rect">
            <a:avLst/>
          </a:prstGeom>
          <a:noFill/>
        </p:spPr>
        <p:txBody>
          <a:bodyPr anchor="ctr"/>
          <a:lstStyle/>
          <a:p>
            <a:pPr>
              <a:spcBef>
                <a:spcPts val="600"/>
              </a:spcBef>
              <a:buClr>
                <a:srgbClr val="106DAE"/>
              </a:buClr>
              <a:buSzPct val="60000"/>
            </a:pPr>
            <a:r>
              <a:rPr lang="en-US" sz="900" i="1" dirty="0">
                <a:solidFill>
                  <a:prstClr val="black"/>
                </a:solidFill>
                <a:cs typeface="Arial Narrow" panose="020B0604020202020204" pitchFamily="34" charset="0"/>
              </a:rPr>
              <a:t>Note : après </a:t>
            </a:r>
            <a:r>
              <a:rPr lang="en-US" sz="900" i="1" dirty="0" err="1">
                <a:solidFill>
                  <a:prstClr val="black"/>
                </a:solidFill>
                <a:cs typeface="Arial Narrow" panose="020B0604020202020204" pitchFamily="34" charset="0"/>
              </a:rPr>
              <a:t>l'analyse</a:t>
            </a:r>
            <a:r>
              <a:rPr lang="en-US" sz="900" i="1" dirty="0">
                <a:solidFill>
                  <a:prstClr val="black"/>
                </a:solidFill>
                <a:cs typeface="Arial Narrow" panose="020B0604020202020204" pitchFamily="34" charset="0"/>
              </a:rPr>
              <a:t> </a:t>
            </a:r>
            <a:r>
              <a:rPr lang="en-US" sz="900" i="1" dirty="0" err="1">
                <a:solidFill>
                  <a:prstClr val="black"/>
                </a:solidFill>
                <a:cs typeface="Arial Narrow" panose="020B0604020202020204" pitchFamily="34" charset="0"/>
              </a:rPr>
              <a:t>intermédiaire</a:t>
            </a:r>
            <a:r>
              <a:rPr lang="en-US" sz="900" i="1" dirty="0">
                <a:solidFill>
                  <a:prstClr val="black"/>
                </a:solidFill>
                <a:cs typeface="Arial Narrow" panose="020B0604020202020204" pitchFamily="34" charset="0"/>
              </a:rPr>
              <a:t>, les </a:t>
            </a:r>
            <a:r>
              <a:rPr lang="en-US" sz="900" i="1" dirty="0" err="1">
                <a:solidFill>
                  <a:prstClr val="black"/>
                </a:solidFill>
                <a:cs typeface="Arial Narrow" panose="020B0604020202020204" pitchFamily="34" charset="0"/>
              </a:rPr>
              <a:t>évaluations</a:t>
            </a:r>
            <a:r>
              <a:rPr lang="en-US" sz="900" i="1" dirty="0">
                <a:solidFill>
                  <a:prstClr val="black"/>
                </a:solidFill>
                <a:cs typeface="Arial Narrow" panose="020B0604020202020204" pitchFamily="34" charset="0"/>
              </a:rPr>
              <a:t> de la SSP </a:t>
            </a:r>
            <a:r>
              <a:rPr lang="en-US" sz="900" i="1" dirty="0" err="1">
                <a:solidFill>
                  <a:prstClr val="black"/>
                </a:solidFill>
                <a:cs typeface="Arial Narrow" panose="020B0604020202020204" pitchFamily="34" charset="0"/>
              </a:rPr>
              <a:t>ont</a:t>
            </a:r>
            <a:r>
              <a:rPr lang="en-US" sz="900" i="1" dirty="0">
                <a:solidFill>
                  <a:prstClr val="black"/>
                </a:solidFill>
                <a:cs typeface="Arial Narrow" panose="020B0604020202020204" pitchFamily="34" charset="0"/>
              </a:rPr>
              <a:t> </a:t>
            </a:r>
            <a:r>
              <a:rPr lang="en-US" sz="900" i="1" dirty="0" err="1">
                <a:solidFill>
                  <a:prstClr val="black"/>
                </a:solidFill>
                <a:cs typeface="Arial Narrow" panose="020B0604020202020204" pitchFamily="34" charset="0"/>
              </a:rPr>
              <a:t>été</a:t>
            </a:r>
            <a:r>
              <a:rPr lang="en-US" sz="900" i="1" dirty="0">
                <a:solidFill>
                  <a:prstClr val="black"/>
                </a:solidFill>
                <a:cs typeface="Arial Narrow" panose="020B0604020202020204" pitchFamily="34" charset="0"/>
              </a:rPr>
              <a:t> </a:t>
            </a:r>
            <a:r>
              <a:rPr lang="en-US" sz="900" i="1" dirty="0" err="1">
                <a:solidFill>
                  <a:prstClr val="black"/>
                </a:solidFill>
                <a:cs typeface="Arial Narrow" panose="020B0604020202020204" pitchFamily="34" charset="0"/>
              </a:rPr>
              <a:t>effectuées</a:t>
            </a:r>
            <a:r>
              <a:rPr lang="en-US" sz="900" i="1" dirty="0">
                <a:solidFill>
                  <a:prstClr val="black"/>
                </a:solidFill>
                <a:cs typeface="Arial Narrow" panose="020B0604020202020204" pitchFamily="34" charset="0"/>
              </a:rPr>
              <a:t> par les </a:t>
            </a:r>
            <a:r>
              <a:rPr lang="en-US" sz="900" i="1" dirty="0" err="1">
                <a:solidFill>
                  <a:prstClr val="black"/>
                </a:solidFill>
                <a:cs typeface="Arial Narrow" panose="020B0604020202020204" pitchFamily="34" charset="0"/>
              </a:rPr>
              <a:t>investigateurs</a:t>
            </a:r>
            <a:r>
              <a:rPr lang="en-US" sz="900" i="1" dirty="0">
                <a:solidFill>
                  <a:prstClr val="black"/>
                </a:solidFill>
                <a:cs typeface="Arial Narrow" panose="020B0604020202020204" pitchFamily="34" charset="0"/>
              </a:rPr>
              <a:t> </a:t>
            </a:r>
            <a:r>
              <a:rPr lang="en-US" sz="900" i="1" dirty="0" err="1">
                <a:solidFill>
                  <a:prstClr val="black"/>
                </a:solidFill>
                <a:cs typeface="Arial Narrow" panose="020B0604020202020204" pitchFamily="34" charset="0"/>
              </a:rPr>
              <a:t>uniquement</a:t>
            </a:r>
            <a:r>
              <a:rPr lang="en-US" sz="900" i="1" dirty="0">
                <a:solidFill>
                  <a:prstClr val="black"/>
                </a:solidFill>
                <a:cs typeface="Arial Narrow" panose="020B0604020202020204" pitchFamily="34" charset="0"/>
              </a:rPr>
              <a:t>. Les analyses </a:t>
            </a:r>
            <a:r>
              <a:rPr lang="en-US" sz="900" i="1" dirty="0" err="1">
                <a:solidFill>
                  <a:prstClr val="black"/>
                </a:solidFill>
                <a:cs typeface="Arial Narrow" panose="020B0604020202020204" pitchFamily="34" charset="0"/>
              </a:rPr>
              <a:t>sont</a:t>
            </a:r>
            <a:r>
              <a:rPr lang="en-US" sz="900" i="1" dirty="0">
                <a:solidFill>
                  <a:prstClr val="black"/>
                </a:solidFill>
                <a:cs typeface="Arial Narrow" panose="020B0604020202020204" pitchFamily="34" charset="0"/>
              </a:rPr>
              <a:t> ad-hoc et les </a:t>
            </a:r>
            <a:r>
              <a:rPr lang="en-US" sz="900" i="1" dirty="0" err="1">
                <a:solidFill>
                  <a:prstClr val="black"/>
                </a:solidFill>
                <a:cs typeface="Arial Narrow" panose="020B0604020202020204" pitchFamily="34" charset="0"/>
              </a:rPr>
              <a:t>valeurs</a:t>
            </a:r>
            <a:r>
              <a:rPr lang="en-US" sz="900" i="1" dirty="0">
                <a:solidFill>
                  <a:prstClr val="black"/>
                </a:solidFill>
                <a:cs typeface="Arial Narrow" panose="020B0604020202020204" pitchFamily="34" charset="0"/>
              </a:rPr>
              <a:t> p </a:t>
            </a:r>
            <a:r>
              <a:rPr lang="en-US" sz="900" i="1" dirty="0" err="1">
                <a:solidFill>
                  <a:prstClr val="black"/>
                </a:solidFill>
                <a:cs typeface="Arial Narrow" panose="020B0604020202020204" pitchFamily="34" charset="0"/>
              </a:rPr>
              <a:t>sont</a:t>
            </a:r>
            <a:r>
              <a:rPr lang="en-US" sz="900" i="1" dirty="0">
                <a:solidFill>
                  <a:prstClr val="black"/>
                </a:solidFill>
                <a:cs typeface="Arial Narrow" panose="020B0604020202020204" pitchFamily="34" charset="0"/>
              </a:rPr>
              <a:t> </a:t>
            </a:r>
            <a:r>
              <a:rPr lang="en-US" sz="900" i="1" dirty="0" err="1">
                <a:solidFill>
                  <a:prstClr val="black"/>
                </a:solidFill>
                <a:cs typeface="Arial Narrow" panose="020B0604020202020204" pitchFamily="34" charset="0"/>
              </a:rPr>
              <a:t>descriptives</a:t>
            </a:r>
            <a:r>
              <a:rPr lang="en-US" sz="900" i="1" dirty="0">
                <a:solidFill>
                  <a:prstClr val="black"/>
                </a:solidFill>
                <a:cs typeface="Arial Narrow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89034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Connecteur droit 20">
            <a:extLst>
              <a:ext uri="{FF2B5EF4-FFF2-40B4-BE49-F238E27FC236}">
                <a16:creationId xmlns="" xmlns:a16="http://schemas.microsoft.com/office/drawing/2014/main" id="{BB5ED10B-A2C2-188F-883F-7395A286A79B}"/>
              </a:ext>
            </a:extLst>
          </p:cNvPr>
          <p:cNvCxnSpPr>
            <a:cxnSpLocks/>
          </p:cNvCxnSpPr>
          <p:nvPr/>
        </p:nvCxnSpPr>
        <p:spPr>
          <a:xfrm flipV="1">
            <a:off x="6381689" y="1342663"/>
            <a:ext cx="0" cy="298049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contenu 5">
            <a:extLst>
              <a:ext uri="{FF2B5EF4-FFF2-40B4-BE49-F238E27FC236}">
                <a16:creationId xmlns="" xmlns:a16="http://schemas.microsoft.com/office/drawing/2014/main" id="{A8F885FE-F0CE-F2F7-C727-2D237650F137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312995" y="1119240"/>
            <a:ext cx="6553200" cy="4617333"/>
          </a:xfrm>
        </p:spPr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="" xmlns:a16="http://schemas.microsoft.com/office/drawing/2014/main" id="{A5660D53-07C7-501C-ACE7-6F094F11B5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/>
          </a:bodyPr>
          <a:lstStyle/>
          <a:p>
            <a:r>
              <a:rPr lang="fr-FR" dirty="0"/>
              <a:t>9-12 décembre 2023</a:t>
            </a:r>
          </a:p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993276F0-A00D-30EE-2DC6-828245FEF99C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fr-FR" dirty="0"/>
              <a:t>J. P. </a:t>
            </a:r>
            <a:r>
              <a:rPr lang="fr-FR" dirty="0" err="1"/>
              <a:t>Sharman</a:t>
            </a:r>
            <a:r>
              <a:rPr lang="fr-FR" dirty="0"/>
              <a:t> et al, ASH</a:t>
            </a:r>
            <a:r>
              <a:rPr lang="fr-FR" baseline="30000" dirty="0"/>
              <a:t>® </a:t>
            </a:r>
            <a:r>
              <a:rPr lang="fr-FR" dirty="0"/>
              <a:t> 2023, Abs. #636</a:t>
            </a:r>
          </a:p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CB52AF38-BF2D-7DEF-DB1E-E862BB10843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/>
              <a:t>Etude ELEVATE-TN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7CF0C6C1-5C94-6F6C-AA1B-A9B7DC8328B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sz="2000" b="1">
                <a:solidFill>
                  <a:srgbClr val="005086"/>
                </a:solidFill>
                <a:latin typeface="Century Gothic" panose="020B0502020202020204" pitchFamily="34" charset="0"/>
              </a:rPr>
              <a:t>Survie sans progression</a:t>
            </a:r>
            <a:endParaRPr lang="fr-FR" sz="2000" b="1" dirty="0">
              <a:solidFill>
                <a:srgbClr val="005086"/>
              </a:solidFill>
              <a:latin typeface="Century Gothic" panose="020B0502020202020204" pitchFamily="34" charset="0"/>
            </a:endParaRPr>
          </a:p>
          <a:p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="" xmlns:a16="http://schemas.microsoft.com/office/drawing/2014/main" id="{2818AA4D-A0D4-0C63-186A-FC3B8C0C399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454743" y="924116"/>
            <a:ext cx="535579" cy="387350"/>
          </a:xfrm>
        </p:spPr>
        <p:txBody>
          <a:bodyPr/>
          <a:lstStyle/>
          <a:p>
            <a:r>
              <a:rPr kumimoji="0" lang="fr-FR" u="none" strike="noStrike" kern="1200" cap="none" spc="0" normalizeH="0" baseline="0" noProof="0">
                <a:ln>
                  <a:noFill/>
                </a:ln>
                <a:solidFill>
                  <a:srgbClr val="737078"/>
                </a:solidFill>
                <a:effectLst/>
                <a:uLnTx/>
                <a:uFillTx/>
                <a:latin typeface="Century Gothic" panose="020B0502020202020204" pitchFamily="34" charset="0"/>
              </a:rPr>
              <a:t>SSP</a:t>
            </a:r>
            <a:endParaRPr lang="fr-FR" sz="1200" dirty="0"/>
          </a:p>
        </p:txBody>
      </p:sp>
      <p:sp>
        <p:nvSpPr>
          <p:cNvPr id="8" name="Espace réservé du contenu 7">
            <a:extLst>
              <a:ext uri="{FF2B5EF4-FFF2-40B4-BE49-F238E27FC236}">
                <a16:creationId xmlns="" xmlns:a16="http://schemas.microsoft.com/office/drawing/2014/main" id="{378A2D15-AC3B-8A18-67BF-A8D66E67B6F6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211751" y="2652640"/>
            <a:ext cx="3556000" cy="2841998"/>
          </a:xfrm>
          <a:solidFill>
            <a:schemeClr val="accent2">
              <a:alpha val="75000"/>
            </a:schemeClr>
          </a:solidFill>
        </p:spPr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kumimoji="0" lang="fr-FR" sz="18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Comparaisons des SSP :</a:t>
            </a:r>
          </a:p>
          <a:p>
            <a:pPr lvl="1"/>
            <a:r>
              <a:rPr lang="fr-FR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A+O </a:t>
            </a:r>
            <a:r>
              <a:rPr lang="fr-FR" i="1" dirty="0">
                <a:latin typeface="Century Gothic" panose="020B0502020202020204" pitchFamily="34" charset="0"/>
              </a:rPr>
              <a:t>vs</a:t>
            </a:r>
            <a:r>
              <a:rPr lang="fr-FR" dirty="0">
                <a:latin typeface="Century Gothic" panose="020B0502020202020204" pitchFamily="34" charset="0"/>
              </a:rPr>
              <a:t> </a:t>
            </a:r>
            <a:r>
              <a:rPr lang="fr-FR" b="1" dirty="0" err="1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O+CIb</a:t>
            </a:r>
            <a:endParaRPr lang="fr-FR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lvl="2"/>
            <a:r>
              <a:rPr lang="fr-FR" b="0" dirty="0">
                <a:latin typeface="Century Gothic" panose="020B0502020202020204" pitchFamily="34" charset="0"/>
              </a:rPr>
              <a:t>HR 0,14 (IC95%) : 0,10-0,20</a:t>
            </a:r>
          </a:p>
          <a:p>
            <a:pPr lvl="2">
              <a:spcAft>
                <a:spcPts val="600"/>
              </a:spcAft>
            </a:pPr>
            <a:r>
              <a:rPr lang="fr-FR" i="1" dirty="0">
                <a:latin typeface="Century Gothic" panose="020B0502020202020204" pitchFamily="34" charset="0"/>
              </a:rPr>
              <a:t>p</a:t>
            </a:r>
            <a:r>
              <a:rPr lang="fr-FR" dirty="0">
                <a:latin typeface="Century Gothic" panose="020B0502020202020204" pitchFamily="34" charset="0"/>
              </a:rPr>
              <a:t>&lt;0,0001</a:t>
            </a:r>
          </a:p>
          <a:p>
            <a:pPr lvl="1"/>
            <a:r>
              <a:rPr lang="fr-FR" b="1" dirty="0">
                <a:solidFill>
                  <a:srgbClr val="C00000"/>
                </a:solidFill>
                <a:latin typeface="Century Gothic" panose="020B0502020202020204" pitchFamily="34" charset="0"/>
              </a:rPr>
              <a:t>A </a:t>
            </a:r>
            <a:r>
              <a:rPr lang="fr-FR" i="1" dirty="0">
                <a:latin typeface="Century Gothic" panose="020B0502020202020204" pitchFamily="34" charset="0"/>
              </a:rPr>
              <a:t>vs</a:t>
            </a:r>
            <a:r>
              <a:rPr lang="fr-FR" dirty="0">
                <a:latin typeface="Century Gothic" panose="020B0502020202020204" pitchFamily="34" charset="0"/>
              </a:rPr>
              <a:t> </a:t>
            </a:r>
            <a:r>
              <a:rPr lang="fr-FR" b="1" dirty="0" err="1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O+CIb</a:t>
            </a:r>
            <a:endParaRPr lang="fr-FR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lvl="2"/>
            <a:r>
              <a:rPr lang="fr-FR" b="0" dirty="0">
                <a:latin typeface="Century Gothic" panose="020B0502020202020204" pitchFamily="34" charset="0"/>
              </a:rPr>
              <a:t>HR 0,24 (IC95%) : 0,17-0,32</a:t>
            </a:r>
          </a:p>
          <a:p>
            <a:pPr lvl="2">
              <a:spcAft>
                <a:spcPts val="600"/>
              </a:spcAft>
            </a:pPr>
            <a:r>
              <a:rPr lang="fr-FR" i="1" dirty="0">
                <a:latin typeface="Century Gothic" panose="020B0502020202020204" pitchFamily="34" charset="0"/>
              </a:rPr>
              <a:t>p</a:t>
            </a:r>
            <a:r>
              <a:rPr lang="fr-FR" dirty="0">
                <a:latin typeface="Century Gothic" panose="020B0502020202020204" pitchFamily="34" charset="0"/>
              </a:rPr>
              <a:t>&lt;0,0001</a:t>
            </a:r>
          </a:p>
          <a:p>
            <a:pPr lvl="1"/>
            <a:r>
              <a:rPr lang="fr-FR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A+O </a:t>
            </a:r>
            <a:r>
              <a:rPr lang="fr-FR" i="1" dirty="0">
                <a:latin typeface="Century Gothic" panose="020B0502020202020204" pitchFamily="34" charset="0"/>
              </a:rPr>
              <a:t>vs</a:t>
            </a:r>
            <a:r>
              <a:rPr lang="fr-FR" dirty="0">
                <a:latin typeface="Century Gothic" panose="020B0502020202020204" pitchFamily="34" charset="0"/>
              </a:rPr>
              <a:t> </a:t>
            </a:r>
            <a:r>
              <a:rPr lang="fr-FR" b="1" dirty="0">
                <a:solidFill>
                  <a:srgbClr val="C00000"/>
                </a:solidFill>
                <a:latin typeface="Century Gothic" panose="020B0502020202020204" pitchFamily="34" charset="0"/>
              </a:rPr>
              <a:t>A</a:t>
            </a:r>
          </a:p>
          <a:p>
            <a:pPr lvl="2"/>
            <a:r>
              <a:rPr lang="fr-FR" b="0" dirty="0">
                <a:latin typeface="Century Gothic" panose="020B0502020202020204" pitchFamily="34" charset="0"/>
              </a:rPr>
              <a:t>HR 0,58 (IC95%) : 0,39-0,86</a:t>
            </a:r>
          </a:p>
          <a:p>
            <a:pPr lvl="2"/>
            <a:r>
              <a:rPr lang="fr-FR" i="1" dirty="0">
                <a:latin typeface="Century Gothic" panose="020B0502020202020204" pitchFamily="34" charset="0"/>
              </a:rPr>
              <a:t>p</a:t>
            </a:r>
            <a:r>
              <a:rPr lang="fr-FR" dirty="0">
                <a:latin typeface="Century Gothic" panose="020B0502020202020204" pitchFamily="34" charset="0"/>
              </a:rPr>
              <a:t>=0,0229</a:t>
            </a:r>
            <a:endParaRPr lang="fr-FR" dirty="0"/>
          </a:p>
        </p:txBody>
      </p:sp>
      <p:graphicFrame>
        <p:nvGraphicFramePr>
          <p:cNvPr id="9" name="Chart 16">
            <a:extLst>
              <a:ext uri="{FF2B5EF4-FFF2-40B4-BE49-F238E27FC236}">
                <a16:creationId xmlns="" xmlns:a16="http://schemas.microsoft.com/office/drawing/2014/main" id="{464ACBC5-51E0-3C72-7856-CCBCE6AB34B4}"/>
              </a:ext>
            </a:extLst>
          </p:cNvPr>
          <p:cNvGraphicFramePr/>
          <p:nvPr>
            <p:extLst/>
          </p:nvPr>
        </p:nvGraphicFramePr>
        <p:xfrm>
          <a:off x="1454743" y="1208914"/>
          <a:ext cx="6202290" cy="3789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Tableau 12">
            <a:extLst>
              <a:ext uri="{FF2B5EF4-FFF2-40B4-BE49-F238E27FC236}">
                <a16:creationId xmlns="" xmlns:a16="http://schemas.microsoft.com/office/drawing/2014/main" id="{9E90F042-1FE7-E649-0F61-9286F2909E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2158201"/>
              </p:ext>
            </p:extLst>
          </p:nvPr>
        </p:nvGraphicFramePr>
        <p:xfrm>
          <a:off x="1353070" y="5036798"/>
          <a:ext cx="6282240" cy="661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048">
                  <a:extLst>
                    <a:ext uri="{9D8B030D-6E8A-4147-A177-3AD203B41FA5}">
                      <a16:colId xmlns="" xmlns:a16="http://schemas.microsoft.com/office/drawing/2014/main" val="1796791387"/>
                    </a:ext>
                  </a:extLst>
                </a:gridCol>
                <a:gridCol w="351137">
                  <a:extLst>
                    <a:ext uri="{9D8B030D-6E8A-4147-A177-3AD203B41FA5}">
                      <a16:colId xmlns="" xmlns:a16="http://schemas.microsoft.com/office/drawing/2014/main" val="266471001"/>
                    </a:ext>
                  </a:extLst>
                </a:gridCol>
                <a:gridCol w="351137">
                  <a:extLst>
                    <a:ext uri="{9D8B030D-6E8A-4147-A177-3AD203B41FA5}">
                      <a16:colId xmlns="" xmlns:a16="http://schemas.microsoft.com/office/drawing/2014/main" val="2281557389"/>
                    </a:ext>
                  </a:extLst>
                </a:gridCol>
                <a:gridCol w="351137">
                  <a:extLst>
                    <a:ext uri="{9D8B030D-6E8A-4147-A177-3AD203B41FA5}">
                      <a16:colId xmlns="" xmlns:a16="http://schemas.microsoft.com/office/drawing/2014/main" val="1469510074"/>
                    </a:ext>
                  </a:extLst>
                </a:gridCol>
                <a:gridCol w="351137">
                  <a:extLst>
                    <a:ext uri="{9D8B030D-6E8A-4147-A177-3AD203B41FA5}">
                      <a16:colId xmlns="" xmlns:a16="http://schemas.microsoft.com/office/drawing/2014/main" val="928356203"/>
                    </a:ext>
                  </a:extLst>
                </a:gridCol>
                <a:gridCol w="351137">
                  <a:extLst>
                    <a:ext uri="{9D8B030D-6E8A-4147-A177-3AD203B41FA5}">
                      <a16:colId xmlns="" xmlns:a16="http://schemas.microsoft.com/office/drawing/2014/main" val="2391589505"/>
                    </a:ext>
                  </a:extLst>
                </a:gridCol>
                <a:gridCol w="351137">
                  <a:extLst>
                    <a:ext uri="{9D8B030D-6E8A-4147-A177-3AD203B41FA5}">
                      <a16:colId xmlns="" xmlns:a16="http://schemas.microsoft.com/office/drawing/2014/main" val="2002810220"/>
                    </a:ext>
                  </a:extLst>
                </a:gridCol>
                <a:gridCol w="351137">
                  <a:extLst>
                    <a:ext uri="{9D8B030D-6E8A-4147-A177-3AD203B41FA5}">
                      <a16:colId xmlns="" xmlns:a16="http://schemas.microsoft.com/office/drawing/2014/main" val="2003630992"/>
                    </a:ext>
                  </a:extLst>
                </a:gridCol>
                <a:gridCol w="351137">
                  <a:extLst>
                    <a:ext uri="{9D8B030D-6E8A-4147-A177-3AD203B41FA5}">
                      <a16:colId xmlns="" xmlns:a16="http://schemas.microsoft.com/office/drawing/2014/main" val="1157455085"/>
                    </a:ext>
                  </a:extLst>
                </a:gridCol>
                <a:gridCol w="351137">
                  <a:extLst>
                    <a:ext uri="{9D8B030D-6E8A-4147-A177-3AD203B41FA5}">
                      <a16:colId xmlns="" xmlns:a16="http://schemas.microsoft.com/office/drawing/2014/main" val="3336050071"/>
                    </a:ext>
                  </a:extLst>
                </a:gridCol>
                <a:gridCol w="351137">
                  <a:extLst>
                    <a:ext uri="{9D8B030D-6E8A-4147-A177-3AD203B41FA5}">
                      <a16:colId xmlns="" xmlns:a16="http://schemas.microsoft.com/office/drawing/2014/main" val="112325588"/>
                    </a:ext>
                  </a:extLst>
                </a:gridCol>
                <a:gridCol w="351137">
                  <a:extLst>
                    <a:ext uri="{9D8B030D-6E8A-4147-A177-3AD203B41FA5}">
                      <a16:colId xmlns="" xmlns:a16="http://schemas.microsoft.com/office/drawing/2014/main" val="3187258541"/>
                    </a:ext>
                  </a:extLst>
                </a:gridCol>
                <a:gridCol w="351137">
                  <a:extLst>
                    <a:ext uri="{9D8B030D-6E8A-4147-A177-3AD203B41FA5}">
                      <a16:colId xmlns="" xmlns:a16="http://schemas.microsoft.com/office/drawing/2014/main" val="1098140682"/>
                    </a:ext>
                  </a:extLst>
                </a:gridCol>
                <a:gridCol w="351137">
                  <a:extLst>
                    <a:ext uri="{9D8B030D-6E8A-4147-A177-3AD203B41FA5}">
                      <a16:colId xmlns="" xmlns:a16="http://schemas.microsoft.com/office/drawing/2014/main" val="1149399730"/>
                    </a:ext>
                  </a:extLst>
                </a:gridCol>
                <a:gridCol w="351137">
                  <a:extLst>
                    <a:ext uri="{9D8B030D-6E8A-4147-A177-3AD203B41FA5}">
                      <a16:colId xmlns="" xmlns:a16="http://schemas.microsoft.com/office/drawing/2014/main" val="789287851"/>
                    </a:ext>
                  </a:extLst>
                </a:gridCol>
                <a:gridCol w="351137">
                  <a:extLst>
                    <a:ext uri="{9D8B030D-6E8A-4147-A177-3AD203B41FA5}">
                      <a16:colId xmlns="" xmlns:a16="http://schemas.microsoft.com/office/drawing/2014/main" val="1799216007"/>
                    </a:ext>
                  </a:extLst>
                </a:gridCol>
                <a:gridCol w="351137">
                  <a:extLst>
                    <a:ext uri="{9D8B030D-6E8A-4147-A177-3AD203B41FA5}">
                      <a16:colId xmlns="" xmlns:a16="http://schemas.microsoft.com/office/drawing/2014/main" val="304042180"/>
                    </a:ext>
                  </a:extLst>
                </a:gridCol>
              </a:tblGrid>
              <a:tr h="220551"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bg1"/>
                          </a:solidFill>
                          <a:latin typeface="+mn-lt"/>
                        </a:rPr>
                        <a:t>A+O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179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170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164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160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156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163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151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144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140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136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127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119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39630942"/>
                  </a:ext>
                </a:extLst>
              </a:tr>
              <a:tr h="220551"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A</a:t>
                      </a:r>
                      <a:endParaRPr lang="en-US" sz="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accent2"/>
                          </a:solidFill>
                        </a:rPr>
                        <a:t>179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accent2"/>
                          </a:solidFill>
                        </a:rPr>
                        <a:t>163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accent2"/>
                          </a:solidFill>
                        </a:rPr>
                        <a:t>156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accent2"/>
                          </a:solidFill>
                        </a:rPr>
                        <a:t>153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accent2"/>
                          </a:solidFill>
                        </a:rPr>
                        <a:t>149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accent2"/>
                          </a:solidFill>
                        </a:rPr>
                        <a:t>142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accent2"/>
                          </a:solidFill>
                        </a:rPr>
                        <a:t>137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accent2"/>
                          </a:solidFill>
                        </a:rPr>
                        <a:t>133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accent2"/>
                          </a:solidFill>
                        </a:rPr>
                        <a:t>129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accent2"/>
                          </a:solidFill>
                        </a:rPr>
                        <a:t>121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accent2"/>
                          </a:solidFill>
                        </a:rPr>
                        <a:t>113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accent2"/>
                          </a:solidFill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accent2"/>
                          </a:solidFill>
                        </a:rPr>
                        <a:t>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accent2"/>
                          </a:solidFill>
                        </a:rPr>
                        <a:t>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accent2"/>
                          </a:solidFill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accent2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32339099"/>
                  </a:ext>
                </a:extLst>
              </a:tr>
              <a:tr h="220551"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O+Clb</a:t>
                      </a:r>
                      <a:endParaRPr lang="en-US" sz="9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rgbClr val="548235"/>
                          </a:solidFill>
                        </a:rPr>
                        <a:t>177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rgbClr val="548235"/>
                          </a:solidFill>
                        </a:rPr>
                        <a:t>156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rgbClr val="548235"/>
                          </a:solidFill>
                        </a:rPr>
                        <a:t>139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rgbClr val="548235"/>
                          </a:solidFill>
                        </a:rPr>
                        <a:t>110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rgbClr val="548235"/>
                          </a:solidFill>
                        </a:rPr>
                        <a:t>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rgbClr val="548235"/>
                          </a:solidFill>
                        </a:rPr>
                        <a:t>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rgbClr val="548235"/>
                          </a:solidFill>
                        </a:rPr>
                        <a:t>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rgbClr val="548235"/>
                          </a:solidFill>
                        </a:rPr>
                        <a:t>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rgbClr val="548235"/>
                          </a:solidFill>
                        </a:rPr>
                        <a:t>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rgbClr val="548235"/>
                          </a:solidFill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rgbClr val="548235"/>
                          </a:solidFill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rgbClr val="548235"/>
                          </a:solidFill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rgbClr val="548235"/>
                          </a:solidFill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rgbClr val="548235"/>
                          </a:solidFill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rgbClr val="548235"/>
                          </a:solidFill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rgbClr val="548235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222647"/>
                  </a:ext>
                </a:extLst>
              </a:tr>
            </a:tbl>
          </a:graphicData>
        </a:graphic>
      </p:graphicFrame>
      <p:graphicFrame>
        <p:nvGraphicFramePr>
          <p:cNvPr id="14" name="Table 10">
            <a:extLst>
              <a:ext uri="{FF2B5EF4-FFF2-40B4-BE49-F238E27FC236}">
                <a16:creationId xmlns="" xmlns:a16="http://schemas.microsoft.com/office/drawing/2014/main" id="{1F702024-29C9-0916-9D4A-CC0053DDA9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726519"/>
              </p:ext>
            </p:extLst>
          </p:nvPr>
        </p:nvGraphicFramePr>
        <p:xfrm>
          <a:off x="6466253" y="850231"/>
          <a:ext cx="3783196" cy="76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13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961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9782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97822">
                  <a:extLst>
                    <a:ext uri="{9D8B030D-6E8A-4147-A177-3AD203B41FA5}">
                      <a16:colId xmlns="" xmlns:a16="http://schemas.microsoft.com/office/drawing/2014/main" val="1993344156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</a:rPr>
                        <a:t> 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chemeClr val="bg1"/>
                          </a:solidFill>
                          <a:latin typeface="+mn-lt"/>
                        </a:rPr>
                        <a:t>A+O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O+CIb</a:t>
                      </a:r>
                      <a:endParaRPr lang="en-US" sz="11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A</a:t>
                      </a:r>
                      <a:endParaRPr lang="en-US" sz="11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SSP à 6 ans</a:t>
                      </a:r>
                      <a:endParaRPr lang="en-US" sz="12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8E6E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78%</a:t>
                      </a:r>
                    </a:p>
                  </a:txBody>
                  <a:tcPr marL="36000" marR="36000" marT="36000" marB="36000" anchor="ctr"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8E6E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17%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8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6</a:t>
                      </a:r>
                      <a:r>
                        <a:rPr lang="en-US" sz="12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2</a:t>
                      </a:r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%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8E6E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SSP </a:t>
                      </a:r>
                      <a:r>
                        <a:rPr lang="en-US" sz="1200" b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Médiane</a:t>
                      </a:r>
                      <a:endParaRPr lang="en-US" sz="12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rgbClr val="E8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NA</a:t>
                      </a:r>
                    </a:p>
                  </a:txBody>
                  <a:tcPr marL="36000" marR="36000" marT="36000" marB="36000" anchor="ctr">
                    <a:solidFill>
                      <a:srgbClr val="E8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27,8 mois</a:t>
                      </a:r>
                    </a:p>
                  </a:txBody>
                  <a:tcPr marL="36000" marR="36000" marT="36000" marB="36000" anchor="ctr">
                    <a:solidFill>
                      <a:srgbClr val="E8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NA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rgbClr val="E8E6E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99453174"/>
                  </a:ext>
                </a:extLst>
              </a:tr>
            </a:tbl>
          </a:graphicData>
        </a:graphic>
      </p:graphicFrame>
      <p:grpSp>
        <p:nvGrpSpPr>
          <p:cNvPr id="19" name="Groupe 18">
            <a:extLst>
              <a:ext uri="{FF2B5EF4-FFF2-40B4-BE49-F238E27FC236}">
                <a16:creationId xmlns="" xmlns:a16="http://schemas.microsoft.com/office/drawing/2014/main" id="{E7C75974-CDC0-88A0-0272-645EBCD4A0E2}"/>
              </a:ext>
            </a:extLst>
          </p:cNvPr>
          <p:cNvGrpSpPr/>
          <p:nvPr/>
        </p:nvGrpSpPr>
        <p:grpSpPr>
          <a:xfrm>
            <a:off x="2173147" y="1342663"/>
            <a:ext cx="5208607" cy="2468302"/>
            <a:chOff x="2173147" y="1342663"/>
            <a:chExt cx="5208607" cy="2468302"/>
          </a:xfrm>
        </p:grpSpPr>
        <p:sp>
          <p:nvSpPr>
            <p:cNvPr id="16" name="Forme libre : forme 15">
              <a:extLst>
                <a:ext uri="{FF2B5EF4-FFF2-40B4-BE49-F238E27FC236}">
                  <a16:creationId xmlns="" xmlns:a16="http://schemas.microsoft.com/office/drawing/2014/main" id="{A1289511-47E5-7CDF-4A5A-315B7CA15BED}"/>
                </a:ext>
              </a:extLst>
            </p:cNvPr>
            <p:cNvSpPr/>
            <p:nvPr/>
          </p:nvSpPr>
          <p:spPr>
            <a:xfrm>
              <a:off x="2181828" y="1345557"/>
              <a:ext cx="5191245" cy="873889"/>
            </a:xfrm>
            <a:custGeom>
              <a:avLst/>
              <a:gdLst>
                <a:gd name="connsiteX0" fmla="*/ 0 w 5191245"/>
                <a:gd name="connsiteY0" fmla="*/ 0 h 873889"/>
                <a:gd name="connsiteX1" fmla="*/ 124428 w 5191245"/>
                <a:gd name="connsiteY1" fmla="*/ 0 h 873889"/>
                <a:gd name="connsiteX2" fmla="*/ 144683 w 5191245"/>
                <a:gd name="connsiteY2" fmla="*/ 17362 h 873889"/>
                <a:gd name="connsiteX3" fmla="*/ 234387 w 5191245"/>
                <a:gd name="connsiteY3" fmla="*/ 17362 h 873889"/>
                <a:gd name="connsiteX4" fmla="*/ 269111 w 5191245"/>
                <a:gd name="connsiteY4" fmla="*/ 49192 h 873889"/>
                <a:gd name="connsiteX5" fmla="*/ 477456 w 5191245"/>
                <a:gd name="connsiteY5" fmla="*/ 49192 h 873889"/>
                <a:gd name="connsiteX6" fmla="*/ 515073 w 5191245"/>
                <a:gd name="connsiteY6" fmla="*/ 86810 h 873889"/>
                <a:gd name="connsiteX7" fmla="*/ 567159 w 5191245"/>
                <a:gd name="connsiteY7" fmla="*/ 86810 h 873889"/>
                <a:gd name="connsiteX8" fmla="*/ 552691 w 5191245"/>
                <a:gd name="connsiteY8" fmla="*/ 101278 h 873889"/>
                <a:gd name="connsiteX9" fmla="*/ 653969 w 5191245"/>
                <a:gd name="connsiteY9" fmla="*/ 101278 h 873889"/>
                <a:gd name="connsiteX10" fmla="*/ 680013 w 5191245"/>
                <a:gd name="connsiteY10" fmla="*/ 121534 h 873889"/>
                <a:gd name="connsiteX11" fmla="*/ 827590 w 5191245"/>
                <a:gd name="connsiteY11" fmla="*/ 121534 h 873889"/>
                <a:gd name="connsiteX12" fmla="*/ 856526 w 5191245"/>
                <a:gd name="connsiteY12" fmla="*/ 147577 h 873889"/>
                <a:gd name="connsiteX13" fmla="*/ 957805 w 5191245"/>
                <a:gd name="connsiteY13" fmla="*/ 147577 h 873889"/>
                <a:gd name="connsiteX14" fmla="*/ 1004104 w 5191245"/>
                <a:gd name="connsiteY14" fmla="*/ 159152 h 873889"/>
                <a:gd name="connsiteX15" fmla="*/ 1131425 w 5191245"/>
                <a:gd name="connsiteY15" fmla="*/ 159152 h 873889"/>
                <a:gd name="connsiteX16" fmla="*/ 1160362 w 5191245"/>
                <a:gd name="connsiteY16" fmla="*/ 193876 h 873889"/>
                <a:gd name="connsiteX17" fmla="*/ 1310833 w 5191245"/>
                <a:gd name="connsiteY17" fmla="*/ 193876 h 873889"/>
                <a:gd name="connsiteX18" fmla="*/ 1310833 w 5191245"/>
                <a:gd name="connsiteY18" fmla="*/ 214132 h 873889"/>
                <a:gd name="connsiteX19" fmla="*/ 1629137 w 5191245"/>
                <a:gd name="connsiteY19" fmla="*/ 214132 h 873889"/>
                <a:gd name="connsiteX20" fmla="*/ 1629137 w 5191245"/>
                <a:gd name="connsiteY20" fmla="*/ 240175 h 873889"/>
                <a:gd name="connsiteX21" fmla="*/ 2051613 w 5191245"/>
                <a:gd name="connsiteY21" fmla="*/ 240175 h 873889"/>
                <a:gd name="connsiteX22" fmla="*/ 2074762 w 5191245"/>
                <a:gd name="connsiteY22" fmla="*/ 251749 h 873889"/>
                <a:gd name="connsiteX23" fmla="*/ 2271531 w 5191245"/>
                <a:gd name="connsiteY23" fmla="*/ 251749 h 873889"/>
                <a:gd name="connsiteX24" fmla="*/ 2271531 w 5191245"/>
                <a:gd name="connsiteY24" fmla="*/ 303835 h 873889"/>
                <a:gd name="connsiteX25" fmla="*/ 2485663 w 5191245"/>
                <a:gd name="connsiteY25" fmla="*/ 303835 h 873889"/>
                <a:gd name="connsiteX26" fmla="*/ 2485663 w 5191245"/>
                <a:gd name="connsiteY26" fmla="*/ 326985 h 873889"/>
                <a:gd name="connsiteX27" fmla="*/ 2592729 w 5191245"/>
                <a:gd name="connsiteY27" fmla="*/ 326985 h 873889"/>
                <a:gd name="connsiteX28" fmla="*/ 2592729 w 5191245"/>
                <a:gd name="connsiteY28" fmla="*/ 347240 h 873889"/>
                <a:gd name="connsiteX29" fmla="*/ 2720050 w 5191245"/>
                <a:gd name="connsiteY29" fmla="*/ 347240 h 873889"/>
                <a:gd name="connsiteX30" fmla="*/ 2720050 w 5191245"/>
                <a:gd name="connsiteY30" fmla="*/ 367496 h 873889"/>
                <a:gd name="connsiteX31" fmla="*/ 2858947 w 5191245"/>
                <a:gd name="connsiteY31" fmla="*/ 367496 h 873889"/>
                <a:gd name="connsiteX32" fmla="*/ 2858947 w 5191245"/>
                <a:gd name="connsiteY32" fmla="*/ 387752 h 873889"/>
                <a:gd name="connsiteX33" fmla="*/ 2974694 w 5191245"/>
                <a:gd name="connsiteY33" fmla="*/ 387752 h 873889"/>
                <a:gd name="connsiteX34" fmla="*/ 2974694 w 5191245"/>
                <a:gd name="connsiteY34" fmla="*/ 405114 h 873889"/>
                <a:gd name="connsiteX35" fmla="*/ 3266954 w 5191245"/>
                <a:gd name="connsiteY35" fmla="*/ 405114 h 873889"/>
                <a:gd name="connsiteX36" fmla="*/ 3266954 w 5191245"/>
                <a:gd name="connsiteY36" fmla="*/ 422476 h 873889"/>
                <a:gd name="connsiteX37" fmla="*/ 3359552 w 5191245"/>
                <a:gd name="connsiteY37" fmla="*/ 422476 h 873889"/>
                <a:gd name="connsiteX38" fmla="*/ 3359552 w 5191245"/>
                <a:gd name="connsiteY38" fmla="*/ 434051 h 873889"/>
                <a:gd name="connsiteX39" fmla="*/ 3452149 w 5191245"/>
                <a:gd name="connsiteY39" fmla="*/ 434051 h 873889"/>
                <a:gd name="connsiteX40" fmla="*/ 3452149 w 5191245"/>
                <a:gd name="connsiteY40" fmla="*/ 454306 h 873889"/>
                <a:gd name="connsiteX41" fmla="*/ 3625769 w 5191245"/>
                <a:gd name="connsiteY41" fmla="*/ 454306 h 873889"/>
                <a:gd name="connsiteX42" fmla="*/ 3625769 w 5191245"/>
                <a:gd name="connsiteY42" fmla="*/ 477456 h 873889"/>
                <a:gd name="connsiteX43" fmla="*/ 3709686 w 5191245"/>
                <a:gd name="connsiteY43" fmla="*/ 477456 h 873889"/>
                <a:gd name="connsiteX44" fmla="*/ 3709686 w 5191245"/>
                <a:gd name="connsiteY44" fmla="*/ 497711 h 873889"/>
                <a:gd name="connsiteX45" fmla="*/ 3784921 w 5191245"/>
                <a:gd name="connsiteY45" fmla="*/ 497711 h 873889"/>
                <a:gd name="connsiteX46" fmla="*/ 3810964 w 5191245"/>
                <a:gd name="connsiteY46" fmla="*/ 558478 h 873889"/>
                <a:gd name="connsiteX47" fmla="*/ 3863050 w 5191245"/>
                <a:gd name="connsiteY47" fmla="*/ 558478 h 873889"/>
                <a:gd name="connsiteX48" fmla="*/ 3863050 w 5191245"/>
                <a:gd name="connsiteY48" fmla="*/ 581628 h 873889"/>
                <a:gd name="connsiteX49" fmla="*/ 4062714 w 5191245"/>
                <a:gd name="connsiteY49" fmla="*/ 581628 h 873889"/>
                <a:gd name="connsiteX50" fmla="*/ 4062714 w 5191245"/>
                <a:gd name="connsiteY50" fmla="*/ 598990 h 873889"/>
                <a:gd name="connsiteX51" fmla="*/ 4126375 w 5191245"/>
                <a:gd name="connsiteY51" fmla="*/ 598990 h 873889"/>
                <a:gd name="connsiteX52" fmla="*/ 4161099 w 5191245"/>
                <a:gd name="connsiteY52" fmla="*/ 625033 h 873889"/>
                <a:gd name="connsiteX53" fmla="*/ 4184248 w 5191245"/>
                <a:gd name="connsiteY53" fmla="*/ 625033 h 873889"/>
                <a:gd name="connsiteX54" fmla="*/ 4184248 w 5191245"/>
                <a:gd name="connsiteY54" fmla="*/ 668438 h 873889"/>
                <a:gd name="connsiteX55" fmla="*/ 4218972 w 5191245"/>
                <a:gd name="connsiteY55" fmla="*/ 668438 h 873889"/>
                <a:gd name="connsiteX56" fmla="*/ 4218972 w 5191245"/>
                <a:gd name="connsiteY56" fmla="*/ 708949 h 873889"/>
                <a:gd name="connsiteX57" fmla="*/ 4302888 w 5191245"/>
                <a:gd name="connsiteY57" fmla="*/ 708949 h 873889"/>
                <a:gd name="connsiteX58" fmla="*/ 4302888 w 5191245"/>
                <a:gd name="connsiteY58" fmla="*/ 732099 h 873889"/>
                <a:gd name="connsiteX59" fmla="*/ 4482296 w 5191245"/>
                <a:gd name="connsiteY59" fmla="*/ 732099 h 873889"/>
                <a:gd name="connsiteX60" fmla="*/ 4482296 w 5191245"/>
                <a:gd name="connsiteY60" fmla="*/ 772610 h 873889"/>
                <a:gd name="connsiteX61" fmla="*/ 4537276 w 5191245"/>
                <a:gd name="connsiteY61" fmla="*/ 772610 h 873889"/>
                <a:gd name="connsiteX62" fmla="*/ 4537276 w 5191245"/>
                <a:gd name="connsiteY62" fmla="*/ 816015 h 873889"/>
                <a:gd name="connsiteX63" fmla="*/ 4566213 w 5191245"/>
                <a:gd name="connsiteY63" fmla="*/ 816015 h 873889"/>
                <a:gd name="connsiteX64" fmla="*/ 4566213 w 5191245"/>
                <a:gd name="connsiteY64" fmla="*/ 873889 h 873889"/>
                <a:gd name="connsiteX65" fmla="*/ 5191245 w 5191245"/>
                <a:gd name="connsiteY65" fmla="*/ 873889 h 873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191245" h="873889">
                  <a:moveTo>
                    <a:pt x="0" y="0"/>
                  </a:moveTo>
                  <a:lnTo>
                    <a:pt x="124428" y="0"/>
                  </a:lnTo>
                  <a:lnTo>
                    <a:pt x="144683" y="17362"/>
                  </a:lnTo>
                  <a:lnTo>
                    <a:pt x="234387" y="17362"/>
                  </a:lnTo>
                  <a:lnTo>
                    <a:pt x="269111" y="49192"/>
                  </a:lnTo>
                  <a:lnTo>
                    <a:pt x="477456" y="49192"/>
                  </a:lnTo>
                  <a:lnTo>
                    <a:pt x="515073" y="86810"/>
                  </a:lnTo>
                  <a:lnTo>
                    <a:pt x="567159" y="86810"/>
                  </a:lnTo>
                  <a:lnTo>
                    <a:pt x="552691" y="101278"/>
                  </a:lnTo>
                  <a:lnTo>
                    <a:pt x="653969" y="101278"/>
                  </a:lnTo>
                  <a:lnTo>
                    <a:pt x="680013" y="121534"/>
                  </a:lnTo>
                  <a:lnTo>
                    <a:pt x="827590" y="121534"/>
                  </a:lnTo>
                  <a:lnTo>
                    <a:pt x="856526" y="147577"/>
                  </a:lnTo>
                  <a:lnTo>
                    <a:pt x="957805" y="147577"/>
                  </a:lnTo>
                  <a:lnTo>
                    <a:pt x="1004104" y="159152"/>
                  </a:lnTo>
                  <a:lnTo>
                    <a:pt x="1131425" y="159152"/>
                  </a:lnTo>
                  <a:lnTo>
                    <a:pt x="1160362" y="193876"/>
                  </a:lnTo>
                  <a:lnTo>
                    <a:pt x="1310833" y="193876"/>
                  </a:lnTo>
                  <a:lnTo>
                    <a:pt x="1310833" y="214132"/>
                  </a:lnTo>
                  <a:lnTo>
                    <a:pt x="1629137" y="214132"/>
                  </a:lnTo>
                  <a:lnTo>
                    <a:pt x="1629137" y="240175"/>
                  </a:lnTo>
                  <a:lnTo>
                    <a:pt x="2051613" y="240175"/>
                  </a:lnTo>
                  <a:lnTo>
                    <a:pt x="2074762" y="251749"/>
                  </a:lnTo>
                  <a:lnTo>
                    <a:pt x="2271531" y="251749"/>
                  </a:lnTo>
                  <a:lnTo>
                    <a:pt x="2271531" y="303835"/>
                  </a:lnTo>
                  <a:lnTo>
                    <a:pt x="2485663" y="303835"/>
                  </a:lnTo>
                  <a:lnTo>
                    <a:pt x="2485663" y="326985"/>
                  </a:lnTo>
                  <a:lnTo>
                    <a:pt x="2592729" y="326985"/>
                  </a:lnTo>
                  <a:lnTo>
                    <a:pt x="2592729" y="347240"/>
                  </a:lnTo>
                  <a:lnTo>
                    <a:pt x="2720050" y="347240"/>
                  </a:lnTo>
                  <a:lnTo>
                    <a:pt x="2720050" y="367496"/>
                  </a:lnTo>
                  <a:lnTo>
                    <a:pt x="2858947" y="367496"/>
                  </a:lnTo>
                  <a:lnTo>
                    <a:pt x="2858947" y="387752"/>
                  </a:lnTo>
                  <a:lnTo>
                    <a:pt x="2974694" y="387752"/>
                  </a:lnTo>
                  <a:lnTo>
                    <a:pt x="2974694" y="405114"/>
                  </a:lnTo>
                  <a:lnTo>
                    <a:pt x="3266954" y="405114"/>
                  </a:lnTo>
                  <a:lnTo>
                    <a:pt x="3266954" y="422476"/>
                  </a:lnTo>
                  <a:lnTo>
                    <a:pt x="3359552" y="422476"/>
                  </a:lnTo>
                  <a:lnTo>
                    <a:pt x="3359552" y="434051"/>
                  </a:lnTo>
                  <a:lnTo>
                    <a:pt x="3452149" y="434051"/>
                  </a:lnTo>
                  <a:lnTo>
                    <a:pt x="3452149" y="454306"/>
                  </a:lnTo>
                  <a:lnTo>
                    <a:pt x="3625769" y="454306"/>
                  </a:lnTo>
                  <a:lnTo>
                    <a:pt x="3625769" y="477456"/>
                  </a:lnTo>
                  <a:lnTo>
                    <a:pt x="3709686" y="477456"/>
                  </a:lnTo>
                  <a:lnTo>
                    <a:pt x="3709686" y="497711"/>
                  </a:lnTo>
                  <a:lnTo>
                    <a:pt x="3784921" y="497711"/>
                  </a:lnTo>
                  <a:lnTo>
                    <a:pt x="3810964" y="558478"/>
                  </a:lnTo>
                  <a:lnTo>
                    <a:pt x="3863050" y="558478"/>
                  </a:lnTo>
                  <a:lnTo>
                    <a:pt x="3863050" y="581628"/>
                  </a:lnTo>
                  <a:lnTo>
                    <a:pt x="4062714" y="581628"/>
                  </a:lnTo>
                  <a:lnTo>
                    <a:pt x="4062714" y="598990"/>
                  </a:lnTo>
                  <a:lnTo>
                    <a:pt x="4126375" y="598990"/>
                  </a:lnTo>
                  <a:lnTo>
                    <a:pt x="4161099" y="625033"/>
                  </a:lnTo>
                  <a:lnTo>
                    <a:pt x="4184248" y="625033"/>
                  </a:lnTo>
                  <a:lnTo>
                    <a:pt x="4184248" y="668438"/>
                  </a:lnTo>
                  <a:lnTo>
                    <a:pt x="4218972" y="668438"/>
                  </a:lnTo>
                  <a:lnTo>
                    <a:pt x="4218972" y="708949"/>
                  </a:lnTo>
                  <a:lnTo>
                    <a:pt x="4302888" y="708949"/>
                  </a:lnTo>
                  <a:lnTo>
                    <a:pt x="4302888" y="732099"/>
                  </a:lnTo>
                  <a:lnTo>
                    <a:pt x="4482296" y="732099"/>
                  </a:lnTo>
                  <a:lnTo>
                    <a:pt x="4482296" y="772610"/>
                  </a:lnTo>
                  <a:lnTo>
                    <a:pt x="4537276" y="772610"/>
                  </a:lnTo>
                  <a:lnTo>
                    <a:pt x="4537276" y="816015"/>
                  </a:lnTo>
                  <a:lnTo>
                    <a:pt x="4566213" y="816015"/>
                  </a:lnTo>
                  <a:lnTo>
                    <a:pt x="4566213" y="873889"/>
                  </a:lnTo>
                  <a:lnTo>
                    <a:pt x="5191245" y="873889"/>
                  </a:lnTo>
                </a:path>
              </a:pathLst>
            </a:cu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="" xmlns:a16="http://schemas.microsoft.com/office/drawing/2014/main" id="{A7DBC8DE-DCC4-A9B2-2EE7-ED8D639B96A9}"/>
                </a:ext>
              </a:extLst>
            </p:cNvPr>
            <p:cNvSpPr/>
            <p:nvPr/>
          </p:nvSpPr>
          <p:spPr>
            <a:xfrm>
              <a:off x="2173147" y="1345557"/>
              <a:ext cx="5208607" cy="1307939"/>
            </a:xfrm>
            <a:custGeom>
              <a:avLst/>
              <a:gdLst>
                <a:gd name="connsiteX0" fmla="*/ 0 w 5208607"/>
                <a:gd name="connsiteY0" fmla="*/ 0 h 1307939"/>
                <a:gd name="connsiteX1" fmla="*/ 81023 w 5208607"/>
                <a:gd name="connsiteY1" fmla="*/ 0 h 1307939"/>
                <a:gd name="connsiteX2" fmla="*/ 115747 w 5208607"/>
                <a:gd name="connsiteY2" fmla="*/ 37618 h 1307939"/>
                <a:gd name="connsiteX3" fmla="*/ 164939 w 5208607"/>
                <a:gd name="connsiteY3" fmla="*/ 37618 h 1307939"/>
                <a:gd name="connsiteX4" fmla="*/ 190982 w 5208607"/>
                <a:gd name="connsiteY4" fmla="*/ 72342 h 1307939"/>
                <a:gd name="connsiteX5" fmla="*/ 289367 w 5208607"/>
                <a:gd name="connsiteY5" fmla="*/ 72342 h 1307939"/>
                <a:gd name="connsiteX6" fmla="*/ 289367 w 5208607"/>
                <a:gd name="connsiteY6" fmla="*/ 98385 h 1307939"/>
                <a:gd name="connsiteX7" fmla="*/ 500605 w 5208607"/>
                <a:gd name="connsiteY7" fmla="*/ 98385 h 1307939"/>
                <a:gd name="connsiteX8" fmla="*/ 500605 w 5208607"/>
                <a:gd name="connsiteY8" fmla="*/ 127321 h 1307939"/>
                <a:gd name="connsiteX9" fmla="*/ 544010 w 5208607"/>
                <a:gd name="connsiteY9" fmla="*/ 127321 h 1307939"/>
                <a:gd name="connsiteX10" fmla="*/ 544010 w 5208607"/>
                <a:gd name="connsiteY10" fmla="*/ 147577 h 1307939"/>
                <a:gd name="connsiteX11" fmla="*/ 717630 w 5208607"/>
                <a:gd name="connsiteY11" fmla="*/ 147577 h 1307939"/>
                <a:gd name="connsiteX12" fmla="*/ 717630 w 5208607"/>
                <a:gd name="connsiteY12" fmla="*/ 164939 h 1307939"/>
                <a:gd name="connsiteX13" fmla="*/ 833377 w 5208607"/>
                <a:gd name="connsiteY13" fmla="*/ 164939 h 1307939"/>
                <a:gd name="connsiteX14" fmla="*/ 833377 w 5208607"/>
                <a:gd name="connsiteY14" fmla="*/ 185195 h 1307939"/>
                <a:gd name="connsiteX15" fmla="*/ 983848 w 5208607"/>
                <a:gd name="connsiteY15" fmla="*/ 185195 h 1307939"/>
                <a:gd name="connsiteX16" fmla="*/ 983848 w 5208607"/>
                <a:gd name="connsiteY16" fmla="*/ 214132 h 1307939"/>
                <a:gd name="connsiteX17" fmla="*/ 1148787 w 5208607"/>
                <a:gd name="connsiteY17" fmla="*/ 214132 h 1307939"/>
                <a:gd name="connsiteX18" fmla="*/ 1148787 w 5208607"/>
                <a:gd name="connsiteY18" fmla="*/ 240175 h 1307939"/>
                <a:gd name="connsiteX19" fmla="*/ 1226916 w 5208607"/>
                <a:gd name="connsiteY19" fmla="*/ 240175 h 1307939"/>
                <a:gd name="connsiteX20" fmla="*/ 1226916 w 5208607"/>
                <a:gd name="connsiteY20" fmla="*/ 269111 h 1307939"/>
                <a:gd name="connsiteX21" fmla="*/ 1380281 w 5208607"/>
                <a:gd name="connsiteY21" fmla="*/ 269111 h 1307939"/>
                <a:gd name="connsiteX22" fmla="*/ 1380281 w 5208607"/>
                <a:gd name="connsiteY22" fmla="*/ 292261 h 1307939"/>
                <a:gd name="connsiteX23" fmla="*/ 1464197 w 5208607"/>
                <a:gd name="connsiteY23" fmla="*/ 292261 h 1307939"/>
                <a:gd name="connsiteX24" fmla="*/ 1464197 w 5208607"/>
                <a:gd name="connsiteY24" fmla="*/ 315410 h 1307939"/>
                <a:gd name="connsiteX25" fmla="*/ 1507602 w 5208607"/>
                <a:gd name="connsiteY25" fmla="*/ 315410 h 1307939"/>
                <a:gd name="connsiteX26" fmla="*/ 1507602 w 5208607"/>
                <a:gd name="connsiteY26" fmla="*/ 347240 h 1307939"/>
                <a:gd name="connsiteX27" fmla="*/ 1675435 w 5208607"/>
                <a:gd name="connsiteY27" fmla="*/ 347240 h 1307939"/>
                <a:gd name="connsiteX28" fmla="*/ 1689904 w 5208607"/>
                <a:gd name="connsiteY28" fmla="*/ 361709 h 1307939"/>
                <a:gd name="connsiteX29" fmla="*/ 1802757 w 5208607"/>
                <a:gd name="connsiteY29" fmla="*/ 361709 h 1307939"/>
                <a:gd name="connsiteX30" fmla="*/ 1802757 w 5208607"/>
                <a:gd name="connsiteY30" fmla="*/ 396433 h 1307939"/>
                <a:gd name="connsiteX31" fmla="*/ 1961909 w 5208607"/>
                <a:gd name="connsiteY31" fmla="*/ 396433 h 1307939"/>
                <a:gd name="connsiteX32" fmla="*/ 1961909 w 5208607"/>
                <a:gd name="connsiteY32" fmla="*/ 425370 h 1307939"/>
                <a:gd name="connsiteX33" fmla="*/ 2071868 w 5208607"/>
                <a:gd name="connsiteY33" fmla="*/ 425370 h 1307939"/>
                <a:gd name="connsiteX34" fmla="*/ 2071868 w 5208607"/>
                <a:gd name="connsiteY34" fmla="*/ 465881 h 1307939"/>
                <a:gd name="connsiteX35" fmla="*/ 2259957 w 5208607"/>
                <a:gd name="connsiteY35" fmla="*/ 465881 h 1307939"/>
                <a:gd name="connsiteX36" fmla="*/ 2259957 w 5208607"/>
                <a:gd name="connsiteY36" fmla="*/ 497711 h 1307939"/>
                <a:gd name="connsiteX37" fmla="*/ 2297575 w 5208607"/>
                <a:gd name="connsiteY37" fmla="*/ 497711 h 1307939"/>
                <a:gd name="connsiteX38" fmla="*/ 2297575 w 5208607"/>
                <a:gd name="connsiteY38" fmla="*/ 526648 h 1307939"/>
                <a:gd name="connsiteX39" fmla="*/ 2442258 w 5208607"/>
                <a:gd name="connsiteY39" fmla="*/ 526648 h 1307939"/>
                <a:gd name="connsiteX40" fmla="*/ 2442258 w 5208607"/>
                <a:gd name="connsiteY40" fmla="*/ 544010 h 1307939"/>
                <a:gd name="connsiteX41" fmla="*/ 2479876 w 5208607"/>
                <a:gd name="connsiteY41" fmla="*/ 544010 h 1307939"/>
                <a:gd name="connsiteX42" fmla="*/ 2479876 w 5208607"/>
                <a:gd name="connsiteY42" fmla="*/ 558478 h 1307939"/>
                <a:gd name="connsiteX43" fmla="*/ 2633240 w 5208607"/>
                <a:gd name="connsiteY43" fmla="*/ 558478 h 1307939"/>
                <a:gd name="connsiteX44" fmla="*/ 2633240 w 5208607"/>
                <a:gd name="connsiteY44" fmla="*/ 590309 h 1307939"/>
                <a:gd name="connsiteX45" fmla="*/ 2824223 w 5208607"/>
                <a:gd name="connsiteY45" fmla="*/ 590309 h 1307939"/>
                <a:gd name="connsiteX46" fmla="*/ 2824223 w 5208607"/>
                <a:gd name="connsiteY46" fmla="*/ 613458 h 1307939"/>
                <a:gd name="connsiteX47" fmla="*/ 2916820 w 5208607"/>
                <a:gd name="connsiteY47" fmla="*/ 613458 h 1307939"/>
                <a:gd name="connsiteX48" fmla="*/ 2948650 w 5208607"/>
                <a:gd name="connsiteY48" fmla="*/ 662651 h 1307939"/>
                <a:gd name="connsiteX49" fmla="*/ 2966012 w 5208607"/>
                <a:gd name="connsiteY49" fmla="*/ 717630 h 1307939"/>
                <a:gd name="connsiteX50" fmla="*/ 3220656 w 5208607"/>
                <a:gd name="connsiteY50" fmla="*/ 717630 h 1307939"/>
                <a:gd name="connsiteX51" fmla="*/ 3220656 w 5208607"/>
                <a:gd name="connsiteY51" fmla="*/ 737886 h 1307939"/>
                <a:gd name="connsiteX52" fmla="*/ 3272742 w 5208607"/>
                <a:gd name="connsiteY52" fmla="*/ 737886 h 1307939"/>
                <a:gd name="connsiteX53" fmla="*/ 3272742 w 5208607"/>
                <a:gd name="connsiteY53" fmla="*/ 795759 h 1307939"/>
                <a:gd name="connsiteX54" fmla="*/ 3489767 w 5208607"/>
                <a:gd name="connsiteY54" fmla="*/ 795759 h 1307939"/>
                <a:gd name="connsiteX55" fmla="*/ 3562109 w 5208607"/>
                <a:gd name="connsiteY55" fmla="*/ 801547 h 1307939"/>
                <a:gd name="connsiteX56" fmla="*/ 3562109 w 5208607"/>
                <a:gd name="connsiteY56" fmla="*/ 844952 h 1307939"/>
                <a:gd name="connsiteX57" fmla="*/ 3622876 w 5208607"/>
                <a:gd name="connsiteY57" fmla="*/ 844952 h 1307939"/>
                <a:gd name="connsiteX58" fmla="*/ 3622876 w 5208607"/>
                <a:gd name="connsiteY58" fmla="*/ 862314 h 1307939"/>
                <a:gd name="connsiteX59" fmla="*/ 3663387 w 5208607"/>
                <a:gd name="connsiteY59" fmla="*/ 862314 h 1307939"/>
                <a:gd name="connsiteX60" fmla="*/ 3663387 w 5208607"/>
                <a:gd name="connsiteY60" fmla="*/ 885463 h 1307939"/>
                <a:gd name="connsiteX61" fmla="*/ 3761772 w 5208607"/>
                <a:gd name="connsiteY61" fmla="*/ 885463 h 1307939"/>
                <a:gd name="connsiteX62" fmla="*/ 3761772 w 5208607"/>
                <a:gd name="connsiteY62" fmla="*/ 925975 h 1307939"/>
                <a:gd name="connsiteX63" fmla="*/ 3839901 w 5208607"/>
                <a:gd name="connsiteY63" fmla="*/ 925975 h 1307939"/>
                <a:gd name="connsiteX64" fmla="*/ 3839901 w 5208607"/>
                <a:gd name="connsiteY64" fmla="*/ 925975 h 1307939"/>
                <a:gd name="connsiteX65" fmla="*/ 3894881 w 5208607"/>
                <a:gd name="connsiteY65" fmla="*/ 925975 h 1307939"/>
                <a:gd name="connsiteX66" fmla="*/ 3894881 w 5208607"/>
                <a:gd name="connsiteY66" fmla="*/ 972273 h 1307939"/>
                <a:gd name="connsiteX67" fmla="*/ 3944073 w 5208607"/>
                <a:gd name="connsiteY67" fmla="*/ 972273 h 1307939"/>
                <a:gd name="connsiteX68" fmla="*/ 3944073 w 5208607"/>
                <a:gd name="connsiteY68" fmla="*/ 1018572 h 1307939"/>
                <a:gd name="connsiteX69" fmla="*/ 4013521 w 5208607"/>
                <a:gd name="connsiteY69" fmla="*/ 1018572 h 1307939"/>
                <a:gd name="connsiteX70" fmla="*/ 4013521 w 5208607"/>
                <a:gd name="connsiteY70" fmla="*/ 1050402 h 1307939"/>
                <a:gd name="connsiteX71" fmla="*/ 4071395 w 5208607"/>
                <a:gd name="connsiteY71" fmla="*/ 1050402 h 1307939"/>
                <a:gd name="connsiteX72" fmla="*/ 4071395 w 5208607"/>
                <a:gd name="connsiteY72" fmla="*/ 1079339 h 1307939"/>
                <a:gd name="connsiteX73" fmla="*/ 4201610 w 5208607"/>
                <a:gd name="connsiteY73" fmla="*/ 1079339 h 1307939"/>
                <a:gd name="connsiteX74" fmla="*/ 4201610 w 5208607"/>
                <a:gd name="connsiteY74" fmla="*/ 1143000 h 1307939"/>
                <a:gd name="connsiteX75" fmla="*/ 4499658 w 5208607"/>
                <a:gd name="connsiteY75" fmla="*/ 1143000 h 1307939"/>
                <a:gd name="connsiteX76" fmla="*/ 4499658 w 5208607"/>
                <a:gd name="connsiteY76" fmla="*/ 1183511 h 1307939"/>
                <a:gd name="connsiteX77" fmla="*/ 4699321 w 5208607"/>
                <a:gd name="connsiteY77" fmla="*/ 1183511 h 1307939"/>
                <a:gd name="connsiteX78" fmla="*/ 4699321 w 5208607"/>
                <a:gd name="connsiteY78" fmla="*/ 1247172 h 1307939"/>
                <a:gd name="connsiteX79" fmla="*/ 4736939 w 5208607"/>
                <a:gd name="connsiteY79" fmla="*/ 1247172 h 1307939"/>
                <a:gd name="connsiteX80" fmla="*/ 4736939 w 5208607"/>
                <a:gd name="connsiteY80" fmla="*/ 1307939 h 1307939"/>
                <a:gd name="connsiteX81" fmla="*/ 5208607 w 5208607"/>
                <a:gd name="connsiteY81" fmla="*/ 1307939 h 130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5208607" h="1307939">
                  <a:moveTo>
                    <a:pt x="0" y="0"/>
                  </a:moveTo>
                  <a:lnTo>
                    <a:pt x="81023" y="0"/>
                  </a:lnTo>
                  <a:lnTo>
                    <a:pt x="115747" y="37618"/>
                  </a:lnTo>
                  <a:lnTo>
                    <a:pt x="164939" y="37618"/>
                  </a:lnTo>
                  <a:lnTo>
                    <a:pt x="190982" y="72342"/>
                  </a:lnTo>
                  <a:lnTo>
                    <a:pt x="289367" y="72342"/>
                  </a:lnTo>
                  <a:lnTo>
                    <a:pt x="289367" y="98385"/>
                  </a:lnTo>
                  <a:lnTo>
                    <a:pt x="500605" y="98385"/>
                  </a:lnTo>
                  <a:lnTo>
                    <a:pt x="500605" y="127321"/>
                  </a:lnTo>
                  <a:lnTo>
                    <a:pt x="544010" y="127321"/>
                  </a:lnTo>
                  <a:lnTo>
                    <a:pt x="544010" y="147577"/>
                  </a:lnTo>
                  <a:lnTo>
                    <a:pt x="717630" y="147577"/>
                  </a:lnTo>
                  <a:lnTo>
                    <a:pt x="717630" y="164939"/>
                  </a:lnTo>
                  <a:lnTo>
                    <a:pt x="833377" y="164939"/>
                  </a:lnTo>
                  <a:lnTo>
                    <a:pt x="833377" y="185195"/>
                  </a:lnTo>
                  <a:lnTo>
                    <a:pt x="983848" y="185195"/>
                  </a:lnTo>
                  <a:lnTo>
                    <a:pt x="983848" y="214132"/>
                  </a:lnTo>
                  <a:lnTo>
                    <a:pt x="1148787" y="214132"/>
                  </a:lnTo>
                  <a:lnTo>
                    <a:pt x="1148787" y="240175"/>
                  </a:lnTo>
                  <a:lnTo>
                    <a:pt x="1226916" y="240175"/>
                  </a:lnTo>
                  <a:lnTo>
                    <a:pt x="1226916" y="269111"/>
                  </a:lnTo>
                  <a:lnTo>
                    <a:pt x="1380281" y="269111"/>
                  </a:lnTo>
                  <a:lnTo>
                    <a:pt x="1380281" y="292261"/>
                  </a:lnTo>
                  <a:lnTo>
                    <a:pt x="1464197" y="292261"/>
                  </a:lnTo>
                  <a:lnTo>
                    <a:pt x="1464197" y="315410"/>
                  </a:lnTo>
                  <a:lnTo>
                    <a:pt x="1507602" y="315410"/>
                  </a:lnTo>
                  <a:lnTo>
                    <a:pt x="1507602" y="347240"/>
                  </a:lnTo>
                  <a:lnTo>
                    <a:pt x="1675435" y="347240"/>
                  </a:lnTo>
                  <a:lnTo>
                    <a:pt x="1689904" y="361709"/>
                  </a:lnTo>
                  <a:lnTo>
                    <a:pt x="1802757" y="361709"/>
                  </a:lnTo>
                  <a:lnTo>
                    <a:pt x="1802757" y="396433"/>
                  </a:lnTo>
                  <a:lnTo>
                    <a:pt x="1961909" y="396433"/>
                  </a:lnTo>
                  <a:lnTo>
                    <a:pt x="1961909" y="425370"/>
                  </a:lnTo>
                  <a:lnTo>
                    <a:pt x="2071868" y="425370"/>
                  </a:lnTo>
                  <a:lnTo>
                    <a:pt x="2071868" y="465881"/>
                  </a:lnTo>
                  <a:lnTo>
                    <a:pt x="2259957" y="465881"/>
                  </a:lnTo>
                  <a:lnTo>
                    <a:pt x="2259957" y="497711"/>
                  </a:lnTo>
                  <a:lnTo>
                    <a:pt x="2297575" y="497711"/>
                  </a:lnTo>
                  <a:lnTo>
                    <a:pt x="2297575" y="526648"/>
                  </a:lnTo>
                  <a:lnTo>
                    <a:pt x="2442258" y="526648"/>
                  </a:lnTo>
                  <a:lnTo>
                    <a:pt x="2442258" y="544010"/>
                  </a:lnTo>
                  <a:lnTo>
                    <a:pt x="2479876" y="544010"/>
                  </a:lnTo>
                  <a:lnTo>
                    <a:pt x="2479876" y="558478"/>
                  </a:lnTo>
                  <a:lnTo>
                    <a:pt x="2633240" y="558478"/>
                  </a:lnTo>
                  <a:lnTo>
                    <a:pt x="2633240" y="590309"/>
                  </a:lnTo>
                  <a:lnTo>
                    <a:pt x="2824223" y="590309"/>
                  </a:lnTo>
                  <a:lnTo>
                    <a:pt x="2824223" y="613458"/>
                  </a:lnTo>
                  <a:lnTo>
                    <a:pt x="2916820" y="613458"/>
                  </a:lnTo>
                  <a:lnTo>
                    <a:pt x="2948650" y="662651"/>
                  </a:lnTo>
                  <a:lnTo>
                    <a:pt x="2966012" y="717630"/>
                  </a:lnTo>
                  <a:lnTo>
                    <a:pt x="3220656" y="717630"/>
                  </a:lnTo>
                  <a:lnTo>
                    <a:pt x="3220656" y="737886"/>
                  </a:lnTo>
                  <a:lnTo>
                    <a:pt x="3272742" y="737886"/>
                  </a:lnTo>
                  <a:lnTo>
                    <a:pt x="3272742" y="795759"/>
                  </a:lnTo>
                  <a:lnTo>
                    <a:pt x="3489767" y="795759"/>
                  </a:lnTo>
                  <a:lnTo>
                    <a:pt x="3562109" y="801547"/>
                  </a:lnTo>
                  <a:lnTo>
                    <a:pt x="3562109" y="844952"/>
                  </a:lnTo>
                  <a:lnTo>
                    <a:pt x="3622876" y="844952"/>
                  </a:lnTo>
                  <a:lnTo>
                    <a:pt x="3622876" y="862314"/>
                  </a:lnTo>
                  <a:lnTo>
                    <a:pt x="3663387" y="862314"/>
                  </a:lnTo>
                  <a:lnTo>
                    <a:pt x="3663387" y="885463"/>
                  </a:lnTo>
                  <a:lnTo>
                    <a:pt x="3761772" y="885463"/>
                  </a:lnTo>
                  <a:lnTo>
                    <a:pt x="3761772" y="925975"/>
                  </a:lnTo>
                  <a:lnTo>
                    <a:pt x="3839901" y="925975"/>
                  </a:lnTo>
                  <a:lnTo>
                    <a:pt x="3839901" y="925975"/>
                  </a:lnTo>
                  <a:lnTo>
                    <a:pt x="3894881" y="925975"/>
                  </a:lnTo>
                  <a:lnTo>
                    <a:pt x="3894881" y="972273"/>
                  </a:lnTo>
                  <a:lnTo>
                    <a:pt x="3944073" y="972273"/>
                  </a:lnTo>
                  <a:lnTo>
                    <a:pt x="3944073" y="1018572"/>
                  </a:lnTo>
                  <a:lnTo>
                    <a:pt x="4013521" y="1018572"/>
                  </a:lnTo>
                  <a:lnTo>
                    <a:pt x="4013521" y="1050402"/>
                  </a:lnTo>
                  <a:lnTo>
                    <a:pt x="4071395" y="1050402"/>
                  </a:lnTo>
                  <a:lnTo>
                    <a:pt x="4071395" y="1079339"/>
                  </a:lnTo>
                  <a:lnTo>
                    <a:pt x="4201610" y="1079339"/>
                  </a:lnTo>
                  <a:lnTo>
                    <a:pt x="4201610" y="1143000"/>
                  </a:lnTo>
                  <a:lnTo>
                    <a:pt x="4499658" y="1143000"/>
                  </a:lnTo>
                  <a:lnTo>
                    <a:pt x="4499658" y="1183511"/>
                  </a:lnTo>
                  <a:lnTo>
                    <a:pt x="4699321" y="1183511"/>
                  </a:lnTo>
                  <a:lnTo>
                    <a:pt x="4699321" y="1247172"/>
                  </a:lnTo>
                  <a:lnTo>
                    <a:pt x="4736939" y="1247172"/>
                  </a:lnTo>
                  <a:lnTo>
                    <a:pt x="4736939" y="1307939"/>
                  </a:lnTo>
                  <a:lnTo>
                    <a:pt x="5208607" y="1307939"/>
                  </a:ln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="" xmlns:a16="http://schemas.microsoft.com/office/drawing/2014/main" id="{94165446-7085-F914-8551-BD267891B26B}"/>
                </a:ext>
              </a:extLst>
            </p:cNvPr>
            <p:cNvSpPr/>
            <p:nvPr/>
          </p:nvSpPr>
          <p:spPr>
            <a:xfrm>
              <a:off x="2173147" y="1342663"/>
              <a:ext cx="5023412" cy="2468302"/>
            </a:xfrm>
            <a:custGeom>
              <a:avLst/>
              <a:gdLst>
                <a:gd name="connsiteX0" fmla="*/ 0 w 5023412"/>
                <a:gd name="connsiteY0" fmla="*/ 0 h 2468302"/>
                <a:gd name="connsiteX1" fmla="*/ 46299 w 5023412"/>
                <a:gd name="connsiteY1" fmla="*/ 46299 h 2468302"/>
                <a:gd name="connsiteX2" fmla="*/ 124428 w 5023412"/>
                <a:gd name="connsiteY2" fmla="*/ 46299 h 2468302"/>
                <a:gd name="connsiteX3" fmla="*/ 124428 w 5023412"/>
                <a:gd name="connsiteY3" fmla="*/ 75236 h 2468302"/>
                <a:gd name="connsiteX4" fmla="*/ 202557 w 5023412"/>
                <a:gd name="connsiteY4" fmla="*/ 75236 h 2468302"/>
                <a:gd name="connsiteX5" fmla="*/ 202557 w 5023412"/>
                <a:gd name="connsiteY5" fmla="*/ 112853 h 2468302"/>
                <a:gd name="connsiteX6" fmla="*/ 280686 w 5023412"/>
                <a:gd name="connsiteY6" fmla="*/ 112853 h 2468302"/>
                <a:gd name="connsiteX7" fmla="*/ 280686 w 5023412"/>
                <a:gd name="connsiteY7" fmla="*/ 138896 h 2468302"/>
                <a:gd name="connsiteX8" fmla="*/ 332772 w 5023412"/>
                <a:gd name="connsiteY8" fmla="*/ 138896 h 2468302"/>
                <a:gd name="connsiteX9" fmla="*/ 332772 w 5023412"/>
                <a:gd name="connsiteY9" fmla="*/ 162046 h 2468302"/>
                <a:gd name="connsiteX10" fmla="*/ 520861 w 5023412"/>
                <a:gd name="connsiteY10" fmla="*/ 162046 h 2468302"/>
                <a:gd name="connsiteX11" fmla="*/ 552691 w 5023412"/>
                <a:gd name="connsiteY11" fmla="*/ 214132 h 2468302"/>
                <a:gd name="connsiteX12" fmla="*/ 662650 w 5023412"/>
                <a:gd name="connsiteY12" fmla="*/ 214132 h 2468302"/>
                <a:gd name="connsiteX13" fmla="*/ 662650 w 5023412"/>
                <a:gd name="connsiteY13" fmla="*/ 350134 h 2468302"/>
                <a:gd name="connsiteX14" fmla="*/ 680012 w 5023412"/>
                <a:gd name="connsiteY14" fmla="*/ 367496 h 2468302"/>
                <a:gd name="connsiteX15" fmla="*/ 680012 w 5023412"/>
                <a:gd name="connsiteY15" fmla="*/ 442732 h 2468302"/>
                <a:gd name="connsiteX16" fmla="*/ 706055 w 5023412"/>
                <a:gd name="connsiteY16" fmla="*/ 468775 h 2468302"/>
                <a:gd name="connsiteX17" fmla="*/ 818909 w 5023412"/>
                <a:gd name="connsiteY17" fmla="*/ 468775 h 2468302"/>
                <a:gd name="connsiteX18" fmla="*/ 818909 w 5023412"/>
                <a:gd name="connsiteY18" fmla="*/ 520861 h 2468302"/>
                <a:gd name="connsiteX19" fmla="*/ 853633 w 5023412"/>
                <a:gd name="connsiteY19" fmla="*/ 555585 h 2468302"/>
                <a:gd name="connsiteX20" fmla="*/ 853633 w 5023412"/>
                <a:gd name="connsiteY20" fmla="*/ 674226 h 2468302"/>
                <a:gd name="connsiteX21" fmla="*/ 934656 w 5023412"/>
                <a:gd name="connsiteY21" fmla="*/ 674226 h 2468302"/>
                <a:gd name="connsiteX22" fmla="*/ 934656 w 5023412"/>
                <a:gd name="connsiteY22" fmla="*/ 720524 h 2468302"/>
                <a:gd name="connsiteX23" fmla="*/ 972273 w 5023412"/>
                <a:gd name="connsiteY23" fmla="*/ 720524 h 2468302"/>
                <a:gd name="connsiteX24" fmla="*/ 972273 w 5023412"/>
                <a:gd name="connsiteY24" fmla="*/ 813122 h 2468302"/>
                <a:gd name="connsiteX25" fmla="*/ 1001210 w 5023412"/>
                <a:gd name="connsiteY25" fmla="*/ 842059 h 2468302"/>
                <a:gd name="connsiteX26" fmla="*/ 1001210 w 5023412"/>
                <a:gd name="connsiteY26" fmla="*/ 899932 h 2468302"/>
                <a:gd name="connsiteX27" fmla="*/ 1027253 w 5023412"/>
                <a:gd name="connsiteY27" fmla="*/ 899932 h 2468302"/>
                <a:gd name="connsiteX28" fmla="*/ 1027253 w 5023412"/>
                <a:gd name="connsiteY28" fmla="*/ 937550 h 2468302"/>
                <a:gd name="connsiteX29" fmla="*/ 1131425 w 5023412"/>
                <a:gd name="connsiteY29" fmla="*/ 937550 h 2468302"/>
                <a:gd name="connsiteX30" fmla="*/ 1131425 w 5023412"/>
                <a:gd name="connsiteY30" fmla="*/ 986742 h 2468302"/>
                <a:gd name="connsiteX31" fmla="*/ 1163256 w 5023412"/>
                <a:gd name="connsiteY31" fmla="*/ 986742 h 2468302"/>
                <a:gd name="connsiteX32" fmla="*/ 1163256 w 5023412"/>
                <a:gd name="connsiteY32" fmla="*/ 1064871 h 2468302"/>
                <a:gd name="connsiteX33" fmla="*/ 1186405 w 5023412"/>
                <a:gd name="connsiteY33" fmla="*/ 1064871 h 2468302"/>
                <a:gd name="connsiteX34" fmla="*/ 1206661 w 5023412"/>
                <a:gd name="connsiteY34" fmla="*/ 1102489 h 2468302"/>
                <a:gd name="connsiteX35" fmla="*/ 1244278 w 5023412"/>
                <a:gd name="connsiteY35" fmla="*/ 1102489 h 2468302"/>
                <a:gd name="connsiteX36" fmla="*/ 1305045 w 5023412"/>
                <a:gd name="connsiteY36" fmla="*/ 1134319 h 2468302"/>
                <a:gd name="connsiteX37" fmla="*/ 1336876 w 5023412"/>
                <a:gd name="connsiteY37" fmla="*/ 1250066 h 2468302"/>
                <a:gd name="connsiteX38" fmla="*/ 1336876 w 5023412"/>
                <a:gd name="connsiteY38" fmla="*/ 1310833 h 2468302"/>
                <a:gd name="connsiteX39" fmla="*/ 1377387 w 5023412"/>
                <a:gd name="connsiteY39" fmla="*/ 1310833 h 2468302"/>
                <a:gd name="connsiteX40" fmla="*/ 1377387 w 5023412"/>
                <a:gd name="connsiteY40" fmla="*/ 1342664 h 2468302"/>
                <a:gd name="connsiteX41" fmla="*/ 1426580 w 5023412"/>
                <a:gd name="connsiteY41" fmla="*/ 1342664 h 2468302"/>
                <a:gd name="connsiteX42" fmla="*/ 1426580 w 5023412"/>
                <a:gd name="connsiteY42" fmla="*/ 1362919 h 2468302"/>
                <a:gd name="connsiteX43" fmla="*/ 1545220 w 5023412"/>
                <a:gd name="connsiteY43" fmla="*/ 1362919 h 2468302"/>
                <a:gd name="connsiteX44" fmla="*/ 1545220 w 5023412"/>
                <a:gd name="connsiteY44" fmla="*/ 1400537 h 2468302"/>
                <a:gd name="connsiteX45" fmla="*/ 1620456 w 5023412"/>
                <a:gd name="connsiteY45" fmla="*/ 1400537 h 2468302"/>
                <a:gd name="connsiteX46" fmla="*/ 1620456 w 5023412"/>
                <a:gd name="connsiteY46" fmla="*/ 1429474 h 2468302"/>
                <a:gd name="connsiteX47" fmla="*/ 1643605 w 5023412"/>
                <a:gd name="connsiteY47" fmla="*/ 1429474 h 2468302"/>
                <a:gd name="connsiteX48" fmla="*/ 1643605 w 5023412"/>
                <a:gd name="connsiteY48" fmla="*/ 1548114 h 2468302"/>
                <a:gd name="connsiteX49" fmla="*/ 1663861 w 5023412"/>
                <a:gd name="connsiteY49" fmla="*/ 1548114 h 2468302"/>
                <a:gd name="connsiteX50" fmla="*/ 1663861 w 5023412"/>
                <a:gd name="connsiteY50" fmla="*/ 1600200 h 2468302"/>
                <a:gd name="connsiteX51" fmla="*/ 1695691 w 5023412"/>
                <a:gd name="connsiteY51" fmla="*/ 1600200 h 2468302"/>
                <a:gd name="connsiteX52" fmla="*/ 1695691 w 5023412"/>
                <a:gd name="connsiteY52" fmla="*/ 1666755 h 2468302"/>
                <a:gd name="connsiteX53" fmla="*/ 1785395 w 5023412"/>
                <a:gd name="connsiteY53" fmla="*/ 1666755 h 2468302"/>
                <a:gd name="connsiteX54" fmla="*/ 1811438 w 5023412"/>
                <a:gd name="connsiteY54" fmla="*/ 1687010 h 2468302"/>
                <a:gd name="connsiteX55" fmla="*/ 1947440 w 5023412"/>
                <a:gd name="connsiteY55" fmla="*/ 1687010 h 2468302"/>
                <a:gd name="connsiteX56" fmla="*/ 1947440 w 5023412"/>
                <a:gd name="connsiteY56" fmla="*/ 1811438 h 2468302"/>
                <a:gd name="connsiteX57" fmla="*/ 2011101 w 5023412"/>
                <a:gd name="connsiteY57" fmla="*/ 1811438 h 2468302"/>
                <a:gd name="connsiteX58" fmla="*/ 2011101 w 5023412"/>
                <a:gd name="connsiteY58" fmla="*/ 1849056 h 2468302"/>
                <a:gd name="connsiteX59" fmla="*/ 2083443 w 5023412"/>
                <a:gd name="connsiteY59" fmla="*/ 1849056 h 2468302"/>
                <a:gd name="connsiteX60" fmla="*/ 2083443 w 5023412"/>
                <a:gd name="connsiteY60" fmla="*/ 1872205 h 2468302"/>
                <a:gd name="connsiteX61" fmla="*/ 2236807 w 5023412"/>
                <a:gd name="connsiteY61" fmla="*/ 1872205 h 2468302"/>
                <a:gd name="connsiteX62" fmla="*/ 2236807 w 5023412"/>
                <a:gd name="connsiteY62" fmla="*/ 1909823 h 2468302"/>
                <a:gd name="connsiteX63" fmla="*/ 2271531 w 5023412"/>
                <a:gd name="connsiteY63" fmla="*/ 1909823 h 2468302"/>
                <a:gd name="connsiteX64" fmla="*/ 2271531 w 5023412"/>
                <a:gd name="connsiteY64" fmla="*/ 2011102 h 2468302"/>
                <a:gd name="connsiteX65" fmla="*/ 2355448 w 5023412"/>
                <a:gd name="connsiteY65" fmla="*/ 2011102 h 2468302"/>
                <a:gd name="connsiteX66" fmla="*/ 2355448 w 5023412"/>
                <a:gd name="connsiteY66" fmla="*/ 2045826 h 2468302"/>
                <a:gd name="connsiteX67" fmla="*/ 2450939 w 5023412"/>
                <a:gd name="connsiteY67" fmla="*/ 2045826 h 2468302"/>
                <a:gd name="connsiteX68" fmla="*/ 2450939 w 5023412"/>
                <a:gd name="connsiteY68" fmla="*/ 2089231 h 2468302"/>
                <a:gd name="connsiteX69" fmla="*/ 2618772 w 5023412"/>
                <a:gd name="connsiteY69" fmla="*/ 2089231 h 2468302"/>
                <a:gd name="connsiteX70" fmla="*/ 2618772 w 5023412"/>
                <a:gd name="connsiteY70" fmla="*/ 2129742 h 2468302"/>
                <a:gd name="connsiteX71" fmla="*/ 2691114 w 5023412"/>
                <a:gd name="connsiteY71" fmla="*/ 2129742 h 2468302"/>
                <a:gd name="connsiteX72" fmla="*/ 2691114 w 5023412"/>
                <a:gd name="connsiteY72" fmla="*/ 2149998 h 2468302"/>
                <a:gd name="connsiteX73" fmla="*/ 2783711 w 5023412"/>
                <a:gd name="connsiteY73" fmla="*/ 2149998 h 2468302"/>
                <a:gd name="connsiteX74" fmla="*/ 2783711 w 5023412"/>
                <a:gd name="connsiteY74" fmla="*/ 2173147 h 2468302"/>
                <a:gd name="connsiteX75" fmla="*/ 2830010 w 5023412"/>
                <a:gd name="connsiteY75" fmla="*/ 2173147 h 2468302"/>
                <a:gd name="connsiteX76" fmla="*/ 2830010 w 5023412"/>
                <a:gd name="connsiteY76" fmla="*/ 2196296 h 2468302"/>
                <a:gd name="connsiteX77" fmla="*/ 2911033 w 5023412"/>
                <a:gd name="connsiteY77" fmla="*/ 2196296 h 2468302"/>
                <a:gd name="connsiteX78" fmla="*/ 2911033 w 5023412"/>
                <a:gd name="connsiteY78" fmla="*/ 2236808 h 2468302"/>
                <a:gd name="connsiteX79" fmla="*/ 3099121 w 5023412"/>
                <a:gd name="connsiteY79" fmla="*/ 2236808 h 2468302"/>
                <a:gd name="connsiteX80" fmla="*/ 3099121 w 5023412"/>
                <a:gd name="connsiteY80" fmla="*/ 2265745 h 2468302"/>
                <a:gd name="connsiteX81" fmla="*/ 3350871 w 5023412"/>
                <a:gd name="connsiteY81" fmla="*/ 2265745 h 2468302"/>
                <a:gd name="connsiteX82" fmla="*/ 3350871 w 5023412"/>
                <a:gd name="connsiteY82" fmla="*/ 2291788 h 2468302"/>
                <a:gd name="connsiteX83" fmla="*/ 3437681 w 5023412"/>
                <a:gd name="connsiteY83" fmla="*/ 2291788 h 2468302"/>
                <a:gd name="connsiteX84" fmla="*/ 3437681 w 5023412"/>
                <a:gd name="connsiteY84" fmla="*/ 2317831 h 2468302"/>
                <a:gd name="connsiteX85" fmla="*/ 3576577 w 5023412"/>
                <a:gd name="connsiteY85" fmla="*/ 2317831 h 2468302"/>
                <a:gd name="connsiteX86" fmla="*/ 3576577 w 5023412"/>
                <a:gd name="connsiteY86" fmla="*/ 2340980 h 2468302"/>
                <a:gd name="connsiteX87" fmla="*/ 3614195 w 5023412"/>
                <a:gd name="connsiteY87" fmla="*/ 2340980 h 2468302"/>
                <a:gd name="connsiteX88" fmla="*/ 3614195 w 5023412"/>
                <a:gd name="connsiteY88" fmla="*/ 2364129 h 2468302"/>
                <a:gd name="connsiteX89" fmla="*/ 3880412 w 5023412"/>
                <a:gd name="connsiteY89" fmla="*/ 2364129 h 2468302"/>
                <a:gd name="connsiteX90" fmla="*/ 3880412 w 5023412"/>
                <a:gd name="connsiteY90" fmla="*/ 2395960 h 2468302"/>
                <a:gd name="connsiteX91" fmla="*/ 4068501 w 5023412"/>
                <a:gd name="connsiteY91" fmla="*/ 2395960 h 2468302"/>
                <a:gd name="connsiteX92" fmla="*/ 4068501 w 5023412"/>
                <a:gd name="connsiteY92" fmla="*/ 2439365 h 2468302"/>
                <a:gd name="connsiteX93" fmla="*/ 4227653 w 5023412"/>
                <a:gd name="connsiteY93" fmla="*/ 2439365 h 2468302"/>
                <a:gd name="connsiteX94" fmla="*/ 4227653 w 5023412"/>
                <a:gd name="connsiteY94" fmla="*/ 2468302 h 2468302"/>
                <a:gd name="connsiteX95" fmla="*/ 5023412 w 5023412"/>
                <a:gd name="connsiteY95" fmla="*/ 2468302 h 2468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5023412" h="2468302">
                  <a:moveTo>
                    <a:pt x="0" y="0"/>
                  </a:moveTo>
                  <a:lnTo>
                    <a:pt x="46299" y="46299"/>
                  </a:lnTo>
                  <a:lnTo>
                    <a:pt x="124428" y="46299"/>
                  </a:lnTo>
                  <a:lnTo>
                    <a:pt x="124428" y="75236"/>
                  </a:lnTo>
                  <a:lnTo>
                    <a:pt x="202557" y="75236"/>
                  </a:lnTo>
                  <a:lnTo>
                    <a:pt x="202557" y="112853"/>
                  </a:lnTo>
                  <a:lnTo>
                    <a:pt x="280686" y="112853"/>
                  </a:lnTo>
                  <a:lnTo>
                    <a:pt x="280686" y="138896"/>
                  </a:lnTo>
                  <a:lnTo>
                    <a:pt x="332772" y="138896"/>
                  </a:lnTo>
                  <a:lnTo>
                    <a:pt x="332772" y="162046"/>
                  </a:lnTo>
                  <a:lnTo>
                    <a:pt x="520861" y="162046"/>
                  </a:lnTo>
                  <a:lnTo>
                    <a:pt x="552691" y="214132"/>
                  </a:lnTo>
                  <a:lnTo>
                    <a:pt x="662650" y="214132"/>
                  </a:lnTo>
                  <a:lnTo>
                    <a:pt x="662650" y="350134"/>
                  </a:lnTo>
                  <a:lnTo>
                    <a:pt x="680012" y="367496"/>
                  </a:lnTo>
                  <a:lnTo>
                    <a:pt x="680012" y="442732"/>
                  </a:lnTo>
                  <a:lnTo>
                    <a:pt x="706055" y="468775"/>
                  </a:lnTo>
                  <a:lnTo>
                    <a:pt x="818909" y="468775"/>
                  </a:lnTo>
                  <a:lnTo>
                    <a:pt x="818909" y="520861"/>
                  </a:lnTo>
                  <a:lnTo>
                    <a:pt x="853633" y="555585"/>
                  </a:lnTo>
                  <a:lnTo>
                    <a:pt x="853633" y="674226"/>
                  </a:lnTo>
                  <a:lnTo>
                    <a:pt x="934656" y="674226"/>
                  </a:lnTo>
                  <a:lnTo>
                    <a:pt x="934656" y="720524"/>
                  </a:lnTo>
                  <a:lnTo>
                    <a:pt x="972273" y="720524"/>
                  </a:lnTo>
                  <a:lnTo>
                    <a:pt x="972273" y="813122"/>
                  </a:lnTo>
                  <a:lnTo>
                    <a:pt x="1001210" y="842059"/>
                  </a:lnTo>
                  <a:lnTo>
                    <a:pt x="1001210" y="899932"/>
                  </a:lnTo>
                  <a:lnTo>
                    <a:pt x="1027253" y="899932"/>
                  </a:lnTo>
                  <a:lnTo>
                    <a:pt x="1027253" y="937550"/>
                  </a:lnTo>
                  <a:lnTo>
                    <a:pt x="1131425" y="937550"/>
                  </a:lnTo>
                  <a:lnTo>
                    <a:pt x="1131425" y="986742"/>
                  </a:lnTo>
                  <a:lnTo>
                    <a:pt x="1163256" y="986742"/>
                  </a:lnTo>
                  <a:lnTo>
                    <a:pt x="1163256" y="1064871"/>
                  </a:lnTo>
                  <a:lnTo>
                    <a:pt x="1186405" y="1064871"/>
                  </a:lnTo>
                  <a:lnTo>
                    <a:pt x="1206661" y="1102489"/>
                  </a:lnTo>
                  <a:lnTo>
                    <a:pt x="1244278" y="1102489"/>
                  </a:lnTo>
                  <a:lnTo>
                    <a:pt x="1305045" y="1134319"/>
                  </a:lnTo>
                  <a:lnTo>
                    <a:pt x="1336876" y="1250066"/>
                  </a:lnTo>
                  <a:lnTo>
                    <a:pt x="1336876" y="1310833"/>
                  </a:lnTo>
                  <a:lnTo>
                    <a:pt x="1377387" y="1310833"/>
                  </a:lnTo>
                  <a:lnTo>
                    <a:pt x="1377387" y="1342664"/>
                  </a:lnTo>
                  <a:lnTo>
                    <a:pt x="1426580" y="1342664"/>
                  </a:lnTo>
                  <a:lnTo>
                    <a:pt x="1426580" y="1362919"/>
                  </a:lnTo>
                  <a:lnTo>
                    <a:pt x="1545220" y="1362919"/>
                  </a:lnTo>
                  <a:lnTo>
                    <a:pt x="1545220" y="1400537"/>
                  </a:lnTo>
                  <a:lnTo>
                    <a:pt x="1620456" y="1400537"/>
                  </a:lnTo>
                  <a:lnTo>
                    <a:pt x="1620456" y="1429474"/>
                  </a:lnTo>
                  <a:lnTo>
                    <a:pt x="1643605" y="1429474"/>
                  </a:lnTo>
                  <a:lnTo>
                    <a:pt x="1643605" y="1548114"/>
                  </a:lnTo>
                  <a:lnTo>
                    <a:pt x="1663861" y="1548114"/>
                  </a:lnTo>
                  <a:lnTo>
                    <a:pt x="1663861" y="1600200"/>
                  </a:lnTo>
                  <a:lnTo>
                    <a:pt x="1695691" y="1600200"/>
                  </a:lnTo>
                  <a:lnTo>
                    <a:pt x="1695691" y="1666755"/>
                  </a:lnTo>
                  <a:lnTo>
                    <a:pt x="1785395" y="1666755"/>
                  </a:lnTo>
                  <a:lnTo>
                    <a:pt x="1811438" y="1687010"/>
                  </a:lnTo>
                  <a:lnTo>
                    <a:pt x="1947440" y="1687010"/>
                  </a:lnTo>
                  <a:lnTo>
                    <a:pt x="1947440" y="1811438"/>
                  </a:lnTo>
                  <a:lnTo>
                    <a:pt x="2011101" y="1811438"/>
                  </a:lnTo>
                  <a:lnTo>
                    <a:pt x="2011101" y="1849056"/>
                  </a:lnTo>
                  <a:lnTo>
                    <a:pt x="2083443" y="1849056"/>
                  </a:lnTo>
                  <a:lnTo>
                    <a:pt x="2083443" y="1872205"/>
                  </a:lnTo>
                  <a:lnTo>
                    <a:pt x="2236807" y="1872205"/>
                  </a:lnTo>
                  <a:lnTo>
                    <a:pt x="2236807" y="1909823"/>
                  </a:lnTo>
                  <a:lnTo>
                    <a:pt x="2271531" y="1909823"/>
                  </a:lnTo>
                  <a:lnTo>
                    <a:pt x="2271531" y="2011102"/>
                  </a:lnTo>
                  <a:lnTo>
                    <a:pt x="2355448" y="2011102"/>
                  </a:lnTo>
                  <a:lnTo>
                    <a:pt x="2355448" y="2045826"/>
                  </a:lnTo>
                  <a:lnTo>
                    <a:pt x="2450939" y="2045826"/>
                  </a:lnTo>
                  <a:lnTo>
                    <a:pt x="2450939" y="2089231"/>
                  </a:lnTo>
                  <a:lnTo>
                    <a:pt x="2618772" y="2089231"/>
                  </a:lnTo>
                  <a:lnTo>
                    <a:pt x="2618772" y="2129742"/>
                  </a:lnTo>
                  <a:lnTo>
                    <a:pt x="2691114" y="2129742"/>
                  </a:lnTo>
                  <a:lnTo>
                    <a:pt x="2691114" y="2149998"/>
                  </a:lnTo>
                  <a:lnTo>
                    <a:pt x="2783711" y="2149998"/>
                  </a:lnTo>
                  <a:lnTo>
                    <a:pt x="2783711" y="2173147"/>
                  </a:lnTo>
                  <a:lnTo>
                    <a:pt x="2830010" y="2173147"/>
                  </a:lnTo>
                  <a:lnTo>
                    <a:pt x="2830010" y="2196296"/>
                  </a:lnTo>
                  <a:lnTo>
                    <a:pt x="2911033" y="2196296"/>
                  </a:lnTo>
                  <a:lnTo>
                    <a:pt x="2911033" y="2236808"/>
                  </a:lnTo>
                  <a:lnTo>
                    <a:pt x="3099121" y="2236808"/>
                  </a:lnTo>
                  <a:lnTo>
                    <a:pt x="3099121" y="2265745"/>
                  </a:lnTo>
                  <a:lnTo>
                    <a:pt x="3350871" y="2265745"/>
                  </a:lnTo>
                  <a:lnTo>
                    <a:pt x="3350871" y="2291788"/>
                  </a:lnTo>
                  <a:lnTo>
                    <a:pt x="3437681" y="2291788"/>
                  </a:lnTo>
                  <a:lnTo>
                    <a:pt x="3437681" y="2317831"/>
                  </a:lnTo>
                  <a:lnTo>
                    <a:pt x="3576577" y="2317831"/>
                  </a:lnTo>
                  <a:lnTo>
                    <a:pt x="3576577" y="2340980"/>
                  </a:lnTo>
                  <a:lnTo>
                    <a:pt x="3614195" y="2340980"/>
                  </a:lnTo>
                  <a:lnTo>
                    <a:pt x="3614195" y="2364129"/>
                  </a:lnTo>
                  <a:lnTo>
                    <a:pt x="3880412" y="2364129"/>
                  </a:lnTo>
                  <a:lnTo>
                    <a:pt x="3880412" y="2395960"/>
                  </a:lnTo>
                  <a:lnTo>
                    <a:pt x="4068501" y="2395960"/>
                  </a:lnTo>
                  <a:lnTo>
                    <a:pt x="4068501" y="2439365"/>
                  </a:lnTo>
                  <a:lnTo>
                    <a:pt x="4227653" y="2439365"/>
                  </a:lnTo>
                  <a:lnTo>
                    <a:pt x="4227653" y="2468302"/>
                  </a:lnTo>
                  <a:lnTo>
                    <a:pt x="5023412" y="2468302"/>
                  </a:lnTo>
                </a:path>
              </a:pathLst>
            </a:cu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9431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D1C2D0C3-2817-2BB5-F42C-8BAD7644D9E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/>
              <a:t>Anne-Sophie MICHALLET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977495DC-4C9A-53D2-1F23-468F7B9E803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16225" y="1583079"/>
            <a:ext cx="7721146" cy="455457"/>
          </a:xfrm>
        </p:spPr>
        <p:txBody>
          <a:bodyPr/>
          <a:lstStyle/>
          <a:p>
            <a:r>
              <a:rPr lang="fr-FR" dirty="0">
                <a:solidFill>
                  <a:srgbClr val="FF7F4D"/>
                </a:solidFill>
                <a:latin typeface="Century Gothic" panose="020B0502020202020204" pitchFamily="34" charset="0"/>
              </a:rPr>
              <a:t>Invitation(s) congrès et présentations</a:t>
            </a:r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xmlns="" id="{2ABA5BF6-E7AC-BF06-05FC-3FA7C0E86ED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 smtClean="0"/>
              <a:t>NC</a:t>
            </a:r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A5583081-CA76-5C0C-D5D2-24E6A23D5EA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r-FR" dirty="0">
                <a:solidFill>
                  <a:srgbClr val="FF7F4D"/>
                </a:solidFill>
                <a:latin typeface="Century Gothic" panose="020B0502020202020204" pitchFamily="34" charset="0"/>
              </a:rPr>
              <a:t>Table(s) ronde(s) scientifique(s)</a:t>
            </a:r>
            <a:br>
              <a:rPr lang="fr-FR" dirty="0">
                <a:solidFill>
                  <a:srgbClr val="FF7F4D"/>
                </a:solidFill>
                <a:latin typeface="Century Gothic" panose="020B0502020202020204" pitchFamily="34" charset="0"/>
              </a:rPr>
            </a:br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xmlns="" id="{96BA27E2-295B-E08F-3E24-83D97E0F2D1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fr-FR" dirty="0" smtClean="0">
                <a:latin typeface="Century Gothic" panose="020B0502020202020204" pitchFamily="34" charset="0"/>
              </a:rPr>
              <a:t>NC</a:t>
            </a: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xmlns="" id="{031DDE0D-25C3-8583-5404-F427C6D4605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16225" y="3550527"/>
            <a:ext cx="7133318" cy="455457"/>
          </a:xfrm>
        </p:spPr>
        <p:txBody>
          <a:bodyPr/>
          <a:lstStyle/>
          <a:p>
            <a:r>
              <a:rPr lang="fr-FR" dirty="0">
                <a:solidFill>
                  <a:srgbClr val="FF7F4D"/>
                </a:solidFill>
                <a:latin typeface="Century Gothic" panose="020B0502020202020204" pitchFamily="34" charset="0"/>
              </a:rPr>
              <a:t>Ecriture d’article(s) scientifique(s)</a:t>
            </a:r>
            <a:br>
              <a:rPr lang="fr-FR" dirty="0">
                <a:solidFill>
                  <a:srgbClr val="FF7F4D"/>
                </a:solidFill>
                <a:latin typeface="Century Gothic" panose="020B0502020202020204" pitchFamily="34" charset="0"/>
              </a:rPr>
            </a:br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xmlns="" id="{ABC11812-CA45-65AD-F722-5F750424A74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fr-FR" dirty="0" smtClean="0">
                <a:latin typeface="Century Gothic" panose="020B0502020202020204" pitchFamily="34" charset="0"/>
              </a:rPr>
              <a:t>NC</a:t>
            </a:r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59A018D-1764-3E4A-CDA8-AA64E84449B2}"/>
              </a:ext>
            </a:extLst>
          </p:cNvPr>
          <p:cNvSpPr/>
          <p:nvPr/>
        </p:nvSpPr>
        <p:spPr>
          <a:xfrm>
            <a:off x="2409371" y="4579257"/>
            <a:ext cx="406854" cy="3265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1" name="Espace réservé du texte 1">
            <a:extLst>
              <a:ext uri="{FF2B5EF4-FFF2-40B4-BE49-F238E27FC236}">
                <a16:creationId xmlns="" xmlns:a16="http://schemas.microsoft.com/office/drawing/2014/main" id="{A5660D53-07C7-501C-ACE7-6F094F11B5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35351" y="6554231"/>
            <a:ext cx="1411407" cy="242888"/>
          </a:xfrm>
        </p:spPr>
        <p:txBody>
          <a:bodyPr>
            <a:normAutofit fontScale="92500"/>
          </a:bodyPr>
          <a:lstStyle/>
          <a:p>
            <a:r>
              <a:rPr lang="fr-FR" dirty="0"/>
              <a:t>9-12 décembre 2023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66110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Connecteur droit 20">
            <a:extLst>
              <a:ext uri="{FF2B5EF4-FFF2-40B4-BE49-F238E27FC236}">
                <a16:creationId xmlns="" xmlns:a16="http://schemas.microsoft.com/office/drawing/2014/main" id="{BB5ED10B-A2C2-188F-883F-7395A286A79B}"/>
              </a:ext>
            </a:extLst>
          </p:cNvPr>
          <p:cNvCxnSpPr>
            <a:cxnSpLocks/>
          </p:cNvCxnSpPr>
          <p:nvPr/>
        </p:nvCxnSpPr>
        <p:spPr>
          <a:xfrm flipV="1">
            <a:off x="6381689" y="1369822"/>
            <a:ext cx="0" cy="226545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contenu 5">
            <a:extLst>
              <a:ext uri="{FF2B5EF4-FFF2-40B4-BE49-F238E27FC236}">
                <a16:creationId xmlns="" xmlns:a16="http://schemas.microsoft.com/office/drawing/2014/main" id="{A8F885FE-F0CE-F2F7-C727-2D237650F137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312995" y="1119240"/>
            <a:ext cx="6553200" cy="4617333"/>
          </a:xfrm>
        </p:spPr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="" xmlns:a16="http://schemas.microsoft.com/office/drawing/2014/main" id="{A5660D53-07C7-501C-ACE7-6F094F11B5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/>
          </a:bodyPr>
          <a:lstStyle/>
          <a:p>
            <a:r>
              <a:rPr lang="fr-FR" dirty="0"/>
              <a:t>9-12 décembre 2023</a:t>
            </a:r>
          </a:p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993276F0-A00D-30EE-2DC6-828245FEF99C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fr-FR" dirty="0"/>
              <a:t>J. P. </a:t>
            </a:r>
            <a:r>
              <a:rPr lang="fr-FR" dirty="0" err="1"/>
              <a:t>Sharman</a:t>
            </a:r>
            <a:r>
              <a:rPr lang="fr-FR" dirty="0"/>
              <a:t> et al, ASH</a:t>
            </a:r>
            <a:r>
              <a:rPr lang="fr-FR" baseline="30000" dirty="0"/>
              <a:t>® </a:t>
            </a:r>
            <a:r>
              <a:rPr lang="fr-FR" dirty="0"/>
              <a:t> 2023, Abs. #636</a:t>
            </a:r>
          </a:p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CB52AF38-BF2D-7DEF-DB1E-E862BB10843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/>
              <a:t>Etude ELEVATE-TN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7CF0C6C1-5C94-6F6C-AA1B-A9B7DC8328B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sz="2000" b="1">
                <a:solidFill>
                  <a:srgbClr val="005086"/>
                </a:solidFill>
                <a:latin typeface="Century Gothic" panose="020B0502020202020204" pitchFamily="34" charset="0"/>
              </a:rPr>
              <a:t>Impact du statut mutationnel IGHV sur la SSP</a:t>
            </a:r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="" xmlns:a16="http://schemas.microsoft.com/office/drawing/2014/main" id="{2818AA4D-A0D4-0C63-186A-FC3B8C0C399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454743" y="978865"/>
            <a:ext cx="2744923" cy="279199"/>
          </a:xfrm>
        </p:spPr>
        <p:txBody>
          <a:bodyPr lIns="91440" tIns="45720" rIns="91440" bIns="45720" anchor="ctr"/>
          <a:lstStyle/>
          <a:p>
            <a:r>
              <a:rPr kumimoji="0" lang="fr-FR" u="none" strike="noStrike" kern="1200" cap="none" spc="0" normalizeH="0" baseline="0" noProof="0" dirty="0">
                <a:ln>
                  <a:noFill/>
                </a:ln>
                <a:solidFill>
                  <a:srgbClr val="737078"/>
                </a:solidFill>
                <a:effectLst/>
                <a:uLnTx/>
                <a:uFillTx/>
                <a:latin typeface="Century Gothic"/>
              </a:rPr>
              <a:t>SSP - </a:t>
            </a:r>
            <a:r>
              <a:rPr lang="fr-FR" dirty="0">
                <a:latin typeface="Century Gothic"/>
              </a:rPr>
              <a:t>selon le statut IGHV</a:t>
            </a:r>
            <a:endParaRPr lang="fr-FR" sz="1200" dirty="0"/>
          </a:p>
        </p:txBody>
      </p:sp>
      <p:sp>
        <p:nvSpPr>
          <p:cNvPr id="8" name="Espace réservé du contenu 7">
            <a:extLst>
              <a:ext uri="{FF2B5EF4-FFF2-40B4-BE49-F238E27FC236}">
                <a16:creationId xmlns="" xmlns:a16="http://schemas.microsoft.com/office/drawing/2014/main" id="{378A2D15-AC3B-8A18-67BF-A8D66E67B6F6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195276" y="2479645"/>
            <a:ext cx="3556000" cy="2776096"/>
          </a:xfrm>
          <a:solidFill>
            <a:schemeClr val="accent2">
              <a:alpha val="75000"/>
            </a:schemeClr>
          </a:solidFill>
        </p:spPr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kumimoji="0" lang="fr-FR" sz="18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Comparaisons </a:t>
            </a:r>
            <a:r>
              <a:rPr kumimoji="0" lang="fr-FR" sz="1800" b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ulGHV</a:t>
            </a:r>
            <a:r>
              <a:rPr kumimoji="0" lang="fr-FR" sz="18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 :</a:t>
            </a:r>
          </a:p>
          <a:p>
            <a:pPr lvl="1"/>
            <a:r>
              <a:rPr lang="fr-FR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A+O </a:t>
            </a:r>
            <a:r>
              <a:rPr lang="fr-FR" i="1" dirty="0">
                <a:latin typeface="Century Gothic" panose="020B0502020202020204" pitchFamily="34" charset="0"/>
              </a:rPr>
              <a:t>vs</a:t>
            </a:r>
            <a:r>
              <a:rPr lang="fr-FR" dirty="0">
                <a:latin typeface="Century Gothic" panose="020B0502020202020204" pitchFamily="34" charset="0"/>
              </a:rPr>
              <a:t> </a:t>
            </a:r>
            <a:r>
              <a:rPr lang="fr-FR" b="1" dirty="0" err="1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O+CIb</a:t>
            </a:r>
            <a:endParaRPr lang="fr-FR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lvl="2"/>
            <a:r>
              <a:rPr lang="fr-FR" b="0" dirty="0">
                <a:latin typeface="Century Gothic" panose="020B0502020202020204" pitchFamily="34" charset="0"/>
              </a:rPr>
              <a:t>HR 0,08 (IC95%) : 0,05-0,12</a:t>
            </a:r>
          </a:p>
          <a:p>
            <a:pPr lvl="2">
              <a:spcAft>
                <a:spcPts val="600"/>
              </a:spcAft>
            </a:pPr>
            <a:r>
              <a:rPr lang="fr-FR" i="1" dirty="0">
                <a:latin typeface="Century Gothic" panose="020B0502020202020204" pitchFamily="34" charset="0"/>
              </a:rPr>
              <a:t>p</a:t>
            </a:r>
            <a:r>
              <a:rPr lang="fr-FR" dirty="0">
                <a:latin typeface="Century Gothic" panose="020B0502020202020204" pitchFamily="34" charset="0"/>
              </a:rPr>
              <a:t>&lt;0,0001</a:t>
            </a:r>
          </a:p>
          <a:p>
            <a:pPr lvl="1"/>
            <a:r>
              <a:rPr lang="fr-FR" b="1" dirty="0">
                <a:solidFill>
                  <a:srgbClr val="C00000"/>
                </a:solidFill>
                <a:latin typeface="Century Gothic" panose="020B0502020202020204" pitchFamily="34" charset="0"/>
              </a:rPr>
              <a:t>A </a:t>
            </a:r>
            <a:r>
              <a:rPr lang="fr-FR" i="1" dirty="0">
                <a:latin typeface="Century Gothic" panose="020B0502020202020204" pitchFamily="34" charset="0"/>
              </a:rPr>
              <a:t>vs</a:t>
            </a:r>
            <a:r>
              <a:rPr lang="fr-FR" dirty="0">
                <a:latin typeface="Century Gothic" panose="020B0502020202020204" pitchFamily="34" charset="0"/>
              </a:rPr>
              <a:t> </a:t>
            </a:r>
            <a:r>
              <a:rPr lang="fr-FR" b="1" dirty="0" err="1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O+CIb</a:t>
            </a:r>
            <a:endParaRPr lang="fr-FR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lvl="2"/>
            <a:r>
              <a:rPr lang="fr-FR" b="0" dirty="0">
                <a:latin typeface="Century Gothic" panose="020B0502020202020204" pitchFamily="34" charset="0"/>
              </a:rPr>
              <a:t>HR 0,12 (IC95%) : 0,08-0,18</a:t>
            </a:r>
          </a:p>
          <a:p>
            <a:pPr lvl="2">
              <a:spcAft>
                <a:spcPts val="600"/>
              </a:spcAft>
            </a:pPr>
            <a:r>
              <a:rPr lang="fr-FR" i="1" dirty="0">
                <a:latin typeface="Century Gothic" panose="020B0502020202020204" pitchFamily="34" charset="0"/>
              </a:rPr>
              <a:t>p</a:t>
            </a:r>
            <a:r>
              <a:rPr lang="fr-FR" dirty="0">
                <a:latin typeface="Century Gothic" panose="020B0502020202020204" pitchFamily="34" charset="0"/>
              </a:rPr>
              <a:t>&lt;0,0001</a:t>
            </a:r>
          </a:p>
          <a:p>
            <a:pPr lvl="1"/>
            <a:r>
              <a:rPr lang="fr-FR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A+O </a:t>
            </a:r>
            <a:r>
              <a:rPr lang="fr-FR" i="1" dirty="0">
                <a:latin typeface="Century Gothic" panose="020B0502020202020204" pitchFamily="34" charset="0"/>
              </a:rPr>
              <a:t>vs</a:t>
            </a:r>
            <a:r>
              <a:rPr lang="fr-FR" dirty="0">
                <a:latin typeface="Century Gothic" panose="020B0502020202020204" pitchFamily="34" charset="0"/>
              </a:rPr>
              <a:t> </a:t>
            </a:r>
            <a:r>
              <a:rPr lang="fr-FR" b="1" dirty="0">
                <a:solidFill>
                  <a:srgbClr val="C00000"/>
                </a:solidFill>
                <a:latin typeface="Century Gothic" panose="020B0502020202020204" pitchFamily="34" charset="0"/>
              </a:rPr>
              <a:t>A</a:t>
            </a:r>
          </a:p>
          <a:p>
            <a:pPr lvl="2"/>
            <a:r>
              <a:rPr lang="fr-FR" b="0" dirty="0">
                <a:latin typeface="Century Gothic" panose="020B0502020202020204" pitchFamily="34" charset="0"/>
              </a:rPr>
              <a:t>HR 0,63 (IC95%) : 0,39-1,01</a:t>
            </a:r>
          </a:p>
          <a:p>
            <a:pPr lvl="2"/>
            <a:r>
              <a:rPr lang="fr-FR" i="1" dirty="0">
                <a:latin typeface="Century Gothic" panose="020B0502020202020204" pitchFamily="34" charset="0"/>
              </a:rPr>
              <a:t>p</a:t>
            </a:r>
            <a:r>
              <a:rPr lang="fr-FR" dirty="0">
                <a:latin typeface="Century Gothic" panose="020B0502020202020204" pitchFamily="34" charset="0"/>
              </a:rPr>
              <a:t>=0,2586</a:t>
            </a:r>
            <a:endParaRPr lang="fr-FR" dirty="0"/>
          </a:p>
        </p:txBody>
      </p:sp>
      <p:graphicFrame>
        <p:nvGraphicFramePr>
          <p:cNvPr id="9" name="Chart 16">
            <a:extLst>
              <a:ext uri="{FF2B5EF4-FFF2-40B4-BE49-F238E27FC236}">
                <a16:creationId xmlns="" xmlns:a16="http://schemas.microsoft.com/office/drawing/2014/main" id="{464ACBC5-51E0-3C72-7856-CCBCE6AB34B4}"/>
              </a:ext>
            </a:extLst>
          </p:cNvPr>
          <p:cNvGraphicFramePr/>
          <p:nvPr>
            <p:extLst/>
          </p:nvPr>
        </p:nvGraphicFramePr>
        <p:xfrm>
          <a:off x="1454743" y="1208914"/>
          <a:ext cx="6202290" cy="3114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Tableau 12">
            <a:extLst>
              <a:ext uri="{FF2B5EF4-FFF2-40B4-BE49-F238E27FC236}">
                <a16:creationId xmlns="" xmlns:a16="http://schemas.microsoft.com/office/drawing/2014/main" id="{9E90F042-1FE7-E649-0F61-9286F2909E7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361162" y="4354495"/>
          <a:ext cx="6282240" cy="1323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048">
                  <a:extLst>
                    <a:ext uri="{9D8B030D-6E8A-4147-A177-3AD203B41FA5}">
                      <a16:colId xmlns="" xmlns:a16="http://schemas.microsoft.com/office/drawing/2014/main" val="1796791387"/>
                    </a:ext>
                  </a:extLst>
                </a:gridCol>
                <a:gridCol w="351137">
                  <a:extLst>
                    <a:ext uri="{9D8B030D-6E8A-4147-A177-3AD203B41FA5}">
                      <a16:colId xmlns="" xmlns:a16="http://schemas.microsoft.com/office/drawing/2014/main" val="266471001"/>
                    </a:ext>
                  </a:extLst>
                </a:gridCol>
                <a:gridCol w="351137">
                  <a:extLst>
                    <a:ext uri="{9D8B030D-6E8A-4147-A177-3AD203B41FA5}">
                      <a16:colId xmlns="" xmlns:a16="http://schemas.microsoft.com/office/drawing/2014/main" val="2281557389"/>
                    </a:ext>
                  </a:extLst>
                </a:gridCol>
                <a:gridCol w="351137">
                  <a:extLst>
                    <a:ext uri="{9D8B030D-6E8A-4147-A177-3AD203B41FA5}">
                      <a16:colId xmlns="" xmlns:a16="http://schemas.microsoft.com/office/drawing/2014/main" val="1469510074"/>
                    </a:ext>
                  </a:extLst>
                </a:gridCol>
                <a:gridCol w="351137">
                  <a:extLst>
                    <a:ext uri="{9D8B030D-6E8A-4147-A177-3AD203B41FA5}">
                      <a16:colId xmlns="" xmlns:a16="http://schemas.microsoft.com/office/drawing/2014/main" val="928356203"/>
                    </a:ext>
                  </a:extLst>
                </a:gridCol>
                <a:gridCol w="351137">
                  <a:extLst>
                    <a:ext uri="{9D8B030D-6E8A-4147-A177-3AD203B41FA5}">
                      <a16:colId xmlns="" xmlns:a16="http://schemas.microsoft.com/office/drawing/2014/main" val="2391589505"/>
                    </a:ext>
                  </a:extLst>
                </a:gridCol>
                <a:gridCol w="351137">
                  <a:extLst>
                    <a:ext uri="{9D8B030D-6E8A-4147-A177-3AD203B41FA5}">
                      <a16:colId xmlns="" xmlns:a16="http://schemas.microsoft.com/office/drawing/2014/main" val="2002810220"/>
                    </a:ext>
                  </a:extLst>
                </a:gridCol>
                <a:gridCol w="351137">
                  <a:extLst>
                    <a:ext uri="{9D8B030D-6E8A-4147-A177-3AD203B41FA5}">
                      <a16:colId xmlns="" xmlns:a16="http://schemas.microsoft.com/office/drawing/2014/main" val="2003630992"/>
                    </a:ext>
                  </a:extLst>
                </a:gridCol>
                <a:gridCol w="351137">
                  <a:extLst>
                    <a:ext uri="{9D8B030D-6E8A-4147-A177-3AD203B41FA5}">
                      <a16:colId xmlns="" xmlns:a16="http://schemas.microsoft.com/office/drawing/2014/main" val="1157455085"/>
                    </a:ext>
                  </a:extLst>
                </a:gridCol>
                <a:gridCol w="351137">
                  <a:extLst>
                    <a:ext uri="{9D8B030D-6E8A-4147-A177-3AD203B41FA5}">
                      <a16:colId xmlns="" xmlns:a16="http://schemas.microsoft.com/office/drawing/2014/main" val="3336050071"/>
                    </a:ext>
                  </a:extLst>
                </a:gridCol>
                <a:gridCol w="351137">
                  <a:extLst>
                    <a:ext uri="{9D8B030D-6E8A-4147-A177-3AD203B41FA5}">
                      <a16:colId xmlns="" xmlns:a16="http://schemas.microsoft.com/office/drawing/2014/main" val="112325588"/>
                    </a:ext>
                  </a:extLst>
                </a:gridCol>
                <a:gridCol w="351137">
                  <a:extLst>
                    <a:ext uri="{9D8B030D-6E8A-4147-A177-3AD203B41FA5}">
                      <a16:colId xmlns="" xmlns:a16="http://schemas.microsoft.com/office/drawing/2014/main" val="3187258541"/>
                    </a:ext>
                  </a:extLst>
                </a:gridCol>
                <a:gridCol w="351137">
                  <a:extLst>
                    <a:ext uri="{9D8B030D-6E8A-4147-A177-3AD203B41FA5}">
                      <a16:colId xmlns="" xmlns:a16="http://schemas.microsoft.com/office/drawing/2014/main" val="1098140682"/>
                    </a:ext>
                  </a:extLst>
                </a:gridCol>
                <a:gridCol w="351137">
                  <a:extLst>
                    <a:ext uri="{9D8B030D-6E8A-4147-A177-3AD203B41FA5}">
                      <a16:colId xmlns="" xmlns:a16="http://schemas.microsoft.com/office/drawing/2014/main" val="1149399730"/>
                    </a:ext>
                  </a:extLst>
                </a:gridCol>
                <a:gridCol w="351137">
                  <a:extLst>
                    <a:ext uri="{9D8B030D-6E8A-4147-A177-3AD203B41FA5}">
                      <a16:colId xmlns="" xmlns:a16="http://schemas.microsoft.com/office/drawing/2014/main" val="789287851"/>
                    </a:ext>
                  </a:extLst>
                </a:gridCol>
                <a:gridCol w="351137">
                  <a:extLst>
                    <a:ext uri="{9D8B030D-6E8A-4147-A177-3AD203B41FA5}">
                      <a16:colId xmlns="" xmlns:a16="http://schemas.microsoft.com/office/drawing/2014/main" val="1799216007"/>
                    </a:ext>
                  </a:extLst>
                </a:gridCol>
                <a:gridCol w="351137">
                  <a:extLst>
                    <a:ext uri="{9D8B030D-6E8A-4147-A177-3AD203B41FA5}">
                      <a16:colId xmlns="" xmlns:a16="http://schemas.microsoft.com/office/drawing/2014/main" val="304042180"/>
                    </a:ext>
                  </a:extLst>
                </a:gridCol>
              </a:tblGrid>
              <a:tr h="220551"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 dirty="0" err="1">
                          <a:solidFill>
                            <a:schemeClr val="bg1"/>
                          </a:solidFill>
                          <a:latin typeface="+mn-lt"/>
                        </a:rPr>
                        <a:t>ulGHV</a:t>
                      </a:r>
                      <a:endParaRPr lang="en-US" sz="900" b="1" kern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103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39630942"/>
                  </a:ext>
                </a:extLst>
              </a:tr>
              <a:tr h="220551"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>
                          <a:solidFill>
                            <a:schemeClr val="bg1"/>
                          </a:solidFill>
                          <a:latin typeface="+mn-lt"/>
                        </a:rPr>
                        <a:t>mlGHV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59784969"/>
                  </a:ext>
                </a:extLst>
              </a:tr>
              <a:tr h="220551"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 dirty="0" err="1">
                          <a:solidFill>
                            <a:schemeClr val="bg1"/>
                          </a:solidFill>
                          <a:latin typeface="+mn-lt"/>
                        </a:rPr>
                        <a:t>ulGHV</a:t>
                      </a:r>
                      <a:endParaRPr lang="en-US" sz="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rgbClr val="ED7D31"/>
                          </a:solidFill>
                        </a:rPr>
                        <a:t>118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rgbClr val="ED7D31"/>
                          </a:solidFill>
                        </a:rPr>
                        <a:t>108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rgbClr val="ED7D31"/>
                          </a:solidFill>
                        </a:rPr>
                        <a:t>106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rgbClr val="ED7D31"/>
                          </a:solidFill>
                        </a:rPr>
                        <a:t>104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rgbClr val="ED7D31"/>
                          </a:solidFill>
                        </a:rPr>
                        <a:t>102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rgbClr val="ED7D31"/>
                          </a:solidFill>
                        </a:rPr>
                        <a:t>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rgbClr val="ED7D31"/>
                          </a:solidFill>
                        </a:rPr>
                        <a:t>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rgbClr val="ED7D31"/>
                          </a:solidFill>
                        </a:rPr>
                        <a:t>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rgbClr val="ED7D31"/>
                          </a:solidFill>
                        </a:rPr>
                        <a:t>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rgbClr val="ED7D31"/>
                          </a:solidFill>
                        </a:rPr>
                        <a:t>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rgbClr val="ED7D31"/>
                          </a:solidFill>
                        </a:rPr>
                        <a:t>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rgbClr val="ED7D31"/>
                          </a:solidFill>
                        </a:rPr>
                        <a:t>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rgbClr val="ED7D31"/>
                          </a:solidFill>
                        </a:rPr>
                        <a:t>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rgbClr val="ED7D31"/>
                          </a:solidFill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rgbClr val="ED7D31"/>
                          </a:solidFill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rgbClr val="ED7D3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32339099"/>
                  </a:ext>
                </a:extLst>
              </a:tr>
              <a:tr h="220551"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 err="1">
                          <a:solidFill>
                            <a:schemeClr val="bg1"/>
                          </a:solidFill>
                          <a:latin typeface="+mn-lt"/>
                        </a:rPr>
                        <a:t>mlGHV</a:t>
                      </a:r>
                      <a:endParaRPr lang="en-US" sz="800" b="1" kern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1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rgbClr val="ED7D31"/>
                          </a:solidFill>
                        </a:rPr>
                        <a:t>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rgbClr val="ED7D31"/>
                          </a:solidFill>
                        </a:rPr>
                        <a:t>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rgbClr val="ED7D31"/>
                          </a:solidFill>
                        </a:rPr>
                        <a:t>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rgbClr val="ED7D31"/>
                          </a:solidFill>
                        </a:rPr>
                        <a:t>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rgbClr val="ED7D31"/>
                          </a:solidFill>
                        </a:rPr>
                        <a:t>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rgbClr val="ED7D31"/>
                          </a:solidFill>
                        </a:rPr>
                        <a:t>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rgbClr val="ED7D31"/>
                          </a:solidFill>
                        </a:rPr>
                        <a:t>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rgbClr val="ED7D31"/>
                          </a:solidFill>
                        </a:rPr>
                        <a:t>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rgbClr val="ED7D31"/>
                          </a:solidFill>
                        </a:rPr>
                        <a:t>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rgbClr val="ED7D31"/>
                          </a:solidFill>
                        </a:rPr>
                        <a:t>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rgbClr val="ED7D31"/>
                          </a:solidFill>
                        </a:rPr>
                        <a:t>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rgbClr val="ED7D31"/>
                          </a:solidFill>
                        </a:rPr>
                        <a:t>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rgbClr val="ED7D31"/>
                          </a:solidFill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rgbClr val="ED7D31"/>
                          </a:solidFill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rgbClr val="ED7D31"/>
                          </a:solidFill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rgbClr val="ED7D3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02862902"/>
                  </a:ext>
                </a:extLst>
              </a:tr>
              <a:tr h="220551"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 dirty="0" err="1">
                          <a:solidFill>
                            <a:schemeClr val="bg1"/>
                          </a:solidFill>
                          <a:latin typeface="+mn-lt"/>
                        </a:rPr>
                        <a:t>ulGHV</a:t>
                      </a:r>
                      <a:endParaRPr lang="en-US" sz="9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222647"/>
                  </a:ext>
                </a:extLst>
              </a:tr>
              <a:tr h="220551"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 dirty="0" err="1">
                          <a:solidFill>
                            <a:schemeClr val="bg1"/>
                          </a:solidFill>
                          <a:latin typeface="+mn-lt"/>
                        </a:rPr>
                        <a:t>mlGHV</a:t>
                      </a:r>
                      <a:endParaRPr lang="en-US" sz="900" b="1" kern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420739829"/>
                  </a:ext>
                </a:extLst>
              </a:tr>
            </a:tbl>
          </a:graphicData>
        </a:graphic>
      </p:graphicFrame>
      <p:graphicFrame>
        <p:nvGraphicFramePr>
          <p:cNvPr id="14" name="Table 10">
            <a:extLst>
              <a:ext uri="{FF2B5EF4-FFF2-40B4-BE49-F238E27FC236}">
                <a16:creationId xmlns="" xmlns:a16="http://schemas.microsoft.com/office/drawing/2014/main" id="{1F702024-29C9-0916-9D4A-CC0053DDA94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565002" y="858189"/>
          <a:ext cx="3634610" cy="76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73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03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8259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74356">
                  <a:extLst>
                    <a:ext uri="{9D8B030D-6E8A-4147-A177-3AD203B41FA5}">
                      <a16:colId xmlns="" xmlns:a16="http://schemas.microsoft.com/office/drawing/2014/main" val="1993344156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</a:rPr>
                        <a:t> 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chemeClr val="bg1"/>
                          </a:solidFill>
                          <a:latin typeface="+mn-lt"/>
                        </a:rPr>
                        <a:t>A+O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O+Cib</a:t>
                      </a:r>
                      <a:endParaRPr lang="en-US" sz="11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A</a:t>
                      </a:r>
                      <a:endParaRPr lang="en-US" sz="11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SSP à 6 ans</a:t>
                      </a:r>
                      <a:endParaRPr lang="en-US" sz="12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T w="38100" cmpd="sng">
                      <a:noFill/>
                    </a:lnT>
                    <a:solidFill>
                      <a:srgbClr val="E8E6E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75%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8E6E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5%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8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60%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8E6E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Médiane</a:t>
                      </a:r>
                      <a:r>
                        <a:rPr lang="en-US" sz="12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 SSP</a:t>
                      </a:r>
                    </a:p>
                  </a:txBody>
                  <a:tcPr marL="36000" marR="36000" marT="36000" marB="36000" anchor="ctr">
                    <a:solidFill>
                      <a:srgbClr val="E8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NA</a:t>
                      </a:r>
                    </a:p>
                  </a:txBody>
                  <a:tcPr marL="36000" marR="36000" marT="36000" marB="36000" anchor="ctr">
                    <a:solidFill>
                      <a:srgbClr val="E8E6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22,2 mois</a:t>
                      </a:r>
                    </a:p>
                  </a:txBody>
                  <a:tcPr marL="36000" marR="36000" marT="36000" marB="36000" anchor="ctr">
                    <a:solidFill>
                      <a:srgbClr val="E8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NA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rgbClr val="E8E6E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99453174"/>
                  </a:ext>
                </a:extLst>
              </a:tr>
            </a:tbl>
          </a:graphicData>
        </a:graphic>
      </p:graphicFrame>
      <p:sp>
        <p:nvSpPr>
          <p:cNvPr id="12" name="Forme libre : forme 11">
            <a:extLst>
              <a:ext uri="{FF2B5EF4-FFF2-40B4-BE49-F238E27FC236}">
                <a16:creationId xmlns="" xmlns:a16="http://schemas.microsoft.com/office/drawing/2014/main" id="{36083198-B218-D4C8-F977-DC75BF70A45C}"/>
              </a:ext>
            </a:extLst>
          </p:cNvPr>
          <p:cNvSpPr/>
          <p:nvPr/>
        </p:nvSpPr>
        <p:spPr>
          <a:xfrm>
            <a:off x="2204658" y="1367905"/>
            <a:ext cx="5065663" cy="765740"/>
          </a:xfrm>
          <a:custGeom>
            <a:avLst/>
            <a:gdLst>
              <a:gd name="connsiteX0" fmla="*/ 0 w 5065663"/>
              <a:gd name="connsiteY0" fmla="*/ 0 h 765740"/>
              <a:gd name="connsiteX1" fmla="*/ 215978 w 5065663"/>
              <a:gd name="connsiteY1" fmla="*/ 0 h 765740"/>
              <a:gd name="connsiteX2" fmla="*/ 215978 w 5065663"/>
              <a:gd name="connsiteY2" fmla="*/ 28049 h 765740"/>
              <a:gd name="connsiteX3" fmla="*/ 468419 w 5065663"/>
              <a:gd name="connsiteY3" fmla="*/ 28049 h 765740"/>
              <a:gd name="connsiteX4" fmla="*/ 541347 w 5065663"/>
              <a:gd name="connsiteY4" fmla="*/ 98172 h 765740"/>
              <a:gd name="connsiteX5" fmla="*/ 661958 w 5065663"/>
              <a:gd name="connsiteY5" fmla="*/ 98172 h 765740"/>
              <a:gd name="connsiteX6" fmla="*/ 661958 w 5065663"/>
              <a:gd name="connsiteY6" fmla="*/ 123416 h 765740"/>
              <a:gd name="connsiteX7" fmla="*/ 1124768 w 5065663"/>
              <a:gd name="connsiteY7" fmla="*/ 123416 h 765740"/>
              <a:gd name="connsiteX8" fmla="*/ 1124768 w 5065663"/>
              <a:gd name="connsiteY8" fmla="*/ 162685 h 765740"/>
              <a:gd name="connsiteX9" fmla="*/ 1290257 w 5065663"/>
              <a:gd name="connsiteY9" fmla="*/ 162685 h 765740"/>
              <a:gd name="connsiteX10" fmla="*/ 1290257 w 5065663"/>
              <a:gd name="connsiteY10" fmla="*/ 187929 h 765740"/>
              <a:gd name="connsiteX11" fmla="*/ 1595992 w 5065663"/>
              <a:gd name="connsiteY11" fmla="*/ 187929 h 765740"/>
              <a:gd name="connsiteX12" fmla="*/ 1595992 w 5065663"/>
              <a:gd name="connsiteY12" fmla="*/ 213173 h 765740"/>
              <a:gd name="connsiteX13" fmla="*/ 2243926 w 5065663"/>
              <a:gd name="connsiteY13" fmla="*/ 213173 h 765740"/>
              <a:gd name="connsiteX14" fmla="*/ 2243926 w 5065663"/>
              <a:gd name="connsiteY14" fmla="*/ 263661 h 765740"/>
              <a:gd name="connsiteX15" fmla="*/ 2457099 w 5065663"/>
              <a:gd name="connsiteY15" fmla="*/ 263661 h 765740"/>
              <a:gd name="connsiteX16" fmla="*/ 2457099 w 5065663"/>
              <a:gd name="connsiteY16" fmla="*/ 288906 h 765740"/>
              <a:gd name="connsiteX17" fmla="*/ 2566490 w 5065663"/>
              <a:gd name="connsiteY17" fmla="*/ 288906 h 765740"/>
              <a:gd name="connsiteX18" fmla="*/ 2566490 w 5065663"/>
              <a:gd name="connsiteY18" fmla="*/ 308540 h 765740"/>
              <a:gd name="connsiteX19" fmla="*/ 2945153 w 5065663"/>
              <a:gd name="connsiteY19" fmla="*/ 308540 h 765740"/>
              <a:gd name="connsiteX20" fmla="*/ 2945153 w 5065663"/>
              <a:gd name="connsiteY20" fmla="*/ 336589 h 765740"/>
              <a:gd name="connsiteX21" fmla="*/ 3332230 w 5065663"/>
              <a:gd name="connsiteY21" fmla="*/ 336589 h 765740"/>
              <a:gd name="connsiteX22" fmla="*/ 3332230 w 5065663"/>
              <a:gd name="connsiteY22" fmla="*/ 356223 h 765740"/>
              <a:gd name="connsiteX23" fmla="*/ 3424792 w 5065663"/>
              <a:gd name="connsiteY23" fmla="*/ 356223 h 765740"/>
              <a:gd name="connsiteX24" fmla="*/ 3424792 w 5065663"/>
              <a:gd name="connsiteY24" fmla="*/ 381467 h 765740"/>
              <a:gd name="connsiteX25" fmla="*/ 3612721 w 5065663"/>
              <a:gd name="connsiteY25" fmla="*/ 381467 h 765740"/>
              <a:gd name="connsiteX26" fmla="*/ 3612721 w 5065663"/>
              <a:gd name="connsiteY26" fmla="*/ 412321 h 765740"/>
              <a:gd name="connsiteX27" fmla="*/ 3761381 w 5065663"/>
              <a:gd name="connsiteY27" fmla="*/ 412321 h 765740"/>
              <a:gd name="connsiteX28" fmla="*/ 3761381 w 5065663"/>
              <a:gd name="connsiteY28" fmla="*/ 437566 h 765740"/>
              <a:gd name="connsiteX29" fmla="*/ 3831504 w 5065663"/>
              <a:gd name="connsiteY29" fmla="*/ 437566 h 765740"/>
              <a:gd name="connsiteX30" fmla="*/ 3831504 w 5065663"/>
              <a:gd name="connsiteY30" fmla="*/ 465615 h 765740"/>
              <a:gd name="connsiteX31" fmla="*/ 4036262 w 5065663"/>
              <a:gd name="connsiteY31" fmla="*/ 465615 h 765740"/>
              <a:gd name="connsiteX32" fmla="*/ 4036262 w 5065663"/>
              <a:gd name="connsiteY32" fmla="*/ 493664 h 765740"/>
              <a:gd name="connsiteX33" fmla="*/ 4097970 w 5065663"/>
              <a:gd name="connsiteY33" fmla="*/ 493664 h 765740"/>
              <a:gd name="connsiteX34" fmla="*/ 4097970 w 5065663"/>
              <a:gd name="connsiteY34" fmla="*/ 530128 h 765740"/>
              <a:gd name="connsiteX35" fmla="*/ 4151263 w 5065663"/>
              <a:gd name="connsiteY35" fmla="*/ 530128 h 765740"/>
              <a:gd name="connsiteX36" fmla="*/ 4151263 w 5065663"/>
              <a:gd name="connsiteY36" fmla="*/ 577811 h 765740"/>
              <a:gd name="connsiteX37" fmla="*/ 4207362 w 5065663"/>
              <a:gd name="connsiteY37" fmla="*/ 577811 h 765740"/>
              <a:gd name="connsiteX38" fmla="*/ 4207362 w 5065663"/>
              <a:gd name="connsiteY38" fmla="*/ 600250 h 765740"/>
              <a:gd name="connsiteX39" fmla="*/ 4288704 w 5065663"/>
              <a:gd name="connsiteY39" fmla="*/ 600250 h 765740"/>
              <a:gd name="connsiteX40" fmla="*/ 4288704 w 5065663"/>
              <a:gd name="connsiteY40" fmla="*/ 633909 h 765740"/>
              <a:gd name="connsiteX41" fmla="*/ 4510292 w 5065663"/>
              <a:gd name="connsiteY41" fmla="*/ 633909 h 765740"/>
              <a:gd name="connsiteX42" fmla="*/ 4510292 w 5065663"/>
              <a:gd name="connsiteY42" fmla="*/ 695617 h 765740"/>
              <a:gd name="connsiteX43" fmla="*/ 4543951 w 5065663"/>
              <a:gd name="connsiteY43" fmla="*/ 695617 h 765740"/>
              <a:gd name="connsiteX44" fmla="*/ 4543951 w 5065663"/>
              <a:gd name="connsiteY44" fmla="*/ 765740 h 765740"/>
              <a:gd name="connsiteX45" fmla="*/ 5065663 w 5065663"/>
              <a:gd name="connsiteY45" fmla="*/ 765740 h 765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065663" h="765740">
                <a:moveTo>
                  <a:pt x="0" y="0"/>
                </a:moveTo>
                <a:lnTo>
                  <a:pt x="215978" y="0"/>
                </a:lnTo>
                <a:lnTo>
                  <a:pt x="215978" y="28049"/>
                </a:lnTo>
                <a:lnTo>
                  <a:pt x="468419" y="28049"/>
                </a:lnTo>
                <a:lnTo>
                  <a:pt x="541347" y="98172"/>
                </a:lnTo>
                <a:lnTo>
                  <a:pt x="661958" y="98172"/>
                </a:lnTo>
                <a:lnTo>
                  <a:pt x="661958" y="123416"/>
                </a:lnTo>
                <a:lnTo>
                  <a:pt x="1124768" y="123416"/>
                </a:lnTo>
                <a:lnTo>
                  <a:pt x="1124768" y="162685"/>
                </a:lnTo>
                <a:lnTo>
                  <a:pt x="1290257" y="162685"/>
                </a:lnTo>
                <a:lnTo>
                  <a:pt x="1290257" y="187929"/>
                </a:lnTo>
                <a:lnTo>
                  <a:pt x="1595992" y="187929"/>
                </a:lnTo>
                <a:lnTo>
                  <a:pt x="1595992" y="213173"/>
                </a:lnTo>
                <a:lnTo>
                  <a:pt x="2243926" y="213173"/>
                </a:lnTo>
                <a:lnTo>
                  <a:pt x="2243926" y="263661"/>
                </a:lnTo>
                <a:lnTo>
                  <a:pt x="2457099" y="263661"/>
                </a:lnTo>
                <a:lnTo>
                  <a:pt x="2457099" y="288906"/>
                </a:lnTo>
                <a:lnTo>
                  <a:pt x="2566490" y="288906"/>
                </a:lnTo>
                <a:lnTo>
                  <a:pt x="2566490" y="308540"/>
                </a:lnTo>
                <a:lnTo>
                  <a:pt x="2945153" y="308540"/>
                </a:lnTo>
                <a:lnTo>
                  <a:pt x="2945153" y="336589"/>
                </a:lnTo>
                <a:lnTo>
                  <a:pt x="3332230" y="336589"/>
                </a:lnTo>
                <a:lnTo>
                  <a:pt x="3332230" y="356223"/>
                </a:lnTo>
                <a:lnTo>
                  <a:pt x="3424792" y="356223"/>
                </a:lnTo>
                <a:lnTo>
                  <a:pt x="3424792" y="381467"/>
                </a:lnTo>
                <a:lnTo>
                  <a:pt x="3612721" y="381467"/>
                </a:lnTo>
                <a:lnTo>
                  <a:pt x="3612721" y="412321"/>
                </a:lnTo>
                <a:lnTo>
                  <a:pt x="3761381" y="412321"/>
                </a:lnTo>
                <a:lnTo>
                  <a:pt x="3761381" y="437566"/>
                </a:lnTo>
                <a:lnTo>
                  <a:pt x="3831504" y="437566"/>
                </a:lnTo>
                <a:lnTo>
                  <a:pt x="3831504" y="465615"/>
                </a:lnTo>
                <a:lnTo>
                  <a:pt x="4036262" y="465615"/>
                </a:lnTo>
                <a:lnTo>
                  <a:pt x="4036262" y="493664"/>
                </a:lnTo>
                <a:lnTo>
                  <a:pt x="4097970" y="493664"/>
                </a:lnTo>
                <a:lnTo>
                  <a:pt x="4097970" y="530128"/>
                </a:lnTo>
                <a:lnTo>
                  <a:pt x="4151263" y="530128"/>
                </a:lnTo>
                <a:lnTo>
                  <a:pt x="4151263" y="577811"/>
                </a:lnTo>
                <a:lnTo>
                  <a:pt x="4207362" y="577811"/>
                </a:lnTo>
                <a:lnTo>
                  <a:pt x="4207362" y="600250"/>
                </a:lnTo>
                <a:lnTo>
                  <a:pt x="4288704" y="600250"/>
                </a:lnTo>
                <a:lnTo>
                  <a:pt x="4288704" y="633909"/>
                </a:lnTo>
                <a:lnTo>
                  <a:pt x="4510292" y="633909"/>
                </a:lnTo>
                <a:lnTo>
                  <a:pt x="4510292" y="695617"/>
                </a:lnTo>
                <a:lnTo>
                  <a:pt x="4543951" y="695617"/>
                </a:lnTo>
                <a:lnTo>
                  <a:pt x="4543951" y="765740"/>
                </a:lnTo>
                <a:lnTo>
                  <a:pt x="5065663" y="765740"/>
                </a:lnTo>
              </a:path>
            </a:pathLst>
          </a:cu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5" name="Forme libre : forme 14">
            <a:extLst>
              <a:ext uri="{FF2B5EF4-FFF2-40B4-BE49-F238E27FC236}">
                <a16:creationId xmlns="" xmlns:a16="http://schemas.microsoft.com/office/drawing/2014/main" id="{CFA3C5E9-D2CA-92BE-DFFD-02E788F128B1}"/>
              </a:ext>
            </a:extLst>
          </p:cNvPr>
          <p:cNvSpPr/>
          <p:nvPr/>
        </p:nvSpPr>
        <p:spPr>
          <a:xfrm>
            <a:off x="2207463" y="1365100"/>
            <a:ext cx="5149811" cy="572201"/>
          </a:xfrm>
          <a:custGeom>
            <a:avLst/>
            <a:gdLst>
              <a:gd name="connsiteX0" fmla="*/ 0 w 5149811"/>
              <a:gd name="connsiteY0" fmla="*/ 0 h 572201"/>
              <a:gd name="connsiteX1" fmla="*/ 72927 w 5149811"/>
              <a:gd name="connsiteY1" fmla="*/ 0 h 572201"/>
              <a:gd name="connsiteX2" fmla="*/ 72927 w 5149811"/>
              <a:gd name="connsiteY2" fmla="*/ 33659 h 572201"/>
              <a:gd name="connsiteX3" fmla="*/ 230002 w 5149811"/>
              <a:gd name="connsiteY3" fmla="*/ 33659 h 572201"/>
              <a:gd name="connsiteX4" fmla="*/ 246831 w 5149811"/>
              <a:gd name="connsiteY4" fmla="*/ 50488 h 572201"/>
              <a:gd name="connsiteX5" fmla="*/ 805008 w 5149811"/>
              <a:gd name="connsiteY5" fmla="*/ 50488 h 572201"/>
              <a:gd name="connsiteX6" fmla="*/ 805008 w 5149811"/>
              <a:gd name="connsiteY6" fmla="*/ 109392 h 572201"/>
              <a:gd name="connsiteX7" fmla="*/ 950863 w 5149811"/>
              <a:gd name="connsiteY7" fmla="*/ 109392 h 572201"/>
              <a:gd name="connsiteX8" fmla="*/ 950863 w 5149811"/>
              <a:gd name="connsiteY8" fmla="*/ 145855 h 572201"/>
              <a:gd name="connsiteX9" fmla="*/ 2027948 w 5149811"/>
              <a:gd name="connsiteY9" fmla="*/ 145855 h 572201"/>
              <a:gd name="connsiteX10" fmla="*/ 2027948 w 5149811"/>
              <a:gd name="connsiteY10" fmla="*/ 176709 h 572201"/>
              <a:gd name="connsiteX11" fmla="*/ 2243926 w 5149811"/>
              <a:gd name="connsiteY11" fmla="*/ 176709 h 572201"/>
              <a:gd name="connsiteX12" fmla="*/ 2243926 w 5149811"/>
              <a:gd name="connsiteY12" fmla="*/ 218783 h 572201"/>
              <a:gd name="connsiteX13" fmla="*/ 2689906 w 5149811"/>
              <a:gd name="connsiteY13" fmla="*/ 218783 h 572201"/>
              <a:gd name="connsiteX14" fmla="*/ 2689906 w 5149811"/>
              <a:gd name="connsiteY14" fmla="*/ 246832 h 572201"/>
              <a:gd name="connsiteX15" fmla="*/ 2830152 w 5149811"/>
              <a:gd name="connsiteY15" fmla="*/ 246832 h 572201"/>
              <a:gd name="connsiteX16" fmla="*/ 2830152 w 5149811"/>
              <a:gd name="connsiteY16" fmla="*/ 274881 h 572201"/>
              <a:gd name="connsiteX17" fmla="*/ 3236863 w 5149811"/>
              <a:gd name="connsiteY17" fmla="*/ 274881 h 572201"/>
              <a:gd name="connsiteX18" fmla="*/ 3236863 w 5149811"/>
              <a:gd name="connsiteY18" fmla="*/ 319760 h 572201"/>
              <a:gd name="connsiteX19" fmla="*/ 3685649 w 5149811"/>
              <a:gd name="connsiteY19" fmla="*/ 319760 h 572201"/>
              <a:gd name="connsiteX20" fmla="*/ 3685649 w 5149811"/>
              <a:gd name="connsiteY20" fmla="*/ 361833 h 572201"/>
              <a:gd name="connsiteX21" fmla="*/ 3755771 w 5149811"/>
              <a:gd name="connsiteY21" fmla="*/ 361833 h 572201"/>
              <a:gd name="connsiteX22" fmla="*/ 3755771 w 5149811"/>
              <a:gd name="connsiteY22" fmla="*/ 426346 h 572201"/>
              <a:gd name="connsiteX23" fmla="*/ 4238216 w 5149811"/>
              <a:gd name="connsiteY23" fmla="*/ 426346 h 572201"/>
              <a:gd name="connsiteX24" fmla="*/ 4238216 w 5149811"/>
              <a:gd name="connsiteY24" fmla="*/ 493664 h 572201"/>
              <a:gd name="connsiteX25" fmla="*/ 4454193 w 5149811"/>
              <a:gd name="connsiteY25" fmla="*/ 493664 h 572201"/>
              <a:gd name="connsiteX26" fmla="*/ 4454193 w 5149811"/>
              <a:gd name="connsiteY26" fmla="*/ 572201 h 572201"/>
              <a:gd name="connsiteX27" fmla="*/ 5149811 w 5149811"/>
              <a:gd name="connsiteY27" fmla="*/ 572201 h 572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149811" h="572201">
                <a:moveTo>
                  <a:pt x="0" y="0"/>
                </a:moveTo>
                <a:lnTo>
                  <a:pt x="72927" y="0"/>
                </a:lnTo>
                <a:lnTo>
                  <a:pt x="72927" y="33659"/>
                </a:lnTo>
                <a:lnTo>
                  <a:pt x="230002" y="33659"/>
                </a:lnTo>
                <a:lnTo>
                  <a:pt x="246831" y="50488"/>
                </a:lnTo>
                <a:lnTo>
                  <a:pt x="805008" y="50488"/>
                </a:lnTo>
                <a:lnTo>
                  <a:pt x="805008" y="109392"/>
                </a:lnTo>
                <a:lnTo>
                  <a:pt x="950863" y="109392"/>
                </a:lnTo>
                <a:lnTo>
                  <a:pt x="950863" y="145855"/>
                </a:lnTo>
                <a:lnTo>
                  <a:pt x="2027948" y="145855"/>
                </a:lnTo>
                <a:lnTo>
                  <a:pt x="2027948" y="176709"/>
                </a:lnTo>
                <a:lnTo>
                  <a:pt x="2243926" y="176709"/>
                </a:lnTo>
                <a:lnTo>
                  <a:pt x="2243926" y="218783"/>
                </a:lnTo>
                <a:lnTo>
                  <a:pt x="2689906" y="218783"/>
                </a:lnTo>
                <a:lnTo>
                  <a:pt x="2689906" y="246832"/>
                </a:lnTo>
                <a:lnTo>
                  <a:pt x="2830152" y="246832"/>
                </a:lnTo>
                <a:lnTo>
                  <a:pt x="2830152" y="274881"/>
                </a:lnTo>
                <a:lnTo>
                  <a:pt x="3236863" y="274881"/>
                </a:lnTo>
                <a:lnTo>
                  <a:pt x="3236863" y="319760"/>
                </a:lnTo>
                <a:lnTo>
                  <a:pt x="3685649" y="319760"/>
                </a:lnTo>
                <a:lnTo>
                  <a:pt x="3685649" y="361833"/>
                </a:lnTo>
                <a:lnTo>
                  <a:pt x="3755771" y="361833"/>
                </a:lnTo>
                <a:lnTo>
                  <a:pt x="3755771" y="426346"/>
                </a:lnTo>
                <a:lnTo>
                  <a:pt x="4238216" y="426346"/>
                </a:lnTo>
                <a:lnTo>
                  <a:pt x="4238216" y="493664"/>
                </a:lnTo>
                <a:lnTo>
                  <a:pt x="4454193" y="493664"/>
                </a:lnTo>
                <a:lnTo>
                  <a:pt x="4454193" y="572201"/>
                </a:lnTo>
                <a:lnTo>
                  <a:pt x="5149811" y="572201"/>
                </a:lnTo>
              </a:path>
            </a:pathLst>
          </a:cu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0" name="Forme libre : forme 19">
            <a:extLst>
              <a:ext uri="{FF2B5EF4-FFF2-40B4-BE49-F238E27FC236}">
                <a16:creationId xmlns="" xmlns:a16="http://schemas.microsoft.com/office/drawing/2014/main" id="{801A0C03-A497-9AE6-2A9E-3A696DD5EDA9}"/>
              </a:ext>
            </a:extLst>
          </p:cNvPr>
          <p:cNvSpPr/>
          <p:nvPr/>
        </p:nvSpPr>
        <p:spPr>
          <a:xfrm>
            <a:off x="2204658" y="1367905"/>
            <a:ext cx="5076883" cy="1079890"/>
          </a:xfrm>
          <a:custGeom>
            <a:avLst/>
            <a:gdLst>
              <a:gd name="connsiteX0" fmla="*/ 0 w 5076883"/>
              <a:gd name="connsiteY0" fmla="*/ 0 h 1079890"/>
              <a:gd name="connsiteX1" fmla="*/ 61708 w 5076883"/>
              <a:gd name="connsiteY1" fmla="*/ 47683 h 1079890"/>
              <a:gd name="connsiteX2" fmla="*/ 204758 w 5076883"/>
              <a:gd name="connsiteY2" fmla="*/ 47683 h 1079890"/>
              <a:gd name="connsiteX3" fmla="*/ 204758 w 5076883"/>
              <a:gd name="connsiteY3" fmla="*/ 84147 h 1079890"/>
              <a:gd name="connsiteX4" fmla="*/ 460005 w 5076883"/>
              <a:gd name="connsiteY4" fmla="*/ 84147 h 1079890"/>
              <a:gd name="connsiteX5" fmla="*/ 460005 w 5076883"/>
              <a:gd name="connsiteY5" fmla="*/ 126221 h 1079890"/>
              <a:gd name="connsiteX6" fmla="*/ 805008 w 5076883"/>
              <a:gd name="connsiteY6" fmla="*/ 126221 h 1079890"/>
              <a:gd name="connsiteX7" fmla="*/ 805008 w 5076883"/>
              <a:gd name="connsiteY7" fmla="*/ 154270 h 1079890"/>
              <a:gd name="connsiteX8" fmla="*/ 959278 w 5076883"/>
              <a:gd name="connsiteY8" fmla="*/ 154270 h 1079890"/>
              <a:gd name="connsiteX9" fmla="*/ 959278 w 5076883"/>
              <a:gd name="connsiteY9" fmla="*/ 179514 h 1079890"/>
              <a:gd name="connsiteX10" fmla="*/ 1116353 w 5076883"/>
              <a:gd name="connsiteY10" fmla="*/ 179514 h 1079890"/>
              <a:gd name="connsiteX11" fmla="*/ 1116353 w 5076883"/>
              <a:gd name="connsiteY11" fmla="*/ 199148 h 1079890"/>
              <a:gd name="connsiteX12" fmla="*/ 1349160 w 5076883"/>
              <a:gd name="connsiteY12" fmla="*/ 199148 h 1079890"/>
              <a:gd name="connsiteX13" fmla="*/ 1349160 w 5076883"/>
              <a:gd name="connsiteY13" fmla="*/ 215978 h 1079890"/>
              <a:gd name="connsiteX14" fmla="*/ 1438917 w 5076883"/>
              <a:gd name="connsiteY14" fmla="*/ 215978 h 1079890"/>
              <a:gd name="connsiteX15" fmla="*/ 1430503 w 5076883"/>
              <a:gd name="connsiteY15" fmla="*/ 224392 h 1079890"/>
              <a:gd name="connsiteX16" fmla="*/ 1469771 w 5076883"/>
              <a:gd name="connsiteY16" fmla="*/ 224392 h 1079890"/>
              <a:gd name="connsiteX17" fmla="*/ 1469771 w 5076883"/>
              <a:gd name="connsiteY17" fmla="*/ 255247 h 1079890"/>
              <a:gd name="connsiteX18" fmla="*/ 1618432 w 5076883"/>
              <a:gd name="connsiteY18" fmla="*/ 255247 h 1079890"/>
              <a:gd name="connsiteX19" fmla="*/ 1660505 w 5076883"/>
              <a:gd name="connsiteY19" fmla="*/ 291710 h 1079890"/>
              <a:gd name="connsiteX20" fmla="*/ 1769897 w 5076883"/>
              <a:gd name="connsiteY20" fmla="*/ 291710 h 1079890"/>
              <a:gd name="connsiteX21" fmla="*/ 1769897 w 5076883"/>
              <a:gd name="connsiteY21" fmla="*/ 319760 h 1079890"/>
              <a:gd name="connsiteX22" fmla="*/ 1935386 w 5076883"/>
              <a:gd name="connsiteY22" fmla="*/ 319760 h 1079890"/>
              <a:gd name="connsiteX23" fmla="*/ 1955021 w 5076883"/>
              <a:gd name="connsiteY23" fmla="*/ 361833 h 1079890"/>
              <a:gd name="connsiteX24" fmla="*/ 2053192 w 5076883"/>
              <a:gd name="connsiteY24" fmla="*/ 361833 h 1079890"/>
              <a:gd name="connsiteX25" fmla="*/ 2053192 w 5076883"/>
              <a:gd name="connsiteY25" fmla="*/ 378663 h 1079890"/>
              <a:gd name="connsiteX26" fmla="*/ 2257951 w 5076883"/>
              <a:gd name="connsiteY26" fmla="*/ 378663 h 1079890"/>
              <a:gd name="connsiteX27" fmla="*/ 2286000 w 5076883"/>
              <a:gd name="connsiteY27" fmla="*/ 415126 h 1079890"/>
              <a:gd name="connsiteX28" fmla="*/ 2451489 w 5076883"/>
              <a:gd name="connsiteY28" fmla="*/ 415126 h 1079890"/>
              <a:gd name="connsiteX29" fmla="*/ 2451489 w 5076883"/>
              <a:gd name="connsiteY29" fmla="*/ 437566 h 1079890"/>
              <a:gd name="connsiteX30" fmla="*/ 2583320 w 5076883"/>
              <a:gd name="connsiteY30" fmla="*/ 437566 h 1079890"/>
              <a:gd name="connsiteX31" fmla="*/ 2611369 w 5076883"/>
              <a:gd name="connsiteY31" fmla="*/ 479639 h 1079890"/>
              <a:gd name="connsiteX32" fmla="*/ 2782468 w 5076883"/>
              <a:gd name="connsiteY32" fmla="*/ 479639 h 1079890"/>
              <a:gd name="connsiteX33" fmla="*/ 2782468 w 5076883"/>
              <a:gd name="connsiteY33" fmla="*/ 502079 h 1079890"/>
              <a:gd name="connsiteX34" fmla="*/ 2886250 w 5076883"/>
              <a:gd name="connsiteY34" fmla="*/ 502079 h 1079890"/>
              <a:gd name="connsiteX35" fmla="*/ 2925519 w 5076883"/>
              <a:gd name="connsiteY35" fmla="*/ 605860 h 1079890"/>
              <a:gd name="connsiteX36" fmla="*/ 3197595 w 5076883"/>
              <a:gd name="connsiteY36" fmla="*/ 605860 h 1079890"/>
              <a:gd name="connsiteX37" fmla="*/ 3248083 w 5076883"/>
              <a:gd name="connsiteY37" fmla="*/ 656348 h 1079890"/>
              <a:gd name="connsiteX38" fmla="*/ 3503330 w 5076883"/>
              <a:gd name="connsiteY38" fmla="*/ 656348 h 1079890"/>
              <a:gd name="connsiteX39" fmla="*/ 3528574 w 5076883"/>
              <a:gd name="connsiteY39" fmla="*/ 712447 h 1079890"/>
              <a:gd name="connsiteX40" fmla="*/ 3570648 w 5076883"/>
              <a:gd name="connsiteY40" fmla="*/ 712447 h 1079890"/>
              <a:gd name="connsiteX41" fmla="*/ 3570648 w 5076883"/>
              <a:gd name="connsiteY41" fmla="*/ 740496 h 1079890"/>
              <a:gd name="connsiteX42" fmla="*/ 3626746 w 5076883"/>
              <a:gd name="connsiteY42" fmla="*/ 740496 h 1079890"/>
              <a:gd name="connsiteX43" fmla="*/ 3626746 w 5076883"/>
              <a:gd name="connsiteY43" fmla="*/ 760130 h 1079890"/>
              <a:gd name="connsiteX44" fmla="*/ 3724917 w 5076883"/>
              <a:gd name="connsiteY44" fmla="*/ 760130 h 1079890"/>
              <a:gd name="connsiteX45" fmla="*/ 3724917 w 5076883"/>
              <a:gd name="connsiteY45" fmla="*/ 782569 h 1079890"/>
              <a:gd name="connsiteX46" fmla="*/ 3783821 w 5076883"/>
              <a:gd name="connsiteY46" fmla="*/ 782569 h 1079890"/>
              <a:gd name="connsiteX47" fmla="*/ 3783821 w 5076883"/>
              <a:gd name="connsiteY47" fmla="*/ 810618 h 1079890"/>
              <a:gd name="connsiteX48" fmla="*/ 3853943 w 5076883"/>
              <a:gd name="connsiteY48" fmla="*/ 810618 h 1079890"/>
              <a:gd name="connsiteX49" fmla="*/ 3881992 w 5076883"/>
              <a:gd name="connsiteY49" fmla="*/ 847082 h 1079890"/>
              <a:gd name="connsiteX50" fmla="*/ 4016628 w 5076883"/>
              <a:gd name="connsiteY50" fmla="*/ 847082 h 1079890"/>
              <a:gd name="connsiteX51" fmla="*/ 4016628 w 5076883"/>
              <a:gd name="connsiteY51" fmla="*/ 877936 h 1079890"/>
              <a:gd name="connsiteX52" fmla="*/ 4176508 w 5076883"/>
              <a:gd name="connsiteY52" fmla="*/ 877936 h 1079890"/>
              <a:gd name="connsiteX53" fmla="*/ 4176508 w 5076883"/>
              <a:gd name="connsiteY53" fmla="*/ 942449 h 1079890"/>
              <a:gd name="connsiteX54" fmla="*/ 4456998 w 5076883"/>
              <a:gd name="connsiteY54" fmla="*/ 942449 h 1079890"/>
              <a:gd name="connsiteX55" fmla="*/ 4456998 w 5076883"/>
              <a:gd name="connsiteY55" fmla="*/ 992937 h 1079890"/>
              <a:gd name="connsiteX56" fmla="*/ 4689806 w 5076883"/>
              <a:gd name="connsiteY56" fmla="*/ 992937 h 1079890"/>
              <a:gd name="connsiteX57" fmla="*/ 4689806 w 5076883"/>
              <a:gd name="connsiteY57" fmla="*/ 1079890 h 1079890"/>
              <a:gd name="connsiteX58" fmla="*/ 5076883 w 5076883"/>
              <a:gd name="connsiteY58" fmla="*/ 1079890 h 107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076883" h="1079890">
                <a:moveTo>
                  <a:pt x="0" y="0"/>
                </a:moveTo>
                <a:lnTo>
                  <a:pt x="61708" y="47683"/>
                </a:lnTo>
                <a:lnTo>
                  <a:pt x="204758" y="47683"/>
                </a:lnTo>
                <a:lnTo>
                  <a:pt x="204758" y="84147"/>
                </a:lnTo>
                <a:lnTo>
                  <a:pt x="460005" y="84147"/>
                </a:lnTo>
                <a:lnTo>
                  <a:pt x="460005" y="126221"/>
                </a:lnTo>
                <a:lnTo>
                  <a:pt x="805008" y="126221"/>
                </a:lnTo>
                <a:lnTo>
                  <a:pt x="805008" y="154270"/>
                </a:lnTo>
                <a:lnTo>
                  <a:pt x="959278" y="154270"/>
                </a:lnTo>
                <a:lnTo>
                  <a:pt x="959278" y="179514"/>
                </a:lnTo>
                <a:lnTo>
                  <a:pt x="1116353" y="179514"/>
                </a:lnTo>
                <a:lnTo>
                  <a:pt x="1116353" y="199148"/>
                </a:lnTo>
                <a:lnTo>
                  <a:pt x="1349160" y="199148"/>
                </a:lnTo>
                <a:lnTo>
                  <a:pt x="1349160" y="215978"/>
                </a:lnTo>
                <a:lnTo>
                  <a:pt x="1438917" y="215978"/>
                </a:lnTo>
                <a:lnTo>
                  <a:pt x="1430503" y="224392"/>
                </a:lnTo>
                <a:lnTo>
                  <a:pt x="1469771" y="224392"/>
                </a:lnTo>
                <a:lnTo>
                  <a:pt x="1469771" y="255247"/>
                </a:lnTo>
                <a:lnTo>
                  <a:pt x="1618432" y="255247"/>
                </a:lnTo>
                <a:lnTo>
                  <a:pt x="1660505" y="291710"/>
                </a:lnTo>
                <a:lnTo>
                  <a:pt x="1769897" y="291710"/>
                </a:lnTo>
                <a:lnTo>
                  <a:pt x="1769897" y="319760"/>
                </a:lnTo>
                <a:lnTo>
                  <a:pt x="1935386" y="319760"/>
                </a:lnTo>
                <a:lnTo>
                  <a:pt x="1955021" y="361833"/>
                </a:lnTo>
                <a:lnTo>
                  <a:pt x="2053192" y="361833"/>
                </a:lnTo>
                <a:lnTo>
                  <a:pt x="2053192" y="378663"/>
                </a:lnTo>
                <a:lnTo>
                  <a:pt x="2257951" y="378663"/>
                </a:lnTo>
                <a:lnTo>
                  <a:pt x="2286000" y="415126"/>
                </a:lnTo>
                <a:lnTo>
                  <a:pt x="2451489" y="415126"/>
                </a:lnTo>
                <a:lnTo>
                  <a:pt x="2451489" y="437566"/>
                </a:lnTo>
                <a:lnTo>
                  <a:pt x="2583320" y="437566"/>
                </a:lnTo>
                <a:lnTo>
                  <a:pt x="2611369" y="479639"/>
                </a:lnTo>
                <a:lnTo>
                  <a:pt x="2782468" y="479639"/>
                </a:lnTo>
                <a:lnTo>
                  <a:pt x="2782468" y="502079"/>
                </a:lnTo>
                <a:lnTo>
                  <a:pt x="2886250" y="502079"/>
                </a:lnTo>
                <a:lnTo>
                  <a:pt x="2925519" y="605860"/>
                </a:lnTo>
                <a:lnTo>
                  <a:pt x="3197595" y="605860"/>
                </a:lnTo>
                <a:lnTo>
                  <a:pt x="3248083" y="656348"/>
                </a:lnTo>
                <a:lnTo>
                  <a:pt x="3503330" y="656348"/>
                </a:lnTo>
                <a:lnTo>
                  <a:pt x="3528574" y="712447"/>
                </a:lnTo>
                <a:lnTo>
                  <a:pt x="3570648" y="712447"/>
                </a:lnTo>
                <a:lnTo>
                  <a:pt x="3570648" y="740496"/>
                </a:lnTo>
                <a:lnTo>
                  <a:pt x="3626746" y="740496"/>
                </a:lnTo>
                <a:lnTo>
                  <a:pt x="3626746" y="760130"/>
                </a:lnTo>
                <a:lnTo>
                  <a:pt x="3724917" y="760130"/>
                </a:lnTo>
                <a:lnTo>
                  <a:pt x="3724917" y="782569"/>
                </a:lnTo>
                <a:lnTo>
                  <a:pt x="3783821" y="782569"/>
                </a:lnTo>
                <a:lnTo>
                  <a:pt x="3783821" y="810618"/>
                </a:lnTo>
                <a:lnTo>
                  <a:pt x="3853943" y="810618"/>
                </a:lnTo>
                <a:lnTo>
                  <a:pt x="3881992" y="847082"/>
                </a:lnTo>
                <a:lnTo>
                  <a:pt x="4016628" y="847082"/>
                </a:lnTo>
                <a:lnTo>
                  <a:pt x="4016628" y="877936"/>
                </a:lnTo>
                <a:lnTo>
                  <a:pt x="4176508" y="877936"/>
                </a:lnTo>
                <a:lnTo>
                  <a:pt x="4176508" y="942449"/>
                </a:lnTo>
                <a:lnTo>
                  <a:pt x="4456998" y="942449"/>
                </a:lnTo>
                <a:lnTo>
                  <a:pt x="4456998" y="992937"/>
                </a:lnTo>
                <a:lnTo>
                  <a:pt x="4689806" y="992937"/>
                </a:lnTo>
                <a:lnTo>
                  <a:pt x="4689806" y="1079890"/>
                </a:lnTo>
                <a:lnTo>
                  <a:pt x="5076883" y="1079890"/>
                </a:ln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2" name="Forme libre : forme 21">
            <a:extLst>
              <a:ext uri="{FF2B5EF4-FFF2-40B4-BE49-F238E27FC236}">
                <a16:creationId xmlns="" xmlns:a16="http://schemas.microsoft.com/office/drawing/2014/main" id="{030D30A7-BB0F-545E-46C7-D3203ECB1F5E}"/>
              </a:ext>
            </a:extLst>
          </p:cNvPr>
          <p:cNvSpPr/>
          <p:nvPr/>
        </p:nvSpPr>
        <p:spPr>
          <a:xfrm>
            <a:off x="2204658" y="1362295"/>
            <a:ext cx="5180665" cy="948059"/>
          </a:xfrm>
          <a:custGeom>
            <a:avLst/>
            <a:gdLst>
              <a:gd name="connsiteX0" fmla="*/ 0 w 5180665"/>
              <a:gd name="connsiteY0" fmla="*/ 0 h 948059"/>
              <a:gd name="connsiteX1" fmla="*/ 53293 w 5180665"/>
              <a:gd name="connsiteY1" fmla="*/ 53293 h 948059"/>
              <a:gd name="connsiteX2" fmla="*/ 103781 w 5180665"/>
              <a:gd name="connsiteY2" fmla="*/ 53293 h 948059"/>
              <a:gd name="connsiteX3" fmla="*/ 103781 w 5180665"/>
              <a:gd name="connsiteY3" fmla="*/ 100977 h 948059"/>
              <a:gd name="connsiteX4" fmla="*/ 207563 w 5180665"/>
              <a:gd name="connsiteY4" fmla="*/ 100977 h 948059"/>
              <a:gd name="connsiteX5" fmla="*/ 207563 w 5180665"/>
              <a:gd name="connsiteY5" fmla="*/ 112197 h 948059"/>
              <a:gd name="connsiteX6" fmla="*/ 502078 w 5180665"/>
              <a:gd name="connsiteY6" fmla="*/ 112197 h 948059"/>
              <a:gd name="connsiteX7" fmla="*/ 502078 w 5180665"/>
              <a:gd name="connsiteY7" fmla="*/ 151465 h 948059"/>
              <a:gd name="connsiteX8" fmla="*/ 670373 w 5180665"/>
              <a:gd name="connsiteY8" fmla="*/ 151465 h 948059"/>
              <a:gd name="connsiteX9" fmla="*/ 670373 w 5180665"/>
              <a:gd name="connsiteY9" fmla="*/ 210368 h 948059"/>
              <a:gd name="connsiteX10" fmla="*/ 950863 w 5180665"/>
              <a:gd name="connsiteY10" fmla="*/ 210368 h 948059"/>
              <a:gd name="connsiteX11" fmla="*/ 950863 w 5180665"/>
              <a:gd name="connsiteY11" fmla="*/ 249637 h 948059"/>
              <a:gd name="connsiteX12" fmla="*/ 1093914 w 5180665"/>
              <a:gd name="connsiteY12" fmla="*/ 249637 h 948059"/>
              <a:gd name="connsiteX13" fmla="*/ 1093914 w 5180665"/>
              <a:gd name="connsiteY13" fmla="*/ 286101 h 948059"/>
              <a:gd name="connsiteX14" fmla="*/ 1192086 w 5180665"/>
              <a:gd name="connsiteY14" fmla="*/ 286101 h 948059"/>
              <a:gd name="connsiteX15" fmla="*/ 1192086 w 5180665"/>
              <a:gd name="connsiteY15" fmla="*/ 336589 h 948059"/>
              <a:gd name="connsiteX16" fmla="*/ 1391234 w 5180665"/>
              <a:gd name="connsiteY16" fmla="*/ 336589 h 948059"/>
              <a:gd name="connsiteX17" fmla="*/ 1391234 w 5180665"/>
              <a:gd name="connsiteY17" fmla="*/ 389882 h 948059"/>
              <a:gd name="connsiteX18" fmla="*/ 2047582 w 5180665"/>
              <a:gd name="connsiteY18" fmla="*/ 389882 h 948059"/>
              <a:gd name="connsiteX19" fmla="*/ 2047582 w 5180665"/>
              <a:gd name="connsiteY19" fmla="*/ 429151 h 948059"/>
              <a:gd name="connsiteX20" fmla="*/ 2412221 w 5180665"/>
              <a:gd name="connsiteY20" fmla="*/ 429151 h 948059"/>
              <a:gd name="connsiteX21" fmla="*/ 2412221 w 5180665"/>
              <a:gd name="connsiteY21" fmla="*/ 468420 h 948059"/>
              <a:gd name="connsiteX22" fmla="*/ 3214424 w 5180665"/>
              <a:gd name="connsiteY22" fmla="*/ 468420 h 948059"/>
              <a:gd name="connsiteX23" fmla="*/ 3214424 w 5180665"/>
              <a:gd name="connsiteY23" fmla="*/ 518908 h 948059"/>
              <a:gd name="connsiteX24" fmla="*/ 3466866 w 5180665"/>
              <a:gd name="connsiteY24" fmla="*/ 518908 h 948059"/>
              <a:gd name="connsiteX25" fmla="*/ 3466866 w 5180665"/>
              <a:gd name="connsiteY25" fmla="*/ 560982 h 948059"/>
              <a:gd name="connsiteX26" fmla="*/ 3621136 w 5180665"/>
              <a:gd name="connsiteY26" fmla="*/ 560982 h 948059"/>
              <a:gd name="connsiteX27" fmla="*/ 3621136 w 5180665"/>
              <a:gd name="connsiteY27" fmla="*/ 603055 h 948059"/>
              <a:gd name="connsiteX28" fmla="*/ 3898822 w 5180665"/>
              <a:gd name="connsiteY28" fmla="*/ 603055 h 948059"/>
              <a:gd name="connsiteX29" fmla="*/ 3898822 w 5180665"/>
              <a:gd name="connsiteY29" fmla="*/ 723666 h 948059"/>
              <a:gd name="connsiteX30" fmla="*/ 3971749 w 5180665"/>
              <a:gd name="connsiteY30" fmla="*/ 723666 h 948059"/>
              <a:gd name="connsiteX31" fmla="*/ 3971749 w 5180665"/>
              <a:gd name="connsiteY31" fmla="*/ 760130 h 948059"/>
              <a:gd name="connsiteX32" fmla="*/ 4089555 w 5180665"/>
              <a:gd name="connsiteY32" fmla="*/ 760130 h 948059"/>
              <a:gd name="connsiteX33" fmla="*/ 4089555 w 5180665"/>
              <a:gd name="connsiteY33" fmla="*/ 813424 h 948059"/>
              <a:gd name="connsiteX34" fmla="*/ 4675781 w 5180665"/>
              <a:gd name="connsiteY34" fmla="*/ 813424 h 948059"/>
              <a:gd name="connsiteX35" fmla="*/ 4675781 w 5180665"/>
              <a:gd name="connsiteY35" fmla="*/ 948059 h 948059"/>
              <a:gd name="connsiteX36" fmla="*/ 5180665 w 5180665"/>
              <a:gd name="connsiteY36" fmla="*/ 948059 h 948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180665" h="948059">
                <a:moveTo>
                  <a:pt x="0" y="0"/>
                </a:moveTo>
                <a:lnTo>
                  <a:pt x="53293" y="53293"/>
                </a:lnTo>
                <a:lnTo>
                  <a:pt x="103781" y="53293"/>
                </a:lnTo>
                <a:lnTo>
                  <a:pt x="103781" y="100977"/>
                </a:lnTo>
                <a:lnTo>
                  <a:pt x="207563" y="100977"/>
                </a:lnTo>
                <a:lnTo>
                  <a:pt x="207563" y="112197"/>
                </a:lnTo>
                <a:lnTo>
                  <a:pt x="502078" y="112197"/>
                </a:lnTo>
                <a:lnTo>
                  <a:pt x="502078" y="151465"/>
                </a:lnTo>
                <a:lnTo>
                  <a:pt x="670373" y="151465"/>
                </a:lnTo>
                <a:lnTo>
                  <a:pt x="670373" y="210368"/>
                </a:lnTo>
                <a:lnTo>
                  <a:pt x="950863" y="210368"/>
                </a:lnTo>
                <a:lnTo>
                  <a:pt x="950863" y="249637"/>
                </a:lnTo>
                <a:lnTo>
                  <a:pt x="1093914" y="249637"/>
                </a:lnTo>
                <a:lnTo>
                  <a:pt x="1093914" y="286101"/>
                </a:lnTo>
                <a:lnTo>
                  <a:pt x="1192086" y="286101"/>
                </a:lnTo>
                <a:lnTo>
                  <a:pt x="1192086" y="336589"/>
                </a:lnTo>
                <a:lnTo>
                  <a:pt x="1391234" y="336589"/>
                </a:lnTo>
                <a:lnTo>
                  <a:pt x="1391234" y="389882"/>
                </a:lnTo>
                <a:lnTo>
                  <a:pt x="2047582" y="389882"/>
                </a:lnTo>
                <a:lnTo>
                  <a:pt x="2047582" y="429151"/>
                </a:lnTo>
                <a:lnTo>
                  <a:pt x="2412221" y="429151"/>
                </a:lnTo>
                <a:lnTo>
                  <a:pt x="2412221" y="468420"/>
                </a:lnTo>
                <a:lnTo>
                  <a:pt x="3214424" y="468420"/>
                </a:lnTo>
                <a:lnTo>
                  <a:pt x="3214424" y="518908"/>
                </a:lnTo>
                <a:lnTo>
                  <a:pt x="3466866" y="518908"/>
                </a:lnTo>
                <a:lnTo>
                  <a:pt x="3466866" y="560982"/>
                </a:lnTo>
                <a:lnTo>
                  <a:pt x="3621136" y="560982"/>
                </a:lnTo>
                <a:lnTo>
                  <a:pt x="3621136" y="603055"/>
                </a:lnTo>
                <a:lnTo>
                  <a:pt x="3898822" y="603055"/>
                </a:lnTo>
                <a:lnTo>
                  <a:pt x="3898822" y="723666"/>
                </a:lnTo>
                <a:lnTo>
                  <a:pt x="3971749" y="723666"/>
                </a:lnTo>
                <a:lnTo>
                  <a:pt x="3971749" y="760130"/>
                </a:lnTo>
                <a:lnTo>
                  <a:pt x="4089555" y="760130"/>
                </a:lnTo>
                <a:lnTo>
                  <a:pt x="4089555" y="813424"/>
                </a:lnTo>
                <a:lnTo>
                  <a:pt x="4675781" y="813424"/>
                </a:lnTo>
                <a:lnTo>
                  <a:pt x="4675781" y="948059"/>
                </a:lnTo>
                <a:lnTo>
                  <a:pt x="5180665" y="948059"/>
                </a:lnTo>
              </a:path>
            </a:pathLst>
          </a:cu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3" name="Forme libre : forme 22">
            <a:extLst>
              <a:ext uri="{FF2B5EF4-FFF2-40B4-BE49-F238E27FC236}">
                <a16:creationId xmlns="" xmlns:a16="http://schemas.microsoft.com/office/drawing/2014/main" id="{BC7F0F95-89B7-945F-729F-1C3193B18C95}"/>
              </a:ext>
            </a:extLst>
          </p:cNvPr>
          <p:cNvSpPr/>
          <p:nvPr/>
        </p:nvSpPr>
        <p:spPr>
          <a:xfrm>
            <a:off x="2199048" y="1359490"/>
            <a:ext cx="4992736" cy="1374405"/>
          </a:xfrm>
          <a:custGeom>
            <a:avLst/>
            <a:gdLst>
              <a:gd name="connsiteX0" fmla="*/ 0 w 4992736"/>
              <a:gd name="connsiteY0" fmla="*/ 0 h 1374405"/>
              <a:gd name="connsiteX1" fmla="*/ 0 w 4992736"/>
              <a:gd name="connsiteY1" fmla="*/ 67318 h 1374405"/>
              <a:gd name="connsiteX2" fmla="*/ 350613 w 4992736"/>
              <a:gd name="connsiteY2" fmla="*/ 67318 h 1374405"/>
              <a:gd name="connsiteX3" fmla="*/ 350613 w 4992736"/>
              <a:gd name="connsiteY3" fmla="*/ 117806 h 1374405"/>
              <a:gd name="connsiteX4" fmla="*/ 816228 w 4992736"/>
              <a:gd name="connsiteY4" fmla="*/ 117806 h 1374405"/>
              <a:gd name="connsiteX5" fmla="*/ 816228 w 4992736"/>
              <a:gd name="connsiteY5" fmla="*/ 213173 h 1374405"/>
              <a:gd name="connsiteX6" fmla="*/ 953669 w 4992736"/>
              <a:gd name="connsiteY6" fmla="*/ 213173 h 1374405"/>
              <a:gd name="connsiteX7" fmla="*/ 953669 w 4992736"/>
              <a:gd name="connsiteY7" fmla="*/ 249637 h 1374405"/>
              <a:gd name="connsiteX8" fmla="*/ 1116353 w 4992736"/>
              <a:gd name="connsiteY8" fmla="*/ 249637 h 1374405"/>
              <a:gd name="connsiteX9" fmla="*/ 1116353 w 4992736"/>
              <a:gd name="connsiteY9" fmla="*/ 336589 h 1374405"/>
              <a:gd name="connsiteX10" fmla="*/ 1206110 w 4992736"/>
              <a:gd name="connsiteY10" fmla="*/ 336589 h 1374405"/>
              <a:gd name="connsiteX11" fmla="*/ 1206110 w 4992736"/>
              <a:gd name="connsiteY11" fmla="*/ 378663 h 1374405"/>
              <a:gd name="connsiteX12" fmla="*/ 1279038 w 4992736"/>
              <a:gd name="connsiteY12" fmla="*/ 378663 h 1374405"/>
              <a:gd name="connsiteX13" fmla="*/ 1279038 w 4992736"/>
              <a:gd name="connsiteY13" fmla="*/ 471225 h 1374405"/>
              <a:gd name="connsiteX14" fmla="*/ 1520260 w 4992736"/>
              <a:gd name="connsiteY14" fmla="*/ 471225 h 1374405"/>
              <a:gd name="connsiteX15" fmla="*/ 1520260 w 4992736"/>
              <a:gd name="connsiteY15" fmla="*/ 516103 h 1374405"/>
              <a:gd name="connsiteX16" fmla="*/ 1615627 w 4992736"/>
              <a:gd name="connsiteY16" fmla="*/ 516103 h 1374405"/>
              <a:gd name="connsiteX17" fmla="*/ 1615627 w 4992736"/>
              <a:gd name="connsiteY17" fmla="*/ 566592 h 1374405"/>
              <a:gd name="connsiteX18" fmla="*/ 1640871 w 4992736"/>
              <a:gd name="connsiteY18" fmla="*/ 566592 h 1374405"/>
              <a:gd name="connsiteX19" fmla="*/ 1640871 w 4992736"/>
              <a:gd name="connsiteY19" fmla="*/ 611470 h 1374405"/>
              <a:gd name="connsiteX20" fmla="*/ 2238316 w 4992736"/>
              <a:gd name="connsiteY20" fmla="*/ 611470 h 1374405"/>
              <a:gd name="connsiteX21" fmla="*/ 2238316 w 4992736"/>
              <a:gd name="connsiteY21" fmla="*/ 701227 h 1374405"/>
              <a:gd name="connsiteX22" fmla="*/ 2417831 w 4992736"/>
              <a:gd name="connsiteY22" fmla="*/ 701227 h 1374405"/>
              <a:gd name="connsiteX23" fmla="*/ 2417831 w 4992736"/>
              <a:gd name="connsiteY23" fmla="*/ 760130 h 1374405"/>
              <a:gd name="connsiteX24" fmla="*/ 2572100 w 4992736"/>
              <a:gd name="connsiteY24" fmla="*/ 760130 h 1374405"/>
              <a:gd name="connsiteX25" fmla="*/ 2572100 w 4992736"/>
              <a:gd name="connsiteY25" fmla="*/ 807814 h 1374405"/>
              <a:gd name="connsiteX26" fmla="*/ 2670272 w 4992736"/>
              <a:gd name="connsiteY26" fmla="*/ 807814 h 1374405"/>
              <a:gd name="connsiteX27" fmla="*/ 2670272 w 4992736"/>
              <a:gd name="connsiteY27" fmla="*/ 844278 h 1374405"/>
              <a:gd name="connsiteX28" fmla="*/ 2802103 w 4992736"/>
              <a:gd name="connsiteY28" fmla="*/ 844278 h 1374405"/>
              <a:gd name="connsiteX29" fmla="*/ 2802103 w 4992736"/>
              <a:gd name="connsiteY29" fmla="*/ 903181 h 1374405"/>
              <a:gd name="connsiteX30" fmla="*/ 2914299 w 4992736"/>
              <a:gd name="connsiteY30" fmla="*/ 903181 h 1374405"/>
              <a:gd name="connsiteX31" fmla="*/ 2914299 w 4992736"/>
              <a:gd name="connsiteY31" fmla="*/ 950864 h 1374405"/>
              <a:gd name="connsiteX32" fmla="*/ 3062959 w 4992736"/>
              <a:gd name="connsiteY32" fmla="*/ 950864 h 1374405"/>
              <a:gd name="connsiteX33" fmla="*/ 3062959 w 4992736"/>
              <a:gd name="connsiteY33" fmla="*/ 1004157 h 1374405"/>
              <a:gd name="connsiteX34" fmla="*/ 3410768 w 4992736"/>
              <a:gd name="connsiteY34" fmla="*/ 1004157 h 1374405"/>
              <a:gd name="connsiteX35" fmla="*/ 3410768 w 4992736"/>
              <a:gd name="connsiteY35" fmla="*/ 1077085 h 1374405"/>
              <a:gd name="connsiteX36" fmla="*/ 3576258 w 4992736"/>
              <a:gd name="connsiteY36" fmla="*/ 1077085 h 1374405"/>
              <a:gd name="connsiteX37" fmla="*/ 3576258 w 4992736"/>
              <a:gd name="connsiteY37" fmla="*/ 1135988 h 1374405"/>
              <a:gd name="connsiteX38" fmla="*/ 3859553 w 4992736"/>
              <a:gd name="connsiteY38" fmla="*/ 1135988 h 1374405"/>
              <a:gd name="connsiteX39" fmla="*/ 3859553 w 4992736"/>
              <a:gd name="connsiteY39" fmla="*/ 1211721 h 1374405"/>
              <a:gd name="connsiteX40" fmla="*/ 4033458 w 4992736"/>
              <a:gd name="connsiteY40" fmla="*/ 1211721 h 1374405"/>
              <a:gd name="connsiteX41" fmla="*/ 4033458 w 4992736"/>
              <a:gd name="connsiteY41" fmla="*/ 1273429 h 1374405"/>
              <a:gd name="connsiteX42" fmla="*/ 4190532 w 4992736"/>
              <a:gd name="connsiteY42" fmla="*/ 1273429 h 1374405"/>
              <a:gd name="connsiteX43" fmla="*/ 4190532 w 4992736"/>
              <a:gd name="connsiteY43" fmla="*/ 1374405 h 1374405"/>
              <a:gd name="connsiteX44" fmla="*/ 4992736 w 4992736"/>
              <a:gd name="connsiteY44" fmla="*/ 1374405 h 1374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4992736" h="1374405">
                <a:moveTo>
                  <a:pt x="0" y="0"/>
                </a:moveTo>
                <a:lnTo>
                  <a:pt x="0" y="67318"/>
                </a:lnTo>
                <a:lnTo>
                  <a:pt x="350613" y="67318"/>
                </a:lnTo>
                <a:lnTo>
                  <a:pt x="350613" y="117806"/>
                </a:lnTo>
                <a:lnTo>
                  <a:pt x="816228" y="117806"/>
                </a:lnTo>
                <a:lnTo>
                  <a:pt x="816228" y="213173"/>
                </a:lnTo>
                <a:lnTo>
                  <a:pt x="953669" y="213173"/>
                </a:lnTo>
                <a:lnTo>
                  <a:pt x="953669" y="249637"/>
                </a:lnTo>
                <a:lnTo>
                  <a:pt x="1116353" y="249637"/>
                </a:lnTo>
                <a:lnTo>
                  <a:pt x="1116353" y="336589"/>
                </a:lnTo>
                <a:lnTo>
                  <a:pt x="1206110" y="336589"/>
                </a:lnTo>
                <a:lnTo>
                  <a:pt x="1206110" y="378663"/>
                </a:lnTo>
                <a:lnTo>
                  <a:pt x="1279038" y="378663"/>
                </a:lnTo>
                <a:lnTo>
                  <a:pt x="1279038" y="471225"/>
                </a:lnTo>
                <a:lnTo>
                  <a:pt x="1520260" y="471225"/>
                </a:lnTo>
                <a:lnTo>
                  <a:pt x="1520260" y="516103"/>
                </a:lnTo>
                <a:lnTo>
                  <a:pt x="1615627" y="516103"/>
                </a:lnTo>
                <a:lnTo>
                  <a:pt x="1615627" y="566592"/>
                </a:lnTo>
                <a:lnTo>
                  <a:pt x="1640871" y="566592"/>
                </a:lnTo>
                <a:lnTo>
                  <a:pt x="1640871" y="611470"/>
                </a:lnTo>
                <a:lnTo>
                  <a:pt x="2238316" y="611470"/>
                </a:lnTo>
                <a:lnTo>
                  <a:pt x="2238316" y="701227"/>
                </a:lnTo>
                <a:lnTo>
                  <a:pt x="2417831" y="701227"/>
                </a:lnTo>
                <a:lnTo>
                  <a:pt x="2417831" y="760130"/>
                </a:lnTo>
                <a:lnTo>
                  <a:pt x="2572100" y="760130"/>
                </a:lnTo>
                <a:lnTo>
                  <a:pt x="2572100" y="807814"/>
                </a:lnTo>
                <a:lnTo>
                  <a:pt x="2670272" y="807814"/>
                </a:lnTo>
                <a:lnTo>
                  <a:pt x="2670272" y="844278"/>
                </a:lnTo>
                <a:lnTo>
                  <a:pt x="2802103" y="844278"/>
                </a:lnTo>
                <a:lnTo>
                  <a:pt x="2802103" y="903181"/>
                </a:lnTo>
                <a:lnTo>
                  <a:pt x="2914299" y="903181"/>
                </a:lnTo>
                <a:lnTo>
                  <a:pt x="2914299" y="950864"/>
                </a:lnTo>
                <a:lnTo>
                  <a:pt x="3062959" y="950864"/>
                </a:lnTo>
                <a:lnTo>
                  <a:pt x="3062959" y="1004157"/>
                </a:lnTo>
                <a:lnTo>
                  <a:pt x="3410768" y="1004157"/>
                </a:lnTo>
                <a:lnTo>
                  <a:pt x="3410768" y="1077085"/>
                </a:lnTo>
                <a:lnTo>
                  <a:pt x="3576258" y="1077085"/>
                </a:lnTo>
                <a:lnTo>
                  <a:pt x="3576258" y="1135988"/>
                </a:lnTo>
                <a:lnTo>
                  <a:pt x="3859553" y="1135988"/>
                </a:lnTo>
                <a:lnTo>
                  <a:pt x="3859553" y="1211721"/>
                </a:lnTo>
                <a:lnTo>
                  <a:pt x="4033458" y="1211721"/>
                </a:lnTo>
                <a:lnTo>
                  <a:pt x="4033458" y="1273429"/>
                </a:lnTo>
                <a:lnTo>
                  <a:pt x="4190532" y="1273429"/>
                </a:lnTo>
                <a:lnTo>
                  <a:pt x="4190532" y="1374405"/>
                </a:lnTo>
                <a:lnTo>
                  <a:pt x="4992736" y="1374405"/>
                </a:lnTo>
              </a:path>
            </a:pathLst>
          </a:cu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4" name="Forme libre : forme 23">
            <a:extLst>
              <a:ext uri="{FF2B5EF4-FFF2-40B4-BE49-F238E27FC236}">
                <a16:creationId xmlns="" xmlns:a16="http://schemas.microsoft.com/office/drawing/2014/main" id="{17800429-71CF-26CC-3434-3E41E8776D88}"/>
              </a:ext>
            </a:extLst>
          </p:cNvPr>
          <p:cNvSpPr/>
          <p:nvPr/>
        </p:nvSpPr>
        <p:spPr>
          <a:xfrm>
            <a:off x="2199048" y="1362295"/>
            <a:ext cx="4255045" cy="2201853"/>
          </a:xfrm>
          <a:custGeom>
            <a:avLst/>
            <a:gdLst>
              <a:gd name="connsiteX0" fmla="*/ 0 w 4255045"/>
              <a:gd name="connsiteY0" fmla="*/ 0 h 2201853"/>
              <a:gd name="connsiteX1" fmla="*/ 0 w 4255045"/>
              <a:gd name="connsiteY1" fmla="*/ 70123 h 2201853"/>
              <a:gd name="connsiteX2" fmla="*/ 171099 w 4255045"/>
              <a:gd name="connsiteY2" fmla="*/ 70123 h 2201853"/>
              <a:gd name="connsiteX3" fmla="*/ 171099 w 4255045"/>
              <a:gd name="connsiteY3" fmla="*/ 134636 h 2201853"/>
              <a:gd name="connsiteX4" fmla="*/ 263661 w 4255045"/>
              <a:gd name="connsiteY4" fmla="*/ 134636 h 2201853"/>
              <a:gd name="connsiteX5" fmla="*/ 263661 w 4255045"/>
              <a:gd name="connsiteY5" fmla="*/ 159880 h 2201853"/>
              <a:gd name="connsiteX6" fmla="*/ 322564 w 4255045"/>
              <a:gd name="connsiteY6" fmla="*/ 159880 h 2201853"/>
              <a:gd name="connsiteX7" fmla="*/ 347808 w 4255045"/>
              <a:gd name="connsiteY7" fmla="*/ 185124 h 2201853"/>
              <a:gd name="connsiteX8" fmla="*/ 507688 w 4255045"/>
              <a:gd name="connsiteY8" fmla="*/ 185124 h 2201853"/>
              <a:gd name="connsiteX9" fmla="*/ 530127 w 4255045"/>
              <a:gd name="connsiteY9" fmla="*/ 232808 h 2201853"/>
              <a:gd name="connsiteX10" fmla="*/ 633909 w 4255045"/>
              <a:gd name="connsiteY10" fmla="*/ 232808 h 2201853"/>
              <a:gd name="connsiteX11" fmla="*/ 645129 w 4255045"/>
              <a:gd name="connsiteY11" fmla="*/ 300125 h 2201853"/>
              <a:gd name="connsiteX12" fmla="*/ 659153 w 4255045"/>
              <a:gd name="connsiteY12" fmla="*/ 485249 h 2201853"/>
              <a:gd name="connsiteX13" fmla="*/ 706837 w 4255045"/>
              <a:gd name="connsiteY13" fmla="*/ 532933 h 2201853"/>
              <a:gd name="connsiteX14" fmla="*/ 779764 w 4255045"/>
              <a:gd name="connsiteY14" fmla="*/ 532933 h 2201853"/>
              <a:gd name="connsiteX15" fmla="*/ 810618 w 4255045"/>
              <a:gd name="connsiteY15" fmla="*/ 577811 h 2201853"/>
              <a:gd name="connsiteX16" fmla="*/ 827448 w 4255045"/>
              <a:gd name="connsiteY16" fmla="*/ 653544 h 2201853"/>
              <a:gd name="connsiteX17" fmla="*/ 827448 w 4255045"/>
              <a:gd name="connsiteY17" fmla="*/ 720862 h 2201853"/>
              <a:gd name="connsiteX18" fmla="*/ 922815 w 4255045"/>
              <a:gd name="connsiteY18" fmla="*/ 720862 h 2201853"/>
              <a:gd name="connsiteX19" fmla="*/ 948059 w 4255045"/>
              <a:gd name="connsiteY19" fmla="*/ 768545 h 2201853"/>
              <a:gd name="connsiteX20" fmla="*/ 948059 w 4255045"/>
              <a:gd name="connsiteY20" fmla="*/ 833058 h 2201853"/>
              <a:gd name="connsiteX21" fmla="*/ 970498 w 4255045"/>
              <a:gd name="connsiteY21" fmla="*/ 948059 h 2201853"/>
              <a:gd name="connsiteX22" fmla="*/ 1032206 w 4255045"/>
              <a:gd name="connsiteY22" fmla="*/ 1009767 h 2201853"/>
              <a:gd name="connsiteX23" fmla="*/ 1107939 w 4255045"/>
              <a:gd name="connsiteY23" fmla="*/ 1009767 h 2201853"/>
              <a:gd name="connsiteX24" fmla="*/ 1133183 w 4255045"/>
              <a:gd name="connsiteY24" fmla="*/ 1107939 h 2201853"/>
              <a:gd name="connsiteX25" fmla="*/ 1161232 w 4255045"/>
              <a:gd name="connsiteY25" fmla="*/ 1107939 h 2201853"/>
              <a:gd name="connsiteX26" fmla="*/ 1180866 w 4255045"/>
              <a:gd name="connsiteY26" fmla="*/ 1127573 h 2201853"/>
              <a:gd name="connsiteX27" fmla="*/ 1194891 w 4255045"/>
              <a:gd name="connsiteY27" fmla="*/ 1141598 h 2201853"/>
              <a:gd name="connsiteX28" fmla="*/ 1265013 w 4255045"/>
              <a:gd name="connsiteY28" fmla="*/ 1141598 h 2201853"/>
              <a:gd name="connsiteX29" fmla="*/ 1298672 w 4255045"/>
              <a:gd name="connsiteY29" fmla="*/ 1175257 h 2201853"/>
              <a:gd name="connsiteX30" fmla="*/ 1315502 w 4255045"/>
              <a:gd name="connsiteY30" fmla="*/ 1321112 h 2201853"/>
              <a:gd name="connsiteX31" fmla="*/ 1346356 w 4255045"/>
              <a:gd name="connsiteY31" fmla="*/ 1321112 h 2201853"/>
              <a:gd name="connsiteX32" fmla="*/ 1346356 w 4255045"/>
              <a:gd name="connsiteY32" fmla="*/ 1365990 h 2201853"/>
              <a:gd name="connsiteX33" fmla="*/ 1402454 w 4255045"/>
              <a:gd name="connsiteY33" fmla="*/ 1365990 h 2201853"/>
              <a:gd name="connsiteX34" fmla="*/ 1402454 w 4255045"/>
              <a:gd name="connsiteY34" fmla="*/ 1388430 h 2201853"/>
              <a:gd name="connsiteX35" fmla="*/ 1584773 w 4255045"/>
              <a:gd name="connsiteY35" fmla="*/ 1388430 h 2201853"/>
              <a:gd name="connsiteX36" fmla="*/ 1598797 w 4255045"/>
              <a:gd name="connsiteY36" fmla="*/ 1438918 h 2201853"/>
              <a:gd name="connsiteX37" fmla="*/ 1632456 w 4255045"/>
              <a:gd name="connsiteY37" fmla="*/ 1601603 h 2201853"/>
              <a:gd name="connsiteX38" fmla="*/ 1660505 w 4255045"/>
              <a:gd name="connsiteY38" fmla="*/ 1601603 h 2201853"/>
              <a:gd name="connsiteX39" fmla="*/ 1677335 w 4255045"/>
              <a:gd name="connsiteY39" fmla="*/ 1666116 h 2201853"/>
              <a:gd name="connsiteX40" fmla="*/ 1764287 w 4255045"/>
              <a:gd name="connsiteY40" fmla="*/ 1666116 h 2201853"/>
              <a:gd name="connsiteX41" fmla="*/ 1764287 w 4255045"/>
              <a:gd name="connsiteY41" fmla="*/ 1696970 h 2201853"/>
              <a:gd name="connsiteX42" fmla="*/ 1898923 w 4255045"/>
              <a:gd name="connsiteY42" fmla="*/ 1696970 h 2201853"/>
              <a:gd name="connsiteX43" fmla="*/ 1898923 w 4255045"/>
              <a:gd name="connsiteY43" fmla="*/ 1733433 h 2201853"/>
              <a:gd name="connsiteX44" fmla="*/ 1940996 w 4255045"/>
              <a:gd name="connsiteY44" fmla="*/ 1733433 h 2201853"/>
              <a:gd name="connsiteX45" fmla="*/ 1940996 w 4255045"/>
              <a:gd name="connsiteY45" fmla="*/ 1803556 h 2201853"/>
              <a:gd name="connsiteX46" fmla="*/ 1974655 w 4255045"/>
              <a:gd name="connsiteY46" fmla="*/ 1803556 h 2201853"/>
              <a:gd name="connsiteX47" fmla="*/ 1974655 w 4255045"/>
              <a:gd name="connsiteY47" fmla="*/ 1854044 h 2201853"/>
              <a:gd name="connsiteX48" fmla="*/ 2067217 w 4255045"/>
              <a:gd name="connsiteY48" fmla="*/ 1854044 h 2201853"/>
              <a:gd name="connsiteX49" fmla="*/ 2067217 w 4255045"/>
              <a:gd name="connsiteY49" fmla="*/ 1882093 h 2201853"/>
              <a:gd name="connsiteX50" fmla="*/ 2103681 w 4255045"/>
              <a:gd name="connsiteY50" fmla="*/ 1882093 h 2201853"/>
              <a:gd name="connsiteX51" fmla="*/ 2103681 w 4255045"/>
              <a:gd name="connsiteY51" fmla="*/ 1904533 h 2201853"/>
              <a:gd name="connsiteX52" fmla="*/ 2210267 w 4255045"/>
              <a:gd name="connsiteY52" fmla="*/ 1904533 h 2201853"/>
              <a:gd name="connsiteX53" fmla="*/ 2210267 w 4255045"/>
              <a:gd name="connsiteY53" fmla="*/ 1935387 h 2201853"/>
              <a:gd name="connsiteX54" fmla="*/ 2238316 w 4255045"/>
              <a:gd name="connsiteY54" fmla="*/ 1935387 h 2201853"/>
              <a:gd name="connsiteX55" fmla="*/ 2263561 w 4255045"/>
              <a:gd name="connsiteY55" fmla="*/ 1983070 h 2201853"/>
              <a:gd name="connsiteX56" fmla="*/ 2300024 w 4255045"/>
              <a:gd name="connsiteY56" fmla="*/ 1983070 h 2201853"/>
              <a:gd name="connsiteX57" fmla="*/ 2328073 w 4255045"/>
              <a:gd name="connsiteY57" fmla="*/ 2027949 h 2201853"/>
              <a:gd name="connsiteX58" fmla="*/ 2406611 w 4255045"/>
              <a:gd name="connsiteY58" fmla="*/ 2027949 h 2201853"/>
              <a:gd name="connsiteX59" fmla="*/ 2406611 w 4255045"/>
              <a:gd name="connsiteY59" fmla="*/ 2055998 h 2201853"/>
              <a:gd name="connsiteX60" fmla="*/ 2594540 w 4255045"/>
              <a:gd name="connsiteY60" fmla="*/ 2055998 h 2201853"/>
              <a:gd name="connsiteX61" fmla="*/ 2594540 w 4255045"/>
              <a:gd name="connsiteY61" fmla="*/ 2084047 h 2201853"/>
              <a:gd name="connsiteX62" fmla="*/ 2757224 w 4255045"/>
              <a:gd name="connsiteY62" fmla="*/ 2084047 h 2201853"/>
              <a:gd name="connsiteX63" fmla="*/ 2757224 w 4255045"/>
              <a:gd name="connsiteY63" fmla="*/ 2112096 h 2201853"/>
              <a:gd name="connsiteX64" fmla="*/ 2905885 w 4255045"/>
              <a:gd name="connsiteY64" fmla="*/ 2112096 h 2201853"/>
              <a:gd name="connsiteX65" fmla="*/ 2905885 w 4255045"/>
              <a:gd name="connsiteY65" fmla="*/ 2142950 h 2201853"/>
              <a:gd name="connsiteX66" fmla="*/ 3321011 w 4255045"/>
              <a:gd name="connsiteY66" fmla="*/ 2142950 h 2201853"/>
              <a:gd name="connsiteX67" fmla="*/ 3321011 w 4255045"/>
              <a:gd name="connsiteY67" fmla="*/ 2165389 h 2201853"/>
              <a:gd name="connsiteX68" fmla="*/ 3542599 w 4255045"/>
              <a:gd name="connsiteY68" fmla="*/ 2165389 h 2201853"/>
              <a:gd name="connsiteX69" fmla="*/ 3542599 w 4255045"/>
              <a:gd name="connsiteY69" fmla="*/ 2201853 h 2201853"/>
              <a:gd name="connsiteX70" fmla="*/ 4255045 w 4255045"/>
              <a:gd name="connsiteY70" fmla="*/ 2201853 h 2201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4255045" h="2201853">
                <a:moveTo>
                  <a:pt x="0" y="0"/>
                </a:moveTo>
                <a:lnTo>
                  <a:pt x="0" y="70123"/>
                </a:lnTo>
                <a:lnTo>
                  <a:pt x="171099" y="70123"/>
                </a:lnTo>
                <a:lnTo>
                  <a:pt x="171099" y="134636"/>
                </a:lnTo>
                <a:lnTo>
                  <a:pt x="263661" y="134636"/>
                </a:lnTo>
                <a:lnTo>
                  <a:pt x="263661" y="159880"/>
                </a:lnTo>
                <a:lnTo>
                  <a:pt x="322564" y="159880"/>
                </a:lnTo>
                <a:lnTo>
                  <a:pt x="347808" y="185124"/>
                </a:lnTo>
                <a:lnTo>
                  <a:pt x="507688" y="185124"/>
                </a:lnTo>
                <a:lnTo>
                  <a:pt x="530127" y="232808"/>
                </a:lnTo>
                <a:lnTo>
                  <a:pt x="633909" y="232808"/>
                </a:lnTo>
                <a:lnTo>
                  <a:pt x="645129" y="300125"/>
                </a:lnTo>
                <a:lnTo>
                  <a:pt x="659153" y="485249"/>
                </a:lnTo>
                <a:lnTo>
                  <a:pt x="706837" y="532933"/>
                </a:lnTo>
                <a:lnTo>
                  <a:pt x="779764" y="532933"/>
                </a:lnTo>
                <a:lnTo>
                  <a:pt x="810618" y="577811"/>
                </a:lnTo>
                <a:lnTo>
                  <a:pt x="827448" y="653544"/>
                </a:lnTo>
                <a:lnTo>
                  <a:pt x="827448" y="720862"/>
                </a:lnTo>
                <a:lnTo>
                  <a:pt x="922815" y="720862"/>
                </a:lnTo>
                <a:lnTo>
                  <a:pt x="948059" y="768545"/>
                </a:lnTo>
                <a:lnTo>
                  <a:pt x="948059" y="833058"/>
                </a:lnTo>
                <a:lnTo>
                  <a:pt x="970498" y="948059"/>
                </a:lnTo>
                <a:lnTo>
                  <a:pt x="1032206" y="1009767"/>
                </a:lnTo>
                <a:lnTo>
                  <a:pt x="1107939" y="1009767"/>
                </a:lnTo>
                <a:lnTo>
                  <a:pt x="1133183" y="1107939"/>
                </a:lnTo>
                <a:lnTo>
                  <a:pt x="1161232" y="1107939"/>
                </a:lnTo>
                <a:lnTo>
                  <a:pt x="1180866" y="1127573"/>
                </a:lnTo>
                <a:lnTo>
                  <a:pt x="1194891" y="1141598"/>
                </a:lnTo>
                <a:lnTo>
                  <a:pt x="1265013" y="1141598"/>
                </a:lnTo>
                <a:lnTo>
                  <a:pt x="1298672" y="1175257"/>
                </a:lnTo>
                <a:lnTo>
                  <a:pt x="1315502" y="1321112"/>
                </a:lnTo>
                <a:lnTo>
                  <a:pt x="1346356" y="1321112"/>
                </a:lnTo>
                <a:lnTo>
                  <a:pt x="1346356" y="1365990"/>
                </a:lnTo>
                <a:lnTo>
                  <a:pt x="1402454" y="1365990"/>
                </a:lnTo>
                <a:lnTo>
                  <a:pt x="1402454" y="1388430"/>
                </a:lnTo>
                <a:lnTo>
                  <a:pt x="1584773" y="1388430"/>
                </a:lnTo>
                <a:lnTo>
                  <a:pt x="1598797" y="1438918"/>
                </a:lnTo>
                <a:lnTo>
                  <a:pt x="1632456" y="1601603"/>
                </a:lnTo>
                <a:lnTo>
                  <a:pt x="1660505" y="1601603"/>
                </a:lnTo>
                <a:lnTo>
                  <a:pt x="1677335" y="1666116"/>
                </a:lnTo>
                <a:lnTo>
                  <a:pt x="1764287" y="1666116"/>
                </a:lnTo>
                <a:lnTo>
                  <a:pt x="1764287" y="1696970"/>
                </a:lnTo>
                <a:lnTo>
                  <a:pt x="1898923" y="1696970"/>
                </a:lnTo>
                <a:lnTo>
                  <a:pt x="1898923" y="1733433"/>
                </a:lnTo>
                <a:lnTo>
                  <a:pt x="1940996" y="1733433"/>
                </a:lnTo>
                <a:lnTo>
                  <a:pt x="1940996" y="1803556"/>
                </a:lnTo>
                <a:lnTo>
                  <a:pt x="1974655" y="1803556"/>
                </a:lnTo>
                <a:lnTo>
                  <a:pt x="1974655" y="1854044"/>
                </a:lnTo>
                <a:lnTo>
                  <a:pt x="2067217" y="1854044"/>
                </a:lnTo>
                <a:lnTo>
                  <a:pt x="2067217" y="1882093"/>
                </a:lnTo>
                <a:lnTo>
                  <a:pt x="2103681" y="1882093"/>
                </a:lnTo>
                <a:lnTo>
                  <a:pt x="2103681" y="1904533"/>
                </a:lnTo>
                <a:lnTo>
                  <a:pt x="2210267" y="1904533"/>
                </a:lnTo>
                <a:lnTo>
                  <a:pt x="2210267" y="1935387"/>
                </a:lnTo>
                <a:lnTo>
                  <a:pt x="2238316" y="1935387"/>
                </a:lnTo>
                <a:lnTo>
                  <a:pt x="2263561" y="1983070"/>
                </a:lnTo>
                <a:lnTo>
                  <a:pt x="2300024" y="1983070"/>
                </a:lnTo>
                <a:lnTo>
                  <a:pt x="2328073" y="2027949"/>
                </a:lnTo>
                <a:lnTo>
                  <a:pt x="2406611" y="2027949"/>
                </a:lnTo>
                <a:lnTo>
                  <a:pt x="2406611" y="2055998"/>
                </a:lnTo>
                <a:lnTo>
                  <a:pt x="2594540" y="2055998"/>
                </a:lnTo>
                <a:lnTo>
                  <a:pt x="2594540" y="2084047"/>
                </a:lnTo>
                <a:lnTo>
                  <a:pt x="2757224" y="2084047"/>
                </a:lnTo>
                <a:lnTo>
                  <a:pt x="2757224" y="2112096"/>
                </a:lnTo>
                <a:lnTo>
                  <a:pt x="2905885" y="2112096"/>
                </a:lnTo>
                <a:lnTo>
                  <a:pt x="2905885" y="2142950"/>
                </a:lnTo>
                <a:lnTo>
                  <a:pt x="3321011" y="2142950"/>
                </a:lnTo>
                <a:lnTo>
                  <a:pt x="3321011" y="2165389"/>
                </a:lnTo>
                <a:lnTo>
                  <a:pt x="3542599" y="2165389"/>
                </a:lnTo>
                <a:lnTo>
                  <a:pt x="3542599" y="2201853"/>
                </a:lnTo>
                <a:lnTo>
                  <a:pt x="4255045" y="2201853"/>
                </a:lnTo>
              </a:path>
            </a:pathLst>
          </a:cu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3142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Connecteur droit 20">
            <a:extLst>
              <a:ext uri="{FF2B5EF4-FFF2-40B4-BE49-F238E27FC236}">
                <a16:creationId xmlns="" xmlns:a16="http://schemas.microsoft.com/office/drawing/2014/main" id="{BB5ED10B-A2C2-188F-883F-7395A286A79B}"/>
              </a:ext>
            </a:extLst>
          </p:cNvPr>
          <p:cNvCxnSpPr>
            <a:cxnSpLocks/>
          </p:cNvCxnSpPr>
          <p:nvPr/>
        </p:nvCxnSpPr>
        <p:spPr>
          <a:xfrm flipV="1">
            <a:off x="6463757" y="1369822"/>
            <a:ext cx="0" cy="226545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contenu 5">
            <a:extLst>
              <a:ext uri="{FF2B5EF4-FFF2-40B4-BE49-F238E27FC236}">
                <a16:creationId xmlns="" xmlns:a16="http://schemas.microsoft.com/office/drawing/2014/main" id="{A8F885FE-F0CE-F2F7-C727-2D237650F137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144749" y="1119240"/>
            <a:ext cx="6803514" cy="4617333"/>
          </a:xfrm>
        </p:spPr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="" xmlns:a16="http://schemas.microsoft.com/office/drawing/2014/main" id="{A5660D53-07C7-501C-ACE7-6F094F11B5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/>
          </a:bodyPr>
          <a:lstStyle/>
          <a:p>
            <a:r>
              <a:rPr lang="fr-FR" dirty="0"/>
              <a:t>9-12 décembre 2023</a:t>
            </a:r>
          </a:p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993276F0-A00D-30EE-2DC6-828245FEF99C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fr-FR" dirty="0"/>
              <a:t>J. P. </a:t>
            </a:r>
            <a:r>
              <a:rPr lang="fr-FR" dirty="0" err="1"/>
              <a:t>Sharman</a:t>
            </a:r>
            <a:r>
              <a:rPr lang="fr-FR" dirty="0"/>
              <a:t> et al, ASH</a:t>
            </a:r>
            <a:r>
              <a:rPr lang="fr-FR" baseline="30000" dirty="0"/>
              <a:t>® </a:t>
            </a:r>
            <a:r>
              <a:rPr lang="fr-FR" dirty="0"/>
              <a:t> 2023, Abs. #636</a:t>
            </a:r>
          </a:p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CB52AF38-BF2D-7DEF-DB1E-E862BB10843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/>
              <a:t>Etude ELEVATE-TN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7CF0C6C1-5C94-6F6C-AA1B-A9B7DC8328B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/>
              <a:t>Impact du statut </a:t>
            </a:r>
            <a:r>
              <a:rPr lang="fr-FR" i="1"/>
              <a:t>TP53 </a:t>
            </a:r>
            <a:r>
              <a:rPr lang="fr-FR"/>
              <a:t>sur la SSP</a:t>
            </a:r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="" xmlns:a16="http://schemas.microsoft.com/office/drawing/2014/main" id="{2818AA4D-A0D4-0C63-186A-FC3B8C0C399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291051" y="997040"/>
            <a:ext cx="2628988" cy="250581"/>
          </a:xfrm>
        </p:spPr>
        <p:txBody>
          <a:bodyPr lIns="91440" tIns="45720" rIns="91440" bIns="45720" anchor="ctr"/>
          <a:lstStyle/>
          <a:p>
            <a:r>
              <a:rPr kumimoji="0" lang="fr-FR" u="none" strike="noStrike" kern="1200" cap="none" spc="0" normalizeH="0" baseline="0" noProof="0" dirty="0">
                <a:ln>
                  <a:noFill/>
                </a:ln>
                <a:solidFill>
                  <a:srgbClr val="737078"/>
                </a:solidFill>
                <a:effectLst/>
                <a:uLnTx/>
                <a:uFillTx/>
                <a:latin typeface="Century Gothic"/>
              </a:rPr>
              <a:t>SSP </a:t>
            </a:r>
            <a:r>
              <a:rPr lang="fr-FR" dirty="0">
                <a:latin typeface="Century Gothic"/>
              </a:rPr>
              <a:t>- selon le statut TP53 </a:t>
            </a:r>
            <a:endParaRPr lang="fr-FR" sz="1200" dirty="0"/>
          </a:p>
        </p:txBody>
      </p:sp>
      <p:sp>
        <p:nvSpPr>
          <p:cNvPr id="8" name="Espace réservé du contenu 7">
            <a:extLst>
              <a:ext uri="{FF2B5EF4-FFF2-40B4-BE49-F238E27FC236}">
                <a16:creationId xmlns="" xmlns:a16="http://schemas.microsoft.com/office/drawing/2014/main" id="{378A2D15-AC3B-8A18-67BF-A8D66E67B6F6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178800" y="2792628"/>
            <a:ext cx="3556000" cy="2941820"/>
          </a:xfrm>
          <a:solidFill>
            <a:schemeClr val="accent2">
              <a:alpha val="75000"/>
            </a:schemeClr>
          </a:solidFill>
        </p:spPr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kumimoji="0" lang="fr-FR" sz="18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Del(17p) et/ou</a:t>
            </a:r>
            <a:r>
              <a:rPr kumimoji="0" lang="fr-FR" sz="1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 TP53</a:t>
            </a:r>
            <a:r>
              <a:rPr kumimoji="0" lang="fr-FR" sz="18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m :</a:t>
            </a:r>
          </a:p>
          <a:p>
            <a:pPr lvl="1"/>
            <a:r>
              <a:rPr lang="fr-FR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A+O </a:t>
            </a:r>
            <a:r>
              <a:rPr lang="fr-FR" i="1" dirty="0">
                <a:latin typeface="Century Gothic" panose="020B0502020202020204" pitchFamily="34" charset="0"/>
              </a:rPr>
              <a:t>vs</a:t>
            </a:r>
            <a:r>
              <a:rPr lang="fr-FR" dirty="0">
                <a:latin typeface="Century Gothic" panose="020B0502020202020204" pitchFamily="34" charset="0"/>
              </a:rPr>
              <a:t> </a:t>
            </a:r>
            <a:r>
              <a:rPr lang="fr-FR" b="1" dirty="0" err="1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O+CIb</a:t>
            </a:r>
            <a:endParaRPr lang="fr-FR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lvl="2"/>
            <a:r>
              <a:rPr lang="fr-FR" b="0" dirty="0">
                <a:latin typeface="Century Gothic" panose="020B0502020202020204" pitchFamily="34" charset="0"/>
              </a:rPr>
              <a:t>HR 0,28 (IC95%) : 0,13-0,59</a:t>
            </a:r>
          </a:p>
          <a:p>
            <a:pPr lvl="2">
              <a:spcAft>
                <a:spcPts val="600"/>
              </a:spcAft>
            </a:pPr>
            <a:r>
              <a:rPr lang="fr-FR" i="1" dirty="0">
                <a:latin typeface="Century Gothic" panose="020B0502020202020204" pitchFamily="34" charset="0"/>
              </a:rPr>
              <a:t>p</a:t>
            </a:r>
            <a:r>
              <a:rPr lang="fr-FR" dirty="0">
                <a:latin typeface="Century Gothic" panose="020B0502020202020204" pitchFamily="34" charset="0"/>
              </a:rPr>
              <a:t>=0,0009</a:t>
            </a:r>
          </a:p>
          <a:p>
            <a:pPr lvl="1"/>
            <a:r>
              <a:rPr lang="fr-FR" b="1" dirty="0">
                <a:solidFill>
                  <a:srgbClr val="C00000"/>
                </a:solidFill>
                <a:latin typeface="Century Gothic" panose="020B0502020202020204" pitchFamily="34" charset="0"/>
              </a:rPr>
              <a:t>A </a:t>
            </a:r>
            <a:r>
              <a:rPr lang="fr-FR" i="1" dirty="0">
                <a:latin typeface="Century Gothic" panose="020B0502020202020204" pitchFamily="34" charset="0"/>
              </a:rPr>
              <a:t>vs</a:t>
            </a:r>
            <a:r>
              <a:rPr lang="fr-FR" dirty="0">
                <a:latin typeface="Century Gothic" panose="020B0502020202020204" pitchFamily="34" charset="0"/>
              </a:rPr>
              <a:t> </a:t>
            </a:r>
            <a:r>
              <a:rPr lang="fr-FR" b="1" dirty="0" err="1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O+CIb</a:t>
            </a:r>
            <a:endParaRPr lang="fr-FR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lvl="2"/>
            <a:r>
              <a:rPr lang="fr-FR" b="0" dirty="0">
                <a:latin typeface="Century Gothic" panose="020B0502020202020204" pitchFamily="34" charset="0"/>
              </a:rPr>
              <a:t>HR 0,23 (IC95%) : 0,10-0,52</a:t>
            </a:r>
          </a:p>
          <a:p>
            <a:pPr lvl="2">
              <a:spcAft>
                <a:spcPts val="600"/>
              </a:spcAft>
            </a:pPr>
            <a:r>
              <a:rPr lang="fr-FR" i="1" dirty="0">
                <a:latin typeface="Century Gothic" panose="020B0502020202020204" pitchFamily="34" charset="0"/>
              </a:rPr>
              <a:t>p</a:t>
            </a:r>
            <a:r>
              <a:rPr lang="fr-FR" dirty="0">
                <a:latin typeface="Century Gothic" panose="020B0502020202020204" pitchFamily="34" charset="0"/>
              </a:rPr>
              <a:t>=0,0002</a:t>
            </a:r>
          </a:p>
          <a:p>
            <a:pPr lvl="1"/>
            <a:r>
              <a:rPr lang="fr-FR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A+O </a:t>
            </a:r>
            <a:r>
              <a:rPr lang="fr-FR" i="1" dirty="0">
                <a:latin typeface="Century Gothic" panose="020B0502020202020204" pitchFamily="34" charset="0"/>
              </a:rPr>
              <a:t>vs</a:t>
            </a:r>
            <a:r>
              <a:rPr lang="fr-FR" dirty="0">
                <a:latin typeface="Century Gothic" panose="020B0502020202020204" pitchFamily="34" charset="0"/>
              </a:rPr>
              <a:t> </a:t>
            </a:r>
            <a:r>
              <a:rPr lang="fr-FR" b="1" dirty="0">
                <a:solidFill>
                  <a:srgbClr val="C00000"/>
                </a:solidFill>
                <a:latin typeface="Century Gothic" panose="020B0502020202020204" pitchFamily="34" charset="0"/>
              </a:rPr>
              <a:t>A</a:t>
            </a:r>
          </a:p>
          <a:p>
            <a:pPr lvl="2"/>
            <a:r>
              <a:rPr lang="fr-FR" b="0" dirty="0">
                <a:latin typeface="Century Gothic" panose="020B0502020202020204" pitchFamily="34" charset="0"/>
              </a:rPr>
              <a:t>HR 1,21 (IC95%) : 0,51-2,87</a:t>
            </a:r>
          </a:p>
          <a:p>
            <a:pPr lvl="2"/>
            <a:r>
              <a:rPr lang="fr-FR" i="1" dirty="0">
                <a:latin typeface="Century Gothic" panose="020B0502020202020204" pitchFamily="34" charset="0"/>
              </a:rPr>
              <a:t>p</a:t>
            </a:r>
            <a:r>
              <a:rPr lang="fr-FR" dirty="0">
                <a:latin typeface="Century Gothic" panose="020B0502020202020204" pitchFamily="34" charset="0"/>
              </a:rPr>
              <a:t>=0,7966</a:t>
            </a:r>
            <a:endParaRPr lang="fr-FR" dirty="0"/>
          </a:p>
        </p:txBody>
      </p:sp>
      <p:graphicFrame>
        <p:nvGraphicFramePr>
          <p:cNvPr id="9" name="Chart 16">
            <a:extLst>
              <a:ext uri="{FF2B5EF4-FFF2-40B4-BE49-F238E27FC236}">
                <a16:creationId xmlns="" xmlns:a16="http://schemas.microsoft.com/office/drawing/2014/main" id="{464ACBC5-51E0-3C72-7856-CCBCE6AB34B4}"/>
              </a:ext>
            </a:extLst>
          </p:cNvPr>
          <p:cNvGraphicFramePr/>
          <p:nvPr>
            <p:extLst/>
          </p:nvPr>
        </p:nvGraphicFramePr>
        <p:xfrm>
          <a:off x="1536811" y="1208914"/>
          <a:ext cx="6202290" cy="3114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Tableau 12">
            <a:extLst>
              <a:ext uri="{FF2B5EF4-FFF2-40B4-BE49-F238E27FC236}">
                <a16:creationId xmlns="" xmlns:a16="http://schemas.microsoft.com/office/drawing/2014/main" id="{9E90F042-1FE7-E649-0F61-9286F2909E7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185937" y="4239165"/>
          <a:ext cx="6590192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000">
                  <a:extLst>
                    <a:ext uri="{9D8B030D-6E8A-4147-A177-3AD203B41FA5}">
                      <a16:colId xmlns="" xmlns:a16="http://schemas.microsoft.com/office/drawing/2014/main" val="1796791387"/>
                    </a:ext>
                  </a:extLst>
                </a:gridCol>
                <a:gridCol w="351137">
                  <a:extLst>
                    <a:ext uri="{9D8B030D-6E8A-4147-A177-3AD203B41FA5}">
                      <a16:colId xmlns="" xmlns:a16="http://schemas.microsoft.com/office/drawing/2014/main" val="266471001"/>
                    </a:ext>
                  </a:extLst>
                </a:gridCol>
                <a:gridCol w="351137">
                  <a:extLst>
                    <a:ext uri="{9D8B030D-6E8A-4147-A177-3AD203B41FA5}">
                      <a16:colId xmlns="" xmlns:a16="http://schemas.microsoft.com/office/drawing/2014/main" val="2281557389"/>
                    </a:ext>
                  </a:extLst>
                </a:gridCol>
                <a:gridCol w="351137">
                  <a:extLst>
                    <a:ext uri="{9D8B030D-6E8A-4147-A177-3AD203B41FA5}">
                      <a16:colId xmlns="" xmlns:a16="http://schemas.microsoft.com/office/drawing/2014/main" val="1469510074"/>
                    </a:ext>
                  </a:extLst>
                </a:gridCol>
                <a:gridCol w="351137">
                  <a:extLst>
                    <a:ext uri="{9D8B030D-6E8A-4147-A177-3AD203B41FA5}">
                      <a16:colId xmlns="" xmlns:a16="http://schemas.microsoft.com/office/drawing/2014/main" val="928356203"/>
                    </a:ext>
                  </a:extLst>
                </a:gridCol>
                <a:gridCol w="351137">
                  <a:extLst>
                    <a:ext uri="{9D8B030D-6E8A-4147-A177-3AD203B41FA5}">
                      <a16:colId xmlns="" xmlns:a16="http://schemas.microsoft.com/office/drawing/2014/main" val="2391589505"/>
                    </a:ext>
                  </a:extLst>
                </a:gridCol>
                <a:gridCol w="351137">
                  <a:extLst>
                    <a:ext uri="{9D8B030D-6E8A-4147-A177-3AD203B41FA5}">
                      <a16:colId xmlns="" xmlns:a16="http://schemas.microsoft.com/office/drawing/2014/main" val="2002810220"/>
                    </a:ext>
                  </a:extLst>
                </a:gridCol>
                <a:gridCol w="351137">
                  <a:extLst>
                    <a:ext uri="{9D8B030D-6E8A-4147-A177-3AD203B41FA5}">
                      <a16:colId xmlns="" xmlns:a16="http://schemas.microsoft.com/office/drawing/2014/main" val="2003630992"/>
                    </a:ext>
                  </a:extLst>
                </a:gridCol>
                <a:gridCol w="351137">
                  <a:extLst>
                    <a:ext uri="{9D8B030D-6E8A-4147-A177-3AD203B41FA5}">
                      <a16:colId xmlns="" xmlns:a16="http://schemas.microsoft.com/office/drawing/2014/main" val="1157455085"/>
                    </a:ext>
                  </a:extLst>
                </a:gridCol>
                <a:gridCol w="351137">
                  <a:extLst>
                    <a:ext uri="{9D8B030D-6E8A-4147-A177-3AD203B41FA5}">
                      <a16:colId xmlns="" xmlns:a16="http://schemas.microsoft.com/office/drawing/2014/main" val="3336050071"/>
                    </a:ext>
                  </a:extLst>
                </a:gridCol>
                <a:gridCol w="351137">
                  <a:extLst>
                    <a:ext uri="{9D8B030D-6E8A-4147-A177-3AD203B41FA5}">
                      <a16:colId xmlns="" xmlns:a16="http://schemas.microsoft.com/office/drawing/2014/main" val="112325588"/>
                    </a:ext>
                  </a:extLst>
                </a:gridCol>
                <a:gridCol w="351137">
                  <a:extLst>
                    <a:ext uri="{9D8B030D-6E8A-4147-A177-3AD203B41FA5}">
                      <a16:colId xmlns="" xmlns:a16="http://schemas.microsoft.com/office/drawing/2014/main" val="3187258541"/>
                    </a:ext>
                  </a:extLst>
                </a:gridCol>
                <a:gridCol w="351137">
                  <a:extLst>
                    <a:ext uri="{9D8B030D-6E8A-4147-A177-3AD203B41FA5}">
                      <a16:colId xmlns="" xmlns:a16="http://schemas.microsoft.com/office/drawing/2014/main" val="1098140682"/>
                    </a:ext>
                  </a:extLst>
                </a:gridCol>
                <a:gridCol w="351137">
                  <a:extLst>
                    <a:ext uri="{9D8B030D-6E8A-4147-A177-3AD203B41FA5}">
                      <a16:colId xmlns="" xmlns:a16="http://schemas.microsoft.com/office/drawing/2014/main" val="1149399730"/>
                    </a:ext>
                  </a:extLst>
                </a:gridCol>
                <a:gridCol w="351137">
                  <a:extLst>
                    <a:ext uri="{9D8B030D-6E8A-4147-A177-3AD203B41FA5}">
                      <a16:colId xmlns="" xmlns:a16="http://schemas.microsoft.com/office/drawing/2014/main" val="789287851"/>
                    </a:ext>
                  </a:extLst>
                </a:gridCol>
                <a:gridCol w="351137">
                  <a:extLst>
                    <a:ext uri="{9D8B030D-6E8A-4147-A177-3AD203B41FA5}">
                      <a16:colId xmlns="" xmlns:a16="http://schemas.microsoft.com/office/drawing/2014/main" val="1799216007"/>
                    </a:ext>
                  </a:extLst>
                </a:gridCol>
                <a:gridCol w="351137">
                  <a:extLst>
                    <a:ext uri="{9D8B030D-6E8A-4147-A177-3AD203B41FA5}">
                      <a16:colId xmlns="" xmlns:a16="http://schemas.microsoft.com/office/drawing/2014/main" val="304042180"/>
                    </a:ext>
                  </a:extLst>
                </a:gridCol>
              </a:tblGrid>
              <a:tr h="220551"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chemeClr val="bg1"/>
                          </a:solidFill>
                          <a:latin typeface="+mn-lt"/>
                        </a:rPr>
                        <a:t>Del (17p) et/ou</a:t>
                      </a:r>
                      <a:r>
                        <a:rPr lang="en-US" sz="800" b="1" kern="1200" baseline="0" dirty="0">
                          <a:solidFill>
                            <a:schemeClr val="bg1"/>
                          </a:solidFill>
                          <a:latin typeface="+mn-lt"/>
                        </a:rPr>
                        <a:t> TP53</a:t>
                      </a:r>
                      <a:endParaRPr lang="en-US" sz="800" b="1" kern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39630942"/>
                  </a:ext>
                </a:extLst>
              </a:tr>
              <a:tr h="220551"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chemeClr val="bg1"/>
                          </a:solidFill>
                          <a:latin typeface="+mn-lt"/>
                        </a:rPr>
                        <a:t>+/-Del (17p) et/ou TP53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154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147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1"/>
                          </a:solidFill>
                        </a:rPr>
                        <a:t>142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1"/>
                          </a:solidFill>
                        </a:rPr>
                        <a:t>138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1"/>
                          </a:solidFill>
                        </a:rPr>
                        <a:t>135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1"/>
                          </a:solidFill>
                        </a:rPr>
                        <a:t>132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1"/>
                          </a:solidFill>
                        </a:rPr>
                        <a:t>130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1"/>
                          </a:solidFill>
                        </a:rPr>
                        <a:t>125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1"/>
                          </a:solidFill>
                        </a:rPr>
                        <a:t>122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1"/>
                          </a:solidFill>
                        </a:rPr>
                        <a:t>118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1"/>
                          </a:solidFill>
                        </a:rPr>
                        <a:t>111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1"/>
                          </a:solidFill>
                        </a:rPr>
                        <a:t>105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1"/>
                          </a:solidFill>
                        </a:rPr>
                        <a:t>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1"/>
                          </a:solidFill>
                        </a:rPr>
                        <a:t>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1"/>
                          </a:solidFill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59784969"/>
                  </a:ext>
                </a:extLst>
              </a:tr>
              <a:tr h="220551"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chemeClr val="bg1"/>
                          </a:solidFill>
                          <a:latin typeface="+mn-lt"/>
                        </a:rPr>
                        <a:t>Del (17p) et/ou</a:t>
                      </a:r>
                      <a:r>
                        <a:rPr lang="en-US" sz="800" b="1" kern="1200" baseline="0" dirty="0">
                          <a:solidFill>
                            <a:schemeClr val="bg1"/>
                          </a:solidFill>
                          <a:latin typeface="+mn-lt"/>
                        </a:rPr>
                        <a:t> TP53</a:t>
                      </a:r>
                      <a:endParaRPr lang="en-US" sz="800" b="1" kern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rgbClr val="FF7F4D"/>
                          </a:solidFill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rgbClr val="FF7F4D"/>
                          </a:solidFill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rgbClr val="FF7F4D"/>
                          </a:solidFill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rgbClr val="FF7F4D"/>
                          </a:solidFill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rgbClr val="FF7F4D"/>
                          </a:solidFill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rgbClr val="FF7F4D"/>
                          </a:solidFill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rgbClr val="FF7F4D"/>
                          </a:solidFill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rgbClr val="FF7F4D"/>
                          </a:solidFill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rgbClr val="FF7F4D"/>
                          </a:solidFill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rgbClr val="FF7F4D"/>
                          </a:solidFill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rgbClr val="FF7F4D"/>
                          </a:solidFill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rgbClr val="FF7F4D"/>
                          </a:solidFill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rgbClr val="FF7F4D"/>
                          </a:solidFill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rgbClr val="FF7F4D"/>
                          </a:solidFill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rgbClr val="FF7F4D"/>
                          </a:solidFill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rgbClr val="FF7F4D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32339099"/>
                  </a:ext>
                </a:extLst>
              </a:tr>
              <a:tr h="220551"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chemeClr val="bg1"/>
                          </a:solidFill>
                          <a:latin typeface="+mn-lt"/>
                        </a:rPr>
                        <a:t>+/-Del (17p) et/ou TP53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1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rgbClr val="FF7F4D"/>
                          </a:solidFill>
                        </a:rPr>
                        <a:t>156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rgbClr val="FF7F4D"/>
                          </a:solidFill>
                        </a:rPr>
                        <a:t>142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rgbClr val="FF7F4D"/>
                          </a:solidFill>
                        </a:rPr>
                        <a:t>136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rgbClr val="FF7F4D"/>
                          </a:solidFill>
                        </a:rPr>
                        <a:t>133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rgbClr val="FF7F4D"/>
                          </a:solidFill>
                        </a:rPr>
                        <a:t>131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rgbClr val="FF7F4D"/>
                          </a:solidFill>
                        </a:rPr>
                        <a:t>124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rgbClr val="FF7F4D"/>
                          </a:solidFill>
                        </a:rPr>
                        <a:t>119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rgbClr val="FF7F4D"/>
                          </a:solidFill>
                        </a:rPr>
                        <a:t>117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rgbClr val="FF7F4D"/>
                          </a:solidFill>
                        </a:rPr>
                        <a:t>113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rgbClr val="FF7F4D"/>
                          </a:solidFill>
                        </a:rPr>
                        <a:t>106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rgbClr val="FF7F4D"/>
                          </a:solidFill>
                        </a:rPr>
                        <a:t>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rgbClr val="FF7F4D"/>
                          </a:solidFill>
                        </a:rPr>
                        <a:t>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rgbClr val="FF7F4D"/>
                          </a:solidFill>
                        </a:rPr>
                        <a:t>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rgbClr val="FF7F4D"/>
                          </a:solidFill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rgbClr val="FF7F4D"/>
                          </a:solidFill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rgbClr val="FF7F4D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02862902"/>
                  </a:ext>
                </a:extLst>
              </a:tr>
              <a:tr h="220551"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chemeClr val="bg1"/>
                          </a:solidFill>
                          <a:latin typeface="+mn-lt"/>
                        </a:rPr>
                        <a:t>Del (17p) et/ou</a:t>
                      </a:r>
                      <a:r>
                        <a:rPr lang="en-US" sz="800" b="1" kern="1200" baseline="0" dirty="0">
                          <a:solidFill>
                            <a:schemeClr val="bg1"/>
                          </a:solidFill>
                          <a:latin typeface="+mn-lt"/>
                        </a:rPr>
                        <a:t> TP53</a:t>
                      </a:r>
                      <a:endParaRPr lang="en-US" sz="800" b="1" kern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222647"/>
                  </a:ext>
                </a:extLst>
              </a:tr>
              <a:tr h="220551"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chemeClr val="bg1"/>
                          </a:solidFill>
                          <a:latin typeface="+mn-lt"/>
                        </a:rPr>
                        <a:t>+/-Del (17p) et/ou TP53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420739829"/>
                  </a:ext>
                </a:extLst>
              </a:tr>
            </a:tbl>
          </a:graphicData>
        </a:graphic>
      </p:graphicFrame>
      <p:graphicFrame>
        <p:nvGraphicFramePr>
          <p:cNvPr id="14" name="Table 10">
            <a:extLst>
              <a:ext uri="{FF2B5EF4-FFF2-40B4-BE49-F238E27FC236}">
                <a16:creationId xmlns="" xmlns:a16="http://schemas.microsoft.com/office/drawing/2014/main" id="{1F702024-29C9-0916-9D4A-CC0053DDA94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695328" y="857543"/>
          <a:ext cx="3725226" cy="76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03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75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3657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70716">
                  <a:extLst>
                    <a:ext uri="{9D8B030D-6E8A-4147-A177-3AD203B41FA5}">
                      <a16:colId xmlns="" xmlns:a16="http://schemas.microsoft.com/office/drawing/2014/main" val="1993344156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</a:rPr>
                        <a:t> 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chemeClr val="bg1"/>
                          </a:solidFill>
                          <a:latin typeface="+mn-lt"/>
                        </a:rPr>
                        <a:t>A+O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O+Cib</a:t>
                      </a:r>
                      <a:endParaRPr lang="en-US" sz="11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A</a:t>
                      </a:r>
                      <a:endParaRPr lang="en-US" sz="11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SSP à 6 ans</a:t>
                      </a:r>
                      <a:endParaRPr lang="en-US" sz="12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T w="38100" cmpd="sng">
                      <a:noFill/>
                    </a:lnT>
                    <a:solidFill>
                      <a:srgbClr val="E8E6E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56%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8E6E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18%</a:t>
                      </a:r>
                      <a:endParaRPr lang="en-US" sz="12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8E6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56%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8E6E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Médiane</a:t>
                      </a:r>
                      <a:r>
                        <a:rPr lang="en-US" sz="12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 SSP</a:t>
                      </a:r>
                    </a:p>
                  </a:txBody>
                  <a:tcPr marL="36000" marR="36000" marT="36000" marB="36000" anchor="ctr">
                    <a:solidFill>
                      <a:srgbClr val="E8E6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73,1 mois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rgbClr val="E8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17,5 mois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rgbClr val="E8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NA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rgbClr val="E8E6E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99453174"/>
                  </a:ext>
                </a:extLst>
              </a:tr>
            </a:tbl>
          </a:graphicData>
        </a:graphic>
      </p:graphicFrame>
      <p:sp>
        <p:nvSpPr>
          <p:cNvPr id="26" name="Forme libre : forme 25">
            <a:extLst>
              <a:ext uri="{FF2B5EF4-FFF2-40B4-BE49-F238E27FC236}">
                <a16:creationId xmlns="" xmlns:a16="http://schemas.microsoft.com/office/drawing/2014/main" id="{06DE0419-F538-B2B6-8B5E-49FAE29D0655}"/>
              </a:ext>
            </a:extLst>
          </p:cNvPr>
          <p:cNvSpPr/>
          <p:nvPr/>
        </p:nvSpPr>
        <p:spPr>
          <a:xfrm>
            <a:off x="2268007" y="1354667"/>
            <a:ext cx="5240097" cy="588048"/>
          </a:xfrm>
          <a:custGeom>
            <a:avLst/>
            <a:gdLst>
              <a:gd name="connsiteX0" fmla="*/ 0 w 5240097"/>
              <a:gd name="connsiteY0" fmla="*/ 0 h 588048"/>
              <a:gd name="connsiteX1" fmla="*/ 243225 w 5240097"/>
              <a:gd name="connsiteY1" fmla="*/ 0 h 588048"/>
              <a:gd name="connsiteX2" fmla="*/ 243225 w 5240097"/>
              <a:gd name="connsiteY2" fmla="*/ 27709 h 588048"/>
              <a:gd name="connsiteX3" fmla="*/ 498764 w 5240097"/>
              <a:gd name="connsiteY3" fmla="*/ 27709 h 588048"/>
              <a:gd name="connsiteX4" fmla="*/ 523394 w 5240097"/>
              <a:gd name="connsiteY4" fmla="*/ 49260 h 588048"/>
              <a:gd name="connsiteX5" fmla="*/ 575734 w 5240097"/>
              <a:gd name="connsiteY5" fmla="*/ 49260 h 588048"/>
              <a:gd name="connsiteX6" fmla="*/ 668097 w 5240097"/>
              <a:gd name="connsiteY6" fmla="*/ 86206 h 588048"/>
              <a:gd name="connsiteX7" fmla="*/ 852825 w 5240097"/>
              <a:gd name="connsiteY7" fmla="*/ 86206 h 588048"/>
              <a:gd name="connsiteX8" fmla="*/ 969819 w 5240097"/>
              <a:gd name="connsiteY8" fmla="*/ 104678 h 588048"/>
              <a:gd name="connsiteX9" fmla="*/ 1160703 w 5240097"/>
              <a:gd name="connsiteY9" fmla="*/ 104678 h 588048"/>
              <a:gd name="connsiteX10" fmla="*/ 1160703 w 5240097"/>
              <a:gd name="connsiteY10" fmla="*/ 147781 h 588048"/>
              <a:gd name="connsiteX11" fmla="*/ 1619443 w 5240097"/>
              <a:gd name="connsiteY11" fmla="*/ 147781 h 588048"/>
              <a:gd name="connsiteX12" fmla="*/ 1653309 w 5240097"/>
              <a:gd name="connsiteY12" fmla="*/ 163175 h 588048"/>
              <a:gd name="connsiteX13" fmla="*/ 2087419 w 5240097"/>
              <a:gd name="connsiteY13" fmla="*/ 163175 h 588048"/>
              <a:gd name="connsiteX14" fmla="*/ 2115128 w 5240097"/>
              <a:gd name="connsiteY14" fmla="*/ 175491 h 588048"/>
              <a:gd name="connsiteX15" fmla="*/ 2290619 w 5240097"/>
              <a:gd name="connsiteY15" fmla="*/ 175491 h 588048"/>
              <a:gd name="connsiteX16" fmla="*/ 2290619 w 5240097"/>
              <a:gd name="connsiteY16" fmla="*/ 215515 h 588048"/>
              <a:gd name="connsiteX17" fmla="*/ 2746279 w 5240097"/>
              <a:gd name="connsiteY17" fmla="*/ 215515 h 588048"/>
              <a:gd name="connsiteX18" fmla="*/ 2746279 w 5240097"/>
              <a:gd name="connsiteY18" fmla="*/ 237066 h 588048"/>
              <a:gd name="connsiteX19" fmla="*/ 2890982 w 5240097"/>
              <a:gd name="connsiteY19" fmla="*/ 237066 h 588048"/>
              <a:gd name="connsiteX20" fmla="*/ 2909455 w 5240097"/>
              <a:gd name="connsiteY20" fmla="*/ 255539 h 588048"/>
              <a:gd name="connsiteX21" fmla="*/ 3004897 w 5240097"/>
              <a:gd name="connsiteY21" fmla="*/ 255539 h 588048"/>
              <a:gd name="connsiteX22" fmla="*/ 3035685 w 5240097"/>
              <a:gd name="connsiteY22" fmla="*/ 270933 h 588048"/>
              <a:gd name="connsiteX23" fmla="*/ 3386667 w 5240097"/>
              <a:gd name="connsiteY23" fmla="*/ 270933 h 588048"/>
              <a:gd name="connsiteX24" fmla="*/ 3386667 w 5240097"/>
              <a:gd name="connsiteY24" fmla="*/ 289406 h 588048"/>
              <a:gd name="connsiteX25" fmla="*/ 3479031 w 5240097"/>
              <a:gd name="connsiteY25" fmla="*/ 289406 h 588048"/>
              <a:gd name="connsiteX26" fmla="*/ 3491346 w 5240097"/>
              <a:gd name="connsiteY26" fmla="*/ 301721 h 588048"/>
              <a:gd name="connsiteX27" fmla="*/ 3666837 w 5240097"/>
              <a:gd name="connsiteY27" fmla="*/ 301721 h 588048"/>
              <a:gd name="connsiteX28" fmla="*/ 3688388 w 5240097"/>
              <a:gd name="connsiteY28" fmla="*/ 323272 h 588048"/>
              <a:gd name="connsiteX29" fmla="*/ 3740728 w 5240097"/>
              <a:gd name="connsiteY29" fmla="*/ 323272 h 588048"/>
              <a:gd name="connsiteX30" fmla="*/ 3768437 w 5240097"/>
              <a:gd name="connsiteY30" fmla="*/ 350981 h 588048"/>
              <a:gd name="connsiteX31" fmla="*/ 3833091 w 5240097"/>
              <a:gd name="connsiteY31" fmla="*/ 350981 h 588048"/>
              <a:gd name="connsiteX32" fmla="*/ 3833091 w 5240097"/>
              <a:gd name="connsiteY32" fmla="*/ 381769 h 588048"/>
              <a:gd name="connsiteX33" fmla="*/ 3906982 w 5240097"/>
              <a:gd name="connsiteY33" fmla="*/ 381769 h 588048"/>
              <a:gd name="connsiteX34" fmla="*/ 3906982 w 5240097"/>
              <a:gd name="connsiteY34" fmla="*/ 403321 h 588048"/>
              <a:gd name="connsiteX35" fmla="*/ 4162522 w 5240097"/>
              <a:gd name="connsiteY35" fmla="*/ 403321 h 588048"/>
              <a:gd name="connsiteX36" fmla="*/ 4162522 w 5240097"/>
              <a:gd name="connsiteY36" fmla="*/ 437188 h 588048"/>
              <a:gd name="connsiteX37" fmla="*/ 4338013 w 5240097"/>
              <a:gd name="connsiteY37" fmla="*/ 437188 h 588048"/>
              <a:gd name="connsiteX38" fmla="*/ 4338013 w 5240097"/>
              <a:gd name="connsiteY38" fmla="*/ 467975 h 588048"/>
              <a:gd name="connsiteX39" fmla="*/ 4522740 w 5240097"/>
              <a:gd name="connsiteY39" fmla="*/ 467975 h 588048"/>
              <a:gd name="connsiteX40" fmla="*/ 4522740 w 5240097"/>
              <a:gd name="connsiteY40" fmla="*/ 495685 h 588048"/>
              <a:gd name="connsiteX41" fmla="*/ 4572000 w 5240097"/>
              <a:gd name="connsiteY41" fmla="*/ 495685 h 588048"/>
              <a:gd name="connsiteX42" fmla="*/ 4572000 w 5240097"/>
              <a:gd name="connsiteY42" fmla="*/ 541866 h 588048"/>
              <a:gd name="connsiteX43" fmla="*/ 4612025 w 5240097"/>
              <a:gd name="connsiteY43" fmla="*/ 541866 h 588048"/>
              <a:gd name="connsiteX44" fmla="*/ 4612025 w 5240097"/>
              <a:gd name="connsiteY44" fmla="*/ 588048 h 588048"/>
              <a:gd name="connsiteX45" fmla="*/ 5240097 w 5240097"/>
              <a:gd name="connsiteY45" fmla="*/ 588048 h 58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240097" h="588048">
                <a:moveTo>
                  <a:pt x="0" y="0"/>
                </a:moveTo>
                <a:lnTo>
                  <a:pt x="243225" y="0"/>
                </a:lnTo>
                <a:lnTo>
                  <a:pt x="243225" y="27709"/>
                </a:lnTo>
                <a:lnTo>
                  <a:pt x="498764" y="27709"/>
                </a:lnTo>
                <a:lnTo>
                  <a:pt x="523394" y="49260"/>
                </a:lnTo>
                <a:lnTo>
                  <a:pt x="575734" y="49260"/>
                </a:lnTo>
                <a:lnTo>
                  <a:pt x="668097" y="86206"/>
                </a:lnTo>
                <a:lnTo>
                  <a:pt x="852825" y="86206"/>
                </a:lnTo>
                <a:lnTo>
                  <a:pt x="969819" y="104678"/>
                </a:lnTo>
                <a:lnTo>
                  <a:pt x="1160703" y="104678"/>
                </a:lnTo>
                <a:lnTo>
                  <a:pt x="1160703" y="147781"/>
                </a:lnTo>
                <a:lnTo>
                  <a:pt x="1619443" y="147781"/>
                </a:lnTo>
                <a:lnTo>
                  <a:pt x="1653309" y="163175"/>
                </a:lnTo>
                <a:lnTo>
                  <a:pt x="2087419" y="163175"/>
                </a:lnTo>
                <a:lnTo>
                  <a:pt x="2115128" y="175491"/>
                </a:lnTo>
                <a:lnTo>
                  <a:pt x="2290619" y="175491"/>
                </a:lnTo>
                <a:lnTo>
                  <a:pt x="2290619" y="215515"/>
                </a:lnTo>
                <a:lnTo>
                  <a:pt x="2746279" y="215515"/>
                </a:lnTo>
                <a:lnTo>
                  <a:pt x="2746279" y="237066"/>
                </a:lnTo>
                <a:lnTo>
                  <a:pt x="2890982" y="237066"/>
                </a:lnTo>
                <a:lnTo>
                  <a:pt x="2909455" y="255539"/>
                </a:lnTo>
                <a:lnTo>
                  <a:pt x="3004897" y="255539"/>
                </a:lnTo>
                <a:lnTo>
                  <a:pt x="3035685" y="270933"/>
                </a:lnTo>
                <a:lnTo>
                  <a:pt x="3386667" y="270933"/>
                </a:lnTo>
                <a:lnTo>
                  <a:pt x="3386667" y="289406"/>
                </a:lnTo>
                <a:lnTo>
                  <a:pt x="3479031" y="289406"/>
                </a:lnTo>
                <a:lnTo>
                  <a:pt x="3491346" y="301721"/>
                </a:lnTo>
                <a:lnTo>
                  <a:pt x="3666837" y="301721"/>
                </a:lnTo>
                <a:lnTo>
                  <a:pt x="3688388" y="323272"/>
                </a:lnTo>
                <a:lnTo>
                  <a:pt x="3740728" y="323272"/>
                </a:lnTo>
                <a:lnTo>
                  <a:pt x="3768437" y="350981"/>
                </a:lnTo>
                <a:lnTo>
                  <a:pt x="3833091" y="350981"/>
                </a:lnTo>
                <a:lnTo>
                  <a:pt x="3833091" y="381769"/>
                </a:lnTo>
                <a:lnTo>
                  <a:pt x="3906982" y="381769"/>
                </a:lnTo>
                <a:lnTo>
                  <a:pt x="3906982" y="403321"/>
                </a:lnTo>
                <a:lnTo>
                  <a:pt x="4162522" y="403321"/>
                </a:lnTo>
                <a:lnTo>
                  <a:pt x="4162522" y="437188"/>
                </a:lnTo>
                <a:lnTo>
                  <a:pt x="4338013" y="437188"/>
                </a:lnTo>
                <a:lnTo>
                  <a:pt x="4338013" y="467975"/>
                </a:lnTo>
                <a:lnTo>
                  <a:pt x="4522740" y="467975"/>
                </a:lnTo>
                <a:lnTo>
                  <a:pt x="4522740" y="495685"/>
                </a:lnTo>
                <a:lnTo>
                  <a:pt x="4572000" y="495685"/>
                </a:lnTo>
                <a:lnTo>
                  <a:pt x="4572000" y="541866"/>
                </a:lnTo>
                <a:lnTo>
                  <a:pt x="4612025" y="541866"/>
                </a:lnTo>
                <a:lnTo>
                  <a:pt x="4612025" y="588048"/>
                </a:lnTo>
                <a:lnTo>
                  <a:pt x="5240097" y="588048"/>
                </a:lnTo>
              </a:path>
            </a:pathLst>
          </a:cu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7" name="Forme libre : forme 26">
            <a:extLst>
              <a:ext uri="{FF2B5EF4-FFF2-40B4-BE49-F238E27FC236}">
                <a16:creationId xmlns="" xmlns:a16="http://schemas.microsoft.com/office/drawing/2014/main" id="{3E77F2B2-7AAB-E85D-3795-F2628450D92D}"/>
              </a:ext>
            </a:extLst>
          </p:cNvPr>
          <p:cNvSpPr/>
          <p:nvPr/>
        </p:nvSpPr>
        <p:spPr>
          <a:xfrm>
            <a:off x="2264929" y="1357745"/>
            <a:ext cx="5073842" cy="1283855"/>
          </a:xfrm>
          <a:custGeom>
            <a:avLst/>
            <a:gdLst>
              <a:gd name="connsiteX0" fmla="*/ 0 w 5073842"/>
              <a:gd name="connsiteY0" fmla="*/ 0 h 1283855"/>
              <a:gd name="connsiteX1" fmla="*/ 70812 w 5073842"/>
              <a:gd name="connsiteY1" fmla="*/ 0 h 1283855"/>
              <a:gd name="connsiteX2" fmla="*/ 70812 w 5073842"/>
              <a:gd name="connsiteY2" fmla="*/ 101600 h 1283855"/>
              <a:gd name="connsiteX3" fmla="*/ 233987 w 5073842"/>
              <a:gd name="connsiteY3" fmla="*/ 101600 h 1283855"/>
              <a:gd name="connsiteX4" fmla="*/ 233987 w 5073842"/>
              <a:gd name="connsiteY4" fmla="*/ 193964 h 1283855"/>
              <a:gd name="connsiteX5" fmla="*/ 498763 w 5073842"/>
              <a:gd name="connsiteY5" fmla="*/ 193964 h 1283855"/>
              <a:gd name="connsiteX6" fmla="*/ 498763 w 5073842"/>
              <a:gd name="connsiteY6" fmla="*/ 289407 h 1283855"/>
              <a:gd name="connsiteX7" fmla="*/ 1326957 w 5073842"/>
              <a:gd name="connsiteY7" fmla="*/ 289407 h 1283855"/>
              <a:gd name="connsiteX8" fmla="*/ 1326957 w 5073842"/>
              <a:gd name="connsiteY8" fmla="*/ 375613 h 1283855"/>
              <a:gd name="connsiteX9" fmla="*/ 2293697 w 5073842"/>
              <a:gd name="connsiteY9" fmla="*/ 375613 h 1283855"/>
              <a:gd name="connsiteX10" fmla="*/ 2293697 w 5073842"/>
              <a:gd name="connsiteY10" fmla="*/ 477213 h 1283855"/>
              <a:gd name="connsiteX11" fmla="*/ 2515369 w 5073842"/>
              <a:gd name="connsiteY11" fmla="*/ 477213 h 1283855"/>
              <a:gd name="connsiteX12" fmla="*/ 2515369 w 5073842"/>
              <a:gd name="connsiteY12" fmla="*/ 569576 h 1283855"/>
              <a:gd name="connsiteX13" fmla="*/ 3294303 w 5073842"/>
              <a:gd name="connsiteY13" fmla="*/ 569576 h 1283855"/>
              <a:gd name="connsiteX14" fmla="*/ 3294303 w 5073842"/>
              <a:gd name="connsiteY14" fmla="*/ 661940 h 1283855"/>
              <a:gd name="connsiteX15" fmla="*/ 3845406 w 5073842"/>
              <a:gd name="connsiteY15" fmla="*/ 661940 h 1283855"/>
              <a:gd name="connsiteX16" fmla="*/ 3845406 w 5073842"/>
              <a:gd name="connsiteY16" fmla="*/ 772776 h 1283855"/>
              <a:gd name="connsiteX17" fmla="*/ 4165600 w 5073842"/>
              <a:gd name="connsiteY17" fmla="*/ 772776 h 1283855"/>
              <a:gd name="connsiteX18" fmla="*/ 4165600 w 5073842"/>
              <a:gd name="connsiteY18" fmla="*/ 899007 h 1283855"/>
              <a:gd name="connsiteX19" fmla="*/ 4248727 w 5073842"/>
              <a:gd name="connsiteY19" fmla="*/ 899007 h 1283855"/>
              <a:gd name="connsiteX20" fmla="*/ 4248727 w 5073842"/>
              <a:gd name="connsiteY20" fmla="*/ 1148388 h 1283855"/>
              <a:gd name="connsiteX21" fmla="*/ 4319539 w 5073842"/>
              <a:gd name="connsiteY21" fmla="*/ 1148388 h 1283855"/>
              <a:gd name="connsiteX22" fmla="*/ 4319539 w 5073842"/>
              <a:gd name="connsiteY22" fmla="*/ 1283855 h 1283855"/>
              <a:gd name="connsiteX23" fmla="*/ 5073842 w 5073842"/>
              <a:gd name="connsiteY23" fmla="*/ 1283855 h 1283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073842" h="1283855">
                <a:moveTo>
                  <a:pt x="0" y="0"/>
                </a:moveTo>
                <a:lnTo>
                  <a:pt x="70812" y="0"/>
                </a:lnTo>
                <a:lnTo>
                  <a:pt x="70812" y="101600"/>
                </a:lnTo>
                <a:lnTo>
                  <a:pt x="233987" y="101600"/>
                </a:lnTo>
                <a:lnTo>
                  <a:pt x="233987" y="193964"/>
                </a:lnTo>
                <a:lnTo>
                  <a:pt x="498763" y="193964"/>
                </a:lnTo>
                <a:lnTo>
                  <a:pt x="498763" y="289407"/>
                </a:lnTo>
                <a:lnTo>
                  <a:pt x="1326957" y="289407"/>
                </a:lnTo>
                <a:lnTo>
                  <a:pt x="1326957" y="375613"/>
                </a:lnTo>
                <a:lnTo>
                  <a:pt x="2293697" y="375613"/>
                </a:lnTo>
                <a:lnTo>
                  <a:pt x="2293697" y="477213"/>
                </a:lnTo>
                <a:lnTo>
                  <a:pt x="2515369" y="477213"/>
                </a:lnTo>
                <a:lnTo>
                  <a:pt x="2515369" y="569576"/>
                </a:lnTo>
                <a:lnTo>
                  <a:pt x="3294303" y="569576"/>
                </a:lnTo>
                <a:lnTo>
                  <a:pt x="3294303" y="661940"/>
                </a:lnTo>
                <a:lnTo>
                  <a:pt x="3845406" y="661940"/>
                </a:lnTo>
                <a:lnTo>
                  <a:pt x="3845406" y="772776"/>
                </a:lnTo>
                <a:lnTo>
                  <a:pt x="4165600" y="772776"/>
                </a:lnTo>
                <a:lnTo>
                  <a:pt x="4165600" y="899007"/>
                </a:lnTo>
                <a:lnTo>
                  <a:pt x="4248727" y="899007"/>
                </a:lnTo>
                <a:lnTo>
                  <a:pt x="4248727" y="1148388"/>
                </a:lnTo>
                <a:lnTo>
                  <a:pt x="4319539" y="1148388"/>
                </a:lnTo>
                <a:lnTo>
                  <a:pt x="4319539" y="1283855"/>
                </a:lnTo>
                <a:lnTo>
                  <a:pt x="5073842" y="1283855"/>
                </a:lnTo>
              </a:path>
            </a:pathLst>
          </a:cu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8" name="Forme libre : forme 27">
            <a:extLst>
              <a:ext uri="{FF2B5EF4-FFF2-40B4-BE49-F238E27FC236}">
                <a16:creationId xmlns="" xmlns:a16="http://schemas.microsoft.com/office/drawing/2014/main" id="{4EF8BEC2-D905-0D92-6D0C-C1BE11B80FC4}"/>
              </a:ext>
            </a:extLst>
          </p:cNvPr>
          <p:cNvSpPr/>
          <p:nvPr/>
        </p:nvSpPr>
        <p:spPr>
          <a:xfrm>
            <a:off x="2268007" y="1351588"/>
            <a:ext cx="5243176" cy="1019079"/>
          </a:xfrm>
          <a:custGeom>
            <a:avLst/>
            <a:gdLst>
              <a:gd name="connsiteX0" fmla="*/ 0 w 5243176"/>
              <a:gd name="connsiteY0" fmla="*/ 0 h 1019079"/>
              <a:gd name="connsiteX1" fmla="*/ 701964 w 5243176"/>
              <a:gd name="connsiteY1" fmla="*/ 0 h 1019079"/>
              <a:gd name="connsiteX2" fmla="*/ 701964 w 5243176"/>
              <a:gd name="connsiteY2" fmla="*/ 126230 h 1019079"/>
              <a:gd name="connsiteX3" fmla="*/ 1237673 w 5243176"/>
              <a:gd name="connsiteY3" fmla="*/ 126230 h 1019079"/>
              <a:gd name="connsiteX4" fmla="*/ 1237673 w 5243176"/>
              <a:gd name="connsiteY4" fmla="*/ 237067 h 1019079"/>
              <a:gd name="connsiteX5" fmla="*/ 1379297 w 5243176"/>
              <a:gd name="connsiteY5" fmla="*/ 237067 h 1019079"/>
              <a:gd name="connsiteX6" fmla="*/ 1379297 w 5243176"/>
              <a:gd name="connsiteY6" fmla="*/ 341745 h 1019079"/>
              <a:gd name="connsiteX7" fmla="*/ 2281382 w 5243176"/>
              <a:gd name="connsiteY7" fmla="*/ 341745 h 1019079"/>
              <a:gd name="connsiteX8" fmla="*/ 2281382 w 5243176"/>
              <a:gd name="connsiteY8" fmla="*/ 458739 h 1019079"/>
              <a:gd name="connsiteX9" fmla="*/ 2318328 w 5243176"/>
              <a:gd name="connsiteY9" fmla="*/ 458739 h 1019079"/>
              <a:gd name="connsiteX10" fmla="*/ 2318328 w 5243176"/>
              <a:gd name="connsiteY10" fmla="*/ 566497 h 1019079"/>
              <a:gd name="connsiteX11" fmla="*/ 2940243 w 5243176"/>
              <a:gd name="connsiteY11" fmla="*/ 566497 h 1019079"/>
              <a:gd name="connsiteX12" fmla="*/ 2940243 w 5243176"/>
              <a:gd name="connsiteY12" fmla="*/ 674254 h 1019079"/>
              <a:gd name="connsiteX13" fmla="*/ 3786909 w 5243176"/>
              <a:gd name="connsiteY13" fmla="*/ 674254 h 1019079"/>
              <a:gd name="connsiteX14" fmla="*/ 3786909 w 5243176"/>
              <a:gd name="connsiteY14" fmla="*/ 791248 h 1019079"/>
              <a:gd name="connsiteX15" fmla="*/ 3906982 w 5243176"/>
              <a:gd name="connsiteY15" fmla="*/ 791248 h 1019079"/>
              <a:gd name="connsiteX16" fmla="*/ 3906982 w 5243176"/>
              <a:gd name="connsiteY16" fmla="*/ 905164 h 1019079"/>
              <a:gd name="connsiteX17" fmla="*/ 4045528 w 5243176"/>
              <a:gd name="connsiteY17" fmla="*/ 905164 h 1019079"/>
              <a:gd name="connsiteX18" fmla="*/ 4045528 w 5243176"/>
              <a:gd name="connsiteY18" fmla="*/ 1019079 h 1019079"/>
              <a:gd name="connsiteX19" fmla="*/ 5243176 w 5243176"/>
              <a:gd name="connsiteY19" fmla="*/ 1019079 h 1019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243176" h="1019079">
                <a:moveTo>
                  <a:pt x="0" y="0"/>
                </a:moveTo>
                <a:lnTo>
                  <a:pt x="701964" y="0"/>
                </a:lnTo>
                <a:lnTo>
                  <a:pt x="701964" y="126230"/>
                </a:lnTo>
                <a:lnTo>
                  <a:pt x="1237673" y="126230"/>
                </a:lnTo>
                <a:lnTo>
                  <a:pt x="1237673" y="237067"/>
                </a:lnTo>
                <a:lnTo>
                  <a:pt x="1379297" y="237067"/>
                </a:lnTo>
                <a:lnTo>
                  <a:pt x="1379297" y="341745"/>
                </a:lnTo>
                <a:lnTo>
                  <a:pt x="2281382" y="341745"/>
                </a:lnTo>
                <a:lnTo>
                  <a:pt x="2281382" y="458739"/>
                </a:lnTo>
                <a:lnTo>
                  <a:pt x="2318328" y="458739"/>
                </a:lnTo>
                <a:lnTo>
                  <a:pt x="2318328" y="566497"/>
                </a:lnTo>
                <a:lnTo>
                  <a:pt x="2940243" y="566497"/>
                </a:lnTo>
                <a:lnTo>
                  <a:pt x="2940243" y="674254"/>
                </a:lnTo>
                <a:lnTo>
                  <a:pt x="3786909" y="674254"/>
                </a:lnTo>
                <a:lnTo>
                  <a:pt x="3786909" y="791248"/>
                </a:lnTo>
                <a:lnTo>
                  <a:pt x="3906982" y="791248"/>
                </a:lnTo>
                <a:lnTo>
                  <a:pt x="3906982" y="905164"/>
                </a:lnTo>
                <a:lnTo>
                  <a:pt x="4045528" y="905164"/>
                </a:lnTo>
                <a:lnTo>
                  <a:pt x="4045528" y="1019079"/>
                </a:lnTo>
                <a:lnTo>
                  <a:pt x="5243176" y="1019079"/>
                </a:ln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9" name="Forme libre : forme 28">
            <a:extLst>
              <a:ext uri="{FF2B5EF4-FFF2-40B4-BE49-F238E27FC236}">
                <a16:creationId xmlns="" xmlns:a16="http://schemas.microsoft.com/office/drawing/2014/main" id="{12A604A2-295A-BF5E-CA5D-47F3CEBFA450}"/>
              </a:ext>
            </a:extLst>
          </p:cNvPr>
          <p:cNvSpPr/>
          <p:nvPr/>
        </p:nvSpPr>
        <p:spPr>
          <a:xfrm>
            <a:off x="2261850" y="1348509"/>
            <a:ext cx="4747491" cy="911321"/>
          </a:xfrm>
          <a:custGeom>
            <a:avLst/>
            <a:gdLst>
              <a:gd name="connsiteX0" fmla="*/ 0 w 4747491"/>
              <a:gd name="connsiteY0" fmla="*/ 0 h 911321"/>
              <a:gd name="connsiteX1" fmla="*/ 98521 w 4747491"/>
              <a:gd name="connsiteY1" fmla="*/ 0 h 911321"/>
              <a:gd name="connsiteX2" fmla="*/ 98521 w 4747491"/>
              <a:gd name="connsiteY2" fmla="*/ 52339 h 911321"/>
              <a:gd name="connsiteX3" fmla="*/ 178570 w 4747491"/>
              <a:gd name="connsiteY3" fmla="*/ 52339 h 911321"/>
              <a:gd name="connsiteX4" fmla="*/ 178570 w 4747491"/>
              <a:gd name="connsiteY4" fmla="*/ 80049 h 911321"/>
              <a:gd name="connsiteX5" fmla="*/ 289406 w 4747491"/>
              <a:gd name="connsiteY5" fmla="*/ 80049 h 911321"/>
              <a:gd name="connsiteX6" fmla="*/ 314036 w 4747491"/>
              <a:gd name="connsiteY6" fmla="*/ 101600 h 911321"/>
              <a:gd name="connsiteX7" fmla="*/ 520315 w 4747491"/>
              <a:gd name="connsiteY7" fmla="*/ 101600 h 911321"/>
              <a:gd name="connsiteX8" fmla="*/ 520315 w 4747491"/>
              <a:gd name="connsiteY8" fmla="*/ 150861 h 911321"/>
              <a:gd name="connsiteX9" fmla="*/ 831273 w 4747491"/>
              <a:gd name="connsiteY9" fmla="*/ 150861 h 911321"/>
              <a:gd name="connsiteX10" fmla="*/ 849745 w 4747491"/>
              <a:gd name="connsiteY10" fmla="*/ 166255 h 911321"/>
              <a:gd name="connsiteX11" fmla="*/ 960582 w 4747491"/>
              <a:gd name="connsiteY11" fmla="*/ 166255 h 911321"/>
              <a:gd name="connsiteX12" fmla="*/ 1031394 w 4747491"/>
              <a:gd name="connsiteY12" fmla="*/ 193964 h 911321"/>
              <a:gd name="connsiteX13" fmla="*/ 1126836 w 4747491"/>
              <a:gd name="connsiteY13" fmla="*/ 193964 h 911321"/>
              <a:gd name="connsiteX14" fmla="*/ 1169939 w 4747491"/>
              <a:gd name="connsiteY14" fmla="*/ 224752 h 911321"/>
              <a:gd name="connsiteX15" fmla="*/ 1440873 w 4747491"/>
              <a:gd name="connsiteY15" fmla="*/ 224752 h 911321"/>
              <a:gd name="connsiteX16" fmla="*/ 1530157 w 4747491"/>
              <a:gd name="connsiteY16" fmla="*/ 270933 h 911321"/>
              <a:gd name="connsiteX17" fmla="*/ 1696412 w 4747491"/>
              <a:gd name="connsiteY17" fmla="*/ 270933 h 911321"/>
              <a:gd name="connsiteX18" fmla="*/ 1696412 w 4747491"/>
              <a:gd name="connsiteY18" fmla="*/ 307879 h 911321"/>
              <a:gd name="connsiteX19" fmla="*/ 1807248 w 4747491"/>
              <a:gd name="connsiteY19" fmla="*/ 307879 h 911321"/>
              <a:gd name="connsiteX20" fmla="*/ 1816485 w 4747491"/>
              <a:gd name="connsiteY20" fmla="*/ 317116 h 911321"/>
              <a:gd name="connsiteX21" fmla="*/ 1973503 w 4747491"/>
              <a:gd name="connsiteY21" fmla="*/ 317116 h 911321"/>
              <a:gd name="connsiteX22" fmla="*/ 1973503 w 4747491"/>
              <a:gd name="connsiteY22" fmla="*/ 354061 h 911321"/>
              <a:gd name="connsiteX23" fmla="*/ 2105891 w 4747491"/>
              <a:gd name="connsiteY23" fmla="*/ 354061 h 911321"/>
              <a:gd name="connsiteX24" fmla="*/ 2105891 w 4747491"/>
              <a:gd name="connsiteY24" fmla="*/ 387927 h 911321"/>
              <a:gd name="connsiteX25" fmla="*/ 2450715 w 4747491"/>
              <a:gd name="connsiteY25" fmla="*/ 387927 h 911321"/>
              <a:gd name="connsiteX26" fmla="*/ 2503054 w 4747491"/>
              <a:gd name="connsiteY26" fmla="*/ 434109 h 911321"/>
              <a:gd name="connsiteX27" fmla="*/ 2650836 w 4747491"/>
              <a:gd name="connsiteY27" fmla="*/ 434109 h 911321"/>
              <a:gd name="connsiteX28" fmla="*/ 2650836 w 4747491"/>
              <a:gd name="connsiteY28" fmla="*/ 458739 h 911321"/>
              <a:gd name="connsiteX29" fmla="*/ 2832485 w 4747491"/>
              <a:gd name="connsiteY29" fmla="*/ 458739 h 911321"/>
              <a:gd name="connsiteX30" fmla="*/ 2854037 w 4747491"/>
              <a:gd name="connsiteY30" fmla="*/ 480291 h 911321"/>
              <a:gd name="connsiteX31" fmla="*/ 2943321 w 4747491"/>
              <a:gd name="connsiteY31" fmla="*/ 480291 h 911321"/>
              <a:gd name="connsiteX32" fmla="*/ 2995660 w 4747491"/>
              <a:gd name="connsiteY32" fmla="*/ 532630 h 911321"/>
              <a:gd name="connsiteX33" fmla="*/ 3260436 w 4747491"/>
              <a:gd name="connsiteY33" fmla="*/ 532630 h 911321"/>
              <a:gd name="connsiteX34" fmla="*/ 3260436 w 4747491"/>
              <a:gd name="connsiteY34" fmla="*/ 569576 h 911321"/>
              <a:gd name="connsiteX35" fmla="*/ 3303539 w 4747491"/>
              <a:gd name="connsiteY35" fmla="*/ 569576 h 911321"/>
              <a:gd name="connsiteX36" fmla="*/ 3303539 w 4747491"/>
              <a:gd name="connsiteY36" fmla="*/ 612679 h 911321"/>
              <a:gd name="connsiteX37" fmla="*/ 3537527 w 4747491"/>
              <a:gd name="connsiteY37" fmla="*/ 612679 h 911321"/>
              <a:gd name="connsiteX38" fmla="*/ 3537527 w 4747491"/>
              <a:gd name="connsiteY38" fmla="*/ 643467 h 911321"/>
              <a:gd name="connsiteX39" fmla="*/ 3623733 w 4747491"/>
              <a:gd name="connsiteY39" fmla="*/ 643467 h 911321"/>
              <a:gd name="connsiteX40" fmla="*/ 3623733 w 4747491"/>
              <a:gd name="connsiteY40" fmla="*/ 674255 h 911321"/>
              <a:gd name="connsiteX41" fmla="*/ 3685309 w 4747491"/>
              <a:gd name="connsiteY41" fmla="*/ 674255 h 911321"/>
              <a:gd name="connsiteX42" fmla="*/ 3685309 w 4747491"/>
              <a:gd name="connsiteY42" fmla="*/ 711200 h 911321"/>
              <a:gd name="connsiteX43" fmla="*/ 3851563 w 4747491"/>
              <a:gd name="connsiteY43" fmla="*/ 711200 h 911321"/>
              <a:gd name="connsiteX44" fmla="*/ 3851563 w 4747491"/>
              <a:gd name="connsiteY44" fmla="*/ 741988 h 911321"/>
              <a:gd name="connsiteX45" fmla="*/ 3925454 w 4747491"/>
              <a:gd name="connsiteY45" fmla="*/ 741988 h 911321"/>
              <a:gd name="connsiteX46" fmla="*/ 3925454 w 4747491"/>
              <a:gd name="connsiteY46" fmla="*/ 760461 h 911321"/>
              <a:gd name="connsiteX47" fmla="*/ 3983951 w 4747491"/>
              <a:gd name="connsiteY47" fmla="*/ 760461 h 911321"/>
              <a:gd name="connsiteX48" fmla="*/ 3983951 w 4747491"/>
              <a:gd name="connsiteY48" fmla="*/ 788170 h 911321"/>
              <a:gd name="connsiteX49" fmla="*/ 4085551 w 4747491"/>
              <a:gd name="connsiteY49" fmla="*/ 788170 h 911321"/>
              <a:gd name="connsiteX50" fmla="*/ 4085551 w 4747491"/>
              <a:gd name="connsiteY50" fmla="*/ 815879 h 911321"/>
              <a:gd name="connsiteX51" fmla="*/ 4177915 w 4747491"/>
              <a:gd name="connsiteY51" fmla="*/ 815879 h 911321"/>
              <a:gd name="connsiteX52" fmla="*/ 4177915 w 4747491"/>
              <a:gd name="connsiteY52" fmla="*/ 840509 h 911321"/>
              <a:gd name="connsiteX53" fmla="*/ 4261042 w 4747491"/>
              <a:gd name="connsiteY53" fmla="*/ 840509 h 911321"/>
              <a:gd name="connsiteX54" fmla="*/ 4261042 w 4747491"/>
              <a:gd name="connsiteY54" fmla="*/ 883612 h 911321"/>
              <a:gd name="connsiteX55" fmla="*/ 4541212 w 4747491"/>
              <a:gd name="connsiteY55" fmla="*/ 883612 h 911321"/>
              <a:gd name="connsiteX56" fmla="*/ 4541212 w 4747491"/>
              <a:gd name="connsiteY56" fmla="*/ 911321 h 911321"/>
              <a:gd name="connsiteX57" fmla="*/ 4747491 w 4747491"/>
              <a:gd name="connsiteY57" fmla="*/ 911321 h 911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4747491" h="911321">
                <a:moveTo>
                  <a:pt x="0" y="0"/>
                </a:moveTo>
                <a:lnTo>
                  <a:pt x="98521" y="0"/>
                </a:lnTo>
                <a:lnTo>
                  <a:pt x="98521" y="52339"/>
                </a:lnTo>
                <a:lnTo>
                  <a:pt x="178570" y="52339"/>
                </a:lnTo>
                <a:lnTo>
                  <a:pt x="178570" y="80049"/>
                </a:lnTo>
                <a:lnTo>
                  <a:pt x="289406" y="80049"/>
                </a:lnTo>
                <a:lnTo>
                  <a:pt x="314036" y="101600"/>
                </a:lnTo>
                <a:lnTo>
                  <a:pt x="520315" y="101600"/>
                </a:lnTo>
                <a:lnTo>
                  <a:pt x="520315" y="150861"/>
                </a:lnTo>
                <a:lnTo>
                  <a:pt x="831273" y="150861"/>
                </a:lnTo>
                <a:lnTo>
                  <a:pt x="849745" y="166255"/>
                </a:lnTo>
                <a:lnTo>
                  <a:pt x="960582" y="166255"/>
                </a:lnTo>
                <a:lnTo>
                  <a:pt x="1031394" y="193964"/>
                </a:lnTo>
                <a:lnTo>
                  <a:pt x="1126836" y="193964"/>
                </a:lnTo>
                <a:lnTo>
                  <a:pt x="1169939" y="224752"/>
                </a:lnTo>
                <a:lnTo>
                  <a:pt x="1440873" y="224752"/>
                </a:lnTo>
                <a:lnTo>
                  <a:pt x="1530157" y="270933"/>
                </a:lnTo>
                <a:lnTo>
                  <a:pt x="1696412" y="270933"/>
                </a:lnTo>
                <a:lnTo>
                  <a:pt x="1696412" y="307879"/>
                </a:lnTo>
                <a:lnTo>
                  <a:pt x="1807248" y="307879"/>
                </a:lnTo>
                <a:lnTo>
                  <a:pt x="1816485" y="317116"/>
                </a:lnTo>
                <a:lnTo>
                  <a:pt x="1973503" y="317116"/>
                </a:lnTo>
                <a:lnTo>
                  <a:pt x="1973503" y="354061"/>
                </a:lnTo>
                <a:lnTo>
                  <a:pt x="2105891" y="354061"/>
                </a:lnTo>
                <a:lnTo>
                  <a:pt x="2105891" y="387927"/>
                </a:lnTo>
                <a:lnTo>
                  <a:pt x="2450715" y="387927"/>
                </a:lnTo>
                <a:lnTo>
                  <a:pt x="2503054" y="434109"/>
                </a:lnTo>
                <a:lnTo>
                  <a:pt x="2650836" y="434109"/>
                </a:lnTo>
                <a:lnTo>
                  <a:pt x="2650836" y="458739"/>
                </a:lnTo>
                <a:lnTo>
                  <a:pt x="2832485" y="458739"/>
                </a:lnTo>
                <a:lnTo>
                  <a:pt x="2854037" y="480291"/>
                </a:lnTo>
                <a:lnTo>
                  <a:pt x="2943321" y="480291"/>
                </a:lnTo>
                <a:lnTo>
                  <a:pt x="2995660" y="532630"/>
                </a:lnTo>
                <a:lnTo>
                  <a:pt x="3260436" y="532630"/>
                </a:lnTo>
                <a:lnTo>
                  <a:pt x="3260436" y="569576"/>
                </a:lnTo>
                <a:lnTo>
                  <a:pt x="3303539" y="569576"/>
                </a:lnTo>
                <a:lnTo>
                  <a:pt x="3303539" y="612679"/>
                </a:lnTo>
                <a:lnTo>
                  <a:pt x="3537527" y="612679"/>
                </a:lnTo>
                <a:lnTo>
                  <a:pt x="3537527" y="643467"/>
                </a:lnTo>
                <a:lnTo>
                  <a:pt x="3623733" y="643467"/>
                </a:lnTo>
                <a:lnTo>
                  <a:pt x="3623733" y="674255"/>
                </a:lnTo>
                <a:lnTo>
                  <a:pt x="3685309" y="674255"/>
                </a:lnTo>
                <a:lnTo>
                  <a:pt x="3685309" y="711200"/>
                </a:lnTo>
                <a:lnTo>
                  <a:pt x="3851563" y="711200"/>
                </a:lnTo>
                <a:lnTo>
                  <a:pt x="3851563" y="741988"/>
                </a:lnTo>
                <a:lnTo>
                  <a:pt x="3925454" y="741988"/>
                </a:lnTo>
                <a:lnTo>
                  <a:pt x="3925454" y="760461"/>
                </a:lnTo>
                <a:lnTo>
                  <a:pt x="3983951" y="760461"/>
                </a:lnTo>
                <a:lnTo>
                  <a:pt x="3983951" y="788170"/>
                </a:lnTo>
                <a:lnTo>
                  <a:pt x="4085551" y="788170"/>
                </a:lnTo>
                <a:lnTo>
                  <a:pt x="4085551" y="815879"/>
                </a:lnTo>
                <a:lnTo>
                  <a:pt x="4177915" y="815879"/>
                </a:lnTo>
                <a:lnTo>
                  <a:pt x="4177915" y="840509"/>
                </a:lnTo>
                <a:lnTo>
                  <a:pt x="4261042" y="840509"/>
                </a:lnTo>
                <a:lnTo>
                  <a:pt x="4261042" y="883612"/>
                </a:lnTo>
                <a:lnTo>
                  <a:pt x="4541212" y="883612"/>
                </a:lnTo>
                <a:lnTo>
                  <a:pt x="4541212" y="911321"/>
                </a:lnTo>
                <a:lnTo>
                  <a:pt x="4747491" y="911321"/>
                </a:lnTo>
              </a:path>
            </a:pathLst>
          </a:cu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0" name="Forme libre : forme 29">
            <a:extLst>
              <a:ext uri="{FF2B5EF4-FFF2-40B4-BE49-F238E27FC236}">
                <a16:creationId xmlns="" xmlns:a16="http://schemas.microsoft.com/office/drawing/2014/main" id="{30021148-4F9B-6A94-00E5-47C7733A7032}"/>
              </a:ext>
            </a:extLst>
          </p:cNvPr>
          <p:cNvSpPr/>
          <p:nvPr/>
        </p:nvSpPr>
        <p:spPr>
          <a:xfrm>
            <a:off x="2258771" y="1348509"/>
            <a:ext cx="5083079" cy="1905770"/>
          </a:xfrm>
          <a:custGeom>
            <a:avLst/>
            <a:gdLst>
              <a:gd name="connsiteX0" fmla="*/ 0 w 5083079"/>
              <a:gd name="connsiteY0" fmla="*/ 0 h 1905770"/>
              <a:gd name="connsiteX1" fmla="*/ 40024 w 5083079"/>
              <a:gd name="connsiteY1" fmla="*/ 33867 h 1905770"/>
              <a:gd name="connsiteX2" fmla="*/ 200121 w 5083079"/>
              <a:gd name="connsiteY2" fmla="*/ 33867 h 1905770"/>
              <a:gd name="connsiteX3" fmla="*/ 200121 w 5083079"/>
              <a:gd name="connsiteY3" fmla="*/ 73891 h 1905770"/>
              <a:gd name="connsiteX4" fmla="*/ 317115 w 5083079"/>
              <a:gd name="connsiteY4" fmla="*/ 73891 h 1905770"/>
              <a:gd name="connsiteX5" fmla="*/ 391006 w 5083079"/>
              <a:gd name="connsiteY5" fmla="*/ 73891 h 1905770"/>
              <a:gd name="connsiteX6" fmla="*/ 391006 w 5083079"/>
              <a:gd name="connsiteY6" fmla="*/ 95443 h 1905770"/>
              <a:gd name="connsiteX7" fmla="*/ 514158 w 5083079"/>
              <a:gd name="connsiteY7" fmla="*/ 95443 h 1905770"/>
              <a:gd name="connsiteX8" fmla="*/ 514158 w 5083079"/>
              <a:gd name="connsiteY8" fmla="*/ 123152 h 1905770"/>
              <a:gd name="connsiteX9" fmla="*/ 674255 w 5083079"/>
              <a:gd name="connsiteY9" fmla="*/ 123152 h 1905770"/>
              <a:gd name="connsiteX10" fmla="*/ 674255 w 5083079"/>
              <a:gd name="connsiteY10" fmla="*/ 320194 h 1905770"/>
              <a:gd name="connsiteX11" fmla="*/ 732752 w 5083079"/>
              <a:gd name="connsiteY11" fmla="*/ 320194 h 1905770"/>
              <a:gd name="connsiteX12" fmla="*/ 732752 w 5083079"/>
              <a:gd name="connsiteY12" fmla="*/ 354061 h 1905770"/>
              <a:gd name="connsiteX13" fmla="*/ 809721 w 5083079"/>
              <a:gd name="connsiteY13" fmla="*/ 354061 h 1905770"/>
              <a:gd name="connsiteX14" fmla="*/ 809721 w 5083079"/>
              <a:gd name="connsiteY14" fmla="*/ 387927 h 1905770"/>
              <a:gd name="connsiteX15" fmla="*/ 849745 w 5083079"/>
              <a:gd name="connsiteY15" fmla="*/ 387927 h 1905770"/>
              <a:gd name="connsiteX16" fmla="*/ 871297 w 5083079"/>
              <a:gd name="connsiteY16" fmla="*/ 480291 h 1905770"/>
              <a:gd name="connsiteX17" fmla="*/ 954424 w 5083079"/>
              <a:gd name="connsiteY17" fmla="*/ 480291 h 1905770"/>
              <a:gd name="connsiteX18" fmla="*/ 979055 w 5083079"/>
              <a:gd name="connsiteY18" fmla="*/ 548024 h 1905770"/>
              <a:gd name="connsiteX19" fmla="*/ 1003685 w 5083079"/>
              <a:gd name="connsiteY19" fmla="*/ 646546 h 1905770"/>
              <a:gd name="connsiteX20" fmla="*/ 1102206 w 5083079"/>
              <a:gd name="connsiteY20" fmla="*/ 646546 h 1905770"/>
              <a:gd name="connsiteX21" fmla="*/ 1145309 w 5083079"/>
              <a:gd name="connsiteY21" fmla="*/ 671176 h 1905770"/>
              <a:gd name="connsiteX22" fmla="*/ 1157624 w 5083079"/>
              <a:gd name="connsiteY22" fmla="*/ 751224 h 1905770"/>
              <a:gd name="connsiteX23" fmla="*/ 1197649 w 5083079"/>
              <a:gd name="connsiteY23" fmla="*/ 797406 h 1905770"/>
              <a:gd name="connsiteX24" fmla="*/ 1311564 w 5083079"/>
              <a:gd name="connsiteY24" fmla="*/ 797406 h 1905770"/>
              <a:gd name="connsiteX25" fmla="*/ 1336194 w 5083079"/>
              <a:gd name="connsiteY25" fmla="*/ 880533 h 1905770"/>
              <a:gd name="connsiteX26" fmla="*/ 1348509 w 5083079"/>
              <a:gd name="connsiteY26" fmla="*/ 951346 h 1905770"/>
              <a:gd name="connsiteX27" fmla="*/ 1385455 w 5083079"/>
              <a:gd name="connsiteY27" fmla="*/ 994449 h 1905770"/>
              <a:gd name="connsiteX28" fmla="*/ 1434715 w 5083079"/>
              <a:gd name="connsiteY28" fmla="*/ 994449 h 1905770"/>
              <a:gd name="connsiteX29" fmla="*/ 1450109 w 5083079"/>
              <a:gd name="connsiteY29" fmla="*/ 1009843 h 1905770"/>
              <a:gd name="connsiteX30" fmla="*/ 1551709 w 5083079"/>
              <a:gd name="connsiteY30" fmla="*/ 1009843 h 1905770"/>
              <a:gd name="connsiteX31" fmla="*/ 1570182 w 5083079"/>
              <a:gd name="connsiteY31" fmla="*/ 1046788 h 1905770"/>
              <a:gd name="connsiteX32" fmla="*/ 1628679 w 5083079"/>
              <a:gd name="connsiteY32" fmla="*/ 1046788 h 1905770"/>
              <a:gd name="connsiteX33" fmla="*/ 1653309 w 5083079"/>
              <a:gd name="connsiteY33" fmla="*/ 1071418 h 1905770"/>
              <a:gd name="connsiteX34" fmla="*/ 1653309 w 5083079"/>
              <a:gd name="connsiteY34" fmla="*/ 1173018 h 1905770"/>
              <a:gd name="connsiteX35" fmla="*/ 1696412 w 5083079"/>
              <a:gd name="connsiteY35" fmla="*/ 1173018 h 1905770"/>
              <a:gd name="connsiteX36" fmla="*/ 1696412 w 5083079"/>
              <a:gd name="connsiteY36" fmla="*/ 1240752 h 1905770"/>
              <a:gd name="connsiteX37" fmla="*/ 1794933 w 5083079"/>
              <a:gd name="connsiteY37" fmla="*/ 1240752 h 1905770"/>
              <a:gd name="connsiteX38" fmla="*/ 1825721 w 5083079"/>
              <a:gd name="connsiteY38" fmla="*/ 1240752 h 1905770"/>
              <a:gd name="connsiteX39" fmla="*/ 1958109 w 5083079"/>
              <a:gd name="connsiteY39" fmla="*/ 1240752 h 1905770"/>
              <a:gd name="connsiteX40" fmla="*/ 1976582 w 5083079"/>
              <a:gd name="connsiteY40" fmla="*/ 1336194 h 1905770"/>
              <a:gd name="connsiteX41" fmla="*/ 2025842 w 5083079"/>
              <a:gd name="connsiteY41" fmla="*/ 1336194 h 1905770"/>
              <a:gd name="connsiteX42" fmla="*/ 2025842 w 5083079"/>
              <a:gd name="connsiteY42" fmla="*/ 1379297 h 1905770"/>
              <a:gd name="connsiteX43" fmla="*/ 2102812 w 5083079"/>
              <a:gd name="connsiteY43" fmla="*/ 1379297 h 1905770"/>
              <a:gd name="connsiteX44" fmla="*/ 2155152 w 5083079"/>
              <a:gd name="connsiteY44" fmla="*/ 1410085 h 1905770"/>
              <a:gd name="connsiteX45" fmla="*/ 2253673 w 5083079"/>
              <a:gd name="connsiteY45" fmla="*/ 1410085 h 1905770"/>
              <a:gd name="connsiteX46" fmla="*/ 2299855 w 5083079"/>
              <a:gd name="connsiteY46" fmla="*/ 1443952 h 1905770"/>
              <a:gd name="connsiteX47" fmla="*/ 2299855 w 5083079"/>
              <a:gd name="connsiteY47" fmla="*/ 1502449 h 1905770"/>
              <a:gd name="connsiteX48" fmla="*/ 2389139 w 5083079"/>
              <a:gd name="connsiteY48" fmla="*/ 1554788 h 1905770"/>
              <a:gd name="connsiteX49" fmla="*/ 2472267 w 5083079"/>
              <a:gd name="connsiteY49" fmla="*/ 1554788 h 1905770"/>
              <a:gd name="connsiteX50" fmla="*/ 2472267 w 5083079"/>
              <a:gd name="connsiteY50" fmla="*/ 1570182 h 1905770"/>
              <a:gd name="connsiteX51" fmla="*/ 2616970 w 5083079"/>
              <a:gd name="connsiteY51" fmla="*/ 1570182 h 1905770"/>
              <a:gd name="connsiteX52" fmla="*/ 2653915 w 5083079"/>
              <a:gd name="connsiteY52" fmla="*/ 1607127 h 1905770"/>
              <a:gd name="connsiteX53" fmla="*/ 2730885 w 5083079"/>
              <a:gd name="connsiteY53" fmla="*/ 1607127 h 1905770"/>
              <a:gd name="connsiteX54" fmla="*/ 2730885 w 5083079"/>
              <a:gd name="connsiteY54" fmla="*/ 1631758 h 1905770"/>
              <a:gd name="connsiteX55" fmla="*/ 2817091 w 5083079"/>
              <a:gd name="connsiteY55" fmla="*/ 1631758 h 1905770"/>
              <a:gd name="connsiteX56" fmla="*/ 2860194 w 5083079"/>
              <a:gd name="connsiteY56" fmla="*/ 1668703 h 1905770"/>
              <a:gd name="connsiteX57" fmla="*/ 2958715 w 5083079"/>
              <a:gd name="connsiteY57" fmla="*/ 1668703 h 1905770"/>
              <a:gd name="connsiteX58" fmla="*/ 2958715 w 5083079"/>
              <a:gd name="connsiteY58" fmla="*/ 1708727 h 1905770"/>
              <a:gd name="connsiteX59" fmla="*/ 3134206 w 5083079"/>
              <a:gd name="connsiteY59" fmla="*/ 1708727 h 1905770"/>
              <a:gd name="connsiteX60" fmla="*/ 3134206 w 5083079"/>
              <a:gd name="connsiteY60" fmla="*/ 1745673 h 1905770"/>
              <a:gd name="connsiteX61" fmla="*/ 3371273 w 5083079"/>
              <a:gd name="connsiteY61" fmla="*/ 1745673 h 1905770"/>
              <a:gd name="connsiteX62" fmla="*/ 3371273 w 5083079"/>
              <a:gd name="connsiteY62" fmla="*/ 1764146 h 1905770"/>
              <a:gd name="connsiteX63" fmla="*/ 3469794 w 5083079"/>
              <a:gd name="connsiteY63" fmla="*/ 1764146 h 1905770"/>
              <a:gd name="connsiteX64" fmla="*/ 3469794 w 5083079"/>
              <a:gd name="connsiteY64" fmla="*/ 1782618 h 1905770"/>
              <a:gd name="connsiteX65" fmla="*/ 3611418 w 5083079"/>
              <a:gd name="connsiteY65" fmla="*/ 1782618 h 1905770"/>
              <a:gd name="connsiteX66" fmla="*/ 3611418 w 5083079"/>
              <a:gd name="connsiteY66" fmla="*/ 1810327 h 1905770"/>
              <a:gd name="connsiteX67" fmla="*/ 3648364 w 5083079"/>
              <a:gd name="connsiteY67" fmla="*/ 1810327 h 1905770"/>
              <a:gd name="connsiteX68" fmla="*/ 3648364 w 5083079"/>
              <a:gd name="connsiteY68" fmla="*/ 1822643 h 1905770"/>
              <a:gd name="connsiteX69" fmla="*/ 3947006 w 5083079"/>
              <a:gd name="connsiteY69" fmla="*/ 1822643 h 1905770"/>
              <a:gd name="connsiteX70" fmla="*/ 3947006 w 5083079"/>
              <a:gd name="connsiteY70" fmla="*/ 1856509 h 1905770"/>
              <a:gd name="connsiteX71" fmla="*/ 4116339 w 5083079"/>
              <a:gd name="connsiteY71" fmla="*/ 1856509 h 1905770"/>
              <a:gd name="connsiteX72" fmla="*/ 4116339 w 5083079"/>
              <a:gd name="connsiteY72" fmla="*/ 1890376 h 1905770"/>
              <a:gd name="connsiteX73" fmla="*/ 4257964 w 5083079"/>
              <a:gd name="connsiteY73" fmla="*/ 1890376 h 1905770"/>
              <a:gd name="connsiteX74" fmla="*/ 4273358 w 5083079"/>
              <a:gd name="connsiteY74" fmla="*/ 1905770 h 1905770"/>
              <a:gd name="connsiteX75" fmla="*/ 5083079 w 5083079"/>
              <a:gd name="connsiteY75" fmla="*/ 1905770 h 1905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5083079" h="1905770">
                <a:moveTo>
                  <a:pt x="0" y="0"/>
                </a:moveTo>
                <a:lnTo>
                  <a:pt x="40024" y="33867"/>
                </a:lnTo>
                <a:lnTo>
                  <a:pt x="200121" y="33867"/>
                </a:lnTo>
                <a:lnTo>
                  <a:pt x="200121" y="73891"/>
                </a:lnTo>
                <a:lnTo>
                  <a:pt x="317115" y="73891"/>
                </a:lnTo>
                <a:lnTo>
                  <a:pt x="391006" y="73891"/>
                </a:lnTo>
                <a:lnTo>
                  <a:pt x="391006" y="95443"/>
                </a:lnTo>
                <a:lnTo>
                  <a:pt x="514158" y="95443"/>
                </a:lnTo>
                <a:lnTo>
                  <a:pt x="514158" y="123152"/>
                </a:lnTo>
                <a:lnTo>
                  <a:pt x="674255" y="123152"/>
                </a:lnTo>
                <a:lnTo>
                  <a:pt x="674255" y="320194"/>
                </a:lnTo>
                <a:lnTo>
                  <a:pt x="732752" y="320194"/>
                </a:lnTo>
                <a:lnTo>
                  <a:pt x="732752" y="354061"/>
                </a:lnTo>
                <a:lnTo>
                  <a:pt x="809721" y="354061"/>
                </a:lnTo>
                <a:lnTo>
                  <a:pt x="809721" y="387927"/>
                </a:lnTo>
                <a:lnTo>
                  <a:pt x="849745" y="387927"/>
                </a:lnTo>
                <a:lnTo>
                  <a:pt x="871297" y="480291"/>
                </a:lnTo>
                <a:lnTo>
                  <a:pt x="954424" y="480291"/>
                </a:lnTo>
                <a:lnTo>
                  <a:pt x="979055" y="548024"/>
                </a:lnTo>
                <a:lnTo>
                  <a:pt x="1003685" y="646546"/>
                </a:lnTo>
                <a:lnTo>
                  <a:pt x="1102206" y="646546"/>
                </a:lnTo>
                <a:lnTo>
                  <a:pt x="1145309" y="671176"/>
                </a:lnTo>
                <a:lnTo>
                  <a:pt x="1157624" y="751224"/>
                </a:lnTo>
                <a:lnTo>
                  <a:pt x="1197649" y="797406"/>
                </a:lnTo>
                <a:lnTo>
                  <a:pt x="1311564" y="797406"/>
                </a:lnTo>
                <a:lnTo>
                  <a:pt x="1336194" y="880533"/>
                </a:lnTo>
                <a:lnTo>
                  <a:pt x="1348509" y="951346"/>
                </a:lnTo>
                <a:lnTo>
                  <a:pt x="1385455" y="994449"/>
                </a:lnTo>
                <a:lnTo>
                  <a:pt x="1434715" y="994449"/>
                </a:lnTo>
                <a:lnTo>
                  <a:pt x="1450109" y="1009843"/>
                </a:lnTo>
                <a:lnTo>
                  <a:pt x="1551709" y="1009843"/>
                </a:lnTo>
                <a:lnTo>
                  <a:pt x="1570182" y="1046788"/>
                </a:lnTo>
                <a:lnTo>
                  <a:pt x="1628679" y="1046788"/>
                </a:lnTo>
                <a:lnTo>
                  <a:pt x="1653309" y="1071418"/>
                </a:lnTo>
                <a:lnTo>
                  <a:pt x="1653309" y="1173018"/>
                </a:lnTo>
                <a:lnTo>
                  <a:pt x="1696412" y="1173018"/>
                </a:lnTo>
                <a:lnTo>
                  <a:pt x="1696412" y="1240752"/>
                </a:lnTo>
                <a:lnTo>
                  <a:pt x="1794933" y="1240752"/>
                </a:lnTo>
                <a:lnTo>
                  <a:pt x="1825721" y="1240752"/>
                </a:lnTo>
                <a:lnTo>
                  <a:pt x="1958109" y="1240752"/>
                </a:lnTo>
                <a:lnTo>
                  <a:pt x="1976582" y="1336194"/>
                </a:lnTo>
                <a:lnTo>
                  <a:pt x="2025842" y="1336194"/>
                </a:lnTo>
                <a:lnTo>
                  <a:pt x="2025842" y="1379297"/>
                </a:lnTo>
                <a:lnTo>
                  <a:pt x="2102812" y="1379297"/>
                </a:lnTo>
                <a:lnTo>
                  <a:pt x="2155152" y="1410085"/>
                </a:lnTo>
                <a:lnTo>
                  <a:pt x="2253673" y="1410085"/>
                </a:lnTo>
                <a:lnTo>
                  <a:pt x="2299855" y="1443952"/>
                </a:lnTo>
                <a:lnTo>
                  <a:pt x="2299855" y="1502449"/>
                </a:lnTo>
                <a:lnTo>
                  <a:pt x="2389139" y="1554788"/>
                </a:lnTo>
                <a:lnTo>
                  <a:pt x="2472267" y="1554788"/>
                </a:lnTo>
                <a:lnTo>
                  <a:pt x="2472267" y="1570182"/>
                </a:lnTo>
                <a:lnTo>
                  <a:pt x="2616970" y="1570182"/>
                </a:lnTo>
                <a:lnTo>
                  <a:pt x="2653915" y="1607127"/>
                </a:lnTo>
                <a:lnTo>
                  <a:pt x="2730885" y="1607127"/>
                </a:lnTo>
                <a:lnTo>
                  <a:pt x="2730885" y="1631758"/>
                </a:lnTo>
                <a:lnTo>
                  <a:pt x="2817091" y="1631758"/>
                </a:lnTo>
                <a:lnTo>
                  <a:pt x="2860194" y="1668703"/>
                </a:lnTo>
                <a:lnTo>
                  <a:pt x="2958715" y="1668703"/>
                </a:lnTo>
                <a:lnTo>
                  <a:pt x="2958715" y="1708727"/>
                </a:lnTo>
                <a:lnTo>
                  <a:pt x="3134206" y="1708727"/>
                </a:lnTo>
                <a:lnTo>
                  <a:pt x="3134206" y="1745673"/>
                </a:lnTo>
                <a:lnTo>
                  <a:pt x="3371273" y="1745673"/>
                </a:lnTo>
                <a:lnTo>
                  <a:pt x="3371273" y="1764146"/>
                </a:lnTo>
                <a:lnTo>
                  <a:pt x="3469794" y="1764146"/>
                </a:lnTo>
                <a:lnTo>
                  <a:pt x="3469794" y="1782618"/>
                </a:lnTo>
                <a:lnTo>
                  <a:pt x="3611418" y="1782618"/>
                </a:lnTo>
                <a:lnTo>
                  <a:pt x="3611418" y="1810327"/>
                </a:lnTo>
                <a:lnTo>
                  <a:pt x="3648364" y="1810327"/>
                </a:lnTo>
                <a:lnTo>
                  <a:pt x="3648364" y="1822643"/>
                </a:lnTo>
                <a:lnTo>
                  <a:pt x="3947006" y="1822643"/>
                </a:lnTo>
                <a:lnTo>
                  <a:pt x="3947006" y="1856509"/>
                </a:lnTo>
                <a:lnTo>
                  <a:pt x="4116339" y="1856509"/>
                </a:lnTo>
                <a:lnTo>
                  <a:pt x="4116339" y="1890376"/>
                </a:lnTo>
                <a:lnTo>
                  <a:pt x="4257964" y="1890376"/>
                </a:lnTo>
                <a:lnTo>
                  <a:pt x="4273358" y="1905770"/>
                </a:lnTo>
                <a:lnTo>
                  <a:pt x="5083079" y="1905770"/>
                </a:lnTo>
              </a:path>
            </a:pathLst>
          </a:cu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1" name="Forme libre : forme 30">
            <a:extLst>
              <a:ext uri="{FF2B5EF4-FFF2-40B4-BE49-F238E27FC236}">
                <a16:creationId xmlns="" xmlns:a16="http://schemas.microsoft.com/office/drawing/2014/main" id="{3E13E45A-7CCB-E57E-280B-5A2A8D7A5E67}"/>
              </a:ext>
            </a:extLst>
          </p:cNvPr>
          <p:cNvSpPr/>
          <p:nvPr/>
        </p:nvSpPr>
        <p:spPr>
          <a:xfrm>
            <a:off x="2258771" y="1342352"/>
            <a:ext cx="4685915" cy="1899612"/>
          </a:xfrm>
          <a:custGeom>
            <a:avLst/>
            <a:gdLst>
              <a:gd name="connsiteX0" fmla="*/ 0 w 4685915"/>
              <a:gd name="connsiteY0" fmla="*/ 0 h 1899612"/>
              <a:gd name="connsiteX1" fmla="*/ 27709 w 4685915"/>
              <a:gd name="connsiteY1" fmla="*/ 27709 h 1899612"/>
              <a:gd name="connsiteX2" fmla="*/ 27709 w 4685915"/>
              <a:gd name="connsiteY2" fmla="*/ 123151 h 1899612"/>
              <a:gd name="connsiteX3" fmla="*/ 166255 w 4685915"/>
              <a:gd name="connsiteY3" fmla="*/ 123151 h 1899612"/>
              <a:gd name="connsiteX4" fmla="*/ 166255 w 4685915"/>
              <a:gd name="connsiteY4" fmla="*/ 224751 h 1899612"/>
              <a:gd name="connsiteX5" fmla="*/ 197042 w 4685915"/>
              <a:gd name="connsiteY5" fmla="*/ 224751 h 1899612"/>
              <a:gd name="connsiteX6" fmla="*/ 197042 w 4685915"/>
              <a:gd name="connsiteY6" fmla="*/ 314036 h 1899612"/>
              <a:gd name="connsiteX7" fmla="*/ 215515 w 4685915"/>
              <a:gd name="connsiteY7" fmla="*/ 314036 h 1899612"/>
              <a:gd name="connsiteX8" fmla="*/ 215515 w 4685915"/>
              <a:gd name="connsiteY8" fmla="*/ 412557 h 1899612"/>
              <a:gd name="connsiteX9" fmla="*/ 335588 w 4685915"/>
              <a:gd name="connsiteY9" fmla="*/ 412557 h 1899612"/>
              <a:gd name="connsiteX10" fmla="*/ 335588 w 4685915"/>
              <a:gd name="connsiteY10" fmla="*/ 495684 h 1899612"/>
              <a:gd name="connsiteX11" fmla="*/ 665018 w 4685915"/>
              <a:gd name="connsiteY11" fmla="*/ 495684 h 1899612"/>
              <a:gd name="connsiteX12" fmla="*/ 665018 w 4685915"/>
              <a:gd name="connsiteY12" fmla="*/ 572654 h 1899612"/>
              <a:gd name="connsiteX13" fmla="*/ 825115 w 4685915"/>
              <a:gd name="connsiteY13" fmla="*/ 572654 h 1899612"/>
              <a:gd name="connsiteX14" fmla="*/ 825115 w 4685915"/>
              <a:gd name="connsiteY14" fmla="*/ 689648 h 1899612"/>
              <a:gd name="connsiteX15" fmla="*/ 865139 w 4685915"/>
              <a:gd name="connsiteY15" fmla="*/ 689648 h 1899612"/>
              <a:gd name="connsiteX16" fmla="*/ 865139 w 4685915"/>
              <a:gd name="connsiteY16" fmla="*/ 871296 h 1899612"/>
              <a:gd name="connsiteX17" fmla="*/ 988291 w 4685915"/>
              <a:gd name="connsiteY17" fmla="*/ 871296 h 1899612"/>
              <a:gd name="connsiteX18" fmla="*/ 988291 w 4685915"/>
              <a:gd name="connsiteY18" fmla="*/ 1068339 h 1899612"/>
              <a:gd name="connsiteX19" fmla="*/ 1025236 w 4685915"/>
              <a:gd name="connsiteY19" fmla="*/ 1068339 h 1899612"/>
              <a:gd name="connsiteX20" fmla="*/ 1025236 w 4685915"/>
              <a:gd name="connsiteY20" fmla="*/ 1160703 h 1899612"/>
              <a:gd name="connsiteX21" fmla="*/ 1065261 w 4685915"/>
              <a:gd name="connsiteY21" fmla="*/ 1160703 h 1899612"/>
              <a:gd name="connsiteX22" fmla="*/ 1065261 w 4685915"/>
              <a:gd name="connsiteY22" fmla="*/ 1268460 h 1899612"/>
              <a:gd name="connsiteX23" fmla="*/ 1249988 w 4685915"/>
              <a:gd name="connsiteY23" fmla="*/ 1268460 h 1899612"/>
              <a:gd name="connsiteX24" fmla="*/ 1249988 w 4685915"/>
              <a:gd name="connsiteY24" fmla="*/ 1370060 h 1899612"/>
              <a:gd name="connsiteX25" fmla="*/ 1644073 w 4685915"/>
              <a:gd name="connsiteY25" fmla="*/ 1370060 h 1899612"/>
              <a:gd name="connsiteX26" fmla="*/ 1644073 w 4685915"/>
              <a:gd name="connsiteY26" fmla="*/ 1579418 h 1899612"/>
              <a:gd name="connsiteX27" fmla="*/ 1687176 w 4685915"/>
              <a:gd name="connsiteY27" fmla="*/ 1579418 h 1899612"/>
              <a:gd name="connsiteX28" fmla="*/ 1687176 w 4685915"/>
              <a:gd name="connsiteY28" fmla="*/ 1684096 h 1899612"/>
              <a:gd name="connsiteX29" fmla="*/ 1958109 w 4685915"/>
              <a:gd name="connsiteY29" fmla="*/ 1684096 h 1899612"/>
              <a:gd name="connsiteX30" fmla="*/ 1958109 w 4685915"/>
              <a:gd name="connsiteY30" fmla="*/ 1785696 h 1899612"/>
              <a:gd name="connsiteX31" fmla="*/ 2459952 w 4685915"/>
              <a:gd name="connsiteY31" fmla="*/ 1785696 h 1899612"/>
              <a:gd name="connsiteX32" fmla="*/ 2459952 w 4685915"/>
              <a:gd name="connsiteY32" fmla="*/ 1899612 h 1899612"/>
              <a:gd name="connsiteX33" fmla="*/ 4685915 w 4685915"/>
              <a:gd name="connsiteY33" fmla="*/ 1899612 h 1899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685915" h="1899612">
                <a:moveTo>
                  <a:pt x="0" y="0"/>
                </a:moveTo>
                <a:lnTo>
                  <a:pt x="27709" y="27709"/>
                </a:lnTo>
                <a:lnTo>
                  <a:pt x="27709" y="123151"/>
                </a:lnTo>
                <a:lnTo>
                  <a:pt x="166255" y="123151"/>
                </a:lnTo>
                <a:lnTo>
                  <a:pt x="166255" y="224751"/>
                </a:lnTo>
                <a:lnTo>
                  <a:pt x="197042" y="224751"/>
                </a:lnTo>
                <a:lnTo>
                  <a:pt x="197042" y="314036"/>
                </a:lnTo>
                <a:lnTo>
                  <a:pt x="215515" y="314036"/>
                </a:lnTo>
                <a:lnTo>
                  <a:pt x="215515" y="412557"/>
                </a:lnTo>
                <a:lnTo>
                  <a:pt x="335588" y="412557"/>
                </a:lnTo>
                <a:lnTo>
                  <a:pt x="335588" y="495684"/>
                </a:lnTo>
                <a:lnTo>
                  <a:pt x="665018" y="495684"/>
                </a:lnTo>
                <a:lnTo>
                  <a:pt x="665018" y="572654"/>
                </a:lnTo>
                <a:lnTo>
                  <a:pt x="825115" y="572654"/>
                </a:lnTo>
                <a:lnTo>
                  <a:pt x="825115" y="689648"/>
                </a:lnTo>
                <a:lnTo>
                  <a:pt x="865139" y="689648"/>
                </a:lnTo>
                <a:lnTo>
                  <a:pt x="865139" y="871296"/>
                </a:lnTo>
                <a:lnTo>
                  <a:pt x="988291" y="871296"/>
                </a:lnTo>
                <a:lnTo>
                  <a:pt x="988291" y="1068339"/>
                </a:lnTo>
                <a:lnTo>
                  <a:pt x="1025236" y="1068339"/>
                </a:lnTo>
                <a:lnTo>
                  <a:pt x="1025236" y="1160703"/>
                </a:lnTo>
                <a:lnTo>
                  <a:pt x="1065261" y="1160703"/>
                </a:lnTo>
                <a:lnTo>
                  <a:pt x="1065261" y="1268460"/>
                </a:lnTo>
                <a:lnTo>
                  <a:pt x="1249988" y="1268460"/>
                </a:lnTo>
                <a:lnTo>
                  <a:pt x="1249988" y="1370060"/>
                </a:lnTo>
                <a:lnTo>
                  <a:pt x="1644073" y="1370060"/>
                </a:lnTo>
                <a:lnTo>
                  <a:pt x="1644073" y="1579418"/>
                </a:lnTo>
                <a:lnTo>
                  <a:pt x="1687176" y="1579418"/>
                </a:lnTo>
                <a:lnTo>
                  <a:pt x="1687176" y="1684096"/>
                </a:lnTo>
                <a:lnTo>
                  <a:pt x="1958109" y="1684096"/>
                </a:lnTo>
                <a:lnTo>
                  <a:pt x="1958109" y="1785696"/>
                </a:lnTo>
                <a:lnTo>
                  <a:pt x="2459952" y="1785696"/>
                </a:lnTo>
                <a:lnTo>
                  <a:pt x="2459952" y="1899612"/>
                </a:lnTo>
                <a:lnTo>
                  <a:pt x="4685915" y="1899612"/>
                </a:lnTo>
              </a:path>
            </a:pathLst>
          </a:cu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2954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Connecteur droit 20">
            <a:extLst>
              <a:ext uri="{FF2B5EF4-FFF2-40B4-BE49-F238E27FC236}">
                <a16:creationId xmlns="" xmlns:a16="http://schemas.microsoft.com/office/drawing/2014/main" id="{BB5ED10B-A2C2-188F-883F-7395A286A79B}"/>
              </a:ext>
            </a:extLst>
          </p:cNvPr>
          <p:cNvCxnSpPr>
            <a:cxnSpLocks/>
          </p:cNvCxnSpPr>
          <p:nvPr/>
        </p:nvCxnSpPr>
        <p:spPr>
          <a:xfrm flipV="1">
            <a:off x="6381689" y="1342663"/>
            <a:ext cx="0" cy="298049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contenu 5">
            <a:extLst>
              <a:ext uri="{FF2B5EF4-FFF2-40B4-BE49-F238E27FC236}">
                <a16:creationId xmlns="" xmlns:a16="http://schemas.microsoft.com/office/drawing/2014/main" id="{A8F885FE-F0CE-F2F7-C727-2D237650F137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312995" y="1119240"/>
            <a:ext cx="6553200" cy="4617333"/>
          </a:xfrm>
        </p:spPr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="" xmlns:a16="http://schemas.microsoft.com/office/drawing/2014/main" id="{A5660D53-07C7-501C-ACE7-6F094F11B5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/>
          </a:bodyPr>
          <a:lstStyle/>
          <a:p>
            <a:r>
              <a:rPr lang="fr-FR" dirty="0"/>
              <a:t>9-12 décembre 2023</a:t>
            </a:r>
          </a:p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993276F0-A00D-30EE-2DC6-828245FEF99C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fr-FR" dirty="0"/>
              <a:t>J. P. </a:t>
            </a:r>
            <a:r>
              <a:rPr lang="fr-FR" dirty="0" err="1"/>
              <a:t>Sharman</a:t>
            </a:r>
            <a:r>
              <a:rPr lang="fr-FR" dirty="0"/>
              <a:t> et al, ASH</a:t>
            </a:r>
            <a:r>
              <a:rPr lang="fr-FR" baseline="30000" dirty="0"/>
              <a:t>® </a:t>
            </a:r>
            <a:r>
              <a:rPr lang="fr-FR" dirty="0"/>
              <a:t> 2023, Abs. #636</a:t>
            </a:r>
          </a:p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CB52AF38-BF2D-7DEF-DB1E-E862BB10843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/>
              <a:t>Etude ELEVATE-TN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7CF0C6C1-5C94-6F6C-AA1B-A9B7DC8328B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sz="2000" b="1">
                <a:solidFill>
                  <a:srgbClr val="005086"/>
                </a:solidFill>
                <a:latin typeface="Century Gothic" panose="020B0502020202020204" pitchFamily="34" charset="0"/>
              </a:rPr>
              <a:t>Survie globale</a:t>
            </a:r>
            <a:endParaRPr lang="fr-FR" sz="2000" b="1" dirty="0">
              <a:solidFill>
                <a:srgbClr val="005086"/>
              </a:solidFill>
              <a:latin typeface="Century Gothic" panose="020B0502020202020204" pitchFamily="34" charset="0"/>
            </a:endParaRPr>
          </a:p>
          <a:p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="" xmlns:a16="http://schemas.microsoft.com/office/drawing/2014/main" id="{2818AA4D-A0D4-0C63-186A-FC3B8C0C399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454743" y="924116"/>
            <a:ext cx="535579" cy="387350"/>
          </a:xfrm>
        </p:spPr>
        <p:txBody>
          <a:bodyPr/>
          <a:lstStyle/>
          <a:p>
            <a:r>
              <a:rPr kumimoji="0" lang="fr-FR" u="none" strike="noStrike" kern="1200" cap="none" spc="0" normalizeH="0" baseline="0" noProof="0">
                <a:ln>
                  <a:noFill/>
                </a:ln>
                <a:solidFill>
                  <a:srgbClr val="737078"/>
                </a:solidFill>
                <a:effectLst/>
                <a:uLnTx/>
                <a:uFillTx/>
                <a:latin typeface="Century Gothic" panose="020B0502020202020204" pitchFamily="34" charset="0"/>
              </a:rPr>
              <a:t>SG</a:t>
            </a:r>
            <a:endParaRPr lang="fr-FR" sz="1200" dirty="0"/>
          </a:p>
        </p:txBody>
      </p:sp>
      <p:sp>
        <p:nvSpPr>
          <p:cNvPr id="8" name="Espace réservé du contenu 7">
            <a:extLst>
              <a:ext uri="{FF2B5EF4-FFF2-40B4-BE49-F238E27FC236}">
                <a16:creationId xmlns="" xmlns:a16="http://schemas.microsoft.com/office/drawing/2014/main" id="{378A2D15-AC3B-8A18-67BF-A8D66E67B6F6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112897" y="2207742"/>
            <a:ext cx="3556000" cy="2793538"/>
          </a:xfrm>
          <a:solidFill>
            <a:schemeClr val="accent2">
              <a:alpha val="75000"/>
            </a:schemeClr>
          </a:solidFill>
        </p:spPr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kumimoji="0" lang="fr-FR" sz="18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Comparaison</a:t>
            </a:r>
            <a:r>
              <a:rPr kumimoji="0" lang="fr-FR" sz="1800" b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 des SSP </a:t>
            </a:r>
            <a:r>
              <a:rPr kumimoji="0" lang="fr-FR" sz="18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:</a:t>
            </a:r>
          </a:p>
          <a:p>
            <a:pPr lvl="1"/>
            <a:r>
              <a:rPr lang="fr-FR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A+O </a:t>
            </a:r>
            <a:r>
              <a:rPr lang="fr-FR" i="1" dirty="0">
                <a:latin typeface="Century Gothic" panose="020B0502020202020204" pitchFamily="34" charset="0"/>
              </a:rPr>
              <a:t>vs </a:t>
            </a:r>
            <a:r>
              <a:rPr lang="fr-FR" b="1" dirty="0" err="1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O+CIb</a:t>
            </a:r>
            <a:endParaRPr lang="fr-FR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lvl="2"/>
            <a:r>
              <a:rPr lang="fr-FR" b="0" dirty="0">
                <a:latin typeface="Century Gothic" panose="020B0502020202020204" pitchFamily="34" charset="0"/>
              </a:rPr>
              <a:t>HR 0,62 (IC95%) : 0,39-0,97</a:t>
            </a:r>
          </a:p>
          <a:p>
            <a:pPr lvl="2">
              <a:spcAft>
                <a:spcPts val="600"/>
              </a:spcAft>
            </a:pPr>
            <a:r>
              <a:rPr lang="fr-FR" i="1" dirty="0">
                <a:latin typeface="Century Gothic" panose="020B0502020202020204" pitchFamily="34" charset="0"/>
              </a:rPr>
              <a:t>p</a:t>
            </a:r>
            <a:r>
              <a:rPr lang="fr-FR" dirty="0">
                <a:latin typeface="Century Gothic" panose="020B0502020202020204" pitchFamily="34" charset="0"/>
              </a:rPr>
              <a:t>=0,0349</a:t>
            </a:r>
          </a:p>
          <a:p>
            <a:pPr lvl="1"/>
            <a:r>
              <a:rPr lang="fr-FR" b="1" dirty="0">
                <a:solidFill>
                  <a:srgbClr val="C00000"/>
                </a:solidFill>
                <a:latin typeface="Century Gothic" panose="020B0502020202020204" pitchFamily="34" charset="0"/>
              </a:rPr>
              <a:t>A</a:t>
            </a:r>
            <a:r>
              <a:rPr lang="fr-FR" b="1" i="1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fr-FR" i="1" dirty="0">
                <a:latin typeface="Century Gothic" panose="020B0502020202020204" pitchFamily="34" charset="0"/>
              </a:rPr>
              <a:t>vs </a:t>
            </a:r>
            <a:r>
              <a:rPr lang="fr-FR" b="1" dirty="0" err="1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O+CIb</a:t>
            </a:r>
            <a:endParaRPr lang="fr-FR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lvl="2"/>
            <a:r>
              <a:rPr lang="fr-FR" b="0" dirty="0">
                <a:latin typeface="Century Gothic" panose="020B0502020202020204" pitchFamily="34" charset="0"/>
              </a:rPr>
              <a:t>HR 0,89 (IC95%) : 0,58-1,35</a:t>
            </a:r>
          </a:p>
          <a:p>
            <a:pPr lvl="2">
              <a:spcAft>
                <a:spcPts val="600"/>
              </a:spcAft>
            </a:pPr>
            <a:r>
              <a:rPr lang="fr-FR" i="1" dirty="0">
                <a:latin typeface="Century Gothic" panose="020B0502020202020204" pitchFamily="34" charset="0"/>
              </a:rPr>
              <a:t>p</a:t>
            </a:r>
            <a:r>
              <a:rPr lang="fr-FR" dirty="0">
                <a:latin typeface="Century Gothic" panose="020B0502020202020204" pitchFamily="34" charset="0"/>
              </a:rPr>
              <a:t>=0,5868</a:t>
            </a:r>
          </a:p>
          <a:p>
            <a:pPr lvl="1"/>
            <a:r>
              <a:rPr lang="fr-FR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A+O </a:t>
            </a:r>
            <a:r>
              <a:rPr lang="fr-FR" i="1" dirty="0">
                <a:latin typeface="Century Gothic" panose="020B0502020202020204" pitchFamily="34" charset="0"/>
              </a:rPr>
              <a:t>vs</a:t>
            </a:r>
            <a:r>
              <a:rPr lang="fr-FR" dirty="0">
                <a:latin typeface="Century Gothic" panose="020B0502020202020204" pitchFamily="34" charset="0"/>
              </a:rPr>
              <a:t> </a:t>
            </a:r>
            <a:r>
              <a:rPr lang="fr-FR" b="1" dirty="0">
                <a:solidFill>
                  <a:srgbClr val="C00000"/>
                </a:solidFill>
                <a:latin typeface="Century Gothic" panose="020B0502020202020204" pitchFamily="34" charset="0"/>
              </a:rPr>
              <a:t>A</a:t>
            </a:r>
          </a:p>
          <a:p>
            <a:pPr lvl="2"/>
            <a:r>
              <a:rPr lang="fr-FR" b="0" dirty="0">
                <a:latin typeface="Century Gothic" panose="020B0502020202020204" pitchFamily="34" charset="0"/>
              </a:rPr>
              <a:t>HR 0,69 (IC95%) : 0,44-1,09</a:t>
            </a:r>
          </a:p>
          <a:p>
            <a:pPr lvl="2"/>
            <a:r>
              <a:rPr lang="fr-FR" i="1" dirty="0">
                <a:latin typeface="Century Gothic" panose="020B0502020202020204" pitchFamily="34" charset="0"/>
              </a:rPr>
              <a:t>p</a:t>
            </a:r>
            <a:r>
              <a:rPr lang="fr-FR" dirty="0">
                <a:latin typeface="Century Gothic" panose="020B0502020202020204" pitchFamily="34" charset="0"/>
              </a:rPr>
              <a:t>=0,1220</a:t>
            </a:r>
            <a:endParaRPr lang="fr-FR" dirty="0"/>
          </a:p>
        </p:txBody>
      </p:sp>
      <p:graphicFrame>
        <p:nvGraphicFramePr>
          <p:cNvPr id="9" name="Chart 16">
            <a:extLst>
              <a:ext uri="{FF2B5EF4-FFF2-40B4-BE49-F238E27FC236}">
                <a16:creationId xmlns="" xmlns:a16="http://schemas.microsoft.com/office/drawing/2014/main" id="{464ACBC5-51E0-3C72-7856-CCBCE6AB34B4}"/>
              </a:ext>
            </a:extLst>
          </p:cNvPr>
          <p:cNvGraphicFramePr/>
          <p:nvPr>
            <p:extLst/>
          </p:nvPr>
        </p:nvGraphicFramePr>
        <p:xfrm>
          <a:off x="1454743" y="1208914"/>
          <a:ext cx="6202290" cy="3789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Tableau 12">
            <a:extLst>
              <a:ext uri="{FF2B5EF4-FFF2-40B4-BE49-F238E27FC236}">
                <a16:creationId xmlns="" xmlns:a16="http://schemas.microsoft.com/office/drawing/2014/main" id="{9E90F042-1FE7-E649-0F61-9286F2909E7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353070" y="5036798"/>
          <a:ext cx="6282240" cy="661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048">
                  <a:extLst>
                    <a:ext uri="{9D8B030D-6E8A-4147-A177-3AD203B41FA5}">
                      <a16:colId xmlns="" xmlns:a16="http://schemas.microsoft.com/office/drawing/2014/main" val="1796791387"/>
                    </a:ext>
                  </a:extLst>
                </a:gridCol>
                <a:gridCol w="351137">
                  <a:extLst>
                    <a:ext uri="{9D8B030D-6E8A-4147-A177-3AD203B41FA5}">
                      <a16:colId xmlns="" xmlns:a16="http://schemas.microsoft.com/office/drawing/2014/main" val="266471001"/>
                    </a:ext>
                  </a:extLst>
                </a:gridCol>
                <a:gridCol w="351137">
                  <a:extLst>
                    <a:ext uri="{9D8B030D-6E8A-4147-A177-3AD203B41FA5}">
                      <a16:colId xmlns="" xmlns:a16="http://schemas.microsoft.com/office/drawing/2014/main" val="2281557389"/>
                    </a:ext>
                  </a:extLst>
                </a:gridCol>
                <a:gridCol w="351137">
                  <a:extLst>
                    <a:ext uri="{9D8B030D-6E8A-4147-A177-3AD203B41FA5}">
                      <a16:colId xmlns="" xmlns:a16="http://schemas.microsoft.com/office/drawing/2014/main" val="1469510074"/>
                    </a:ext>
                  </a:extLst>
                </a:gridCol>
                <a:gridCol w="351137">
                  <a:extLst>
                    <a:ext uri="{9D8B030D-6E8A-4147-A177-3AD203B41FA5}">
                      <a16:colId xmlns="" xmlns:a16="http://schemas.microsoft.com/office/drawing/2014/main" val="928356203"/>
                    </a:ext>
                  </a:extLst>
                </a:gridCol>
                <a:gridCol w="351137">
                  <a:extLst>
                    <a:ext uri="{9D8B030D-6E8A-4147-A177-3AD203B41FA5}">
                      <a16:colId xmlns="" xmlns:a16="http://schemas.microsoft.com/office/drawing/2014/main" val="2391589505"/>
                    </a:ext>
                  </a:extLst>
                </a:gridCol>
                <a:gridCol w="351137">
                  <a:extLst>
                    <a:ext uri="{9D8B030D-6E8A-4147-A177-3AD203B41FA5}">
                      <a16:colId xmlns="" xmlns:a16="http://schemas.microsoft.com/office/drawing/2014/main" val="2002810220"/>
                    </a:ext>
                  </a:extLst>
                </a:gridCol>
                <a:gridCol w="351137">
                  <a:extLst>
                    <a:ext uri="{9D8B030D-6E8A-4147-A177-3AD203B41FA5}">
                      <a16:colId xmlns="" xmlns:a16="http://schemas.microsoft.com/office/drawing/2014/main" val="2003630992"/>
                    </a:ext>
                  </a:extLst>
                </a:gridCol>
                <a:gridCol w="351137">
                  <a:extLst>
                    <a:ext uri="{9D8B030D-6E8A-4147-A177-3AD203B41FA5}">
                      <a16:colId xmlns="" xmlns:a16="http://schemas.microsoft.com/office/drawing/2014/main" val="1157455085"/>
                    </a:ext>
                  </a:extLst>
                </a:gridCol>
                <a:gridCol w="351137">
                  <a:extLst>
                    <a:ext uri="{9D8B030D-6E8A-4147-A177-3AD203B41FA5}">
                      <a16:colId xmlns="" xmlns:a16="http://schemas.microsoft.com/office/drawing/2014/main" val="3336050071"/>
                    </a:ext>
                  </a:extLst>
                </a:gridCol>
                <a:gridCol w="351137">
                  <a:extLst>
                    <a:ext uri="{9D8B030D-6E8A-4147-A177-3AD203B41FA5}">
                      <a16:colId xmlns="" xmlns:a16="http://schemas.microsoft.com/office/drawing/2014/main" val="112325588"/>
                    </a:ext>
                  </a:extLst>
                </a:gridCol>
                <a:gridCol w="351137">
                  <a:extLst>
                    <a:ext uri="{9D8B030D-6E8A-4147-A177-3AD203B41FA5}">
                      <a16:colId xmlns="" xmlns:a16="http://schemas.microsoft.com/office/drawing/2014/main" val="3187258541"/>
                    </a:ext>
                  </a:extLst>
                </a:gridCol>
                <a:gridCol w="351137">
                  <a:extLst>
                    <a:ext uri="{9D8B030D-6E8A-4147-A177-3AD203B41FA5}">
                      <a16:colId xmlns="" xmlns:a16="http://schemas.microsoft.com/office/drawing/2014/main" val="1098140682"/>
                    </a:ext>
                  </a:extLst>
                </a:gridCol>
                <a:gridCol w="351137">
                  <a:extLst>
                    <a:ext uri="{9D8B030D-6E8A-4147-A177-3AD203B41FA5}">
                      <a16:colId xmlns="" xmlns:a16="http://schemas.microsoft.com/office/drawing/2014/main" val="1149399730"/>
                    </a:ext>
                  </a:extLst>
                </a:gridCol>
                <a:gridCol w="351137">
                  <a:extLst>
                    <a:ext uri="{9D8B030D-6E8A-4147-A177-3AD203B41FA5}">
                      <a16:colId xmlns="" xmlns:a16="http://schemas.microsoft.com/office/drawing/2014/main" val="789287851"/>
                    </a:ext>
                  </a:extLst>
                </a:gridCol>
                <a:gridCol w="351137">
                  <a:extLst>
                    <a:ext uri="{9D8B030D-6E8A-4147-A177-3AD203B41FA5}">
                      <a16:colId xmlns="" xmlns:a16="http://schemas.microsoft.com/office/drawing/2014/main" val="1799216007"/>
                    </a:ext>
                  </a:extLst>
                </a:gridCol>
                <a:gridCol w="351137">
                  <a:extLst>
                    <a:ext uri="{9D8B030D-6E8A-4147-A177-3AD203B41FA5}">
                      <a16:colId xmlns="" xmlns:a16="http://schemas.microsoft.com/office/drawing/2014/main" val="304042180"/>
                    </a:ext>
                  </a:extLst>
                </a:gridCol>
              </a:tblGrid>
              <a:tr h="220551"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bg1"/>
                          </a:solidFill>
                          <a:latin typeface="+mn-lt"/>
                        </a:rPr>
                        <a:t>A+O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179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175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170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167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164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163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161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159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157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154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148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142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133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39630942"/>
                  </a:ext>
                </a:extLst>
              </a:tr>
              <a:tr h="220551"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A</a:t>
                      </a:r>
                      <a:endParaRPr lang="en-US" sz="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rgbClr val="ED7D31"/>
                          </a:solidFill>
                        </a:rPr>
                        <a:t>179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rgbClr val="ED7D31"/>
                          </a:solidFill>
                        </a:rPr>
                        <a:t>173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rgbClr val="ED7D31"/>
                          </a:solidFill>
                        </a:rPr>
                        <a:t>169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rgbClr val="ED7D31"/>
                          </a:solidFill>
                        </a:rPr>
                        <a:t>166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rgbClr val="ED7D31"/>
                          </a:solidFill>
                        </a:rPr>
                        <a:t>159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rgbClr val="ED7D31"/>
                          </a:solidFill>
                        </a:rPr>
                        <a:t>156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rgbClr val="ED7D31"/>
                          </a:solidFill>
                        </a:rPr>
                        <a:t>154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rgbClr val="ED7D31"/>
                          </a:solidFill>
                        </a:rPr>
                        <a:t>148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rgbClr val="ED7D31"/>
                          </a:solidFill>
                        </a:rPr>
                        <a:t>146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rgbClr val="ED7D31"/>
                          </a:solidFill>
                        </a:rPr>
                        <a:t>140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rgbClr val="ED7D31"/>
                          </a:solidFill>
                        </a:rPr>
                        <a:t>134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rgbClr val="ED7D31"/>
                          </a:solidFill>
                        </a:rPr>
                        <a:t>122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rgbClr val="ED7D31"/>
                          </a:solidFill>
                        </a:rPr>
                        <a:t>116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rgbClr val="ED7D31"/>
                          </a:solidFill>
                        </a:rPr>
                        <a:t>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rgbClr val="ED7D31"/>
                          </a:solidFill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rgbClr val="ED7D3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32339099"/>
                  </a:ext>
                </a:extLst>
              </a:tr>
              <a:tr h="22055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O+CIb</a:t>
                      </a:r>
                      <a:endParaRPr lang="en-US" sz="9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222647"/>
                  </a:ext>
                </a:extLst>
              </a:tr>
            </a:tbl>
          </a:graphicData>
        </a:graphic>
      </p:graphicFrame>
      <p:graphicFrame>
        <p:nvGraphicFramePr>
          <p:cNvPr id="14" name="Table 10">
            <a:extLst>
              <a:ext uri="{FF2B5EF4-FFF2-40B4-BE49-F238E27FC236}">
                <a16:creationId xmlns="" xmlns:a16="http://schemas.microsoft.com/office/drawing/2014/main" id="{1F702024-29C9-0916-9D4A-CC0053DDA94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604718" y="850231"/>
          <a:ext cx="3389268" cy="76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65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132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1474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14748">
                  <a:extLst>
                    <a:ext uri="{9D8B030D-6E8A-4147-A177-3AD203B41FA5}">
                      <a16:colId xmlns="" xmlns:a16="http://schemas.microsoft.com/office/drawing/2014/main" val="1993344156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</a:rPr>
                        <a:t> 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chemeClr val="bg1"/>
                          </a:solidFill>
                          <a:latin typeface="+mn-lt"/>
                        </a:rPr>
                        <a:t>A+O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O+CIb</a:t>
                      </a:r>
                      <a:endParaRPr lang="en-US" sz="11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A</a:t>
                      </a:r>
                      <a:endParaRPr lang="en-US" sz="11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SSP à 6 ans</a:t>
                      </a:r>
                      <a:endParaRPr lang="en-US" sz="12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T w="38100" cmpd="sng">
                      <a:noFill/>
                    </a:lnT>
                    <a:solidFill>
                      <a:srgbClr val="E8E6E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87%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8E6E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80%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8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79%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8E6E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Médiane</a:t>
                      </a:r>
                      <a:r>
                        <a:rPr lang="en-US" sz="12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 SSP</a:t>
                      </a:r>
                    </a:p>
                  </a:txBody>
                  <a:tcPr marL="36000" marR="36000" marT="36000" marB="36000" anchor="ctr">
                    <a:solidFill>
                      <a:srgbClr val="E8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NA</a:t>
                      </a:r>
                    </a:p>
                  </a:txBody>
                  <a:tcPr marL="36000" marR="36000" marT="36000" marB="36000" anchor="ctr">
                    <a:solidFill>
                      <a:srgbClr val="E8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NA</a:t>
                      </a:r>
                    </a:p>
                  </a:txBody>
                  <a:tcPr marL="36000" marR="36000" marT="36000" marB="36000" anchor="ctr">
                    <a:solidFill>
                      <a:srgbClr val="E8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NA</a:t>
                      </a:r>
                    </a:p>
                  </a:txBody>
                  <a:tcPr marL="36000" marR="36000" marT="36000" marB="36000" anchor="ctr">
                    <a:solidFill>
                      <a:srgbClr val="E8E6E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99453174"/>
                  </a:ext>
                </a:extLst>
              </a:tr>
            </a:tbl>
          </a:graphicData>
        </a:graphic>
      </p:graphicFrame>
      <p:sp>
        <p:nvSpPr>
          <p:cNvPr id="11" name="Forme libre : forme 10">
            <a:extLst>
              <a:ext uri="{FF2B5EF4-FFF2-40B4-BE49-F238E27FC236}">
                <a16:creationId xmlns="" xmlns:a16="http://schemas.microsoft.com/office/drawing/2014/main" id="{C6DE8211-BCC1-BCED-DB26-C82A8943F745}"/>
              </a:ext>
            </a:extLst>
          </p:cNvPr>
          <p:cNvSpPr/>
          <p:nvPr/>
        </p:nvSpPr>
        <p:spPr>
          <a:xfrm>
            <a:off x="2198134" y="1349261"/>
            <a:ext cx="5277905" cy="655271"/>
          </a:xfrm>
          <a:custGeom>
            <a:avLst/>
            <a:gdLst>
              <a:gd name="connsiteX0" fmla="*/ 0 w 5277905"/>
              <a:gd name="connsiteY0" fmla="*/ 0 h 655271"/>
              <a:gd name="connsiteX1" fmla="*/ 134033 w 5277905"/>
              <a:gd name="connsiteY1" fmla="*/ 0 h 655271"/>
              <a:gd name="connsiteX2" fmla="*/ 134033 w 5277905"/>
              <a:gd name="connsiteY2" fmla="*/ 44678 h 655271"/>
              <a:gd name="connsiteX3" fmla="*/ 259130 w 5277905"/>
              <a:gd name="connsiteY3" fmla="*/ 44678 h 655271"/>
              <a:gd name="connsiteX4" fmla="*/ 259130 w 5277905"/>
              <a:gd name="connsiteY4" fmla="*/ 71484 h 655271"/>
              <a:gd name="connsiteX5" fmla="*/ 554002 w 5277905"/>
              <a:gd name="connsiteY5" fmla="*/ 71484 h 655271"/>
              <a:gd name="connsiteX6" fmla="*/ 554002 w 5277905"/>
              <a:gd name="connsiteY6" fmla="*/ 92334 h 655271"/>
              <a:gd name="connsiteX7" fmla="*/ 661228 w 5277905"/>
              <a:gd name="connsiteY7" fmla="*/ 92334 h 655271"/>
              <a:gd name="connsiteX8" fmla="*/ 661228 w 5277905"/>
              <a:gd name="connsiteY8" fmla="*/ 110205 h 655271"/>
              <a:gd name="connsiteX9" fmla="*/ 696970 w 5277905"/>
              <a:gd name="connsiteY9" fmla="*/ 110205 h 655271"/>
              <a:gd name="connsiteX10" fmla="*/ 696970 w 5277905"/>
              <a:gd name="connsiteY10" fmla="*/ 128076 h 655271"/>
              <a:gd name="connsiteX11" fmla="*/ 795260 w 5277905"/>
              <a:gd name="connsiteY11" fmla="*/ 128076 h 655271"/>
              <a:gd name="connsiteX12" fmla="*/ 795260 w 5277905"/>
              <a:gd name="connsiteY12" fmla="*/ 128076 h 655271"/>
              <a:gd name="connsiteX13" fmla="*/ 947164 w 5277905"/>
              <a:gd name="connsiteY13" fmla="*/ 128076 h 655271"/>
              <a:gd name="connsiteX14" fmla="*/ 968013 w 5277905"/>
              <a:gd name="connsiteY14" fmla="*/ 148925 h 655271"/>
              <a:gd name="connsiteX15" fmla="*/ 2078994 w 5277905"/>
              <a:gd name="connsiteY15" fmla="*/ 148925 h 655271"/>
              <a:gd name="connsiteX16" fmla="*/ 2078994 w 5277905"/>
              <a:gd name="connsiteY16" fmla="*/ 148925 h 655271"/>
              <a:gd name="connsiteX17" fmla="*/ 2093887 w 5277905"/>
              <a:gd name="connsiteY17" fmla="*/ 163818 h 655271"/>
              <a:gd name="connsiteX18" fmla="*/ 2534705 w 5277905"/>
              <a:gd name="connsiteY18" fmla="*/ 163818 h 655271"/>
              <a:gd name="connsiteX19" fmla="*/ 2534705 w 5277905"/>
              <a:gd name="connsiteY19" fmla="*/ 187646 h 655271"/>
              <a:gd name="connsiteX20" fmla="*/ 2746179 w 5277905"/>
              <a:gd name="connsiteY20" fmla="*/ 187646 h 655271"/>
              <a:gd name="connsiteX21" fmla="*/ 2746179 w 5277905"/>
              <a:gd name="connsiteY21" fmla="*/ 187646 h 655271"/>
              <a:gd name="connsiteX22" fmla="*/ 2746179 w 5277905"/>
              <a:gd name="connsiteY22" fmla="*/ 211474 h 655271"/>
              <a:gd name="connsiteX23" fmla="*/ 2901061 w 5277905"/>
              <a:gd name="connsiteY23" fmla="*/ 211474 h 655271"/>
              <a:gd name="connsiteX24" fmla="*/ 2901061 w 5277905"/>
              <a:gd name="connsiteY24" fmla="*/ 223388 h 655271"/>
              <a:gd name="connsiteX25" fmla="*/ 3023179 w 5277905"/>
              <a:gd name="connsiteY25" fmla="*/ 223388 h 655271"/>
              <a:gd name="connsiteX26" fmla="*/ 3023179 w 5277905"/>
              <a:gd name="connsiteY26" fmla="*/ 223388 h 655271"/>
              <a:gd name="connsiteX27" fmla="*/ 3410385 w 5277905"/>
              <a:gd name="connsiteY27" fmla="*/ 223388 h 655271"/>
              <a:gd name="connsiteX28" fmla="*/ 3410385 w 5277905"/>
              <a:gd name="connsiteY28" fmla="*/ 262108 h 655271"/>
              <a:gd name="connsiteX29" fmla="*/ 3490804 w 5277905"/>
              <a:gd name="connsiteY29" fmla="*/ 262108 h 655271"/>
              <a:gd name="connsiteX30" fmla="*/ 3490804 w 5277905"/>
              <a:gd name="connsiteY30" fmla="*/ 282958 h 655271"/>
              <a:gd name="connsiteX31" fmla="*/ 3532503 w 5277905"/>
              <a:gd name="connsiteY31" fmla="*/ 282958 h 655271"/>
              <a:gd name="connsiteX32" fmla="*/ 3532503 w 5277905"/>
              <a:gd name="connsiteY32" fmla="*/ 282958 h 655271"/>
              <a:gd name="connsiteX33" fmla="*/ 3663557 w 5277905"/>
              <a:gd name="connsiteY33" fmla="*/ 282958 h 655271"/>
              <a:gd name="connsiteX34" fmla="*/ 3663557 w 5277905"/>
              <a:gd name="connsiteY34" fmla="*/ 321678 h 655271"/>
              <a:gd name="connsiteX35" fmla="*/ 3746955 w 5277905"/>
              <a:gd name="connsiteY35" fmla="*/ 321678 h 655271"/>
              <a:gd name="connsiteX36" fmla="*/ 3746955 w 5277905"/>
              <a:gd name="connsiteY36" fmla="*/ 342528 h 655271"/>
              <a:gd name="connsiteX37" fmla="*/ 3836310 w 5277905"/>
              <a:gd name="connsiteY37" fmla="*/ 342528 h 655271"/>
              <a:gd name="connsiteX38" fmla="*/ 3836310 w 5277905"/>
              <a:gd name="connsiteY38" fmla="*/ 384227 h 655271"/>
              <a:gd name="connsiteX39" fmla="*/ 3916730 w 5277905"/>
              <a:gd name="connsiteY39" fmla="*/ 384227 h 655271"/>
              <a:gd name="connsiteX40" fmla="*/ 3916730 w 5277905"/>
              <a:gd name="connsiteY40" fmla="*/ 384227 h 655271"/>
              <a:gd name="connsiteX41" fmla="*/ 3916730 w 5277905"/>
              <a:gd name="connsiteY41" fmla="*/ 411033 h 655271"/>
              <a:gd name="connsiteX42" fmla="*/ 3976300 w 5277905"/>
              <a:gd name="connsiteY42" fmla="*/ 411033 h 655271"/>
              <a:gd name="connsiteX43" fmla="*/ 3976300 w 5277905"/>
              <a:gd name="connsiteY43" fmla="*/ 422947 h 655271"/>
              <a:gd name="connsiteX44" fmla="*/ 4095440 w 5277905"/>
              <a:gd name="connsiteY44" fmla="*/ 422947 h 655271"/>
              <a:gd name="connsiteX45" fmla="*/ 4095440 w 5277905"/>
              <a:gd name="connsiteY45" fmla="*/ 422947 h 655271"/>
              <a:gd name="connsiteX46" fmla="*/ 4208623 w 5277905"/>
              <a:gd name="connsiteY46" fmla="*/ 422947 h 655271"/>
              <a:gd name="connsiteX47" fmla="*/ 4208623 w 5277905"/>
              <a:gd name="connsiteY47" fmla="*/ 461668 h 655271"/>
              <a:gd name="connsiteX48" fmla="*/ 4247344 w 5277905"/>
              <a:gd name="connsiteY48" fmla="*/ 461668 h 655271"/>
              <a:gd name="connsiteX49" fmla="*/ 4247344 w 5277905"/>
              <a:gd name="connsiteY49" fmla="*/ 485496 h 655271"/>
              <a:gd name="connsiteX50" fmla="*/ 4297978 w 5277905"/>
              <a:gd name="connsiteY50" fmla="*/ 485496 h 655271"/>
              <a:gd name="connsiteX51" fmla="*/ 4297978 w 5277905"/>
              <a:gd name="connsiteY51" fmla="*/ 521238 h 655271"/>
              <a:gd name="connsiteX52" fmla="*/ 4378398 w 5277905"/>
              <a:gd name="connsiteY52" fmla="*/ 521238 h 655271"/>
              <a:gd name="connsiteX53" fmla="*/ 4378398 w 5277905"/>
              <a:gd name="connsiteY53" fmla="*/ 548045 h 655271"/>
              <a:gd name="connsiteX54" fmla="*/ 4536258 w 5277905"/>
              <a:gd name="connsiteY54" fmla="*/ 548045 h 655271"/>
              <a:gd name="connsiteX55" fmla="*/ 4536258 w 5277905"/>
              <a:gd name="connsiteY55" fmla="*/ 562937 h 655271"/>
              <a:gd name="connsiteX56" fmla="*/ 4574979 w 5277905"/>
              <a:gd name="connsiteY56" fmla="*/ 562937 h 655271"/>
              <a:gd name="connsiteX57" fmla="*/ 4574979 w 5277905"/>
              <a:gd name="connsiteY57" fmla="*/ 601658 h 655271"/>
              <a:gd name="connsiteX58" fmla="*/ 4795388 w 5277905"/>
              <a:gd name="connsiteY58" fmla="*/ 601658 h 655271"/>
              <a:gd name="connsiteX59" fmla="*/ 4795388 w 5277905"/>
              <a:gd name="connsiteY59" fmla="*/ 655271 h 655271"/>
              <a:gd name="connsiteX60" fmla="*/ 5277905 w 5277905"/>
              <a:gd name="connsiteY60" fmla="*/ 655271 h 655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5277905" h="655271">
                <a:moveTo>
                  <a:pt x="0" y="0"/>
                </a:moveTo>
                <a:lnTo>
                  <a:pt x="134033" y="0"/>
                </a:lnTo>
                <a:lnTo>
                  <a:pt x="134033" y="44678"/>
                </a:lnTo>
                <a:lnTo>
                  <a:pt x="259130" y="44678"/>
                </a:lnTo>
                <a:lnTo>
                  <a:pt x="259130" y="71484"/>
                </a:lnTo>
                <a:lnTo>
                  <a:pt x="554002" y="71484"/>
                </a:lnTo>
                <a:lnTo>
                  <a:pt x="554002" y="92334"/>
                </a:lnTo>
                <a:lnTo>
                  <a:pt x="661228" y="92334"/>
                </a:lnTo>
                <a:lnTo>
                  <a:pt x="661228" y="110205"/>
                </a:lnTo>
                <a:lnTo>
                  <a:pt x="696970" y="110205"/>
                </a:lnTo>
                <a:lnTo>
                  <a:pt x="696970" y="128076"/>
                </a:lnTo>
                <a:lnTo>
                  <a:pt x="795260" y="128076"/>
                </a:lnTo>
                <a:lnTo>
                  <a:pt x="795260" y="128076"/>
                </a:lnTo>
                <a:lnTo>
                  <a:pt x="947164" y="128076"/>
                </a:lnTo>
                <a:lnTo>
                  <a:pt x="968013" y="148925"/>
                </a:lnTo>
                <a:lnTo>
                  <a:pt x="2078994" y="148925"/>
                </a:lnTo>
                <a:lnTo>
                  <a:pt x="2078994" y="148925"/>
                </a:lnTo>
                <a:lnTo>
                  <a:pt x="2093887" y="163818"/>
                </a:lnTo>
                <a:lnTo>
                  <a:pt x="2534705" y="163818"/>
                </a:lnTo>
                <a:lnTo>
                  <a:pt x="2534705" y="187646"/>
                </a:lnTo>
                <a:lnTo>
                  <a:pt x="2746179" y="187646"/>
                </a:lnTo>
                <a:lnTo>
                  <a:pt x="2746179" y="187646"/>
                </a:lnTo>
                <a:lnTo>
                  <a:pt x="2746179" y="211474"/>
                </a:lnTo>
                <a:lnTo>
                  <a:pt x="2901061" y="211474"/>
                </a:lnTo>
                <a:lnTo>
                  <a:pt x="2901061" y="223388"/>
                </a:lnTo>
                <a:lnTo>
                  <a:pt x="3023179" y="223388"/>
                </a:lnTo>
                <a:lnTo>
                  <a:pt x="3023179" y="223388"/>
                </a:lnTo>
                <a:lnTo>
                  <a:pt x="3410385" y="223388"/>
                </a:lnTo>
                <a:lnTo>
                  <a:pt x="3410385" y="262108"/>
                </a:lnTo>
                <a:lnTo>
                  <a:pt x="3490804" y="262108"/>
                </a:lnTo>
                <a:lnTo>
                  <a:pt x="3490804" y="282958"/>
                </a:lnTo>
                <a:lnTo>
                  <a:pt x="3532503" y="282958"/>
                </a:lnTo>
                <a:lnTo>
                  <a:pt x="3532503" y="282958"/>
                </a:lnTo>
                <a:lnTo>
                  <a:pt x="3663557" y="282958"/>
                </a:lnTo>
                <a:lnTo>
                  <a:pt x="3663557" y="321678"/>
                </a:lnTo>
                <a:lnTo>
                  <a:pt x="3746955" y="321678"/>
                </a:lnTo>
                <a:lnTo>
                  <a:pt x="3746955" y="342528"/>
                </a:lnTo>
                <a:lnTo>
                  <a:pt x="3836310" y="342528"/>
                </a:lnTo>
                <a:lnTo>
                  <a:pt x="3836310" y="384227"/>
                </a:lnTo>
                <a:lnTo>
                  <a:pt x="3916730" y="384227"/>
                </a:lnTo>
                <a:lnTo>
                  <a:pt x="3916730" y="384227"/>
                </a:lnTo>
                <a:lnTo>
                  <a:pt x="3916730" y="411033"/>
                </a:lnTo>
                <a:lnTo>
                  <a:pt x="3976300" y="411033"/>
                </a:lnTo>
                <a:lnTo>
                  <a:pt x="3976300" y="422947"/>
                </a:lnTo>
                <a:lnTo>
                  <a:pt x="4095440" y="422947"/>
                </a:lnTo>
                <a:lnTo>
                  <a:pt x="4095440" y="422947"/>
                </a:lnTo>
                <a:lnTo>
                  <a:pt x="4208623" y="422947"/>
                </a:lnTo>
                <a:lnTo>
                  <a:pt x="4208623" y="461668"/>
                </a:lnTo>
                <a:lnTo>
                  <a:pt x="4247344" y="461668"/>
                </a:lnTo>
                <a:lnTo>
                  <a:pt x="4247344" y="485496"/>
                </a:lnTo>
                <a:lnTo>
                  <a:pt x="4297978" y="485496"/>
                </a:lnTo>
                <a:lnTo>
                  <a:pt x="4297978" y="521238"/>
                </a:lnTo>
                <a:lnTo>
                  <a:pt x="4378398" y="521238"/>
                </a:lnTo>
                <a:lnTo>
                  <a:pt x="4378398" y="548045"/>
                </a:lnTo>
                <a:lnTo>
                  <a:pt x="4536258" y="548045"/>
                </a:lnTo>
                <a:lnTo>
                  <a:pt x="4536258" y="562937"/>
                </a:lnTo>
                <a:lnTo>
                  <a:pt x="4574979" y="562937"/>
                </a:lnTo>
                <a:lnTo>
                  <a:pt x="4574979" y="601658"/>
                </a:lnTo>
                <a:lnTo>
                  <a:pt x="4795388" y="601658"/>
                </a:lnTo>
                <a:lnTo>
                  <a:pt x="4795388" y="655271"/>
                </a:lnTo>
                <a:lnTo>
                  <a:pt x="5277905" y="655271"/>
                </a:lnTo>
              </a:path>
            </a:pathLst>
          </a:cu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Forme libre : forme 11">
            <a:extLst>
              <a:ext uri="{FF2B5EF4-FFF2-40B4-BE49-F238E27FC236}">
                <a16:creationId xmlns="" xmlns:a16="http://schemas.microsoft.com/office/drawing/2014/main" id="{BAF1DF6E-CF94-BD5D-6C2B-CCFC51B0C5BF}"/>
              </a:ext>
            </a:extLst>
          </p:cNvPr>
          <p:cNvSpPr/>
          <p:nvPr/>
        </p:nvSpPr>
        <p:spPr>
          <a:xfrm>
            <a:off x="2192177" y="1349261"/>
            <a:ext cx="5280884" cy="819088"/>
          </a:xfrm>
          <a:custGeom>
            <a:avLst/>
            <a:gdLst>
              <a:gd name="connsiteX0" fmla="*/ 0 w 5280884"/>
              <a:gd name="connsiteY0" fmla="*/ 0 h 819088"/>
              <a:gd name="connsiteX1" fmla="*/ 131054 w 5280884"/>
              <a:gd name="connsiteY1" fmla="*/ 0 h 819088"/>
              <a:gd name="connsiteX2" fmla="*/ 131054 w 5280884"/>
              <a:gd name="connsiteY2" fmla="*/ 11914 h 819088"/>
              <a:gd name="connsiteX3" fmla="*/ 163818 w 5280884"/>
              <a:gd name="connsiteY3" fmla="*/ 11914 h 819088"/>
              <a:gd name="connsiteX4" fmla="*/ 163818 w 5280884"/>
              <a:gd name="connsiteY4" fmla="*/ 29785 h 819088"/>
              <a:gd name="connsiteX5" fmla="*/ 271044 w 5280884"/>
              <a:gd name="connsiteY5" fmla="*/ 29785 h 819088"/>
              <a:gd name="connsiteX6" fmla="*/ 291893 w 5280884"/>
              <a:gd name="connsiteY6" fmla="*/ 29785 h 819088"/>
              <a:gd name="connsiteX7" fmla="*/ 303807 w 5280884"/>
              <a:gd name="connsiteY7" fmla="*/ 41699 h 819088"/>
              <a:gd name="connsiteX8" fmla="*/ 705905 w 5280884"/>
              <a:gd name="connsiteY8" fmla="*/ 41699 h 819088"/>
              <a:gd name="connsiteX9" fmla="*/ 705905 w 5280884"/>
              <a:gd name="connsiteY9" fmla="*/ 65527 h 819088"/>
              <a:gd name="connsiteX10" fmla="*/ 825045 w 5280884"/>
              <a:gd name="connsiteY10" fmla="*/ 65527 h 819088"/>
              <a:gd name="connsiteX11" fmla="*/ 854830 w 5280884"/>
              <a:gd name="connsiteY11" fmla="*/ 95312 h 819088"/>
              <a:gd name="connsiteX12" fmla="*/ 1131831 w 5280884"/>
              <a:gd name="connsiteY12" fmla="*/ 95312 h 819088"/>
              <a:gd name="connsiteX13" fmla="*/ 1149702 w 5280884"/>
              <a:gd name="connsiteY13" fmla="*/ 113183 h 819088"/>
              <a:gd name="connsiteX14" fmla="*/ 1393939 w 5280884"/>
              <a:gd name="connsiteY14" fmla="*/ 113183 h 819088"/>
              <a:gd name="connsiteX15" fmla="*/ 1393939 w 5280884"/>
              <a:gd name="connsiteY15" fmla="*/ 163818 h 819088"/>
              <a:gd name="connsiteX16" fmla="*/ 1423724 w 5280884"/>
              <a:gd name="connsiteY16" fmla="*/ 163818 h 819088"/>
              <a:gd name="connsiteX17" fmla="*/ 1423724 w 5280884"/>
              <a:gd name="connsiteY17" fmla="*/ 181689 h 819088"/>
              <a:gd name="connsiteX18" fmla="*/ 1513079 w 5280884"/>
              <a:gd name="connsiteY18" fmla="*/ 181689 h 819088"/>
              <a:gd name="connsiteX19" fmla="*/ 1513079 w 5280884"/>
              <a:gd name="connsiteY19" fmla="*/ 202538 h 819088"/>
              <a:gd name="connsiteX20" fmla="*/ 1685832 w 5280884"/>
              <a:gd name="connsiteY20" fmla="*/ 202538 h 819088"/>
              <a:gd name="connsiteX21" fmla="*/ 1685832 w 5280884"/>
              <a:gd name="connsiteY21" fmla="*/ 229345 h 819088"/>
              <a:gd name="connsiteX22" fmla="*/ 1813908 w 5280884"/>
              <a:gd name="connsiteY22" fmla="*/ 229345 h 819088"/>
              <a:gd name="connsiteX23" fmla="*/ 1813908 w 5280884"/>
              <a:gd name="connsiteY23" fmla="*/ 229345 h 819088"/>
              <a:gd name="connsiteX24" fmla="*/ 1828800 w 5280884"/>
              <a:gd name="connsiteY24" fmla="*/ 244237 h 819088"/>
              <a:gd name="connsiteX25" fmla="*/ 2114736 w 5280884"/>
              <a:gd name="connsiteY25" fmla="*/ 244237 h 819088"/>
              <a:gd name="connsiteX26" fmla="*/ 2114736 w 5280884"/>
              <a:gd name="connsiteY26" fmla="*/ 265087 h 819088"/>
              <a:gd name="connsiteX27" fmla="*/ 2266640 w 5280884"/>
              <a:gd name="connsiteY27" fmla="*/ 265087 h 819088"/>
              <a:gd name="connsiteX28" fmla="*/ 2311317 w 5280884"/>
              <a:gd name="connsiteY28" fmla="*/ 309764 h 819088"/>
              <a:gd name="connsiteX29" fmla="*/ 2460243 w 5280884"/>
              <a:gd name="connsiteY29" fmla="*/ 309764 h 819088"/>
              <a:gd name="connsiteX30" fmla="*/ 2460243 w 5280884"/>
              <a:gd name="connsiteY30" fmla="*/ 330614 h 819088"/>
              <a:gd name="connsiteX31" fmla="*/ 2653845 w 5280884"/>
              <a:gd name="connsiteY31" fmla="*/ 330614 h 819088"/>
              <a:gd name="connsiteX32" fmla="*/ 2653845 w 5280884"/>
              <a:gd name="connsiteY32" fmla="*/ 348485 h 819088"/>
              <a:gd name="connsiteX33" fmla="*/ 2850426 w 5280884"/>
              <a:gd name="connsiteY33" fmla="*/ 348485 h 819088"/>
              <a:gd name="connsiteX34" fmla="*/ 2850426 w 5280884"/>
              <a:gd name="connsiteY34" fmla="*/ 366356 h 819088"/>
              <a:gd name="connsiteX35" fmla="*/ 2960631 w 5280884"/>
              <a:gd name="connsiteY35" fmla="*/ 366356 h 819088"/>
              <a:gd name="connsiteX36" fmla="*/ 3005308 w 5280884"/>
              <a:gd name="connsiteY36" fmla="*/ 411033 h 819088"/>
              <a:gd name="connsiteX37" fmla="*/ 3064878 w 5280884"/>
              <a:gd name="connsiteY37" fmla="*/ 411033 h 819088"/>
              <a:gd name="connsiteX38" fmla="*/ 3064878 w 5280884"/>
              <a:gd name="connsiteY38" fmla="*/ 411033 h 819088"/>
              <a:gd name="connsiteX39" fmla="*/ 3085728 w 5280884"/>
              <a:gd name="connsiteY39" fmla="*/ 431883 h 819088"/>
              <a:gd name="connsiteX40" fmla="*/ 3353793 w 5280884"/>
              <a:gd name="connsiteY40" fmla="*/ 431883 h 819088"/>
              <a:gd name="connsiteX41" fmla="*/ 3353793 w 5280884"/>
              <a:gd name="connsiteY41" fmla="*/ 461668 h 819088"/>
              <a:gd name="connsiteX42" fmla="*/ 3532503 w 5280884"/>
              <a:gd name="connsiteY42" fmla="*/ 461668 h 819088"/>
              <a:gd name="connsiteX43" fmla="*/ 3532503 w 5280884"/>
              <a:gd name="connsiteY43" fmla="*/ 461668 h 819088"/>
              <a:gd name="connsiteX44" fmla="*/ 3648665 w 5280884"/>
              <a:gd name="connsiteY44" fmla="*/ 461668 h 819088"/>
              <a:gd name="connsiteX45" fmla="*/ 3648665 w 5280884"/>
              <a:gd name="connsiteY45" fmla="*/ 503367 h 819088"/>
              <a:gd name="connsiteX46" fmla="*/ 3705256 w 5280884"/>
              <a:gd name="connsiteY46" fmla="*/ 503367 h 819088"/>
              <a:gd name="connsiteX47" fmla="*/ 3705256 w 5280884"/>
              <a:gd name="connsiteY47" fmla="*/ 548045 h 819088"/>
              <a:gd name="connsiteX48" fmla="*/ 3773762 w 5280884"/>
              <a:gd name="connsiteY48" fmla="*/ 548045 h 819088"/>
              <a:gd name="connsiteX49" fmla="*/ 3854181 w 5280884"/>
              <a:gd name="connsiteY49" fmla="*/ 628464 h 819088"/>
              <a:gd name="connsiteX50" fmla="*/ 3976300 w 5280884"/>
              <a:gd name="connsiteY50" fmla="*/ 628464 h 819088"/>
              <a:gd name="connsiteX51" fmla="*/ 3976300 w 5280884"/>
              <a:gd name="connsiteY51" fmla="*/ 682077 h 819088"/>
              <a:gd name="connsiteX52" fmla="*/ 4056719 w 5280884"/>
              <a:gd name="connsiteY52" fmla="*/ 682077 h 819088"/>
              <a:gd name="connsiteX53" fmla="*/ 4056719 w 5280884"/>
              <a:gd name="connsiteY53" fmla="*/ 702927 h 819088"/>
              <a:gd name="connsiteX54" fmla="*/ 4095440 w 5280884"/>
              <a:gd name="connsiteY54" fmla="*/ 702927 h 819088"/>
              <a:gd name="connsiteX55" fmla="*/ 4107354 w 5280884"/>
              <a:gd name="connsiteY55" fmla="*/ 714841 h 819088"/>
              <a:gd name="connsiteX56" fmla="*/ 4181816 w 5280884"/>
              <a:gd name="connsiteY56" fmla="*/ 714841 h 819088"/>
              <a:gd name="connsiteX57" fmla="*/ 4181816 w 5280884"/>
              <a:gd name="connsiteY57" fmla="*/ 735690 h 819088"/>
              <a:gd name="connsiteX58" fmla="*/ 4297978 w 5280884"/>
              <a:gd name="connsiteY58" fmla="*/ 735690 h 819088"/>
              <a:gd name="connsiteX59" fmla="*/ 4330742 w 5280884"/>
              <a:gd name="connsiteY59" fmla="*/ 768454 h 819088"/>
              <a:gd name="connsiteX60" fmla="*/ 4458817 w 5280884"/>
              <a:gd name="connsiteY60" fmla="*/ 768454 h 819088"/>
              <a:gd name="connsiteX61" fmla="*/ 4485624 w 5280884"/>
              <a:gd name="connsiteY61" fmla="*/ 768454 h 819088"/>
              <a:gd name="connsiteX62" fmla="*/ 4747732 w 5280884"/>
              <a:gd name="connsiteY62" fmla="*/ 768454 h 819088"/>
              <a:gd name="connsiteX63" fmla="*/ 4747732 w 5280884"/>
              <a:gd name="connsiteY63" fmla="*/ 819088 h 819088"/>
              <a:gd name="connsiteX64" fmla="*/ 5280884 w 5280884"/>
              <a:gd name="connsiteY64" fmla="*/ 819088 h 81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5280884" h="819088">
                <a:moveTo>
                  <a:pt x="0" y="0"/>
                </a:moveTo>
                <a:lnTo>
                  <a:pt x="131054" y="0"/>
                </a:lnTo>
                <a:lnTo>
                  <a:pt x="131054" y="11914"/>
                </a:lnTo>
                <a:lnTo>
                  <a:pt x="163818" y="11914"/>
                </a:lnTo>
                <a:lnTo>
                  <a:pt x="163818" y="29785"/>
                </a:lnTo>
                <a:lnTo>
                  <a:pt x="271044" y="29785"/>
                </a:lnTo>
                <a:lnTo>
                  <a:pt x="291893" y="29785"/>
                </a:lnTo>
                <a:lnTo>
                  <a:pt x="303807" y="41699"/>
                </a:lnTo>
                <a:lnTo>
                  <a:pt x="705905" y="41699"/>
                </a:lnTo>
                <a:lnTo>
                  <a:pt x="705905" y="65527"/>
                </a:lnTo>
                <a:lnTo>
                  <a:pt x="825045" y="65527"/>
                </a:lnTo>
                <a:lnTo>
                  <a:pt x="854830" y="95312"/>
                </a:lnTo>
                <a:lnTo>
                  <a:pt x="1131831" y="95312"/>
                </a:lnTo>
                <a:lnTo>
                  <a:pt x="1149702" y="113183"/>
                </a:lnTo>
                <a:lnTo>
                  <a:pt x="1393939" y="113183"/>
                </a:lnTo>
                <a:lnTo>
                  <a:pt x="1393939" y="163818"/>
                </a:lnTo>
                <a:lnTo>
                  <a:pt x="1423724" y="163818"/>
                </a:lnTo>
                <a:lnTo>
                  <a:pt x="1423724" y="181689"/>
                </a:lnTo>
                <a:lnTo>
                  <a:pt x="1513079" y="181689"/>
                </a:lnTo>
                <a:lnTo>
                  <a:pt x="1513079" y="202538"/>
                </a:lnTo>
                <a:lnTo>
                  <a:pt x="1685832" y="202538"/>
                </a:lnTo>
                <a:lnTo>
                  <a:pt x="1685832" y="229345"/>
                </a:lnTo>
                <a:lnTo>
                  <a:pt x="1813908" y="229345"/>
                </a:lnTo>
                <a:lnTo>
                  <a:pt x="1813908" y="229345"/>
                </a:lnTo>
                <a:lnTo>
                  <a:pt x="1828800" y="244237"/>
                </a:lnTo>
                <a:lnTo>
                  <a:pt x="2114736" y="244237"/>
                </a:lnTo>
                <a:lnTo>
                  <a:pt x="2114736" y="265087"/>
                </a:lnTo>
                <a:lnTo>
                  <a:pt x="2266640" y="265087"/>
                </a:lnTo>
                <a:lnTo>
                  <a:pt x="2311317" y="309764"/>
                </a:lnTo>
                <a:lnTo>
                  <a:pt x="2460243" y="309764"/>
                </a:lnTo>
                <a:lnTo>
                  <a:pt x="2460243" y="330614"/>
                </a:lnTo>
                <a:lnTo>
                  <a:pt x="2653845" y="330614"/>
                </a:lnTo>
                <a:lnTo>
                  <a:pt x="2653845" y="348485"/>
                </a:lnTo>
                <a:lnTo>
                  <a:pt x="2850426" y="348485"/>
                </a:lnTo>
                <a:lnTo>
                  <a:pt x="2850426" y="366356"/>
                </a:lnTo>
                <a:lnTo>
                  <a:pt x="2960631" y="366356"/>
                </a:lnTo>
                <a:lnTo>
                  <a:pt x="3005308" y="411033"/>
                </a:lnTo>
                <a:lnTo>
                  <a:pt x="3064878" y="411033"/>
                </a:lnTo>
                <a:lnTo>
                  <a:pt x="3064878" y="411033"/>
                </a:lnTo>
                <a:lnTo>
                  <a:pt x="3085728" y="431883"/>
                </a:lnTo>
                <a:lnTo>
                  <a:pt x="3353793" y="431883"/>
                </a:lnTo>
                <a:lnTo>
                  <a:pt x="3353793" y="461668"/>
                </a:lnTo>
                <a:lnTo>
                  <a:pt x="3532503" y="461668"/>
                </a:lnTo>
                <a:lnTo>
                  <a:pt x="3532503" y="461668"/>
                </a:lnTo>
                <a:lnTo>
                  <a:pt x="3648665" y="461668"/>
                </a:lnTo>
                <a:lnTo>
                  <a:pt x="3648665" y="503367"/>
                </a:lnTo>
                <a:lnTo>
                  <a:pt x="3705256" y="503367"/>
                </a:lnTo>
                <a:lnTo>
                  <a:pt x="3705256" y="548045"/>
                </a:lnTo>
                <a:lnTo>
                  <a:pt x="3773762" y="548045"/>
                </a:lnTo>
                <a:lnTo>
                  <a:pt x="3854181" y="628464"/>
                </a:lnTo>
                <a:lnTo>
                  <a:pt x="3976300" y="628464"/>
                </a:lnTo>
                <a:lnTo>
                  <a:pt x="3976300" y="682077"/>
                </a:lnTo>
                <a:lnTo>
                  <a:pt x="4056719" y="682077"/>
                </a:lnTo>
                <a:lnTo>
                  <a:pt x="4056719" y="702927"/>
                </a:lnTo>
                <a:lnTo>
                  <a:pt x="4095440" y="702927"/>
                </a:lnTo>
                <a:lnTo>
                  <a:pt x="4107354" y="714841"/>
                </a:lnTo>
                <a:lnTo>
                  <a:pt x="4181816" y="714841"/>
                </a:lnTo>
                <a:lnTo>
                  <a:pt x="4181816" y="735690"/>
                </a:lnTo>
                <a:lnTo>
                  <a:pt x="4297978" y="735690"/>
                </a:lnTo>
                <a:lnTo>
                  <a:pt x="4330742" y="768454"/>
                </a:lnTo>
                <a:lnTo>
                  <a:pt x="4458817" y="768454"/>
                </a:lnTo>
                <a:lnTo>
                  <a:pt x="4485624" y="768454"/>
                </a:lnTo>
                <a:lnTo>
                  <a:pt x="4747732" y="768454"/>
                </a:lnTo>
                <a:lnTo>
                  <a:pt x="4747732" y="819088"/>
                </a:lnTo>
                <a:lnTo>
                  <a:pt x="5280884" y="819088"/>
                </a:ln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5" name="Forme libre : forme 14">
            <a:extLst>
              <a:ext uri="{FF2B5EF4-FFF2-40B4-BE49-F238E27FC236}">
                <a16:creationId xmlns="" xmlns:a16="http://schemas.microsoft.com/office/drawing/2014/main" id="{A085A729-0E4E-B21E-D4A0-EC8211F416C3}"/>
              </a:ext>
            </a:extLst>
          </p:cNvPr>
          <p:cNvSpPr/>
          <p:nvPr/>
        </p:nvSpPr>
        <p:spPr>
          <a:xfrm>
            <a:off x="2192177" y="1346283"/>
            <a:ext cx="5310669" cy="970991"/>
          </a:xfrm>
          <a:custGeom>
            <a:avLst/>
            <a:gdLst>
              <a:gd name="connsiteX0" fmla="*/ 0 w 5310669"/>
              <a:gd name="connsiteY0" fmla="*/ 0 h 970991"/>
              <a:gd name="connsiteX1" fmla="*/ 14893 w 5310669"/>
              <a:gd name="connsiteY1" fmla="*/ 50634 h 970991"/>
              <a:gd name="connsiteX2" fmla="*/ 163818 w 5310669"/>
              <a:gd name="connsiteY2" fmla="*/ 50634 h 970991"/>
              <a:gd name="connsiteX3" fmla="*/ 163818 w 5310669"/>
              <a:gd name="connsiteY3" fmla="*/ 80419 h 970991"/>
              <a:gd name="connsiteX4" fmla="*/ 196581 w 5310669"/>
              <a:gd name="connsiteY4" fmla="*/ 80419 h 970991"/>
              <a:gd name="connsiteX5" fmla="*/ 196581 w 5310669"/>
              <a:gd name="connsiteY5" fmla="*/ 80419 h 970991"/>
              <a:gd name="connsiteX6" fmla="*/ 217431 w 5310669"/>
              <a:gd name="connsiteY6" fmla="*/ 101269 h 970991"/>
              <a:gd name="connsiteX7" fmla="*/ 262108 w 5310669"/>
              <a:gd name="connsiteY7" fmla="*/ 101269 h 970991"/>
              <a:gd name="connsiteX8" fmla="*/ 262108 w 5310669"/>
              <a:gd name="connsiteY8" fmla="*/ 101269 h 970991"/>
              <a:gd name="connsiteX9" fmla="*/ 381248 w 5310669"/>
              <a:gd name="connsiteY9" fmla="*/ 101269 h 970991"/>
              <a:gd name="connsiteX10" fmla="*/ 405076 w 5310669"/>
              <a:gd name="connsiteY10" fmla="*/ 125097 h 970991"/>
              <a:gd name="connsiteX11" fmla="*/ 848873 w 5310669"/>
              <a:gd name="connsiteY11" fmla="*/ 125097 h 970991"/>
              <a:gd name="connsiteX12" fmla="*/ 1146723 w 5310669"/>
              <a:gd name="connsiteY12" fmla="*/ 205516 h 970991"/>
              <a:gd name="connsiteX13" fmla="*/ 1283734 w 5310669"/>
              <a:gd name="connsiteY13" fmla="*/ 205516 h 970991"/>
              <a:gd name="connsiteX14" fmla="*/ 1283734 w 5310669"/>
              <a:gd name="connsiteY14" fmla="*/ 244237 h 970991"/>
              <a:gd name="connsiteX15" fmla="*/ 1328412 w 5310669"/>
              <a:gd name="connsiteY15" fmla="*/ 244237 h 970991"/>
              <a:gd name="connsiteX16" fmla="*/ 1385003 w 5310669"/>
              <a:gd name="connsiteY16" fmla="*/ 259129 h 970991"/>
              <a:gd name="connsiteX17" fmla="*/ 1560735 w 5310669"/>
              <a:gd name="connsiteY17" fmla="*/ 259129 h 970991"/>
              <a:gd name="connsiteX18" fmla="*/ 1575628 w 5310669"/>
              <a:gd name="connsiteY18" fmla="*/ 274022 h 970991"/>
              <a:gd name="connsiteX19" fmla="*/ 1688811 w 5310669"/>
              <a:gd name="connsiteY19" fmla="*/ 274022 h 970991"/>
              <a:gd name="connsiteX20" fmla="*/ 1688811 w 5310669"/>
              <a:gd name="connsiteY20" fmla="*/ 318699 h 970991"/>
              <a:gd name="connsiteX21" fmla="*/ 1793058 w 5310669"/>
              <a:gd name="connsiteY21" fmla="*/ 318699 h 970991"/>
              <a:gd name="connsiteX22" fmla="*/ 1822843 w 5310669"/>
              <a:gd name="connsiteY22" fmla="*/ 339549 h 970991"/>
              <a:gd name="connsiteX23" fmla="*/ 1927091 w 5310669"/>
              <a:gd name="connsiteY23" fmla="*/ 339549 h 970991"/>
              <a:gd name="connsiteX24" fmla="*/ 1956876 w 5310669"/>
              <a:gd name="connsiteY24" fmla="*/ 360398 h 970991"/>
              <a:gd name="connsiteX25" fmla="*/ 2525770 w 5310669"/>
              <a:gd name="connsiteY25" fmla="*/ 360398 h 970991"/>
              <a:gd name="connsiteX26" fmla="*/ 2525770 w 5310669"/>
              <a:gd name="connsiteY26" fmla="*/ 384226 h 970991"/>
              <a:gd name="connsiteX27" fmla="*/ 3127427 w 5310669"/>
              <a:gd name="connsiteY27" fmla="*/ 384226 h 970991"/>
              <a:gd name="connsiteX28" fmla="*/ 3127427 w 5310669"/>
              <a:gd name="connsiteY28" fmla="*/ 414011 h 970991"/>
              <a:gd name="connsiteX29" fmla="*/ 3213803 w 5310669"/>
              <a:gd name="connsiteY29" fmla="*/ 414011 h 970991"/>
              <a:gd name="connsiteX30" fmla="*/ 3213803 w 5310669"/>
              <a:gd name="connsiteY30" fmla="*/ 437839 h 970991"/>
              <a:gd name="connsiteX31" fmla="*/ 3350815 w 5310669"/>
              <a:gd name="connsiteY31" fmla="*/ 437839 h 970991"/>
              <a:gd name="connsiteX32" fmla="*/ 3350815 w 5310669"/>
              <a:gd name="connsiteY32" fmla="*/ 491453 h 970991"/>
              <a:gd name="connsiteX33" fmla="*/ 3434213 w 5310669"/>
              <a:gd name="connsiteY33" fmla="*/ 491453 h 970991"/>
              <a:gd name="connsiteX34" fmla="*/ 3434213 w 5310669"/>
              <a:gd name="connsiteY34" fmla="*/ 518259 h 970991"/>
              <a:gd name="connsiteX35" fmla="*/ 3469955 w 5310669"/>
              <a:gd name="connsiteY35" fmla="*/ 518259 h 970991"/>
              <a:gd name="connsiteX36" fmla="*/ 3469955 w 5310669"/>
              <a:gd name="connsiteY36" fmla="*/ 518259 h 970991"/>
              <a:gd name="connsiteX37" fmla="*/ 3541439 w 5310669"/>
              <a:gd name="connsiteY37" fmla="*/ 518259 h 970991"/>
              <a:gd name="connsiteX38" fmla="*/ 3541439 w 5310669"/>
              <a:gd name="connsiteY38" fmla="*/ 548044 h 970991"/>
              <a:gd name="connsiteX39" fmla="*/ 3663557 w 5310669"/>
              <a:gd name="connsiteY39" fmla="*/ 548044 h 970991"/>
              <a:gd name="connsiteX40" fmla="*/ 3663557 w 5310669"/>
              <a:gd name="connsiteY40" fmla="*/ 571872 h 970991"/>
              <a:gd name="connsiteX41" fmla="*/ 3824396 w 5310669"/>
              <a:gd name="connsiteY41" fmla="*/ 571872 h 970991"/>
              <a:gd name="connsiteX42" fmla="*/ 3824396 w 5310669"/>
              <a:gd name="connsiteY42" fmla="*/ 601657 h 970991"/>
              <a:gd name="connsiteX43" fmla="*/ 3955450 w 5310669"/>
              <a:gd name="connsiteY43" fmla="*/ 601657 h 970991"/>
              <a:gd name="connsiteX44" fmla="*/ 3955450 w 5310669"/>
              <a:gd name="connsiteY44" fmla="*/ 631442 h 970991"/>
              <a:gd name="connsiteX45" fmla="*/ 4009063 w 5310669"/>
              <a:gd name="connsiteY45" fmla="*/ 631442 h 970991"/>
              <a:gd name="connsiteX46" fmla="*/ 4009063 w 5310669"/>
              <a:gd name="connsiteY46" fmla="*/ 655270 h 970991"/>
              <a:gd name="connsiteX47" fmla="*/ 4071612 w 5310669"/>
              <a:gd name="connsiteY47" fmla="*/ 655270 h 970991"/>
              <a:gd name="connsiteX48" fmla="*/ 4071612 w 5310669"/>
              <a:gd name="connsiteY48" fmla="*/ 726754 h 970991"/>
              <a:gd name="connsiteX49" fmla="*/ 4116289 w 5310669"/>
              <a:gd name="connsiteY49" fmla="*/ 726754 h 970991"/>
              <a:gd name="connsiteX50" fmla="*/ 4128203 w 5310669"/>
              <a:gd name="connsiteY50" fmla="*/ 738668 h 970991"/>
              <a:gd name="connsiteX51" fmla="*/ 4143096 w 5310669"/>
              <a:gd name="connsiteY51" fmla="*/ 753561 h 970991"/>
              <a:gd name="connsiteX52" fmla="*/ 4155010 w 5310669"/>
              <a:gd name="connsiteY52" fmla="*/ 765475 h 970991"/>
              <a:gd name="connsiteX53" fmla="*/ 4303935 w 5310669"/>
              <a:gd name="connsiteY53" fmla="*/ 765475 h 970991"/>
              <a:gd name="connsiteX54" fmla="*/ 4318828 w 5310669"/>
              <a:gd name="connsiteY54" fmla="*/ 780368 h 970991"/>
              <a:gd name="connsiteX55" fmla="*/ 4360527 w 5310669"/>
              <a:gd name="connsiteY55" fmla="*/ 780368 h 970991"/>
              <a:gd name="connsiteX56" fmla="*/ 4360527 w 5310669"/>
              <a:gd name="connsiteY56" fmla="*/ 825045 h 970991"/>
              <a:gd name="connsiteX57" fmla="*/ 4429032 w 5310669"/>
              <a:gd name="connsiteY57" fmla="*/ 825045 h 970991"/>
              <a:gd name="connsiteX58" fmla="*/ 4429032 w 5310669"/>
              <a:gd name="connsiteY58" fmla="*/ 842916 h 970991"/>
              <a:gd name="connsiteX59" fmla="*/ 4455839 w 5310669"/>
              <a:gd name="connsiteY59" fmla="*/ 839937 h 970991"/>
              <a:gd name="connsiteX60" fmla="*/ 4473710 w 5310669"/>
              <a:gd name="connsiteY60" fmla="*/ 839937 h 970991"/>
              <a:gd name="connsiteX61" fmla="*/ 4473710 w 5310669"/>
              <a:gd name="connsiteY61" fmla="*/ 863765 h 970991"/>
              <a:gd name="connsiteX62" fmla="*/ 4974098 w 5310669"/>
              <a:gd name="connsiteY62" fmla="*/ 863765 h 970991"/>
              <a:gd name="connsiteX63" fmla="*/ 4974098 w 5310669"/>
              <a:gd name="connsiteY63" fmla="*/ 970991 h 970991"/>
              <a:gd name="connsiteX64" fmla="*/ 5310669 w 5310669"/>
              <a:gd name="connsiteY64" fmla="*/ 970991 h 970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5310669" h="970991">
                <a:moveTo>
                  <a:pt x="0" y="0"/>
                </a:moveTo>
                <a:lnTo>
                  <a:pt x="14893" y="50634"/>
                </a:lnTo>
                <a:lnTo>
                  <a:pt x="163818" y="50634"/>
                </a:lnTo>
                <a:lnTo>
                  <a:pt x="163818" y="80419"/>
                </a:lnTo>
                <a:lnTo>
                  <a:pt x="196581" y="80419"/>
                </a:lnTo>
                <a:lnTo>
                  <a:pt x="196581" y="80419"/>
                </a:lnTo>
                <a:lnTo>
                  <a:pt x="217431" y="101269"/>
                </a:lnTo>
                <a:lnTo>
                  <a:pt x="262108" y="101269"/>
                </a:lnTo>
                <a:lnTo>
                  <a:pt x="262108" y="101269"/>
                </a:lnTo>
                <a:lnTo>
                  <a:pt x="381248" y="101269"/>
                </a:lnTo>
                <a:lnTo>
                  <a:pt x="405076" y="125097"/>
                </a:lnTo>
                <a:lnTo>
                  <a:pt x="848873" y="125097"/>
                </a:lnTo>
                <a:lnTo>
                  <a:pt x="1146723" y="205516"/>
                </a:lnTo>
                <a:lnTo>
                  <a:pt x="1283734" y="205516"/>
                </a:lnTo>
                <a:lnTo>
                  <a:pt x="1283734" y="244237"/>
                </a:lnTo>
                <a:lnTo>
                  <a:pt x="1328412" y="244237"/>
                </a:lnTo>
                <a:lnTo>
                  <a:pt x="1385003" y="259129"/>
                </a:lnTo>
                <a:lnTo>
                  <a:pt x="1560735" y="259129"/>
                </a:lnTo>
                <a:lnTo>
                  <a:pt x="1575628" y="274022"/>
                </a:lnTo>
                <a:lnTo>
                  <a:pt x="1688811" y="274022"/>
                </a:lnTo>
                <a:lnTo>
                  <a:pt x="1688811" y="318699"/>
                </a:lnTo>
                <a:lnTo>
                  <a:pt x="1793058" y="318699"/>
                </a:lnTo>
                <a:lnTo>
                  <a:pt x="1822843" y="339549"/>
                </a:lnTo>
                <a:lnTo>
                  <a:pt x="1927091" y="339549"/>
                </a:lnTo>
                <a:lnTo>
                  <a:pt x="1956876" y="360398"/>
                </a:lnTo>
                <a:lnTo>
                  <a:pt x="2525770" y="360398"/>
                </a:lnTo>
                <a:lnTo>
                  <a:pt x="2525770" y="384226"/>
                </a:lnTo>
                <a:lnTo>
                  <a:pt x="3127427" y="384226"/>
                </a:lnTo>
                <a:lnTo>
                  <a:pt x="3127427" y="414011"/>
                </a:lnTo>
                <a:lnTo>
                  <a:pt x="3213803" y="414011"/>
                </a:lnTo>
                <a:lnTo>
                  <a:pt x="3213803" y="437839"/>
                </a:lnTo>
                <a:lnTo>
                  <a:pt x="3350815" y="437839"/>
                </a:lnTo>
                <a:lnTo>
                  <a:pt x="3350815" y="491453"/>
                </a:lnTo>
                <a:lnTo>
                  <a:pt x="3434213" y="491453"/>
                </a:lnTo>
                <a:lnTo>
                  <a:pt x="3434213" y="518259"/>
                </a:lnTo>
                <a:lnTo>
                  <a:pt x="3469955" y="518259"/>
                </a:lnTo>
                <a:lnTo>
                  <a:pt x="3469955" y="518259"/>
                </a:lnTo>
                <a:lnTo>
                  <a:pt x="3541439" y="518259"/>
                </a:lnTo>
                <a:lnTo>
                  <a:pt x="3541439" y="548044"/>
                </a:lnTo>
                <a:lnTo>
                  <a:pt x="3663557" y="548044"/>
                </a:lnTo>
                <a:lnTo>
                  <a:pt x="3663557" y="571872"/>
                </a:lnTo>
                <a:lnTo>
                  <a:pt x="3824396" y="571872"/>
                </a:lnTo>
                <a:lnTo>
                  <a:pt x="3824396" y="601657"/>
                </a:lnTo>
                <a:lnTo>
                  <a:pt x="3955450" y="601657"/>
                </a:lnTo>
                <a:lnTo>
                  <a:pt x="3955450" y="631442"/>
                </a:lnTo>
                <a:lnTo>
                  <a:pt x="4009063" y="631442"/>
                </a:lnTo>
                <a:lnTo>
                  <a:pt x="4009063" y="655270"/>
                </a:lnTo>
                <a:lnTo>
                  <a:pt x="4071612" y="655270"/>
                </a:lnTo>
                <a:lnTo>
                  <a:pt x="4071612" y="726754"/>
                </a:lnTo>
                <a:lnTo>
                  <a:pt x="4116289" y="726754"/>
                </a:lnTo>
                <a:lnTo>
                  <a:pt x="4128203" y="738668"/>
                </a:lnTo>
                <a:lnTo>
                  <a:pt x="4143096" y="753561"/>
                </a:lnTo>
                <a:lnTo>
                  <a:pt x="4155010" y="765475"/>
                </a:lnTo>
                <a:lnTo>
                  <a:pt x="4303935" y="765475"/>
                </a:lnTo>
                <a:lnTo>
                  <a:pt x="4318828" y="780368"/>
                </a:lnTo>
                <a:lnTo>
                  <a:pt x="4360527" y="780368"/>
                </a:lnTo>
                <a:lnTo>
                  <a:pt x="4360527" y="825045"/>
                </a:lnTo>
                <a:lnTo>
                  <a:pt x="4429032" y="825045"/>
                </a:lnTo>
                <a:lnTo>
                  <a:pt x="4429032" y="842916"/>
                </a:lnTo>
                <a:lnTo>
                  <a:pt x="4455839" y="839937"/>
                </a:lnTo>
                <a:lnTo>
                  <a:pt x="4473710" y="839937"/>
                </a:lnTo>
                <a:lnTo>
                  <a:pt x="4473710" y="863765"/>
                </a:lnTo>
                <a:lnTo>
                  <a:pt x="4974098" y="863765"/>
                </a:lnTo>
                <a:lnTo>
                  <a:pt x="4974098" y="970991"/>
                </a:lnTo>
                <a:lnTo>
                  <a:pt x="5310669" y="970991"/>
                </a:lnTo>
              </a:path>
            </a:pathLst>
          </a:cu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8006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="" xmlns:a16="http://schemas.microsoft.com/office/drawing/2014/main" id="{9A98108B-7764-7961-C098-45742D9EFA1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893AED39-000E-E570-A908-0C17BF71DA89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fr-FR" dirty="0"/>
              <a:t>J. P. </a:t>
            </a:r>
            <a:r>
              <a:rPr lang="fr-FR" dirty="0" err="1"/>
              <a:t>Sharman</a:t>
            </a:r>
            <a:r>
              <a:rPr lang="fr-FR" dirty="0"/>
              <a:t> et al, ASH</a:t>
            </a:r>
            <a:r>
              <a:rPr lang="fr-FR" baseline="30000" dirty="0"/>
              <a:t>® </a:t>
            </a:r>
            <a:r>
              <a:rPr lang="fr-FR" dirty="0"/>
              <a:t> 2023, Abs. #636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83FB1C32-EDFB-566E-8785-DC8F254EFC8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/>
              <a:t>Etude ELEVATE-TN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7FF90D4C-FC05-61B9-1204-AAE7C7B6181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/>
              <a:t>Effets indésirables d'intérêt</a:t>
            </a:r>
          </a:p>
        </p:txBody>
      </p:sp>
      <p:graphicFrame>
        <p:nvGraphicFramePr>
          <p:cNvPr id="9" name="Tableau 8">
            <a:extLst>
              <a:ext uri="{FF2B5EF4-FFF2-40B4-BE49-F238E27FC236}">
                <a16:creationId xmlns="" xmlns:a16="http://schemas.microsoft.com/office/drawing/2014/main" id="{07C88CEB-4FC4-088B-F9C2-A3FCDB66BA2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649338" y="1293341"/>
          <a:ext cx="9614015" cy="3945910"/>
        </p:xfrm>
        <a:graphic>
          <a:graphicData uri="http://schemas.openxmlformats.org/drawingml/2006/table">
            <a:tbl>
              <a:tblPr firstRow="1" bandRow="1"/>
              <a:tblGrid>
                <a:gridCol w="4962707">
                  <a:extLst>
                    <a:ext uri="{9D8B030D-6E8A-4147-A177-3AD203B41FA5}">
                      <a16:colId xmlns="" xmlns:a16="http://schemas.microsoft.com/office/drawing/2014/main" val="4176269001"/>
                    </a:ext>
                  </a:extLst>
                </a:gridCol>
                <a:gridCol w="1162827">
                  <a:extLst>
                    <a:ext uri="{9D8B030D-6E8A-4147-A177-3AD203B41FA5}">
                      <a16:colId xmlns="" xmlns:a16="http://schemas.microsoft.com/office/drawing/2014/main" val="2790876348"/>
                    </a:ext>
                  </a:extLst>
                </a:gridCol>
                <a:gridCol w="1162827">
                  <a:extLst>
                    <a:ext uri="{9D8B030D-6E8A-4147-A177-3AD203B41FA5}">
                      <a16:colId xmlns="" xmlns:a16="http://schemas.microsoft.com/office/drawing/2014/main" val="2473022042"/>
                    </a:ext>
                  </a:extLst>
                </a:gridCol>
                <a:gridCol w="1162827">
                  <a:extLst>
                    <a:ext uri="{9D8B030D-6E8A-4147-A177-3AD203B41FA5}">
                      <a16:colId xmlns="" xmlns:a16="http://schemas.microsoft.com/office/drawing/2014/main" val="145420746"/>
                    </a:ext>
                  </a:extLst>
                </a:gridCol>
                <a:gridCol w="116282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73207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fr-FR" sz="2000" b="1" i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fr-FR" sz="1600" b="1" i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A+O</a:t>
                      </a:r>
                    </a:p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fr-FR" sz="1600" b="0" i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(n=178)</a:t>
                      </a: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fr-FR" sz="1100" b="0" i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fr-FR" sz="1600" b="1" i="0" u="none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fr-FR" sz="1600" b="0" i="0" u="none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(n=179)</a:t>
                      </a:r>
                      <a:endParaRPr lang="fr-FR" sz="1600" b="0" i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fr-FR" sz="1100" b="0" i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38204876"/>
                  </a:ext>
                </a:extLst>
              </a:tr>
              <a:tr h="596671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fr-FR" sz="2000" b="1" i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fr-FR" sz="1600" b="0" i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Tous grades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fr-FR" sz="1600" b="0" i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Gr ≥ 3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fr-FR" sz="1600" b="0" i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Tous grades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fr-FR" sz="1600" b="0" i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Gr ≥ 3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25368585"/>
                  </a:ext>
                </a:extLst>
              </a:tr>
              <a:tr h="298336">
                <a:tc>
                  <a:txBody>
                    <a:bodyPr/>
                    <a:lstStyle/>
                    <a:p>
                      <a:r>
                        <a:rPr lang="en-US" sz="1600" b="1" i="0">
                          <a:latin typeface="Century Gothic" panose="020B0502020202020204" pitchFamily="34" charset="0"/>
                        </a:rPr>
                        <a:t>Événements cardiaques</a:t>
                      </a:r>
                      <a:endParaRPr lang="en-US" sz="1600" b="1" i="0" dirty="0">
                        <a:latin typeface="Century Gothic" panose="020B0502020202020204" pitchFamily="34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>
                          <a:latin typeface="Century Gothic" panose="020B0502020202020204" pitchFamily="34" charset="0"/>
                        </a:rPr>
                        <a:t>49 (27,5)</a:t>
                      </a:r>
                      <a:endParaRPr lang="en-US" sz="1600" b="0" i="0" dirty="0">
                        <a:latin typeface="Century Gothic" panose="020B0502020202020204" pitchFamily="34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b="0" i="0">
                          <a:latin typeface="Century Gothic" panose="020B0502020202020204" pitchFamily="34" charset="0"/>
                        </a:rPr>
                        <a:t>22 (12,4)</a:t>
                      </a:r>
                      <a:endParaRPr lang="en-US" sz="1600" b="0" i="0" dirty="0">
                        <a:latin typeface="Century Gothic" panose="020B0502020202020204" pitchFamily="34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>
                          <a:latin typeface="Century Gothic" panose="020B0502020202020204" pitchFamily="34" charset="0"/>
                        </a:rPr>
                        <a:t>42 (23,5)</a:t>
                      </a:r>
                      <a:endParaRPr lang="en-US" sz="1600" b="0" i="0" dirty="0">
                        <a:latin typeface="Century Gothic" panose="020B0502020202020204" pitchFamily="34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b="0" i="0">
                          <a:latin typeface="Century Gothic" panose="020B0502020202020204" pitchFamily="34" charset="0"/>
                        </a:rPr>
                        <a:t>21 (11,7)</a:t>
                      </a:r>
                      <a:endParaRPr lang="en-US" sz="1600" b="0" i="0" dirty="0">
                        <a:latin typeface="Century Gothic" panose="020B0502020202020204" pitchFamily="34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8336">
                <a:tc>
                  <a:txBody>
                    <a:bodyPr/>
                    <a:lstStyle/>
                    <a:p>
                      <a:r>
                        <a:rPr lang="en-US" sz="1600" b="0" i="0">
                          <a:latin typeface="Century Gothic" panose="020B0502020202020204" pitchFamily="34" charset="0"/>
                        </a:rPr>
                        <a:t>Fibrillation auriculaire</a:t>
                      </a:r>
                    </a:p>
                  </a:txBody>
                  <a:tcPr marL="180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>
                          <a:latin typeface="Century Gothic" panose="020B0502020202020204" pitchFamily="34" charset="0"/>
                        </a:rPr>
                        <a:t>13 (7,3)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>
                          <a:latin typeface="Century Gothic" panose="020B0502020202020204" pitchFamily="34" charset="0"/>
                        </a:rPr>
                        <a:t>3 (1,7)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>
                          <a:latin typeface="Century Gothic" panose="020B0502020202020204" pitchFamily="34" charset="0"/>
                        </a:rPr>
                        <a:t>16 (8,9)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a-DK" sz="1600" b="0" i="0">
                          <a:latin typeface="Century Gothic" panose="020B0502020202020204" pitchFamily="34" charset="0"/>
                        </a:rPr>
                        <a:t>3 (1,7)</a:t>
                      </a:r>
                      <a:endParaRPr lang="en-US" sz="1600" b="0" i="0">
                        <a:latin typeface="Century Gothic" panose="020B0502020202020204" pitchFamily="34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8336">
                <a:tc>
                  <a:txBody>
                    <a:bodyPr/>
                    <a:lstStyle/>
                    <a:p>
                      <a:r>
                        <a:rPr lang="en-US" sz="1600" b="1" i="0">
                          <a:latin typeface="Century Gothic" panose="020B0502020202020204" pitchFamily="34" charset="0"/>
                        </a:rPr>
                        <a:t>Saignement</a:t>
                      </a: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>
                          <a:latin typeface="Century Gothic" panose="020B0502020202020204" pitchFamily="34" charset="0"/>
                        </a:rPr>
                        <a:t>95 (53,4)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>
                          <a:latin typeface="Century Gothic" panose="020B0502020202020204" pitchFamily="34" charset="0"/>
                        </a:rPr>
                        <a:t>12 (6,7)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>
                          <a:latin typeface="Century Gothic" panose="020B0502020202020204" pitchFamily="34" charset="0"/>
                        </a:rPr>
                        <a:t>81 (45,3)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a-DK" sz="1600" b="0" i="0">
                          <a:latin typeface="Century Gothic" panose="020B0502020202020204" pitchFamily="34" charset="0"/>
                        </a:rPr>
                        <a:t>8 (4,5)</a:t>
                      </a:r>
                      <a:endParaRPr lang="en-US" sz="1600" b="0" i="0">
                        <a:latin typeface="Century Gothic" panose="020B0502020202020204" pitchFamily="34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8336">
                <a:tc>
                  <a:txBody>
                    <a:bodyPr/>
                    <a:lstStyle/>
                    <a:p>
                      <a:r>
                        <a:rPr lang="en-US" sz="1600" b="0" i="0">
                          <a:latin typeface="Century Gothic" panose="020B0502020202020204" pitchFamily="34" charset="0"/>
                        </a:rPr>
                        <a:t>Hémorragie majeure</a:t>
                      </a:r>
                    </a:p>
                  </a:txBody>
                  <a:tcPr marL="180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>
                          <a:latin typeface="Century Gothic" panose="020B0502020202020204" pitchFamily="34" charset="0"/>
                        </a:rPr>
                        <a:t>16 (9,0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>
                          <a:latin typeface="Century Gothic" panose="020B0502020202020204" pitchFamily="34" charset="0"/>
                        </a:rPr>
                        <a:t>12 (6,7)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>
                          <a:latin typeface="Century Gothic" panose="020B0502020202020204" pitchFamily="34" charset="0"/>
                        </a:rPr>
                        <a:t>10 (5,6)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>
                          <a:latin typeface="Century Gothic" panose="020B0502020202020204" pitchFamily="34" charset="0"/>
                        </a:rPr>
                        <a:t>8 (4,5)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51203895"/>
                  </a:ext>
                </a:extLst>
              </a:tr>
              <a:tr h="298336">
                <a:tc>
                  <a:txBody>
                    <a:bodyPr/>
                    <a:lstStyle/>
                    <a:p>
                      <a:r>
                        <a:rPr lang="en-US" sz="1600" b="1" i="0" dirty="0">
                          <a:latin typeface="Century Gothic" panose="020B0502020202020204" pitchFamily="34" charset="0"/>
                        </a:rPr>
                        <a:t>Hypertension</a:t>
                      </a: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>
                          <a:latin typeface="Century Gothic" panose="020B0502020202020204" pitchFamily="34" charset="0"/>
                        </a:rPr>
                        <a:t>20 (11,2)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>
                          <a:latin typeface="Century Gothic" panose="020B0502020202020204" pitchFamily="34" charset="0"/>
                        </a:rPr>
                        <a:t>8 (4,5)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>
                          <a:latin typeface="Century Gothic" panose="020B0502020202020204" pitchFamily="34" charset="0"/>
                        </a:rPr>
                        <a:t>20 (11,2)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>
                          <a:latin typeface="Century Gothic" panose="020B0502020202020204" pitchFamily="34" charset="0"/>
                        </a:rPr>
                        <a:t>9 (5,0)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08347750"/>
                  </a:ext>
                </a:extLst>
              </a:tr>
              <a:tr h="298336">
                <a:tc>
                  <a:txBody>
                    <a:bodyPr/>
                    <a:lstStyle/>
                    <a:p>
                      <a:r>
                        <a:rPr lang="en-US" sz="1600" b="1" i="0" dirty="0">
                          <a:latin typeface="Century Gothic" panose="020B0502020202020204" pitchFamily="34" charset="0"/>
                        </a:rPr>
                        <a:t>Infections</a:t>
                      </a: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>
                          <a:latin typeface="Century Gothic" panose="020B0502020202020204" pitchFamily="34" charset="0"/>
                        </a:rPr>
                        <a:t>147 (82,6)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>
                          <a:latin typeface="Century Gothic" panose="020B0502020202020204" pitchFamily="34" charset="0"/>
                        </a:rPr>
                        <a:t>63 (35,4)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>
                          <a:latin typeface="Century Gothic" panose="020B0502020202020204" pitchFamily="34" charset="0"/>
                        </a:rPr>
                        <a:t>144 (80,4)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>
                          <a:latin typeface="Century Gothic" panose="020B0502020202020204" pitchFamily="34" charset="0"/>
                        </a:rPr>
                        <a:t>50 (27,9)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0723124"/>
                  </a:ext>
                </a:extLst>
              </a:tr>
              <a:tr h="298336">
                <a:tc>
                  <a:txBody>
                    <a:bodyPr/>
                    <a:lstStyle/>
                    <a:p>
                      <a:r>
                        <a:rPr lang="en-US" sz="1600" b="1" i="0" dirty="0">
                          <a:latin typeface="Century Gothic" panose="020B0502020202020204" pitchFamily="34" charset="0"/>
                        </a:rPr>
                        <a:t>Cancers </a:t>
                      </a:r>
                      <a:r>
                        <a:rPr lang="en-US" sz="1600" b="1" i="0" dirty="0" err="1">
                          <a:latin typeface="Century Gothic" panose="020B0502020202020204" pitchFamily="34" charset="0"/>
                        </a:rPr>
                        <a:t>secondaires</a:t>
                      </a:r>
                      <a:endParaRPr lang="en-US" sz="1600" b="1" i="0" dirty="0">
                        <a:latin typeface="Century Gothic" panose="020B0502020202020204" pitchFamily="34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>
                          <a:latin typeface="Century Gothic" panose="020B0502020202020204" pitchFamily="34" charset="0"/>
                        </a:rPr>
                        <a:t>36 (20,2)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>
                          <a:latin typeface="Century Gothic" panose="020B0502020202020204" pitchFamily="34" charset="0"/>
                        </a:rPr>
                        <a:t>18 (10,1)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>
                          <a:latin typeface="Century Gothic" panose="020B0502020202020204" pitchFamily="34" charset="0"/>
                        </a:rPr>
                        <a:t>35 (19,6)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>
                          <a:latin typeface="Century Gothic" panose="020B0502020202020204" pitchFamily="34" charset="0"/>
                        </a:rPr>
                        <a:t>9 (5,0)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56434205"/>
                  </a:ext>
                </a:extLst>
              </a:tr>
              <a:tr h="298336">
                <a:tc>
                  <a:txBody>
                    <a:bodyPr/>
                    <a:lstStyle/>
                    <a:p>
                      <a:r>
                        <a:rPr lang="fr-FR" sz="1600" b="0" i="0" dirty="0">
                          <a:latin typeface="Century Gothic" panose="020B0502020202020204" pitchFamily="34" charset="0"/>
                        </a:rPr>
                        <a:t>Cancer secondaires non cutanés (en incluant les mélanomes)</a:t>
                      </a:r>
                      <a:endParaRPr lang="en-US" sz="1600" b="0" i="0" dirty="0">
                        <a:latin typeface="Century Gothic" panose="020B0502020202020204" pitchFamily="34" charset="0"/>
                      </a:endParaRPr>
                    </a:p>
                  </a:txBody>
                  <a:tcPr marL="180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>
                          <a:latin typeface="Century Gothic" panose="020B0502020202020204" pitchFamily="34" charset="0"/>
                        </a:rPr>
                        <a:t>24 (13,5)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>
                          <a:latin typeface="Century Gothic" panose="020B0502020202020204" pitchFamily="34" charset="0"/>
                        </a:rPr>
                        <a:t>13 (7,3)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>
                          <a:latin typeface="Century Gothic" panose="020B0502020202020204" pitchFamily="34" charset="0"/>
                        </a:rPr>
                        <a:t>22 (12,3)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Century Gothic" panose="020B0502020202020204" pitchFamily="34" charset="0"/>
                        </a:rPr>
                        <a:t>7 (3,9)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13625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00430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="" xmlns:a16="http://schemas.microsoft.com/office/drawing/2014/main" id="{A5660D53-07C7-501C-ACE7-6F094F11B5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/>
          </a:bodyPr>
          <a:lstStyle/>
          <a:p>
            <a:r>
              <a:rPr lang="fr-FR" dirty="0"/>
              <a:t>9-12 décembre 2023</a:t>
            </a:r>
          </a:p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993276F0-A00D-30EE-2DC6-828245FEF99C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fr-FR" dirty="0"/>
              <a:t>J. P. </a:t>
            </a:r>
            <a:r>
              <a:rPr lang="fr-FR" dirty="0" err="1"/>
              <a:t>Sharman</a:t>
            </a:r>
            <a:r>
              <a:rPr lang="fr-FR" dirty="0"/>
              <a:t> et al, ASH</a:t>
            </a:r>
            <a:r>
              <a:rPr lang="fr-FR" baseline="30000" dirty="0"/>
              <a:t>® </a:t>
            </a:r>
            <a:r>
              <a:rPr lang="fr-FR" dirty="0"/>
              <a:t> 2023, Abs. #636</a:t>
            </a:r>
          </a:p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CB52AF38-BF2D-7DEF-DB1E-E862BB10843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/>
              <a:t>Etude ELEVATE-TN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7CF0C6C1-5C94-6F6C-AA1B-A9B7DC8328B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/>
              <a:t>Incidence cumulée de FA et d'hypertension</a:t>
            </a:r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="" xmlns:a16="http://schemas.microsoft.com/office/drawing/2014/main" id="{A8F885FE-F0CE-F2F7-C727-2D237650F137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159170" y="1633901"/>
            <a:ext cx="5250178" cy="3290131"/>
          </a:xfrm>
        </p:spPr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="" xmlns:a16="http://schemas.microsoft.com/office/drawing/2014/main" id="{2818AA4D-A0D4-0C63-186A-FC3B8C0C399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300918" y="1443102"/>
            <a:ext cx="1442282" cy="387350"/>
          </a:xfrm>
        </p:spPr>
        <p:txBody>
          <a:bodyPr/>
          <a:lstStyle/>
          <a:p>
            <a:r>
              <a:rPr lang="fr-FR" sz="1200">
                <a:latin typeface="Century Gothic" panose="020B0502020202020204" pitchFamily="34" charset="0"/>
              </a:rPr>
              <a:t>Fibrillation/flutter</a:t>
            </a:r>
            <a:endParaRPr lang="fr-FR" sz="1050" dirty="0"/>
          </a:p>
        </p:txBody>
      </p:sp>
      <p:graphicFrame>
        <p:nvGraphicFramePr>
          <p:cNvPr id="9" name="Chart 16">
            <a:extLst>
              <a:ext uri="{FF2B5EF4-FFF2-40B4-BE49-F238E27FC236}">
                <a16:creationId xmlns="" xmlns:a16="http://schemas.microsoft.com/office/drawing/2014/main" id="{464ACBC5-51E0-3C72-7856-CCBCE6AB34B4}"/>
              </a:ext>
            </a:extLst>
          </p:cNvPr>
          <p:cNvGraphicFramePr/>
          <p:nvPr>
            <p:extLst/>
          </p:nvPr>
        </p:nvGraphicFramePr>
        <p:xfrm>
          <a:off x="1218992" y="1796270"/>
          <a:ext cx="5070712" cy="2793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Tableau 12">
            <a:extLst>
              <a:ext uri="{FF2B5EF4-FFF2-40B4-BE49-F238E27FC236}">
                <a16:creationId xmlns="" xmlns:a16="http://schemas.microsoft.com/office/drawing/2014/main" id="{9E90F042-1FE7-E649-0F61-9286F2909E7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354804" y="4505138"/>
          <a:ext cx="4892968" cy="289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744">
                  <a:extLst>
                    <a:ext uri="{9D8B030D-6E8A-4147-A177-3AD203B41FA5}">
                      <a16:colId xmlns="" xmlns:a16="http://schemas.microsoft.com/office/drawing/2014/main" val="1796791387"/>
                    </a:ext>
                  </a:extLst>
                </a:gridCol>
                <a:gridCol w="280264">
                  <a:extLst>
                    <a:ext uri="{9D8B030D-6E8A-4147-A177-3AD203B41FA5}">
                      <a16:colId xmlns="" xmlns:a16="http://schemas.microsoft.com/office/drawing/2014/main" val="3802658761"/>
                    </a:ext>
                  </a:extLst>
                </a:gridCol>
                <a:gridCol w="280264">
                  <a:extLst>
                    <a:ext uri="{9D8B030D-6E8A-4147-A177-3AD203B41FA5}">
                      <a16:colId xmlns="" xmlns:a16="http://schemas.microsoft.com/office/drawing/2014/main" val="2512458553"/>
                    </a:ext>
                  </a:extLst>
                </a:gridCol>
                <a:gridCol w="280264">
                  <a:extLst>
                    <a:ext uri="{9D8B030D-6E8A-4147-A177-3AD203B41FA5}">
                      <a16:colId xmlns="" xmlns:a16="http://schemas.microsoft.com/office/drawing/2014/main" val="3494156069"/>
                    </a:ext>
                  </a:extLst>
                </a:gridCol>
                <a:gridCol w="280264">
                  <a:extLst>
                    <a:ext uri="{9D8B030D-6E8A-4147-A177-3AD203B41FA5}">
                      <a16:colId xmlns="" xmlns:a16="http://schemas.microsoft.com/office/drawing/2014/main" val="4231671391"/>
                    </a:ext>
                  </a:extLst>
                </a:gridCol>
                <a:gridCol w="280264">
                  <a:extLst>
                    <a:ext uri="{9D8B030D-6E8A-4147-A177-3AD203B41FA5}">
                      <a16:colId xmlns="" xmlns:a16="http://schemas.microsoft.com/office/drawing/2014/main" val="1507832729"/>
                    </a:ext>
                  </a:extLst>
                </a:gridCol>
                <a:gridCol w="280264">
                  <a:extLst>
                    <a:ext uri="{9D8B030D-6E8A-4147-A177-3AD203B41FA5}">
                      <a16:colId xmlns="" xmlns:a16="http://schemas.microsoft.com/office/drawing/2014/main" val="4102815921"/>
                    </a:ext>
                  </a:extLst>
                </a:gridCol>
                <a:gridCol w="280264">
                  <a:extLst>
                    <a:ext uri="{9D8B030D-6E8A-4147-A177-3AD203B41FA5}">
                      <a16:colId xmlns="" xmlns:a16="http://schemas.microsoft.com/office/drawing/2014/main" val="2003630992"/>
                    </a:ext>
                  </a:extLst>
                </a:gridCol>
                <a:gridCol w="280264">
                  <a:extLst>
                    <a:ext uri="{9D8B030D-6E8A-4147-A177-3AD203B41FA5}">
                      <a16:colId xmlns="" xmlns:a16="http://schemas.microsoft.com/office/drawing/2014/main" val="1098140682"/>
                    </a:ext>
                  </a:extLst>
                </a:gridCol>
                <a:gridCol w="280264">
                  <a:extLst>
                    <a:ext uri="{9D8B030D-6E8A-4147-A177-3AD203B41FA5}">
                      <a16:colId xmlns="" xmlns:a16="http://schemas.microsoft.com/office/drawing/2014/main" val="3623143907"/>
                    </a:ext>
                  </a:extLst>
                </a:gridCol>
                <a:gridCol w="280264">
                  <a:extLst>
                    <a:ext uri="{9D8B030D-6E8A-4147-A177-3AD203B41FA5}">
                      <a16:colId xmlns="" xmlns:a16="http://schemas.microsoft.com/office/drawing/2014/main" val="2048099944"/>
                    </a:ext>
                  </a:extLst>
                </a:gridCol>
                <a:gridCol w="280264">
                  <a:extLst>
                    <a:ext uri="{9D8B030D-6E8A-4147-A177-3AD203B41FA5}">
                      <a16:colId xmlns="" xmlns:a16="http://schemas.microsoft.com/office/drawing/2014/main" val="2858424714"/>
                    </a:ext>
                  </a:extLst>
                </a:gridCol>
                <a:gridCol w="280264">
                  <a:extLst>
                    <a:ext uri="{9D8B030D-6E8A-4147-A177-3AD203B41FA5}">
                      <a16:colId xmlns="" xmlns:a16="http://schemas.microsoft.com/office/drawing/2014/main" val="4117831355"/>
                    </a:ext>
                  </a:extLst>
                </a:gridCol>
                <a:gridCol w="280264">
                  <a:extLst>
                    <a:ext uri="{9D8B030D-6E8A-4147-A177-3AD203B41FA5}">
                      <a16:colId xmlns="" xmlns:a16="http://schemas.microsoft.com/office/drawing/2014/main" val="1149399730"/>
                    </a:ext>
                  </a:extLst>
                </a:gridCol>
                <a:gridCol w="280264">
                  <a:extLst>
                    <a:ext uri="{9D8B030D-6E8A-4147-A177-3AD203B41FA5}">
                      <a16:colId xmlns="" xmlns:a16="http://schemas.microsoft.com/office/drawing/2014/main" val="789287851"/>
                    </a:ext>
                  </a:extLst>
                </a:gridCol>
                <a:gridCol w="280264">
                  <a:extLst>
                    <a:ext uri="{9D8B030D-6E8A-4147-A177-3AD203B41FA5}">
                      <a16:colId xmlns="" xmlns:a16="http://schemas.microsoft.com/office/drawing/2014/main" val="1799216007"/>
                    </a:ext>
                  </a:extLst>
                </a:gridCol>
                <a:gridCol w="280264">
                  <a:extLst>
                    <a:ext uri="{9D8B030D-6E8A-4147-A177-3AD203B41FA5}">
                      <a16:colId xmlns="" xmlns:a16="http://schemas.microsoft.com/office/drawing/2014/main" val="304042180"/>
                    </a:ext>
                  </a:extLst>
                </a:gridCol>
              </a:tblGrid>
              <a:tr h="144724">
                <a:tc>
                  <a:txBody>
                    <a:bodyPr/>
                    <a:lstStyle/>
                    <a:p>
                      <a:pPr algn="ctr"/>
                      <a:r>
                        <a:rPr lang="fr-FR" sz="900"/>
                        <a:t>A+O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178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169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158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153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147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145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140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134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130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123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116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109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39630942"/>
                  </a:ext>
                </a:extLst>
              </a:tr>
              <a:tr h="144724">
                <a:tc>
                  <a:txBody>
                    <a:bodyPr/>
                    <a:lstStyle/>
                    <a:p>
                      <a:pPr algn="ctr"/>
                      <a:r>
                        <a:rPr lang="fr-FR" sz="900" b="1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179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163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152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147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140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133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127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123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120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113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105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222647"/>
                  </a:ext>
                </a:extLst>
              </a:tr>
            </a:tbl>
          </a:graphicData>
        </a:graphic>
      </p:graphicFrame>
      <p:sp>
        <p:nvSpPr>
          <p:cNvPr id="10" name="Espace réservé du contenu 5">
            <a:extLst>
              <a:ext uri="{FF2B5EF4-FFF2-40B4-BE49-F238E27FC236}">
                <a16:creationId xmlns="" xmlns:a16="http://schemas.microsoft.com/office/drawing/2014/main" id="{E10A7CDF-B476-0F8F-5D5B-0D36BF23616F}"/>
              </a:ext>
            </a:extLst>
          </p:cNvPr>
          <p:cNvSpPr txBox="1">
            <a:spLocks/>
          </p:cNvSpPr>
          <p:nvPr/>
        </p:nvSpPr>
        <p:spPr>
          <a:xfrm>
            <a:off x="6670927" y="1633901"/>
            <a:ext cx="5250178" cy="3290131"/>
          </a:xfrm>
          <a:prstGeom prst="rect">
            <a:avLst/>
          </a:prstGeom>
          <a:ln w="12700">
            <a:solidFill>
              <a:srgbClr val="005086"/>
            </a:solidFill>
          </a:ln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>
                <a:solidFill>
                  <a:prstClr val="black"/>
                </a:solidFill>
              </a:rPr>
              <a:t> 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1" name="Espace réservé du texte 6">
            <a:extLst>
              <a:ext uri="{FF2B5EF4-FFF2-40B4-BE49-F238E27FC236}">
                <a16:creationId xmlns="" xmlns:a16="http://schemas.microsoft.com/office/drawing/2014/main" id="{A3F132BD-1978-BBA6-C1C7-6B09A18FD8A6}"/>
              </a:ext>
            </a:extLst>
          </p:cNvPr>
          <p:cNvSpPr txBox="1">
            <a:spLocks/>
          </p:cNvSpPr>
          <p:nvPr/>
        </p:nvSpPr>
        <p:spPr>
          <a:xfrm>
            <a:off x="6812675" y="1443102"/>
            <a:ext cx="1211826" cy="38735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rgbClr val="737078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/>
              <a:t>Hypertension</a:t>
            </a:r>
            <a:endParaRPr lang="fr-FR" sz="1050" dirty="0"/>
          </a:p>
        </p:txBody>
      </p:sp>
      <p:graphicFrame>
        <p:nvGraphicFramePr>
          <p:cNvPr id="12" name="Chart 16">
            <a:extLst>
              <a:ext uri="{FF2B5EF4-FFF2-40B4-BE49-F238E27FC236}">
                <a16:creationId xmlns="" xmlns:a16="http://schemas.microsoft.com/office/drawing/2014/main" id="{BC4DCAD3-9FB1-FCA3-7888-4D0FE6879D6B}"/>
              </a:ext>
            </a:extLst>
          </p:cNvPr>
          <p:cNvGraphicFramePr/>
          <p:nvPr>
            <p:extLst/>
          </p:nvPr>
        </p:nvGraphicFramePr>
        <p:xfrm>
          <a:off x="6730749" y="1796270"/>
          <a:ext cx="5070712" cy="2793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Tableau 16">
            <a:extLst>
              <a:ext uri="{FF2B5EF4-FFF2-40B4-BE49-F238E27FC236}">
                <a16:creationId xmlns="" xmlns:a16="http://schemas.microsoft.com/office/drawing/2014/main" id="{F848453F-18CD-375C-9983-31323437BFD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865716" y="4505137"/>
          <a:ext cx="4892968" cy="289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744">
                  <a:extLst>
                    <a:ext uri="{9D8B030D-6E8A-4147-A177-3AD203B41FA5}">
                      <a16:colId xmlns="" xmlns:a16="http://schemas.microsoft.com/office/drawing/2014/main" val="1796791387"/>
                    </a:ext>
                  </a:extLst>
                </a:gridCol>
                <a:gridCol w="280264">
                  <a:extLst>
                    <a:ext uri="{9D8B030D-6E8A-4147-A177-3AD203B41FA5}">
                      <a16:colId xmlns="" xmlns:a16="http://schemas.microsoft.com/office/drawing/2014/main" val="3802658761"/>
                    </a:ext>
                  </a:extLst>
                </a:gridCol>
                <a:gridCol w="280264">
                  <a:extLst>
                    <a:ext uri="{9D8B030D-6E8A-4147-A177-3AD203B41FA5}">
                      <a16:colId xmlns="" xmlns:a16="http://schemas.microsoft.com/office/drawing/2014/main" val="2512458553"/>
                    </a:ext>
                  </a:extLst>
                </a:gridCol>
                <a:gridCol w="280264">
                  <a:extLst>
                    <a:ext uri="{9D8B030D-6E8A-4147-A177-3AD203B41FA5}">
                      <a16:colId xmlns="" xmlns:a16="http://schemas.microsoft.com/office/drawing/2014/main" val="3494156069"/>
                    </a:ext>
                  </a:extLst>
                </a:gridCol>
                <a:gridCol w="280264">
                  <a:extLst>
                    <a:ext uri="{9D8B030D-6E8A-4147-A177-3AD203B41FA5}">
                      <a16:colId xmlns="" xmlns:a16="http://schemas.microsoft.com/office/drawing/2014/main" val="4231671391"/>
                    </a:ext>
                  </a:extLst>
                </a:gridCol>
                <a:gridCol w="280264">
                  <a:extLst>
                    <a:ext uri="{9D8B030D-6E8A-4147-A177-3AD203B41FA5}">
                      <a16:colId xmlns="" xmlns:a16="http://schemas.microsoft.com/office/drawing/2014/main" val="1507832729"/>
                    </a:ext>
                  </a:extLst>
                </a:gridCol>
                <a:gridCol w="280264">
                  <a:extLst>
                    <a:ext uri="{9D8B030D-6E8A-4147-A177-3AD203B41FA5}">
                      <a16:colId xmlns="" xmlns:a16="http://schemas.microsoft.com/office/drawing/2014/main" val="4102815921"/>
                    </a:ext>
                  </a:extLst>
                </a:gridCol>
                <a:gridCol w="280264">
                  <a:extLst>
                    <a:ext uri="{9D8B030D-6E8A-4147-A177-3AD203B41FA5}">
                      <a16:colId xmlns="" xmlns:a16="http://schemas.microsoft.com/office/drawing/2014/main" val="2003630992"/>
                    </a:ext>
                  </a:extLst>
                </a:gridCol>
                <a:gridCol w="280264">
                  <a:extLst>
                    <a:ext uri="{9D8B030D-6E8A-4147-A177-3AD203B41FA5}">
                      <a16:colId xmlns="" xmlns:a16="http://schemas.microsoft.com/office/drawing/2014/main" val="1098140682"/>
                    </a:ext>
                  </a:extLst>
                </a:gridCol>
                <a:gridCol w="280264">
                  <a:extLst>
                    <a:ext uri="{9D8B030D-6E8A-4147-A177-3AD203B41FA5}">
                      <a16:colId xmlns="" xmlns:a16="http://schemas.microsoft.com/office/drawing/2014/main" val="3623143907"/>
                    </a:ext>
                  </a:extLst>
                </a:gridCol>
                <a:gridCol w="280264">
                  <a:extLst>
                    <a:ext uri="{9D8B030D-6E8A-4147-A177-3AD203B41FA5}">
                      <a16:colId xmlns="" xmlns:a16="http://schemas.microsoft.com/office/drawing/2014/main" val="2048099944"/>
                    </a:ext>
                  </a:extLst>
                </a:gridCol>
                <a:gridCol w="280264">
                  <a:extLst>
                    <a:ext uri="{9D8B030D-6E8A-4147-A177-3AD203B41FA5}">
                      <a16:colId xmlns="" xmlns:a16="http://schemas.microsoft.com/office/drawing/2014/main" val="2858424714"/>
                    </a:ext>
                  </a:extLst>
                </a:gridCol>
                <a:gridCol w="280264">
                  <a:extLst>
                    <a:ext uri="{9D8B030D-6E8A-4147-A177-3AD203B41FA5}">
                      <a16:colId xmlns="" xmlns:a16="http://schemas.microsoft.com/office/drawing/2014/main" val="4117831355"/>
                    </a:ext>
                  </a:extLst>
                </a:gridCol>
                <a:gridCol w="280264">
                  <a:extLst>
                    <a:ext uri="{9D8B030D-6E8A-4147-A177-3AD203B41FA5}">
                      <a16:colId xmlns="" xmlns:a16="http://schemas.microsoft.com/office/drawing/2014/main" val="1149399730"/>
                    </a:ext>
                  </a:extLst>
                </a:gridCol>
                <a:gridCol w="280264">
                  <a:extLst>
                    <a:ext uri="{9D8B030D-6E8A-4147-A177-3AD203B41FA5}">
                      <a16:colId xmlns="" xmlns:a16="http://schemas.microsoft.com/office/drawing/2014/main" val="789287851"/>
                    </a:ext>
                  </a:extLst>
                </a:gridCol>
                <a:gridCol w="280264">
                  <a:extLst>
                    <a:ext uri="{9D8B030D-6E8A-4147-A177-3AD203B41FA5}">
                      <a16:colId xmlns="" xmlns:a16="http://schemas.microsoft.com/office/drawing/2014/main" val="1799216007"/>
                    </a:ext>
                  </a:extLst>
                </a:gridCol>
                <a:gridCol w="280264">
                  <a:extLst>
                    <a:ext uri="{9D8B030D-6E8A-4147-A177-3AD203B41FA5}">
                      <a16:colId xmlns="" xmlns:a16="http://schemas.microsoft.com/office/drawing/2014/main" val="304042180"/>
                    </a:ext>
                  </a:extLst>
                </a:gridCol>
              </a:tblGrid>
              <a:tr h="144724">
                <a:tc>
                  <a:txBody>
                    <a:bodyPr/>
                    <a:lstStyle/>
                    <a:p>
                      <a:pPr algn="ctr"/>
                      <a:r>
                        <a:rPr lang="fr-FR" sz="900"/>
                        <a:t>A+O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178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167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155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148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141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137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131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125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122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117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112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101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39630942"/>
                  </a:ext>
                </a:extLst>
              </a:tr>
              <a:tr h="144724">
                <a:tc>
                  <a:txBody>
                    <a:bodyPr/>
                    <a:lstStyle/>
                    <a:p>
                      <a:pPr algn="ctr"/>
                      <a:r>
                        <a:rPr lang="fr-FR" sz="900" b="1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179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163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152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147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140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132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126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119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115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106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101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222647"/>
                  </a:ext>
                </a:extLst>
              </a:tr>
            </a:tbl>
          </a:graphicData>
        </a:graphic>
      </p:graphicFrame>
      <p:sp>
        <p:nvSpPr>
          <p:cNvPr id="19" name="Espace réservé du texte 6">
            <a:extLst>
              <a:ext uri="{FF2B5EF4-FFF2-40B4-BE49-F238E27FC236}">
                <a16:creationId xmlns="" xmlns:a16="http://schemas.microsoft.com/office/drawing/2014/main" id="{2E096B7E-BD7E-53AB-4F5B-0116913FBE34}"/>
              </a:ext>
            </a:extLst>
          </p:cNvPr>
          <p:cNvSpPr txBox="1">
            <a:spLocks/>
          </p:cNvSpPr>
          <p:nvPr/>
        </p:nvSpPr>
        <p:spPr>
          <a:xfrm>
            <a:off x="2939939" y="2585198"/>
            <a:ext cx="2254468" cy="249803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rgbClr val="737078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100" dirty="0"/>
              <a:t>HR = 0,76 (IC95% : 0,37-1,58)</a:t>
            </a:r>
          </a:p>
        </p:txBody>
      </p:sp>
      <p:sp>
        <p:nvSpPr>
          <p:cNvPr id="20" name="Espace réservé du texte 6">
            <a:extLst>
              <a:ext uri="{FF2B5EF4-FFF2-40B4-BE49-F238E27FC236}">
                <a16:creationId xmlns="" xmlns:a16="http://schemas.microsoft.com/office/drawing/2014/main" id="{8B37B5FB-3FA3-51BB-BBF4-17DDAFD7EC3F}"/>
              </a:ext>
            </a:extLst>
          </p:cNvPr>
          <p:cNvSpPr txBox="1">
            <a:spLocks/>
          </p:cNvSpPr>
          <p:nvPr/>
        </p:nvSpPr>
        <p:spPr>
          <a:xfrm>
            <a:off x="8476188" y="2585198"/>
            <a:ext cx="2254468" cy="249803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rgbClr val="737078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100" dirty="0"/>
              <a:t>HR = 0,97 (IC95% : 0,52-1,81)</a:t>
            </a:r>
          </a:p>
        </p:txBody>
      </p:sp>
      <p:sp>
        <p:nvSpPr>
          <p:cNvPr id="24" name="Forme libre : forme 23">
            <a:extLst>
              <a:ext uri="{FF2B5EF4-FFF2-40B4-BE49-F238E27FC236}">
                <a16:creationId xmlns="" xmlns:a16="http://schemas.microsoft.com/office/drawing/2014/main" id="{DAD96842-C779-137E-52C7-5E11C8DB556F}"/>
              </a:ext>
            </a:extLst>
          </p:cNvPr>
          <p:cNvSpPr/>
          <p:nvPr/>
        </p:nvSpPr>
        <p:spPr>
          <a:xfrm>
            <a:off x="1887415" y="3763108"/>
            <a:ext cx="4103077" cy="191477"/>
          </a:xfrm>
          <a:custGeom>
            <a:avLst/>
            <a:gdLst>
              <a:gd name="connsiteX0" fmla="*/ 0 w 4103077"/>
              <a:gd name="connsiteY0" fmla="*/ 191477 h 191477"/>
              <a:gd name="connsiteX1" fmla="*/ 191477 w 4103077"/>
              <a:gd name="connsiteY1" fmla="*/ 191477 h 191477"/>
              <a:gd name="connsiteX2" fmla="*/ 261816 w 4103077"/>
              <a:gd name="connsiteY2" fmla="*/ 164123 h 191477"/>
              <a:gd name="connsiteX3" fmla="*/ 808893 w 4103077"/>
              <a:gd name="connsiteY3" fmla="*/ 164123 h 191477"/>
              <a:gd name="connsiteX4" fmla="*/ 859693 w 4103077"/>
              <a:gd name="connsiteY4" fmla="*/ 148492 h 191477"/>
              <a:gd name="connsiteX5" fmla="*/ 1039447 w 4103077"/>
              <a:gd name="connsiteY5" fmla="*/ 148492 h 191477"/>
              <a:gd name="connsiteX6" fmla="*/ 1098062 w 4103077"/>
              <a:gd name="connsiteY6" fmla="*/ 132861 h 191477"/>
              <a:gd name="connsiteX7" fmla="*/ 1461477 w 4103077"/>
              <a:gd name="connsiteY7" fmla="*/ 132861 h 191477"/>
              <a:gd name="connsiteX8" fmla="*/ 1477108 w 4103077"/>
              <a:gd name="connsiteY8" fmla="*/ 117230 h 191477"/>
              <a:gd name="connsiteX9" fmla="*/ 2012462 w 4103077"/>
              <a:gd name="connsiteY9" fmla="*/ 117230 h 191477"/>
              <a:gd name="connsiteX10" fmla="*/ 2059354 w 4103077"/>
              <a:gd name="connsiteY10" fmla="*/ 101600 h 191477"/>
              <a:gd name="connsiteX11" fmla="*/ 2375877 w 4103077"/>
              <a:gd name="connsiteY11" fmla="*/ 101600 h 191477"/>
              <a:gd name="connsiteX12" fmla="*/ 2403231 w 4103077"/>
              <a:gd name="connsiteY12" fmla="*/ 93784 h 191477"/>
              <a:gd name="connsiteX13" fmla="*/ 2465754 w 4103077"/>
              <a:gd name="connsiteY13" fmla="*/ 93784 h 191477"/>
              <a:gd name="connsiteX14" fmla="*/ 2493108 w 4103077"/>
              <a:gd name="connsiteY14" fmla="*/ 66430 h 191477"/>
              <a:gd name="connsiteX15" fmla="*/ 2551723 w 4103077"/>
              <a:gd name="connsiteY15" fmla="*/ 66430 h 191477"/>
              <a:gd name="connsiteX16" fmla="*/ 2590800 w 4103077"/>
              <a:gd name="connsiteY16" fmla="*/ 54707 h 191477"/>
              <a:gd name="connsiteX17" fmla="*/ 2657231 w 4103077"/>
              <a:gd name="connsiteY17" fmla="*/ 54707 h 191477"/>
              <a:gd name="connsiteX18" fmla="*/ 2692400 w 4103077"/>
              <a:gd name="connsiteY18" fmla="*/ 42984 h 191477"/>
              <a:gd name="connsiteX19" fmla="*/ 3391877 w 4103077"/>
              <a:gd name="connsiteY19" fmla="*/ 42984 h 191477"/>
              <a:gd name="connsiteX20" fmla="*/ 3391877 w 4103077"/>
              <a:gd name="connsiteY20" fmla="*/ 23446 h 191477"/>
              <a:gd name="connsiteX21" fmla="*/ 3481754 w 4103077"/>
              <a:gd name="connsiteY21" fmla="*/ 23446 h 191477"/>
              <a:gd name="connsiteX22" fmla="*/ 3481754 w 4103077"/>
              <a:gd name="connsiteY22" fmla="*/ 23446 h 191477"/>
              <a:gd name="connsiteX23" fmla="*/ 3505200 w 4103077"/>
              <a:gd name="connsiteY23" fmla="*/ 0 h 191477"/>
              <a:gd name="connsiteX24" fmla="*/ 4103077 w 4103077"/>
              <a:gd name="connsiteY24" fmla="*/ 0 h 191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103077" h="191477">
                <a:moveTo>
                  <a:pt x="0" y="191477"/>
                </a:moveTo>
                <a:lnTo>
                  <a:pt x="191477" y="191477"/>
                </a:lnTo>
                <a:lnTo>
                  <a:pt x="261816" y="164123"/>
                </a:lnTo>
                <a:lnTo>
                  <a:pt x="808893" y="164123"/>
                </a:lnTo>
                <a:lnTo>
                  <a:pt x="859693" y="148492"/>
                </a:lnTo>
                <a:lnTo>
                  <a:pt x="1039447" y="148492"/>
                </a:lnTo>
                <a:lnTo>
                  <a:pt x="1098062" y="132861"/>
                </a:lnTo>
                <a:lnTo>
                  <a:pt x="1461477" y="132861"/>
                </a:lnTo>
                <a:lnTo>
                  <a:pt x="1477108" y="117230"/>
                </a:lnTo>
                <a:lnTo>
                  <a:pt x="2012462" y="117230"/>
                </a:lnTo>
                <a:lnTo>
                  <a:pt x="2059354" y="101600"/>
                </a:lnTo>
                <a:lnTo>
                  <a:pt x="2375877" y="101600"/>
                </a:lnTo>
                <a:lnTo>
                  <a:pt x="2403231" y="93784"/>
                </a:lnTo>
                <a:lnTo>
                  <a:pt x="2465754" y="93784"/>
                </a:lnTo>
                <a:lnTo>
                  <a:pt x="2493108" y="66430"/>
                </a:lnTo>
                <a:lnTo>
                  <a:pt x="2551723" y="66430"/>
                </a:lnTo>
                <a:lnTo>
                  <a:pt x="2590800" y="54707"/>
                </a:lnTo>
                <a:lnTo>
                  <a:pt x="2657231" y="54707"/>
                </a:lnTo>
                <a:lnTo>
                  <a:pt x="2692400" y="42984"/>
                </a:lnTo>
                <a:lnTo>
                  <a:pt x="3391877" y="42984"/>
                </a:lnTo>
                <a:lnTo>
                  <a:pt x="3391877" y="23446"/>
                </a:lnTo>
                <a:lnTo>
                  <a:pt x="3481754" y="23446"/>
                </a:lnTo>
                <a:lnTo>
                  <a:pt x="3481754" y="23446"/>
                </a:lnTo>
                <a:lnTo>
                  <a:pt x="3505200" y="0"/>
                </a:lnTo>
                <a:lnTo>
                  <a:pt x="4103077" y="0"/>
                </a:lnTo>
              </a:path>
            </a:pathLst>
          </a:cu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3" name="Forme libre : forme 32">
            <a:extLst>
              <a:ext uri="{FF2B5EF4-FFF2-40B4-BE49-F238E27FC236}">
                <a16:creationId xmlns="" xmlns:a16="http://schemas.microsoft.com/office/drawing/2014/main" id="{E1E67F3C-65C2-3B44-7448-06FEDFA02AE2}"/>
              </a:ext>
            </a:extLst>
          </p:cNvPr>
          <p:cNvSpPr/>
          <p:nvPr/>
        </p:nvSpPr>
        <p:spPr>
          <a:xfrm>
            <a:off x="1891323" y="3700585"/>
            <a:ext cx="4153877" cy="254000"/>
          </a:xfrm>
          <a:custGeom>
            <a:avLst/>
            <a:gdLst>
              <a:gd name="connsiteX0" fmla="*/ 0 w 4153877"/>
              <a:gd name="connsiteY0" fmla="*/ 254000 h 254000"/>
              <a:gd name="connsiteX1" fmla="*/ 54708 w 4153877"/>
              <a:gd name="connsiteY1" fmla="*/ 254000 h 254000"/>
              <a:gd name="connsiteX2" fmla="*/ 136769 w 4153877"/>
              <a:gd name="connsiteY2" fmla="*/ 254000 h 254000"/>
              <a:gd name="connsiteX3" fmla="*/ 183662 w 4153877"/>
              <a:gd name="connsiteY3" fmla="*/ 234461 h 254000"/>
              <a:gd name="connsiteX4" fmla="*/ 250092 w 4153877"/>
              <a:gd name="connsiteY4" fmla="*/ 234461 h 254000"/>
              <a:gd name="connsiteX5" fmla="*/ 293077 w 4153877"/>
              <a:gd name="connsiteY5" fmla="*/ 226646 h 254000"/>
              <a:gd name="connsiteX6" fmla="*/ 797169 w 4153877"/>
              <a:gd name="connsiteY6" fmla="*/ 226646 h 254000"/>
              <a:gd name="connsiteX7" fmla="*/ 804985 w 4153877"/>
              <a:gd name="connsiteY7" fmla="*/ 203200 h 254000"/>
              <a:gd name="connsiteX8" fmla="*/ 1062892 w 4153877"/>
              <a:gd name="connsiteY8" fmla="*/ 203200 h 254000"/>
              <a:gd name="connsiteX9" fmla="*/ 1101969 w 4153877"/>
              <a:gd name="connsiteY9" fmla="*/ 175846 h 254000"/>
              <a:gd name="connsiteX10" fmla="*/ 1262185 w 4153877"/>
              <a:gd name="connsiteY10" fmla="*/ 175846 h 254000"/>
              <a:gd name="connsiteX11" fmla="*/ 1289539 w 4153877"/>
              <a:gd name="connsiteY11" fmla="*/ 144584 h 254000"/>
              <a:gd name="connsiteX12" fmla="*/ 1637323 w 4153877"/>
              <a:gd name="connsiteY12" fmla="*/ 144584 h 254000"/>
              <a:gd name="connsiteX13" fmla="*/ 1637323 w 4153877"/>
              <a:gd name="connsiteY13" fmla="*/ 117230 h 254000"/>
              <a:gd name="connsiteX14" fmla="*/ 2438400 w 4153877"/>
              <a:gd name="connsiteY14" fmla="*/ 117230 h 254000"/>
              <a:gd name="connsiteX15" fmla="*/ 2438400 w 4153877"/>
              <a:gd name="connsiteY15" fmla="*/ 97692 h 254000"/>
              <a:gd name="connsiteX16" fmla="*/ 2524369 w 4153877"/>
              <a:gd name="connsiteY16" fmla="*/ 97692 h 254000"/>
              <a:gd name="connsiteX17" fmla="*/ 2559539 w 4153877"/>
              <a:gd name="connsiteY17" fmla="*/ 97692 h 254000"/>
              <a:gd name="connsiteX18" fmla="*/ 2622062 w 4153877"/>
              <a:gd name="connsiteY18" fmla="*/ 97692 h 254000"/>
              <a:gd name="connsiteX19" fmla="*/ 2653323 w 4153877"/>
              <a:gd name="connsiteY19" fmla="*/ 66431 h 254000"/>
              <a:gd name="connsiteX20" fmla="*/ 2727569 w 4153877"/>
              <a:gd name="connsiteY20" fmla="*/ 66431 h 254000"/>
              <a:gd name="connsiteX21" fmla="*/ 2739292 w 4153877"/>
              <a:gd name="connsiteY21" fmla="*/ 54708 h 254000"/>
              <a:gd name="connsiteX22" fmla="*/ 2829169 w 4153877"/>
              <a:gd name="connsiteY22" fmla="*/ 54708 h 254000"/>
              <a:gd name="connsiteX23" fmla="*/ 2852615 w 4153877"/>
              <a:gd name="connsiteY23" fmla="*/ 31262 h 254000"/>
              <a:gd name="connsiteX24" fmla="*/ 3591169 w 4153877"/>
              <a:gd name="connsiteY24" fmla="*/ 31262 h 254000"/>
              <a:gd name="connsiteX25" fmla="*/ 3591169 w 4153877"/>
              <a:gd name="connsiteY25" fmla="*/ 0 h 254000"/>
              <a:gd name="connsiteX26" fmla="*/ 4153877 w 4153877"/>
              <a:gd name="connsiteY26" fmla="*/ 0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153877" h="254000">
                <a:moveTo>
                  <a:pt x="0" y="254000"/>
                </a:moveTo>
                <a:lnTo>
                  <a:pt x="54708" y="254000"/>
                </a:lnTo>
                <a:lnTo>
                  <a:pt x="136769" y="254000"/>
                </a:lnTo>
                <a:lnTo>
                  <a:pt x="183662" y="234461"/>
                </a:lnTo>
                <a:lnTo>
                  <a:pt x="250092" y="234461"/>
                </a:lnTo>
                <a:lnTo>
                  <a:pt x="293077" y="226646"/>
                </a:lnTo>
                <a:lnTo>
                  <a:pt x="797169" y="226646"/>
                </a:lnTo>
                <a:lnTo>
                  <a:pt x="804985" y="203200"/>
                </a:lnTo>
                <a:lnTo>
                  <a:pt x="1062892" y="203200"/>
                </a:lnTo>
                <a:lnTo>
                  <a:pt x="1101969" y="175846"/>
                </a:lnTo>
                <a:lnTo>
                  <a:pt x="1262185" y="175846"/>
                </a:lnTo>
                <a:lnTo>
                  <a:pt x="1289539" y="144584"/>
                </a:lnTo>
                <a:lnTo>
                  <a:pt x="1637323" y="144584"/>
                </a:lnTo>
                <a:lnTo>
                  <a:pt x="1637323" y="117230"/>
                </a:lnTo>
                <a:lnTo>
                  <a:pt x="2438400" y="117230"/>
                </a:lnTo>
                <a:lnTo>
                  <a:pt x="2438400" y="97692"/>
                </a:lnTo>
                <a:lnTo>
                  <a:pt x="2524369" y="97692"/>
                </a:lnTo>
                <a:lnTo>
                  <a:pt x="2559539" y="97692"/>
                </a:lnTo>
                <a:lnTo>
                  <a:pt x="2622062" y="97692"/>
                </a:lnTo>
                <a:lnTo>
                  <a:pt x="2653323" y="66431"/>
                </a:lnTo>
                <a:lnTo>
                  <a:pt x="2727569" y="66431"/>
                </a:lnTo>
                <a:lnTo>
                  <a:pt x="2739292" y="54708"/>
                </a:lnTo>
                <a:lnTo>
                  <a:pt x="2829169" y="54708"/>
                </a:lnTo>
                <a:lnTo>
                  <a:pt x="2852615" y="31262"/>
                </a:lnTo>
                <a:lnTo>
                  <a:pt x="3591169" y="31262"/>
                </a:lnTo>
                <a:lnTo>
                  <a:pt x="3591169" y="0"/>
                </a:lnTo>
                <a:lnTo>
                  <a:pt x="4153877" y="0"/>
                </a:ln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4" name="Forme libre : forme 33">
            <a:extLst>
              <a:ext uri="{FF2B5EF4-FFF2-40B4-BE49-F238E27FC236}">
                <a16:creationId xmlns="" xmlns:a16="http://schemas.microsoft.com/office/drawing/2014/main" id="{6F0A264B-17A7-F2EF-D539-6D3B21FAB154}"/>
              </a:ext>
            </a:extLst>
          </p:cNvPr>
          <p:cNvSpPr/>
          <p:nvPr/>
        </p:nvSpPr>
        <p:spPr>
          <a:xfrm>
            <a:off x="7397262" y="3677138"/>
            <a:ext cx="4169507" cy="285262"/>
          </a:xfrm>
          <a:custGeom>
            <a:avLst/>
            <a:gdLst>
              <a:gd name="connsiteX0" fmla="*/ 0 w 4169507"/>
              <a:gd name="connsiteY0" fmla="*/ 285262 h 285262"/>
              <a:gd name="connsiteX1" fmla="*/ 54708 w 4169507"/>
              <a:gd name="connsiteY1" fmla="*/ 230554 h 285262"/>
              <a:gd name="connsiteX2" fmla="*/ 527538 w 4169507"/>
              <a:gd name="connsiteY2" fmla="*/ 230554 h 285262"/>
              <a:gd name="connsiteX3" fmla="*/ 636953 w 4169507"/>
              <a:gd name="connsiteY3" fmla="*/ 211016 h 285262"/>
              <a:gd name="connsiteX4" fmla="*/ 789353 w 4169507"/>
              <a:gd name="connsiteY4" fmla="*/ 211016 h 285262"/>
              <a:gd name="connsiteX5" fmla="*/ 933938 w 4169507"/>
              <a:gd name="connsiteY5" fmla="*/ 168031 h 285262"/>
              <a:gd name="connsiteX6" fmla="*/ 1152769 w 4169507"/>
              <a:gd name="connsiteY6" fmla="*/ 168031 h 285262"/>
              <a:gd name="connsiteX7" fmla="*/ 1180123 w 4169507"/>
              <a:gd name="connsiteY7" fmla="*/ 148493 h 285262"/>
              <a:gd name="connsiteX8" fmla="*/ 1230923 w 4169507"/>
              <a:gd name="connsiteY8" fmla="*/ 148493 h 285262"/>
              <a:gd name="connsiteX9" fmla="*/ 1262184 w 4169507"/>
              <a:gd name="connsiteY9" fmla="*/ 125047 h 285262"/>
              <a:gd name="connsiteX10" fmla="*/ 1395046 w 4169507"/>
              <a:gd name="connsiteY10" fmla="*/ 125047 h 285262"/>
              <a:gd name="connsiteX11" fmla="*/ 1434123 w 4169507"/>
              <a:gd name="connsiteY11" fmla="*/ 113324 h 285262"/>
              <a:gd name="connsiteX12" fmla="*/ 1559169 w 4169507"/>
              <a:gd name="connsiteY12" fmla="*/ 113324 h 285262"/>
              <a:gd name="connsiteX13" fmla="*/ 1594338 w 4169507"/>
              <a:gd name="connsiteY13" fmla="*/ 109416 h 285262"/>
              <a:gd name="connsiteX14" fmla="*/ 1852246 w 4169507"/>
              <a:gd name="connsiteY14" fmla="*/ 109416 h 285262"/>
              <a:gd name="connsiteX15" fmla="*/ 1895230 w 4169507"/>
              <a:gd name="connsiteY15" fmla="*/ 82062 h 285262"/>
              <a:gd name="connsiteX16" fmla="*/ 2473569 w 4169507"/>
              <a:gd name="connsiteY16" fmla="*/ 82062 h 285262"/>
              <a:gd name="connsiteX17" fmla="*/ 2473569 w 4169507"/>
              <a:gd name="connsiteY17" fmla="*/ 58616 h 285262"/>
              <a:gd name="connsiteX18" fmla="*/ 2809630 w 4169507"/>
              <a:gd name="connsiteY18" fmla="*/ 58616 h 285262"/>
              <a:gd name="connsiteX19" fmla="*/ 2872153 w 4169507"/>
              <a:gd name="connsiteY19" fmla="*/ 15631 h 285262"/>
              <a:gd name="connsiteX20" fmla="*/ 3337169 w 4169507"/>
              <a:gd name="connsiteY20" fmla="*/ 15631 h 285262"/>
              <a:gd name="connsiteX21" fmla="*/ 3376246 w 4169507"/>
              <a:gd name="connsiteY21" fmla="*/ 0 h 285262"/>
              <a:gd name="connsiteX22" fmla="*/ 4169507 w 4169507"/>
              <a:gd name="connsiteY22" fmla="*/ 0 h 285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169507" h="285262">
                <a:moveTo>
                  <a:pt x="0" y="285262"/>
                </a:moveTo>
                <a:lnTo>
                  <a:pt x="54708" y="230554"/>
                </a:lnTo>
                <a:lnTo>
                  <a:pt x="527538" y="230554"/>
                </a:lnTo>
                <a:lnTo>
                  <a:pt x="636953" y="211016"/>
                </a:lnTo>
                <a:lnTo>
                  <a:pt x="789353" y="211016"/>
                </a:lnTo>
                <a:lnTo>
                  <a:pt x="933938" y="168031"/>
                </a:lnTo>
                <a:lnTo>
                  <a:pt x="1152769" y="168031"/>
                </a:lnTo>
                <a:lnTo>
                  <a:pt x="1180123" y="148493"/>
                </a:lnTo>
                <a:lnTo>
                  <a:pt x="1230923" y="148493"/>
                </a:lnTo>
                <a:lnTo>
                  <a:pt x="1262184" y="125047"/>
                </a:lnTo>
                <a:lnTo>
                  <a:pt x="1395046" y="125047"/>
                </a:lnTo>
                <a:lnTo>
                  <a:pt x="1434123" y="113324"/>
                </a:lnTo>
                <a:lnTo>
                  <a:pt x="1559169" y="113324"/>
                </a:lnTo>
                <a:lnTo>
                  <a:pt x="1594338" y="109416"/>
                </a:lnTo>
                <a:lnTo>
                  <a:pt x="1852246" y="109416"/>
                </a:lnTo>
                <a:lnTo>
                  <a:pt x="1895230" y="82062"/>
                </a:lnTo>
                <a:lnTo>
                  <a:pt x="2473569" y="82062"/>
                </a:lnTo>
                <a:lnTo>
                  <a:pt x="2473569" y="58616"/>
                </a:lnTo>
                <a:lnTo>
                  <a:pt x="2809630" y="58616"/>
                </a:lnTo>
                <a:lnTo>
                  <a:pt x="2872153" y="15631"/>
                </a:lnTo>
                <a:lnTo>
                  <a:pt x="3337169" y="15631"/>
                </a:lnTo>
                <a:lnTo>
                  <a:pt x="3376246" y="0"/>
                </a:lnTo>
                <a:lnTo>
                  <a:pt x="4169507" y="0"/>
                </a:lnTo>
              </a:path>
            </a:pathLst>
          </a:cu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5" name="Forme libre : forme 34">
            <a:extLst>
              <a:ext uri="{FF2B5EF4-FFF2-40B4-BE49-F238E27FC236}">
                <a16:creationId xmlns="" xmlns:a16="http://schemas.microsoft.com/office/drawing/2014/main" id="{93218E3F-0F19-3A1C-F457-2F2B8753ED5C}"/>
              </a:ext>
            </a:extLst>
          </p:cNvPr>
          <p:cNvSpPr/>
          <p:nvPr/>
        </p:nvSpPr>
        <p:spPr>
          <a:xfrm>
            <a:off x="7393354" y="3618523"/>
            <a:ext cx="4146061" cy="343877"/>
          </a:xfrm>
          <a:custGeom>
            <a:avLst/>
            <a:gdLst>
              <a:gd name="connsiteX0" fmla="*/ 0 w 4146061"/>
              <a:gd name="connsiteY0" fmla="*/ 343877 h 343877"/>
              <a:gd name="connsiteX1" fmla="*/ 27354 w 4146061"/>
              <a:gd name="connsiteY1" fmla="*/ 316523 h 343877"/>
              <a:gd name="connsiteX2" fmla="*/ 449384 w 4146061"/>
              <a:gd name="connsiteY2" fmla="*/ 316523 h 343877"/>
              <a:gd name="connsiteX3" fmla="*/ 496277 w 4146061"/>
              <a:gd name="connsiteY3" fmla="*/ 316523 h 343877"/>
              <a:gd name="connsiteX4" fmla="*/ 668215 w 4146061"/>
              <a:gd name="connsiteY4" fmla="*/ 316523 h 343877"/>
              <a:gd name="connsiteX5" fmla="*/ 691661 w 4146061"/>
              <a:gd name="connsiteY5" fmla="*/ 293077 h 343877"/>
              <a:gd name="connsiteX6" fmla="*/ 797169 w 4146061"/>
              <a:gd name="connsiteY6" fmla="*/ 293077 h 343877"/>
              <a:gd name="connsiteX7" fmla="*/ 980831 w 4146061"/>
              <a:gd name="connsiteY7" fmla="*/ 250092 h 343877"/>
              <a:gd name="connsiteX8" fmla="*/ 1176215 w 4146061"/>
              <a:gd name="connsiteY8" fmla="*/ 250092 h 343877"/>
              <a:gd name="connsiteX9" fmla="*/ 1254369 w 4146061"/>
              <a:gd name="connsiteY9" fmla="*/ 218831 h 343877"/>
              <a:gd name="connsiteX10" fmla="*/ 1594338 w 4146061"/>
              <a:gd name="connsiteY10" fmla="*/ 218831 h 343877"/>
              <a:gd name="connsiteX11" fmla="*/ 1707661 w 4146061"/>
              <a:gd name="connsiteY11" fmla="*/ 195385 h 343877"/>
              <a:gd name="connsiteX12" fmla="*/ 1899138 w 4146061"/>
              <a:gd name="connsiteY12" fmla="*/ 195385 h 343877"/>
              <a:gd name="connsiteX13" fmla="*/ 2035908 w 4146061"/>
              <a:gd name="connsiteY13" fmla="*/ 148492 h 343877"/>
              <a:gd name="connsiteX14" fmla="*/ 2426677 w 4146061"/>
              <a:gd name="connsiteY14" fmla="*/ 148492 h 343877"/>
              <a:gd name="connsiteX15" fmla="*/ 2481384 w 4146061"/>
              <a:gd name="connsiteY15" fmla="*/ 117231 h 343877"/>
              <a:gd name="connsiteX16" fmla="*/ 3329354 w 4146061"/>
              <a:gd name="connsiteY16" fmla="*/ 117231 h 343877"/>
              <a:gd name="connsiteX17" fmla="*/ 3384061 w 4146061"/>
              <a:gd name="connsiteY17" fmla="*/ 62523 h 343877"/>
              <a:gd name="connsiteX18" fmla="*/ 3602892 w 4146061"/>
              <a:gd name="connsiteY18" fmla="*/ 62523 h 343877"/>
              <a:gd name="connsiteX19" fmla="*/ 3618523 w 4146061"/>
              <a:gd name="connsiteY19" fmla="*/ 0 h 343877"/>
              <a:gd name="connsiteX20" fmla="*/ 4146061 w 4146061"/>
              <a:gd name="connsiteY20" fmla="*/ 0 h 343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146061" h="343877">
                <a:moveTo>
                  <a:pt x="0" y="343877"/>
                </a:moveTo>
                <a:lnTo>
                  <a:pt x="27354" y="316523"/>
                </a:lnTo>
                <a:lnTo>
                  <a:pt x="449384" y="316523"/>
                </a:lnTo>
                <a:lnTo>
                  <a:pt x="496277" y="316523"/>
                </a:lnTo>
                <a:lnTo>
                  <a:pt x="668215" y="316523"/>
                </a:lnTo>
                <a:lnTo>
                  <a:pt x="691661" y="293077"/>
                </a:lnTo>
                <a:lnTo>
                  <a:pt x="797169" y="293077"/>
                </a:lnTo>
                <a:lnTo>
                  <a:pt x="980831" y="250092"/>
                </a:lnTo>
                <a:lnTo>
                  <a:pt x="1176215" y="250092"/>
                </a:lnTo>
                <a:lnTo>
                  <a:pt x="1254369" y="218831"/>
                </a:lnTo>
                <a:lnTo>
                  <a:pt x="1594338" y="218831"/>
                </a:lnTo>
                <a:lnTo>
                  <a:pt x="1707661" y="195385"/>
                </a:lnTo>
                <a:lnTo>
                  <a:pt x="1899138" y="195385"/>
                </a:lnTo>
                <a:lnTo>
                  <a:pt x="2035908" y="148492"/>
                </a:lnTo>
                <a:lnTo>
                  <a:pt x="2426677" y="148492"/>
                </a:lnTo>
                <a:lnTo>
                  <a:pt x="2481384" y="117231"/>
                </a:lnTo>
                <a:lnTo>
                  <a:pt x="3329354" y="117231"/>
                </a:lnTo>
                <a:lnTo>
                  <a:pt x="3384061" y="62523"/>
                </a:lnTo>
                <a:lnTo>
                  <a:pt x="3602892" y="62523"/>
                </a:lnTo>
                <a:lnTo>
                  <a:pt x="3618523" y="0"/>
                </a:lnTo>
                <a:lnTo>
                  <a:pt x="4146061" y="0"/>
                </a:ln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6933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5CEDD532-39DA-D6F8-5B8C-4B9A0DA61F44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fr-FR" dirty="0"/>
              <a:t> J. R. Brown et al, ASH</a:t>
            </a:r>
            <a:r>
              <a:rPr lang="fr-FR" baseline="30000" dirty="0"/>
              <a:t>® </a:t>
            </a:r>
            <a:r>
              <a:rPr lang="fr-FR" dirty="0"/>
              <a:t> 2023, Abs. #202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0139C9B5-6947-3CC1-5E47-4DF4FE6416B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/>
              <a:t>Etude ALPINE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90B02BB8-2082-7FD9-66C7-DEFA1062184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/>
              <a:t>Suivi prolongé de l'étude de phase 3 randomisée : </a:t>
            </a:r>
            <a:r>
              <a:rPr lang="fr-FR" dirty="0" err="1"/>
              <a:t>Zanubrutinib</a:t>
            </a:r>
            <a:r>
              <a:rPr lang="fr-FR" dirty="0"/>
              <a:t> </a:t>
            </a:r>
            <a:r>
              <a:rPr lang="fr-FR" i="1" dirty="0"/>
              <a:t>vs</a:t>
            </a:r>
            <a:r>
              <a:rPr lang="fr-FR" dirty="0"/>
              <a:t> Ibrutinib </a:t>
            </a:r>
          </a:p>
        </p:txBody>
      </p:sp>
      <p:sp>
        <p:nvSpPr>
          <p:cNvPr id="6" name="Espace réservé du texte 1">
            <a:extLst>
              <a:ext uri="{FF2B5EF4-FFF2-40B4-BE49-F238E27FC236}">
                <a16:creationId xmlns="" xmlns:a16="http://schemas.microsoft.com/office/drawing/2014/main" id="{A5660D53-07C7-501C-ACE7-6F094F11B5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35351" y="6554231"/>
            <a:ext cx="1411407" cy="242888"/>
          </a:xfrm>
        </p:spPr>
        <p:txBody>
          <a:bodyPr>
            <a:normAutofit fontScale="92500"/>
          </a:bodyPr>
          <a:lstStyle/>
          <a:p>
            <a:r>
              <a:rPr lang="fr-FR" dirty="0"/>
              <a:t>9-12 décembre 2023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35628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="" xmlns:a16="http://schemas.microsoft.com/office/drawing/2014/main" id="{3434C085-0770-43A0-1B63-D7A7493A9A2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/>
          </a:bodyPr>
          <a:lstStyle/>
          <a:p>
            <a:r>
              <a:rPr lang="fr-FR" dirty="0"/>
              <a:t>9-12 décembre 2023</a:t>
            </a:r>
          </a:p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51BC11A6-4E2B-6A98-537D-379F5F43E696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fr-FR" dirty="0"/>
              <a:t> J. R. Brown et al, ASH</a:t>
            </a:r>
            <a:r>
              <a:rPr lang="fr-FR" baseline="30000" dirty="0"/>
              <a:t>® </a:t>
            </a:r>
            <a:r>
              <a:rPr lang="fr-FR" dirty="0"/>
              <a:t> 2023, Abs. #202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E0021175-4FA4-37AD-23CD-EBCF6DF2E13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/>
              <a:t>Etude ALPINE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024041FA-24D4-61E8-793F-4E60805D3C9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/>
              <a:t>Design de l’étude</a:t>
            </a:r>
            <a:endParaRPr lang="en-US" dirty="0"/>
          </a:p>
          <a:p>
            <a:endParaRPr lang="fr-FR" dirty="0"/>
          </a:p>
        </p:txBody>
      </p:sp>
      <p:sp>
        <p:nvSpPr>
          <p:cNvPr id="6" name="Parenthèse ouvrante 5">
            <a:extLst>
              <a:ext uri="{FF2B5EF4-FFF2-40B4-BE49-F238E27FC236}">
                <a16:creationId xmlns="" xmlns:a16="http://schemas.microsoft.com/office/drawing/2014/main" id="{F6ADC03F-34C1-14EB-DF22-618B1BDE1F12}"/>
              </a:ext>
            </a:extLst>
          </p:cNvPr>
          <p:cNvSpPr/>
          <p:nvPr/>
        </p:nvSpPr>
        <p:spPr>
          <a:xfrm>
            <a:off x="5994872" y="2419898"/>
            <a:ext cx="440231" cy="1557640"/>
          </a:xfrm>
          <a:prstGeom prst="leftBracket">
            <a:avLst>
              <a:gd name="adj" fmla="val 0"/>
            </a:avLst>
          </a:prstGeom>
          <a:noFill/>
          <a:ln w="19050" cap="flat" cmpd="sng" algn="ctr">
            <a:solidFill>
              <a:srgbClr val="000000">
                <a:lumMod val="50000"/>
                <a:lumOff val="50000"/>
              </a:srgbClr>
            </a:solidFill>
            <a:prstDash val="solid"/>
            <a:miter lim="800000"/>
            <a:headEnd type="triangle" w="lg" len="lg"/>
            <a:tailEnd type="triangle" w="lg" len="lg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fr-FR" sz="1400" ker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eeform 5">
            <a:extLst>
              <a:ext uri="{FF2B5EF4-FFF2-40B4-BE49-F238E27FC236}">
                <a16:creationId xmlns="" xmlns:a16="http://schemas.microsoft.com/office/drawing/2014/main" id="{29F750F8-89DA-2376-95FD-8C3980E2C782}"/>
              </a:ext>
            </a:extLst>
          </p:cNvPr>
          <p:cNvSpPr/>
          <p:nvPr/>
        </p:nvSpPr>
        <p:spPr>
          <a:xfrm>
            <a:off x="1362169" y="1325238"/>
            <a:ext cx="4690403" cy="372839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spcFirstLastPara="0" vert="horz" wrap="square" lIns="74434" tIns="74434" rIns="74434" bIns="74434" numCol="1" spcCol="1270" anchor="ctr" anchorCtr="0">
            <a:noAutofit/>
          </a:bodyPr>
          <a:lstStyle/>
          <a:p>
            <a:pPr defTabSz="450056">
              <a:spcBef>
                <a:spcPts val="400"/>
              </a:spcBef>
              <a:defRPr/>
            </a:pPr>
            <a:r>
              <a:rPr lang="da-DK" sz="1500" b="1" dirty="0">
                <a:solidFill>
                  <a:srgbClr val="000000"/>
                </a:solidFill>
                <a:cs typeface="Arial" panose="020B0604020202020204" pitchFamily="34" charset="0"/>
              </a:rPr>
              <a:t>Inclusion (N=652)</a:t>
            </a:r>
          </a:p>
          <a:p>
            <a:pPr marL="108000" indent="-108000" defTabSz="450056">
              <a:spcBef>
                <a:spcPts val="600"/>
              </a:spcBef>
              <a:buClr>
                <a:srgbClr val="FF7F4D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LLC/SSL en rechute ou </a:t>
            </a:r>
            <a:r>
              <a:rPr lang="en-US" sz="1400" dirty="0" err="1">
                <a:solidFill>
                  <a:srgbClr val="000000"/>
                </a:solidFill>
                <a:cs typeface="Arial" panose="020B0604020202020204" pitchFamily="34" charset="0"/>
              </a:rPr>
              <a:t>réfractaire</a:t>
            </a:r>
            <a:r>
              <a:rPr 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 à au </a:t>
            </a:r>
            <a:r>
              <a:rPr lang="en-US" sz="1400" err="1">
                <a:solidFill>
                  <a:srgbClr val="000000"/>
                </a:solidFill>
                <a:cs typeface="Arial" panose="020B0604020202020204" pitchFamily="34" charset="0"/>
              </a:rPr>
              <a:t>moins</a:t>
            </a:r>
            <a:r>
              <a:rPr lang="en-US" sz="140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br>
              <a:rPr lang="en-US" sz="140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sz="1400">
                <a:solidFill>
                  <a:srgbClr val="000000"/>
                </a:solidFill>
                <a:cs typeface="Arial" panose="020B0604020202020204" pitchFamily="34" charset="0"/>
              </a:rPr>
              <a:t>une </a:t>
            </a:r>
            <a:r>
              <a:rPr lang="en-US" sz="1400" dirty="0" err="1">
                <a:solidFill>
                  <a:srgbClr val="000000"/>
                </a:solidFill>
                <a:cs typeface="Arial" panose="020B0604020202020204" pitchFamily="34" charset="0"/>
              </a:rPr>
              <a:t>ligne</a:t>
            </a:r>
            <a:r>
              <a:rPr 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cs typeface="Arial" panose="020B0604020202020204" pitchFamily="34" charset="0"/>
              </a:rPr>
              <a:t>antérieure</a:t>
            </a:r>
            <a:r>
              <a:rPr 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 de </a:t>
            </a:r>
            <a:r>
              <a:rPr lang="en-US" sz="1400" dirty="0" err="1">
                <a:solidFill>
                  <a:srgbClr val="000000"/>
                </a:solidFill>
                <a:cs typeface="Arial" panose="020B0604020202020204" pitchFamily="34" charset="0"/>
              </a:rPr>
              <a:t>traitement</a:t>
            </a:r>
            <a:r>
              <a:rPr 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cs typeface="Arial" panose="020B0604020202020204" pitchFamily="34" charset="0"/>
              </a:rPr>
              <a:t>systémique</a:t>
            </a:r>
            <a:r>
              <a:rPr 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</a:p>
          <a:p>
            <a:pPr marL="108000" indent="-108000" defTabSz="450056">
              <a:spcBef>
                <a:spcPts val="600"/>
              </a:spcBef>
              <a:buClr>
                <a:srgbClr val="FF7F4D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 err="1">
                <a:solidFill>
                  <a:srgbClr val="000000"/>
                </a:solidFill>
                <a:cs typeface="Arial" panose="020B0604020202020204" pitchFamily="34" charset="0"/>
              </a:rPr>
              <a:t>Lymphadénopathie</a:t>
            </a:r>
            <a:r>
              <a:rPr 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cs typeface="Arial" panose="020B0604020202020204" pitchFamily="34" charset="0"/>
              </a:rPr>
              <a:t>mesurable</a:t>
            </a:r>
            <a:r>
              <a:rPr 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 par scanner ou IRM</a:t>
            </a:r>
          </a:p>
          <a:p>
            <a:pPr marL="108000" indent="-108000" defTabSz="450056">
              <a:spcBef>
                <a:spcPts val="600"/>
              </a:spcBef>
              <a:buClr>
                <a:srgbClr val="FF7F4D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 err="1">
                <a:solidFill>
                  <a:srgbClr val="000000"/>
                </a:solidFill>
                <a:cs typeface="Arial" panose="020B0604020202020204" pitchFamily="34" charset="0"/>
              </a:rPr>
              <a:t>Nécessite</a:t>
            </a:r>
            <a:r>
              <a:rPr 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 un </a:t>
            </a:r>
            <a:r>
              <a:rPr lang="en-US" sz="1400" dirty="0" err="1">
                <a:solidFill>
                  <a:srgbClr val="000000"/>
                </a:solidFill>
                <a:cs typeface="Arial" panose="020B0604020202020204" pitchFamily="34" charset="0"/>
              </a:rPr>
              <a:t>traitementselon</a:t>
            </a:r>
            <a:r>
              <a:rPr 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 les </a:t>
            </a:r>
            <a:r>
              <a:rPr lang="en-US" sz="1400" dirty="0" err="1">
                <a:solidFill>
                  <a:srgbClr val="000000"/>
                </a:solidFill>
                <a:cs typeface="Arial" panose="020B0604020202020204" pitchFamily="34" charset="0"/>
              </a:rPr>
              <a:t>critères</a:t>
            </a:r>
            <a:r>
              <a:rPr 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cs typeface="Arial" panose="020B0604020202020204" pitchFamily="34" charset="0"/>
              </a:rPr>
              <a:t>iwCLL</a:t>
            </a:r>
            <a:endParaRPr lang="en-US" sz="12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defTabSz="450056">
              <a:spcBef>
                <a:spcPts val="1200"/>
              </a:spcBef>
              <a:defRPr/>
            </a:pPr>
            <a:r>
              <a:rPr lang="da-DK" sz="1400" b="1" dirty="0">
                <a:solidFill>
                  <a:srgbClr val="000000"/>
                </a:solidFill>
                <a:cs typeface="Arial" panose="020B0604020202020204" pitchFamily="34" charset="0"/>
              </a:rPr>
              <a:t>Exclusion</a:t>
            </a:r>
          </a:p>
          <a:p>
            <a:pPr marL="108000" indent="-108000" defTabSz="450056">
              <a:spcBef>
                <a:spcPts val="600"/>
              </a:spcBef>
              <a:buClr>
                <a:srgbClr val="FF7F4D"/>
              </a:buClr>
              <a:buFont typeface="Arial" panose="020B0604020202020204" pitchFamily="34" charset="0"/>
              <a:buChar char="•"/>
              <a:defRPr/>
            </a:pPr>
            <a:r>
              <a:rPr lang="en-US" sz="1200" dirty="0" err="1">
                <a:solidFill>
                  <a:srgbClr val="000000"/>
                </a:solidFill>
                <a:cs typeface="Arial" panose="020B0604020202020204" pitchFamily="34" charset="0"/>
              </a:rPr>
              <a:t>Traitement</a:t>
            </a:r>
            <a:r>
              <a:rPr lang="en-US" sz="12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cs typeface="Arial" panose="020B0604020202020204" pitchFamily="34" charset="0"/>
              </a:rPr>
              <a:t>antérieur</a:t>
            </a:r>
            <a:r>
              <a:rPr lang="en-US" sz="1200" dirty="0">
                <a:solidFill>
                  <a:srgbClr val="000000"/>
                </a:solidFill>
                <a:cs typeface="Arial" panose="020B0604020202020204" pitchFamily="34" charset="0"/>
              </a:rPr>
              <a:t> par </a:t>
            </a:r>
            <a:r>
              <a:rPr lang="en-US" sz="1200" dirty="0" err="1">
                <a:solidFill>
                  <a:srgbClr val="000000"/>
                </a:solidFill>
                <a:cs typeface="Arial" panose="020B0604020202020204" pitchFamily="34" charset="0"/>
              </a:rPr>
              <a:t>inhibiteur</a:t>
            </a:r>
            <a:r>
              <a:rPr lang="en-US" sz="1200" dirty="0">
                <a:solidFill>
                  <a:srgbClr val="000000"/>
                </a:solidFill>
                <a:cs typeface="Arial" panose="020B0604020202020204" pitchFamily="34" charset="0"/>
              </a:rPr>
              <a:t> de BTK</a:t>
            </a:r>
          </a:p>
          <a:p>
            <a:pPr marL="108000" indent="-108000" defTabSz="450056">
              <a:spcBef>
                <a:spcPts val="600"/>
              </a:spcBef>
              <a:buClr>
                <a:srgbClr val="FF7F4D"/>
              </a:buClr>
              <a:buFont typeface="Arial" panose="020B0604020202020204" pitchFamily="34" charset="0"/>
              <a:buChar char="•"/>
              <a:defRPr/>
            </a:pPr>
            <a:r>
              <a:rPr lang="en-US" sz="1200" dirty="0" err="1">
                <a:solidFill>
                  <a:srgbClr val="000000"/>
                </a:solidFill>
                <a:cs typeface="Arial" panose="020B0604020202020204" pitchFamily="34" charset="0"/>
              </a:rPr>
              <a:t>Traitement</a:t>
            </a:r>
            <a:r>
              <a:rPr lang="en-US" sz="1200" dirty="0">
                <a:solidFill>
                  <a:srgbClr val="000000"/>
                </a:solidFill>
                <a:cs typeface="Arial" panose="020B0604020202020204" pitchFamily="34" charset="0"/>
              </a:rPr>
              <a:t> à la </a:t>
            </a:r>
            <a:r>
              <a:rPr lang="en-US" sz="1200" dirty="0" err="1">
                <a:solidFill>
                  <a:srgbClr val="000000"/>
                </a:solidFill>
                <a:cs typeface="Arial" panose="020B0604020202020204" pitchFamily="34" charset="0"/>
              </a:rPr>
              <a:t>warfarine</a:t>
            </a:r>
            <a:r>
              <a:rPr lang="en-US" sz="1200" dirty="0">
                <a:solidFill>
                  <a:srgbClr val="000000"/>
                </a:solidFill>
                <a:cs typeface="Arial" panose="020B0604020202020204" pitchFamily="34" charset="0"/>
              </a:rPr>
              <a:t> ou à </a:t>
            </a:r>
            <a:r>
              <a:rPr lang="en-US" sz="1200" err="1">
                <a:solidFill>
                  <a:srgbClr val="000000"/>
                </a:solidFill>
                <a:cs typeface="Arial" panose="020B0604020202020204" pitchFamily="34" charset="0"/>
              </a:rPr>
              <a:t>d'autres</a:t>
            </a:r>
            <a:r>
              <a:rPr lang="en-US" sz="120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br>
              <a:rPr lang="en-US" sz="120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sz="1200">
                <a:solidFill>
                  <a:srgbClr val="000000"/>
                </a:solidFill>
                <a:cs typeface="Arial" panose="020B0604020202020204" pitchFamily="34" charset="0"/>
              </a:rPr>
              <a:t>antagonistes </a:t>
            </a:r>
            <a:r>
              <a:rPr lang="en-US" sz="1200" dirty="0">
                <a:solidFill>
                  <a:srgbClr val="000000"/>
                </a:solidFill>
                <a:cs typeface="Arial" panose="020B0604020202020204" pitchFamily="34" charset="0"/>
              </a:rPr>
              <a:t>de la </a:t>
            </a:r>
            <a:r>
              <a:rPr lang="en-US" sz="1200" dirty="0" err="1">
                <a:solidFill>
                  <a:srgbClr val="000000"/>
                </a:solidFill>
                <a:cs typeface="Arial" panose="020B0604020202020204" pitchFamily="34" charset="0"/>
              </a:rPr>
              <a:t>vitamine</a:t>
            </a:r>
            <a:r>
              <a:rPr lang="en-US" sz="1200" dirty="0">
                <a:solidFill>
                  <a:srgbClr val="000000"/>
                </a:solidFill>
                <a:cs typeface="Arial" panose="020B0604020202020204" pitchFamily="34" charset="0"/>
              </a:rPr>
              <a:t> K</a:t>
            </a:r>
          </a:p>
          <a:p>
            <a:pPr defTabSz="450056">
              <a:spcBef>
                <a:spcPts val="1200"/>
              </a:spcBef>
              <a:defRPr/>
            </a:pPr>
            <a:r>
              <a:rPr lang="da-DK" sz="1400" b="1" dirty="0">
                <a:solidFill>
                  <a:srgbClr val="000000"/>
                </a:solidFill>
                <a:cs typeface="Arial" panose="020B0604020202020204" pitchFamily="34" charset="0"/>
              </a:rPr>
              <a:t>Stratification</a:t>
            </a:r>
          </a:p>
          <a:p>
            <a:pPr marL="108000" indent="-108000" defTabSz="450056">
              <a:spcBef>
                <a:spcPts val="600"/>
              </a:spcBef>
              <a:buClr>
                <a:srgbClr val="FF7F4D"/>
              </a:buClr>
              <a:buFont typeface="Arial" panose="020B0604020202020204" pitchFamily="34" charset="0"/>
              <a:buChar char="•"/>
              <a:defRPr/>
            </a:pPr>
            <a:r>
              <a:rPr lang="en-US" sz="1200" dirty="0" err="1">
                <a:solidFill>
                  <a:srgbClr val="000000"/>
                </a:solidFill>
                <a:cs typeface="Arial" panose="020B0604020202020204" pitchFamily="34" charset="0"/>
              </a:rPr>
              <a:t>L'âge</a:t>
            </a:r>
            <a:r>
              <a:rPr lang="en-US" sz="1200" dirty="0">
                <a:solidFill>
                  <a:srgbClr val="000000"/>
                </a:solidFill>
                <a:cs typeface="Arial" panose="020B0604020202020204" pitchFamily="34" charset="0"/>
              </a:rPr>
              <a:t>,</a:t>
            </a:r>
          </a:p>
          <a:p>
            <a:pPr marL="108000" indent="-108000" defTabSz="450056">
              <a:spcBef>
                <a:spcPts val="600"/>
              </a:spcBef>
              <a:buClr>
                <a:srgbClr val="FF7F4D"/>
              </a:buClr>
              <a:buFont typeface="Arial" panose="020B0604020202020204" pitchFamily="34" charset="0"/>
              <a:buChar char="•"/>
              <a:defRPr/>
            </a:pPr>
            <a:r>
              <a:rPr lang="en-US" sz="1200" dirty="0" err="1">
                <a:solidFill>
                  <a:srgbClr val="000000"/>
                </a:solidFill>
                <a:cs typeface="Arial" panose="020B0604020202020204" pitchFamily="34" charset="0"/>
              </a:rPr>
              <a:t>Géographique</a:t>
            </a:r>
            <a:r>
              <a:rPr lang="en-US" sz="1200" dirty="0">
                <a:solidFill>
                  <a:srgbClr val="000000"/>
                </a:solidFill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cs typeface="Arial" panose="020B0604020202020204" pitchFamily="34" charset="0"/>
              </a:rPr>
              <a:t>région</a:t>
            </a:r>
            <a:endParaRPr lang="en-US" sz="12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108000" indent="-108000" defTabSz="450056">
              <a:spcBef>
                <a:spcPts val="600"/>
              </a:spcBef>
              <a:buClr>
                <a:srgbClr val="FF7F4D"/>
              </a:buClr>
              <a:buFont typeface="Arial" panose="020B0604020202020204" pitchFamily="34" charset="0"/>
              <a:buChar char="•"/>
              <a:defRPr/>
            </a:pPr>
            <a:r>
              <a:rPr lang="en-US" sz="1200" dirty="0" err="1">
                <a:solidFill>
                  <a:srgbClr val="000000"/>
                </a:solidFill>
                <a:cs typeface="Arial" panose="020B0604020202020204" pitchFamily="34" charset="0"/>
              </a:rPr>
              <a:t>Réfractarité</a:t>
            </a:r>
            <a:endParaRPr lang="en-US" sz="12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108000" indent="-108000" defTabSz="450056">
              <a:spcBef>
                <a:spcPts val="600"/>
              </a:spcBef>
              <a:buClr>
                <a:srgbClr val="FF7F4D"/>
              </a:buClr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000000"/>
                </a:solidFill>
                <a:cs typeface="Arial" panose="020B0604020202020204" pitchFamily="34" charset="0"/>
              </a:rPr>
              <a:t>Del(17p)/TP53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="" xmlns:a16="http://schemas.microsoft.com/office/drawing/2014/main" id="{9EA74932-1F40-49E1-7FAE-2A192DF7C286}"/>
              </a:ext>
            </a:extLst>
          </p:cNvPr>
          <p:cNvSpPr/>
          <p:nvPr/>
        </p:nvSpPr>
        <p:spPr>
          <a:xfrm>
            <a:off x="5728844" y="2932690"/>
            <a:ext cx="532056" cy="532056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lIns="0" tIns="0" rIns="0" bIns="0" rtlCol="0" anchor="ctr"/>
          <a:lstStyle/>
          <a:p>
            <a:pPr algn="ctr">
              <a:defRPr/>
            </a:pPr>
            <a:r>
              <a:rPr lang="en-US" altLang="zh-CN" sz="1600" b="1" kern="0">
                <a:solidFill>
                  <a:srgbClr val="FFFFFF"/>
                </a:solidFill>
                <a:cs typeface="Arial" panose="020B0604020202020204" pitchFamily="34" charset="0"/>
              </a:rPr>
              <a:t>R</a:t>
            </a:r>
          </a:p>
          <a:p>
            <a:pPr algn="ctr">
              <a:defRPr/>
            </a:pPr>
            <a:r>
              <a:rPr lang="en-US" altLang="zh-CN" sz="1100" b="1" kern="0">
                <a:solidFill>
                  <a:srgbClr val="FFFFFF"/>
                </a:solidFill>
                <a:cs typeface="Arial" panose="020B0604020202020204" pitchFamily="34" charset="0"/>
              </a:rPr>
              <a:t>1:1</a:t>
            </a:r>
            <a:endParaRPr lang="en-US" altLang="zh-CN" sz="1000" b="1" kern="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="" xmlns:a16="http://schemas.microsoft.com/office/drawing/2014/main" id="{9D598F9D-22A3-5BB6-1E3B-B29E7C4D7609}"/>
              </a:ext>
            </a:extLst>
          </p:cNvPr>
          <p:cNvSpPr/>
          <p:nvPr/>
        </p:nvSpPr>
        <p:spPr>
          <a:xfrm>
            <a:off x="9124637" y="1325239"/>
            <a:ext cx="2406118" cy="372839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spcFirstLastPara="0" vert="horz" wrap="square" lIns="74434" tIns="74434" rIns="74434" bIns="74434" numCol="1" spcCol="1270" anchor="ctr" anchorCtr="0">
            <a:noAutofit/>
          </a:bodyPr>
          <a:lstStyle/>
          <a:p>
            <a:pPr defTabSz="450056">
              <a:spcBef>
                <a:spcPts val="1200"/>
              </a:spcBef>
              <a:defRPr/>
            </a:pPr>
            <a:r>
              <a:rPr lang="en-US" sz="1500" b="1" dirty="0">
                <a:solidFill>
                  <a:srgbClr val="000000"/>
                </a:solidFill>
                <a:cs typeface="Arial"/>
              </a:rPr>
              <a:t>Objectif </a:t>
            </a:r>
            <a:r>
              <a:rPr lang="en-US" sz="1500" b="1" dirty="0" err="1">
                <a:solidFill>
                  <a:srgbClr val="000000"/>
                </a:solidFill>
                <a:cs typeface="Arial"/>
              </a:rPr>
              <a:t>primaire </a:t>
            </a:r>
            <a:r>
              <a:rPr lang="en-US" sz="1500" b="1" dirty="0">
                <a:solidFill>
                  <a:srgbClr val="000000"/>
                </a:solidFill>
                <a:cs typeface="Arial"/>
              </a:rPr>
              <a:t>:</a:t>
            </a:r>
            <a:endParaRPr lang="en-US" sz="1500" b="1" dirty="0">
              <a:solidFill>
                <a:srgbClr val="FF6600">
                  <a:lumMod val="50000"/>
                </a:srgbClr>
              </a:solidFill>
              <a:cs typeface="Arial"/>
            </a:endParaRPr>
          </a:p>
          <a:p>
            <a:pPr marL="107950" indent="-107950" defTabSz="450056">
              <a:spcBef>
                <a:spcPts val="600"/>
              </a:spcBef>
              <a:buClr>
                <a:srgbClr val="FF7F4D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cs typeface="Arial"/>
              </a:rPr>
              <a:t>RG (RC + RP)</a:t>
            </a:r>
            <a:endParaRPr lang="en-US" sz="14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defTabSz="450056">
              <a:spcBef>
                <a:spcPts val="1200"/>
              </a:spcBef>
              <a:buClr>
                <a:srgbClr val="9A00C7"/>
              </a:buClr>
              <a:defRPr/>
            </a:pPr>
            <a:r>
              <a:rPr lang="en-US" sz="1500" b="1" dirty="0" err="1">
                <a:solidFill>
                  <a:srgbClr val="000000"/>
                </a:solidFill>
                <a:cs typeface="Arial"/>
              </a:rPr>
              <a:t>Objectifs secondaires </a:t>
            </a:r>
            <a:r>
              <a:rPr lang="en-US" sz="1500" b="1" dirty="0">
                <a:solidFill>
                  <a:srgbClr val="000000"/>
                </a:solidFill>
                <a:cs typeface="Arial"/>
              </a:rPr>
              <a:t>:</a:t>
            </a:r>
            <a:endParaRPr lang="en-US" sz="1500" b="1" dirty="0">
              <a:solidFill>
                <a:srgbClr val="FF6600">
                  <a:lumMod val="50000"/>
                </a:srgbClr>
              </a:solidFill>
              <a:cs typeface="Arial"/>
            </a:endParaRPr>
          </a:p>
          <a:p>
            <a:pPr marL="107950" indent="-107950" defTabSz="450056">
              <a:spcBef>
                <a:spcPts val="600"/>
              </a:spcBef>
              <a:buClr>
                <a:srgbClr val="FF7F4D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cs typeface="Arial"/>
              </a:rPr>
              <a:t>SSP</a:t>
            </a:r>
          </a:p>
          <a:p>
            <a:pPr marL="107950" indent="-107950" defTabSz="450056">
              <a:spcBef>
                <a:spcPts val="600"/>
              </a:spcBef>
              <a:buClr>
                <a:srgbClr val="FF7F4D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cs typeface="Arial"/>
              </a:rPr>
              <a:t>Incidence FA</a:t>
            </a:r>
            <a:endParaRPr lang="en-US" sz="1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grpSp>
        <p:nvGrpSpPr>
          <p:cNvPr id="11" name="Groupe 10">
            <a:extLst>
              <a:ext uri="{FF2B5EF4-FFF2-40B4-BE49-F238E27FC236}">
                <a16:creationId xmlns="" xmlns:a16="http://schemas.microsoft.com/office/drawing/2014/main" id="{AEC38D98-AAE9-E170-09FA-8825F35F112E}"/>
              </a:ext>
            </a:extLst>
          </p:cNvPr>
          <p:cNvGrpSpPr/>
          <p:nvPr/>
        </p:nvGrpSpPr>
        <p:grpSpPr>
          <a:xfrm>
            <a:off x="8875927" y="2066608"/>
            <a:ext cx="117884" cy="2266627"/>
            <a:chOff x="9203915" y="2753585"/>
            <a:chExt cx="117884" cy="2266627"/>
          </a:xfrm>
        </p:grpSpPr>
        <p:cxnSp>
          <p:nvCxnSpPr>
            <p:cNvPr id="12" name="Connecteur droit 11">
              <a:extLst>
                <a:ext uri="{FF2B5EF4-FFF2-40B4-BE49-F238E27FC236}">
                  <a16:creationId xmlns="" xmlns:a16="http://schemas.microsoft.com/office/drawing/2014/main" id="{E47B4724-DFD0-CB7D-AC84-26E7EF1D8D1D}"/>
                </a:ext>
              </a:extLst>
            </p:cNvPr>
            <p:cNvCxnSpPr>
              <a:cxnSpLocks/>
            </p:cNvCxnSpPr>
            <p:nvPr/>
          </p:nvCxnSpPr>
          <p:spPr>
            <a:xfrm>
              <a:off x="9203916" y="2753585"/>
              <a:ext cx="0" cy="2266627"/>
            </a:xfrm>
            <a:prstGeom prst="line">
              <a:avLst/>
            </a:prstGeom>
            <a:noFill/>
            <a:ln w="19050" cap="flat" cmpd="sng" algn="ctr">
              <a:solidFill>
                <a:srgbClr val="FFFFFF">
                  <a:lumMod val="65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3" name="Freeform 55">
              <a:extLst>
                <a:ext uri="{FF2B5EF4-FFF2-40B4-BE49-F238E27FC236}">
                  <a16:creationId xmlns="" xmlns:a16="http://schemas.microsoft.com/office/drawing/2014/main" id="{53E98082-1ADA-F491-CACC-918E6A4EADB6}"/>
                </a:ext>
              </a:extLst>
            </p:cNvPr>
            <p:cNvSpPr/>
            <p:nvPr/>
          </p:nvSpPr>
          <p:spPr>
            <a:xfrm rot="5400000">
              <a:off x="9051310" y="3845852"/>
              <a:ext cx="423093" cy="117884"/>
            </a:xfrm>
            <a:prstGeom prst="triangle">
              <a:avLst/>
            </a:prstGeom>
            <a:solidFill>
              <a:srgbClr val="FFFFFF">
                <a:lumMod val="65000"/>
              </a:srgbClr>
            </a:solidFill>
            <a:ln>
              <a:noFill/>
            </a:ln>
            <a:effectLst/>
          </p:spPr>
          <p:txBody>
            <a:bodyPr spcFirstLastPara="0" vert="horz" wrap="square" lIns="0" tIns="60722" rIns="77862" bIns="60722" numCol="1" spcCol="1270" anchor="ctr" anchorCtr="0">
              <a:noAutofit/>
            </a:bodyPr>
            <a:lstStyle/>
            <a:p>
              <a:pPr algn="ctr" defTabSz="35004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8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Freeform 41">
            <a:extLst>
              <a:ext uri="{FF2B5EF4-FFF2-40B4-BE49-F238E27FC236}">
                <a16:creationId xmlns="" xmlns:a16="http://schemas.microsoft.com/office/drawing/2014/main" id="{0D1ECEDA-ACD3-2CA5-B97E-9A262EC1DB8D}"/>
              </a:ext>
            </a:extLst>
          </p:cNvPr>
          <p:cNvSpPr/>
          <p:nvPr/>
        </p:nvSpPr>
        <p:spPr>
          <a:xfrm>
            <a:off x="6428374" y="2066608"/>
            <a:ext cx="2141200" cy="715603"/>
          </a:xfrm>
          <a:prstGeom prst="roundRect">
            <a:avLst>
              <a:gd name="adj" fmla="val 9151"/>
            </a:avLst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36000" tIns="36000" rIns="36000" bIns="36000" numCol="1" spcCol="1270" anchor="ctr" anchorCtr="0">
            <a:noAutofit/>
          </a:bodyPr>
          <a:lstStyle/>
          <a:p>
            <a:pPr algn="ctr" defTabSz="514350">
              <a:defRPr/>
            </a:pPr>
            <a:r>
              <a:rPr lang="en-US" b="1" kern="0">
                <a:solidFill>
                  <a:prstClr val="white"/>
                </a:solidFill>
                <a:cs typeface="Arial" panose="020B0604020202020204" pitchFamily="34" charset="0"/>
              </a:rPr>
              <a:t>Zanubrutinib</a:t>
            </a:r>
          </a:p>
          <a:p>
            <a:pPr algn="ctr" defTabSz="514350">
              <a:defRPr/>
            </a:pPr>
            <a:r>
              <a:rPr lang="en-US" kern="0">
                <a:solidFill>
                  <a:prstClr val="white"/>
                </a:solidFill>
                <a:cs typeface="Arial" panose="020B0604020202020204" pitchFamily="34" charset="0"/>
              </a:rPr>
              <a:t>160mg BID</a:t>
            </a:r>
            <a:endParaRPr lang="en-US" kern="0" baseline="300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7" name="Rectangle à coins arrondis 33">
            <a:extLst>
              <a:ext uri="{FF2B5EF4-FFF2-40B4-BE49-F238E27FC236}">
                <a16:creationId xmlns="" xmlns:a16="http://schemas.microsoft.com/office/drawing/2014/main" id="{9E30543A-A108-06ED-8032-DD632698C164}"/>
              </a:ext>
            </a:extLst>
          </p:cNvPr>
          <p:cNvSpPr/>
          <p:nvPr/>
        </p:nvSpPr>
        <p:spPr>
          <a:xfrm>
            <a:off x="1345691" y="1184031"/>
            <a:ext cx="10185063" cy="4079631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rgbClr val="000000">
                <a:lumMod val="50000"/>
                <a:lumOff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fr-FR" sz="2400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reeform 41">
            <a:extLst>
              <a:ext uri="{FF2B5EF4-FFF2-40B4-BE49-F238E27FC236}">
                <a16:creationId xmlns="" xmlns:a16="http://schemas.microsoft.com/office/drawing/2014/main" id="{007DB8EE-5123-21FF-7C3A-0610EE2F3971}"/>
              </a:ext>
            </a:extLst>
          </p:cNvPr>
          <p:cNvSpPr/>
          <p:nvPr/>
        </p:nvSpPr>
        <p:spPr>
          <a:xfrm>
            <a:off x="6428374" y="3617632"/>
            <a:ext cx="2141200" cy="715603"/>
          </a:xfrm>
          <a:prstGeom prst="roundRect">
            <a:avLst>
              <a:gd name="adj" fmla="val 9151"/>
            </a:avLst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36000" tIns="36000" rIns="36000" bIns="36000" numCol="1" spcCol="1270" anchor="ctr" anchorCtr="0">
            <a:noAutofit/>
          </a:bodyPr>
          <a:lstStyle/>
          <a:p>
            <a:pPr algn="ctr" defTabSz="514350">
              <a:defRPr/>
            </a:pPr>
            <a:r>
              <a:rPr lang="en-US" b="1" kern="0">
                <a:solidFill>
                  <a:prstClr val="white"/>
                </a:solidFill>
                <a:cs typeface="Arial" panose="020B0604020202020204" pitchFamily="34" charset="0"/>
              </a:rPr>
              <a:t>Ibrutinib</a:t>
            </a:r>
          </a:p>
          <a:p>
            <a:pPr algn="ctr" defTabSz="514350">
              <a:defRPr/>
            </a:pPr>
            <a:r>
              <a:rPr lang="en-US" kern="0">
                <a:solidFill>
                  <a:prstClr val="white"/>
                </a:solidFill>
                <a:cs typeface="Arial" panose="020B0604020202020204" pitchFamily="34" charset="0"/>
              </a:rPr>
              <a:t>420mg QD</a:t>
            </a:r>
            <a:endParaRPr lang="en-US" kern="0" baseline="300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6" name="Freeform 41">
            <a:extLst>
              <a:ext uri="{FF2B5EF4-FFF2-40B4-BE49-F238E27FC236}">
                <a16:creationId xmlns="" xmlns:a16="http://schemas.microsoft.com/office/drawing/2014/main" id="{56F0A805-F3DF-6C9E-5A59-BE5DE45A6F05}"/>
              </a:ext>
            </a:extLst>
          </p:cNvPr>
          <p:cNvSpPr/>
          <p:nvPr/>
        </p:nvSpPr>
        <p:spPr>
          <a:xfrm>
            <a:off x="6428373" y="2842120"/>
            <a:ext cx="2329667" cy="715603"/>
          </a:xfrm>
          <a:prstGeom prst="homePlate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36000" tIns="36000" rIns="36000" bIns="36000" numCol="1" spcCol="1270" anchor="ctr" anchorCtr="0">
            <a:noAutofit/>
          </a:bodyPr>
          <a:lstStyle/>
          <a:p>
            <a:pPr algn="ctr" defTabSz="514350">
              <a:defRPr/>
            </a:pPr>
            <a:r>
              <a:rPr lang="en-US" sz="1100" kern="0">
                <a:solidFill>
                  <a:prstClr val="white"/>
                </a:solidFill>
                <a:cs typeface="Arial" panose="020B0604020202020204" pitchFamily="34" charset="0"/>
              </a:rPr>
              <a:t>Traitement jusqu'à </a:t>
            </a:r>
            <a:br>
              <a:rPr lang="en-US" sz="1100" kern="0">
                <a:solidFill>
                  <a:prstClr val="white"/>
                </a:solidFill>
                <a:cs typeface="Arial" panose="020B0604020202020204" pitchFamily="34" charset="0"/>
              </a:rPr>
            </a:br>
            <a:r>
              <a:rPr lang="en-US" sz="1100" kern="0">
                <a:solidFill>
                  <a:prstClr val="white"/>
                </a:solidFill>
                <a:cs typeface="Arial" panose="020B0604020202020204" pitchFamily="34" charset="0"/>
              </a:rPr>
              <a:t>progression de la maladie </a:t>
            </a:r>
            <a:br>
              <a:rPr lang="en-US" sz="1100" kern="0">
                <a:solidFill>
                  <a:prstClr val="white"/>
                </a:solidFill>
                <a:cs typeface="Arial" panose="020B0604020202020204" pitchFamily="34" charset="0"/>
              </a:rPr>
            </a:br>
            <a:r>
              <a:rPr lang="en-US" sz="1100" kern="0">
                <a:solidFill>
                  <a:prstClr val="white"/>
                </a:solidFill>
                <a:cs typeface="Arial" panose="020B0604020202020204" pitchFamily="34" charset="0"/>
              </a:rPr>
              <a:t>ou toxicité inacceptable</a:t>
            </a:r>
            <a:endParaRPr lang="en-US" sz="1100" kern="0" baseline="300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0166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>
            <a:extLst>
              <a:ext uri="{FF2B5EF4-FFF2-40B4-BE49-F238E27FC236}">
                <a16:creationId xmlns="" xmlns:a16="http://schemas.microsoft.com/office/drawing/2014/main" id="{A8F885FE-F0CE-F2F7-C727-2D237650F137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685386" y="1119240"/>
            <a:ext cx="8983610" cy="4617333"/>
          </a:xfrm>
        </p:spPr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="" xmlns:a16="http://schemas.microsoft.com/office/drawing/2014/main" id="{A5660D53-07C7-501C-ACE7-6F094F11B5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/>
          </a:bodyPr>
          <a:lstStyle/>
          <a:p>
            <a:r>
              <a:rPr lang="fr-FR" dirty="0"/>
              <a:t>9-12 décembre 2023</a:t>
            </a:r>
          </a:p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993276F0-A00D-30EE-2DC6-828245FEF99C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fr-FR" dirty="0"/>
              <a:t> J. R. Brown et al, ASH</a:t>
            </a:r>
            <a:r>
              <a:rPr lang="fr-FR" baseline="30000" dirty="0"/>
              <a:t>® </a:t>
            </a:r>
            <a:r>
              <a:rPr lang="fr-FR" dirty="0"/>
              <a:t> 2023, Abs. #202</a:t>
            </a:r>
          </a:p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CB52AF38-BF2D-7DEF-DB1E-E862BB10843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/>
              <a:t>Etude ALPINE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7CF0C6C1-5C94-6F6C-AA1B-A9B7DC8328B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sz="2000" b="1">
                <a:solidFill>
                  <a:srgbClr val="005086"/>
                </a:solidFill>
                <a:latin typeface="Century Gothic" panose="020B0502020202020204" pitchFamily="34" charset="0"/>
              </a:rPr>
              <a:t>Survie sans progression</a:t>
            </a:r>
            <a:endParaRPr lang="fr-FR" sz="2000" b="1" dirty="0">
              <a:solidFill>
                <a:srgbClr val="005086"/>
              </a:solidFill>
              <a:latin typeface="Century Gothic" panose="020B0502020202020204" pitchFamily="34" charset="0"/>
            </a:endParaRPr>
          </a:p>
          <a:p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="" xmlns:a16="http://schemas.microsoft.com/office/drawing/2014/main" id="{2818AA4D-A0D4-0C63-186A-FC3B8C0C399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827134" y="924116"/>
            <a:ext cx="535579" cy="387350"/>
          </a:xfrm>
        </p:spPr>
        <p:txBody>
          <a:bodyPr/>
          <a:lstStyle/>
          <a:p>
            <a:r>
              <a:rPr kumimoji="0" lang="fr-FR" u="none" strike="noStrike" kern="1200" cap="none" spc="0" normalizeH="0" baseline="0" noProof="0">
                <a:ln>
                  <a:noFill/>
                </a:ln>
                <a:solidFill>
                  <a:srgbClr val="737078"/>
                </a:solidFill>
                <a:effectLst/>
                <a:uLnTx/>
                <a:uFillTx/>
                <a:latin typeface="Century Gothic" panose="020B0502020202020204" pitchFamily="34" charset="0"/>
              </a:rPr>
              <a:t>SSP</a:t>
            </a:r>
            <a:endParaRPr lang="fr-FR" sz="1200" dirty="0"/>
          </a:p>
        </p:txBody>
      </p:sp>
      <p:graphicFrame>
        <p:nvGraphicFramePr>
          <p:cNvPr id="9" name="Chart 16">
            <a:extLst>
              <a:ext uri="{FF2B5EF4-FFF2-40B4-BE49-F238E27FC236}">
                <a16:creationId xmlns="" xmlns:a16="http://schemas.microsoft.com/office/drawing/2014/main" id="{464ACBC5-51E0-3C72-7856-CCBCE6AB34B4}"/>
              </a:ext>
            </a:extLst>
          </p:cNvPr>
          <p:cNvGraphicFramePr/>
          <p:nvPr>
            <p:extLst/>
          </p:nvPr>
        </p:nvGraphicFramePr>
        <p:xfrm>
          <a:off x="1827133" y="1208913"/>
          <a:ext cx="8588289" cy="3971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Tableau 12">
            <a:extLst>
              <a:ext uri="{FF2B5EF4-FFF2-40B4-BE49-F238E27FC236}">
                <a16:creationId xmlns="" xmlns:a16="http://schemas.microsoft.com/office/drawing/2014/main" id="{9E90F042-1FE7-E649-0F61-9286F2909E7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827131" y="5238105"/>
          <a:ext cx="8192019" cy="441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9219">
                  <a:extLst>
                    <a:ext uri="{9D8B030D-6E8A-4147-A177-3AD203B41FA5}">
                      <a16:colId xmlns="" xmlns:a16="http://schemas.microsoft.com/office/drawing/2014/main" val="1796791387"/>
                    </a:ext>
                  </a:extLst>
                </a:gridCol>
                <a:gridCol w="384640">
                  <a:extLst>
                    <a:ext uri="{9D8B030D-6E8A-4147-A177-3AD203B41FA5}">
                      <a16:colId xmlns="" xmlns:a16="http://schemas.microsoft.com/office/drawing/2014/main" val="266471001"/>
                    </a:ext>
                  </a:extLst>
                </a:gridCol>
                <a:gridCol w="384640">
                  <a:extLst>
                    <a:ext uri="{9D8B030D-6E8A-4147-A177-3AD203B41FA5}">
                      <a16:colId xmlns="" xmlns:a16="http://schemas.microsoft.com/office/drawing/2014/main" val="2281557389"/>
                    </a:ext>
                  </a:extLst>
                </a:gridCol>
                <a:gridCol w="384640">
                  <a:extLst>
                    <a:ext uri="{9D8B030D-6E8A-4147-A177-3AD203B41FA5}">
                      <a16:colId xmlns="" xmlns:a16="http://schemas.microsoft.com/office/drawing/2014/main" val="1469510074"/>
                    </a:ext>
                  </a:extLst>
                </a:gridCol>
                <a:gridCol w="384640">
                  <a:extLst>
                    <a:ext uri="{9D8B030D-6E8A-4147-A177-3AD203B41FA5}">
                      <a16:colId xmlns="" xmlns:a16="http://schemas.microsoft.com/office/drawing/2014/main" val="928356203"/>
                    </a:ext>
                  </a:extLst>
                </a:gridCol>
                <a:gridCol w="384640">
                  <a:extLst>
                    <a:ext uri="{9D8B030D-6E8A-4147-A177-3AD203B41FA5}">
                      <a16:colId xmlns="" xmlns:a16="http://schemas.microsoft.com/office/drawing/2014/main" val="2391589505"/>
                    </a:ext>
                  </a:extLst>
                </a:gridCol>
                <a:gridCol w="384640">
                  <a:extLst>
                    <a:ext uri="{9D8B030D-6E8A-4147-A177-3AD203B41FA5}">
                      <a16:colId xmlns="" xmlns:a16="http://schemas.microsoft.com/office/drawing/2014/main" val="2002810220"/>
                    </a:ext>
                  </a:extLst>
                </a:gridCol>
                <a:gridCol w="384640">
                  <a:extLst>
                    <a:ext uri="{9D8B030D-6E8A-4147-A177-3AD203B41FA5}">
                      <a16:colId xmlns="" xmlns:a16="http://schemas.microsoft.com/office/drawing/2014/main" val="2003630992"/>
                    </a:ext>
                  </a:extLst>
                </a:gridCol>
                <a:gridCol w="384640">
                  <a:extLst>
                    <a:ext uri="{9D8B030D-6E8A-4147-A177-3AD203B41FA5}">
                      <a16:colId xmlns="" xmlns:a16="http://schemas.microsoft.com/office/drawing/2014/main" val="1157455085"/>
                    </a:ext>
                  </a:extLst>
                </a:gridCol>
                <a:gridCol w="384640">
                  <a:extLst>
                    <a:ext uri="{9D8B030D-6E8A-4147-A177-3AD203B41FA5}">
                      <a16:colId xmlns="" xmlns:a16="http://schemas.microsoft.com/office/drawing/2014/main" val="3336050071"/>
                    </a:ext>
                  </a:extLst>
                </a:gridCol>
                <a:gridCol w="384640">
                  <a:extLst>
                    <a:ext uri="{9D8B030D-6E8A-4147-A177-3AD203B41FA5}">
                      <a16:colId xmlns="" xmlns:a16="http://schemas.microsoft.com/office/drawing/2014/main" val="112325588"/>
                    </a:ext>
                  </a:extLst>
                </a:gridCol>
                <a:gridCol w="384640">
                  <a:extLst>
                    <a:ext uri="{9D8B030D-6E8A-4147-A177-3AD203B41FA5}">
                      <a16:colId xmlns="" xmlns:a16="http://schemas.microsoft.com/office/drawing/2014/main" val="3187258541"/>
                    </a:ext>
                  </a:extLst>
                </a:gridCol>
                <a:gridCol w="384640">
                  <a:extLst>
                    <a:ext uri="{9D8B030D-6E8A-4147-A177-3AD203B41FA5}">
                      <a16:colId xmlns="" xmlns:a16="http://schemas.microsoft.com/office/drawing/2014/main" val="4034099865"/>
                    </a:ext>
                  </a:extLst>
                </a:gridCol>
                <a:gridCol w="384640">
                  <a:extLst>
                    <a:ext uri="{9D8B030D-6E8A-4147-A177-3AD203B41FA5}">
                      <a16:colId xmlns="" xmlns:a16="http://schemas.microsoft.com/office/drawing/2014/main" val="3710402823"/>
                    </a:ext>
                  </a:extLst>
                </a:gridCol>
                <a:gridCol w="384640">
                  <a:extLst>
                    <a:ext uri="{9D8B030D-6E8A-4147-A177-3AD203B41FA5}">
                      <a16:colId xmlns="" xmlns:a16="http://schemas.microsoft.com/office/drawing/2014/main" val="2776597775"/>
                    </a:ext>
                  </a:extLst>
                </a:gridCol>
                <a:gridCol w="384640">
                  <a:extLst>
                    <a:ext uri="{9D8B030D-6E8A-4147-A177-3AD203B41FA5}">
                      <a16:colId xmlns="" xmlns:a16="http://schemas.microsoft.com/office/drawing/2014/main" val="3379729793"/>
                    </a:ext>
                  </a:extLst>
                </a:gridCol>
                <a:gridCol w="384640">
                  <a:extLst>
                    <a:ext uri="{9D8B030D-6E8A-4147-A177-3AD203B41FA5}">
                      <a16:colId xmlns="" xmlns:a16="http://schemas.microsoft.com/office/drawing/2014/main" val="1098140682"/>
                    </a:ext>
                  </a:extLst>
                </a:gridCol>
                <a:gridCol w="384640">
                  <a:extLst>
                    <a:ext uri="{9D8B030D-6E8A-4147-A177-3AD203B41FA5}">
                      <a16:colId xmlns="" xmlns:a16="http://schemas.microsoft.com/office/drawing/2014/main" val="1149399730"/>
                    </a:ext>
                  </a:extLst>
                </a:gridCol>
                <a:gridCol w="384640">
                  <a:extLst>
                    <a:ext uri="{9D8B030D-6E8A-4147-A177-3AD203B41FA5}">
                      <a16:colId xmlns="" xmlns:a16="http://schemas.microsoft.com/office/drawing/2014/main" val="789287851"/>
                    </a:ext>
                  </a:extLst>
                </a:gridCol>
                <a:gridCol w="384640">
                  <a:extLst>
                    <a:ext uri="{9D8B030D-6E8A-4147-A177-3AD203B41FA5}">
                      <a16:colId xmlns="" xmlns:a16="http://schemas.microsoft.com/office/drawing/2014/main" val="1799216007"/>
                    </a:ext>
                  </a:extLst>
                </a:gridCol>
                <a:gridCol w="384640">
                  <a:extLst>
                    <a:ext uri="{9D8B030D-6E8A-4147-A177-3AD203B41FA5}">
                      <a16:colId xmlns="" xmlns:a16="http://schemas.microsoft.com/office/drawing/2014/main" val="304042180"/>
                    </a:ext>
                  </a:extLst>
                </a:gridCol>
              </a:tblGrid>
              <a:tr h="220551"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chemeClr val="bg1"/>
                          </a:solidFill>
                          <a:latin typeface="+mn-lt"/>
                        </a:rPr>
                        <a:t>Zanu.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327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315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302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295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287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272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258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247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242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236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217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206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151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124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118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39630942"/>
                  </a:ext>
                </a:extLst>
              </a:tr>
              <a:tr h="220551"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Ibru.</a:t>
                      </a:r>
                      <a:endParaRPr lang="en-US" sz="9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325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305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293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273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258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242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229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212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200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194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182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171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116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222647"/>
                  </a:ext>
                </a:extLst>
              </a:tr>
            </a:tbl>
          </a:graphicData>
        </a:graphic>
      </p:graphicFrame>
      <p:graphicFrame>
        <p:nvGraphicFramePr>
          <p:cNvPr id="14" name="Table 10">
            <a:extLst>
              <a:ext uri="{FF2B5EF4-FFF2-40B4-BE49-F238E27FC236}">
                <a16:creationId xmlns="" xmlns:a16="http://schemas.microsoft.com/office/drawing/2014/main" id="{1F702024-29C9-0916-9D4A-CC0053DDA94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713446" y="1254499"/>
          <a:ext cx="2674520" cy="113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65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132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14748">
                  <a:extLst>
                    <a:ext uri="{9D8B030D-6E8A-4147-A177-3AD203B41FA5}">
                      <a16:colId xmlns="" xmlns:a16="http://schemas.microsoft.com/office/drawing/2014/main" val="1993344156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</a:rPr>
                        <a:t> 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chemeClr val="bg1"/>
                          </a:solidFill>
                          <a:latin typeface="+mn-lt"/>
                        </a:rPr>
                        <a:t>Zanu.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Ibru</a:t>
                      </a:r>
                      <a:endParaRPr lang="en-US" sz="11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Evénements</a:t>
                      </a:r>
                      <a:endParaRPr lang="en-US" sz="12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8E6E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130 (30,8%)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8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159 (48,9%)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8E6E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HR (IC95%)</a:t>
                      </a:r>
                    </a:p>
                  </a:txBody>
                  <a:tcPr marL="36000" marR="36000" marT="36000" marB="36000" anchor="ctr">
                    <a:solidFill>
                      <a:srgbClr val="E8E6E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0,68 (0,53-0,86)</a:t>
                      </a:r>
                      <a:b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</a:br>
                      <a:r>
                        <a:rPr lang="en-US" sz="1200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p</a:t>
                      </a:r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=0,0011</a:t>
                      </a:r>
                    </a:p>
                  </a:txBody>
                  <a:tcPr marL="36000" marR="36000" marT="36000" marB="36000" anchor="ctr">
                    <a:solidFill>
                      <a:srgbClr val="E8E6E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rgbClr val="E8E6E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99453174"/>
                  </a:ext>
                </a:extLst>
              </a:tr>
            </a:tbl>
          </a:graphicData>
        </a:graphic>
      </p:graphicFrame>
      <p:sp>
        <p:nvSpPr>
          <p:cNvPr id="11" name="Espace réservé du texte 6">
            <a:extLst>
              <a:ext uri="{FF2B5EF4-FFF2-40B4-BE49-F238E27FC236}">
                <a16:creationId xmlns="" xmlns:a16="http://schemas.microsoft.com/office/drawing/2014/main" id="{05EDD9E7-C6F0-74B7-1302-4467E156A45C}"/>
              </a:ext>
            </a:extLst>
          </p:cNvPr>
          <p:cNvSpPr txBox="1">
            <a:spLocks/>
          </p:cNvSpPr>
          <p:nvPr/>
        </p:nvSpPr>
        <p:spPr>
          <a:xfrm>
            <a:off x="2673811" y="4130087"/>
            <a:ext cx="2254468" cy="249803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rgbClr val="737078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100" dirty="0"/>
              <a:t>Suivi médian : 39 mois</a:t>
            </a:r>
          </a:p>
        </p:txBody>
      </p:sp>
      <p:sp>
        <p:nvSpPr>
          <p:cNvPr id="20" name="Forme libre : forme 19">
            <a:extLst>
              <a:ext uri="{FF2B5EF4-FFF2-40B4-BE49-F238E27FC236}">
                <a16:creationId xmlns="" xmlns:a16="http://schemas.microsoft.com/office/drawing/2014/main" id="{0D7489F2-8F38-5660-4206-78FE48943E6D}"/>
              </a:ext>
            </a:extLst>
          </p:cNvPr>
          <p:cNvSpPr/>
          <p:nvPr/>
        </p:nvSpPr>
        <p:spPr>
          <a:xfrm>
            <a:off x="2569551" y="1373767"/>
            <a:ext cx="6405134" cy="1772462"/>
          </a:xfrm>
          <a:custGeom>
            <a:avLst/>
            <a:gdLst>
              <a:gd name="connsiteX0" fmla="*/ 0 w 6405134"/>
              <a:gd name="connsiteY0" fmla="*/ 0 h 1772462"/>
              <a:gd name="connsiteX1" fmla="*/ 82340 w 6405134"/>
              <a:gd name="connsiteY1" fmla="*/ 0 h 1772462"/>
              <a:gd name="connsiteX2" fmla="*/ 117009 w 6405134"/>
              <a:gd name="connsiteY2" fmla="*/ 21668 h 1772462"/>
              <a:gd name="connsiteX3" fmla="*/ 186347 w 6405134"/>
              <a:gd name="connsiteY3" fmla="*/ 21668 h 1772462"/>
              <a:gd name="connsiteX4" fmla="*/ 290355 w 6405134"/>
              <a:gd name="connsiteY4" fmla="*/ 39003 h 1772462"/>
              <a:gd name="connsiteX5" fmla="*/ 364027 w 6405134"/>
              <a:gd name="connsiteY5" fmla="*/ 39003 h 1772462"/>
              <a:gd name="connsiteX6" fmla="*/ 533039 w 6405134"/>
              <a:gd name="connsiteY6" fmla="*/ 78006 h 1772462"/>
              <a:gd name="connsiteX7" fmla="*/ 641380 w 6405134"/>
              <a:gd name="connsiteY7" fmla="*/ 78006 h 1772462"/>
              <a:gd name="connsiteX8" fmla="*/ 719386 w 6405134"/>
              <a:gd name="connsiteY8" fmla="*/ 173346 h 1772462"/>
              <a:gd name="connsiteX9" fmla="*/ 827727 w 6405134"/>
              <a:gd name="connsiteY9" fmla="*/ 173346 h 1772462"/>
              <a:gd name="connsiteX10" fmla="*/ 866730 w 6405134"/>
              <a:gd name="connsiteY10" fmla="*/ 199348 h 1772462"/>
              <a:gd name="connsiteX11" fmla="*/ 1022741 w 6405134"/>
              <a:gd name="connsiteY11" fmla="*/ 199348 h 1772462"/>
              <a:gd name="connsiteX12" fmla="*/ 1139750 w 6405134"/>
              <a:gd name="connsiteY12" fmla="*/ 238351 h 1772462"/>
              <a:gd name="connsiteX13" fmla="*/ 1373767 w 6405134"/>
              <a:gd name="connsiteY13" fmla="*/ 238351 h 1772462"/>
              <a:gd name="connsiteX14" fmla="*/ 1512444 w 6405134"/>
              <a:gd name="connsiteY14" fmla="*/ 290354 h 1772462"/>
              <a:gd name="connsiteX15" fmla="*/ 1633786 w 6405134"/>
              <a:gd name="connsiteY15" fmla="*/ 290354 h 1772462"/>
              <a:gd name="connsiteX16" fmla="*/ 1677122 w 6405134"/>
              <a:gd name="connsiteY16" fmla="*/ 329357 h 1772462"/>
              <a:gd name="connsiteX17" fmla="*/ 1733460 w 6405134"/>
              <a:gd name="connsiteY17" fmla="*/ 329357 h 1772462"/>
              <a:gd name="connsiteX18" fmla="*/ 1733460 w 6405134"/>
              <a:gd name="connsiteY18" fmla="*/ 368360 h 1772462"/>
              <a:gd name="connsiteX19" fmla="*/ 1772463 w 6405134"/>
              <a:gd name="connsiteY19" fmla="*/ 368360 h 1772462"/>
              <a:gd name="connsiteX20" fmla="*/ 1772463 w 6405134"/>
              <a:gd name="connsiteY20" fmla="*/ 407363 h 1772462"/>
              <a:gd name="connsiteX21" fmla="*/ 1880804 w 6405134"/>
              <a:gd name="connsiteY21" fmla="*/ 407363 h 1772462"/>
              <a:gd name="connsiteX22" fmla="*/ 2253498 w 6405134"/>
              <a:gd name="connsiteY22" fmla="*/ 554707 h 1772462"/>
              <a:gd name="connsiteX23" fmla="*/ 2396508 w 6405134"/>
              <a:gd name="connsiteY23" fmla="*/ 554707 h 1772462"/>
              <a:gd name="connsiteX24" fmla="*/ 2461513 w 6405134"/>
              <a:gd name="connsiteY24" fmla="*/ 576375 h 1772462"/>
              <a:gd name="connsiteX25" fmla="*/ 2461513 w 6405134"/>
              <a:gd name="connsiteY25" fmla="*/ 615378 h 1772462"/>
              <a:gd name="connsiteX26" fmla="*/ 2604523 w 6405134"/>
              <a:gd name="connsiteY26" fmla="*/ 654381 h 1772462"/>
              <a:gd name="connsiteX27" fmla="*/ 2838540 w 6405134"/>
              <a:gd name="connsiteY27" fmla="*/ 654381 h 1772462"/>
              <a:gd name="connsiteX28" fmla="*/ 2946882 w 6405134"/>
              <a:gd name="connsiteY28" fmla="*/ 684716 h 1772462"/>
              <a:gd name="connsiteX29" fmla="*/ 3072558 w 6405134"/>
              <a:gd name="connsiteY29" fmla="*/ 684716 h 1772462"/>
              <a:gd name="connsiteX30" fmla="*/ 3211234 w 6405134"/>
              <a:gd name="connsiteY30" fmla="*/ 697717 h 1772462"/>
              <a:gd name="connsiteX31" fmla="*/ 3211234 w 6405134"/>
              <a:gd name="connsiteY31" fmla="*/ 728053 h 1772462"/>
              <a:gd name="connsiteX32" fmla="*/ 3510256 w 6405134"/>
              <a:gd name="connsiteY32" fmla="*/ 741054 h 1772462"/>
              <a:gd name="connsiteX33" fmla="*/ 3510256 w 6405134"/>
              <a:gd name="connsiteY33" fmla="*/ 823393 h 1772462"/>
              <a:gd name="connsiteX34" fmla="*/ 3614264 w 6405134"/>
              <a:gd name="connsiteY34" fmla="*/ 823393 h 1772462"/>
              <a:gd name="connsiteX35" fmla="*/ 3644599 w 6405134"/>
              <a:gd name="connsiteY35" fmla="*/ 866730 h 1772462"/>
              <a:gd name="connsiteX36" fmla="*/ 3735606 w 6405134"/>
              <a:gd name="connsiteY36" fmla="*/ 866730 h 1772462"/>
              <a:gd name="connsiteX37" fmla="*/ 3791943 w 6405134"/>
              <a:gd name="connsiteY37" fmla="*/ 901399 h 1772462"/>
              <a:gd name="connsiteX38" fmla="*/ 3904618 w 6405134"/>
              <a:gd name="connsiteY38" fmla="*/ 901399 h 1772462"/>
              <a:gd name="connsiteX39" fmla="*/ 4047629 w 6405134"/>
              <a:gd name="connsiteY39" fmla="*/ 936068 h 1772462"/>
              <a:gd name="connsiteX40" fmla="*/ 4138635 w 6405134"/>
              <a:gd name="connsiteY40" fmla="*/ 936068 h 1772462"/>
              <a:gd name="connsiteX41" fmla="*/ 4181972 w 6405134"/>
              <a:gd name="connsiteY41" fmla="*/ 975071 h 1772462"/>
              <a:gd name="connsiteX42" fmla="*/ 4233976 w 6405134"/>
              <a:gd name="connsiteY42" fmla="*/ 1057410 h 1772462"/>
              <a:gd name="connsiteX43" fmla="*/ 4363985 w 6405134"/>
              <a:gd name="connsiteY43" fmla="*/ 1057410 h 1772462"/>
              <a:gd name="connsiteX44" fmla="*/ 4394321 w 6405134"/>
              <a:gd name="connsiteY44" fmla="*/ 1092079 h 1772462"/>
              <a:gd name="connsiteX45" fmla="*/ 4892690 w 6405134"/>
              <a:gd name="connsiteY45" fmla="*/ 1092079 h 1772462"/>
              <a:gd name="connsiteX46" fmla="*/ 4970696 w 6405134"/>
              <a:gd name="connsiteY46" fmla="*/ 1213422 h 1772462"/>
              <a:gd name="connsiteX47" fmla="*/ 5126707 w 6405134"/>
              <a:gd name="connsiteY47" fmla="*/ 1252424 h 1772462"/>
              <a:gd name="connsiteX48" fmla="*/ 5356391 w 6405134"/>
              <a:gd name="connsiteY48" fmla="*/ 1252424 h 1772462"/>
              <a:gd name="connsiteX49" fmla="*/ 5404061 w 6405134"/>
              <a:gd name="connsiteY49" fmla="*/ 1269759 h 1772462"/>
              <a:gd name="connsiteX50" fmla="*/ 5594741 w 6405134"/>
              <a:gd name="connsiteY50" fmla="*/ 1269759 h 1772462"/>
              <a:gd name="connsiteX51" fmla="*/ 5646745 w 6405134"/>
              <a:gd name="connsiteY51" fmla="*/ 1321763 h 1772462"/>
              <a:gd name="connsiteX52" fmla="*/ 5646745 w 6405134"/>
              <a:gd name="connsiteY52" fmla="*/ 1404102 h 1772462"/>
              <a:gd name="connsiteX53" fmla="*/ 5811424 w 6405134"/>
              <a:gd name="connsiteY53" fmla="*/ 1404102 h 1772462"/>
              <a:gd name="connsiteX54" fmla="*/ 5811424 w 6405134"/>
              <a:gd name="connsiteY54" fmla="*/ 1434438 h 1772462"/>
              <a:gd name="connsiteX55" fmla="*/ 6227454 w 6405134"/>
              <a:gd name="connsiteY55" fmla="*/ 1434438 h 1772462"/>
              <a:gd name="connsiteX56" fmla="*/ 6227454 w 6405134"/>
              <a:gd name="connsiteY56" fmla="*/ 1477774 h 1772462"/>
              <a:gd name="connsiteX57" fmla="*/ 6322795 w 6405134"/>
              <a:gd name="connsiteY57" fmla="*/ 1477774 h 1772462"/>
              <a:gd name="connsiteX58" fmla="*/ 6322795 w 6405134"/>
              <a:gd name="connsiteY58" fmla="*/ 1538445 h 1772462"/>
              <a:gd name="connsiteX59" fmla="*/ 6353130 w 6405134"/>
              <a:gd name="connsiteY59" fmla="*/ 1538445 h 1772462"/>
              <a:gd name="connsiteX60" fmla="*/ 6353130 w 6405134"/>
              <a:gd name="connsiteY60" fmla="*/ 1772462 h 1772462"/>
              <a:gd name="connsiteX61" fmla="*/ 6405134 w 6405134"/>
              <a:gd name="connsiteY61" fmla="*/ 1772462 h 1772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6405134" h="1772462">
                <a:moveTo>
                  <a:pt x="0" y="0"/>
                </a:moveTo>
                <a:lnTo>
                  <a:pt x="82340" y="0"/>
                </a:lnTo>
                <a:lnTo>
                  <a:pt x="117009" y="21668"/>
                </a:lnTo>
                <a:lnTo>
                  <a:pt x="186347" y="21668"/>
                </a:lnTo>
                <a:lnTo>
                  <a:pt x="290355" y="39003"/>
                </a:lnTo>
                <a:lnTo>
                  <a:pt x="364027" y="39003"/>
                </a:lnTo>
                <a:lnTo>
                  <a:pt x="533039" y="78006"/>
                </a:lnTo>
                <a:lnTo>
                  <a:pt x="641380" y="78006"/>
                </a:lnTo>
                <a:lnTo>
                  <a:pt x="719386" y="173346"/>
                </a:lnTo>
                <a:lnTo>
                  <a:pt x="827727" y="173346"/>
                </a:lnTo>
                <a:lnTo>
                  <a:pt x="866730" y="199348"/>
                </a:lnTo>
                <a:lnTo>
                  <a:pt x="1022741" y="199348"/>
                </a:lnTo>
                <a:lnTo>
                  <a:pt x="1139750" y="238351"/>
                </a:lnTo>
                <a:lnTo>
                  <a:pt x="1373767" y="238351"/>
                </a:lnTo>
                <a:lnTo>
                  <a:pt x="1512444" y="290354"/>
                </a:lnTo>
                <a:lnTo>
                  <a:pt x="1633786" y="290354"/>
                </a:lnTo>
                <a:lnTo>
                  <a:pt x="1677122" y="329357"/>
                </a:lnTo>
                <a:lnTo>
                  <a:pt x="1733460" y="329357"/>
                </a:lnTo>
                <a:lnTo>
                  <a:pt x="1733460" y="368360"/>
                </a:lnTo>
                <a:lnTo>
                  <a:pt x="1772463" y="368360"/>
                </a:lnTo>
                <a:lnTo>
                  <a:pt x="1772463" y="407363"/>
                </a:lnTo>
                <a:lnTo>
                  <a:pt x="1880804" y="407363"/>
                </a:lnTo>
                <a:lnTo>
                  <a:pt x="2253498" y="554707"/>
                </a:lnTo>
                <a:lnTo>
                  <a:pt x="2396508" y="554707"/>
                </a:lnTo>
                <a:lnTo>
                  <a:pt x="2461513" y="576375"/>
                </a:lnTo>
                <a:lnTo>
                  <a:pt x="2461513" y="615378"/>
                </a:lnTo>
                <a:lnTo>
                  <a:pt x="2604523" y="654381"/>
                </a:lnTo>
                <a:lnTo>
                  <a:pt x="2838540" y="654381"/>
                </a:lnTo>
                <a:lnTo>
                  <a:pt x="2946882" y="684716"/>
                </a:lnTo>
                <a:lnTo>
                  <a:pt x="3072558" y="684716"/>
                </a:lnTo>
                <a:lnTo>
                  <a:pt x="3211234" y="697717"/>
                </a:lnTo>
                <a:lnTo>
                  <a:pt x="3211234" y="728053"/>
                </a:lnTo>
                <a:lnTo>
                  <a:pt x="3510256" y="741054"/>
                </a:lnTo>
                <a:lnTo>
                  <a:pt x="3510256" y="823393"/>
                </a:lnTo>
                <a:lnTo>
                  <a:pt x="3614264" y="823393"/>
                </a:lnTo>
                <a:lnTo>
                  <a:pt x="3644599" y="866730"/>
                </a:lnTo>
                <a:lnTo>
                  <a:pt x="3735606" y="866730"/>
                </a:lnTo>
                <a:lnTo>
                  <a:pt x="3791943" y="901399"/>
                </a:lnTo>
                <a:lnTo>
                  <a:pt x="3904618" y="901399"/>
                </a:lnTo>
                <a:lnTo>
                  <a:pt x="4047629" y="936068"/>
                </a:lnTo>
                <a:lnTo>
                  <a:pt x="4138635" y="936068"/>
                </a:lnTo>
                <a:lnTo>
                  <a:pt x="4181972" y="975071"/>
                </a:lnTo>
                <a:lnTo>
                  <a:pt x="4233976" y="1057410"/>
                </a:lnTo>
                <a:lnTo>
                  <a:pt x="4363985" y="1057410"/>
                </a:lnTo>
                <a:lnTo>
                  <a:pt x="4394321" y="1092079"/>
                </a:lnTo>
                <a:lnTo>
                  <a:pt x="4892690" y="1092079"/>
                </a:lnTo>
                <a:lnTo>
                  <a:pt x="4970696" y="1213422"/>
                </a:lnTo>
                <a:lnTo>
                  <a:pt x="5126707" y="1252424"/>
                </a:lnTo>
                <a:lnTo>
                  <a:pt x="5356391" y="1252424"/>
                </a:lnTo>
                <a:lnTo>
                  <a:pt x="5404061" y="1269759"/>
                </a:lnTo>
                <a:lnTo>
                  <a:pt x="5594741" y="1269759"/>
                </a:lnTo>
                <a:lnTo>
                  <a:pt x="5646745" y="1321763"/>
                </a:lnTo>
                <a:lnTo>
                  <a:pt x="5646745" y="1404102"/>
                </a:lnTo>
                <a:lnTo>
                  <a:pt x="5811424" y="1404102"/>
                </a:lnTo>
                <a:lnTo>
                  <a:pt x="5811424" y="1434438"/>
                </a:lnTo>
                <a:lnTo>
                  <a:pt x="6227454" y="1434438"/>
                </a:lnTo>
                <a:lnTo>
                  <a:pt x="6227454" y="1477774"/>
                </a:lnTo>
                <a:lnTo>
                  <a:pt x="6322795" y="1477774"/>
                </a:lnTo>
                <a:lnTo>
                  <a:pt x="6322795" y="1538445"/>
                </a:lnTo>
                <a:lnTo>
                  <a:pt x="6353130" y="1538445"/>
                </a:lnTo>
                <a:lnTo>
                  <a:pt x="6353130" y="1772462"/>
                </a:lnTo>
                <a:lnTo>
                  <a:pt x="6405134" y="1772462"/>
                </a:lnTo>
              </a:path>
            </a:pathLst>
          </a:cu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2" name="Forme libre : forme 21">
            <a:extLst>
              <a:ext uri="{FF2B5EF4-FFF2-40B4-BE49-F238E27FC236}">
                <a16:creationId xmlns="" xmlns:a16="http://schemas.microsoft.com/office/drawing/2014/main" id="{98DD87D3-9560-8A1C-7F3E-1813767940E5}"/>
              </a:ext>
            </a:extLst>
          </p:cNvPr>
          <p:cNvSpPr/>
          <p:nvPr/>
        </p:nvSpPr>
        <p:spPr>
          <a:xfrm>
            <a:off x="2573885" y="1369433"/>
            <a:ext cx="6998843" cy="2123488"/>
          </a:xfrm>
          <a:custGeom>
            <a:avLst/>
            <a:gdLst>
              <a:gd name="connsiteX0" fmla="*/ 0 w 6998843"/>
              <a:gd name="connsiteY0" fmla="*/ 0 h 2123488"/>
              <a:gd name="connsiteX1" fmla="*/ 65005 w 6998843"/>
              <a:gd name="connsiteY1" fmla="*/ 0 h 2123488"/>
              <a:gd name="connsiteX2" fmla="*/ 65005 w 6998843"/>
              <a:gd name="connsiteY2" fmla="*/ 0 h 2123488"/>
              <a:gd name="connsiteX3" fmla="*/ 99674 w 6998843"/>
              <a:gd name="connsiteY3" fmla="*/ 34669 h 2123488"/>
              <a:gd name="connsiteX4" fmla="*/ 199348 w 6998843"/>
              <a:gd name="connsiteY4" fmla="*/ 34669 h 2123488"/>
              <a:gd name="connsiteX5" fmla="*/ 325024 w 6998843"/>
              <a:gd name="connsiteY5" fmla="*/ 73672 h 2123488"/>
              <a:gd name="connsiteX6" fmla="*/ 390028 w 6998843"/>
              <a:gd name="connsiteY6" fmla="*/ 125676 h 2123488"/>
              <a:gd name="connsiteX7" fmla="*/ 498370 w 6998843"/>
              <a:gd name="connsiteY7" fmla="*/ 160345 h 2123488"/>
              <a:gd name="connsiteX8" fmla="*/ 580709 w 6998843"/>
              <a:gd name="connsiteY8" fmla="*/ 160345 h 2123488"/>
              <a:gd name="connsiteX9" fmla="*/ 580709 w 6998843"/>
              <a:gd name="connsiteY9" fmla="*/ 160345 h 2123488"/>
              <a:gd name="connsiteX10" fmla="*/ 606711 w 6998843"/>
              <a:gd name="connsiteY10" fmla="*/ 186347 h 2123488"/>
              <a:gd name="connsiteX11" fmla="*/ 680383 w 6998843"/>
              <a:gd name="connsiteY11" fmla="*/ 190681 h 2123488"/>
              <a:gd name="connsiteX12" fmla="*/ 710718 w 6998843"/>
              <a:gd name="connsiteY12" fmla="*/ 221016 h 2123488"/>
              <a:gd name="connsiteX13" fmla="*/ 788724 w 6998843"/>
              <a:gd name="connsiteY13" fmla="*/ 221016 h 2123488"/>
              <a:gd name="connsiteX14" fmla="*/ 788724 w 6998843"/>
              <a:gd name="connsiteY14" fmla="*/ 264353 h 2123488"/>
              <a:gd name="connsiteX15" fmla="*/ 949069 w 6998843"/>
              <a:gd name="connsiteY15" fmla="*/ 264353 h 2123488"/>
              <a:gd name="connsiteX16" fmla="*/ 1040076 w 6998843"/>
              <a:gd name="connsiteY16" fmla="*/ 307689 h 2123488"/>
              <a:gd name="connsiteX17" fmla="*/ 1122415 w 6998843"/>
              <a:gd name="connsiteY17" fmla="*/ 407363 h 2123488"/>
              <a:gd name="connsiteX18" fmla="*/ 1421437 w 6998843"/>
              <a:gd name="connsiteY18" fmla="*/ 446366 h 2123488"/>
              <a:gd name="connsiteX19" fmla="*/ 1443105 w 6998843"/>
              <a:gd name="connsiteY19" fmla="*/ 485369 h 2123488"/>
              <a:gd name="connsiteX20" fmla="*/ 1486442 w 6998843"/>
              <a:gd name="connsiteY20" fmla="*/ 485369 h 2123488"/>
              <a:gd name="connsiteX21" fmla="*/ 1486442 w 6998843"/>
              <a:gd name="connsiteY21" fmla="*/ 520038 h 2123488"/>
              <a:gd name="connsiteX22" fmla="*/ 1560114 w 6998843"/>
              <a:gd name="connsiteY22" fmla="*/ 520038 h 2123488"/>
              <a:gd name="connsiteX23" fmla="*/ 1772462 w 6998843"/>
              <a:gd name="connsiteY23" fmla="*/ 554707 h 2123488"/>
              <a:gd name="connsiteX24" fmla="*/ 1828800 w 6998843"/>
              <a:gd name="connsiteY24" fmla="*/ 654381 h 2123488"/>
              <a:gd name="connsiteX25" fmla="*/ 1989145 w 6998843"/>
              <a:gd name="connsiteY25" fmla="*/ 671716 h 2123488"/>
              <a:gd name="connsiteX26" fmla="*/ 2015147 w 6998843"/>
              <a:gd name="connsiteY26" fmla="*/ 706385 h 2123488"/>
              <a:gd name="connsiteX27" fmla="*/ 2110487 w 6998843"/>
              <a:gd name="connsiteY27" fmla="*/ 736721 h 2123488"/>
              <a:gd name="connsiteX28" fmla="*/ 2110487 w 6998843"/>
              <a:gd name="connsiteY28" fmla="*/ 771390 h 2123488"/>
              <a:gd name="connsiteX29" fmla="*/ 2314169 w 6998843"/>
              <a:gd name="connsiteY29" fmla="*/ 788724 h 2123488"/>
              <a:gd name="connsiteX30" fmla="*/ 2452845 w 6998843"/>
              <a:gd name="connsiteY30" fmla="*/ 836394 h 2123488"/>
              <a:gd name="connsiteX31" fmla="*/ 2474514 w 6998843"/>
              <a:gd name="connsiteY31" fmla="*/ 879731 h 2123488"/>
              <a:gd name="connsiteX32" fmla="*/ 2621858 w 6998843"/>
              <a:gd name="connsiteY32" fmla="*/ 923067 h 2123488"/>
              <a:gd name="connsiteX33" fmla="*/ 2730199 w 6998843"/>
              <a:gd name="connsiteY33" fmla="*/ 923067 h 2123488"/>
              <a:gd name="connsiteX34" fmla="*/ 2829873 w 6998843"/>
              <a:gd name="connsiteY34" fmla="*/ 966404 h 2123488"/>
              <a:gd name="connsiteX35" fmla="*/ 2868876 w 6998843"/>
              <a:gd name="connsiteY35" fmla="*/ 1040076 h 2123488"/>
              <a:gd name="connsiteX36" fmla="*/ 3111560 w 6998843"/>
              <a:gd name="connsiteY36" fmla="*/ 1040076 h 2123488"/>
              <a:gd name="connsiteX37" fmla="*/ 3163564 w 6998843"/>
              <a:gd name="connsiteY37" fmla="*/ 1057411 h 2123488"/>
              <a:gd name="connsiteX38" fmla="*/ 3518923 w 6998843"/>
              <a:gd name="connsiteY38" fmla="*/ 1092080 h 2123488"/>
              <a:gd name="connsiteX39" fmla="*/ 3579594 w 6998843"/>
              <a:gd name="connsiteY39" fmla="*/ 1165752 h 2123488"/>
              <a:gd name="connsiteX40" fmla="*/ 3852614 w 6998843"/>
              <a:gd name="connsiteY40" fmla="*/ 1165752 h 2123488"/>
              <a:gd name="connsiteX41" fmla="*/ 3930620 w 6998843"/>
              <a:gd name="connsiteY41" fmla="*/ 1204755 h 2123488"/>
              <a:gd name="connsiteX42" fmla="*/ 4069297 w 6998843"/>
              <a:gd name="connsiteY42" fmla="*/ 1204755 h 2123488"/>
              <a:gd name="connsiteX43" fmla="*/ 4160303 w 6998843"/>
              <a:gd name="connsiteY43" fmla="*/ 1226423 h 2123488"/>
              <a:gd name="connsiteX44" fmla="*/ 4311981 w 6998843"/>
              <a:gd name="connsiteY44" fmla="*/ 1408436 h 2123488"/>
              <a:gd name="connsiteX45" fmla="*/ 4420322 w 6998843"/>
              <a:gd name="connsiteY45" fmla="*/ 1408436 h 2123488"/>
              <a:gd name="connsiteX46" fmla="*/ 4454991 w 6998843"/>
              <a:gd name="connsiteY46" fmla="*/ 1425771 h 2123488"/>
              <a:gd name="connsiteX47" fmla="*/ 4676007 w 6998843"/>
              <a:gd name="connsiteY47" fmla="*/ 1425771 h 2123488"/>
              <a:gd name="connsiteX48" fmla="*/ 4775681 w 6998843"/>
              <a:gd name="connsiteY48" fmla="*/ 1443105 h 2123488"/>
              <a:gd name="connsiteX49" fmla="*/ 4827685 w 6998843"/>
              <a:gd name="connsiteY49" fmla="*/ 1482108 h 2123488"/>
              <a:gd name="connsiteX50" fmla="*/ 4905691 w 6998843"/>
              <a:gd name="connsiteY50" fmla="*/ 1482108 h 2123488"/>
              <a:gd name="connsiteX51" fmla="*/ 4992364 w 6998843"/>
              <a:gd name="connsiteY51" fmla="*/ 1573115 h 2123488"/>
              <a:gd name="connsiteX52" fmla="*/ 5456064 w 6998843"/>
              <a:gd name="connsiteY52" fmla="*/ 1573115 h 2123488"/>
              <a:gd name="connsiteX53" fmla="*/ 5495067 w 6998843"/>
              <a:gd name="connsiteY53" fmla="*/ 1599117 h 2123488"/>
              <a:gd name="connsiteX54" fmla="*/ 5607742 w 6998843"/>
              <a:gd name="connsiteY54" fmla="*/ 1599117 h 2123488"/>
              <a:gd name="connsiteX55" fmla="*/ 5677080 w 6998843"/>
              <a:gd name="connsiteY55" fmla="*/ 1815799 h 2123488"/>
              <a:gd name="connsiteX56" fmla="*/ 6006438 w 6998843"/>
              <a:gd name="connsiteY56" fmla="*/ 1815799 h 2123488"/>
              <a:gd name="connsiteX57" fmla="*/ 6006438 w 6998843"/>
              <a:gd name="connsiteY57" fmla="*/ 1872137 h 2123488"/>
              <a:gd name="connsiteX58" fmla="*/ 6166783 w 6998843"/>
              <a:gd name="connsiteY58" fmla="*/ 1872137 h 2123488"/>
              <a:gd name="connsiteX59" fmla="*/ 6166783 w 6998843"/>
              <a:gd name="connsiteY59" fmla="*/ 1924140 h 2123488"/>
              <a:gd name="connsiteX60" fmla="*/ 6288125 w 6998843"/>
              <a:gd name="connsiteY60" fmla="*/ 1924140 h 2123488"/>
              <a:gd name="connsiteX61" fmla="*/ 6344462 w 6998843"/>
              <a:gd name="connsiteY61" fmla="*/ 2123488 h 2123488"/>
              <a:gd name="connsiteX62" fmla="*/ 6998843 w 6998843"/>
              <a:gd name="connsiteY62" fmla="*/ 2123488 h 2123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6998843" h="2123488">
                <a:moveTo>
                  <a:pt x="0" y="0"/>
                </a:moveTo>
                <a:lnTo>
                  <a:pt x="65005" y="0"/>
                </a:lnTo>
                <a:lnTo>
                  <a:pt x="65005" y="0"/>
                </a:lnTo>
                <a:lnTo>
                  <a:pt x="99674" y="34669"/>
                </a:lnTo>
                <a:lnTo>
                  <a:pt x="199348" y="34669"/>
                </a:lnTo>
                <a:lnTo>
                  <a:pt x="325024" y="73672"/>
                </a:lnTo>
                <a:lnTo>
                  <a:pt x="390028" y="125676"/>
                </a:lnTo>
                <a:lnTo>
                  <a:pt x="498370" y="160345"/>
                </a:lnTo>
                <a:lnTo>
                  <a:pt x="580709" y="160345"/>
                </a:lnTo>
                <a:lnTo>
                  <a:pt x="580709" y="160345"/>
                </a:lnTo>
                <a:lnTo>
                  <a:pt x="606711" y="186347"/>
                </a:lnTo>
                <a:lnTo>
                  <a:pt x="680383" y="190681"/>
                </a:lnTo>
                <a:lnTo>
                  <a:pt x="710718" y="221016"/>
                </a:lnTo>
                <a:lnTo>
                  <a:pt x="788724" y="221016"/>
                </a:lnTo>
                <a:lnTo>
                  <a:pt x="788724" y="264353"/>
                </a:lnTo>
                <a:lnTo>
                  <a:pt x="949069" y="264353"/>
                </a:lnTo>
                <a:lnTo>
                  <a:pt x="1040076" y="307689"/>
                </a:lnTo>
                <a:lnTo>
                  <a:pt x="1122415" y="407363"/>
                </a:lnTo>
                <a:lnTo>
                  <a:pt x="1421437" y="446366"/>
                </a:lnTo>
                <a:lnTo>
                  <a:pt x="1443105" y="485369"/>
                </a:lnTo>
                <a:lnTo>
                  <a:pt x="1486442" y="485369"/>
                </a:lnTo>
                <a:lnTo>
                  <a:pt x="1486442" y="520038"/>
                </a:lnTo>
                <a:lnTo>
                  <a:pt x="1560114" y="520038"/>
                </a:lnTo>
                <a:lnTo>
                  <a:pt x="1772462" y="554707"/>
                </a:lnTo>
                <a:lnTo>
                  <a:pt x="1828800" y="654381"/>
                </a:lnTo>
                <a:lnTo>
                  <a:pt x="1989145" y="671716"/>
                </a:lnTo>
                <a:lnTo>
                  <a:pt x="2015147" y="706385"/>
                </a:lnTo>
                <a:lnTo>
                  <a:pt x="2110487" y="736721"/>
                </a:lnTo>
                <a:lnTo>
                  <a:pt x="2110487" y="771390"/>
                </a:lnTo>
                <a:lnTo>
                  <a:pt x="2314169" y="788724"/>
                </a:lnTo>
                <a:lnTo>
                  <a:pt x="2452845" y="836394"/>
                </a:lnTo>
                <a:lnTo>
                  <a:pt x="2474514" y="879731"/>
                </a:lnTo>
                <a:lnTo>
                  <a:pt x="2621858" y="923067"/>
                </a:lnTo>
                <a:lnTo>
                  <a:pt x="2730199" y="923067"/>
                </a:lnTo>
                <a:lnTo>
                  <a:pt x="2829873" y="966404"/>
                </a:lnTo>
                <a:lnTo>
                  <a:pt x="2868876" y="1040076"/>
                </a:lnTo>
                <a:lnTo>
                  <a:pt x="3111560" y="1040076"/>
                </a:lnTo>
                <a:lnTo>
                  <a:pt x="3163564" y="1057411"/>
                </a:lnTo>
                <a:lnTo>
                  <a:pt x="3518923" y="1092080"/>
                </a:lnTo>
                <a:lnTo>
                  <a:pt x="3579594" y="1165752"/>
                </a:lnTo>
                <a:lnTo>
                  <a:pt x="3852614" y="1165752"/>
                </a:lnTo>
                <a:lnTo>
                  <a:pt x="3930620" y="1204755"/>
                </a:lnTo>
                <a:lnTo>
                  <a:pt x="4069297" y="1204755"/>
                </a:lnTo>
                <a:lnTo>
                  <a:pt x="4160303" y="1226423"/>
                </a:lnTo>
                <a:lnTo>
                  <a:pt x="4311981" y="1408436"/>
                </a:lnTo>
                <a:lnTo>
                  <a:pt x="4420322" y="1408436"/>
                </a:lnTo>
                <a:lnTo>
                  <a:pt x="4454991" y="1425771"/>
                </a:lnTo>
                <a:lnTo>
                  <a:pt x="4676007" y="1425771"/>
                </a:lnTo>
                <a:lnTo>
                  <a:pt x="4775681" y="1443105"/>
                </a:lnTo>
                <a:lnTo>
                  <a:pt x="4827685" y="1482108"/>
                </a:lnTo>
                <a:lnTo>
                  <a:pt x="4905691" y="1482108"/>
                </a:lnTo>
                <a:lnTo>
                  <a:pt x="4992364" y="1573115"/>
                </a:lnTo>
                <a:lnTo>
                  <a:pt x="5456064" y="1573115"/>
                </a:lnTo>
                <a:lnTo>
                  <a:pt x="5495067" y="1599117"/>
                </a:lnTo>
                <a:lnTo>
                  <a:pt x="5607742" y="1599117"/>
                </a:lnTo>
                <a:lnTo>
                  <a:pt x="5677080" y="1815799"/>
                </a:lnTo>
                <a:lnTo>
                  <a:pt x="6006438" y="1815799"/>
                </a:lnTo>
                <a:lnTo>
                  <a:pt x="6006438" y="1872137"/>
                </a:lnTo>
                <a:lnTo>
                  <a:pt x="6166783" y="1872137"/>
                </a:lnTo>
                <a:lnTo>
                  <a:pt x="6166783" y="1924140"/>
                </a:lnTo>
                <a:lnTo>
                  <a:pt x="6288125" y="1924140"/>
                </a:lnTo>
                <a:lnTo>
                  <a:pt x="6344462" y="2123488"/>
                </a:lnTo>
                <a:lnTo>
                  <a:pt x="6998843" y="2123488"/>
                </a:ln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cxnSp>
        <p:nvCxnSpPr>
          <p:cNvPr id="21" name="Connecteur droit 20">
            <a:extLst>
              <a:ext uri="{FF2B5EF4-FFF2-40B4-BE49-F238E27FC236}">
                <a16:creationId xmlns="" xmlns:a16="http://schemas.microsoft.com/office/drawing/2014/main" id="{BB5ED10B-A2C2-188F-883F-7395A286A79B}"/>
              </a:ext>
            </a:extLst>
          </p:cNvPr>
          <p:cNvCxnSpPr>
            <a:cxnSpLocks/>
          </p:cNvCxnSpPr>
          <p:nvPr/>
        </p:nvCxnSpPr>
        <p:spPr>
          <a:xfrm flipV="1">
            <a:off x="7143379" y="1442248"/>
            <a:ext cx="0" cy="298049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space réservé du texte 6">
            <a:extLst>
              <a:ext uri="{FF2B5EF4-FFF2-40B4-BE49-F238E27FC236}">
                <a16:creationId xmlns="" xmlns:a16="http://schemas.microsoft.com/office/drawing/2014/main" id="{AE89E5CE-8072-175F-4007-6C78E0980802}"/>
              </a:ext>
            </a:extLst>
          </p:cNvPr>
          <p:cNvSpPr txBox="1">
            <a:spLocks/>
          </p:cNvSpPr>
          <p:nvPr/>
        </p:nvSpPr>
        <p:spPr>
          <a:xfrm>
            <a:off x="7284046" y="2135096"/>
            <a:ext cx="431838" cy="249803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rgbClr val="737078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100">
                <a:solidFill>
                  <a:srgbClr val="4472C4"/>
                </a:solidFill>
              </a:rPr>
              <a:t>64,9%</a:t>
            </a:r>
          </a:p>
        </p:txBody>
      </p:sp>
      <p:sp>
        <p:nvSpPr>
          <p:cNvPr id="24" name="Espace réservé du texte 6">
            <a:extLst>
              <a:ext uri="{FF2B5EF4-FFF2-40B4-BE49-F238E27FC236}">
                <a16:creationId xmlns="" xmlns:a16="http://schemas.microsoft.com/office/drawing/2014/main" id="{FD728579-473A-EA02-EC21-EC6299AB089D}"/>
              </a:ext>
            </a:extLst>
          </p:cNvPr>
          <p:cNvSpPr txBox="1">
            <a:spLocks/>
          </p:cNvSpPr>
          <p:nvPr/>
        </p:nvSpPr>
        <p:spPr>
          <a:xfrm>
            <a:off x="7284046" y="3021326"/>
            <a:ext cx="431838" cy="249803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rgbClr val="737078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100">
                <a:solidFill>
                  <a:srgbClr val="ED7D31"/>
                </a:solidFill>
              </a:rPr>
              <a:t>54,8%</a:t>
            </a:r>
          </a:p>
        </p:txBody>
      </p:sp>
    </p:spTree>
    <p:extLst>
      <p:ext uri="{BB962C8B-B14F-4D97-AF65-F5344CB8AC3E}">
        <p14:creationId xmlns:p14="http://schemas.microsoft.com/office/powerpoint/2010/main" val="29449043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>
            <a:extLst>
              <a:ext uri="{FF2B5EF4-FFF2-40B4-BE49-F238E27FC236}">
                <a16:creationId xmlns="" xmlns:a16="http://schemas.microsoft.com/office/drawing/2014/main" id="{A8F885FE-F0CE-F2F7-C727-2D237650F137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957764" y="1119240"/>
            <a:ext cx="8983610" cy="4617333"/>
          </a:xfrm>
        </p:spPr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="" xmlns:a16="http://schemas.microsoft.com/office/drawing/2014/main" id="{A5660D53-07C7-501C-ACE7-6F094F11B5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/>
          </a:bodyPr>
          <a:lstStyle/>
          <a:p>
            <a:r>
              <a:rPr lang="fr-FR" dirty="0"/>
              <a:t>9-12 décembre 2023</a:t>
            </a:r>
          </a:p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993276F0-A00D-30EE-2DC6-828245FEF99C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fr-FR" dirty="0"/>
              <a:t> J. R. Brown et al, ASH</a:t>
            </a:r>
            <a:r>
              <a:rPr lang="fr-FR" baseline="30000" dirty="0"/>
              <a:t>® </a:t>
            </a:r>
            <a:r>
              <a:rPr lang="fr-FR" dirty="0"/>
              <a:t> 2023, Abs. #202</a:t>
            </a:r>
          </a:p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CB52AF38-BF2D-7DEF-DB1E-E862BB10843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/>
              <a:t>Etude ALPINE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7CF0C6C1-5C94-6F6C-AA1B-A9B7DC8328B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/>
              <a:t>SSP chez les patients avec anomalie de </a:t>
            </a:r>
            <a:r>
              <a:rPr lang="fr-FR" i="1"/>
              <a:t>TP53</a:t>
            </a:r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="" xmlns:a16="http://schemas.microsoft.com/office/drawing/2014/main" id="{2818AA4D-A0D4-0C63-186A-FC3B8C0C399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099512" y="924116"/>
            <a:ext cx="535579" cy="387350"/>
          </a:xfrm>
        </p:spPr>
        <p:txBody>
          <a:bodyPr/>
          <a:lstStyle/>
          <a:p>
            <a:r>
              <a:rPr kumimoji="0" lang="fr-FR" u="none" strike="noStrike" kern="1200" cap="none" spc="0" normalizeH="0" baseline="0" noProof="0">
                <a:ln>
                  <a:noFill/>
                </a:ln>
                <a:solidFill>
                  <a:srgbClr val="737078"/>
                </a:solidFill>
                <a:effectLst/>
                <a:uLnTx/>
                <a:uFillTx/>
                <a:latin typeface="Century Gothic" panose="020B0502020202020204" pitchFamily="34" charset="0"/>
              </a:rPr>
              <a:t>SSP</a:t>
            </a:r>
            <a:endParaRPr lang="fr-FR" sz="1200" dirty="0"/>
          </a:p>
        </p:txBody>
      </p:sp>
      <p:graphicFrame>
        <p:nvGraphicFramePr>
          <p:cNvPr id="9" name="Chart 16">
            <a:extLst>
              <a:ext uri="{FF2B5EF4-FFF2-40B4-BE49-F238E27FC236}">
                <a16:creationId xmlns="" xmlns:a16="http://schemas.microsoft.com/office/drawing/2014/main" id="{464ACBC5-51E0-3C72-7856-CCBCE6AB34B4}"/>
              </a:ext>
            </a:extLst>
          </p:cNvPr>
          <p:cNvGraphicFramePr/>
          <p:nvPr>
            <p:extLst/>
          </p:nvPr>
        </p:nvGraphicFramePr>
        <p:xfrm>
          <a:off x="2099511" y="1208913"/>
          <a:ext cx="8588289" cy="3971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Tableau 12">
            <a:extLst>
              <a:ext uri="{FF2B5EF4-FFF2-40B4-BE49-F238E27FC236}">
                <a16:creationId xmlns="" xmlns:a16="http://schemas.microsoft.com/office/drawing/2014/main" id="{9E90F042-1FE7-E649-0F61-9286F2909E7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099509" y="5238105"/>
          <a:ext cx="8192019" cy="441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9219">
                  <a:extLst>
                    <a:ext uri="{9D8B030D-6E8A-4147-A177-3AD203B41FA5}">
                      <a16:colId xmlns="" xmlns:a16="http://schemas.microsoft.com/office/drawing/2014/main" val="1796791387"/>
                    </a:ext>
                  </a:extLst>
                </a:gridCol>
                <a:gridCol w="384640">
                  <a:extLst>
                    <a:ext uri="{9D8B030D-6E8A-4147-A177-3AD203B41FA5}">
                      <a16:colId xmlns="" xmlns:a16="http://schemas.microsoft.com/office/drawing/2014/main" val="266471001"/>
                    </a:ext>
                  </a:extLst>
                </a:gridCol>
                <a:gridCol w="384640">
                  <a:extLst>
                    <a:ext uri="{9D8B030D-6E8A-4147-A177-3AD203B41FA5}">
                      <a16:colId xmlns="" xmlns:a16="http://schemas.microsoft.com/office/drawing/2014/main" val="2281557389"/>
                    </a:ext>
                  </a:extLst>
                </a:gridCol>
                <a:gridCol w="384640">
                  <a:extLst>
                    <a:ext uri="{9D8B030D-6E8A-4147-A177-3AD203B41FA5}">
                      <a16:colId xmlns="" xmlns:a16="http://schemas.microsoft.com/office/drawing/2014/main" val="1469510074"/>
                    </a:ext>
                  </a:extLst>
                </a:gridCol>
                <a:gridCol w="384640">
                  <a:extLst>
                    <a:ext uri="{9D8B030D-6E8A-4147-A177-3AD203B41FA5}">
                      <a16:colId xmlns="" xmlns:a16="http://schemas.microsoft.com/office/drawing/2014/main" val="928356203"/>
                    </a:ext>
                  </a:extLst>
                </a:gridCol>
                <a:gridCol w="384640">
                  <a:extLst>
                    <a:ext uri="{9D8B030D-6E8A-4147-A177-3AD203B41FA5}">
                      <a16:colId xmlns="" xmlns:a16="http://schemas.microsoft.com/office/drawing/2014/main" val="2391589505"/>
                    </a:ext>
                  </a:extLst>
                </a:gridCol>
                <a:gridCol w="384640">
                  <a:extLst>
                    <a:ext uri="{9D8B030D-6E8A-4147-A177-3AD203B41FA5}">
                      <a16:colId xmlns="" xmlns:a16="http://schemas.microsoft.com/office/drawing/2014/main" val="2002810220"/>
                    </a:ext>
                  </a:extLst>
                </a:gridCol>
                <a:gridCol w="384640">
                  <a:extLst>
                    <a:ext uri="{9D8B030D-6E8A-4147-A177-3AD203B41FA5}">
                      <a16:colId xmlns="" xmlns:a16="http://schemas.microsoft.com/office/drawing/2014/main" val="2003630992"/>
                    </a:ext>
                  </a:extLst>
                </a:gridCol>
                <a:gridCol w="384640">
                  <a:extLst>
                    <a:ext uri="{9D8B030D-6E8A-4147-A177-3AD203B41FA5}">
                      <a16:colId xmlns="" xmlns:a16="http://schemas.microsoft.com/office/drawing/2014/main" val="1157455085"/>
                    </a:ext>
                  </a:extLst>
                </a:gridCol>
                <a:gridCol w="384640">
                  <a:extLst>
                    <a:ext uri="{9D8B030D-6E8A-4147-A177-3AD203B41FA5}">
                      <a16:colId xmlns="" xmlns:a16="http://schemas.microsoft.com/office/drawing/2014/main" val="3336050071"/>
                    </a:ext>
                  </a:extLst>
                </a:gridCol>
                <a:gridCol w="384640">
                  <a:extLst>
                    <a:ext uri="{9D8B030D-6E8A-4147-A177-3AD203B41FA5}">
                      <a16:colId xmlns="" xmlns:a16="http://schemas.microsoft.com/office/drawing/2014/main" val="112325588"/>
                    </a:ext>
                  </a:extLst>
                </a:gridCol>
                <a:gridCol w="384640">
                  <a:extLst>
                    <a:ext uri="{9D8B030D-6E8A-4147-A177-3AD203B41FA5}">
                      <a16:colId xmlns="" xmlns:a16="http://schemas.microsoft.com/office/drawing/2014/main" val="3187258541"/>
                    </a:ext>
                  </a:extLst>
                </a:gridCol>
                <a:gridCol w="384640">
                  <a:extLst>
                    <a:ext uri="{9D8B030D-6E8A-4147-A177-3AD203B41FA5}">
                      <a16:colId xmlns="" xmlns:a16="http://schemas.microsoft.com/office/drawing/2014/main" val="4034099865"/>
                    </a:ext>
                  </a:extLst>
                </a:gridCol>
                <a:gridCol w="384640">
                  <a:extLst>
                    <a:ext uri="{9D8B030D-6E8A-4147-A177-3AD203B41FA5}">
                      <a16:colId xmlns="" xmlns:a16="http://schemas.microsoft.com/office/drawing/2014/main" val="3710402823"/>
                    </a:ext>
                  </a:extLst>
                </a:gridCol>
                <a:gridCol w="384640">
                  <a:extLst>
                    <a:ext uri="{9D8B030D-6E8A-4147-A177-3AD203B41FA5}">
                      <a16:colId xmlns="" xmlns:a16="http://schemas.microsoft.com/office/drawing/2014/main" val="2776597775"/>
                    </a:ext>
                  </a:extLst>
                </a:gridCol>
                <a:gridCol w="384640">
                  <a:extLst>
                    <a:ext uri="{9D8B030D-6E8A-4147-A177-3AD203B41FA5}">
                      <a16:colId xmlns="" xmlns:a16="http://schemas.microsoft.com/office/drawing/2014/main" val="3379729793"/>
                    </a:ext>
                  </a:extLst>
                </a:gridCol>
                <a:gridCol w="384640">
                  <a:extLst>
                    <a:ext uri="{9D8B030D-6E8A-4147-A177-3AD203B41FA5}">
                      <a16:colId xmlns="" xmlns:a16="http://schemas.microsoft.com/office/drawing/2014/main" val="1098140682"/>
                    </a:ext>
                  </a:extLst>
                </a:gridCol>
                <a:gridCol w="384640">
                  <a:extLst>
                    <a:ext uri="{9D8B030D-6E8A-4147-A177-3AD203B41FA5}">
                      <a16:colId xmlns="" xmlns:a16="http://schemas.microsoft.com/office/drawing/2014/main" val="1149399730"/>
                    </a:ext>
                  </a:extLst>
                </a:gridCol>
                <a:gridCol w="384640">
                  <a:extLst>
                    <a:ext uri="{9D8B030D-6E8A-4147-A177-3AD203B41FA5}">
                      <a16:colId xmlns="" xmlns:a16="http://schemas.microsoft.com/office/drawing/2014/main" val="789287851"/>
                    </a:ext>
                  </a:extLst>
                </a:gridCol>
                <a:gridCol w="384640">
                  <a:extLst>
                    <a:ext uri="{9D8B030D-6E8A-4147-A177-3AD203B41FA5}">
                      <a16:colId xmlns="" xmlns:a16="http://schemas.microsoft.com/office/drawing/2014/main" val="1799216007"/>
                    </a:ext>
                  </a:extLst>
                </a:gridCol>
                <a:gridCol w="384640">
                  <a:extLst>
                    <a:ext uri="{9D8B030D-6E8A-4147-A177-3AD203B41FA5}">
                      <a16:colId xmlns="" xmlns:a16="http://schemas.microsoft.com/office/drawing/2014/main" val="304042180"/>
                    </a:ext>
                  </a:extLst>
                </a:gridCol>
              </a:tblGrid>
              <a:tr h="220551"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chemeClr val="bg1"/>
                          </a:solidFill>
                          <a:latin typeface="+mn-lt"/>
                        </a:rPr>
                        <a:t>Zanu.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39630942"/>
                  </a:ext>
                </a:extLst>
              </a:tr>
              <a:tr h="220551"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Ibru.</a:t>
                      </a:r>
                      <a:endParaRPr lang="en-US" sz="9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222647"/>
                  </a:ext>
                </a:extLst>
              </a:tr>
            </a:tbl>
          </a:graphicData>
        </a:graphic>
      </p:graphicFrame>
      <p:graphicFrame>
        <p:nvGraphicFramePr>
          <p:cNvPr id="14" name="Table 10">
            <a:extLst>
              <a:ext uri="{FF2B5EF4-FFF2-40B4-BE49-F238E27FC236}">
                <a16:creationId xmlns="" xmlns:a16="http://schemas.microsoft.com/office/drawing/2014/main" id="{1F702024-29C9-0916-9D4A-CC0053DDA94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770499" y="1182992"/>
          <a:ext cx="3088223" cy="94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93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2359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25307">
                  <a:extLst>
                    <a:ext uri="{9D8B030D-6E8A-4147-A177-3AD203B41FA5}">
                      <a16:colId xmlns="" xmlns:a16="http://schemas.microsoft.com/office/drawing/2014/main" val="1993344156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</a:rPr>
                        <a:t> 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chemeClr val="bg1"/>
                          </a:solidFill>
                          <a:latin typeface="+mn-lt"/>
                        </a:rPr>
                        <a:t>Zanu.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Ibru</a:t>
                      </a:r>
                      <a:endParaRPr lang="en-US" sz="11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Evénements</a:t>
                      </a:r>
                      <a:endParaRPr lang="en-US" sz="12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8E6E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31 (41,3)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8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46 (61,3)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8E6E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HR (IC95%)</a:t>
                      </a:r>
                    </a:p>
                  </a:txBody>
                  <a:tcPr marL="36000" marR="36000" marT="36000" marB="36000" anchor="ctr">
                    <a:solidFill>
                      <a:srgbClr val="E8E6E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0,52 (0,33-0,83)</a:t>
                      </a:r>
                    </a:p>
                    <a:p>
                      <a:pPr algn="ctr"/>
                      <a:r>
                        <a:rPr lang="en-US" sz="1200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p</a:t>
                      </a:r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=0,0047</a:t>
                      </a:r>
                    </a:p>
                  </a:txBody>
                  <a:tcPr marL="36000" marR="36000" marT="36000" marB="36000" anchor="ctr">
                    <a:solidFill>
                      <a:srgbClr val="E8E6E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rgbClr val="E8E6E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99453174"/>
                  </a:ext>
                </a:extLst>
              </a:tr>
            </a:tbl>
          </a:graphicData>
        </a:graphic>
      </p:graphicFrame>
      <p:cxnSp>
        <p:nvCxnSpPr>
          <p:cNvPr id="21" name="Connecteur droit 20">
            <a:extLst>
              <a:ext uri="{FF2B5EF4-FFF2-40B4-BE49-F238E27FC236}">
                <a16:creationId xmlns="" xmlns:a16="http://schemas.microsoft.com/office/drawing/2014/main" id="{BB5ED10B-A2C2-188F-883F-7395A286A79B}"/>
              </a:ext>
            </a:extLst>
          </p:cNvPr>
          <p:cNvCxnSpPr>
            <a:cxnSpLocks/>
          </p:cNvCxnSpPr>
          <p:nvPr/>
        </p:nvCxnSpPr>
        <p:spPr>
          <a:xfrm flipV="1">
            <a:off x="7415757" y="1442248"/>
            <a:ext cx="0" cy="298049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space réservé du texte 6">
            <a:extLst>
              <a:ext uri="{FF2B5EF4-FFF2-40B4-BE49-F238E27FC236}">
                <a16:creationId xmlns="" xmlns:a16="http://schemas.microsoft.com/office/drawing/2014/main" id="{AE89E5CE-8072-175F-4007-6C78E0980802}"/>
              </a:ext>
            </a:extLst>
          </p:cNvPr>
          <p:cNvSpPr txBox="1">
            <a:spLocks/>
          </p:cNvSpPr>
          <p:nvPr/>
        </p:nvSpPr>
        <p:spPr>
          <a:xfrm>
            <a:off x="7556424" y="2374979"/>
            <a:ext cx="431838" cy="249803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rgbClr val="737078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100">
                <a:solidFill>
                  <a:srgbClr val="4472C4"/>
                </a:solidFill>
              </a:rPr>
              <a:t>58,6%</a:t>
            </a:r>
          </a:p>
        </p:txBody>
      </p:sp>
      <p:sp>
        <p:nvSpPr>
          <p:cNvPr id="24" name="Espace réservé du texte 6">
            <a:extLst>
              <a:ext uri="{FF2B5EF4-FFF2-40B4-BE49-F238E27FC236}">
                <a16:creationId xmlns="" xmlns:a16="http://schemas.microsoft.com/office/drawing/2014/main" id="{FD728579-473A-EA02-EC21-EC6299AB089D}"/>
              </a:ext>
            </a:extLst>
          </p:cNvPr>
          <p:cNvSpPr txBox="1">
            <a:spLocks/>
          </p:cNvSpPr>
          <p:nvPr/>
        </p:nvSpPr>
        <p:spPr>
          <a:xfrm>
            <a:off x="7556424" y="3521684"/>
            <a:ext cx="431838" cy="249803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rgbClr val="737078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100">
                <a:solidFill>
                  <a:srgbClr val="ED7D31"/>
                </a:solidFill>
              </a:rPr>
              <a:t>41,3%</a:t>
            </a:r>
          </a:p>
        </p:txBody>
      </p:sp>
      <p:sp>
        <p:nvSpPr>
          <p:cNvPr id="10" name="Forme libre : forme 9">
            <a:extLst>
              <a:ext uri="{FF2B5EF4-FFF2-40B4-BE49-F238E27FC236}">
                <a16:creationId xmlns="" xmlns:a16="http://schemas.microsoft.com/office/drawing/2014/main" id="{199DAD05-F18F-8496-C03D-C490A5E098A8}"/>
              </a:ext>
            </a:extLst>
          </p:cNvPr>
          <p:cNvSpPr/>
          <p:nvPr/>
        </p:nvSpPr>
        <p:spPr>
          <a:xfrm>
            <a:off x="2838647" y="1364776"/>
            <a:ext cx="6370092" cy="1511490"/>
          </a:xfrm>
          <a:custGeom>
            <a:avLst/>
            <a:gdLst>
              <a:gd name="connsiteX0" fmla="*/ 0 w 6370092"/>
              <a:gd name="connsiteY0" fmla="*/ 0 h 1511490"/>
              <a:gd name="connsiteX1" fmla="*/ 269543 w 6370092"/>
              <a:gd name="connsiteY1" fmla="*/ 0 h 1511490"/>
              <a:gd name="connsiteX2" fmla="*/ 269543 w 6370092"/>
              <a:gd name="connsiteY2" fmla="*/ 44355 h 1511490"/>
              <a:gd name="connsiteX3" fmla="*/ 481083 w 6370092"/>
              <a:gd name="connsiteY3" fmla="*/ 44355 h 1511490"/>
              <a:gd name="connsiteX4" fmla="*/ 481083 w 6370092"/>
              <a:gd name="connsiteY4" fmla="*/ 81887 h 1511490"/>
              <a:gd name="connsiteX5" fmla="*/ 620973 w 6370092"/>
              <a:gd name="connsiteY5" fmla="*/ 81887 h 1511490"/>
              <a:gd name="connsiteX6" fmla="*/ 620973 w 6370092"/>
              <a:gd name="connsiteY6" fmla="*/ 122830 h 1511490"/>
              <a:gd name="connsiteX7" fmla="*/ 716507 w 6370092"/>
              <a:gd name="connsiteY7" fmla="*/ 122830 h 1511490"/>
              <a:gd name="connsiteX8" fmla="*/ 716507 w 6370092"/>
              <a:gd name="connsiteY8" fmla="*/ 167185 h 1511490"/>
              <a:gd name="connsiteX9" fmla="*/ 859809 w 6370092"/>
              <a:gd name="connsiteY9" fmla="*/ 167185 h 1511490"/>
              <a:gd name="connsiteX10" fmla="*/ 859809 w 6370092"/>
              <a:gd name="connsiteY10" fmla="*/ 214952 h 1511490"/>
              <a:gd name="connsiteX11" fmla="*/ 1095232 w 6370092"/>
              <a:gd name="connsiteY11" fmla="*/ 214952 h 1511490"/>
              <a:gd name="connsiteX12" fmla="*/ 1095232 w 6370092"/>
              <a:gd name="connsiteY12" fmla="*/ 255896 h 1511490"/>
              <a:gd name="connsiteX13" fmla="*/ 1443250 w 6370092"/>
              <a:gd name="connsiteY13" fmla="*/ 255896 h 1511490"/>
              <a:gd name="connsiteX14" fmla="*/ 1443250 w 6370092"/>
              <a:gd name="connsiteY14" fmla="*/ 303663 h 1511490"/>
              <a:gd name="connsiteX15" fmla="*/ 1494429 w 6370092"/>
              <a:gd name="connsiteY15" fmla="*/ 303663 h 1511490"/>
              <a:gd name="connsiteX16" fmla="*/ 1494429 w 6370092"/>
              <a:gd name="connsiteY16" fmla="*/ 348018 h 1511490"/>
              <a:gd name="connsiteX17" fmla="*/ 1658203 w 6370092"/>
              <a:gd name="connsiteY17" fmla="*/ 348018 h 1511490"/>
              <a:gd name="connsiteX18" fmla="*/ 1658203 w 6370092"/>
              <a:gd name="connsiteY18" fmla="*/ 382137 h 1511490"/>
              <a:gd name="connsiteX19" fmla="*/ 1736677 w 6370092"/>
              <a:gd name="connsiteY19" fmla="*/ 382137 h 1511490"/>
              <a:gd name="connsiteX20" fmla="*/ 1736677 w 6370092"/>
              <a:gd name="connsiteY20" fmla="*/ 429905 h 1511490"/>
              <a:gd name="connsiteX21" fmla="*/ 1777621 w 6370092"/>
              <a:gd name="connsiteY21" fmla="*/ 429905 h 1511490"/>
              <a:gd name="connsiteX22" fmla="*/ 1777621 w 6370092"/>
              <a:gd name="connsiteY22" fmla="*/ 470848 h 1511490"/>
              <a:gd name="connsiteX23" fmla="*/ 1924334 w 6370092"/>
              <a:gd name="connsiteY23" fmla="*/ 470848 h 1511490"/>
              <a:gd name="connsiteX24" fmla="*/ 1924334 w 6370092"/>
              <a:gd name="connsiteY24" fmla="*/ 522027 h 1511490"/>
              <a:gd name="connsiteX25" fmla="*/ 1965277 w 6370092"/>
              <a:gd name="connsiteY25" fmla="*/ 522027 h 1511490"/>
              <a:gd name="connsiteX26" fmla="*/ 1965277 w 6370092"/>
              <a:gd name="connsiteY26" fmla="*/ 562970 h 1511490"/>
              <a:gd name="connsiteX27" fmla="*/ 2050576 w 6370092"/>
              <a:gd name="connsiteY27" fmla="*/ 562970 h 1511490"/>
              <a:gd name="connsiteX28" fmla="*/ 2050576 w 6370092"/>
              <a:gd name="connsiteY28" fmla="*/ 614149 h 1511490"/>
              <a:gd name="connsiteX29" fmla="*/ 2088107 w 6370092"/>
              <a:gd name="connsiteY29" fmla="*/ 614149 h 1511490"/>
              <a:gd name="connsiteX30" fmla="*/ 2125638 w 6370092"/>
              <a:gd name="connsiteY30" fmla="*/ 733567 h 1511490"/>
              <a:gd name="connsiteX31" fmla="*/ 2432713 w 6370092"/>
              <a:gd name="connsiteY31" fmla="*/ 733567 h 1511490"/>
              <a:gd name="connsiteX32" fmla="*/ 2432713 w 6370092"/>
              <a:gd name="connsiteY32" fmla="*/ 784746 h 1511490"/>
              <a:gd name="connsiteX33" fmla="*/ 2473656 w 6370092"/>
              <a:gd name="connsiteY33" fmla="*/ 784746 h 1511490"/>
              <a:gd name="connsiteX34" fmla="*/ 2473656 w 6370092"/>
              <a:gd name="connsiteY34" fmla="*/ 835925 h 1511490"/>
              <a:gd name="connsiteX35" fmla="*/ 2582838 w 6370092"/>
              <a:gd name="connsiteY35" fmla="*/ 835925 h 1511490"/>
              <a:gd name="connsiteX36" fmla="*/ 2582838 w 6370092"/>
              <a:gd name="connsiteY36" fmla="*/ 870045 h 1511490"/>
              <a:gd name="connsiteX37" fmla="*/ 3169692 w 6370092"/>
              <a:gd name="connsiteY37" fmla="*/ 870045 h 1511490"/>
              <a:gd name="connsiteX38" fmla="*/ 3169692 w 6370092"/>
              <a:gd name="connsiteY38" fmla="*/ 914400 h 1511490"/>
              <a:gd name="connsiteX39" fmla="*/ 3388056 w 6370092"/>
              <a:gd name="connsiteY39" fmla="*/ 914400 h 1511490"/>
              <a:gd name="connsiteX40" fmla="*/ 3388056 w 6370092"/>
              <a:gd name="connsiteY40" fmla="*/ 951931 h 1511490"/>
              <a:gd name="connsiteX41" fmla="*/ 3517710 w 6370092"/>
              <a:gd name="connsiteY41" fmla="*/ 951931 h 1511490"/>
              <a:gd name="connsiteX42" fmla="*/ 3517710 w 6370092"/>
              <a:gd name="connsiteY42" fmla="*/ 999699 h 1511490"/>
              <a:gd name="connsiteX43" fmla="*/ 3643952 w 6370092"/>
              <a:gd name="connsiteY43" fmla="*/ 999699 h 1511490"/>
              <a:gd name="connsiteX44" fmla="*/ 3643952 w 6370092"/>
              <a:gd name="connsiteY44" fmla="*/ 1044054 h 1511490"/>
              <a:gd name="connsiteX45" fmla="*/ 3763370 w 6370092"/>
              <a:gd name="connsiteY45" fmla="*/ 1044054 h 1511490"/>
              <a:gd name="connsiteX46" fmla="*/ 3763370 w 6370092"/>
              <a:gd name="connsiteY46" fmla="*/ 1078173 h 1511490"/>
              <a:gd name="connsiteX47" fmla="*/ 4138683 w 6370092"/>
              <a:gd name="connsiteY47" fmla="*/ 1078173 h 1511490"/>
              <a:gd name="connsiteX48" fmla="*/ 4138683 w 6370092"/>
              <a:gd name="connsiteY48" fmla="*/ 1180531 h 1511490"/>
              <a:gd name="connsiteX49" fmla="*/ 4241041 w 6370092"/>
              <a:gd name="connsiteY49" fmla="*/ 1180531 h 1511490"/>
              <a:gd name="connsiteX50" fmla="*/ 4241041 w 6370092"/>
              <a:gd name="connsiteY50" fmla="*/ 1289714 h 1511490"/>
              <a:gd name="connsiteX51" fmla="*/ 4902958 w 6370092"/>
              <a:gd name="connsiteY51" fmla="*/ 1289714 h 1511490"/>
              <a:gd name="connsiteX52" fmla="*/ 4902958 w 6370092"/>
              <a:gd name="connsiteY52" fmla="*/ 1351128 h 1511490"/>
              <a:gd name="connsiteX53" fmla="*/ 5646761 w 6370092"/>
              <a:gd name="connsiteY53" fmla="*/ 1351128 h 1511490"/>
              <a:gd name="connsiteX54" fmla="*/ 5646761 w 6370092"/>
              <a:gd name="connsiteY54" fmla="*/ 1511490 h 1511490"/>
              <a:gd name="connsiteX55" fmla="*/ 6370092 w 6370092"/>
              <a:gd name="connsiteY55" fmla="*/ 1511490 h 1511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6370092" h="1511490">
                <a:moveTo>
                  <a:pt x="0" y="0"/>
                </a:moveTo>
                <a:lnTo>
                  <a:pt x="269543" y="0"/>
                </a:lnTo>
                <a:lnTo>
                  <a:pt x="269543" y="44355"/>
                </a:lnTo>
                <a:lnTo>
                  <a:pt x="481083" y="44355"/>
                </a:lnTo>
                <a:lnTo>
                  <a:pt x="481083" y="81887"/>
                </a:lnTo>
                <a:lnTo>
                  <a:pt x="620973" y="81887"/>
                </a:lnTo>
                <a:lnTo>
                  <a:pt x="620973" y="122830"/>
                </a:lnTo>
                <a:lnTo>
                  <a:pt x="716507" y="122830"/>
                </a:lnTo>
                <a:lnTo>
                  <a:pt x="716507" y="167185"/>
                </a:lnTo>
                <a:lnTo>
                  <a:pt x="859809" y="167185"/>
                </a:lnTo>
                <a:lnTo>
                  <a:pt x="859809" y="214952"/>
                </a:lnTo>
                <a:lnTo>
                  <a:pt x="1095232" y="214952"/>
                </a:lnTo>
                <a:lnTo>
                  <a:pt x="1095232" y="255896"/>
                </a:lnTo>
                <a:lnTo>
                  <a:pt x="1443250" y="255896"/>
                </a:lnTo>
                <a:lnTo>
                  <a:pt x="1443250" y="303663"/>
                </a:lnTo>
                <a:lnTo>
                  <a:pt x="1494429" y="303663"/>
                </a:lnTo>
                <a:lnTo>
                  <a:pt x="1494429" y="348018"/>
                </a:lnTo>
                <a:lnTo>
                  <a:pt x="1658203" y="348018"/>
                </a:lnTo>
                <a:lnTo>
                  <a:pt x="1658203" y="382137"/>
                </a:lnTo>
                <a:lnTo>
                  <a:pt x="1736677" y="382137"/>
                </a:lnTo>
                <a:lnTo>
                  <a:pt x="1736677" y="429905"/>
                </a:lnTo>
                <a:lnTo>
                  <a:pt x="1777621" y="429905"/>
                </a:lnTo>
                <a:lnTo>
                  <a:pt x="1777621" y="470848"/>
                </a:lnTo>
                <a:lnTo>
                  <a:pt x="1924334" y="470848"/>
                </a:lnTo>
                <a:lnTo>
                  <a:pt x="1924334" y="522027"/>
                </a:lnTo>
                <a:lnTo>
                  <a:pt x="1965277" y="522027"/>
                </a:lnTo>
                <a:lnTo>
                  <a:pt x="1965277" y="562970"/>
                </a:lnTo>
                <a:lnTo>
                  <a:pt x="2050576" y="562970"/>
                </a:lnTo>
                <a:lnTo>
                  <a:pt x="2050576" y="614149"/>
                </a:lnTo>
                <a:lnTo>
                  <a:pt x="2088107" y="614149"/>
                </a:lnTo>
                <a:lnTo>
                  <a:pt x="2125638" y="733567"/>
                </a:lnTo>
                <a:lnTo>
                  <a:pt x="2432713" y="733567"/>
                </a:lnTo>
                <a:lnTo>
                  <a:pt x="2432713" y="784746"/>
                </a:lnTo>
                <a:lnTo>
                  <a:pt x="2473656" y="784746"/>
                </a:lnTo>
                <a:lnTo>
                  <a:pt x="2473656" y="835925"/>
                </a:lnTo>
                <a:lnTo>
                  <a:pt x="2582838" y="835925"/>
                </a:lnTo>
                <a:lnTo>
                  <a:pt x="2582838" y="870045"/>
                </a:lnTo>
                <a:lnTo>
                  <a:pt x="3169692" y="870045"/>
                </a:lnTo>
                <a:lnTo>
                  <a:pt x="3169692" y="914400"/>
                </a:lnTo>
                <a:lnTo>
                  <a:pt x="3388056" y="914400"/>
                </a:lnTo>
                <a:lnTo>
                  <a:pt x="3388056" y="951931"/>
                </a:lnTo>
                <a:lnTo>
                  <a:pt x="3517710" y="951931"/>
                </a:lnTo>
                <a:lnTo>
                  <a:pt x="3517710" y="999699"/>
                </a:lnTo>
                <a:lnTo>
                  <a:pt x="3643952" y="999699"/>
                </a:lnTo>
                <a:lnTo>
                  <a:pt x="3643952" y="1044054"/>
                </a:lnTo>
                <a:lnTo>
                  <a:pt x="3763370" y="1044054"/>
                </a:lnTo>
                <a:lnTo>
                  <a:pt x="3763370" y="1078173"/>
                </a:lnTo>
                <a:lnTo>
                  <a:pt x="4138683" y="1078173"/>
                </a:lnTo>
                <a:lnTo>
                  <a:pt x="4138683" y="1180531"/>
                </a:lnTo>
                <a:lnTo>
                  <a:pt x="4241041" y="1180531"/>
                </a:lnTo>
                <a:lnTo>
                  <a:pt x="4241041" y="1289714"/>
                </a:lnTo>
                <a:lnTo>
                  <a:pt x="4902958" y="1289714"/>
                </a:lnTo>
                <a:lnTo>
                  <a:pt x="4902958" y="1351128"/>
                </a:lnTo>
                <a:lnTo>
                  <a:pt x="5646761" y="1351128"/>
                </a:lnTo>
                <a:lnTo>
                  <a:pt x="5646761" y="1511490"/>
                </a:lnTo>
                <a:lnTo>
                  <a:pt x="6370092" y="1511490"/>
                </a:lnTo>
              </a:path>
            </a:pathLst>
          </a:cu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Forme libre : forme 11">
            <a:extLst>
              <a:ext uri="{FF2B5EF4-FFF2-40B4-BE49-F238E27FC236}">
                <a16:creationId xmlns="" xmlns:a16="http://schemas.microsoft.com/office/drawing/2014/main" id="{FCB9B46B-39F0-EE9F-BCE0-6F5872FD293A}"/>
              </a:ext>
            </a:extLst>
          </p:cNvPr>
          <p:cNvSpPr/>
          <p:nvPr/>
        </p:nvSpPr>
        <p:spPr>
          <a:xfrm>
            <a:off x="2831823" y="1357952"/>
            <a:ext cx="6421271" cy="2429302"/>
          </a:xfrm>
          <a:custGeom>
            <a:avLst/>
            <a:gdLst>
              <a:gd name="connsiteX0" fmla="*/ 0 w 6421271"/>
              <a:gd name="connsiteY0" fmla="*/ 0 h 2429302"/>
              <a:gd name="connsiteX1" fmla="*/ 68239 w 6421271"/>
              <a:gd name="connsiteY1" fmla="*/ 0 h 2429302"/>
              <a:gd name="connsiteX2" fmla="*/ 68239 w 6421271"/>
              <a:gd name="connsiteY2" fmla="*/ 54591 h 2429302"/>
              <a:gd name="connsiteX3" fmla="*/ 290015 w 6421271"/>
              <a:gd name="connsiteY3" fmla="*/ 54591 h 2429302"/>
              <a:gd name="connsiteX4" fmla="*/ 290015 w 6421271"/>
              <a:gd name="connsiteY4" fmla="*/ 88711 h 2429302"/>
              <a:gd name="connsiteX5" fmla="*/ 361665 w 6421271"/>
              <a:gd name="connsiteY5" fmla="*/ 88711 h 2429302"/>
              <a:gd name="connsiteX6" fmla="*/ 361665 w 6421271"/>
              <a:gd name="connsiteY6" fmla="*/ 139890 h 2429302"/>
              <a:gd name="connsiteX7" fmla="*/ 586853 w 6421271"/>
              <a:gd name="connsiteY7" fmla="*/ 139890 h 2429302"/>
              <a:gd name="connsiteX8" fmla="*/ 586853 w 6421271"/>
              <a:gd name="connsiteY8" fmla="*/ 177421 h 2429302"/>
              <a:gd name="connsiteX9" fmla="*/ 740391 w 6421271"/>
              <a:gd name="connsiteY9" fmla="*/ 177421 h 2429302"/>
              <a:gd name="connsiteX10" fmla="*/ 740391 w 6421271"/>
              <a:gd name="connsiteY10" fmla="*/ 225188 h 2429302"/>
              <a:gd name="connsiteX11" fmla="*/ 777922 w 6421271"/>
              <a:gd name="connsiteY11" fmla="*/ 225188 h 2429302"/>
              <a:gd name="connsiteX12" fmla="*/ 791570 w 6421271"/>
              <a:gd name="connsiteY12" fmla="*/ 310487 h 2429302"/>
              <a:gd name="connsiteX13" fmla="*/ 822277 w 6421271"/>
              <a:gd name="connsiteY13" fmla="*/ 310487 h 2429302"/>
              <a:gd name="connsiteX14" fmla="*/ 822277 w 6421271"/>
              <a:gd name="connsiteY14" fmla="*/ 344606 h 2429302"/>
              <a:gd name="connsiteX15" fmla="*/ 938283 w 6421271"/>
              <a:gd name="connsiteY15" fmla="*/ 344606 h 2429302"/>
              <a:gd name="connsiteX16" fmla="*/ 938283 w 6421271"/>
              <a:gd name="connsiteY16" fmla="*/ 395785 h 2429302"/>
              <a:gd name="connsiteX17" fmla="*/ 975815 w 6421271"/>
              <a:gd name="connsiteY17" fmla="*/ 395785 h 2429302"/>
              <a:gd name="connsiteX18" fmla="*/ 975815 w 6421271"/>
              <a:gd name="connsiteY18" fmla="*/ 429905 h 2429302"/>
              <a:gd name="connsiteX19" fmla="*/ 975815 w 6421271"/>
              <a:gd name="connsiteY19" fmla="*/ 429905 h 2429302"/>
              <a:gd name="connsiteX20" fmla="*/ 975815 w 6421271"/>
              <a:gd name="connsiteY20" fmla="*/ 477672 h 2429302"/>
              <a:gd name="connsiteX21" fmla="*/ 1064525 w 6421271"/>
              <a:gd name="connsiteY21" fmla="*/ 477672 h 2429302"/>
              <a:gd name="connsiteX22" fmla="*/ 1064525 w 6421271"/>
              <a:gd name="connsiteY22" fmla="*/ 515203 h 2429302"/>
              <a:gd name="connsiteX23" fmla="*/ 1108880 w 6421271"/>
              <a:gd name="connsiteY23" fmla="*/ 515203 h 2429302"/>
              <a:gd name="connsiteX24" fmla="*/ 1136176 w 6421271"/>
              <a:gd name="connsiteY24" fmla="*/ 597090 h 2429302"/>
              <a:gd name="connsiteX25" fmla="*/ 1388659 w 6421271"/>
              <a:gd name="connsiteY25" fmla="*/ 597090 h 2429302"/>
              <a:gd name="connsiteX26" fmla="*/ 1388659 w 6421271"/>
              <a:gd name="connsiteY26" fmla="*/ 651681 h 2429302"/>
              <a:gd name="connsiteX27" fmla="*/ 1436427 w 6421271"/>
              <a:gd name="connsiteY27" fmla="*/ 651681 h 2429302"/>
              <a:gd name="connsiteX28" fmla="*/ 1436427 w 6421271"/>
              <a:gd name="connsiteY28" fmla="*/ 692624 h 2429302"/>
              <a:gd name="connsiteX29" fmla="*/ 1484194 w 6421271"/>
              <a:gd name="connsiteY29" fmla="*/ 692624 h 2429302"/>
              <a:gd name="connsiteX30" fmla="*/ 1494430 w 6421271"/>
              <a:gd name="connsiteY30" fmla="*/ 774511 h 2429302"/>
              <a:gd name="connsiteX31" fmla="*/ 1552433 w 6421271"/>
              <a:gd name="connsiteY31" fmla="*/ 774511 h 2429302"/>
              <a:gd name="connsiteX32" fmla="*/ 1552433 w 6421271"/>
              <a:gd name="connsiteY32" fmla="*/ 822278 h 2429302"/>
              <a:gd name="connsiteX33" fmla="*/ 1695734 w 6421271"/>
              <a:gd name="connsiteY33" fmla="*/ 822278 h 2429302"/>
              <a:gd name="connsiteX34" fmla="*/ 1695734 w 6421271"/>
              <a:gd name="connsiteY34" fmla="*/ 870045 h 2429302"/>
              <a:gd name="connsiteX35" fmla="*/ 1763973 w 6421271"/>
              <a:gd name="connsiteY35" fmla="*/ 870045 h 2429302"/>
              <a:gd name="connsiteX36" fmla="*/ 1787856 w 6421271"/>
              <a:gd name="connsiteY36" fmla="*/ 992875 h 2429302"/>
              <a:gd name="connsiteX37" fmla="*/ 1821976 w 6421271"/>
              <a:gd name="connsiteY37" fmla="*/ 992875 h 2429302"/>
              <a:gd name="connsiteX38" fmla="*/ 1821976 w 6421271"/>
              <a:gd name="connsiteY38" fmla="*/ 1044054 h 2429302"/>
              <a:gd name="connsiteX39" fmla="*/ 2108579 w 6421271"/>
              <a:gd name="connsiteY39" fmla="*/ 1044054 h 2429302"/>
              <a:gd name="connsiteX40" fmla="*/ 2108579 w 6421271"/>
              <a:gd name="connsiteY40" fmla="*/ 1081585 h 2429302"/>
              <a:gd name="connsiteX41" fmla="*/ 2214349 w 6421271"/>
              <a:gd name="connsiteY41" fmla="*/ 1081585 h 2429302"/>
              <a:gd name="connsiteX42" fmla="*/ 2214349 w 6421271"/>
              <a:gd name="connsiteY42" fmla="*/ 1115705 h 2429302"/>
              <a:gd name="connsiteX43" fmla="*/ 2419065 w 6421271"/>
              <a:gd name="connsiteY43" fmla="*/ 1115705 h 2429302"/>
              <a:gd name="connsiteX44" fmla="*/ 2419065 w 6421271"/>
              <a:gd name="connsiteY44" fmla="*/ 1173708 h 2429302"/>
              <a:gd name="connsiteX45" fmla="*/ 2825086 w 6421271"/>
              <a:gd name="connsiteY45" fmla="*/ 1173708 h 2429302"/>
              <a:gd name="connsiteX46" fmla="*/ 2825086 w 6421271"/>
              <a:gd name="connsiteY46" fmla="*/ 1218063 h 2429302"/>
              <a:gd name="connsiteX47" fmla="*/ 2879677 w 6421271"/>
              <a:gd name="connsiteY47" fmla="*/ 1218063 h 2429302"/>
              <a:gd name="connsiteX48" fmla="*/ 2879677 w 6421271"/>
              <a:gd name="connsiteY48" fmla="*/ 1310185 h 2429302"/>
              <a:gd name="connsiteX49" fmla="*/ 3128749 w 6421271"/>
              <a:gd name="connsiteY49" fmla="*/ 1310185 h 2429302"/>
              <a:gd name="connsiteX50" fmla="*/ 3128749 w 6421271"/>
              <a:gd name="connsiteY50" fmla="*/ 1357952 h 2429302"/>
              <a:gd name="connsiteX51" fmla="*/ 3347113 w 6421271"/>
              <a:gd name="connsiteY51" fmla="*/ 1357952 h 2429302"/>
              <a:gd name="connsiteX52" fmla="*/ 3347113 w 6421271"/>
              <a:gd name="connsiteY52" fmla="*/ 1409132 h 2429302"/>
              <a:gd name="connsiteX53" fmla="*/ 3504062 w 6421271"/>
              <a:gd name="connsiteY53" fmla="*/ 1409132 h 2429302"/>
              <a:gd name="connsiteX54" fmla="*/ 3541594 w 6421271"/>
              <a:gd name="connsiteY54" fmla="*/ 1644555 h 2429302"/>
              <a:gd name="connsiteX55" fmla="*/ 3954439 w 6421271"/>
              <a:gd name="connsiteY55" fmla="*/ 1644555 h 2429302"/>
              <a:gd name="connsiteX56" fmla="*/ 3954439 w 6421271"/>
              <a:gd name="connsiteY56" fmla="*/ 1692323 h 2429302"/>
              <a:gd name="connsiteX57" fmla="*/ 4244453 w 6421271"/>
              <a:gd name="connsiteY57" fmla="*/ 1692323 h 2429302"/>
              <a:gd name="connsiteX58" fmla="*/ 4244453 w 6421271"/>
              <a:gd name="connsiteY58" fmla="*/ 1842448 h 2429302"/>
              <a:gd name="connsiteX59" fmla="*/ 4688006 w 6421271"/>
              <a:gd name="connsiteY59" fmla="*/ 1842448 h 2429302"/>
              <a:gd name="connsiteX60" fmla="*/ 4688006 w 6421271"/>
              <a:gd name="connsiteY60" fmla="*/ 1900451 h 2429302"/>
              <a:gd name="connsiteX61" fmla="*/ 4810836 w 6421271"/>
              <a:gd name="connsiteY61" fmla="*/ 1900451 h 2429302"/>
              <a:gd name="connsiteX62" fmla="*/ 4810836 w 6421271"/>
              <a:gd name="connsiteY62" fmla="*/ 1978926 h 2429302"/>
              <a:gd name="connsiteX63" fmla="*/ 4930253 w 6421271"/>
              <a:gd name="connsiteY63" fmla="*/ 1978926 h 2429302"/>
              <a:gd name="connsiteX64" fmla="*/ 4930253 w 6421271"/>
              <a:gd name="connsiteY64" fmla="*/ 2149523 h 2429302"/>
              <a:gd name="connsiteX65" fmla="*/ 5626289 w 6421271"/>
              <a:gd name="connsiteY65" fmla="*/ 2149523 h 2429302"/>
              <a:gd name="connsiteX66" fmla="*/ 5656997 w 6421271"/>
              <a:gd name="connsiteY66" fmla="*/ 2429302 h 2429302"/>
              <a:gd name="connsiteX67" fmla="*/ 6421271 w 6421271"/>
              <a:gd name="connsiteY67" fmla="*/ 2429302 h 2429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6421271" h="2429302">
                <a:moveTo>
                  <a:pt x="0" y="0"/>
                </a:moveTo>
                <a:lnTo>
                  <a:pt x="68239" y="0"/>
                </a:lnTo>
                <a:lnTo>
                  <a:pt x="68239" y="54591"/>
                </a:lnTo>
                <a:lnTo>
                  <a:pt x="290015" y="54591"/>
                </a:lnTo>
                <a:lnTo>
                  <a:pt x="290015" y="88711"/>
                </a:lnTo>
                <a:lnTo>
                  <a:pt x="361665" y="88711"/>
                </a:lnTo>
                <a:lnTo>
                  <a:pt x="361665" y="139890"/>
                </a:lnTo>
                <a:lnTo>
                  <a:pt x="586853" y="139890"/>
                </a:lnTo>
                <a:lnTo>
                  <a:pt x="586853" y="177421"/>
                </a:lnTo>
                <a:lnTo>
                  <a:pt x="740391" y="177421"/>
                </a:lnTo>
                <a:lnTo>
                  <a:pt x="740391" y="225188"/>
                </a:lnTo>
                <a:lnTo>
                  <a:pt x="777922" y="225188"/>
                </a:lnTo>
                <a:lnTo>
                  <a:pt x="791570" y="310487"/>
                </a:lnTo>
                <a:lnTo>
                  <a:pt x="822277" y="310487"/>
                </a:lnTo>
                <a:lnTo>
                  <a:pt x="822277" y="344606"/>
                </a:lnTo>
                <a:lnTo>
                  <a:pt x="938283" y="344606"/>
                </a:lnTo>
                <a:lnTo>
                  <a:pt x="938283" y="395785"/>
                </a:lnTo>
                <a:lnTo>
                  <a:pt x="975815" y="395785"/>
                </a:lnTo>
                <a:lnTo>
                  <a:pt x="975815" y="429905"/>
                </a:lnTo>
                <a:lnTo>
                  <a:pt x="975815" y="429905"/>
                </a:lnTo>
                <a:lnTo>
                  <a:pt x="975815" y="477672"/>
                </a:lnTo>
                <a:lnTo>
                  <a:pt x="1064525" y="477672"/>
                </a:lnTo>
                <a:lnTo>
                  <a:pt x="1064525" y="515203"/>
                </a:lnTo>
                <a:lnTo>
                  <a:pt x="1108880" y="515203"/>
                </a:lnTo>
                <a:lnTo>
                  <a:pt x="1136176" y="597090"/>
                </a:lnTo>
                <a:lnTo>
                  <a:pt x="1388659" y="597090"/>
                </a:lnTo>
                <a:lnTo>
                  <a:pt x="1388659" y="651681"/>
                </a:lnTo>
                <a:lnTo>
                  <a:pt x="1436427" y="651681"/>
                </a:lnTo>
                <a:lnTo>
                  <a:pt x="1436427" y="692624"/>
                </a:lnTo>
                <a:lnTo>
                  <a:pt x="1484194" y="692624"/>
                </a:lnTo>
                <a:lnTo>
                  <a:pt x="1494430" y="774511"/>
                </a:lnTo>
                <a:lnTo>
                  <a:pt x="1552433" y="774511"/>
                </a:lnTo>
                <a:lnTo>
                  <a:pt x="1552433" y="822278"/>
                </a:lnTo>
                <a:lnTo>
                  <a:pt x="1695734" y="822278"/>
                </a:lnTo>
                <a:lnTo>
                  <a:pt x="1695734" y="870045"/>
                </a:lnTo>
                <a:lnTo>
                  <a:pt x="1763973" y="870045"/>
                </a:lnTo>
                <a:lnTo>
                  <a:pt x="1787856" y="992875"/>
                </a:lnTo>
                <a:lnTo>
                  <a:pt x="1821976" y="992875"/>
                </a:lnTo>
                <a:lnTo>
                  <a:pt x="1821976" y="1044054"/>
                </a:lnTo>
                <a:lnTo>
                  <a:pt x="2108579" y="1044054"/>
                </a:lnTo>
                <a:lnTo>
                  <a:pt x="2108579" y="1081585"/>
                </a:lnTo>
                <a:lnTo>
                  <a:pt x="2214349" y="1081585"/>
                </a:lnTo>
                <a:lnTo>
                  <a:pt x="2214349" y="1115705"/>
                </a:lnTo>
                <a:lnTo>
                  <a:pt x="2419065" y="1115705"/>
                </a:lnTo>
                <a:lnTo>
                  <a:pt x="2419065" y="1173708"/>
                </a:lnTo>
                <a:lnTo>
                  <a:pt x="2825086" y="1173708"/>
                </a:lnTo>
                <a:lnTo>
                  <a:pt x="2825086" y="1218063"/>
                </a:lnTo>
                <a:lnTo>
                  <a:pt x="2879677" y="1218063"/>
                </a:lnTo>
                <a:lnTo>
                  <a:pt x="2879677" y="1310185"/>
                </a:lnTo>
                <a:lnTo>
                  <a:pt x="3128749" y="1310185"/>
                </a:lnTo>
                <a:lnTo>
                  <a:pt x="3128749" y="1357952"/>
                </a:lnTo>
                <a:lnTo>
                  <a:pt x="3347113" y="1357952"/>
                </a:lnTo>
                <a:lnTo>
                  <a:pt x="3347113" y="1409132"/>
                </a:lnTo>
                <a:lnTo>
                  <a:pt x="3504062" y="1409132"/>
                </a:lnTo>
                <a:lnTo>
                  <a:pt x="3541594" y="1644555"/>
                </a:lnTo>
                <a:lnTo>
                  <a:pt x="3954439" y="1644555"/>
                </a:lnTo>
                <a:lnTo>
                  <a:pt x="3954439" y="1692323"/>
                </a:lnTo>
                <a:lnTo>
                  <a:pt x="4244453" y="1692323"/>
                </a:lnTo>
                <a:lnTo>
                  <a:pt x="4244453" y="1842448"/>
                </a:lnTo>
                <a:lnTo>
                  <a:pt x="4688006" y="1842448"/>
                </a:lnTo>
                <a:lnTo>
                  <a:pt x="4688006" y="1900451"/>
                </a:lnTo>
                <a:lnTo>
                  <a:pt x="4810836" y="1900451"/>
                </a:lnTo>
                <a:lnTo>
                  <a:pt x="4810836" y="1978926"/>
                </a:lnTo>
                <a:lnTo>
                  <a:pt x="4930253" y="1978926"/>
                </a:lnTo>
                <a:lnTo>
                  <a:pt x="4930253" y="2149523"/>
                </a:lnTo>
                <a:lnTo>
                  <a:pt x="5626289" y="2149523"/>
                </a:lnTo>
                <a:lnTo>
                  <a:pt x="5656997" y="2429302"/>
                </a:lnTo>
                <a:lnTo>
                  <a:pt x="6421271" y="2429302"/>
                </a:ln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0456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>
            <a:extLst>
              <a:ext uri="{FF2B5EF4-FFF2-40B4-BE49-F238E27FC236}">
                <a16:creationId xmlns="" xmlns:a16="http://schemas.microsoft.com/office/drawing/2014/main" id="{A8F885FE-F0CE-F2F7-C727-2D237650F137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975348" y="1119240"/>
            <a:ext cx="8983610" cy="4617333"/>
          </a:xfrm>
        </p:spPr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="" xmlns:a16="http://schemas.microsoft.com/office/drawing/2014/main" id="{A5660D53-07C7-501C-ACE7-6F094F11B5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/>
          </a:bodyPr>
          <a:lstStyle/>
          <a:p>
            <a:r>
              <a:rPr lang="fr-FR" dirty="0"/>
              <a:t>9-12 décembre 2023</a:t>
            </a:r>
          </a:p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993276F0-A00D-30EE-2DC6-828245FEF99C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fr-FR" dirty="0"/>
              <a:t> J. R. Brown et al, ASH</a:t>
            </a:r>
            <a:r>
              <a:rPr lang="fr-FR" baseline="30000" dirty="0"/>
              <a:t>® </a:t>
            </a:r>
            <a:r>
              <a:rPr lang="fr-FR" dirty="0"/>
              <a:t> 2023, Abs. #202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CB52AF38-BF2D-7DEF-DB1E-E862BB10843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/>
              <a:t>Etude ALPINE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7CF0C6C1-5C94-6F6C-AA1B-A9B7DC8328B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sz="2000" b="1">
                <a:solidFill>
                  <a:srgbClr val="005086"/>
                </a:solidFill>
                <a:latin typeface="Century Gothic" panose="020B0502020202020204" pitchFamily="34" charset="0"/>
              </a:rPr>
              <a:t>Survie globale</a:t>
            </a:r>
            <a:endParaRPr lang="fr-FR" sz="2000" b="1" dirty="0">
              <a:solidFill>
                <a:srgbClr val="005086"/>
              </a:solidFill>
              <a:latin typeface="Century Gothic" panose="020B0502020202020204" pitchFamily="34" charset="0"/>
            </a:endParaRPr>
          </a:p>
          <a:p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="" xmlns:a16="http://schemas.microsoft.com/office/drawing/2014/main" id="{2818AA4D-A0D4-0C63-186A-FC3B8C0C399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117096" y="924116"/>
            <a:ext cx="535579" cy="387350"/>
          </a:xfrm>
        </p:spPr>
        <p:txBody>
          <a:bodyPr/>
          <a:lstStyle/>
          <a:p>
            <a:r>
              <a:rPr kumimoji="0" lang="fr-FR" u="none" strike="noStrike" kern="1200" cap="none" spc="0" normalizeH="0" baseline="0" noProof="0">
                <a:ln>
                  <a:noFill/>
                </a:ln>
                <a:solidFill>
                  <a:srgbClr val="737078"/>
                </a:solidFill>
                <a:effectLst/>
                <a:uLnTx/>
                <a:uFillTx/>
                <a:latin typeface="Century Gothic" panose="020B0502020202020204" pitchFamily="34" charset="0"/>
              </a:rPr>
              <a:t>SG</a:t>
            </a:r>
            <a:endParaRPr lang="fr-FR" sz="1200" dirty="0"/>
          </a:p>
        </p:txBody>
      </p:sp>
      <p:graphicFrame>
        <p:nvGraphicFramePr>
          <p:cNvPr id="9" name="Chart 16">
            <a:extLst>
              <a:ext uri="{FF2B5EF4-FFF2-40B4-BE49-F238E27FC236}">
                <a16:creationId xmlns="" xmlns:a16="http://schemas.microsoft.com/office/drawing/2014/main" id="{464ACBC5-51E0-3C72-7856-CCBCE6AB34B4}"/>
              </a:ext>
            </a:extLst>
          </p:cNvPr>
          <p:cNvGraphicFramePr/>
          <p:nvPr>
            <p:extLst/>
          </p:nvPr>
        </p:nvGraphicFramePr>
        <p:xfrm>
          <a:off x="2117095" y="1208913"/>
          <a:ext cx="8588289" cy="3971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Tableau 12">
            <a:extLst>
              <a:ext uri="{FF2B5EF4-FFF2-40B4-BE49-F238E27FC236}">
                <a16:creationId xmlns="" xmlns:a16="http://schemas.microsoft.com/office/drawing/2014/main" id="{9E90F042-1FE7-E649-0F61-9286F2909E7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117093" y="5238105"/>
          <a:ext cx="8192019" cy="441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9219">
                  <a:extLst>
                    <a:ext uri="{9D8B030D-6E8A-4147-A177-3AD203B41FA5}">
                      <a16:colId xmlns="" xmlns:a16="http://schemas.microsoft.com/office/drawing/2014/main" val="1796791387"/>
                    </a:ext>
                  </a:extLst>
                </a:gridCol>
                <a:gridCol w="384640">
                  <a:extLst>
                    <a:ext uri="{9D8B030D-6E8A-4147-A177-3AD203B41FA5}">
                      <a16:colId xmlns="" xmlns:a16="http://schemas.microsoft.com/office/drawing/2014/main" val="266471001"/>
                    </a:ext>
                  </a:extLst>
                </a:gridCol>
                <a:gridCol w="384640">
                  <a:extLst>
                    <a:ext uri="{9D8B030D-6E8A-4147-A177-3AD203B41FA5}">
                      <a16:colId xmlns="" xmlns:a16="http://schemas.microsoft.com/office/drawing/2014/main" val="2281557389"/>
                    </a:ext>
                  </a:extLst>
                </a:gridCol>
                <a:gridCol w="384640">
                  <a:extLst>
                    <a:ext uri="{9D8B030D-6E8A-4147-A177-3AD203B41FA5}">
                      <a16:colId xmlns="" xmlns:a16="http://schemas.microsoft.com/office/drawing/2014/main" val="1469510074"/>
                    </a:ext>
                  </a:extLst>
                </a:gridCol>
                <a:gridCol w="384640">
                  <a:extLst>
                    <a:ext uri="{9D8B030D-6E8A-4147-A177-3AD203B41FA5}">
                      <a16:colId xmlns="" xmlns:a16="http://schemas.microsoft.com/office/drawing/2014/main" val="928356203"/>
                    </a:ext>
                  </a:extLst>
                </a:gridCol>
                <a:gridCol w="384640">
                  <a:extLst>
                    <a:ext uri="{9D8B030D-6E8A-4147-A177-3AD203B41FA5}">
                      <a16:colId xmlns="" xmlns:a16="http://schemas.microsoft.com/office/drawing/2014/main" val="2391589505"/>
                    </a:ext>
                  </a:extLst>
                </a:gridCol>
                <a:gridCol w="384640">
                  <a:extLst>
                    <a:ext uri="{9D8B030D-6E8A-4147-A177-3AD203B41FA5}">
                      <a16:colId xmlns="" xmlns:a16="http://schemas.microsoft.com/office/drawing/2014/main" val="2002810220"/>
                    </a:ext>
                  </a:extLst>
                </a:gridCol>
                <a:gridCol w="384640">
                  <a:extLst>
                    <a:ext uri="{9D8B030D-6E8A-4147-A177-3AD203B41FA5}">
                      <a16:colId xmlns="" xmlns:a16="http://schemas.microsoft.com/office/drawing/2014/main" val="2003630992"/>
                    </a:ext>
                  </a:extLst>
                </a:gridCol>
                <a:gridCol w="384640">
                  <a:extLst>
                    <a:ext uri="{9D8B030D-6E8A-4147-A177-3AD203B41FA5}">
                      <a16:colId xmlns="" xmlns:a16="http://schemas.microsoft.com/office/drawing/2014/main" val="1157455085"/>
                    </a:ext>
                  </a:extLst>
                </a:gridCol>
                <a:gridCol w="384640">
                  <a:extLst>
                    <a:ext uri="{9D8B030D-6E8A-4147-A177-3AD203B41FA5}">
                      <a16:colId xmlns="" xmlns:a16="http://schemas.microsoft.com/office/drawing/2014/main" val="3336050071"/>
                    </a:ext>
                  </a:extLst>
                </a:gridCol>
                <a:gridCol w="384640">
                  <a:extLst>
                    <a:ext uri="{9D8B030D-6E8A-4147-A177-3AD203B41FA5}">
                      <a16:colId xmlns="" xmlns:a16="http://schemas.microsoft.com/office/drawing/2014/main" val="112325588"/>
                    </a:ext>
                  </a:extLst>
                </a:gridCol>
                <a:gridCol w="384640">
                  <a:extLst>
                    <a:ext uri="{9D8B030D-6E8A-4147-A177-3AD203B41FA5}">
                      <a16:colId xmlns="" xmlns:a16="http://schemas.microsoft.com/office/drawing/2014/main" val="3187258541"/>
                    </a:ext>
                  </a:extLst>
                </a:gridCol>
                <a:gridCol w="384640">
                  <a:extLst>
                    <a:ext uri="{9D8B030D-6E8A-4147-A177-3AD203B41FA5}">
                      <a16:colId xmlns="" xmlns:a16="http://schemas.microsoft.com/office/drawing/2014/main" val="4034099865"/>
                    </a:ext>
                  </a:extLst>
                </a:gridCol>
                <a:gridCol w="384640">
                  <a:extLst>
                    <a:ext uri="{9D8B030D-6E8A-4147-A177-3AD203B41FA5}">
                      <a16:colId xmlns="" xmlns:a16="http://schemas.microsoft.com/office/drawing/2014/main" val="3710402823"/>
                    </a:ext>
                  </a:extLst>
                </a:gridCol>
                <a:gridCol w="384640">
                  <a:extLst>
                    <a:ext uri="{9D8B030D-6E8A-4147-A177-3AD203B41FA5}">
                      <a16:colId xmlns="" xmlns:a16="http://schemas.microsoft.com/office/drawing/2014/main" val="2776597775"/>
                    </a:ext>
                  </a:extLst>
                </a:gridCol>
                <a:gridCol w="384640">
                  <a:extLst>
                    <a:ext uri="{9D8B030D-6E8A-4147-A177-3AD203B41FA5}">
                      <a16:colId xmlns="" xmlns:a16="http://schemas.microsoft.com/office/drawing/2014/main" val="3379729793"/>
                    </a:ext>
                  </a:extLst>
                </a:gridCol>
                <a:gridCol w="384640">
                  <a:extLst>
                    <a:ext uri="{9D8B030D-6E8A-4147-A177-3AD203B41FA5}">
                      <a16:colId xmlns="" xmlns:a16="http://schemas.microsoft.com/office/drawing/2014/main" val="1098140682"/>
                    </a:ext>
                  </a:extLst>
                </a:gridCol>
                <a:gridCol w="384640">
                  <a:extLst>
                    <a:ext uri="{9D8B030D-6E8A-4147-A177-3AD203B41FA5}">
                      <a16:colId xmlns="" xmlns:a16="http://schemas.microsoft.com/office/drawing/2014/main" val="1149399730"/>
                    </a:ext>
                  </a:extLst>
                </a:gridCol>
                <a:gridCol w="384640">
                  <a:extLst>
                    <a:ext uri="{9D8B030D-6E8A-4147-A177-3AD203B41FA5}">
                      <a16:colId xmlns="" xmlns:a16="http://schemas.microsoft.com/office/drawing/2014/main" val="789287851"/>
                    </a:ext>
                  </a:extLst>
                </a:gridCol>
                <a:gridCol w="384640">
                  <a:extLst>
                    <a:ext uri="{9D8B030D-6E8A-4147-A177-3AD203B41FA5}">
                      <a16:colId xmlns="" xmlns:a16="http://schemas.microsoft.com/office/drawing/2014/main" val="1799216007"/>
                    </a:ext>
                  </a:extLst>
                </a:gridCol>
                <a:gridCol w="384640">
                  <a:extLst>
                    <a:ext uri="{9D8B030D-6E8A-4147-A177-3AD203B41FA5}">
                      <a16:colId xmlns="" xmlns:a16="http://schemas.microsoft.com/office/drawing/2014/main" val="304042180"/>
                    </a:ext>
                  </a:extLst>
                </a:gridCol>
              </a:tblGrid>
              <a:tr h="220551"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chemeClr val="bg1"/>
                          </a:solidFill>
                          <a:latin typeface="+mn-lt"/>
                        </a:rPr>
                        <a:t>Zanu.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327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319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313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310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303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298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287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281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280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273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267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261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208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168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151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145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39630942"/>
                  </a:ext>
                </a:extLst>
              </a:tr>
              <a:tr h="220551"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Ibru.</a:t>
                      </a:r>
                      <a:endParaRPr lang="en-US" sz="9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325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314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307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297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290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283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271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264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258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252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247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243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193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151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139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127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222647"/>
                  </a:ext>
                </a:extLst>
              </a:tr>
            </a:tbl>
          </a:graphicData>
        </a:graphic>
      </p:graphicFrame>
      <p:graphicFrame>
        <p:nvGraphicFramePr>
          <p:cNvPr id="14" name="Table 10">
            <a:extLst>
              <a:ext uri="{FF2B5EF4-FFF2-40B4-BE49-F238E27FC236}">
                <a16:creationId xmlns="" xmlns:a16="http://schemas.microsoft.com/office/drawing/2014/main" id="{1F702024-29C9-0916-9D4A-CC0053DDA94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102932" y="2821426"/>
          <a:ext cx="2674520" cy="94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65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132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14748">
                  <a:extLst>
                    <a:ext uri="{9D8B030D-6E8A-4147-A177-3AD203B41FA5}">
                      <a16:colId xmlns="" xmlns:a16="http://schemas.microsoft.com/office/drawing/2014/main" val="1993344156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</a:rPr>
                        <a:t> 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chemeClr val="bg1"/>
                          </a:solidFill>
                          <a:latin typeface="+mn-lt"/>
                        </a:rPr>
                        <a:t>Zanu.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Ibru</a:t>
                      </a:r>
                      <a:endParaRPr lang="en-US" sz="11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Evénements</a:t>
                      </a:r>
                      <a:endParaRPr lang="en-US" sz="12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8E6E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64 (19,6)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8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78 (24,0)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8E6E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HR (IC95%)</a:t>
                      </a:r>
                    </a:p>
                  </a:txBody>
                  <a:tcPr marL="36000" marR="36000" marT="36000" marB="36000" anchor="ctr">
                    <a:solidFill>
                      <a:srgbClr val="E8E6E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0,75 (0,54-1,05)</a:t>
                      </a:r>
                    </a:p>
                    <a:p>
                      <a:pPr algn="ctr"/>
                      <a:r>
                        <a:rPr lang="en-US" sz="1200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p</a:t>
                      </a:r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=0,098</a:t>
                      </a:r>
                    </a:p>
                  </a:txBody>
                  <a:tcPr marL="36000" marR="36000" marT="36000" marB="36000" anchor="ctr">
                    <a:solidFill>
                      <a:srgbClr val="E8E6E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rgbClr val="E8E6E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99453174"/>
                  </a:ext>
                </a:extLst>
              </a:tr>
            </a:tbl>
          </a:graphicData>
        </a:graphic>
      </p:graphicFrame>
      <p:cxnSp>
        <p:nvCxnSpPr>
          <p:cNvPr id="21" name="Connecteur droit 20">
            <a:extLst>
              <a:ext uri="{FF2B5EF4-FFF2-40B4-BE49-F238E27FC236}">
                <a16:creationId xmlns="" xmlns:a16="http://schemas.microsoft.com/office/drawing/2014/main" id="{BB5ED10B-A2C2-188F-883F-7395A286A79B}"/>
              </a:ext>
            </a:extLst>
          </p:cNvPr>
          <p:cNvCxnSpPr>
            <a:cxnSpLocks/>
          </p:cNvCxnSpPr>
          <p:nvPr/>
        </p:nvCxnSpPr>
        <p:spPr>
          <a:xfrm flipV="1">
            <a:off x="7433341" y="1442248"/>
            <a:ext cx="0" cy="298049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space réservé du texte 6">
            <a:extLst>
              <a:ext uri="{FF2B5EF4-FFF2-40B4-BE49-F238E27FC236}">
                <a16:creationId xmlns="" xmlns:a16="http://schemas.microsoft.com/office/drawing/2014/main" id="{AE89E5CE-8072-175F-4007-6C78E0980802}"/>
              </a:ext>
            </a:extLst>
          </p:cNvPr>
          <p:cNvSpPr txBox="1">
            <a:spLocks/>
          </p:cNvSpPr>
          <p:nvPr/>
        </p:nvSpPr>
        <p:spPr>
          <a:xfrm>
            <a:off x="7574008" y="1638355"/>
            <a:ext cx="431838" cy="249803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rgbClr val="737078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100">
                <a:solidFill>
                  <a:srgbClr val="4472C4"/>
                </a:solidFill>
              </a:rPr>
              <a:t>82,5</a:t>
            </a:r>
          </a:p>
        </p:txBody>
      </p:sp>
      <p:sp>
        <p:nvSpPr>
          <p:cNvPr id="24" name="Espace réservé du texte 6">
            <a:extLst>
              <a:ext uri="{FF2B5EF4-FFF2-40B4-BE49-F238E27FC236}">
                <a16:creationId xmlns="" xmlns:a16="http://schemas.microsoft.com/office/drawing/2014/main" id="{FD728579-473A-EA02-EC21-EC6299AB089D}"/>
              </a:ext>
            </a:extLst>
          </p:cNvPr>
          <p:cNvSpPr txBox="1">
            <a:spLocks/>
          </p:cNvSpPr>
          <p:nvPr/>
        </p:nvSpPr>
        <p:spPr>
          <a:xfrm>
            <a:off x="7574008" y="2118250"/>
            <a:ext cx="431838" cy="249803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rgbClr val="737078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100">
                <a:solidFill>
                  <a:srgbClr val="ED7D31"/>
                </a:solidFill>
              </a:rPr>
              <a:t>79,6</a:t>
            </a:r>
          </a:p>
        </p:txBody>
      </p:sp>
      <p:sp>
        <p:nvSpPr>
          <p:cNvPr id="10" name="Forme libre : forme 9">
            <a:extLst>
              <a:ext uri="{FF2B5EF4-FFF2-40B4-BE49-F238E27FC236}">
                <a16:creationId xmlns="" xmlns:a16="http://schemas.microsoft.com/office/drawing/2014/main" id="{8BB95E89-620C-A73F-DBBF-EBA63360DBB4}"/>
              </a:ext>
            </a:extLst>
          </p:cNvPr>
          <p:cNvSpPr/>
          <p:nvPr/>
        </p:nvSpPr>
        <p:spPr>
          <a:xfrm>
            <a:off x="2853103" y="1363980"/>
            <a:ext cx="7006590" cy="1009650"/>
          </a:xfrm>
          <a:custGeom>
            <a:avLst/>
            <a:gdLst>
              <a:gd name="connsiteX0" fmla="*/ 0 w 7006590"/>
              <a:gd name="connsiteY0" fmla="*/ 0 h 1009650"/>
              <a:gd name="connsiteX1" fmla="*/ 95250 w 7006590"/>
              <a:gd name="connsiteY1" fmla="*/ 0 h 1009650"/>
              <a:gd name="connsiteX2" fmla="*/ 133350 w 7006590"/>
              <a:gd name="connsiteY2" fmla="*/ 15240 h 1009650"/>
              <a:gd name="connsiteX3" fmla="*/ 220980 w 7006590"/>
              <a:gd name="connsiteY3" fmla="*/ 15240 h 1009650"/>
              <a:gd name="connsiteX4" fmla="*/ 293370 w 7006590"/>
              <a:gd name="connsiteY4" fmla="*/ 34290 h 1009650"/>
              <a:gd name="connsiteX5" fmla="*/ 396240 w 7006590"/>
              <a:gd name="connsiteY5" fmla="*/ 34290 h 1009650"/>
              <a:gd name="connsiteX6" fmla="*/ 461010 w 7006590"/>
              <a:gd name="connsiteY6" fmla="*/ 60960 h 1009650"/>
              <a:gd name="connsiteX7" fmla="*/ 647700 w 7006590"/>
              <a:gd name="connsiteY7" fmla="*/ 60960 h 1009650"/>
              <a:gd name="connsiteX8" fmla="*/ 746760 w 7006590"/>
              <a:gd name="connsiteY8" fmla="*/ 110490 h 1009650"/>
              <a:gd name="connsiteX9" fmla="*/ 849630 w 7006590"/>
              <a:gd name="connsiteY9" fmla="*/ 110490 h 1009650"/>
              <a:gd name="connsiteX10" fmla="*/ 914400 w 7006590"/>
              <a:gd name="connsiteY10" fmla="*/ 121920 h 1009650"/>
              <a:gd name="connsiteX11" fmla="*/ 1123950 w 7006590"/>
              <a:gd name="connsiteY11" fmla="*/ 121920 h 1009650"/>
              <a:gd name="connsiteX12" fmla="*/ 1169670 w 7006590"/>
              <a:gd name="connsiteY12" fmla="*/ 137160 h 1009650"/>
              <a:gd name="connsiteX13" fmla="*/ 1348740 w 7006590"/>
              <a:gd name="connsiteY13" fmla="*/ 137160 h 1009650"/>
              <a:gd name="connsiteX14" fmla="*/ 1417320 w 7006590"/>
              <a:gd name="connsiteY14" fmla="*/ 148590 h 1009650"/>
              <a:gd name="connsiteX15" fmla="*/ 1493520 w 7006590"/>
              <a:gd name="connsiteY15" fmla="*/ 148590 h 1009650"/>
              <a:gd name="connsiteX16" fmla="*/ 1543050 w 7006590"/>
              <a:gd name="connsiteY16" fmla="*/ 179070 h 1009650"/>
              <a:gd name="connsiteX17" fmla="*/ 1642110 w 7006590"/>
              <a:gd name="connsiteY17" fmla="*/ 179070 h 1009650"/>
              <a:gd name="connsiteX18" fmla="*/ 1691640 w 7006590"/>
              <a:gd name="connsiteY18" fmla="*/ 190500 h 1009650"/>
              <a:gd name="connsiteX19" fmla="*/ 1882140 w 7006590"/>
              <a:gd name="connsiteY19" fmla="*/ 190500 h 1009650"/>
              <a:gd name="connsiteX20" fmla="*/ 1969770 w 7006590"/>
              <a:gd name="connsiteY20" fmla="*/ 247650 h 1009650"/>
              <a:gd name="connsiteX21" fmla="*/ 2045970 w 7006590"/>
              <a:gd name="connsiteY21" fmla="*/ 247650 h 1009650"/>
              <a:gd name="connsiteX22" fmla="*/ 2122170 w 7006590"/>
              <a:gd name="connsiteY22" fmla="*/ 278130 h 1009650"/>
              <a:gd name="connsiteX23" fmla="*/ 2213610 w 7006590"/>
              <a:gd name="connsiteY23" fmla="*/ 278130 h 1009650"/>
              <a:gd name="connsiteX24" fmla="*/ 2255520 w 7006590"/>
              <a:gd name="connsiteY24" fmla="*/ 285750 h 1009650"/>
              <a:gd name="connsiteX25" fmla="*/ 2411730 w 7006590"/>
              <a:gd name="connsiteY25" fmla="*/ 285750 h 1009650"/>
              <a:gd name="connsiteX26" fmla="*/ 2609850 w 7006590"/>
              <a:gd name="connsiteY26" fmla="*/ 346710 h 1009650"/>
              <a:gd name="connsiteX27" fmla="*/ 2907030 w 7006590"/>
              <a:gd name="connsiteY27" fmla="*/ 346710 h 1009650"/>
              <a:gd name="connsiteX28" fmla="*/ 2941320 w 7006590"/>
              <a:gd name="connsiteY28" fmla="*/ 358140 h 1009650"/>
              <a:gd name="connsiteX29" fmla="*/ 3192780 w 7006590"/>
              <a:gd name="connsiteY29" fmla="*/ 358140 h 1009650"/>
              <a:gd name="connsiteX30" fmla="*/ 3257550 w 7006590"/>
              <a:gd name="connsiteY30" fmla="*/ 388620 h 1009650"/>
              <a:gd name="connsiteX31" fmla="*/ 3368040 w 7006590"/>
              <a:gd name="connsiteY31" fmla="*/ 388620 h 1009650"/>
              <a:gd name="connsiteX32" fmla="*/ 3398520 w 7006590"/>
              <a:gd name="connsiteY32" fmla="*/ 400050 h 1009650"/>
              <a:gd name="connsiteX33" fmla="*/ 3585210 w 7006590"/>
              <a:gd name="connsiteY33" fmla="*/ 400050 h 1009650"/>
              <a:gd name="connsiteX34" fmla="*/ 3657600 w 7006590"/>
              <a:gd name="connsiteY34" fmla="*/ 415290 h 1009650"/>
              <a:gd name="connsiteX35" fmla="*/ 3867150 w 7006590"/>
              <a:gd name="connsiteY35" fmla="*/ 449580 h 1009650"/>
              <a:gd name="connsiteX36" fmla="*/ 4057650 w 7006590"/>
              <a:gd name="connsiteY36" fmla="*/ 476250 h 1009650"/>
              <a:gd name="connsiteX37" fmla="*/ 4133850 w 7006590"/>
              <a:gd name="connsiteY37" fmla="*/ 476250 h 1009650"/>
              <a:gd name="connsiteX38" fmla="*/ 4225290 w 7006590"/>
              <a:gd name="connsiteY38" fmla="*/ 499110 h 1009650"/>
              <a:gd name="connsiteX39" fmla="*/ 4335780 w 7006590"/>
              <a:gd name="connsiteY39" fmla="*/ 499110 h 1009650"/>
              <a:gd name="connsiteX40" fmla="*/ 4377690 w 7006590"/>
              <a:gd name="connsiteY40" fmla="*/ 556260 h 1009650"/>
              <a:gd name="connsiteX41" fmla="*/ 4583430 w 7006590"/>
              <a:gd name="connsiteY41" fmla="*/ 556260 h 1009650"/>
              <a:gd name="connsiteX42" fmla="*/ 4644390 w 7006590"/>
              <a:gd name="connsiteY42" fmla="*/ 575310 h 1009650"/>
              <a:gd name="connsiteX43" fmla="*/ 4991100 w 7006590"/>
              <a:gd name="connsiteY43" fmla="*/ 575310 h 1009650"/>
              <a:gd name="connsiteX44" fmla="*/ 5025390 w 7006590"/>
              <a:gd name="connsiteY44" fmla="*/ 609600 h 1009650"/>
              <a:gd name="connsiteX45" fmla="*/ 5356860 w 7006590"/>
              <a:gd name="connsiteY45" fmla="*/ 609600 h 1009650"/>
              <a:gd name="connsiteX46" fmla="*/ 5387340 w 7006590"/>
              <a:gd name="connsiteY46" fmla="*/ 632460 h 1009650"/>
              <a:gd name="connsiteX47" fmla="*/ 5593080 w 7006590"/>
              <a:gd name="connsiteY47" fmla="*/ 632460 h 1009650"/>
              <a:gd name="connsiteX48" fmla="*/ 5634990 w 7006590"/>
              <a:gd name="connsiteY48" fmla="*/ 651510 h 1009650"/>
              <a:gd name="connsiteX49" fmla="*/ 5840730 w 7006590"/>
              <a:gd name="connsiteY49" fmla="*/ 651510 h 1009650"/>
              <a:gd name="connsiteX50" fmla="*/ 5909310 w 7006590"/>
              <a:gd name="connsiteY50" fmla="*/ 670560 h 1009650"/>
              <a:gd name="connsiteX51" fmla="*/ 6240780 w 7006590"/>
              <a:gd name="connsiteY51" fmla="*/ 670560 h 1009650"/>
              <a:gd name="connsiteX52" fmla="*/ 6240780 w 7006590"/>
              <a:gd name="connsiteY52" fmla="*/ 708660 h 1009650"/>
              <a:gd name="connsiteX53" fmla="*/ 6667500 w 7006590"/>
              <a:gd name="connsiteY53" fmla="*/ 708660 h 1009650"/>
              <a:gd name="connsiteX54" fmla="*/ 6667500 w 7006590"/>
              <a:gd name="connsiteY54" fmla="*/ 1009650 h 1009650"/>
              <a:gd name="connsiteX55" fmla="*/ 7006590 w 7006590"/>
              <a:gd name="connsiteY55" fmla="*/ 1009650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7006590" h="1009650">
                <a:moveTo>
                  <a:pt x="0" y="0"/>
                </a:moveTo>
                <a:lnTo>
                  <a:pt x="95250" y="0"/>
                </a:lnTo>
                <a:lnTo>
                  <a:pt x="133350" y="15240"/>
                </a:lnTo>
                <a:lnTo>
                  <a:pt x="220980" y="15240"/>
                </a:lnTo>
                <a:lnTo>
                  <a:pt x="293370" y="34290"/>
                </a:lnTo>
                <a:lnTo>
                  <a:pt x="396240" y="34290"/>
                </a:lnTo>
                <a:lnTo>
                  <a:pt x="461010" y="60960"/>
                </a:lnTo>
                <a:lnTo>
                  <a:pt x="647700" y="60960"/>
                </a:lnTo>
                <a:lnTo>
                  <a:pt x="746760" y="110490"/>
                </a:lnTo>
                <a:lnTo>
                  <a:pt x="849630" y="110490"/>
                </a:lnTo>
                <a:lnTo>
                  <a:pt x="914400" y="121920"/>
                </a:lnTo>
                <a:lnTo>
                  <a:pt x="1123950" y="121920"/>
                </a:lnTo>
                <a:lnTo>
                  <a:pt x="1169670" y="137160"/>
                </a:lnTo>
                <a:lnTo>
                  <a:pt x="1348740" y="137160"/>
                </a:lnTo>
                <a:lnTo>
                  <a:pt x="1417320" y="148590"/>
                </a:lnTo>
                <a:lnTo>
                  <a:pt x="1493520" y="148590"/>
                </a:lnTo>
                <a:lnTo>
                  <a:pt x="1543050" y="179070"/>
                </a:lnTo>
                <a:lnTo>
                  <a:pt x="1642110" y="179070"/>
                </a:lnTo>
                <a:lnTo>
                  <a:pt x="1691640" y="190500"/>
                </a:lnTo>
                <a:lnTo>
                  <a:pt x="1882140" y="190500"/>
                </a:lnTo>
                <a:lnTo>
                  <a:pt x="1969770" y="247650"/>
                </a:lnTo>
                <a:lnTo>
                  <a:pt x="2045970" y="247650"/>
                </a:lnTo>
                <a:lnTo>
                  <a:pt x="2122170" y="278130"/>
                </a:lnTo>
                <a:lnTo>
                  <a:pt x="2213610" y="278130"/>
                </a:lnTo>
                <a:lnTo>
                  <a:pt x="2255520" y="285750"/>
                </a:lnTo>
                <a:lnTo>
                  <a:pt x="2411730" y="285750"/>
                </a:lnTo>
                <a:lnTo>
                  <a:pt x="2609850" y="346710"/>
                </a:lnTo>
                <a:lnTo>
                  <a:pt x="2907030" y="346710"/>
                </a:lnTo>
                <a:lnTo>
                  <a:pt x="2941320" y="358140"/>
                </a:lnTo>
                <a:lnTo>
                  <a:pt x="3192780" y="358140"/>
                </a:lnTo>
                <a:lnTo>
                  <a:pt x="3257550" y="388620"/>
                </a:lnTo>
                <a:lnTo>
                  <a:pt x="3368040" y="388620"/>
                </a:lnTo>
                <a:lnTo>
                  <a:pt x="3398520" y="400050"/>
                </a:lnTo>
                <a:lnTo>
                  <a:pt x="3585210" y="400050"/>
                </a:lnTo>
                <a:lnTo>
                  <a:pt x="3657600" y="415290"/>
                </a:lnTo>
                <a:lnTo>
                  <a:pt x="3867150" y="449580"/>
                </a:lnTo>
                <a:lnTo>
                  <a:pt x="4057650" y="476250"/>
                </a:lnTo>
                <a:lnTo>
                  <a:pt x="4133850" y="476250"/>
                </a:lnTo>
                <a:lnTo>
                  <a:pt x="4225290" y="499110"/>
                </a:lnTo>
                <a:lnTo>
                  <a:pt x="4335780" y="499110"/>
                </a:lnTo>
                <a:lnTo>
                  <a:pt x="4377690" y="556260"/>
                </a:lnTo>
                <a:lnTo>
                  <a:pt x="4583430" y="556260"/>
                </a:lnTo>
                <a:lnTo>
                  <a:pt x="4644390" y="575310"/>
                </a:lnTo>
                <a:lnTo>
                  <a:pt x="4991100" y="575310"/>
                </a:lnTo>
                <a:lnTo>
                  <a:pt x="5025390" y="609600"/>
                </a:lnTo>
                <a:lnTo>
                  <a:pt x="5356860" y="609600"/>
                </a:lnTo>
                <a:lnTo>
                  <a:pt x="5387340" y="632460"/>
                </a:lnTo>
                <a:lnTo>
                  <a:pt x="5593080" y="632460"/>
                </a:lnTo>
                <a:lnTo>
                  <a:pt x="5634990" y="651510"/>
                </a:lnTo>
                <a:lnTo>
                  <a:pt x="5840730" y="651510"/>
                </a:lnTo>
                <a:lnTo>
                  <a:pt x="5909310" y="670560"/>
                </a:lnTo>
                <a:lnTo>
                  <a:pt x="6240780" y="670560"/>
                </a:lnTo>
                <a:lnTo>
                  <a:pt x="6240780" y="708660"/>
                </a:lnTo>
                <a:lnTo>
                  <a:pt x="6667500" y="708660"/>
                </a:lnTo>
                <a:lnTo>
                  <a:pt x="6667500" y="1009650"/>
                </a:lnTo>
                <a:lnTo>
                  <a:pt x="7006590" y="1009650"/>
                </a:lnTo>
              </a:path>
            </a:pathLst>
          </a:cu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Forme libre : forme 11">
            <a:extLst>
              <a:ext uri="{FF2B5EF4-FFF2-40B4-BE49-F238E27FC236}">
                <a16:creationId xmlns="" xmlns:a16="http://schemas.microsoft.com/office/drawing/2014/main" id="{DC3A6ABF-754D-7A65-7AA2-81C0976EB5B9}"/>
              </a:ext>
            </a:extLst>
          </p:cNvPr>
          <p:cNvSpPr/>
          <p:nvPr/>
        </p:nvSpPr>
        <p:spPr>
          <a:xfrm>
            <a:off x="2856913" y="1363980"/>
            <a:ext cx="7440930" cy="914400"/>
          </a:xfrm>
          <a:custGeom>
            <a:avLst/>
            <a:gdLst>
              <a:gd name="connsiteX0" fmla="*/ 0 w 7440930"/>
              <a:gd name="connsiteY0" fmla="*/ 0 h 914400"/>
              <a:gd name="connsiteX1" fmla="*/ 64770 w 7440930"/>
              <a:gd name="connsiteY1" fmla="*/ 0 h 914400"/>
              <a:gd name="connsiteX2" fmla="*/ 87630 w 7440930"/>
              <a:gd name="connsiteY2" fmla="*/ 38100 h 914400"/>
              <a:gd name="connsiteX3" fmla="*/ 209550 w 7440930"/>
              <a:gd name="connsiteY3" fmla="*/ 38100 h 914400"/>
              <a:gd name="connsiteX4" fmla="*/ 327660 w 7440930"/>
              <a:gd name="connsiteY4" fmla="*/ 80010 h 914400"/>
              <a:gd name="connsiteX5" fmla="*/ 384810 w 7440930"/>
              <a:gd name="connsiteY5" fmla="*/ 80010 h 914400"/>
              <a:gd name="connsiteX6" fmla="*/ 430530 w 7440930"/>
              <a:gd name="connsiteY6" fmla="*/ 114300 h 914400"/>
              <a:gd name="connsiteX7" fmla="*/ 575310 w 7440930"/>
              <a:gd name="connsiteY7" fmla="*/ 114300 h 914400"/>
              <a:gd name="connsiteX8" fmla="*/ 609600 w 7440930"/>
              <a:gd name="connsiteY8" fmla="*/ 133350 h 914400"/>
              <a:gd name="connsiteX9" fmla="*/ 731520 w 7440930"/>
              <a:gd name="connsiteY9" fmla="*/ 133350 h 914400"/>
              <a:gd name="connsiteX10" fmla="*/ 849630 w 7440930"/>
              <a:gd name="connsiteY10" fmla="*/ 156210 h 914400"/>
              <a:gd name="connsiteX11" fmla="*/ 963930 w 7440930"/>
              <a:gd name="connsiteY11" fmla="*/ 156210 h 914400"/>
              <a:gd name="connsiteX12" fmla="*/ 1013460 w 7440930"/>
              <a:gd name="connsiteY12" fmla="*/ 182880 h 914400"/>
              <a:gd name="connsiteX13" fmla="*/ 1104900 w 7440930"/>
              <a:gd name="connsiteY13" fmla="*/ 182880 h 914400"/>
              <a:gd name="connsiteX14" fmla="*/ 1143000 w 7440930"/>
              <a:gd name="connsiteY14" fmla="*/ 209550 h 914400"/>
              <a:gd name="connsiteX15" fmla="*/ 1783080 w 7440930"/>
              <a:gd name="connsiteY15" fmla="*/ 259080 h 914400"/>
              <a:gd name="connsiteX16" fmla="*/ 1824990 w 7440930"/>
              <a:gd name="connsiteY16" fmla="*/ 289560 h 914400"/>
              <a:gd name="connsiteX17" fmla="*/ 1931670 w 7440930"/>
              <a:gd name="connsiteY17" fmla="*/ 289560 h 914400"/>
              <a:gd name="connsiteX18" fmla="*/ 1946910 w 7440930"/>
              <a:gd name="connsiteY18" fmla="*/ 308610 h 914400"/>
              <a:gd name="connsiteX19" fmla="*/ 1985010 w 7440930"/>
              <a:gd name="connsiteY19" fmla="*/ 308610 h 914400"/>
              <a:gd name="connsiteX20" fmla="*/ 2004060 w 7440930"/>
              <a:gd name="connsiteY20" fmla="*/ 339090 h 914400"/>
              <a:gd name="connsiteX21" fmla="*/ 2084070 w 7440930"/>
              <a:gd name="connsiteY21" fmla="*/ 339090 h 914400"/>
              <a:gd name="connsiteX22" fmla="*/ 2084070 w 7440930"/>
              <a:gd name="connsiteY22" fmla="*/ 339090 h 914400"/>
              <a:gd name="connsiteX23" fmla="*/ 2118360 w 7440930"/>
              <a:gd name="connsiteY23" fmla="*/ 358140 h 914400"/>
              <a:gd name="connsiteX24" fmla="*/ 2209800 w 7440930"/>
              <a:gd name="connsiteY24" fmla="*/ 358140 h 914400"/>
              <a:gd name="connsiteX25" fmla="*/ 2263140 w 7440930"/>
              <a:gd name="connsiteY25" fmla="*/ 384810 h 914400"/>
              <a:gd name="connsiteX26" fmla="*/ 2621280 w 7440930"/>
              <a:gd name="connsiteY26" fmla="*/ 411480 h 914400"/>
              <a:gd name="connsiteX27" fmla="*/ 2769870 w 7440930"/>
              <a:gd name="connsiteY27" fmla="*/ 411480 h 914400"/>
              <a:gd name="connsiteX28" fmla="*/ 2884170 w 7440930"/>
              <a:gd name="connsiteY28" fmla="*/ 441960 h 914400"/>
              <a:gd name="connsiteX29" fmla="*/ 3128010 w 7440930"/>
              <a:gd name="connsiteY29" fmla="*/ 441960 h 914400"/>
              <a:gd name="connsiteX30" fmla="*/ 3242310 w 7440930"/>
              <a:gd name="connsiteY30" fmla="*/ 472440 h 914400"/>
              <a:gd name="connsiteX31" fmla="*/ 3352800 w 7440930"/>
              <a:gd name="connsiteY31" fmla="*/ 472440 h 914400"/>
              <a:gd name="connsiteX32" fmla="*/ 3524250 w 7440930"/>
              <a:gd name="connsiteY32" fmla="*/ 514350 h 914400"/>
              <a:gd name="connsiteX33" fmla="*/ 3558540 w 7440930"/>
              <a:gd name="connsiteY33" fmla="*/ 544830 h 914400"/>
              <a:gd name="connsiteX34" fmla="*/ 3836670 w 7440930"/>
              <a:gd name="connsiteY34" fmla="*/ 544830 h 914400"/>
              <a:gd name="connsiteX35" fmla="*/ 3882390 w 7440930"/>
              <a:gd name="connsiteY35" fmla="*/ 567690 h 914400"/>
              <a:gd name="connsiteX36" fmla="*/ 4015740 w 7440930"/>
              <a:gd name="connsiteY36" fmla="*/ 567690 h 914400"/>
              <a:gd name="connsiteX37" fmla="*/ 4156710 w 7440930"/>
              <a:gd name="connsiteY37" fmla="*/ 598170 h 914400"/>
              <a:gd name="connsiteX38" fmla="*/ 4297680 w 7440930"/>
              <a:gd name="connsiteY38" fmla="*/ 598170 h 914400"/>
              <a:gd name="connsiteX39" fmla="*/ 4324350 w 7440930"/>
              <a:gd name="connsiteY39" fmla="*/ 632460 h 914400"/>
              <a:gd name="connsiteX40" fmla="*/ 4617720 w 7440930"/>
              <a:gd name="connsiteY40" fmla="*/ 632460 h 914400"/>
              <a:gd name="connsiteX41" fmla="*/ 4766310 w 7440930"/>
              <a:gd name="connsiteY41" fmla="*/ 689610 h 914400"/>
              <a:gd name="connsiteX42" fmla="*/ 4933950 w 7440930"/>
              <a:gd name="connsiteY42" fmla="*/ 689610 h 914400"/>
              <a:gd name="connsiteX43" fmla="*/ 4972050 w 7440930"/>
              <a:gd name="connsiteY43" fmla="*/ 716280 h 914400"/>
              <a:gd name="connsiteX44" fmla="*/ 5170170 w 7440930"/>
              <a:gd name="connsiteY44" fmla="*/ 716280 h 914400"/>
              <a:gd name="connsiteX45" fmla="*/ 5238750 w 7440930"/>
              <a:gd name="connsiteY45" fmla="*/ 735330 h 914400"/>
              <a:gd name="connsiteX46" fmla="*/ 5360670 w 7440930"/>
              <a:gd name="connsiteY46" fmla="*/ 735330 h 914400"/>
              <a:gd name="connsiteX47" fmla="*/ 5391150 w 7440930"/>
              <a:gd name="connsiteY47" fmla="*/ 746760 h 914400"/>
              <a:gd name="connsiteX48" fmla="*/ 5520690 w 7440930"/>
              <a:gd name="connsiteY48" fmla="*/ 746760 h 914400"/>
              <a:gd name="connsiteX49" fmla="*/ 5558790 w 7440930"/>
              <a:gd name="connsiteY49" fmla="*/ 784860 h 914400"/>
              <a:gd name="connsiteX50" fmla="*/ 5593080 w 7440930"/>
              <a:gd name="connsiteY50" fmla="*/ 784860 h 914400"/>
              <a:gd name="connsiteX51" fmla="*/ 5673090 w 7440930"/>
              <a:gd name="connsiteY51" fmla="*/ 853440 h 914400"/>
              <a:gd name="connsiteX52" fmla="*/ 6160770 w 7440930"/>
              <a:gd name="connsiteY52" fmla="*/ 853440 h 914400"/>
              <a:gd name="connsiteX53" fmla="*/ 6160770 w 7440930"/>
              <a:gd name="connsiteY53" fmla="*/ 914400 h 914400"/>
              <a:gd name="connsiteX54" fmla="*/ 7440930 w 7440930"/>
              <a:gd name="connsiteY54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7440930" h="914400">
                <a:moveTo>
                  <a:pt x="0" y="0"/>
                </a:moveTo>
                <a:lnTo>
                  <a:pt x="64770" y="0"/>
                </a:lnTo>
                <a:lnTo>
                  <a:pt x="87630" y="38100"/>
                </a:lnTo>
                <a:lnTo>
                  <a:pt x="209550" y="38100"/>
                </a:lnTo>
                <a:lnTo>
                  <a:pt x="327660" y="80010"/>
                </a:lnTo>
                <a:lnTo>
                  <a:pt x="384810" y="80010"/>
                </a:lnTo>
                <a:lnTo>
                  <a:pt x="430530" y="114300"/>
                </a:lnTo>
                <a:lnTo>
                  <a:pt x="575310" y="114300"/>
                </a:lnTo>
                <a:lnTo>
                  <a:pt x="609600" y="133350"/>
                </a:lnTo>
                <a:lnTo>
                  <a:pt x="731520" y="133350"/>
                </a:lnTo>
                <a:lnTo>
                  <a:pt x="849630" y="156210"/>
                </a:lnTo>
                <a:lnTo>
                  <a:pt x="963930" y="156210"/>
                </a:lnTo>
                <a:lnTo>
                  <a:pt x="1013460" y="182880"/>
                </a:lnTo>
                <a:lnTo>
                  <a:pt x="1104900" y="182880"/>
                </a:lnTo>
                <a:lnTo>
                  <a:pt x="1143000" y="209550"/>
                </a:lnTo>
                <a:lnTo>
                  <a:pt x="1783080" y="259080"/>
                </a:lnTo>
                <a:lnTo>
                  <a:pt x="1824990" y="289560"/>
                </a:lnTo>
                <a:lnTo>
                  <a:pt x="1931670" y="289560"/>
                </a:lnTo>
                <a:lnTo>
                  <a:pt x="1946910" y="308610"/>
                </a:lnTo>
                <a:lnTo>
                  <a:pt x="1985010" y="308610"/>
                </a:lnTo>
                <a:lnTo>
                  <a:pt x="2004060" y="339090"/>
                </a:lnTo>
                <a:lnTo>
                  <a:pt x="2084070" y="339090"/>
                </a:lnTo>
                <a:lnTo>
                  <a:pt x="2084070" y="339090"/>
                </a:lnTo>
                <a:lnTo>
                  <a:pt x="2118360" y="358140"/>
                </a:lnTo>
                <a:lnTo>
                  <a:pt x="2209800" y="358140"/>
                </a:lnTo>
                <a:lnTo>
                  <a:pt x="2263140" y="384810"/>
                </a:lnTo>
                <a:lnTo>
                  <a:pt x="2621280" y="411480"/>
                </a:lnTo>
                <a:lnTo>
                  <a:pt x="2769870" y="411480"/>
                </a:lnTo>
                <a:lnTo>
                  <a:pt x="2884170" y="441960"/>
                </a:lnTo>
                <a:lnTo>
                  <a:pt x="3128010" y="441960"/>
                </a:lnTo>
                <a:lnTo>
                  <a:pt x="3242310" y="472440"/>
                </a:lnTo>
                <a:lnTo>
                  <a:pt x="3352800" y="472440"/>
                </a:lnTo>
                <a:lnTo>
                  <a:pt x="3524250" y="514350"/>
                </a:lnTo>
                <a:lnTo>
                  <a:pt x="3558540" y="544830"/>
                </a:lnTo>
                <a:lnTo>
                  <a:pt x="3836670" y="544830"/>
                </a:lnTo>
                <a:lnTo>
                  <a:pt x="3882390" y="567690"/>
                </a:lnTo>
                <a:lnTo>
                  <a:pt x="4015740" y="567690"/>
                </a:lnTo>
                <a:lnTo>
                  <a:pt x="4156710" y="598170"/>
                </a:lnTo>
                <a:lnTo>
                  <a:pt x="4297680" y="598170"/>
                </a:lnTo>
                <a:lnTo>
                  <a:pt x="4324350" y="632460"/>
                </a:lnTo>
                <a:lnTo>
                  <a:pt x="4617720" y="632460"/>
                </a:lnTo>
                <a:lnTo>
                  <a:pt x="4766310" y="689610"/>
                </a:lnTo>
                <a:lnTo>
                  <a:pt x="4933950" y="689610"/>
                </a:lnTo>
                <a:lnTo>
                  <a:pt x="4972050" y="716280"/>
                </a:lnTo>
                <a:lnTo>
                  <a:pt x="5170170" y="716280"/>
                </a:lnTo>
                <a:lnTo>
                  <a:pt x="5238750" y="735330"/>
                </a:lnTo>
                <a:lnTo>
                  <a:pt x="5360670" y="735330"/>
                </a:lnTo>
                <a:lnTo>
                  <a:pt x="5391150" y="746760"/>
                </a:lnTo>
                <a:lnTo>
                  <a:pt x="5520690" y="746760"/>
                </a:lnTo>
                <a:lnTo>
                  <a:pt x="5558790" y="784860"/>
                </a:lnTo>
                <a:lnTo>
                  <a:pt x="5593080" y="784860"/>
                </a:lnTo>
                <a:lnTo>
                  <a:pt x="5673090" y="853440"/>
                </a:lnTo>
                <a:lnTo>
                  <a:pt x="6160770" y="853440"/>
                </a:lnTo>
                <a:lnTo>
                  <a:pt x="6160770" y="914400"/>
                </a:lnTo>
                <a:lnTo>
                  <a:pt x="7440930" y="914400"/>
                </a:ln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754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E363088A-B350-B68A-E618-88FF1C05F07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/>
              <a:t>Dr Marie-Sarah DILHUYDY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B039DEF9-8430-AA6B-0D99-C2A3388707B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13818" y="5509238"/>
            <a:ext cx="5459058" cy="987531"/>
          </a:xfrm>
        </p:spPr>
        <p:txBody>
          <a:bodyPr/>
          <a:lstStyle/>
          <a:p>
            <a:r>
              <a:rPr lang="fr-FR" dirty="0">
                <a:latin typeface="Gordita Light" pitchFamily="2" charset="77"/>
                <a:cs typeface="Gordita Light" pitchFamily="2" charset="77"/>
              </a:rPr>
              <a:t>Hôpital du Haut-</a:t>
            </a:r>
            <a:r>
              <a:rPr lang="fr-FR" dirty="0" err="1">
                <a:latin typeface="Gordita Light" pitchFamily="2" charset="77"/>
                <a:cs typeface="Gordita Light" pitchFamily="2" charset="77"/>
              </a:rPr>
              <a:t>Lévèque</a:t>
            </a:r>
            <a:endParaRPr lang="fr-FR" dirty="0">
              <a:latin typeface="Gordita Light" pitchFamily="2" charset="77"/>
              <a:cs typeface="Gordita Light" pitchFamily="2" charset="77"/>
            </a:endParaRPr>
          </a:p>
          <a:p>
            <a:r>
              <a:rPr lang="fr-FR" dirty="0">
                <a:latin typeface="Gordita Light" pitchFamily="2" charset="77"/>
                <a:cs typeface="Gordita Light" pitchFamily="2" charset="77"/>
              </a:rPr>
              <a:t>CHU de Bordeaux</a:t>
            </a:r>
          </a:p>
          <a:p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xmlns="" id="{2B665F4E-44AC-CAEA-8A7D-F3A10B218F7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WebTV Post -ASH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®</a:t>
            </a:r>
            <a:endParaRPr lang="fr-FR" dirty="0"/>
          </a:p>
          <a:p>
            <a:endParaRPr lang="fr-FR" dirty="0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xmlns="" id="{30C2B1EA-1AB6-6F38-32AA-63C28861A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5086"/>
                </a:solidFill>
              </a:rPr>
              <a:t>Actualités 2023 et perspectives dans la prise en charge de la LLC</a:t>
            </a: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xmlns="" id="{DCAB9B0C-EACB-00EC-97D7-FEC7F98B131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9-12 décembre 2023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11" name="Espace réservé pour une image  10"/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" b="758"/>
          <a:stretch>
            <a:fillRect/>
          </a:stretch>
        </p:blipFill>
        <p:spPr/>
      </p:pic>
      <p:pic>
        <p:nvPicPr>
          <p:cNvPr id="10" name="Espace réservé pour une image  9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97" b="160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254287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893AED39-000E-E570-A908-0C17BF71DA89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fr-FR" dirty="0"/>
              <a:t> J. R. Brown et al, ASH</a:t>
            </a:r>
            <a:r>
              <a:rPr lang="fr-FR" baseline="30000" dirty="0"/>
              <a:t>® </a:t>
            </a:r>
            <a:r>
              <a:rPr lang="fr-FR" dirty="0"/>
              <a:t> 2023, Abs. #202</a:t>
            </a:r>
          </a:p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83FB1C32-EDFB-566E-8785-DC8F254EFC8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/>
              <a:t>Etude ALPINE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7FF90D4C-FC05-61B9-1204-AAE7C7B6181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/>
              <a:t>Tolérance</a:t>
            </a:r>
          </a:p>
        </p:txBody>
      </p:sp>
      <p:graphicFrame>
        <p:nvGraphicFramePr>
          <p:cNvPr id="9" name="Tableau 8">
            <a:extLst>
              <a:ext uri="{FF2B5EF4-FFF2-40B4-BE49-F238E27FC236}">
                <a16:creationId xmlns="" xmlns:a16="http://schemas.microsoft.com/office/drawing/2014/main" id="{07C88CEB-4FC4-088B-F9C2-A3FCDB66BA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5851506"/>
              </p:ext>
            </p:extLst>
          </p:nvPr>
        </p:nvGraphicFramePr>
        <p:xfrm>
          <a:off x="6551096" y="1268390"/>
          <a:ext cx="5298589" cy="4037898"/>
        </p:xfrm>
        <a:graphic>
          <a:graphicData uri="http://schemas.openxmlformats.org/drawingml/2006/table">
            <a:tbl>
              <a:tblPr firstRow="1" bandRow="1"/>
              <a:tblGrid>
                <a:gridCol w="2159021">
                  <a:extLst>
                    <a:ext uri="{9D8B030D-6E8A-4147-A177-3AD203B41FA5}">
                      <a16:colId xmlns="" xmlns:a16="http://schemas.microsoft.com/office/drawing/2014/main" val="4176269001"/>
                    </a:ext>
                  </a:extLst>
                </a:gridCol>
                <a:gridCol w="784892">
                  <a:extLst>
                    <a:ext uri="{9D8B030D-6E8A-4147-A177-3AD203B41FA5}">
                      <a16:colId xmlns="" xmlns:a16="http://schemas.microsoft.com/office/drawing/2014/main" val="2790876348"/>
                    </a:ext>
                  </a:extLst>
                </a:gridCol>
                <a:gridCol w="784892">
                  <a:extLst>
                    <a:ext uri="{9D8B030D-6E8A-4147-A177-3AD203B41FA5}">
                      <a16:colId xmlns="" xmlns:a16="http://schemas.microsoft.com/office/drawing/2014/main" val="2473022042"/>
                    </a:ext>
                  </a:extLst>
                </a:gridCol>
                <a:gridCol w="784892">
                  <a:extLst>
                    <a:ext uri="{9D8B030D-6E8A-4147-A177-3AD203B41FA5}">
                      <a16:colId xmlns="" xmlns:a16="http://schemas.microsoft.com/office/drawing/2014/main" val="145420746"/>
                    </a:ext>
                  </a:extLst>
                </a:gridCol>
                <a:gridCol w="7848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28944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fr-FR" sz="1400" b="1" i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fr-FR" sz="1100" b="1" i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Zanubrutinib</a:t>
                      </a:r>
                    </a:p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fr-FR" sz="1100" b="0" i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(n=324)</a:t>
                      </a: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fr-FR" sz="1100" b="0" i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fr-FR" sz="1100" b="1" i="0" u="none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Ibrutinib</a:t>
                      </a:r>
                    </a:p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fr-FR" sz="1100" b="0" i="0" u="none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(n=324)</a:t>
                      </a:r>
                      <a:endParaRPr lang="fr-FR" sz="1100" b="0" i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fr-FR" sz="1100" b="0" i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38204876"/>
                  </a:ext>
                </a:extLst>
              </a:tr>
              <a:tr h="528944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fr-FR" sz="1400" b="1" i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fr-FR" sz="1100" b="0" i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Tout grade</a:t>
                      </a:r>
                      <a:endParaRPr lang="fr-FR" sz="1100" b="0" i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fr-FR" sz="1100" b="0" i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Note </a:t>
                      </a:r>
                      <a:r>
                        <a:rPr lang="fr-FR" sz="1100" b="0" i="0" u="none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≥</a:t>
                      </a:r>
                      <a:r>
                        <a:rPr lang="fr-FR" sz="1100" b="0" i="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fr-FR" sz="1100" b="0" i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fr-FR" sz="1100" b="0" i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Tout grade</a:t>
                      </a:r>
                      <a:endParaRPr lang="fr-FR" sz="1100" b="0" i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fr-FR" sz="1100" b="0" i="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Grade ≥ 3</a:t>
                      </a:r>
                      <a:endParaRPr lang="fr-FR" sz="1100" b="0" i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25368585"/>
                  </a:ext>
                </a:extLst>
              </a:tr>
              <a:tr h="264473">
                <a:tc>
                  <a:txBody>
                    <a:bodyPr/>
                    <a:lstStyle/>
                    <a:p>
                      <a:r>
                        <a:rPr lang="en-US" sz="1100" b="1" i="0">
                          <a:latin typeface="Century Gothic" panose="020B0502020202020204" pitchFamily="34" charset="0"/>
                        </a:rPr>
                        <a:t>Infection</a:t>
                      </a:r>
                      <a:endParaRPr lang="en-US" sz="1100" b="1" i="0" dirty="0">
                        <a:latin typeface="Century Gothic" panose="020B0502020202020204" pitchFamily="34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>
                          <a:latin typeface="Century Gothic" panose="020B0502020202020204" pitchFamily="34" charset="0"/>
                        </a:rPr>
                        <a:t>264 (81,5)</a:t>
                      </a:r>
                      <a:endParaRPr lang="en-US" sz="1100" b="0" i="0" dirty="0">
                        <a:latin typeface="Century Gothic" panose="020B0502020202020204" pitchFamily="34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100" b="0" i="0">
                          <a:latin typeface="Century Gothic" panose="020B0502020202020204" pitchFamily="34" charset="0"/>
                        </a:rPr>
                        <a:t>115 (35,5)</a:t>
                      </a:r>
                      <a:endParaRPr lang="en-US" sz="1100" b="0" i="0" dirty="0">
                        <a:latin typeface="Century Gothic" panose="020B0502020202020204" pitchFamily="34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>
                          <a:latin typeface="Century Gothic" panose="020B0502020202020204" pitchFamily="34" charset="0"/>
                        </a:rPr>
                        <a:t>260 (80,2)</a:t>
                      </a:r>
                      <a:endParaRPr lang="en-US" sz="1100" b="0" i="0" dirty="0">
                        <a:latin typeface="Century Gothic" panose="020B0502020202020204" pitchFamily="34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100" b="0" i="0">
                          <a:latin typeface="Century Gothic" panose="020B0502020202020204" pitchFamily="34" charset="0"/>
                        </a:rPr>
                        <a:t>111 (34,3)</a:t>
                      </a:r>
                      <a:endParaRPr lang="en-US" sz="1100" b="0" i="0" dirty="0">
                        <a:latin typeface="Century Gothic" panose="020B0502020202020204" pitchFamily="34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4473">
                <a:tc>
                  <a:txBody>
                    <a:bodyPr/>
                    <a:lstStyle/>
                    <a:p>
                      <a:r>
                        <a:rPr lang="en-US" sz="1100" b="0" i="0">
                          <a:latin typeface="Century Gothic" panose="020B0502020202020204" pitchFamily="34" charset="0"/>
                        </a:rPr>
                        <a:t>Infections opportunistes</a:t>
                      </a:r>
                    </a:p>
                  </a:txBody>
                  <a:tcPr marL="180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>
                          <a:latin typeface="Century Gothic" panose="020B0502020202020204" pitchFamily="34" charset="0"/>
                        </a:rPr>
                        <a:t>8 (2,5)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>
                          <a:latin typeface="Century Gothic" panose="020B0502020202020204" pitchFamily="34" charset="0"/>
                        </a:rPr>
                        <a:t>6 (1,9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>
                          <a:latin typeface="Century Gothic" panose="020B0502020202020204" pitchFamily="34" charset="0"/>
                        </a:rPr>
                        <a:t>13 (4,0)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a-DK" sz="1100" b="0" i="0">
                          <a:latin typeface="Century Gothic" panose="020B0502020202020204" pitchFamily="34" charset="0"/>
                        </a:rPr>
                        <a:t>5 (1,5)</a:t>
                      </a:r>
                      <a:endParaRPr lang="en-US" sz="1100" b="0" i="0">
                        <a:latin typeface="Century Gothic" panose="020B0502020202020204" pitchFamily="34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4473">
                <a:tc>
                  <a:txBody>
                    <a:bodyPr/>
                    <a:lstStyle/>
                    <a:p>
                      <a:r>
                        <a:rPr lang="en-US" sz="1100" b="0" i="0">
                          <a:latin typeface="Century Gothic" panose="020B0502020202020204" pitchFamily="34" charset="0"/>
                        </a:rPr>
                        <a:t>COVID-19</a:t>
                      </a:r>
                    </a:p>
                  </a:txBody>
                  <a:tcPr marL="180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>
                          <a:latin typeface="Century Gothic" panose="020B0502020202020204" pitchFamily="34" charset="0"/>
                        </a:rPr>
                        <a:t>145 (44,8)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>
                          <a:latin typeface="Century Gothic" panose="020B0502020202020204" pitchFamily="34" charset="0"/>
                        </a:rPr>
                        <a:t>56 (17,3)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>
                          <a:latin typeface="Century Gothic" panose="020B0502020202020204" pitchFamily="34" charset="0"/>
                        </a:rPr>
                        <a:t>105 (32,4)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a-DK" sz="1100" b="0" i="0">
                          <a:latin typeface="Century Gothic" panose="020B0502020202020204" pitchFamily="34" charset="0"/>
                        </a:rPr>
                        <a:t>38 (11,7)</a:t>
                      </a:r>
                      <a:endParaRPr lang="en-US" sz="1100" b="0" i="0">
                        <a:latin typeface="Century Gothic" panose="020B0502020202020204" pitchFamily="34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4473">
                <a:tc>
                  <a:txBody>
                    <a:bodyPr/>
                    <a:lstStyle/>
                    <a:p>
                      <a:r>
                        <a:rPr lang="en-US" sz="1100" b="1" i="0">
                          <a:latin typeface="Century Gothic" panose="020B0502020202020204" pitchFamily="34" charset="0"/>
                        </a:rPr>
                        <a:t>Saignement</a:t>
                      </a: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>
                          <a:latin typeface="Century Gothic" panose="020B0502020202020204" pitchFamily="34" charset="0"/>
                        </a:rPr>
                        <a:t>142 (43,8)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>
                          <a:latin typeface="Century Gothic" panose="020B0502020202020204" pitchFamily="34" charset="0"/>
                        </a:rPr>
                        <a:t>12 (3,7)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>
                          <a:latin typeface="Century Gothic" panose="020B0502020202020204" pitchFamily="34" charset="0"/>
                        </a:rPr>
                        <a:t>11 (44,4)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>
                          <a:latin typeface="Century Gothic" panose="020B0502020202020204" pitchFamily="34" charset="0"/>
                        </a:rPr>
                        <a:t>13 (4,0)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51203895"/>
                  </a:ext>
                </a:extLst>
              </a:tr>
              <a:tr h="264473">
                <a:tc>
                  <a:txBody>
                    <a:bodyPr/>
                    <a:lstStyle/>
                    <a:p>
                      <a:r>
                        <a:rPr lang="en-US" sz="1100" b="0" i="0">
                          <a:latin typeface="Century Gothic" panose="020B0502020202020204" pitchFamily="34" charset="0"/>
                        </a:rPr>
                        <a:t>Hémorragie majeure</a:t>
                      </a:r>
                    </a:p>
                  </a:txBody>
                  <a:tcPr marL="180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>
                          <a:latin typeface="Century Gothic" panose="020B0502020202020204" pitchFamily="34" charset="0"/>
                        </a:rPr>
                        <a:t>13 (4,0)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>
                          <a:latin typeface="Century Gothic" panose="020B0502020202020204" pitchFamily="34" charset="0"/>
                        </a:rPr>
                        <a:t>12 (3,7)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>
                          <a:latin typeface="Century Gothic" panose="020B0502020202020204" pitchFamily="34" charset="0"/>
                        </a:rPr>
                        <a:t>16 (4,9)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>
                          <a:latin typeface="Century Gothic" panose="020B0502020202020204" pitchFamily="34" charset="0"/>
                        </a:rPr>
                        <a:t>13 (4,0)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08347750"/>
                  </a:ext>
                </a:extLst>
              </a:tr>
              <a:tr h="264473">
                <a:tc>
                  <a:txBody>
                    <a:bodyPr/>
                    <a:lstStyle/>
                    <a:p>
                      <a:r>
                        <a:rPr lang="en-US" sz="1100" b="1" i="0">
                          <a:latin typeface="Century Gothic" panose="020B0502020202020204" pitchFamily="34" charset="0"/>
                        </a:rPr>
                        <a:t>Hypertension</a:t>
                      </a: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>
                          <a:latin typeface="Century Gothic" panose="020B0502020202020204" pitchFamily="34" charset="0"/>
                        </a:rPr>
                        <a:t>86 (26,5)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>
                          <a:latin typeface="Century Gothic" panose="020B0502020202020204" pitchFamily="34" charset="0"/>
                        </a:rPr>
                        <a:t>53 (16,4)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>
                          <a:latin typeface="Century Gothic" panose="020B0502020202020204" pitchFamily="34" charset="0"/>
                        </a:rPr>
                        <a:t>80 (24,7)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>
                          <a:latin typeface="Century Gothic" panose="020B0502020202020204" pitchFamily="34" charset="0"/>
                        </a:rPr>
                        <a:t>47 (14,5)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0723124"/>
                  </a:ext>
                </a:extLst>
              </a:tr>
              <a:tr h="264473">
                <a:tc>
                  <a:txBody>
                    <a:bodyPr/>
                    <a:lstStyle/>
                    <a:p>
                      <a:r>
                        <a:rPr lang="en-US" sz="1100" b="1" i="0">
                          <a:latin typeface="Century Gothic" panose="020B0502020202020204" pitchFamily="34" charset="0"/>
                        </a:rPr>
                        <a:t>Fibrillation auriculaire/flutter</a:t>
                      </a: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>
                          <a:latin typeface="Century Gothic" panose="020B0502020202020204" pitchFamily="34" charset="0"/>
                        </a:rPr>
                        <a:t>22 (6,8)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>
                          <a:latin typeface="Century Gothic" panose="020B0502020202020204" pitchFamily="34" charset="0"/>
                        </a:rPr>
                        <a:t>10 (3,1)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>
                          <a:latin typeface="Century Gothic" panose="020B0502020202020204" pitchFamily="34" charset="0"/>
                        </a:rPr>
                        <a:t>53 (16,4)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>
                          <a:latin typeface="Century Gothic" panose="020B0502020202020204" pitchFamily="34" charset="0"/>
                        </a:rPr>
                        <a:t>16 (4,9)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56434205"/>
                  </a:ext>
                </a:extLst>
              </a:tr>
              <a:tr h="264473">
                <a:tc>
                  <a:txBody>
                    <a:bodyPr/>
                    <a:lstStyle/>
                    <a:p>
                      <a:r>
                        <a:rPr lang="en-US" sz="1100" b="1" i="0">
                          <a:latin typeface="Century Gothic" panose="020B0502020202020204" pitchFamily="34" charset="0"/>
                        </a:rPr>
                        <a:t>Anémie</a:t>
                      </a: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>
                          <a:latin typeface="Century Gothic" panose="020B0502020202020204" pitchFamily="34" charset="0"/>
                        </a:rPr>
                        <a:t>53 (16,4)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>
                          <a:latin typeface="Century Gothic" panose="020B0502020202020204" pitchFamily="34" charset="0"/>
                        </a:rPr>
                        <a:t>7 (2,2)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>
                          <a:latin typeface="Century Gothic" panose="020B0502020202020204" pitchFamily="34" charset="0"/>
                        </a:rPr>
                        <a:t>59 (18,2)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>
                          <a:latin typeface="Century Gothic" panose="020B0502020202020204" pitchFamily="34" charset="0"/>
                        </a:rPr>
                        <a:t>11 (3,4)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1362548"/>
                  </a:ext>
                </a:extLst>
              </a:tr>
              <a:tr h="264473">
                <a:tc>
                  <a:txBody>
                    <a:bodyPr/>
                    <a:lstStyle/>
                    <a:p>
                      <a:r>
                        <a:rPr lang="en-US" sz="1100" b="1" i="0">
                          <a:latin typeface="Century Gothic" panose="020B0502020202020204" pitchFamily="34" charset="0"/>
                        </a:rPr>
                        <a:t>Neutropénie</a:t>
                      </a: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>
                          <a:latin typeface="Century Gothic" panose="020B0502020202020204" pitchFamily="34" charset="0"/>
                        </a:rPr>
                        <a:t>100 (30,9)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>
                          <a:latin typeface="Century Gothic" panose="020B0502020202020204" pitchFamily="34" charset="0"/>
                        </a:rPr>
                        <a:t>72 (22,2)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>
                          <a:latin typeface="Century Gothic" panose="020B0502020202020204" pitchFamily="34" charset="0"/>
                        </a:rPr>
                        <a:t>94 (29,0)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>
                          <a:latin typeface="Century Gothic" panose="020B0502020202020204" pitchFamily="34" charset="0"/>
                        </a:rPr>
                        <a:t>72 (22,2)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01256662"/>
                  </a:ext>
                </a:extLst>
              </a:tr>
              <a:tr h="264473">
                <a:tc>
                  <a:txBody>
                    <a:bodyPr/>
                    <a:lstStyle/>
                    <a:p>
                      <a:r>
                        <a:rPr lang="en-US" sz="1100" b="1" i="0">
                          <a:latin typeface="Century Gothic" panose="020B0502020202020204" pitchFamily="34" charset="0"/>
                        </a:rPr>
                        <a:t>Thrombocytopénie</a:t>
                      </a: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>
                          <a:latin typeface="Century Gothic" panose="020B0502020202020204" pitchFamily="34" charset="0"/>
                        </a:rPr>
                        <a:t>43 (13,3)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>
                          <a:latin typeface="Century Gothic" panose="020B0502020202020204" pitchFamily="34" charset="0"/>
                        </a:rPr>
                        <a:t>12 (3,7)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>
                          <a:latin typeface="Century Gothic" panose="020B0502020202020204" pitchFamily="34" charset="0"/>
                        </a:rPr>
                        <a:t>53 (16,4)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>
                          <a:latin typeface="Century Gothic" panose="020B0502020202020204" pitchFamily="34" charset="0"/>
                        </a:rPr>
                        <a:t>19 (5,9)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98737701"/>
                  </a:ext>
                </a:extLst>
              </a:tr>
              <a:tr h="264473">
                <a:tc>
                  <a:txBody>
                    <a:bodyPr/>
                    <a:lstStyle/>
                    <a:p>
                      <a:r>
                        <a:rPr lang="en-US" sz="1100" b="1" i="0">
                          <a:latin typeface="Century Gothic" panose="020B0502020202020204" pitchFamily="34" charset="0"/>
                        </a:rPr>
                        <a:t>Deuxième tumeur maligne primaire</a:t>
                      </a: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>
                          <a:latin typeface="Century Gothic" panose="020B0502020202020204" pitchFamily="34" charset="0"/>
                        </a:rPr>
                        <a:t>46 (14,2)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>
                          <a:latin typeface="Century Gothic" panose="020B0502020202020204" pitchFamily="34" charset="0"/>
                        </a:rPr>
                        <a:t>26 (8,0)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>
                          <a:latin typeface="Century Gothic" panose="020B0502020202020204" pitchFamily="34" charset="0"/>
                        </a:rPr>
                        <a:t>52 (16,0)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latin typeface="Century Gothic" panose="020B0502020202020204" pitchFamily="34" charset="0"/>
                        </a:rPr>
                        <a:t>19 (5,9)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56711574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920464A-402D-0982-A9AE-C697487B7323}"/>
              </a:ext>
            </a:extLst>
          </p:cNvPr>
          <p:cNvSpPr/>
          <p:nvPr/>
        </p:nvSpPr>
        <p:spPr>
          <a:xfrm>
            <a:off x="6551096" y="2855742"/>
            <a:ext cx="5298591" cy="253218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9736D5C2-BD9B-4FD8-D4E6-9D08F1CE821A}"/>
              </a:ext>
            </a:extLst>
          </p:cNvPr>
          <p:cNvSpPr/>
          <p:nvPr/>
        </p:nvSpPr>
        <p:spPr>
          <a:xfrm>
            <a:off x="6551096" y="3652277"/>
            <a:ext cx="5298591" cy="51762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78D593E-979E-0C09-6F31-3C378C23B6EE}"/>
              </a:ext>
            </a:extLst>
          </p:cNvPr>
          <p:cNvSpPr/>
          <p:nvPr/>
        </p:nvSpPr>
        <p:spPr>
          <a:xfrm>
            <a:off x="6551096" y="4448956"/>
            <a:ext cx="5298591" cy="253218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Espace réservé du contenu 5">
            <a:extLst>
              <a:ext uri="{FF2B5EF4-FFF2-40B4-BE49-F238E27FC236}">
                <a16:creationId xmlns="" xmlns:a16="http://schemas.microsoft.com/office/drawing/2014/main" id="{28891B4F-9521-B6D0-F632-DCD3C324B400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159170" y="1268390"/>
            <a:ext cx="5159375" cy="4037898"/>
          </a:xfrm>
        </p:spPr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21" name="Espace réservé du texte 6">
            <a:extLst>
              <a:ext uri="{FF2B5EF4-FFF2-40B4-BE49-F238E27FC236}">
                <a16:creationId xmlns="" xmlns:a16="http://schemas.microsoft.com/office/drawing/2014/main" id="{4762FBB0-27BD-255A-5223-BCB0A50129FE}"/>
              </a:ext>
            </a:extLst>
          </p:cNvPr>
          <p:cNvSpPr txBox="1">
            <a:spLocks/>
          </p:cNvSpPr>
          <p:nvPr/>
        </p:nvSpPr>
        <p:spPr>
          <a:xfrm>
            <a:off x="3636252" y="4917349"/>
            <a:ext cx="1261746" cy="276857"/>
          </a:xfrm>
          <a:prstGeom prst="rect">
            <a:avLst/>
          </a:prstGeom>
          <a:noFill/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rgbClr val="737078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100"/>
              <a:t>Fréquence (%)</a:t>
            </a:r>
            <a:endParaRPr lang="fr-FR" sz="1000" dirty="0"/>
          </a:p>
        </p:txBody>
      </p:sp>
      <p:sp>
        <p:nvSpPr>
          <p:cNvPr id="22" name="Espace réservé du texte 6">
            <a:extLst>
              <a:ext uri="{FF2B5EF4-FFF2-40B4-BE49-F238E27FC236}">
                <a16:creationId xmlns="" xmlns:a16="http://schemas.microsoft.com/office/drawing/2014/main" id="{D65C6EA1-12F7-2D3D-5536-42D60186A736}"/>
              </a:ext>
            </a:extLst>
          </p:cNvPr>
          <p:cNvSpPr txBox="1">
            <a:spLocks/>
          </p:cNvSpPr>
          <p:nvPr/>
        </p:nvSpPr>
        <p:spPr>
          <a:xfrm>
            <a:off x="1159168" y="1763777"/>
            <a:ext cx="1197891" cy="2865860"/>
          </a:xfrm>
          <a:prstGeom prst="rect">
            <a:avLst/>
          </a:prstGeom>
          <a:noFill/>
        </p:spPr>
        <p:txBody>
          <a:bodyPr lIns="36000" tIns="36000" rIns="36000" bIns="3600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rgbClr val="737078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1800"/>
              </a:spcBef>
            </a:pPr>
            <a:r>
              <a:rPr lang="fr-FR" sz="1000"/>
              <a:t>COVID-19</a:t>
            </a:r>
          </a:p>
          <a:p>
            <a:pPr algn="r">
              <a:spcBef>
                <a:spcPts val="1800"/>
              </a:spcBef>
            </a:pPr>
            <a:r>
              <a:rPr lang="fr-FR" sz="1000"/>
              <a:t>Neutropénie</a:t>
            </a:r>
          </a:p>
          <a:p>
            <a:pPr algn="r">
              <a:spcBef>
                <a:spcPts val="1800"/>
              </a:spcBef>
            </a:pPr>
            <a:r>
              <a:rPr lang="fr-FR" sz="1000"/>
              <a:t>Hypertension</a:t>
            </a:r>
          </a:p>
          <a:p>
            <a:pPr algn="r">
              <a:spcBef>
                <a:spcPts val="1800"/>
              </a:spcBef>
            </a:pPr>
            <a:r>
              <a:rPr lang="fr-FR" sz="1000"/>
              <a:t>Infection des voies respiratoires supérieures</a:t>
            </a:r>
          </a:p>
          <a:p>
            <a:pPr algn="r">
              <a:spcBef>
                <a:spcPts val="1800"/>
              </a:spcBef>
            </a:pPr>
            <a:r>
              <a:rPr lang="fr-FR" sz="1000"/>
              <a:t>Diarrhée</a:t>
            </a:r>
          </a:p>
          <a:p>
            <a:pPr algn="r">
              <a:spcBef>
                <a:spcPts val="1800"/>
              </a:spcBef>
            </a:pPr>
            <a:r>
              <a:rPr lang="fr-FR" sz="1000"/>
              <a:t>Arthralgie</a:t>
            </a:r>
          </a:p>
          <a:p>
            <a:pPr algn="r">
              <a:spcBef>
                <a:spcPts val="1800"/>
              </a:spcBef>
            </a:pPr>
            <a:r>
              <a:rPr lang="fr-FR" sz="1000"/>
              <a:t>Anémie</a:t>
            </a:r>
            <a:endParaRPr lang="fr-FR" sz="800" dirty="0"/>
          </a:p>
        </p:txBody>
      </p:sp>
      <p:grpSp>
        <p:nvGrpSpPr>
          <p:cNvPr id="35" name="Groupe 34">
            <a:extLst>
              <a:ext uri="{FF2B5EF4-FFF2-40B4-BE49-F238E27FC236}">
                <a16:creationId xmlns="" xmlns:a16="http://schemas.microsoft.com/office/drawing/2014/main" id="{21FB88B4-6FD3-ACAF-0685-BA06ED182736}"/>
              </a:ext>
            </a:extLst>
          </p:cNvPr>
          <p:cNvGrpSpPr/>
          <p:nvPr/>
        </p:nvGrpSpPr>
        <p:grpSpPr>
          <a:xfrm>
            <a:off x="2357059" y="4552067"/>
            <a:ext cx="3820132" cy="276857"/>
            <a:chOff x="2248748" y="4618742"/>
            <a:chExt cx="3928443" cy="276857"/>
          </a:xfrm>
        </p:grpSpPr>
        <p:sp>
          <p:nvSpPr>
            <p:cNvPr id="23" name="Espace réservé du texte 6">
              <a:extLst>
                <a:ext uri="{FF2B5EF4-FFF2-40B4-BE49-F238E27FC236}">
                  <a16:creationId xmlns="" xmlns:a16="http://schemas.microsoft.com/office/drawing/2014/main" id="{E55FB7C7-ED7E-C331-1CA9-57E31AECB310}"/>
                </a:ext>
              </a:extLst>
            </p:cNvPr>
            <p:cNvSpPr txBox="1">
              <a:spLocks/>
            </p:cNvSpPr>
            <p:nvPr/>
          </p:nvSpPr>
          <p:spPr>
            <a:xfrm>
              <a:off x="2248748" y="4618742"/>
              <a:ext cx="357131" cy="276857"/>
            </a:xfrm>
            <a:prstGeom prst="rect">
              <a:avLst/>
            </a:prstGeom>
            <a:noFill/>
          </p:spPr>
          <p:txBody>
            <a:bodyPr anchor="ctr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b="1" kern="1200">
                  <a:solidFill>
                    <a:srgbClr val="737078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000" b="0"/>
                <a:t>50</a:t>
              </a:r>
              <a:endParaRPr lang="fr-FR" sz="800" b="0" dirty="0"/>
            </a:p>
          </p:txBody>
        </p:sp>
        <p:sp>
          <p:nvSpPr>
            <p:cNvPr id="24" name="Espace réservé du texte 6">
              <a:extLst>
                <a:ext uri="{FF2B5EF4-FFF2-40B4-BE49-F238E27FC236}">
                  <a16:creationId xmlns="" xmlns:a16="http://schemas.microsoft.com/office/drawing/2014/main" id="{E6FAC073-9A8B-7800-AFDB-5D76909C3B8A}"/>
                </a:ext>
              </a:extLst>
            </p:cNvPr>
            <p:cNvSpPr txBox="1">
              <a:spLocks/>
            </p:cNvSpPr>
            <p:nvPr/>
          </p:nvSpPr>
          <p:spPr>
            <a:xfrm>
              <a:off x="2605879" y="4618742"/>
              <a:ext cx="357131" cy="276857"/>
            </a:xfrm>
            <a:prstGeom prst="rect">
              <a:avLst/>
            </a:prstGeom>
            <a:noFill/>
          </p:spPr>
          <p:txBody>
            <a:bodyPr anchor="ctr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b="1" kern="1200">
                  <a:solidFill>
                    <a:srgbClr val="737078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000" b="0"/>
                <a:t>40</a:t>
              </a:r>
              <a:endParaRPr lang="fr-FR" sz="800" b="0" dirty="0"/>
            </a:p>
          </p:txBody>
        </p:sp>
        <p:sp>
          <p:nvSpPr>
            <p:cNvPr id="25" name="Espace réservé du texte 6">
              <a:extLst>
                <a:ext uri="{FF2B5EF4-FFF2-40B4-BE49-F238E27FC236}">
                  <a16:creationId xmlns="" xmlns:a16="http://schemas.microsoft.com/office/drawing/2014/main" id="{24CE9FEE-807A-0B0F-880B-A8E926F00223}"/>
                </a:ext>
              </a:extLst>
            </p:cNvPr>
            <p:cNvSpPr txBox="1">
              <a:spLocks/>
            </p:cNvSpPr>
            <p:nvPr/>
          </p:nvSpPr>
          <p:spPr>
            <a:xfrm>
              <a:off x="2963010" y="4618742"/>
              <a:ext cx="357131" cy="276857"/>
            </a:xfrm>
            <a:prstGeom prst="rect">
              <a:avLst/>
            </a:prstGeom>
            <a:noFill/>
          </p:spPr>
          <p:txBody>
            <a:bodyPr anchor="ctr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b="1" kern="1200">
                  <a:solidFill>
                    <a:srgbClr val="737078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000" b="0"/>
                <a:t>30</a:t>
              </a:r>
              <a:endParaRPr lang="fr-FR" sz="800" b="0" dirty="0"/>
            </a:p>
          </p:txBody>
        </p:sp>
        <p:sp>
          <p:nvSpPr>
            <p:cNvPr id="26" name="Espace réservé du texte 6">
              <a:extLst>
                <a:ext uri="{FF2B5EF4-FFF2-40B4-BE49-F238E27FC236}">
                  <a16:creationId xmlns="" xmlns:a16="http://schemas.microsoft.com/office/drawing/2014/main" id="{1453F146-144D-EEFA-78D4-947E328A85BD}"/>
                </a:ext>
              </a:extLst>
            </p:cNvPr>
            <p:cNvSpPr txBox="1">
              <a:spLocks/>
            </p:cNvSpPr>
            <p:nvPr/>
          </p:nvSpPr>
          <p:spPr>
            <a:xfrm>
              <a:off x="3320142" y="4618742"/>
              <a:ext cx="357131" cy="276857"/>
            </a:xfrm>
            <a:prstGeom prst="rect">
              <a:avLst/>
            </a:prstGeom>
            <a:noFill/>
          </p:spPr>
          <p:txBody>
            <a:bodyPr anchor="ctr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b="1" kern="1200">
                  <a:solidFill>
                    <a:srgbClr val="737078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000" b="0"/>
                <a:t>20</a:t>
              </a:r>
              <a:endParaRPr lang="fr-FR" sz="800" b="0" dirty="0"/>
            </a:p>
          </p:txBody>
        </p:sp>
        <p:sp>
          <p:nvSpPr>
            <p:cNvPr id="27" name="Espace réservé du texte 6">
              <a:extLst>
                <a:ext uri="{FF2B5EF4-FFF2-40B4-BE49-F238E27FC236}">
                  <a16:creationId xmlns="" xmlns:a16="http://schemas.microsoft.com/office/drawing/2014/main" id="{B05AAB93-976A-9D67-78A1-78DB08E310A8}"/>
                </a:ext>
              </a:extLst>
            </p:cNvPr>
            <p:cNvSpPr txBox="1">
              <a:spLocks/>
            </p:cNvSpPr>
            <p:nvPr/>
          </p:nvSpPr>
          <p:spPr>
            <a:xfrm>
              <a:off x="3677273" y="4618742"/>
              <a:ext cx="357131" cy="276857"/>
            </a:xfrm>
            <a:prstGeom prst="rect">
              <a:avLst/>
            </a:prstGeom>
            <a:noFill/>
          </p:spPr>
          <p:txBody>
            <a:bodyPr anchor="ctr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b="1" kern="1200">
                  <a:solidFill>
                    <a:srgbClr val="737078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000" b="0"/>
                <a:t>10</a:t>
              </a:r>
              <a:endParaRPr lang="fr-FR" sz="800" b="0" dirty="0"/>
            </a:p>
          </p:txBody>
        </p:sp>
        <p:sp>
          <p:nvSpPr>
            <p:cNvPr id="28" name="Espace réservé du texte 6">
              <a:extLst>
                <a:ext uri="{FF2B5EF4-FFF2-40B4-BE49-F238E27FC236}">
                  <a16:creationId xmlns="" xmlns:a16="http://schemas.microsoft.com/office/drawing/2014/main" id="{9CFD77DF-22DB-62AB-9BBB-D0DABD4DB25F}"/>
                </a:ext>
              </a:extLst>
            </p:cNvPr>
            <p:cNvSpPr txBox="1">
              <a:spLocks/>
            </p:cNvSpPr>
            <p:nvPr/>
          </p:nvSpPr>
          <p:spPr>
            <a:xfrm>
              <a:off x="4034404" y="4618742"/>
              <a:ext cx="357131" cy="276857"/>
            </a:xfrm>
            <a:prstGeom prst="rect">
              <a:avLst/>
            </a:prstGeom>
            <a:noFill/>
          </p:spPr>
          <p:txBody>
            <a:bodyPr anchor="ctr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b="1" kern="1200">
                  <a:solidFill>
                    <a:srgbClr val="737078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000" b="0"/>
                <a:t>0</a:t>
              </a:r>
              <a:endParaRPr lang="fr-FR" sz="800" b="0" dirty="0"/>
            </a:p>
          </p:txBody>
        </p:sp>
        <p:sp>
          <p:nvSpPr>
            <p:cNvPr id="29" name="Espace réservé du texte 6">
              <a:extLst>
                <a:ext uri="{FF2B5EF4-FFF2-40B4-BE49-F238E27FC236}">
                  <a16:creationId xmlns="" xmlns:a16="http://schemas.microsoft.com/office/drawing/2014/main" id="{050A2039-CA7C-E104-5B1B-1264AD52B258}"/>
                </a:ext>
              </a:extLst>
            </p:cNvPr>
            <p:cNvSpPr txBox="1">
              <a:spLocks/>
            </p:cNvSpPr>
            <p:nvPr/>
          </p:nvSpPr>
          <p:spPr>
            <a:xfrm>
              <a:off x="4391535" y="4618742"/>
              <a:ext cx="357131" cy="276857"/>
            </a:xfrm>
            <a:prstGeom prst="rect">
              <a:avLst/>
            </a:prstGeom>
            <a:noFill/>
          </p:spPr>
          <p:txBody>
            <a:bodyPr anchor="ctr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b="1" kern="1200">
                  <a:solidFill>
                    <a:srgbClr val="737078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000" b="0"/>
                <a:t>10</a:t>
              </a:r>
              <a:endParaRPr lang="fr-FR" sz="800" b="0" dirty="0"/>
            </a:p>
          </p:txBody>
        </p:sp>
        <p:sp>
          <p:nvSpPr>
            <p:cNvPr id="30" name="Espace réservé du texte 6">
              <a:extLst>
                <a:ext uri="{FF2B5EF4-FFF2-40B4-BE49-F238E27FC236}">
                  <a16:creationId xmlns="" xmlns:a16="http://schemas.microsoft.com/office/drawing/2014/main" id="{EB298920-95FA-D3E8-2387-B26E0D736D5A}"/>
                </a:ext>
              </a:extLst>
            </p:cNvPr>
            <p:cNvSpPr txBox="1">
              <a:spLocks/>
            </p:cNvSpPr>
            <p:nvPr/>
          </p:nvSpPr>
          <p:spPr>
            <a:xfrm>
              <a:off x="4748666" y="4618742"/>
              <a:ext cx="357131" cy="276857"/>
            </a:xfrm>
            <a:prstGeom prst="rect">
              <a:avLst/>
            </a:prstGeom>
            <a:noFill/>
          </p:spPr>
          <p:txBody>
            <a:bodyPr anchor="ctr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b="1" kern="1200">
                  <a:solidFill>
                    <a:srgbClr val="737078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000" b="0"/>
                <a:t>20</a:t>
              </a:r>
              <a:endParaRPr lang="fr-FR" sz="800" b="0" dirty="0"/>
            </a:p>
          </p:txBody>
        </p:sp>
        <p:sp>
          <p:nvSpPr>
            <p:cNvPr id="31" name="Espace réservé du texte 6">
              <a:extLst>
                <a:ext uri="{FF2B5EF4-FFF2-40B4-BE49-F238E27FC236}">
                  <a16:creationId xmlns="" xmlns:a16="http://schemas.microsoft.com/office/drawing/2014/main" id="{6451DBF0-A01F-866F-0137-48E184ADC9E9}"/>
                </a:ext>
              </a:extLst>
            </p:cNvPr>
            <p:cNvSpPr txBox="1">
              <a:spLocks/>
            </p:cNvSpPr>
            <p:nvPr/>
          </p:nvSpPr>
          <p:spPr>
            <a:xfrm>
              <a:off x="5105797" y="4618742"/>
              <a:ext cx="357131" cy="276857"/>
            </a:xfrm>
            <a:prstGeom prst="rect">
              <a:avLst/>
            </a:prstGeom>
            <a:noFill/>
          </p:spPr>
          <p:txBody>
            <a:bodyPr anchor="ctr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b="1" kern="1200">
                  <a:solidFill>
                    <a:srgbClr val="737078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000" b="0"/>
                <a:t>30</a:t>
              </a:r>
              <a:endParaRPr lang="fr-FR" sz="800" b="0" dirty="0"/>
            </a:p>
          </p:txBody>
        </p:sp>
        <p:sp>
          <p:nvSpPr>
            <p:cNvPr id="32" name="Espace réservé du texte 6">
              <a:extLst>
                <a:ext uri="{FF2B5EF4-FFF2-40B4-BE49-F238E27FC236}">
                  <a16:creationId xmlns="" xmlns:a16="http://schemas.microsoft.com/office/drawing/2014/main" id="{1BC9D751-9ABF-1AAA-15C6-4608A8833E55}"/>
                </a:ext>
              </a:extLst>
            </p:cNvPr>
            <p:cNvSpPr txBox="1">
              <a:spLocks/>
            </p:cNvSpPr>
            <p:nvPr/>
          </p:nvSpPr>
          <p:spPr>
            <a:xfrm>
              <a:off x="5462929" y="4618742"/>
              <a:ext cx="357131" cy="276857"/>
            </a:xfrm>
            <a:prstGeom prst="rect">
              <a:avLst/>
            </a:prstGeom>
            <a:noFill/>
          </p:spPr>
          <p:txBody>
            <a:bodyPr anchor="ctr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b="1" kern="1200">
                  <a:solidFill>
                    <a:srgbClr val="737078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000" b="0"/>
                <a:t>40</a:t>
              </a:r>
              <a:endParaRPr lang="fr-FR" sz="800" b="0" dirty="0"/>
            </a:p>
          </p:txBody>
        </p:sp>
        <p:sp>
          <p:nvSpPr>
            <p:cNvPr id="33" name="Espace réservé du texte 6">
              <a:extLst>
                <a:ext uri="{FF2B5EF4-FFF2-40B4-BE49-F238E27FC236}">
                  <a16:creationId xmlns="" xmlns:a16="http://schemas.microsoft.com/office/drawing/2014/main" id="{54036836-3B25-6D4F-959A-3BB2C6042089}"/>
                </a:ext>
              </a:extLst>
            </p:cNvPr>
            <p:cNvSpPr txBox="1">
              <a:spLocks/>
            </p:cNvSpPr>
            <p:nvPr/>
          </p:nvSpPr>
          <p:spPr>
            <a:xfrm>
              <a:off x="5820060" y="4618742"/>
              <a:ext cx="357131" cy="276857"/>
            </a:xfrm>
            <a:prstGeom prst="rect">
              <a:avLst/>
            </a:prstGeom>
            <a:noFill/>
          </p:spPr>
          <p:txBody>
            <a:bodyPr anchor="ctr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b="1" kern="1200">
                  <a:solidFill>
                    <a:srgbClr val="737078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000" b="0"/>
                <a:t>50</a:t>
              </a:r>
              <a:endParaRPr lang="fr-FR" sz="800" b="0" dirty="0"/>
            </a:p>
          </p:txBody>
        </p:sp>
      </p:grpSp>
      <p:grpSp>
        <p:nvGrpSpPr>
          <p:cNvPr id="52" name="Groupe 51">
            <a:extLst>
              <a:ext uri="{FF2B5EF4-FFF2-40B4-BE49-F238E27FC236}">
                <a16:creationId xmlns="" xmlns:a16="http://schemas.microsoft.com/office/drawing/2014/main" id="{63F05DA9-BC64-12DC-7D10-30637BB949A9}"/>
              </a:ext>
            </a:extLst>
          </p:cNvPr>
          <p:cNvGrpSpPr/>
          <p:nvPr/>
        </p:nvGrpSpPr>
        <p:grpSpPr>
          <a:xfrm>
            <a:off x="2530701" y="1763777"/>
            <a:ext cx="3472848" cy="2788290"/>
            <a:chOff x="2530701" y="1946890"/>
            <a:chExt cx="3472848" cy="2671852"/>
          </a:xfrm>
        </p:grpSpPr>
        <p:cxnSp>
          <p:nvCxnSpPr>
            <p:cNvPr id="37" name="Connecteur droit 36">
              <a:extLst>
                <a:ext uri="{FF2B5EF4-FFF2-40B4-BE49-F238E27FC236}">
                  <a16:creationId xmlns="" xmlns:a16="http://schemas.microsoft.com/office/drawing/2014/main" id="{29943EEB-F361-FAF9-BA4D-5E5B8B866A0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530701" y="1946890"/>
              <a:ext cx="1" cy="2671852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>
              <a:extLst>
                <a:ext uri="{FF2B5EF4-FFF2-40B4-BE49-F238E27FC236}">
                  <a16:creationId xmlns="" xmlns:a16="http://schemas.microsoft.com/office/drawing/2014/main" id="{D87BD41A-C14D-DA68-D91D-3C04D26D786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893344" y="1946890"/>
              <a:ext cx="1" cy="267185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>
              <a:extLst>
                <a:ext uri="{FF2B5EF4-FFF2-40B4-BE49-F238E27FC236}">
                  <a16:creationId xmlns="" xmlns:a16="http://schemas.microsoft.com/office/drawing/2014/main" id="{64C2ADC0-FA55-8C2E-05CB-FFF650F4765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38922" y="1946890"/>
              <a:ext cx="1" cy="267185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>
              <a:extLst>
                <a:ext uri="{FF2B5EF4-FFF2-40B4-BE49-F238E27FC236}">
                  <a16:creationId xmlns="" xmlns:a16="http://schemas.microsoft.com/office/drawing/2014/main" id="{CADF3E41-43DE-B728-C21D-232AD2833C4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584500" y="1946890"/>
              <a:ext cx="1" cy="267185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>
              <a:extLst>
                <a:ext uri="{FF2B5EF4-FFF2-40B4-BE49-F238E27FC236}">
                  <a16:creationId xmlns="" xmlns:a16="http://schemas.microsoft.com/office/drawing/2014/main" id="{0041B741-689B-F564-ACCF-4A52F52834A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930078" y="1946890"/>
              <a:ext cx="1" cy="267185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>
              <a:extLst>
                <a:ext uri="{FF2B5EF4-FFF2-40B4-BE49-F238E27FC236}">
                  <a16:creationId xmlns="" xmlns:a16="http://schemas.microsoft.com/office/drawing/2014/main" id="{E80D91CB-8791-4105-D256-5B0F4447FBC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275656" y="1946890"/>
              <a:ext cx="1" cy="2671852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>
              <a:extLst>
                <a:ext uri="{FF2B5EF4-FFF2-40B4-BE49-F238E27FC236}">
                  <a16:creationId xmlns="" xmlns:a16="http://schemas.microsoft.com/office/drawing/2014/main" id="{CFCCCC86-F4A3-D0B8-76CE-403F13C3E66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21234" y="1946890"/>
              <a:ext cx="1" cy="267185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>
              <a:extLst>
                <a:ext uri="{FF2B5EF4-FFF2-40B4-BE49-F238E27FC236}">
                  <a16:creationId xmlns="" xmlns:a16="http://schemas.microsoft.com/office/drawing/2014/main" id="{53CEE206-5F67-C1C8-2345-370AE12656E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66812" y="1946890"/>
              <a:ext cx="1" cy="267185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>
              <a:extLst>
                <a:ext uri="{FF2B5EF4-FFF2-40B4-BE49-F238E27FC236}">
                  <a16:creationId xmlns="" xmlns:a16="http://schemas.microsoft.com/office/drawing/2014/main" id="{03C82ADD-243D-3C37-DA40-A0C55910ACE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312390" y="1946890"/>
              <a:ext cx="1" cy="267185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>
              <a:extLst>
                <a:ext uri="{FF2B5EF4-FFF2-40B4-BE49-F238E27FC236}">
                  <a16:creationId xmlns="" xmlns:a16="http://schemas.microsoft.com/office/drawing/2014/main" id="{14206B7C-3AB9-EF6E-2272-43422B8814F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657968" y="1946890"/>
              <a:ext cx="1" cy="267185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>
              <a:extLst>
                <a:ext uri="{FF2B5EF4-FFF2-40B4-BE49-F238E27FC236}">
                  <a16:creationId xmlns="" xmlns:a16="http://schemas.microsoft.com/office/drawing/2014/main" id="{22A47B47-BC3A-9E21-1BDF-21A8D846043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03547" y="1946890"/>
              <a:ext cx="1" cy="2671852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>
              <a:extLst>
                <a:ext uri="{FF2B5EF4-FFF2-40B4-BE49-F238E27FC236}">
                  <a16:creationId xmlns="" xmlns:a16="http://schemas.microsoft.com/office/drawing/2014/main" id="{63512988-D640-F175-29AA-DFE9C3B0FCFE}"/>
                </a:ext>
              </a:extLst>
            </p:cNvPr>
            <p:cNvCxnSpPr>
              <a:cxnSpLocks/>
              <a:stCxn id="23" idx="0"/>
              <a:endCxn id="33" idx="0"/>
            </p:cNvCxnSpPr>
            <p:nvPr/>
          </p:nvCxnSpPr>
          <p:spPr>
            <a:xfrm>
              <a:off x="2530702" y="4609615"/>
              <a:ext cx="3472847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Freeform 41">
            <a:extLst>
              <a:ext uri="{FF2B5EF4-FFF2-40B4-BE49-F238E27FC236}">
                <a16:creationId xmlns="" xmlns:a16="http://schemas.microsoft.com/office/drawing/2014/main" id="{F43723C2-CECF-5138-F51E-D7CB5292DB24}"/>
              </a:ext>
            </a:extLst>
          </p:cNvPr>
          <p:cNvSpPr/>
          <p:nvPr/>
        </p:nvSpPr>
        <p:spPr>
          <a:xfrm>
            <a:off x="4991606" y="1378880"/>
            <a:ext cx="1046262" cy="236504"/>
          </a:xfrm>
          <a:prstGeom prst="roundRect">
            <a:avLst>
              <a:gd name="adj" fmla="val 9151"/>
            </a:avLst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36000" tIns="36000" rIns="36000" bIns="36000" numCol="1" spcCol="1270" anchor="ctr" anchorCtr="0">
            <a:noAutofit/>
          </a:bodyPr>
          <a:lstStyle/>
          <a:p>
            <a:pPr algn="ctr" defTabSz="514350">
              <a:defRPr/>
            </a:pPr>
            <a:r>
              <a:rPr lang="en-US" sz="1000" b="1" kern="0">
                <a:solidFill>
                  <a:prstClr val="white"/>
                </a:solidFill>
                <a:cs typeface="Arial" panose="020B0604020202020204" pitchFamily="34" charset="0"/>
              </a:rPr>
              <a:t>Zanubrutinib</a:t>
            </a:r>
          </a:p>
        </p:txBody>
      </p:sp>
      <p:sp>
        <p:nvSpPr>
          <p:cNvPr id="56" name="Freeform 41">
            <a:extLst>
              <a:ext uri="{FF2B5EF4-FFF2-40B4-BE49-F238E27FC236}">
                <a16:creationId xmlns="" xmlns:a16="http://schemas.microsoft.com/office/drawing/2014/main" id="{C687C224-E88E-3311-C0BC-0324246CCC87}"/>
              </a:ext>
            </a:extLst>
          </p:cNvPr>
          <p:cNvSpPr/>
          <p:nvPr/>
        </p:nvSpPr>
        <p:spPr>
          <a:xfrm>
            <a:off x="2538238" y="1383054"/>
            <a:ext cx="1046262" cy="236504"/>
          </a:xfrm>
          <a:prstGeom prst="roundRect">
            <a:avLst>
              <a:gd name="adj" fmla="val 9151"/>
            </a:avLst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36000" tIns="36000" rIns="36000" bIns="36000" numCol="1" spcCol="1270" anchor="ctr" anchorCtr="0">
            <a:noAutofit/>
          </a:bodyPr>
          <a:lstStyle/>
          <a:p>
            <a:pPr algn="ctr" defTabSz="514350">
              <a:defRPr/>
            </a:pPr>
            <a:r>
              <a:rPr lang="en-US" sz="1000" b="1" kern="0">
                <a:solidFill>
                  <a:prstClr val="white"/>
                </a:solidFill>
                <a:cs typeface="Arial" panose="020B0604020202020204" pitchFamily="34" charset="0"/>
              </a:rPr>
              <a:t>Ibrutinib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="" xmlns:a16="http://schemas.microsoft.com/office/drawing/2014/main" id="{4D1774B2-DACD-111B-A526-6E5EF2A4523F}"/>
              </a:ext>
            </a:extLst>
          </p:cNvPr>
          <p:cNvSpPr/>
          <p:nvPr/>
        </p:nvSpPr>
        <p:spPr>
          <a:xfrm>
            <a:off x="4060469" y="1989503"/>
            <a:ext cx="213500" cy="15158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="" xmlns:a16="http://schemas.microsoft.com/office/drawing/2014/main" id="{83F048E4-D1B3-FD50-8A36-0A116AF8A02B}"/>
              </a:ext>
            </a:extLst>
          </p:cNvPr>
          <p:cNvSpPr/>
          <p:nvPr/>
        </p:nvSpPr>
        <p:spPr>
          <a:xfrm>
            <a:off x="3560054" y="1989503"/>
            <a:ext cx="507239" cy="15158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="" xmlns:a16="http://schemas.microsoft.com/office/drawing/2014/main" id="{D29DE30A-5573-6FBD-400C-7E4EB86F58EA}"/>
              </a:ext>
            </a:extLst>
          </p:cNvPr>
          <p:cNvSpPr/>
          <p:nvPr/>
        </p:nvSpPr>
        <p:spPr>
          <a:xfrm>
            <a:off x="3353378" y="1989503"/>
            <a:ext cx="213500" cy="1515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="" xmlns:a16="http://schemas.microsoft.com/office/drawing/2014/main" id="{D2FB4C70-9C5B-1D56-B6D4-A20387154039}"/>
              </a:ext>
            </a:extLst>
          </p:cNvPr>
          <p:cNvSpPr/>
          <p:nvPr/>
        </p:nvSpPr>
        <p:spPr>
          <a:xfrm>
            <a:off x="3314482" y="1989503"/>
            <a:ext cx="45719" cy="15158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23D7BF5E-BBA3-B87C-D9F8-248BAB676929}"/>
              </a:ext>
            </a:extLst>
          </p:cNvPr>
          <p:cNvSpPr/>
          <p:nvPr/>
        </p:nvSpPr>
        <p:spPr>
          <a:xfrm>
            <a:off x="3151078" y="1989503"/>
            <a:ext cx="168003" cy="15158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="" xmlns:a16="http://schemas.microsoft.com/office/drawing/2014/main" id="{C584C0BB-5D6F-D673-EC59-449220B453B0}"/>
              </a:ext>
            </a:extLst>
          </p:cNvPr>
          <p:cNvSpPr/>
          <p:nvPr/>
        </p:nvSpPr>
        <p:spPr>
          <a:xfrm>
            <a:off x="4198177" y="2367425"/>
            <a:ext cx="76041" cy="15158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="" xmlns:a16="http://schemas.microsoft.com/office/drawing/2014/main" id="{B8CCC582-FBA3-9CCC-0B6E-AE14058A4EA8}"/>
              </a:ext>
            </a:extLst>
          </p:cNvPr>
          <p:cNvSpPr/>
          <p:nvPr/>
        </p:nvSpPr>
        <p:spPr>
          <a:xfrm>
            <a:off x="4029653" y="2367425"/>
            <a:ext cx="168520" cy="15158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="" xmlns:a16="http://schemas.microsoft.com/office/drawing/2014/main" id="{7F0E960D-68DD-0200-3B90-F5F81A2E1C90}"/>
              </a:ext>
            </a:extLst>
          </p:cNvPr>
          <p:cNvSpPr/>
          <p:nvPr/>
        </p:nvSpPr>
        <p:spPr>
          <a:xfrm>
            <a:off x="3696712" y="2367425"/>
            <a:ext cx="346701" cy="1515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="" xmlns:a16="http://schemas.microsoft.com/office/drawing/2014/main" id="{2692325D-4FCF-6789-6E1F-3C292D9846FE}"/>
              </a:ext>
            </a:extLst>
          </p:cNvPr>
          <p:cNvSpPr/>
          <p:nvPr/>
        </p:nvSpPr>
        <p:spPr>
          <a:xfrm>
            <a:off x="3273352" y="2367425"/>
            <a:ext cx="425984" cy="15158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="" xmlns:a16="http://schemas.microsoft.com/office/drawing/2014/main" id="{873F6602-44E3-F525-30FA-4EAAC3799F92}"/>
              </a:ext>
            </a:extLst>
          </p:cNvPr>
          <p:cNvSpPr/>
          <p:nvPr/>
        </p:nvSpPr>
        <p:spPr>
          <a:xfrm>
            <a:off x="4228749" y="2745347"/>
            <a:ext cx="45719" cy="15158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="" xmlns:a16="http://schemas.microsoft.com/office/drawing/2014/main" id="{FC1265A6-258F-32B4-DDB5-D292C150BF23}"/>
              </a:ext>
            </a:extLst>
          </p:cNvPr>
          <p:cNvSpPr/>
          <p:nvPr/>
        </p:nvSpPr>
        <p:spPr>
          <a:xfrm>
            <a:off x="3930377" y="2745347"/>
            <a:ext cx="326025" cy="15158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="" xmlns:a16="http://schemas.microsoft.com/office/drawing/2014/main" id="{E4800DF9-DA87-7D7B-B9A7-AA3048993A74}"/>
              </a:ext>
            </a:extLst>
          </p:cNvPr>
          <p:cNvSpPr/>
          <p:nvPr/>
        </p:nvSpPr>
        <p:spPr>
          <a:xfrm>
            <a:off x="3429927" y="2745347"/>
            <a:ext cx="499206" cy="1515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="" xmlns:a16="http://schemas.microsoft.com/office/drawing/2014/main" id="{1543E154-6768-8CF7-140C-1EDDBE660A3A}"/>
              </a:ext>
            </a:extLst>
          </p:cNvPr>
          <p:cNvSpPr/>
          <p:nvPr/>
        </p:nvSpPr>
        <p:spPr>
          <a:xfrm>
            <a:off x="4228999" y="3123269"/>
            <a:ext cx="45719" cy="15158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="" xmlns:a16="http://schemas.microsoft.com/office/drawing/2014/main" id="{8CD4CCD1-97F3-DFF9-CFFF-A14A00862F4F}"/>
              </a:ext>
            </a:extLst>
          </p:cNvPr>
          <p:cNvSpPr/>
          <p:nvPr/>
        </p:nvSpPr>
        <p:spPr>
          <a:xfrm>
            <a:off x="3679730" y="3123269"/>
            <a:ext cx="571588" cy="15158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="" xmlns:a16="http://schemas.microsoft.com/office/drawing/2014/main" id="{18903DDE-A845-2210-0AA7-DA073E7A00D4}"/>
              </a:ext>
            </a:extLst>
          </p:cNvPr>
          <p:cNvSpPr/>
          <p:nvPr/>
        </p:nvSpPr>
        <p:spPr>
          <a:xfrm>
            <a:off x="3633810" y="3123269"/>
            <a:ext cx="45719" cy="1515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="" xmlns:a16="http://schemas.microsoft.com/office/drawing/2014/main" id="{9B3AF8AA-A722-0442-E7E8-43D7FB7F0B24}"/>
              </a:ext>
            </a:extLst>
          </p:cNvPr>
          <p:cNvSpPr/>
          <p:nvPr/>
        </p:nvSpPr>
        <p:spPr>
          <a:xfrm>
            <a:off x="3763562" y="3501191"/>
            <a:ext cx="511407" cy="15158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="" xmlns:a16="http://schemas.microsoft.com/office/drawing/2014/main" id="{D3CAD73E-09B2-E5B7-CDFF-EF52FFCD98DE}"/>
              </a:ext>
            </a:extLst>
          </p:cNvPr>
          <p:cNvSpPr/>
          <p:nvPr/>
        </p:nvSpPr>
        <p:spPr>
          <a:xfrm>
            <a:off x="3436753" y="3501191"/>
            <a:ext cx="326808" cy="15158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="" xmlns:a16="http://schemas.microsoft.com/office/drawing/2014/main" id="{BABF0DBE-56C2-16AF-E6C5-200FF4760A95}"/>
              </a:ext>
            </a:extLst>
          </p:cNvPr>
          <p:cNvSpPr/>
          <p:nvPr/>
        </p:nvSpPr>
        <p:spPr>
          <a:xfrm>
            <a:off x="3382070" y="3501191"/>
            <a:ext cx="55040" cy="1515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="" xmlns:a16="http://schemas.microsoft.com/office/drawing/2014/main" id="{D35E3E70-05AA-B1C1-7C7B-CFB9AC7697E0}"/>
              </a:ext>
            </a:extLst>
          </p:cNvPr>
          <p:cNvSpPr/>
          <p:nvPr/>
        </p:nvSpPr>
        <p:spPr>
          <a:xfrm>
            <a:off x="3929133" y="3879113"/>
            <a:ext cx="346086" cy="15158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="" xmlns:a16="http://schemas.microsoft.com/office/drawing/2014/main" id="{9C65D25E-3E48-589B-8C0C-ADF2E893D78D}"/>
              </a:ext>
            </a:extLst>
          </p:cNvPr>
          <p:cNvSpPr/>
          <p:nvPr/>
        </p:nvSpPr>
        <p:spPr>
          <a:xfrm>
            <a:off x="3614136" y="3879113"/>
            <a:ext cx="314995" cy="15158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="" xmlns:a16="http://schemas.microsoft.com/office/drawing/2014/main" id="{4F584437-FE15-8EA5-8CD8-9862BCBEC357}"/>
              </a:ext>
            </a:extLst>
          </p:cNvPr>
          <p:cNvSpPr/>
          <p:nvPr/>
        </p:nvSpPr>
        <p:spPr>
          <a:xfrm>
            <a:off x="3600966" y="3879113"/>
            <a:ext cx="21600" cy="1515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="" xmlns:a16="http://schemas.microsoft.com/office/drawing/2014/main" id="{B854F71C-3832-5A7D-DC83-C894F41FDC72}"/>
              </a:ext>
            </a:extLst>
          </p:cNvPr>
          <p:cNvSpPr/>
          <p:nvPr/>
        </p:nvSpPr>
        <p:spPr>
          <a:xfrm>
            <a:off x="4021792" y="4257035"/>
            <a:ext cx="253677" cy="15158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="" xmlns:a16="http://schemas.microsoft.com/office/drawing/2014/main" id="{2AE2E834-501C-206F-D330-749C19073C94}"/>
              </a:ext>
            </a:extLst>
          </p:cNvPr>
          <p:cNvSpPr/>
          <p:nvPr/>
        </p:nvSpPr>
        <p:spPr>
          <a:xfrm>
            <a:off x="3763561" y="4257035"/>
            <a:ext cx="266091" cy="15158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="" xmlns:a16="http://schemas.microsoft.com/office/drawing/2014/main" id="{52883CF8-42E3-0B42-8E50-8916A6390C5B}"/>
              </a:ext>
            </a:extLst>
          </p:cNvPr>
          <p:cNvSpPr/>
          <p:nvPr/>
        </p:nvSpPr>
        <p:spPr>
          <a:xfrm>
            <a:off x="3640530" y="4257035"/>
            <a:ext cx="123029" cy="1515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="" xmlns:a16="http://schemas.microsoft.com/office/drawing/2014/main" id="{2AD78A6E-F39F-10E4-7F71-3C2F6EF77013}"/>
              </a:ext>
            </a:extLst>
          </p:cNvPr>
          <p:cNvSpPr/>
          <p:nvPr/>
        </p:nvSpPr>
        <p:spPr>
          <a:xfrm>
            <a:off x="4280244" y="1989502"/>
            <a:ext cx="432701" cy="15158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="" xmlns:a16="http://schemas.microsoft.com/office/drawing/2014/main" id="{87788DC6-A38E-9E17-B003-8DC85BF1ABA1}"/>
              </a:ext>
            </a:extLst>
          </p:cNvPr>
          <p:cNvSpPr/>
          <p:nvPr/>
        </p:nvSpPr>
        <p:spPr>
          <a:xfrm>
            <a:off x="4685052" y="1989502"/>
            <a:ext cx="568680" cy="15158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="" xmlns:a16="http://schemas.microsoft.com/office/drawing/2014/main" id="{41F84AFE-5766-9D63-0D31-C8019095DE92}"/>
              </a:ext>
            </a:extLst>
          </p:cNvPr>
          <p:cNvSpPr/>
          <p:nvPr/>
        </p:nvSpPr>
        <p:spPr>
          <a:xfrm>
            <a:off x="5240623" y="1989501"/>
            <a:ext cx="465288" cy="15158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="" xmlns:a16="http://schemas.microsoft.com/office/drawing/2014/main" id="{4A44A3E1-FFEA-7223-EBDB-3EC8793D044A}"/>
              </a:ext>
            </a:extLst>
          </p:cNvPr>
          <p:cNvSpPr/>
          <p:nvPr/>
        </p:nvSpPr>
        <p:spPr>
          <a:xfrm>
            <a:off x="5684387" y="1989500"/>
            <a:ext cx="45719" cy="15158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="" xmlns:a16="http://schemas.microsoft.com/office/drawing/2014/main" id="{ABA8394A-2096-6A67-6202-923C814675F4}"/>
              </a:ext>
            </a:extLst>
          </p:cNvPr>
          <p:cNvSpPr/>
          <p:nvPr/>
        </p:nvSpPr>
        <p:spPr>
          <a:xfrm>
            <a:off x="5714965" y="1989499"/>
            <a:ext cx="132300" cy="15158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="" xmlns:a16="http://schemas.microsoft.com/office/drawing/2014/main" id="{E5D79439-6781-D25D-55E3-8AF7B1E24073}"/>
              </a:ext>
            </a:extLst>
          </p:cNvPr>
          <p:cNvSpPr/>
          <p:nvPr/>
        </p:nvSpPr>
        <p:spPr>
          <a:xfrm>
            <a:off x="4280870" y="2367425"/>
            <a:ext cx="87419" cy="15158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="" xmlns:a16="http://schemas.microsoft.com/office/drawing/2014/main" id="{F7CFB8FF-003F-8E81-8C6C-959693A3A3BB}"/>
              </a:ext>
            </a:extLst>
          </p:cNvPr>
          <p:cNvSpPr/>
          <p:nvPr/>
        </p:nvSpPr>
        <p:spPr>
          <a:xfrm>
            <a:off x="4361471" y="2367425"/>
            <a:ext cx="237495" cy="15158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="" xmlns:a16="http://schemas.microsoft.com/office/drawing/2014/main" id="{6A2A5B30-F142-F639-0677-7377B92EEE4F}"/>
              </a:ext>
            </a:extLst>
          </p:cNvPr>
          <p:cNvSpPr/>
          <p:nvPr/>
        </p:nvSpPr>
        <p:spPr>
          <a:xfrm>
            <a:off x="4583201" y="2367424"/>
            <a:ext cx="475326" cy="15158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="" xmlns:a16="http://schemas.microsoft.com/office/drawing/2014/main" id="{189A8721-E492-46D5-56FF-3B6E3D8CB182}"/>
              </a:ext>
            </a:extLst>
          </p:cNvPr>
          <p:cNvSpPr/>
          <p:nvPr/>
        </p:nvSpPr>
        <p:spPr>
          <a:xfrm>
            <a:off x="5058527" y="2367423"/>
            <a:ext cx="296619" cy="15158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="" xmlns:a16="http://schemas.microsoft.com/office/drawing/2014/main" id="{C9B10208-351D-16A6-AB7B-8835C7368B8C}"/>
              </a:ext>
            </a:extLst>
          </p:cNvPr>
          <p:cNvSpPr/>
          <p:nvPr/>
        </p:nvSpPr>
        <p:spPr>
          <a:xfrm>
            <a:off x="4281496" y="2745348"/>
            <a:ext cx="45719" cy="15158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="" xmlns:a16="http://schemas.microsoft.com/office/drawing/2014/main" id="{B4C2E1C9-5F7C-6880-A4FA-78546CDFC264}"/>
              </a:ext>
            </a:extLst>
          </p:cNvPr>
          <p:cNvSpPr/>
          <p:nvPr/>
        </p:nvSpPr>
        <p:spPr>
          <a:xfrm>
            <a:off x="4312228" y="2745348"/>
            <a:ext cx="326231" cy="15158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="" xmlns:a16="http://schemas.microsoft.com/office/drawing/2014/main" id="{96971787-BC5B-7A31-E780-CFD9CCA44A0C}"/>
              </a:ext>
            </a:extLst>
          </p:cNvPr>
          <p:cNvSpPr/>
          <p:nvPr/>
        </p:nvSpPr>
        <p:spPr>
          <a:xfrm>
            <a:off x="4624259" y="2745347"/>
            <a:ext cx="588991" cy="15158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="" xmlns:a16="http://schemas.microsoft.com/office/drawing/2014/main" id="{547E0DFE-89FC-F98D-3AAA-171990B1EFAC}"/>
              </a:ext>
            </a:extLst>
          </p:cNvPr>
          <p:cNvSpPr/>
          <p:nvPr/>
        </p:nvSpPr>
        <p:spPr>
          <a:xfrm>
            <a:off x="4282123" y="3123271"/>
            <a:ext cx="47992" cy="15158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="" xmlns:a16="http://schemas.microsoft.com/office/drawing/2014/main" id="{3534D914-BD23-8C1D-05E6-A5FA01FF9C4A}"/>
              </a:ext>
            </a:extLst>
          </p:cNvPr>
          <p:cNvSpPr/>
          <p:nvPr/>
        </p:nvSpPr>
        <p:spPr>
          <a:xfrm>
            <a:off x="4328242" y="3123271"/>
            <a:ext cx="874625" cy="15158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="" xmlns:a16="http://schemas.microsoft.com/office/drawing/2014/main" id="{BE51A170-F3CE-8D05-72F6-BB5D78A97929}"/>
              </a:ext>
            </a:extLst>
          </p:cNvPr>
          <p:cNvSpPr/>
          <p:nvPr/>
        </p:nvSpPr>
        <p:spPr>
          <a:xfrm>
            <a:off x="5202867" y="3123270"/>
            <a:ext cx="72113" cy="15158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="" xmlns:a16="http://schemas.microsoft.com/office/drawing/2014/main" id="{6CFD8A14-BF2B-4CA6-CA37-0EEEDD7B156A}"/>
              </a:ext>
            </a:extLst>
          </p:cNvPr>
          <p:cNvSpPr/>
          <p:nvPr/>
        </p:nvSpPr>
        <p:spPr>
          <a:xfrm>
            <a:off x="4282749" y="3501194"/>
            <a:ext cx="346796" cy="15158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="" xmlns:a16="http://schemas.microsoft.com/office/drawing/2014/main" id="{E00359B7-73CF-E7DB-D9A8-CA2B9B53C31A}"/>
              </a:ext>
            </a:extLst>
          </p:cNvPr>
          <p:cNvSpPr/>
          <p:nvPr/>
        </p:nvSpPr>
        <p:spPr>
          <a:xfrm>
            <a:off x="4625461" y="3501194"/>
            <a:ext cx="263034" cy="15158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="" xmlns:a16="http://schemas.microsoft.com/office/drawing/2014/main" id="{DA1E6F23-3201-5147-B057-8CAA241F2192}"/>
              </a:ext>
            </a:extLst>
          </p:cNvPr>
          <p:cNvSpPr/>
          <p:nvPr/>
        </p:nvSpPr>
        <p:spPr>
          <a:xfrm>
            <a:off x="4879152" y="3501193"/>
            <a:ext cx="54814" cy="15158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="" xmlns:a16="http://schemas.microsoft.com/office/drawing/2014/main" id="{F144D396-5AC9-99BB-CD94-A30BE4BB6780}"/>
              </a:ext>
            </a:extLst>
          </p:cNvPr>
          <p:cNvSpPr/>
          <p:nvPr/>
        </p:nvSpPr>
        <p:spPr>
          <a:xfrm>
            <a:off x="4283375" y="3879117"/>
            <a:ext cx="315592" cy="15158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="" xmlns:a16="http://schemas.microsoft.com/office/drawing/2014/main" id="{BC7EDEE4-1ABD-FF43-5CE9-CD774A09EE65}"/>
              </a:ext>
            </a:extLst>
          </p:cNvPr>
          <p:cNvSpPr/>
          <p:nvPr/>
        </p:nvSpPr>
        <p:spPr>
          <a:xfrm>
            <a:off x="4594812" y="3879117"/>
            <a:ext cx="253760" cy="15158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="" xmlns:a16="http://schemas.microsoft.com/office/drawing/2014/main" id="{FD75E9D0-DBE2-960B-A109-927090ACFC31}"/>
              </a:ext>
            </a:extLst>
          </p:cNvPr>
          <p:cNvSpPr/>
          <p:nvPr/>
        </p:nvSpPr>
        <p:spPr>
          <a:xfrm>
            <a:off x="4841522" y="3879116"/>
            <a:ext cx="7200" cy="15158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22" name="Rectangle 121">
            <a:extLst>
              <a:ext uri="{FF2B5EF4-FFF2-40B4-BE49-F238E27FC236}">
                <a16:creationId xmlns="" xmlns:a16="http://schemas.microsoft.com/office/drawing/2014/main" id="{75A412AF-D108-1B72-58AA-42C0386586A3}"/>
              </a:ext>
            </a:extLst>
          </p:cNvPr>
          <p:cNvSpPr/>
          <p:nvPr/>
        </p:nvSpPr>
        <p:spPr>
          <a:xfrm>
            <a:off x="4284001" y="4257040"/>
            <a:ext cx="231164" cy="15158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="" xmlns:a16="http://schemas.microsoft.com/office/drawing/2014/main" id="{B3FA72DB-BDFA-2EB6-2B0B-70B5BBCB1D9C}"/>
              </a:ext>
            </a:extLst>
          </p:cNvPr>
          <p:cNvSpPr/>
          <p:nvPr/>
        </p:nvSpPr>
        <p:spPr>
          <a:xfrm>
            <a:off x="4512059" y="4257040"/>
            <a:ext cx="263307" cy="15158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="" xmlns:a16="http://schemas.microsoft.com/office/drawing/2014/main" id="{037EB1E3-330B-9666-851B-04A7A9F8B621}"/>
              </a:ext>
            </a:extLst>
          </p:cNvPr>
          <p:cNvSpPr/>
          <p:nvPr/>
        </p:nvSpPr>
        <p:spPr>
          <a:xfrm>
            <a:off x="4774051" y="4257039"/>
            <a:ext cx="73356" cy="15158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27" name="Freeform 41">
            <a:extLst>
              <a:ext uri="{FF2B5EF4-FFF2-40B4-BE49-F238E27FC236}">
                <a16:creationId xmlns="" xmlns:a16="http://schemas.microsoft.com/office/drawing/2014/main" id="{F078FD42-B65D-8D8A-7CAA-1959A2E92CF5}"/>
              </a:ext>
            </a:extLst>
          </p:cNvPr>
          <p:cNvSpPr/>
          <p:nvPr/>
        </p:nvSpPr>
        <p:spPr>
          <a:xfrm>
            <a:off x="4991606" y="4922563"/>
            <a:ext cx="1046262" cy="236504"/>
          </a:xfrm>
          <a:prstGeom prst="roundRect">
            <a:avLst>
              <a:gd name="adj" fmla="val 9151"/>
            </a:avLst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0" scaled="0"/>
          </a:gra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36000" tIns="36000" rIns="36000" bIns="36000" numCol="1" spcCol="1270" anchor="ctr" anchorCtr="0">
            <a:noAutofit/>
          </a:bodyPr>
          <a:lstStyle/>
          <a:p>
            <a:pPr algn="ctr" defTabSz="514350">
              <a:defRPr/>
            </a:pPr>
            <a:r>
              <a:rPr lang="en-US" sz="1000" b="1" kern="0">
                <a:solidFill>
                  <a:prstClr val="white"/>
                </a:solidFill>
                <a:cs typeface="Arial" panose="020B0604020202020204" pitchFamily="34" charset="0"/>
              </a:rPr>
              <a:t>Niveau 1 à 5</a:t>
            </a:r>
          </a:p>
        </p:txBody>
      </p:sp>
      <p:sp>
        <p:nvSpPr>
          <p:cNvPr id="128" name="Freeform 41">
            <a:extLst>
              <a:ext uri="{FF2B5EF4-FFF2-40B4-BE49-F238E27FC236}">
                <a16:creationId xmlns="" xmlns:a16="http://schemas.microsoft.com/office/drawing/2014/main" id="{01A2E2CD-233C-7852-FA3B-C2647ADC7130}"/>
              </a:ext>
            </a:extLst>
          </p:cNvPr>
          <p:cNvSpPr/>
          <p:nvPr/>
        </p:nvSpPr>
        <p:spPr>
          <a:xfrm>
            <a:off x="2528497" y="4922563"/>
            <a:ext cx="1046262" cy="236504"/>
          </a:xfrm>
          <a:prstGeom prst="roundRect">
            <a:avLst>
              <a:gd name="adj" fmla="val 9151"/>
            </a:avLst>
          </a:prstGeom>
          <a:gradFill>
            <a:gsLst>
              <a:gs pos="0">
                <a:schemeClr val="accent2">
                  <a:lumMod val="5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0" scaled="0"/>
          </a:gra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36000" tIns="36000" rIns="36000" bIns="36000" numCol="1" spcCol="1270" anchor="ctr" anchorCtr="0">
            <a:noAutofit/>
          </a:bodyPr>
          <a:lstStyle/>
          <a:p>
            <a:pPr algn="ctr" defTabSz="514350">
              <a:defRPr/>
            </a:pPr>
            <a:r>
              <a:rPr lang="en-US" sz="1000" b="1" kern="0">
                <a:solidFill>
                  <a:prstClr val="white"/>
                </a:solidFill>
                <a:cs typeface="Arial" panose="020B0604020202020204" pitchFamily="34" charset="0"/>
              </a:rPr>
              <a:t>Niveau 1 à 5</a:t>
            </a:r>
          </a:p>
        </p:txBody>
      </p:sp>
      <p:sp>
        <p:nvSpPr>
          <p:cNvPr id="90" name="Espace réservé du texte 1">
            <a:extLst>
              <a:ext uri="{FF2B5EF4-FFF2-40B4-BE49-F238E27FC236}">
                <a16:creationId xmlns="" xmlns:a16="http://schemas.microsoft.com/office/drawing/2014/main" id="{A5660D53-07C7-501C-ACE7-6F094F11B5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/>
          </a:bodyPr>
          <a:lstStyle/>
          <a:p>
            <a:r>
              <a:rPr lang="fr-FR" dirty="0"/>
              <a:t>9-12 décembre 2023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054211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="" xmlns:a16="http://schemas.microsoft.com/office/drawing/2014/main" id="{A5660D53-07C7-501C-ACE7-6F094F11B5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/>
          </a:bodyPr>
          <a:lstStyle/>
          <a:p>
            <a:r>
              <a:rPr lang="fr-FR" dirty="0"/>
              <a:t>9-12 décembre 2023</a:t>
            </a:r>
          </a:p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993276F0-A00D-30EE-2DC6-828245FEF99C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fr-FR" dirty="0"/>
              <a:t> J. R. Brown et al, ASH</a:t>
            </a:r>
            <a:r>
              <a:rPr lang="fr-FR" baseline="30000" dirty="0"/>
              <a:t>® </a:t>
            </a:r>
            <a:r>
              <a:rPr lang="fr-FR" dirty="0"/>
              <a:t> 2023, Abs. #202</a:t>
            </a:r>
          </a:p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CB52AF38-BF2D-7DEF-DB1E-E862BB10843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/>
              <a:t>Etude ALPINE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7CF0C6C1-5C94-6F6C-AA1B-A9B7DC8328B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lIns="180000" tIns="45720" rIns="91440" bIns="45720" anchor="t">
            <a:noAutofit/>
          </a:bodyPr>
          <a:lstStyle/>
          <a:p>
            <a:r>
              <a:rPr lang="fr-FR" dirty="0">
                <a:latin typeface="Century Gothic"/>
              </a:rPr>
              <a:t>Incidence cumulée d'HTA et de FA</a:t>
            </a:r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="" xmlns:a16="http://schemas.microsoft.com/office/drawing/2014/main" id="{A8F885FE-F0CE-F2F7-C727-2D237650F137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159170" y="1633901"/>
            <a:ext cx="5250178" cy="3290131"/>
          </a:xfrm>
        </p:spPr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="" xmlns:a16="http://schemas.microsoft.com/office/drawing/2014/main" id="{2818AA4D-A0D4-0C63-186A-FC3B8C0C399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300918" y="1443102"/>
            <a:ext cx="586497" cy="387350"/>
          </a:xfrm>
        </p:spPr>
        <p:txBody>
          <a:bodyPr/>
          <a:lstStyle/>
          <a:p>
            <a:r>
              <a:rPr lang="fr-FR" sz="1200">
                <a:latin typeface="Century Gothic" panose="020B0502020202020204" pitchFamily="34" charset="0"/>
              </a:rPr>
              <a:t>HTA</a:t>
            </a:r>
            <a:endParaRPr lang="fr-FR" sz="1050" dirty="0"/>
          </a:p>
        </p:txBody>
      </p:sp>
      <p:graphicFrame>
        <p:nvGraphicFramePr>
          <p:cNvPr id="9" name="Chart 16">
            <a:extLst>
              <a:ext uri="{FF2B5EF4-FFF2-40B4-BE49-F238E27FC236}">
                <a16:creationId xmlns="" xmlns:a16="http://schemas.microsoft.com/office/drawing/2014/main" id="{464ACBC5-51E0-3C72-7856-CCBCE6AB34B4}"/>
              </a:ext>
            </a:extLst>
          </p:cNvPr>
          <p:cNvGraphicFramePr/>
          <p:nvPr>
            <p:extLst/>
          </p:nvPr>
        </p:nvGraphicFramePr>
        <p:xfrm>
          <a:off x="1218992" y="1796270"/>
          <a:ext cx="5070712" cy="2793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Tableau 12">
            <a:extLst>
              <a:ext uri="{FF2B5EF4-FFF2-40B4-BE49-F238E27FC236}">
                <a16:creationId xmlns="" xmlns:a16="http://schemas.microsoft.com/office/drawing/2014/main" id="{9E90F042-1FE7-E649-0F61-9286F2909E7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436371" y="4505138"/>
          <a:ext cx="4777738" cy="289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261">
                  <a:extLst>
                    <a:ext uri="{9D8B030D-6E8A-4147-A177-3AD203B41FA5}">
                      <a16:colId xmlns="" xmlns:a16="http://schemas.microsoft.com/office/drawing/2014/main" val="1796791387"/>
                    </a:ext>
                  </a:extLst>
                </a:gridCol>
                <a:gridCol w="212737">
                  <a:extLst>
                    <a:ext uri="{9D8B030D-6E8A-4147-A177-3AD203B41FA5}">
                      <a16:colId xmlns="" xmlns:a16="http://schemas.microsoft.com/office/drawing/2014/main" val="3802658761"/>
                    </a:ext>
                  </a:extLst>
                </a:gridCol>
                <a:gridCol w="212737">
                  <a:extLst>
                    <a:ext uri="{9D8B030D-6E8A-4147-A177-3AD203B41FA5}">
                      <a16:colId xmlns="" xmlns:a16="http://schemas.microsoft.com/office/drawing/2014/main" val="2512458553"/>
                    </a:ext>
                  </a:extLst>
                </a:gridCol>
                <a:gridCol w="212737">
                  <a:extLst>
                    <a:ext uri="{9D8B030D-6E8A-4147-A177-3AD203B41FA5}">
                      <a16:colId xmlns="" xmlns:a16="http://schemas.microsoft.com/office/drawing/2014/main" val="3494156069"/>
                    </a:ext>
                  </a:extLst>
                </a:gridCol>
                <a:gridCol w="212737">
                  <a:extLst>
                    <a:ext uri="{9D8B030D-6E8A-4147-A177-3AD203B41FA5}">
                      <a16:colId xmlns="" xmlns:a16="http://schemas.microsoft.com/office/drawing/2014/main" val="4231671391"/>
                    </a:ext>
                  </a:extLst>
                </a:gridCol>
                <a:gridCol w="212737">
                  <a:extLst>
                    <a:ext uri="{9D8B030D-6E8A-4147-A177-3AD203B41FA5}">
                      <a16:colId xmlns="" xmlns:a16="http://schemas.microsoft.com/office/drawing/2014/main" val="1507832729"/>
                    </a:ext>
                  </a:extLst>
                </a:gridCol>
                <a:gridCol w="212737">
                  <a:extLst>
                    <a:ext uri="{9D8B030D-6E8A-4147-A177-3AD203B41FA5}">
                      <a16:colId xmlns="" xmlns:a16="http://schemas.microsoft.com/office/drawing/2014/main" val="4102815921"/>
                    </a:ext>
                  </a:extLst>
                </a:gridCol>
                <a:gridCol w="212737">
                  <a:extLst>
                    <a:ext uri="{9D8B030D-6E8A-4147-A177-3AD203B41FA5}">
                      <a16:colId xmlns="" xmlns:a16="http://schemas.microsoft.com/office/drawing/2014/main" val="2003630992"/>
                    </a:ext>
                  </a:extLst>
                </a:gridCol>
                <a:gridCol w="212737">
                  <a:extLst>
                    <a:ext uri="{9D8B030D-6E8A-4147-A177-3AD203B41FA5}">
                      <a16:colId xmlns="" xmlns:a16="http://schemas.microsoft.com/office/drawing/2014/main" val="1098140682"/>
                    </a:ext>
                  </a:extLst>
                </a:gridCol>
                <a:gridCol w="212737">
                  <a:extLst>
                    <a:ext uri="{9D8B030D-6E8A-4147-A177-3AD203B41FA5}">
                      <a16:colId xmlns="" xmlns:a16="http://schemas.microsoft.com/office/drawing/2014/main" val="3623143907"/>
                    </a:ext>
                  </a:extLst>
                </a:gridCol>
                <a:gridCol w="212737">
                  <a:extLst>
                    <a:ext uri="{9D8B030D-6E8A-4147-A177-3AD203B41FA5}">
                      <a16:colId xmlns="" xmlns:a16="http://schemas.microsoft.com/office/drawing/2014/main" val="2048099944"/>
                    </a:ext>
                  </a:extLst>
                </a:gridCol>
                <a:gridCol w="212737">
                  <a:extLst>
                    <a:ext uri="{9D8B030D-6E8A-4147-A177-3AD203B41FA5}">
                      <a16:colId xmlns="" xmlns:a16="http://schemas.microsoft.com/office/drawing/2014/main" val="2858424714"/>
                    </a:ext>
                  </a:extLst>
                </a:gridCol>
                <a:gridCol w="212737">
                  <a:extLst>
                    <a:ext uri="{9D8B030D-6E8A-4147-A177-3AD203B41FA5}">
                      <a16:colId xmlns="" xmlns:a16="http://schemas.microsoft.com/office/drawing/2014/main" val="4117831355"/>
                    </a:ext>
                  </a:extLst>
                </a:gridCol>
                <a:gridCol w="212737">
                  <a:extLst>
                    <a:ext uri="{9D8B030D-6E8A-4147-A177-3AD203B41FA5}">
                      <a16:colId xmlns="" xmlns:a16="http://schemas.microsoft.com/office/drawing/2014/main" val="1149399730"/>
                    </a:ext>
                  </a:extLst>
                </a:gridCol>
                <a:gridCol w="212737">
                  <a:extLst>
                    <a:ext uri="{9D8B030D-6E8A-4147-A177-3AD203B41FA5}">
                      <a16:colId xmlns="" xmlns:a16="http://schemas.microsoft.com/office/drawing/2014/main" val="789287851"/>
                    </a:ext>
                  </a:extLst>
                </a:gridCol>
                <a:gridCol w="212737">
                  <a:extLst>
                    <a:ext uri="{9D8B030D-6E8A-4147-A177-3AD203B41FA5}">
                      <a16:colId xmlns="" xmlns:a16="http://schemas.microsoft.com/office/drawing/2014/main" val="1799216007"/>
                    </a:ext>
                  </a:extLst>
                </a:gridCol>
                <a:gridCol w="212737">
                  <a:extLst>
                    <a:ext uri="{9D8B030D-6E8A-4147-A177-3AD203B41FA5}">
                      <a16:colId xmlns="" xmlns:a16="http://schemas.microsoft.com/office/drawing/2014/main" val="304042180"/>
                    </a:ext>
                  </a:extLst>
                </a:gridCol>
                <a:gridCol w="212737">
                  <a:extLst>
                    <a:ext uri="{9D8B030D-6E8A-4147-A177-3AD203B41FA5}">
                      <a16:colId xmlns="" xmlns:a16="http://schemas.microsoft.com/office/drawing/2014/main" val="1208778177"/>
                    </a:ext>
                  </a:extLst>
                </a:gridCol>
                <a:gridCol w="212737">
                  <a:extLst>
                    <a:ext uri="{9D8B030D-6E8A-4147-A177-3AD203B41FA5}">
                      <a16:colId xmlns="" xmlns:a16="http://schemas.microsoft.com/office/drawing/2014/main" val="1586854861"/>
                    </a:ext>
                  </a:extLst>
                </a:gridCol>
                <a:gridCol w="212737">
                  <a:extLst>
                    <a:ext uri="{9D8B030D-6E8A-4147-A177-3AD203B41FA5}">
                      <a16:colId xmlns="" xmlns:a16="http://schemas.microsoft.com/office/drawing/2014/main" val="1985721337"/>
                    </a:ext>
                  </a:extLst>
                </a:gridCol>
                <a:gridCol w="212737">
                  <a:extLst>
                    <a:ext uri="{9D8B030D-6E8A-4147-A177-3AD203B41FA5}">
                      <a16:colId xmlns="" xmlns:a16="http://schemas.microsoft.com/office/drawing/2014/main" val="2519170910"/>
                    </a:ext>
                  </a:extLst>
                </a:gridCol>
                <a:gridCol w="212737">
                  <a:extLst>
                    <a:ext uri="{9D8B030D-6E8A-4147-A177-3AD203B41FA5}">
                      <a16:colId xmlns="" xmlns:a16="http://schemas.microsoft.com/office/drawing/2014/main" val="2665057911"/>
                    </a:ext>
                  </a:extLst>
                </a:gridCol>
              </a:tblGrid>
              <a:tr h="144724"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chemeClr val="bg1"/>
                          </a:solidFill>
                          <a:latin typeface="+mn-lt"/>
                        </a:rPr>
                        <a:t>Zanu.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0">
                          <a:solidFill>
                            <a:schemeClr val="accent1"/>
                          </a:solidFill>
                        </a:rPr>
                        <a:t>324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0">
                          <a:solidFill>
                            <a:schemeClr val="accent1"/>
                          </a:solidFill>
                        </a:rPr>
                        <a:t>296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0">
                          <a:solidFill>
                            <a:schemeClr val="accent1"/>
                          </a:solidFill>
                        </a:rPr>
                        <a:t>279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0">
                          <a:solidFill>
                            <a:schemeClr val="accent1"/>
                          </a:solidFill>
                        </a:rPr>
                        <a:t>262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0">
                          <a:solidFill>
                            <a:schemeClr val="accent1"/>
                          </a:solidFill>
                        </a:rPr>
                        <a:t>247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0">
                          <a:solidFill>
                            <a:schemeClr val="accent1"/>
                          </a:solidFill>
                        </a:rPr>
                        <a:t>232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0">
                          <a:solidFill>
                            <a:schemeClr val="accent1"/>
                          </a:solidFill>
                        </a:rPr>
                        <a:t>220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0">
                          <a:solidFill>
                            <a:schemeClr val="accent1"/>
                          </a:solidFill>
                        </a:rPr>
                        <a:t>215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0">
                          <a:solidFill>
                            <a:schemeClr val="accent1"/>
                          </a:solidFill>
                        </a:rPr>
                        <a:t>196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0">
                          <a:solidFill>
                            <a:schemeClr val="accent1"/>
                          </a:solidFill>
                        </a:rPr>
                        <a:t>188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0">
                          <a:solidFill>
                            <a:schemeClr val="accent1"/>
                          </a:solidFill>
                        </a:rPr>
                        <a:t>175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0">
                          <a:solidFill>
                            <a:schemeClr val="accent1"/>
                          </a:solidFill>
                        </a:rPr>
                        <a:t>165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0">
                          <a:solidFill>
                            <a:schemeClr val="accent1"/>
                          </a:solidFill>
                        </a:rPr>
                        <a:t>133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0">
                          <a:solidFill>
                            <a:schemeClr val="accent1"/>
                          </a:solidFill>
                        </a:rPr>
                        <a:t>108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0">
                          <a:solidFill>
                            <a:schemeClr val="accent1"/>
                          </a:solidFill>
                        </a:rPr>
                        <a:t>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0">
                          <a:solidFill>
                            <a:schemeClr val="accent1"/>
                          </a:solidFill>
                        </a:rPr>
                        <a:t>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0">
                          <a:solidFill>
                            <a:schemeClr val="accent1"/>
                          </a:solidFill>
                        </a:rPr>
                        <a:t>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0">
                          <a:solidFill>
                            <a:schemeClr val="accent1"/>
                          </a:solidFill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0">
                          <a:solidFill>
                            <a:schemeClr val="accent1"/>
                          </a:solidFill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39630942"/>
                  </a:ext>
                </a:extLst>
              </a:tr>
              <a:tr h="144724"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Ibru.</a:t>
                      </a:r>
                      <a:endParaRPr lang="en-US" sz="9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>
                          <a:solidFill>
                            <a:schemeClr val="accent2"/>
                          </a:solidFill>
                        </a:rPr>
                        <a:t>324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>
                          <a:solidFill>
                            <a:schemeClr val="accent2"/>
                          </a:solidFill>
                        </a:rPr>
                        <a:t>280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>
                          <a:solidFill>
                            <a:schemeClr val="accent2"/>
                          </a:solidFill>
                        </a:rPr>
                        <a:t>253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>
                          <a:solidFill>
                            <a:schemeClr val="accent2"/>
                          </a:solidFill>
                        </a:rPr>
                        <a:t>231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>
                          <a:solidFill>
                            <a:schemeClr val="accent2"/>
                          </a:solidFill>
                        </a:rPr>
                        <a:t>221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>
                          <a:solidFill>
                            <a:schemeClr val="accent2"/>
                          </a:solidFill>
                        </a:rPr>
                        <a:t>207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>
                          <a:solidFill>
                            <a:schemeClr val="accent2"/>
                          </a:solidFill>
                        </a:rPr>
                        <a:t>185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>
                          <a:solidFill>
                            <a:schemeClr val="accent2"/>
                          </a:solidFill>
                        </a:rPr>
                        <a:t>172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>
                          <a:solidFill>
                            <a:schemeClr val="accent2"/>
                          </a:solidFill>
                        </a:rPr>
                        <a:t>164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>
                          <a:solidFill>
                            <a:schemeClr val="accent2"/>
                          </a:solidFill>
                        </a:rPr>
                        <a:t>150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>
                          <a:solidFill>
                            <a:schemeClr val="accent2"/>
                          </a:solidFill>
                        </a:rPr>
                        <a:t>140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>
                          <a:solidFill>
                            <a:schemeClr val="accent2"/>
                          </a:solidFill>
                        </a:rPr>
                        <a:t>136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>
                          <a:solidFill>
                            <a:schemeClr val="accent2"/>
                          </a:solidFill>
                        </a:rPr>
                        <a:t>108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>
                          <a:solidFill>
                            <a:schemeClr val="accent2"/>
                          </a:solidFill>
                        </a:rPr>
                        <a:t>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>
                          <a:solidFill>
                            <a:schemeClr val="accent2"/>
                          </a:solidFill>
                        </a:rPr>
                        <a:t>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>
                          <a:solidFill>
                            <a:schemeClr val="accent2"/>
                          </a:solidFill>
                        </a:rPr>
                        <a:t>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>
                          <a:solidFill>
                            <a:schemeClr val="accent2"/>
                          </a:solidFill>
                        </a:rPr>
                        <a:t>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>
                          <a:solidFill>
                            <a:schemeClr val="accent2"/>
                          </a:solidFill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>
                          <a:solidFill>
                            <a:schemeClr val="accent2"/>
                          </a:solidFill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>
                          <a:solidFill>
                            <a:schemeClr val="accent2"/>
                          </a:solidFill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>
                          <a:solidFill>
                            <a:schemeClr val="accent2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222647"/>
                  </a:ext>
                </a:extLst>
              </a:tr>
            </a:tbl>
          </a:graphicData>
        </a:graphic>
      </p:graphicFrame>
      <p:sp>
        <p:nvSpPr>
          <p:cNvPr id="10" name="Espace réservé du contenu 5">
            <a:extLst>
              <a:ext uri="{FF2B5EF4-FFF2-40B4-BE49-F238E27FC236}">
                <a16:creationId xmlns="" xmlns:a16="http://schemas.microsoft.com/office/drawing/2014/main" id="{E10A7CDF-B476-0F8F-5D5B-0D36BF23616F}"/>
              </a:ext>
            </a:extLst>
          </p:cNvPr>
          <p:cNvSpPr txBox="1">
            <a:spLocks/>
          </p:cNvSpPr>
          <p:nvPr/>
        </p:nvSpPr>
        <p:spPr>
          <a:xfrm>
            <a:off x="6670927" y="1633901"/>
            <a:ext cx="5250178" cy="3290131"/>
          </a:xfrm>
          <a:prstGeom prst="rect">
            <a:avLst/>
          </a:prstGeom>
          <a:ln w="12700">
            <a:solidFill>
              <a:srgbClr val="005086"/>
            </a:solidFill>
          </a:ln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>
                <a:solidFill>
                  <a:prstClr val="black"/>
                </a:solidFill>
              </a:rPr>
              <a:t> 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1" name="Espace réservé du texte 6">
            <a:extLst>
              <a:ext uri="{FF2B5EF4-FFF2-40B4-BE49-F238E27FC236}">
                <a16:creationId xmlns="" xmlns:a16="http://schemas.microsoft.com/office/drawing/2014/main" id="{A3F132BD-1978-BBA6-C1C7-6B09A18FD8A6}"/>
              </a:ext>
            </a:extLst>
          </p:cNvPr>
          <p:cNvSpPr txBox="1">
            <a:spLocks/>
          </p:cNvSpPr>
          <p:nvPr/>
        </p:nvSpPr>
        <p:spPr>
          <a:xfrm>
            <a:off x="6812675" y="1443102"/>
            <a:ext cx="2109134" cy="38735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rgbClr val="737078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/>
              <a:t>Fibrillation auriculaire</a:t>
            </a:r>
            <a:endParaRPr lang="fr-FR" sz="1400" dirty="0"/>
          </a:p>
        </p:txBody>
      </p:sp>
      <p:graphicFrame>
        <p:nvGraphicFramePr>
          <p:cNvPr id="12" name="Chart 16">
            <a:extLst>
              <a:ext uri="{FF2B5EF4-FFF2-40B4-BE49-F238E27FC236}">
                <a16:creationId xmlns="" xmlns:a16="http://schemas.microsoft.com/office/drawing/2014/main" id="{BC4DCAD3-9FB1-FCA3-7888-4D0FE6879D6B}"/>
              </a:ext>
            </a:extLst>
          </p:cNvPr>
          <p:cNvGraphicFramePr/>
          <p:nvPr>
            <p:extLst/>
          </p:nvPr>
        </p:nvGraphicFramePr>
        <p:xfrm>
          <a:off x="6730749" y="1796270"/>
          <a:ext cx="5070712" cy="2793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Tableau 16">
            <a:extLst>
              <a:ext uri="{FF2B5EF4-FFF2-40B4-BE49-F238E27FC236}">
                <a16:creationId xmlns="" xmlns:a16="http://schemas.microsoft.com/office/drawing/2014/main" id="{F848453F-18CD-375C-9983-31323437BFD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957060" y="4505137"/>
          <a:ext cx="4756177" cy="289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860">
                  <a:extLst>
                    <a:ext uri="{9D8B030D-6E8A-4147-A177-3AD203B41FA5}">
                      <a16:colId xmlns="" xmlns:a16="http://schemas.microsoft.com/office/drawing/2014/main" val="1796791387"/>
                    </a:ext>
                  </a:extLst>
                </a:gridCol>
                <a:gridCol w="211777">
                  <a:extLst>
                    <a:ext uri="{9D8B030D-6E8A-4147-A177-3AD203B41FA5}">
                      <a16:colId xmlns="" xmlns:a16="http://schemas.microsoft.com/office/drawing/2014/main" val="3802658761"/>
                    </a:ext>
                  </a:extLst>
                </a:gridCol>
                <a:gridCol w="211777">
                  <a:extLst>
                    <a:ext uri="{9D8B030D-6E8A-4147-A177-3AD203B41FA5}">
                      <a16:colId xmlns="" xmlns:a16="http://schemas.microsoft.com/office/drawing/2014/main" val="2512458553"/>
                    </a:ext>
                  </a:extLst>
                </a:gridCol>
                <a:gridCol w="211777">
                  <a:extLst>
                    <a:ext uri="{9D8B030D-6E8A-4147-A177-3AD203B41FA5}">
                      <a16:colId xmlns="" xmlns:a16="http://schemas.microsoft.com/office/drawing/2014/main" val="3494156069"/>
                    </a:ext>
                  </a:extLst>
                </a:gridCol>
                <a:gridCol w="211777">
                  <a:extLst>
                    <a:ext uri="{9D8B030D-6E8A-4147-A177-3AD203B41FA5}">
                      <a16:colId xmlns="" xmlns:a16="http://schemas.microsoft.com/office/drawing/2014/main" val="4231671391"/>
                    </a:ext>
                  </a:extLst>
                </a:gridCol>
                <a:gridCol w="211777">
                  <a:extLst>
                    <a:ext uri="{9D8B030D-6E8A-4147-A177-3AD203B41FA5}">
                      <a16:colId xmlns="" xmlns:a16="http://schemas.microsoft.com/office/drawing/2014/main" val="1507832729"/>
                    </a:ext>
                  </a:extLst>
                </a:gridCol>
                <a:gridCol w="211777">
                  <a:extLst>
                    <a:ext uri="{9D8B030D-6E8A-4147-A177-3AD203B41FA5}">
                      <a16:colId xmlns="" xmlns:a16="http://schemas.microsoft.com/office/drawing/2014/main" val="4102815921"/>
                    </a:ext>
                  </a:extLst>
                </a:gridCol>
                <a:gridCol w="211777">
                  <a:extLst>
                    <a:ext uri="{9D8B030D-6E8A-4147-A177-3AD203B41FA5}">
                      <a16:colId xmlns="" xmlns:a16="http://schemas.microsoft.com/office/drawing/2014/main" val="2003630992"/>
                    </a:ext>
                  </a:extLst>
                </a:gridCol>
                <a:gridCol w="211777">
                  <a:extLst>
                    <a:ext uri="{9D8B030D-6E8A-4147-A177-3AD203B41FA5}">
                      <a16:colId xmlns="" xmlns:a16="http://schemas.microsoft.com/office/drawing/2014/main" val="1098140682"/>
                    </a:ext>
                  </a:extLst>
                </a:gridCol>
                <a:gridCol w="211777">
                  <a:extLst>
                    <a:ext uri="{9D8B030D-6E8A-4147-A177-3AD203B41FA5}">
                      <a16:colId xmlns="" xmlns:a16="http://schemas.microsoft.com/office/drawing/2014/main" val="3623143907"/>
                    </a:ext>
                  </a:extLst>
                </a:gridCol>
                <a:gridCol w="211777">
                  <a:extLst>
                    <a:ext uri="{9D8B030D-6E8A-4147-A177-3AD203B41FA5}">
                      <a16:colId xmlns="" xmlns:a16="http://schemas.microsoft.com/office/drawing/2014/main" val="2048099944"/>
                    </a:ext>
                  </a:extLst>
                </a:gridCol>
                <a:gridCol w="211777">
                  <a:extLst>
                    <a:ext uri="{9D8B030D-6E8A-4147-A177-3AD203B41FA5}">
                      <a16:colId xmlns="" xmlns:a16="http://schemas.microsoft.com/office/drawing/2014/main" val="2858424714"/>
                    </a:ext>
                  </a:extLst>
                </a:gridCol>
                <a:gridCol w="211777">
                  <a:extLst>
                    <a:ext uri="{9D8B030D-6E8A-4147-A177-3AD203B41FA5}">
                      <a16:colId xmlns="" xmlns:a16="http://schemas.microsoft.com/office/drawing/2014/main" val="2170181364"/>
                    </a:ext>
                  </a:extLst>
                </a:gridCol>
                <a:gridCol w="211777">
                  <a:extLst>
                    <a:ext uri="{9D8B030D-6E8A-4147-A177-3AD203B41FA5}">
                      <a16:colId xmlns="" xmlns:a16="http://schemas.microsoft.com/office/drawing/2014/main" val="2260640291"/>
                    </a:ext>
                  </a:extLst>
                </a:gridCol>
                <a:gridCol w="211777">
                  <a:extLst>
                    <a:ext uri="{9D8B030D-6E8A-4147-A177-3AD203B41FA5}">
                      <a16:colId xmlns="" xmlns:a16="http://schemas.microsoft.com/office/drawing/2014/main" val="1565800418"/>
                    </a:ext>
                  </a:extLst>
                </a:gridCol>
                <a:gridCol w="211777">
                  <a:extLst>
                    <a:ext uri="{9D8B030D-6E8A-4147-A177-3AD203B41FA5}">
                      <a16:colId xmlns="" xmlns:a16="http://schemas.microsoft.com/office/drawing/2014/main" val="1255496706"/>
                    </a:ext>
                  </a:extLst>
                </a:gridCol>
                <a:gridCol w="211777">
                  <a:extLst>
                    <a:ext uri="{9D8B030D-6E8A-4147-A177-3AD203B41FA5}">
                      <a16:colId xmlns="" xmlns:a16="http://schemas.microsoft.com/office/drawing/2014/main" val="3388162744"/>
                    </a:ext>
                  </a:extLst>
                </a:gridCol>
                <a:gridCol w="211777">
                  <a:extLst>
                    <a:ext uri="{9D8B030D-6E8A-4147-A177-3AD203B41FA5}">
                      <a16:colId xmlns="" xmlns:a16="http://schemas.microsoft.com/office/drawing/2014/main" val="4117831355"/>
                    </a:ext>
                  </a:extLst>
                </a:gridCol>
                <a:gridCol w="211777">
                  <a:extLst>
                    <a:ext uri="{9D8B030D-6E8A-4147-A177-3AD203B41FA5}">
                      <a16:colId xmlns="" xmlns:a16="http://schemas.microsoft.com/office/drawing/2014/main" val="1149399730"/>
                    </a:ext>
                  </a:extLst>
                </a:gridCol>
                <a:gridCol w="211777">
                  <a:extLst>
                    <a:ext uri="{9D8B030D-6E8A-4147-A177-3AD203B41FA5}">
                      <a16:colId xmlns="" xmlns:a16="http://schemas.microsoft.com/office/drawing/2014/main" val="789287851"/>
                    </a:ext>
                  </a:extLst>
                </a:gridCol>
                <a:gridCol w="211777">
                  <a:extLst>
                    <a:ext uri="{9D8B030D-6E8A-4147-A177-3AD203B41FA5}">
                      <a16:colId xmlns="" xmlns:a16="http://schemas.microsoft.com/office/drawing/2014/main" val="1799216007"/>
                    </a:ext>
                  </a:extLst>
                </a:gridCol>
                <a:gridCol w="211777">
                  <a:extLst>
                    <a:ext uri="{9D8B030D-6E8A-4147-A177-3AD203B41FA5}">
                      <a16:colId xmlns="" xmlns:a16="http://schemas.microsoft.com/office/drawing/2014/main" val="304042180"/>
                    </a:ext>
                  </a:extLst>
                </a:gridCol>
              </a:tblGrid>
              <a:tr h="144724"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chemeClr val="bg1"/>
                          </a:solidFill>
                          <a:latin typeface="+mn-lt"/>
                        </a:rPr>
                        <a:t>Zanu.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0">
                          <a:solidFill>
                            <a:schemeClr val="accent1"/>
                          </a:solidFill>
                        </a:rPr>
                        <a:t>324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0">
                          <a:solidFill>
                            <a:schemeClr val="accent1"/>
                          </a:solidFill>
                        </a:rPr>
                        <a:t>312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0">
                          <a:solidFill>
                            <a:schemeClr val="accent1"/>
                          </a:solidFill>
                        </a:rPr>
                        <a:t>302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0">
                          <a:solidFill>
                            <a:schemeClr val="accent1"/>
                          </a:solidFill>
                        </a:rPr>
                        <a:t>294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0">
                          <a:solidFill>
                            <a:schemeClr val="accent1"/>
                          </a:solidFill>
                        </a:rPr>
                        <a:t>288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0">
                          <a:solidFill>
                            <a:schemeClr val="accent1"/>
                          </a:solidFill>
                        </a:rPr>
                        <a:t>277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0">
                          <a:solidFill>
                            <a:schemeClr val="accent1"/>
                          </a:solidFill>
                        </a:rPr>
                        <a:t>268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0">
                          <a:solidFill>
                            <a:schemeClr val="accent1"/>
                          </a:solidFill>
                        </a:rPr>
                        <a:t>261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0">
                          <a:solidFill>
                            <a:schemeClr val="accent1"/>
                          </a:solidFill>
                        </a:rPr>
                        <a:t>250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0">
                          <a:solidFill>
                            <a:schemeClr val="accent1"/>
                          </a:solidFill>
                        </a:rPr>
                        <a:t>242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0">
                          <a:solidFill>
                            <a:schemeClr val="accent1"/>
                          </a:solidFill>
                        </a:rPr>
                        <a:t>231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0">
                          <a:solidFill>
                            <a:schemeClr val="accent1"/>
                          </a:solidFill>
                        </a:rPr>
                        <a:t>221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0">
                          <a:solidFill>
                            <a:schemeClr val="accent1"/>
                          </a:solidFill>
                        </a:rPr>
                        <a:t>180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0">
                          <a:solidFill>
                            <a:schemeClr val="accent1"/>
                          </a:solidFill>
                        </a:rPr>
                        <a:t>144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0">
                          <a:solidFill>
                            <a:schemeClr val="accent1"/>
                          </a:solidFill>
                        </a:rPr>
                        <a:t>127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0">
                          <a:solidFill>
                            <a:schemeClr val="accent1"/>
                          </a:solidFill>
                        </a:rPr>
                        <a:t>122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0">
                          <a:solidFill>
                            <a:schemeClr val="accent1"/>
                          </a:solidFill>
                        </a:rPr>
                        <a:t>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0">
                          <a:solidFill>
                            <a:schemeClr val="accent1"/>
                          </a:solidFill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0">
                          <a:solidFill>
                            <a:schemeClr val="accent1"/>
                          </a:solidFill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39630942"/>
                  </a:ext>
                </a:extLst>
              </a:tr>
              <a:tr h="144724"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Ibru.</a:t>
                      </a:r>
                      <a:endParaRPr lang="en-US" sz="9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>
                          <a:solidFill>
                            <a:schemeClr val="accent2"/>
                          </a:solidFill>
                        </a:rPr>
                        <a:t>324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>
                          <a:solidFill>
                            <a:schemeClr val="accent2"/>
                          </a:solidFill>
                        </a:rPr>
                        <a:t>295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>
                          <a:solidFill>
                            <a:schemeClr val="accent2"/>
                          </a:solidFill>
                        </a:rPr>
                        <a:t>278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>
                          <a:solidFill>
                            <a:schemeClr val="accent2"/>
                          </a:solidFill>
                        </a:rPr>
                        <a:t>260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>
                          <a:solidFill>
                            <a:schemeClr val="accent2"/>
                          </a:solidFill>
                        </a:rPr>
                        <a:t>247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>
                          <a:solidFill>
                            <a:schemeClr val="accent2"/>
                          </a:solidFill>
                        </a:rPr>
                        <a:t>229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>
                          <a:solidFill>
                            <a:schemeClr val="accent2"/>
                          </a:solidFill>
                        </a:rPr>
                        <a:t>210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>
                          <a:solidFill>
                            <a:schemeClr val="accent2"/>
                          </a:solidFill>
                        </a:rPr>
                        <a:t>200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>
                          <a:solidFill>
                            <a:schemeClr val="accent2"/>
                          </a:solidFill>
                        </a:rPr>
                        <a:t>190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>
                          <a:solidFill>
                            <a:schemeClr val="accent2"/>
                          </a:solidFill>
                        </a:rPr>
                        <a:t>177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>
                          <a:solidFill>
                            <a:schemeClr val="accent2"/>
                          </a:solidFill>
                        </a:rPr>
                        <a:t>167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>
                          <a:solidFill>
                            <a:schemeClr val="accent2"/>
                          </a:solidFill>
                        </a:rPr>
                        <a:t>165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>
                          <a:solidFill>
                            <a:schemeClr val="accent2"/>
                          </a:solidFill>
                        </a:rPr>
                        <a:t>133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>
                          <a:solidFill>
                            <a:schemeClr val="accent2"/>
                          </a:solidFill>
                        </a:rPr>
                        <a:t>104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>
                          <a:solidFill>
                            <a:schemeClr val="accent2"/>
                          </a:solidFill>
                        </a:rPr>
                        <a:t>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>
                          <a:solidFill>
                            <a:schemeClr val="accent2"/>
                          </a:solidFill>
                        </a:rPr>
                        <a:t>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>
                          <a:solidFill>
                            <a:schemeClr val="accent2"/>
                          </a:solidFill>
                        </a:rPr>
                        <a:t>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>
                          <a:solidFill>
                            <a:schemeClr val="accent2"/>
                          </a:solidFill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>
                          <a:solidFill>
                            <a:schemeClr val="accent2"/>
                          </a:solidFill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>
                          <a:solidFill>
                            <a:schemeClr val="accent2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222647"/>
                  </a:ext>
                </a:extLst>
              </a:tr>
            </a:tbl>
          </a:graphicData>
        </a:graphic>
      </p:graphicFrame>
      <p:sp>
        <p:nvSpPr>
          <p:cNvPr id="19" name="Espace réservé du texte 6">
            <a:extLst>
              <a:ext uri="{FF2B5EF4-FFF2-40B4-BE49-F238E27FC236}">
                <a16:creationId xmlns="" xmlns:a16="http://schemas.microsoft.com/office/drawing/2014/main" id="{2E096B7E-BD7E-53AB-4F5B-0116913FBE34}"/>
              </a:ext>
            </a:extLst>
          </p:cNvPr>
          <p:cNvSpPr txBox="1">
            <a:spLocks/>
          </p:cNvSpPr>
          <p:nvPr/>
        </p:nvSpPr>
        <p:spPr>
          <a:xfrm>
            <a:off x="4134634" y="3705492"/>
            <a:ext cx="2254468" cy="249803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rgbClr val="737078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1100" b="0" dirty="0"/>
              <a:t>Data </a:t>
            </a:r>
            <a:r>
              <a:rPr lang="fr-FR" sz="1100" b="0" dirty="0" err="1"/>
              <a:t>cutoff</a:t>
            </a:r>
            <a:r>
              <a:rPr lang="fr-FR" sz="1100" b="0" dirty="0"/>
              <a:t> : 15/09/2023</a:t>
            </a:r>
          </a:p>
        </p:txBody>
      </p:sp>
      <p:graphicFrame>
        <p:nvGraphicFramePr>
          <p:cNvPr id="15" name="Table 10">
            <a:extLst>
              <a:ext uri="{FF2B5EF4-FFF2-40B4-BE49-F238E27FC236}">
                <a16:creationId xmlns="" xmlns:a16="http://schemas.microsoft.com/office/drawing/2014/main" id="{DC294193-14BF-6BEA-85B0-5D9BB4DD743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653051" y="1945482"/>
          <a:ext cx="2674520" cy="76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65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132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14748">
                  <a:extLst>
                    <a:ext uri="{9D8B030D-6E8A-4147-A177-3AD203B41FA5}">
                      <a16:colId xmlns="" xmlns:a16="http://schemas.microsoft.com/office/drawing/2014/main" val="1993344156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</a:rPr>
                        <a:t> 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chemeClr val="bg1"/>
                          </a:solidFill>
                          <a:latin typeface="+mn-lt"/>
                        </a:rPr>
                        <a:t>Zanu.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Ibru</a:t>
                      </a:r>
                      <a:endParaRPr lang="en-US" sz="11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Evénements</a:t>
                      </a:r>
                      <a:endParaRPr lang="en-US" sz="12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8E6E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22 (6,8)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8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53 (16,4)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8E6E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p</a:t>
                      </a:r>
                    </a:p>
                  </a:txBody>
                  <a:tcPr marL="36000" marR="36000" marT="36000" marB="36000" anchor="ctr">
                    <a:solidFill>
                      <a:srgbClr val="E8E6E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p</a:t>
                      </a:r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=0,0001</a:t>
                      </a:r>
                    </a:p>
                  </a:txBody>
                  <a:tcPr marL="36000" marR="36000" marT="36000" marB="36000" anchor="ctr">
                    <a:solidFill>
                      <a:srgbClr val="E8E6E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solidFill>
                      <a:srgbClr val="E8E6E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99453174"/>
                  </a:ext>
                </a:extLst>
              </a:tr>
            </a:tbl>
          </a:graphicData>
        </a:graphic>
      </p:graphicFrame>
      <p:sp>
        <p:nvSpPr>
          <p:cNvPr id="16" name="Forme libre : forme 15">
            <a:extLst>
              <a:ext uri="{FF2B5EF4-FFF2-40B4-BE49-F238E27FC236}">
                <a16:creationId xmlns="" xmlns:a16="http://schemas.microsoft.com/office/drawing/2014/main" id="{060B31F8-B67C-E912-E2E1-23BC47503BD1}"/>
              </a:ext>
            </a:extLst>
          </p:cNvPr>
          <p:cNvSpPr/>
          <p:nvPr/>
        </p:nvSpPr>
        <p:spPr>
          <a:xfrm>
            <a:off x="1909763" y="3302794"/>
            <a:ext cx="3788568" cy="654844"/>
          </a:xfrm>
          <a:custGeom>
            <a:avLst/>
            <a:gdLst>
              <a:gd name="connsiteX0" fmla="*/ 0 w 3788568"/>
              <a:gd name="connsiteY0" fmla="*/ 654844 h 654844"/>
              <a:gd name="connsiteX1" fmla="*/ 228600 w 3788568"/>
              <a:gd name="connsiteY1" fmla="*/ 504825 h 654844"/>
              <a:gd name="connsiteX2" fmla="*/ 340518 w 3788568"/>
              <a:gd name="connsiteY2" fmla="*/ 504825 h 654844"/>
              <a:gd name="connsiteX3" fmla="*/ 385762 w 3788568"/>
              <a:gd name="connsiteY3" fmla="*/ 469106 h 654844"/>
              <a:gd name="connsiteX4" fmla="*/ 542925 w 3788568"/>
              <a:gd name="connsiteY4" fmla="*/ 452437 h 654844"/>
              <a:gd name="connsiteX5" fmla="*/ 585787 w 3788568"/>
              <a:gd name="connsiteY5" fmla="*/ 397669 h 654844"/>
              <a:gd name="connsiteX6" fmla="*/ 750093 w 3788568"/>
              <a:gd name="connsiteY6" fmla="*/ 359569 h 654844"/>
              <a:gd name="connsiteX7" fmla="*/ 781050 w 3788568"/>
              <a:gd name="connsiteY7" fmla="*/ 338137 h 654844"/>
              <a:gd name="connsiteX8" fmla="*/ 840581 w 3788568"/>
              <a:gd name="connsiteY8" fmla="*/ 333375 h 654844"/>
              <a:gd name="connsiteX9" fmla="*/ 973931 w 3788568"/>
              <a:gd name="connsiteY9" fmla="*/ 311944 h 654844"/>
              <a:gd name="connsiteX10" fmla="*/ 1012031 w 3788568"/>
              <a:gd name="connsiteY10" fmla="*/ 283369 h 654844"/>
              <a:gd name="connsiteX11" fmla="*/ 1126331 w 3788568"/>
              <a:gd name="connsiteY11" fmla="*/ 283369 h 654844"/>
              <a:gd name="connsiteX12" fmla="*/ 1166812 w 3788568"/>
              <a:gd name="connsiteY12" fmla="*/ 247650 h 654844"/>
              <a:gd name="connsiteX13" fmla="*/ 1476375 w 3788568"/>
              <a:gd name="connsiteY13" fmla="*/ 247650 h 654844"/>
              <a:gd name="connsiteX14" fmla="*/ 1616868 w 3788568"/>
              <a:gd name="connsiteY14" fmla="*/ 166687 h 654844"/>
              <a:gd name="connsiteX15" fmla="*/ 1747837 w 3788568"/>
              <a:gd name="connsiteY15" fmla="*/ 138112 h 654844"/>
              <a:gd name="connsiteX16" fmla="*/ 1947862 w 3788568"/>
              <a:gd name="connsiteY16" fmla="*/ 138112 h 654844"/>
              <a:gd name="connsiteX17" fmla="*/ 1995487 w 3788568"/>
              <a:gd name="connsiteY17" fmla="*/ 121444 h 654844"/>
              <a:gd name="connsiteX18" fmla="*/ 2116931 w 3788568"/>
              <a:gd name="connsiteY18" fmla="*/ 121444 h 654844"/>
              <a:gd name="connsiteX19" fmla="*/ 2140743 w 3788568"/>
              <a:gd name="connsiteY19" fmla="*/ 100012 h 654844"/>
              <a:gd name="connsiteX20" fmla="*/ 2840831 w 3788568"/>
              <a:gd name="connsiteY20" fmla="*/ 100012 h 654844"/>
              <a:gd name="connsiteX21" fmla="*/ 2947987 w 3788568"/>
              <a:gd name="connsiteY21" fmla="*/ 45244 h 654844"/>
              <a:gd name="connsiteX22" fmla="*/ 3031331 w 3788568"/>
              <a:gd name="connsiteY22" fmla="*/ 45244 h 654844"/>
              <a:gd name="connsiteX23" fmla="*/ 3069431 w 3788568"/>
              <a:gd name="connsiteY23" fmla="*/ 28575 h 654844"/>
              <a:gd name="connsiteX24" fmla="*/ 3136106 w 3788568"/>
              <a:gd name="connsiteY24" fmla="*/ 28575 h 654844"/>
              <a:gd name="connsiteX25" fmla="*/ 3264693 w 3788568"/>
              <a:gd name="connsiteY25" fmla="*/ 0 h 654844"/>
              <a:gd name="connsiteX26" fmla="*/ 3788568 w 3788568"/>
              <a:gd name="connsiteY26" fmla="*/ 0 h 654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788568" h="654844">
                <a:moveTo>
                  <a:pt x="0" y="654844"/>
                </a:moveTo>
                <a:lnTo>
                  <a:pt x="228600" y="504825"/>
                </a:lnTo>
                <a:lnTo>
                  <a:pt x="340518" y="504825"/>
                </a:lnTo>
                <a:lnTo>
                  <a:pt x="385762" y="469106"/>
                </a:lnTo>
                <a:lnTo>
                  <a:pt x="542925" y="452437"/>
                </a:lnTo>
                <a:lnTo>
                  <a:pt x="585787" y="397669"/>
                </a:lnTo>
                <a:lnTo>
                  <a:pt x="750093" y="359569"/>
                </a:lnTo>
                <a:lnTo>
                  <a:pt x="781050" y="338137"/>
                </a:lnTo>
                <a:lnTo>
                  <a:pt x="840581" y="333375"/>
                </a:lnTo>
                <a:lnTo>
                  <a:pt x="973931" y="311944"/>
                </a:lnTo>
                <a:lnTo>
                  <a:pt x="1012031" y="283369"/>
                </a:lnTo>
                <a:lnTo>
                  <a:pt x="1126331" y="283369"/>
                </a:lnTo>
                <a:lnTo>
                  <a:pt x="1166812" y="247650"/>
                </a:lnTo>
                <a:lnTo>
                  <a:pt x="1476375" y="247650"/>
                </a:lnTo>
                <a:lnTo>
                  <a:pt x="1616868" y="166687"/>
                </a:lnTo>
                <a:lnTo>
                  <a:pt x="1747837" y="138112"/>
                </a:lnTo>
                <a:lnTo>
                  <a:pt x="1947862" y="138112"/>
                </a:lnTo>
                <a:lnTo>
                  <a:pt x="1995487" y="121444"/>
                </a:lnTo>
                <a:lnTo>
                  <a:pt x="2116931" y="121444"/>
                </a:lnTo>
                <a:lnTo>
                  <a:pt x="2140743" y="100012"/>
                </a:lnTo>
                <a:lnTo>
                  <a:pt x="2840831" y="100012"/>
                </a:lnTo>
                <a:lnTo>
                  <a:pt x="2947987" y="45244"/>
                </a:lnTo>
                <a:lnTo>
                  <a:pt x="3031331" y="45244"/>
                </a:lnTo>
                <a:lnTo>
                  <a:pt x="3069431" y="28575"/>
                </a:lnTo>
                <a:lnTo>
                  <a:pt x="3136106" y="28575"/>
                </a:lnTo>
                <a:lnTo>
                  <a:pt x="3264693" y="0"/>
                </a:lnTo>
                <a:lnTo>
                  <a:pt x="3788568" y="0"/>
                </a:lnTo>
              </a:path>
            </a:pathLst>
          </a:cu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8" name="Forme libre : forme 17">
            <a:extLst>
              <a:ext uri="{FF2B5EF4-FFF2-40B4-BE49-F238E27FC236}">
                <a16:creationId xmlns="" xmlns:a16="http://schemas.microsoft.com/office/drawing/2014/main" id="{1FDC0C96-2CA6-E450-79E9-683798FD6325}"/>
              </a:ext>
            </a:extLst>
          </p:cNvPr>
          <p:cNvSpPr/>
          <p:nvPr/>
        </p:nvSpPr>
        <p:spPr>
          <a:xfrm>
            <a:off x="1905000" y="3326606"/>
            <a:ext cx="4052888" cy="631032"/>
          </a:xfrm>
          <a:custGeom>
            <a:avLst/>
            <a:gdLst>
              <a:gd name="connsiteX0" fmla="*/ 0 w 4052888"/>
              <a:gd name="connsiteY0" fmla="*/ 631032 h 631032"/>
              <a:gd name="connsiteX1" fmla="*/ 204788 w 4052888"/>
              <a:gd name="connsiteY1" fmla="*/ 464344 h 631032"/>
              <a:gd name="connsiteX2" fmla="*/ 245269 w 4052888"/>
              <a:gd name="connsiteY2" fmla="*/ 464344 h 631032"/>
              <a:gd name="connsiteX3" fmla="*/ 273844 w 4052888"/>
              <a:gd name="connsiteY3" fmla="*/ 404813 h 631032"/>
              <a:gd name="connsiteX4" fmla="*/ 445294 w 4052888"/>
              <a:gd name="connsiteY4" fmla="*/ 364332 h 631032"/>
              <a:gd name="connsiteX5" fmla="*/ 497681 w 4052888"/>
              <a:gd name="connsiteY5" fmla="*/ 347663 h 631032"/>
              <a:gd name="connsiteX6" fmla="*/ 564356 w 4052888"/>
              <a:gd name="connsiteY6" fmla="*/ 347663 h 631032"/>
              <a:gd name="connsiteX7" fmla="*/ 597694 w 4052888"/>
              <a:gd name="connsiteY7" fmla="*/ 307182 h 631032"/>
              <a:gd name="connsiteX8" fmla="*/ 685800 w 4052888"/>
              <a:gd name="connsiteY8" fmla="*/ 307182 h 631032"/>
              <a:gd name="connsiteX9" fmla="*/ 764381 w 4052888"/>
              <a:gd name="connsiteY9" fmla="*/ 283369 h 631032"/>
              <a:gd name="connsiteX10" fmla="*/ 952500 w 4052888"/>
              <a:gd name="connsiteY10" fmla="*/ 283369 h 631032"/>
              <a:gd name="connsiteX11" fmla="*/ 981075 w 4052888"/>
              <a:gd name="connsiteY11" fmla="*/ 247650 h 631032"/>
              <a:gd name="connsiteX12" fmla="*/ 1104900 w 4052888"/>
              <a:gd name="connsiteY12" fmla="*/ 247650 h 631032"/>
              <a:gd name="connsiteX13" fmla="*/ 1169194 w 4052888"/>
              <a:gd name="connsiteY13" fmla="*/ 207169 h 631032"/>
              <a:gd name="connsiteX14" fmla="*/ 1321594 w 4052888"/>
              <a:gd name="connsiteY14" fmla="*/ 207169 h 631032"/>
              <a:gd name="connsiteX15" fmla="*/ 1364456 w 4052888"/>
              <a:gd name="connsiteY15" fmla="*/ 164307 h 631032"/>
              <a:gd name="connsiteX16" fmla="*/ 1524000 w 4052888"/>
              <a:gd name="connsiteY16" fmla="*/ 152400 h 631032"/>
              <a:gd name="connsiteX17" fmla="*/ 1554956 w 4052888"/>
              <a:gd name="connsiteY17" fmla="*/ 126207 h 631032"/>
              <a:gd name="connsiteX18" fmla="*/ 1654969 w 4052888"/>
              <a:gd name="connsiteY18" fmla="*/ 126207 h 631032"/>
              <a:gd name="connsiteX19" fmla="*/ 1766888 w 4052888"/>
              <a:gd name="connsiteY19" fmla="*/ 102394 h 631032"/>
              <a:gd name="connsiteX20" fmla="*/ 1947863 w 4052888"/>
              <a:gd name="connsiteY20" fmla="*/ 102394 h 631032"/>
              <a:gd name="connsiteX21" fmla="*/ 2078831 w 4052888"/>
              <a:gd name="connsiteY21" fmla="*/ 102394 h 631032"/>
              <a:gd name="connsiteX22" fmla="*/ 2133600 w 4052888"/>
              <a:gd name="connsiteY22" fmla="*/ 66675 h 631032"/>
              <a:gd name="connsiteX23" fmla="*/ 2302669 w 4052888"/>
              <a:gd name="connsiteY23" fmla="*/ 66675 h 631032"/>
              <a:gd name="connsiteX24" fmla="*/ 2347913 w 4052888"/>
              <a:gd name="connsiteY24" fmla="*/ 52388 h 631032"/>
              <a:gd name="connsiteX25" fmla="*/ 3150394 w 4052888"/>
              <a:gd name="connsiteY25" fmla="*/ 52388 h 631032"/>
              <a:gd name="connsiteX26" fmla="*/ 3286125 w 4052888"/>
              <a:gd name="connsiteY26" fmla="*/ 0 h 631032"/>
              <a:gd name="connsiteX27" fmla="*/ 4052888 w 4052888"/>
              <a:gd name="connsiteY27" fmla="*/ 0 h 631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052888" h="631032">
                <a:moveTo>
                  <a:pt x="0" y="631032"/>
                </a:moveTo>
                <a:lnTo>
                  <a:pt x="204788" y="464344"/>
                </a:lnTo>
                <a:lnTo>
                  <a:pt x="245269" y="464344"/>
                </a:lnTo>
                <a:lnTo>
                  <a:pt x="273844" y="404813"/>
                </a:lnTo>
                <a:lnTo>
                  <a:pt x="445294" y="364332"/>
                </a:lnTo>
                <a:lnTo>
                  <a:pt x="497681" y="347663"/>
                </a:lnTo>
                <a:lnTo>
                  <a:pt x="564356" y="347663"/>
                </a:lnTo>
                <a:lnTo>
                  <a:pt x="597694" y="307182"/>
                </a:lnTo>
                <a:lnTo>
                  <a:pt x="685800" y="307182"/>
                </a:lnTo>
                <a:lnTo>
                  <a:pt x="764381" y="283369"/>
                </a:lnTo>
                <a:lnTo>
                  <a:pt x="952500" y="283369"/>
                </a:lnTo>
                <a:lnTo>
                  <a:pt x="981075" y="247650"/>
                </a:lnTo>
                <a:lnTo>
                  <a:pt x="1104900" y="247650"/>
                </a:lnTo>
                <a:lnTo>
                  <a:pt x="1169194" y="207169"/>
                </a:lnTo>
                <a:lnTo>
                  <a:pt x="1321594" y="207169"/>
                </a:lnTo>
                <a:lnTo>
                  <a:pt x="1364456" y="164307"/>
                </a:lnTo>
                <a:lnTo>
                  <a:pt x="1524000" y="152400"/>
                </a:lnTo>
                <a:lnTo>
                  <a:pt x="1554956" y="126207"/>
                </a:lnTo>
                <a:lnTo>
                  <a:pt x="1654969" y="126207"/>
                </a:lnTo>
                <a:lnTo>
                  <a:pt x="1766888" y="102394"/>
                </a:lnTo>
                <a:lnTo>
                  <a:pt x="1947863" y="102394"/>
                </a:lnTo>
                <a:lnTo>
                  <a:pt x="2078831" y="102394"/>
                </a:lnTo>
                <a:lnTo>
                  <a:pt x="2133600" y="66675"/>
                </a:lnTo>
                <a:lnTo>
                  <a:pt x="2302669" y="66675"/>
                </a:lnTo>
                <a:lnTo>
                  <a:pt x="2347913" y="52388"/>
                </a:lnTo>
                <a:lnTo>
                  <a:pt x="3150394" y="52388"/>
                </a:lnTo>
                <a:lnTo>
                  <a:pt x="3286125" y="0"/>
                </a:lnTo>
                <a:lnTo>
                  <a:pt x="4052888" y="0"/>
                </a:ln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1" name="Forme libre : forme 20">
            <a:extLst>
              <a:ext uri="{FF2B5EF4-FFF2-40B4-BE49-F238E27FC236}">
                <a16:creationId xmlns="" xmlns:a16="http://schemas.microsoft.com/office/drawing/2014/main" id="{4236CAF0-29E4-E666-BA08-BABC6DB18B75}"/>
              </a:ext>
            </a:extLst>
          </p:cNvPr>
          <p:cNvSpPr/>
          <p:nvPr/>
        </p:nvSpPr>
        <p:spPr>
          <a:xfrm>
            <a:off x="7400925" y="3526631"/>
            <a:ext cx="3838575" cy="426244"/>
          </a:xfrm>
          <a:custGeom>
            <a:avLst/>
            <a:gdLst>
              <a:gd name="connsiteX0" fmla="*/ 0 w 3838575"/>
              <a:gd name="connsiteY0" fmla="*/ 426244 h 426244"/>
              <a:gd name="connsiteX1" fmla="*/ 19050 w 3838575"/>
              <a:gd name="connsiteY1" fmla="*/ 378619 h 426244"/>
              <a:gd name="connsiteX2" fmla="*/ 64294 w 3838575"/>
              <a:gd name="connsiteY2" fmla="*/ 378619 h 426244"/>
              <a:gd name="connsiteX3" fmla="*/ 100013 w 3838575"/>
              <a:gd name="connsiteY3" fmla="*/ 354807 h 426244"/>
              <a:gd name="connsiteX4" fmla="*/ 283369 w 3838575"/>
              <a:gd name="connsiteY4" fmla="*/ 354807 h 426244"/>
              <a:gd name="connsiteX5" fmla="*/ 369094 w 3838575"/>
              <a:gd name="connsiteY5" fmla="*/ 333375 h 426244"/>
              <a:gd name="connsiteX6" fmla="*/ 535781 w 3838575"/>
              <a:gd name="connsiteY6" fmla="*/ 333375 h 426244"/>
              <a:gd name="connsiteX7" fmla="*/ 581025 w 3838575"/>
              <a:gd name="connsiteY7" fmla="*/ 302419 h 426244"/>
              <a:gd name="connsiteX8" fmla="*/ 764381 w 3838575"/>
              <a:gd name="connsiteY8" fmla="*/ 302419 h 426244"/>
              <a:gd name="connsiteX9" fmla="*/ 800100 w 3838575"/>
              <a:gd name="connsiteY9" fmla="*/ 285750 h 426244"/>
              <a:gd name="connsiteX10" fmla="*/ 962025 w 3838575"/>
              <a:gd name="connsiteY10" fmla="*/ 285750 h 426244"/>
              <a:gd name="connsiteX11" fmla="*/ 1007269 w 3838575"/>
              <a:gd name="connsiteY11" fmla="*/ 271463 h 426244"/>
              <a:gd name="connsiteX12" fmla="*/ 1157288 w 3838575"/>
              <a:gd name="connsiteY12" fmla="*/ 271463 h 426244"/>
              <a:gd name="connsiteX13" fmla="*/ 1200150 w 3838575"/>
              <a:gd name="connsiteY13" fmla="*/ 254794 h 426244"/>
              <a:gd name="connsiteX14" fmla="*/ 1533525 w 3838575"/>
              <a:gd name="connsiteY14" fmla="*/ 254794 h 426244"/>
              <a:gd name="connsiteX15" fmla="*/ 1554956 w 3838575"/>
              <a:gd name="connsiteY15" fmla="*/ 211932 h 426244"/>
              <a:gd name="connsiteX16" fmla="*/ 1738313 w 3838575"/>
              <a:gd name="connsiteY16" fmla="*/ 211932 h 426244"/>
              <a:gd name="connsiteX17" fmla="*/ 1754982 w 3838575"/>
              <a:gd name="connsiteY17" fmla="*/ 195263 h 426244"/>
              <a:gd name="connsiteX18" fmla="*/ 2207419 w 3838575"/>
              <a:gd name="connsiteY18" fmla="*/ 195263 h 426244"/>
              <a:gd name="connsiteX19" fmla="*/ 2233613 w 3838575"/>
              <a:gd name="connsiteY19" fmla="*/ 161925 h 426244"/>
              <a:gd name="connsiteX20" fmla="*/ 2309813 w 3838575"/>
              <a:gd name="connsiteY20" fmla="*/ 161925 h 426244"/>
              <a:gd name="connsiteX21" fmla="*/ 2345531 w 3838575"/>
              <a:gd name="connsiteY21" fmla="*/ 128588 h 426244"/>
              <a:gd name="connsiteX22" fmla="*/ 3188494 w 3838575"/>
              <a:gd name="connsiteY22" fmla="*/ 128588 h 426244"/>
              <a:gd name="connsiteX23" fmla="*/ 3214688 w 3838575"/>
              <a:gd name="connsiteY23" fmla="*/ 95250 h 426244"/>
              <a:gd name="connsiteX24" fmla="*/ 3474244 w 3838575"/>
              <a:gd name="connsiteY24" fmla="*/ 95250 h 426244"/>
              <a:gd name="connsiteX25" fmla="*/ 3471863 w 3838575"/>
              <a:gd name="connsiteY25" fmla="*/ 0 h 426244"/>
              <a:gd name="connsiteX26" fmla="*/ 3838575 w 3838575"/>
              <a:gd name="connsiteY26" fmla="*/ 0 h 426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838575" h="426244">
                <a:moveTo>
                  <a:pt x="0" y="426244"/>
                </a:moveTo>
                <a:lnTo>
                  <a:pt x="19050" y="378619"/>
                </a:lnTo>
                <a:lnTo>
                  <a:pt x="64294" y="378619"/>
                </a:lnTo>
                <a:lnTo>
                  <a:pt x="100013" y="354807"/>
                </a:lnTo>
                <a:lnTo>
                  <a:pt x="283369" y="354807"/>
                </a:lnTo>
                <a:lnTo>
                  <a:pt x="369094" y="333375"/>
                </a:lnTo>
                <a:lnTo>
                  <a:pt x="535781" y="333375"/>
                </a:lnTo>
                <a:lnTo>
                  <a:pt x="581025" y="302419"/>
                </a:lnTo>
                <a:lnTo>
                  <a:pt x="764381" y="302419"/>
                </a:lnTo>
                <a:lnTo>
                  <a:pt x="800100" y="285750"/>
                </a:lnTo>
                <a:lnTo>
                  <a:pt x="962025" y="285750"/>
                </a:lnTo>
                <a:lnTo>
                  <a:pt x="1007269" y="271463"/>
                </a:lnTo>
                <a:lnTo>
                  <a:pt x="1157288" y="271463"/>
                </a:lnTo>
                <a:lnTo>
                  <a:pt x="1200150" y="254794"/>
                </a:lnTo>
                <a:lnTo>
                  <a:pt x="1533525" y="254794"/>
                </a:lnTo>
                <a:lnTo>
                  <a:pt x="1554956" y="211932"/>
                </a:lnTo>
                <a:lnTo>
                  <a:pt x="1738313" y="211932"/>
                </a:lnTo>
                <a:lnTo>
                  <a:pt x="1754982" y="195263"/>
                </a:lnTo>
                <a:lnTo>
                  <a:pt x="2207419" y="195263"/>
                </a:lnTo>
                <a:lnTo>
                  <a:pt x="2233613" y="161925"/>
                </a:lnTo>
                <a:lnTo>
                  <a:pt x="2309813" y="161925"/>
                </a:lnTo>
                <a:lnTo>
                  <a:pt x="2345531" y="128588"/>
                </a:lnTo>
                <a:lnTo>
                  <a:pt x="3188494" y="128588"/>
                </a:lnTo>
                <a:lnTo>
                  <a:pt x="3214688" y="95250"/>
                </a:lnTo>
                <a:lnTo>
                  <a:pt x="3474244" y="95250"/>
                </a:lnTo>
                <a:cubicBezTo>
                  <a:pt x="3473450" y="63500"/>
                  <a:pt x="3472657" y="31750"/>
                  <a:pt x="3471863" y="0"/>
                </a:cubicBezTo>
                <a:lnTo>
                  <a:pt x="3838575" y="0"/>
                </a:lnTo>
              </a:path>
            </a:pathLst>
          </a:cu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2" name="Forme libre : forme 21">
            <a:extLst>
              <a:ext uri="{FF2B5EF4-FFF2-40B4-BE49-F238E27FC236}">
                <a16:creationId xmlns="" xmlns:a16="http://schemas.microsoft.com/office/drawing/2014/main" id="{4EC3E0B8-4DA1-67A3-1106-353167609A52}"/>
              </a:ext>
            </a:extLst>
          </p:cNvPr>
          <p:cNvSpPr/>
          <p:nvPr/>
        </p:nvSpPr>
        <p:spPr>
          <a:xfrm>
            <a:off x="7396163" y="1950244"/>
            <a:ext cx="3843337" cy="1997869"/>
          </a:xfrm>
          <a:custGeom>
            <a:avLst/>
            <a:gdLst>
              <a:gd name="connsiteX0" fmla="*/ 0 w 3843337"/>
              <a:gd name="connsiteY0" fmla="*/ 1997869 h 1997869"/>
              <a:gd name="connsiteX1" fmla="*/ 52387 w 3843337"/>
              <a:gd name="connsiteY1" fmla="*/ 1997869 h 1997869"/>
              <a:gd name="connsiteX2" fmla="*/ 71437 w 3843337"/>
              <a:gd name="connsiteY2" fmla="*/ 1947862 h 1997869"/>
              <a:gd name="connsiteX3" fmla="*/ 128587 w 3843337"/>
              <a:gd name="connsiteY3" fmla="*/ 1928812 h 1997869"/>
              <a:gd name="connsiteX4" fmla="*/ 152400 w 3843337"/>
              <a:gd name="connsiteY4" fmla="*/ 1852612 h 1997869"/>
              <a:gd name="connsiteX5" fmla="*/ 266700 w 3843337"/>
              <a:gd name="connsiteY5" fmla="*/ 1802606 h 1997869"/>
              <a:gd name="connsiteX6" fmla="*/ 366712 w 3843337"/>
              <a:gd name="connsiteY6" fmla="*/ 1802606 h 1997869"/>
              <a:gd name="connsiteX7" fmla="*/ 404812 w 3843337"/>
              <a:gd name="connsiteY7" fmla="*/ 1735931 h 1997869"/>
              <a:gd name="connsiteX8" fmla="*/ 547687 w 3843337"/>
              <a:gd name="connsiteY8" fmla="*/ 1735931 h 1997869"/>
              <a:gd name="connsiteX9" fmla="*/ 607218 w 3843337"/>
              <a:gd name="connsiteY9" fmla="*/ 1633537 h 1997869"/>
              <a:gd name="connsiteX10" fmla="*/ 664368 w 3843337"/>
              <a:gd name="connsiteY10" fmla="*/ 1624012 h 1997869"/>
              <a:gd name="connsiteX11" fmla="*/ 733425 w 3843337"/>
              <a:gd name="connsiteY11" fmla="*/ 1624012 h 1997869"/>
              <a:gd name="connsiteX12" fmla="*/ 783431 w 3843337"/>
              <a:gd name="connsiteY12" fmla="*/ 1581150 h 1997869"/>
              <a:gd name="connsiteX13" fmla="*/ 885825 w 3843337"/>
              <a:gd name="connsiteY13" fmla="*/ 1581150 h 1997869"/>
              <a:gd name="connsiteX14" fmla="*/ 900112 w 3843337"/>
              <a:gd name="connsiteY14" fmla="*/ 1545431 h 1997869"/>
              <a:gd name="connsiteX15" fmla="*/ 935831 w 3843337"/>
              <a:gd name="connsiteY15" fmla="*/ 1545431 h 1997869"/>
              <a:gd name="connsiteX16" fmla="*/ 950118 w 3843337"/>
              <a:gd name="connsiteY16" fmla="*/ 1531144 h 1997869"/>
              <a:gd name="connsiteX17" fmla="*/ 981075 w 3843337"/>
              <a:gd name="connsiteY17" fmla="*/ 1531144 h 1997869"/>
              <a:gd name="connsiteX18" fmla="*/ 1004887 w 3843337"/>
              <a:gd name="connsiteY18" fmla="*/ 1495425 h 1997869"/>
              <a:gd name="connsiteX19" fmla="*/ 1169193 w 3843337"/>
              <a:gd name="connsiteY19" fmla="*/ 1495425 h 1997869"/>
              <a:gd name="connsiteX20" fmla="*/ 1193006 w 3843337"/>
              <a:gd name="connsiteY20" fmla="*/ 1478756 h 1997869"/>
              <a:gd name="connsiteX21" fmla="*/ 1252537 w 3843337"/>
              <a:gd name="connsiteY21" fmla="*/ 1478756 h 1997869"/>
              <a:gd name="connsiteX22" fmla="*/ 1281112 w 3843337"/>
              <a:gd name="connsiteY22" fmla="*/ 1421606 h 1997869"/>
              <a:gd name="connsiteX23" fmla="*/ 1664493 w 3843337"/>
              <a:gd name="connsiteY23" fmla="*/ 1421606 h 1997869"/>
              <a:gd name="connsiteX24" fmla="*/ 1781175 w 3843337"/>
              <a:gd name="connsiteY24" fmla="*/ 1354931 h 1997869"/>
              <a:gd name="connsiteX25" fmla="*/ 2395537 w 3843337"/>
              <a:gd name="connsiteY25" fmla="*/ 1354931 h 1997869"/>
              <a:gd name="connsiteX26" fmla="*/ 2433637 w 3843337"/>
              <a:gd name="connsiteY26" fmla="*/ 1328737 h 1997869"/>
              <a:gd name="connsiteX27" fmla="*/ 2495550 w 3843337"/>
              <a:gd name="connsiteY27" fmla="*/ 1328737 h 1997869"/>
              <a:gd name="connsiteX28" fmla="*/ 2543175 w 3843337"/>
              <a:gd name="connsiteY28" fmla="*/ 1281112 h 1997869"/>
              <a:gd name="connsiteX29" fmla="*/ 2624137 w 3843337"/>
              <a:gd name="connsiteY29" fmla="*/ 1281112 h 1997869"/>
              <a:gd name="connsiteX30" fmla="*/ 2647950 w 3843337"/>
              <a:gd name="connsiteY30" fmla="*/ 1257300 h 1997869"/>
              <a:gd name="connsiteX31" fmla="*/ 2717006 w 3843337"/>
              <a:gd name="connsiteY31" fmla="*/ 1257300 h 1997869"/>
              <a:gd name="connsiteX32" fmla="*/ 2738437 w 3843337"/>
              <a:gd name="connsiteY32" fmla="*/ 1221581 h 1997869"/>
              <a:gd name="connsiteX33" fmla="*/ 2767012 w 3843337"/>
              <a:gd name="connsiteY33" fmla="*/ 1221581 h 1997869"/>
              <a:gd name="connsiteX34" fmla="*/ 2776537 w 3843337"/>
              <a:gd name="connsiteY34" fmla="*/ 1195387 h 1997869"/>
              <a:gd name="connsiteX35" fmla="*/ 2824162 w 3843337"/>
              <a:gd name="connsiteY35" fmla="*/ 1195387 h 1997869"/>
              <a:gd name="connsiteX36" fmla="*/ 2824162 w 3843337"/>
              <a:gd name="connsiteY36" fmla="*/ 1162050 h 1997869"/>
              <a:gd name="connsiteX37" fmla="*/ 3843337 w 3843337"/>
              <a:gd name="connsiteY37" fmla="*/ 1162050 h 1997869"/>
              <a:gd name="connsiteX38" fmla="*/ 3843337 w 3843337"/>
              <a:gd name="connsiteY38" fmla="*/ 0 h 1997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843337" h="1997869">
                <a:moveTo>
                  <a:pt x="0" y="1997869"/>
                </a:moveTo>
                <a:lnTo>
                  <a:pt x="52387" y="1997869"/>
                </a:lnTo>
                <a:lnTo>
                  <a:pt x="71437" y="1947862"/>
                </a:lnTo>
                <a:lnTo>
                  <a:pt x="128587" y="1928812"/>
                </a:lnTo>
                <a:lnTo>
                  <a:pt x="152400" y="1852612"/>
                </a:lnTo>
                <a:lnTo>
                  <a:pt x="266700" y="1802606"/>
                </a:lnTo>
                <a:lnTo>
                  <a:pt x="366712" y="1802606"/>
                </a:lnTo>
                <a:lnTo>
                  <a:pt x="404812" y="1735931"/>
                </a:lnTo>
                <a:lnTo>
                  <a:pt x="547687" y="1735931"/>
                </a:lnTo>
                <a:lnTo>
                  <a:pt x="607218" y="1633537"/>
                </a:lnTo>
                <a:lnTo>
                  <a:pt x="664368" y="1624012"/>
                </a:lnTo>
                <a:lnTo>
                  <a:pt x="733425" y="1624012"/>
                </a:lnTo>
                <a:lnTo>
                  <a:pt x="783431" y="1581150"/>
                </a:lnTo>
                <a:lnTo>
                  <a:pt x="885825" y="1581150"/>
                </a:lnTo>
                <a:lnTo>
                  <a:pt x="900112" y="1545431"/>
                </a:lnTo>
                <a:lnTo>
                  <a:pt x="935831" y="1545431"/>
                </a:lnTo>
                <a:lnTo>
                  <a:pt x="950118" y="1531144"/>
                </a:lnTo>
                <a:lnTo>
                  <a:pt x="981075" y="1531144"/>
                </a:lnTo>
                <a:lnTo>
                  <a:pt x="1004887" y="1495425"/>
                </a:lnTo>
                <a:lnTo>
                  <a:pt x="1169193" y="1495425"/>
                </a:lnTo>
                <a:lnTo>
                  <a:pt x="1193006" y="1478756"/>
                </a:lnTo>
                <a:lnTo>
                  <a:pt x="1252537" y="1478756"/>
                </a:lnTo>
                <a:lnTo>
                  <a:pt x="1281112" y="1421606"/>
                </a:lnTo>
                <a:lnTo>
                  <a:pt x="1664493" y="1421606"/>
                </a:lnTo>
                <a:lnTo>
                  <a:pt x="1781175" y="1354931"/>
                </a:lnTo>
                <a:lnTo>
                  <a:pt x="2395537" y="1354931"/>
                </a:lnTo>
                <a:lnTo>
                  <a:pt x="2433637" y="1328737"/>
                </a:lnTo>
                <a:lnTo>
                  <a:pt x="2495550" y="1328737"/>
                </a:lnTo>
                <a:lnTo>
                  <a:pt x="2543175" y="1281112"/>
                </a:lnTo>
                <a:lnTo>
                  <a:pt x="2624137" y="1281112"/>
                </a:lnTo>
                <a:lnTo>
                  <a:pt x="2647950" y="1257300"/>
                </a:lnTo>
                <a:lnTo>
                  <a:pt x="2717006" y="1257300"/>
                </a:lnTo>
                <a:lnTo>
                  <a:pt x="2738437" y="1221581"/>
                </a:lnTo>
                <a:lnTo>
                  <a:pt x="2767012" y="1221581"/>
                </a:lnTo>
                <a:lnTo>
                  <a:pt x="2776537" y="1195387"/>
                </a:lnTo>
                <a:lnTo>
                  <a:pt x="2824162" y="1195387"/>
                </a:lnTo>
                <a:lnTo>
                  <a:pt x="2824162" y="1162050"/>
                </a:lnTo>
                <a:lnTo>
                  <a:pt x="3843337" y="1162050"/>
                </a:lnTo>
                <a:lnTo>
                  <a:pt x="3843337" y="0"/>
                </a:ln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2509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E363088A-B350-B68A-E618-88FF1C05F07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/>
              <a:t>Pr Anne QUINQUENEL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B039DEF9-8430-AA6B-0D99-C2A3388707B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13818" y="5509238"/>
            <a:ext cx="5459058" cy="987531"/>
          </a:xfrm>
        </p:spPr>
        <p:txBody>
          <a:bodyPr/>
          <a:lstStyle/>
          <a:p>
            <a:r>
              <a:rPr lang="fr-FR" dirty="0">
                <a:latin typeface="Gordita Light" pitchFamily="2" charset="77"/>
                <a:cs typeface="Gordita Light" pitchFamily="2" charset="77"/>
              </a:rPr>
              <a:t>Hôpital Robert Debré </a:t>
            </a:r>
          </a:p>
          <a:p>
            <a:r>
              <a:rPr lang="fr-FR" dirty="0">
                <a:latin typeface="Gordita Light" pitchFamily="2" charset="77"/>
              </a:rPr>
              <a:t>CHU Reims</a:t>
            </a:r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xmlns="" id="{2B665F4E-44AC-CAEA-8A7D-F3A10B218F7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WebTV Post -ASH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®</a:t>
            </a:r>
            <a:endParaRPr lang="fr-FR" dirty="0"/>
          </a:p>
          <a:p>
            <a:endParaRPr lang="fr-FR" dirty="0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xmlns="" id="{30C2B1EA-1AB6-6F38-32AA-63C28861A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5086"/>
                </a:solidFill>
              </a:rPr>
              <a:t>Actualités 2023 et perspectives dans la prise en charge de la LLC</a:t>
            </a: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xmlns="" id="{DCAB9B0C-EACB-00EC-97D7-FEC7F98B131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" name="Espace réservé pour une image  9"/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" b="758"/>
          <a:stretch>
            <a:fillRect/>
          </a:stretch>
        </p:blipFill>
        <p:spPr/>
      </p:pic>
      <p:pic>
        <p:nvPicPr>
          <p:cNvPr id="11" name="Espace réservé pour une image  10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97" b="16097"/>
          <a:stretch>
            <a:fillRect/>
          </a:stretch>
        </p:blipFill>
        <p:spPr/>
      </p:pic>
      <p:sp>
        <p:nvSpPr>
          <p:cNvPr id="12" name="Espace réservé du texte 1">
            <a:extLst>
              <a:ext uri="{FF2B5EF4-FFF2-40B4-BE49-F238E27FC236}">
                <a16:creationId xmlns="" xmlns:a16="http://schemas.microsoft.com/office/drawing/2014/main" id="{A5660D53-07C7-501C-ACE7-6F094F11B5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35351" y="6554231"/>
            <a:ext cx="1411407" cy="242888"/>
          </a:xfrm>
        </p:spPr>
        <p:txBody>
          <a:bodyPr>
            <a:normAutofit fontScale="85000" lnSpcReduction="10000"/>
          </a:bodyPr>
          <a:lstStyle/>
          <a:p>
            <a:r>
              <a:rPr lang="fr-FR" dirty="0"/>
              <a:t>9-12 décembre 2023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44374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D1C2D0C3-2817-2BB5-F42C-8BAD7644D9E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/>
              <a:t>Anne QUINQUENEL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977495DC-4C9A-53D2-1F23-468F7B9E803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16225" y="1583079"/>
            <a:ext cx="7721146" cy="455457"/>
          </a:xfrm>
        </p:spPr>
        <p:txBody>
          <a:bodyPr/>
          <a:lstStyle/>
          <a:p>
            <a:r>
              <a:rPr lang="fr-FR" dirty="0">
                <a:solidFill>
                  <a:srgbClr val="FF7F4D"/>
                </a:solidFill>
                <a:latin typeface="Century Gothic" panose="020B0502020202020204" pitchFamily="34" charset="0"/>
              </a:rPr>
              <a:t>Invitation(s) congrès et présentations</a:t>
            </a:r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xmlns="" id="{2ABA5BF6-E7AC-BF06-05FC-3FA7C0E86ED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 err="1">
                <a:latin typeface="Century Gothic" panose="020B0502020202020204" pitchFamily="34" charset="0"/>
              </a:rPr>
              <a:t>Abbvie</a:t>
            </a:r>
            <a:r>
              <a:rPr lang="fr-FR" dirty="0">
                <a:latin typeface="Century Gothic" panose="020B0502020202020204" pitchFamily="34" charset="0"/>
              </a:rPr>
              <a:t>, AstraZeneca, Janssen, </a:t>
            </a:r>
            <a:r>
              <a:rPr lang="fr-FR" dirty="0" err="1">
                <a:latin typeface="Century Gothic" panose="020B0502020202020204" pitchFamily="34" charset="0"/>
              </a:rPr>
              <a:t>Beigene</a:t>
            </a:r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A5583081-CA76-5C0C-D5D2-24E6A23D5EA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r-FR" dirty="0">
                <a:solidFill>
                  <a:srgbClr val="FF7F4D"/>
                </a:solidFill>
                <a:latin typeface="Century Gothic" panose="020B0502020202020204" pitchFamily="34" charset="0"/>
              </a:rPr>
              <a:t>Table(s) ronde(s) scientifique(s)</a:t>
            </a:r>
            <a:br>
              <a:rPr lang="fr-FR" dirty="0">
                <a:solidFill>
                  <a:srgbClr val="FF7F4D"/>
                </a:solidFill>
                <a:latin typeface="Century Gothic" panose="020B0502020202020204" pitchFamily="34" charset="0"/>
              </a:rPr>
            </a:br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xmlns="" id="{96BA27E2-295B-E08F-3E24-83D97E0F2D1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fr-FR" dirty="0" err="1">
                <a:latin typeface="Century Gothic" panose="020B0502020202020204" pitchFamily="34" charset="0"/>
              </a:rPr>
              <a:t>Abbvie</a:t>
            </a:r>
            <a:r>
              <a:rPr lang="fr-FR" dirty="0">
                <a:latin typeface="Century Gothic" panose="020B0502020202020204" pitchFamily="34" charset="0"/>
              </a:rPr>
              <a:t>, AstraZeneca, Janssen, </a:t>
            </a:r>
            <a:r>
              <a:rPr lang="fr-FR" dirty="0" err="1">
                <a:latin typeface="Century Gothic" panose="020B0502020202020204" pitchFamily="34" charset="0"/>
              </a:rPr>
              <a:t>Beigene</a:t>
            </a: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xmlns="" id="{031DDE0D-25C3-8583-5404-F427C6D4605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16225" y="3550527"/>
            <a:ext cx="7133318" cy="455457"/>
          </a:xfrm>
        </p:spPr>
        <p:txBody>
          <a:bodyPr/>
          <a:lstStyle/>
          <a:p>
            <a:r>
              <a:rPr lang="fr-FR" dirty="0">
                <a:solidFill>
                  <a:srgbClr val="FF7F4D"/>
                </a:solidFill>
                <a:latin typeface="Century Gothic" panose="020B0502020202020204" pitchFamily="34" charset="0"/>
              </a:rPr>
              <a:t>Ecriture d’article(s) scientifique(s)</a:t>
            </a:r>
            <a:br>
              <a:rPr lang="fr-FR" dirty="0">
                <a:solidFill>
                  <a:srgbClr val="FF7F4D"/>
                </a:solidFill>
                <a:latin typeface="Century Gothic" panose="020B0502020202020204" pitchFamily="34" charset="0"/>
              </a:rPr>
            </a:br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xmlns="" id="{ABC11812-CA45-65AD-F722-5F750424A74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fr-FR" dirty="0" smtClean="0">
                <a:latin typeface="Century Gothic" panose="020B0502020202020204" pitchFamily="34" charset="0"/>
              </a:rPr>
              <a:t>Néant </a:t>
            </a:r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59A018D-1764-3E4A-CDA8-AA64E84449B2}"/>
              </a:ext>
            </a:extLst>
          </p:cNvPr>
          <p:cNvSpPr/>
          <p:nvPr/>
        </p:nvSpPr>
        <p:spPr>
          <a:xfrm>
            <a:off x="2409371" y="4579257"/>
            <a:ext cx="406854" cy="3265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1" name="Espace réservé du texte 1">
            <a:extLst>
              <a:ext uri="{FF2B5EF4-FFF2-40B4-BE49-F238E27FC236}">
                <a16:creationId xmlns="" xmlns:a16="http://schemas.microsoft.com/office/drawing/2014/main" id="{A5660D53-07C7-501C-ACE7-6F094F11B5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35351" y="6554231"/>
            <a:ext cx="1411407" cy="242888"/>
          </a:xfrm>
        </p:spPr>
        <p:txBody>
          <a:bodyPr>
            <a:normAutofit fontScale="92500"/>
          </a:bodyPr>
          <a:lstStyle/>
          <a:p>
            <a:r>
              <a:rPr lang="fr-FR" dirty="0"/>
              <a:t>9-12 décembre 2023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02366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5CEDD532-39DA-D6F8-5B8C-4B9A0DA61F44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fr-FR" dirty="0"/>
              <a:t>P. </a:t>
            </a:r>
            <a:r>
              <a:rPr lang="fr-FR" dirty="0" err="1"/>
              <a:t>Hillmen</a:t>
            </a:r>
            <a:r>
              <a:rPr lang="fr-FR" dirty="0"/>
              <a:t> et al., ASH</a:t>
            </a:r>
            <a:r>
              <a:rPr lang="fr-FR" baseline="30000" dirty="0"/>
              <a:t>® </a:t>
            </a:r>
            <a:r>
              <a:rPr lang="fr-FR" dirty="0"/>
              <a:t>2023, Abs. #631</a:t>
            </a:r>
          </a:p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0139C9B5-6947-3CC1-5E47-4DF4FE6416B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b="1">
                <a:solidFill>
                  <a:srgbClr val="FF7F4D"/>
                </a:solidFill>
                <a:latin typeface="Century Gothic" panose="020B0502020202020204" pitchFamily="34" charset="0"/>
              </a:rPr>
              <a:t>Etude FLAIR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90B02BB8-2082-7FD9-66C7-DEFA1062184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texte 1">
            <a:extLst>
              <a:ext uri="{FF2B5EF4-FFF2-40B4-BE49-F238E27FC236}">
                <a16:creationId xmlns="" xmlns:a16="http://schemas.microsoft.com/office/drawing/2014/main" id="{A5660D53-07C7-501C-ACE7-6F094F11B5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35351" y="6554231"/>
            <a:ext cx="1411407" cy="242888"/>
          </a:xfrm>
        </p:spPr>
        <p:txBody>
          <a:bodyPr>
            <a:normAutofit fontScale="92500"/>
          </a:bodyPr>
          <a:lstStyle/>
          <a:p>
            <a:r>
              <a:rPr lang="fr-FR" dirty="0"/>
              <a:t>9-12 décembre 2023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6519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xmlns="" id="{3434C085-0770-43A0-1B63-D7A7493A9A2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/>
          </a:bodyPr>
          <a:lstStyle/>
          <a:p>
            <a:r>
              <a:rPr lang="fr-FR" dirty="0"/>
              <a:t>9-12 décembre 2023</a:t>
            </a:r>
          </a:p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51BC11A6-4E2B-6A98-537D-379F5F43E696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fr-FR" dirty="0"/>
              <a:t>P. </a:t>
            </a:r>
            <a:r>
              <a:rPr lang="fr-FR" dirty="0" err="1"/>
              <a:t>Hillmen</a:t>
            </a:r>
            <a:r>
              <a:rPr lang="fr-FR" dirty="0"/>
              <a:t> et al., ASH</a:t>
            </a:r>
            <a:r>
              <a:rPr lang="fr-FR" baseline="30000" dirty="0"/>
              <a:t>® </a:t>
            </a:r>
            <a:r>
              <a:rPr lang="fr-FR" dirty="0"/>
              <a:t>2023, Abs. #631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E0021175-4FA4-37AD-23CD-EBCF6DF2E13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sz="3600" b="1">
                <a:solidFill>
                  <a:srgbClr val="FF7F4D"/>
                </a:solidFill>
                <a:latin typeface="Century Gothic" panose="020B0502020202020204" pitchFamily="34" charset="0"/>
              </a:rPr>
              <a:t>Etude FLAIR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024041FA-24D4-61E8-793F-4E60805D3C9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/>
              <a:t>FRC</a:t>
            </a:r>
            <a:r>
              <a:rPr lang="fr-FR" i="1" dirty="0"/>
              <a:t> vs </a:t>
            </a:r>
            <a:r>
              <a:rPr lang="fr-FR" dirty="0"/>
              <a:t>I+V design de l’étude</a:t>
            </a:r>
            <a:endParaRPr lang="en-US" dirty="0"/>
          </a:p>
          <a:p>
            <a:endParaRPr lang="fr-FR" dirty="0"/>
          </a:p>
        </p:txBody>
      </p:sp>
      <p:sp>
        <p:nvSpPr>
          <p:cNvPr id="6" name="Parenthèse ouvrante 5">
            <a:extLst>
              <a:ext uri="{FF2B5EF4-FFF2-40B4-BE49-F238E27FC236}">
                <a16:creationId xmlns:a16="http://schemas.microsoft.com/office/drawing/2014/main" xmlns="" id="{F6ADC03F-34C1-14EB-DF22-618B1BDE1F12}"/>
              </a:ext>
            </a:extLst>
          </p:cNvPr>
          <p:cNvSpPr/>
          <p:nvPr/>
        </p:nvSpPr>
        <p:spPr>
          <a:xfrm>
            <a:off x="4758931" y="2449160"/>
            <a:ext cx="699010" cy="1548508"/>
          </a:xfrm>
          <a:prstGeom prst="leftBracket">
            <a:avLst>
              <a:gd name="adj" fmla="val 0"/>
            </a:avLst>
          </a:prstGeom>
          <a:noFill/>
          <a:ln w="19050" cap="flat" cmpd="sng" algn="ctr">
            <a:solidFill>
              <a:srgbClr val="000000">
                <a:lumMod val="50000"/>
                <a:lumOff val="50000"/>
              </a:srgbClr>
            </a:solidFill>
            <a:prstDash val="solid"/>
            <a:miter lim="800000"/>
            <a:headEnd type="triangle" w="lg" len="lg"/>
            <a:tailEnd type="triangle" w="lg" len="lg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fr-FR" sz="1400" ker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xmlns="" id="{29F750F8-89DA-2376-95FD-8C3980E2C782}"/>
              </a:ext>
            </a:extLst>
          </p:cNvPr>
          <p:cNvSpPr/>
          <p:nvPr/>
        </p:nvSpPr>
        <p:spPr>
          <a:xfrm>
            <a:off x="1145292" y="1266123"/>
            <a:ext cx="3495757" cy="392271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spcFirstLastPara="0" vert="horz" wrap="square" lIns="74434" tIns="74434" rIns="74434" bIns="74434" numCol="1" spcCol="1270" anchor="ctr" anchorCtr="0">
            <a:noAutofit/>
          </a:bodyPr>
          <a:lstStyle/>
          <a:p>
            <a:pPr defTabSz="450056">
              <a:spcBef>
                <a:spcPts val="400"/>
              </a:spcBef>
              <a:defRPr/>
            </a:pPr>
            <a:r>
              <a:rPr lang="fr-FR" sz="1200" b="1" dirty="0">
                <a:solidFill>
                  <a:srgbClr val="000000"/>
                </a:solidFill>
                <a:cs typeface="Arial" panose="020B0604020202020204" pitchFamily="34" charset="0"/>
              </a:rPr>
              <a:t>Patients (N=523)</a:t>
            </a:r>
          </a:p>
          <a:p>
            <a:pPr marL="108000" indent="-108000" defTabSz="450056">
              <a:spcBef>
                <a:spcPts val="6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/>
            </a:pPr>
            <a:r>
              <a:rPr lang="fr-FR" sz="1100" dirty="0">
                <a:solidFill>
                  <a:srgbClr val="000000"/>
                </a:solidFill>
                <a:cs typeface="Arial" panose="020B0604020202020204" pitchFamily="34" charset="0"/>
              </a:rPr>
              <a:t>Atteints de LLC</a:t>
            </a:r>
          </a:p>
          <a:p>
            <a:pPr marL="108000" indent="-108000" defTabSz="450056">
              <a:spcBef>
                <a:spcPts val="6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/>
            </a:pPr>
            <a:r>
              <a:rPr lang="fr-FR" sz="1100" dirty="0">
                <a:solidFill>
                  <a:srgbClr val="000000"/>
                </a:solidFill>
                <a:cs typeface="Arial" panose="020B0604020202020204" pitchFamily="34" charset="0"/>
              </a:rPr>
              <a:t>96 centres au Royaume-Uni</a:t>
            </a:r>
          </a:p>
          <a:p>
            <a:pPr marL="108000" indent="-108000" defTabSz="450056">
              <a:spcBef>
                <a:spcPts val="6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/>
            </a:pPr>
            <a:r>
              <a:rPr lang="fr-FR" sz="1100" dirty="0">
                <a:solidFill>
                  <a:srgbClr val="000000"/>
                </a:solidFill>
                <a:cs typeface="Arial" panose="020B0604020202020204" pitchFamily="34" charset="0"/>
              </a:rPr>
              <a:t>Juillet 2017-Mars 2021</a:t>
            </a:r>
          </a:p>
          <a:p>
            <a:pPr defTabSz="450056">
              <a:spcBef>
                <a:spcPts val="1200"/>
              </a:spcBef>
              <a:defRPr/>
            </a:pPr>
            <a:r>
              <a:rPr lang="fr-FR" sz="1100" b="1" dirty="0">
                <a:solidFill>
                  <a:srgbClr val="000000"/>
                </a:solidFill>
                <a:cs typeface="Arial" panose="020B0604020202020204" pitchFamily="34" charset="0"/>
              </a:rPr>
              <a:t>Critères d’inclusion</a:t>
            </a:r>
          </a:p>
          <a:p>
            <a:pPr marL="108000" indent="-108000" defTabSz="450056">
              <a:spcBef>
                <a:spcPts val="6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/>
            </a:pPr>
            <a:r>
              <a:rPr lang="fr-FR" sz="1050" dirty="0">
                <a:solidFill>
                  <a:srgbClr val="000000"/>
                </a:solidFill>
                <a:cs typeface="Arial" panose="020B0604020202020204" pitchFamily="34" charset="0"/>
              </a:rPr>
              <a:t>LLC non traitée précédemment avec critères IWCLL d’indication de traitement</a:t>
            </a:r>
          </a:p>
          <a:p>
            <a:pPr marL="108000" indent="-108000" defTabSz="450056">
              <a:spcBef>
                <a:spcPts val="6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/>
            </a:pPr>
            <a:r>
              <a:rPr lang="fr-FR" sz="1050" dirty="0">
                <a:solidFill>
                  <a:srgbClr val="000000"/>
                </a:solidFill>
                <a:cs typeface="Arial" panose="020B0604020202020204" pitchFamily="34" charset="0"/>
              </a:rPr>
              <a:t>Considérés comme éligibles au FCR</a:t>
            </a:r>
          </a:p>
          <a:p>
            <a:pPr marL="108000" indent="-108000" defTabSz="450056">
              <a:spcBef>
                <a:spcPts val="6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/>
            </a:pPr>
            <a:r>
              <a:rPr lang="fr-FR" sz="1050" dirty="0">
                <a:solidFill>
                  <a:srgbClr val="000000"/>
                </a:solidFill>
                <a:cs typeface="Arial" panose="020B0604020202020204" pitchFamily="34" charset="0"/>
              </a:rPr>
              <a:t>≤75 ans</a:t>
            </a:r>
          </a:p>
          <a:p>
            <a:pPr defTabSz="450056">
              <a:spcBef>
                <a:spcPts val="1200"/>
              </a:spcBef>
              <a:defRPr/>
            </a:pPr>
            <a:r>
              <a:rPr lang="fr-FR" sz="1100" b="1" dirty="0">
                <a:solidFill>
                  <a:srgbClr val="000000"/>
                </a:solidFill>
                <a:cs typeface="Arial" panose="020B0604020202020204" pitchFamily="34" charset="0"/>
              </a:rPr>
              <a:t>Critères d’exclusion</a:t>
            </a:r>
          </a:p>
          <a:p>
            <a:pPr marL="108000" indent="-108000" defTabSz="450056">
              <a:spcBef>
                <a:spcPts val="6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/>
            </a:pPr>
            <a:r>
              <a:rPr lang="fr-FR" sz="1050" dirty="0">
                <a:solidFill>
                  <a:srgbClr val="000000"/>
                </a:solidFill>
                <a:cs typeface="Arial" panose="020B0604020202020204" pitchFamily="34" charset="0"/>
              </a:rPr>
              <a:t>LLC précédemment traitée</a:t>
            </a:r>
          </a:p>
          <a:p>
            <a:pPr marL="108000" indent="-108000" defTabSz="450056">
              <a:spcBef>
                <a:spcPts val="6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/>
            </a:pPr>
            <a:r>
              <a:rPr lang="fr-FR" sz="1050" dirty="0">
                <a:solidFill>
                  <a:srgbClr val="000000"/>
                </a:solidFill>
                <a:cs typeface="Arial" panose="020B0604020202020204" pitchFamily="34" charset="0"/>
              </a:rPr>
              <a:t>Antécédent de syndrome de Richter</a:t>
            </a:r>
          </a:p>
          <a:p>
            <a:pPr marL="108000" indent="-108000" defTabSz="450056">
              <a:spcBef>
                <a:spcPts val="6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/>
            </a:pPr>
            <a:r>
              <a:rPr lang="fr-FR" sz="1050" dirty="0">
                <a:solidFill>
                  <a:srgbClr val="000000"/>
                </a:solidFill>
                <a:cs typeface="Arial" panose="020B0604020202020204" pitchFamily="34" charset="0"/>
              </a:rPr>
              <a:t>&gt; 20% délétion</a:t>
            </a:r>
            <a:r>
              <a:rPr lang="fr-FR" sz="1050" i="1" dirty="0">
                <a:solidFill>
                  <a:srgbClr val="000000"/>
                </a:solidFill>
                <a:cs typeface="Arial" panose="020B0604020202020204" pitchFamily="34" charset="0"/>
              </a:rPr>
              <a:t> TP53 </a:t>
            </a:r>
            <a:r>
              <a:rPr lang="fr-FR" sz="1050" dirty="0">
                <a:solidFill>
                  <a:srgbClr val="000000"/>
                </a:solidFill>
                <a:cs typeface="Arial" panose="020B0604020202020204" pitchFamily="34" charset="0"/>
              </a:rPr>
              <a:t>par  FISH</a:t>
            </a:r>
          </a:p>
          <a:p>
            <a:pPr marL="108000" indent="-108000" defTabSz="450056">
              <a:spcBef>
                <a:spcPts val="6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/>
            </a:pPr>
            <a:r>
              <a:rPr lang="fr-FR" sz="1050" dirty="0">
                <a:solidFill>
                  <a:srgbClr val="000000"/>
                </a:solidFill>
                <a:cs typeface="Arial" panose="020B0604020202020204" pitchFamily="34" charset="0"/>
              </a:rPr>
              <a:t>Traitement concomitant par warfarine (ou équivalent)</a:t>
            </a:r>
          </a:p>
          <a:p>
            <a:pPr marL="108000" indent="-108000" defTabSz="450056">
              <a:spcBef>
                <a:spcPts val="6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/>
            </a:pPr>
            <a:r>
              <a:rPr lang="fr-FR" sz="1050" dirty="0">
                <a:solidFill>
                  <a:srgbClr val="000000"/>
                </a:solidFill>
                <a:cs typeface="Arial" panose="020B0604020202020204" pitchFamily="34" charset="0"/>
              </a:rPr>
              <a:t>Insuffisance cardiaque symptomatique ou angor</a:t>
            </a:r>
          </a:p>
        </p:txBody>
      </p:sp>
      <p:sp>
        <p:nvSpPr>
          <p:cNvPr id="8" name="Freeform 41">
            <a:extLst>
              <a:ext uri="{FF2B5EF4-FFF2-40B4-BE49-F238E27FC236}">
                <a16:creationId xmlns:a16="http://schemas.microsoft.com/office/drawing/2014/main" xmlns="" id="{E9527624-6704-FB85-F2B8-5FF806FD67CB}"/>
              </a:ext>
            </a:extLst>
          </p:cNvPr>
          <p:cNvSpPr/>
          <p:nvPr/>
        </p:nvSpPr>
        <p:spPr>
          <a:xfrm>
            <a:off x="5585533" y="3347291"/>
            <a:ext cx="3107442" cy="1420440"/>
          </a:xfrm>
          <a:prstGeom prst="roundRect">
            <a:avLst>
              <a:gd name="adj" fmla="val 9151"/>
            </a:avLst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36000" tIns="36000" rIns="36000" bIns="36000" numCol="1" spcCol="1270" anchor="ctr" anchorCtr="0">
            <a:noAutofit/>
          </a:bodyPr>
          <a:lstStyle/>
          <a:p>
            <a:pPr algn="ctr" defTabSz="514350">
              <a:defRPr/>
            </a:pPr>
            <a:r>
              <a:rPr lang="en-US" sz="1400" b="1" kern="0" dirty="0">
                <a:solidFill>
                  <a:prstClr val="white"/>
                </a:solidFill>
                <a:cs typeface="Arial" panose="020B0604020202020204" pitchFamily="34" charset="0"/>
              </a:rPr>
              <a:t>F : Fludarabine </a:t>
            </a:r>
            <a:r>
              <a:rPr lang="en-US" sz="1400" b="1" i="1" kern="0" dirty="0">
                <a:solidFill>
                  <a:prstClr val="white"/>
                </a:solidFill>
                <a:cs typeface="Arial" panose="020B0604020202020204" pitchFamily="34" charset="0"/>
              </a:rPr>
              <a:t>po</a:t>
            </a:r>
          </a:p>
          <a:p>
            <a:pPr algn="ctr" defTabSz="514350">
              <a:defRPr/>
            </a:pPr>
            <a:r>
              <a:rPr lang="en-US" sz="1200" kern="0" dirty="0">
                <a:solidFill>
                  <a:prstClr val="white"/>
                </a:solidFill>
                <a:cs typeface="Arial" panose="020B0604020202020204" pitchFamily="34" charset="0"/>
              </a:rPr>
              <a:t>(24mg/m</a:t>
            </a:r>
            <a:r>
              <a:rPr lang="en-US" sz="1200" kern="0" baseline="30000" dirty="0">
                <a:solidFill>
                  <a:prstClr val="white"/>
                </a:solidFill>
                <a:cs typeface="Arial" panose="020B0604020202020204" pitchFamily="34" charset="0"/>
              </a:rPr>
              <a:t>2</a:t>
            </a:r>
            <a:r>
              <a:rPr lang="en-US" sz="1200" kern="0" dirty="0">
                <a:solidFill>
                  <a:prstClr val="white"/>
                </a:solidFill>
                <a:cs typeface="Arial" panose="020B0604020202020204" pitchFamily="34" charset="0"/>
              </a:rPr>
              <a:t>/j, x 5 </a:t>
            </a:r>
            <a:r>
              <a:rPr lang="en-US" sz="1200" kern="0" dirty="0" err="1">
                <a:solidFill>
                  <a:prstClr val="white"/>
                </a:solidFill>
                <a:cs typeface="Arial" panose="020B0604020202020204" pitchFamily="34" charset="0"/>
              </a:rPr>
              <a:t>jours</a:t>
            </a:r>
            <a:r>
              <a:rPr lang="en-US" sz="1200" kern="0" dirty="0">
                <a:solidFill>
                  <a:prstClr val="white"/>
                </a:solidFill>
                <a:cs typeface="Arial" panose="020B0604020202020204" pitchFamily="34" charset="0"/>
              </a:rPr>
              <a:t>, C1-6)</a:t>
            </a:r>
          </a:p>
          <a:p>
            <a:pPr algn="ctr" defTabSz="514350">
              <a:defRPr/>
            </a:pPr>
            <a:r>
              <a:rPr lang="en-US" sz="1400" b="1" kern="0" dirty="0">
                <a:solidFill>
                  <a:prstClr val="white"/>
                </a:solidFill>
                <a:cs typeface="Arial" panose="020B0604020202020204" pitchFamily="34" charset="0"/>
              </a:rPr>
              <a:t>C : Cyclophosphamide </a:t>
            </a:r>
            <a:r>
              <a:rPr lang="en-US" sz="1400" b="1" i="1" kern="0" dirty="0">
                <a:solidFill>
                  <a:prstClr val="white"/>
                </a:solidFill>
                <a:cs typeface="Arial" panose="020B0604020202020204" pitchFamily="34" charset="0"/>
              </a:rPr>
              <a:t>po</a:t>
            </a:r>
          </a:p>
          <a:p>
            <a:pPr algn="ctr" defTabSz="514350">
              <a:defRPr/>
            </a:pPr>
            <a:r>
              <a:rPr lang="en-US" sz="1200" kern="0" dirty="0">
                <a:solidFill>
                  <a:prstClr val="white"/>
                </a:solidFill>
                <a:cs typeface="Arial" panose="020B0604020202020204" pitchFamily="34" charset="0"/>
              </a:rPr>
              <a:t>(150mg/m</a:t>
            </a:r>
            <a:r>
              <a:rPr lang="en-US" sz="1200" kern="0" baseline="30000" dirty="0">
                <a:solidFill>
                  <a:prstClr val="white"/>
                </a:solidFill>
                <a:cs typeface="Arial" panose="020B0604020202020204" pitchFamily="34" charset="0"/>
              </a:rPr>
              <a:t>2</a:t>
            </a:r>
            <a:r>
              <a:rPr lang="en-US" sz="1200" kern="0" dirty="0">
                <a:solidFill>
                  <a:prstClr val="white"/>
                </a:solidFill>
                <a:cs typeface="Arial" panose="020B0604020202020204" pitchFamily="34" charset="0"/>
              </a:rPr>
              <a:t>/j  x 5 </a:t>
            </a:r>
            <a:r>
              <a:rPr lang="en-US" sz="1200" kern="0" dirty="0" err="1">
                <a:solidFill>
                  <a:prstClr val="white"/>
                </a:solidFill>
                <a:cs typeface="Arial" panose="020B0604020202020204" pitchFamily="34" charset="0"/>
              </a:rPr>
              <a:t>jours</a:t>
            </a:r>
            <a:r>
              <a:rPr lang="en-US" sz="1200" kern="0" dirty="0">
                <a:solidFill>
                  <a:prstClr val="white"/>
                </a:solidFill>
                <a:cs typeface="Arial" panose="020B0604020202020204" pitchFamily="34" charset="0"/>
              </a:rPr>
              <a:t>, C1-6)</a:t>
            </a:r>
          </a:p>
          <a:p>
            <a:pPr algn="ctr" defTabSz="514350">
              <a:defRPr/>
            </a:pPr>
            <a:r>
              <a:rPr lang="en-US" sz="1400" b="1" kern="0" dirty="0">
                <a:solidFill>
                  <a:prstClr val="white"/>
                </a:solidFill>
                <a:cs typeface="Arial" panose="020B0604020202020204" pitchFamily="34" charset="0"/>
              </a:rPr>
              <a:t>R : </a:t>
            </a:r>
            <a:r>
              <a:rPr lang="en-US" sz="1400" b="1" kern="0" dirty="0" err="1">
                <a:solidFill>
                  <a:prstClr val="white"/>
                </a:solidFill>
                <a:cs typeface="Arial" panose="020B0604020202020204" pitchFamily="34" charset="0"/>
              </a:rPr>
              <a:t>Rituxamab</a:t>
            </a:r>
            <a:r>
              <a:rPr lang="en-US" sz="1400" b="1" kern="0" dirty="0">
                <a:solidFill>
                  <a:prstClr val="white"/>
                </a:solidFill>
                <a:cs typeface="Arial" panose="020B0604020202020204" pitchFamily="34" charset="0"/>
              </a:rPr>
              <a:t> IV</a:t>
            </a:r>
          </a:p>
          <a:p>
            <a:pPr algn="ctr" defTabSz="514350">
              <a:defRPr/>
            </a:pPr>
            <a:r>
              <a:rPr lang="en-US" sz="1200" kern="0" dirty="0">
                <a:solidFill>
                  <a:prstClr val="white"/>
                </a:solidFill>
                <a:cs typeface="Arial" panose="020B0604020202020204" pitchFamily="34" charset="0"/>
              </a:rPr>
              <a:t>(375mg/m</a:t>
            </a:r>
            <a:r>
              <a:rPr lang="en-US" sz="1200" kern="0" baseline="30000" dirty="0">
                <a:solidFill>
                  <a:prstClr val="white"/>
                </a:solidFill>
                <a:cs typeface="Arial" panose="020B0604020202020204" pitchFamily="34" charset="0"/>
              </a:rPr>
              <a:t>2</a:t>
            </a:r>
            <a:r>
              <a:rPr lang="en-US" sz="1200" kern="0" dirty="0">
                <a:solidFill>
                  <a:prstClr val="white"/>
                </a:solidFill>
                <a:cs typeface="Arial" panose="020B0604020202020204" pitchFamily="34" charset="0"/>
              </a:rPr>
              <a:t>, C1; 500mg/m</a:t>
            </a:r>
            <a:r>
              <a:rPr lang="en-US" sz="1200" kern="0" baseline="30000" dirty="0">
                <a:solidFill>
                  <a:prstClr val="white"/>
                </a:solidFill>
                <a:cs typeface="Arial" panose="020B0604020202020204" pitchFamily="34" charset="0"/>
              </a:rPr>
              <a:t>2</a:t>
            </a:r>
            <a:r>
              <a:rPr lang="en-US" sz="1200" kern="0" dirty="0">
                <a:solidFill>
                  <a:prstClr val="white"/>
                </a:solidFill>
                <a:cs typeface="Arial" panose="020B0604020202020204" pitchFamily="34" charset="0"/>
              </a:rPr>
              <a:t>, C2-6)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xmlns="" id="{9EA74932-1F40-49E1-7FAE-2A192DF7C286}"/>
              </a:ext>
            </a:extLst>
          </p:cNvPr>
          <p:cNvSpPr/>
          <p:nvPr/>
        </p:nvSpPr>
        <p:spPr>
          <a:xfrm>
            <a:off x="4492903" y="2957386"/>
            <a:ext cx="532056" cy="532056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lIns="0" tIns="0" rIns="0" bIns="0" rtlCol="0" anchor="ctr"/>
          <a:lstStyle/>
          <a:p>
            <a:pPr algn="ctr">
              <a:defRPr/>
            </a:pPr>
            <a:r>
              <a:rPr lang="en-US" altLang="zh-CN" sz="1600" b="1" kern="0" dirty="0">
                <a:solidFill>
                  <a:srgbClr val="FFFFFF"/>
                </a:solidFill>
                <a:cs typeface="Arial" panose="020B0604020202020204" pitchFamily="34" charset="0"/>
              </a:rPr>
              <a:t>R</a:t>
            </a:r>
            <a:br>
              <a:rPr lang="en-US" altLang="zh-CN" sz="1600" b="1" kern="0" dirty="0">
                <a:solidFill>
                  <a:srgbClr val="FFFFFF"/>
                </a:solidFill>
                <a:cs typeface="Arial" panose="020B0604020202020204" pitchFamily="34" charset="0"/>
              </a:rPr>
            </a:br>
            <a:r>
              <a:rPr lang="en-US" altLang="zh-CN" sz="1200" b="1" kern="0" dirty="0">
                <a:solidFill>
                  <a:srgbClr val="FFFFFF"/>
                </a:solidFill>
                <a:cs typeface="Arial" panose="020B0604020202020204" pitchFamily="34" charset="0"/>
              </a:rPr>
              <a:t>1:1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xmlns="" id="{9D598F9D-22A3-5BB6-1E3B-B29E7C4D7609}"/>
              </a:ext>
            </a:extLst>
          </p:cNvPr>
          <p:cNvSpPr/>
          <p:nvPr/>
        </p:nvSpPr>
        <p:spPr>
          <a:xfrm>
            <a:off x="9089862" y="1988531"/>
            <a:ext cx="2670663" cy="26355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spcFirstLastPara="0" vert="horz" wrap="square" lIns="74434" tIns="74434" rIns="74434" bIns="74434" numCol="1" spcCol="1270" anchor="ctr" anchorCtr="0">
            <a:noAutofit/>
          </a:bodyPr>
          <a:lstStyle/>
          <a:p>
            <a:pPr defTabSz="450056">
              <a:spcBef>
                <a:spcPts val="1200"/>
              </a:spcBef>
              <a:defRPr/>
            </a:pPr>
            <a:r>
              <a:rPr lang="en-US" sz="1500" b="1" dirty="0">
                <a:solidFill>
                  <a:srgbClr val="000000"/>
                </a:solidFill>
                <a:cs typeface="Arial" panose="020B0604020202020204" pitchFamily="34" charset="0"/>
              </a:rPr>
              <a:t>Objectif </a:t>
            </a:r>
            <a:r>
              <a:rPr lang="en-US" sz="1500" b="1" dirty="0" err="1">
                <a:solidFill>
                  <a:srgbClr val="000000"/>
                </a:solidFill>
                <a:cs typeface="Arial" panose="020B0604020202020204" pitchFamily="34" charset="0"/>
              </a:rPr>
              <a:t>primaire</a:t>
            </a:r>
            <a:r>
              <a:rPr lang="en-US" sz="1500" b="1" dirty="0">
                <a:solidFill>
                  <a:srgbClr val="000000"/>
                </a:solidFill>
                <a:cs typeface="Arial" panose="020B0604020202020204" pitchFamily="34" charset="0"/>
              </a:rPr>
              <a:t> :</a:t>
            </a:r>
            <a:endParaRPr lang="en-US" sz="1500" b="1" dirty="0">
              <a:solidFill>
                <a:srgbClr val="FF6600">
                  <a:lumMod val="50000"/>
                </a:srgbClr>
              </a:solidFill>
              <a:cs typeface="Arial" panose="020B0604020202020204" pitchFamily="34" charset="0"/>
            </a:endParaRPr>
          </a:p>
          <a:p>
            <a:pPr marL="108000" indent="-108000" defTabSz="450056">
              <a:spcBef>
                <a:spcPts val="6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 err="1">
                <a:solidFill>
                  <a:srgbClr val="000000"/>
                </a:solidFill>
                <a:cs typeface="Arial" panose="020B0604020202020204" pitchFamily="34" charset="0"/>
              </a:rPr>
              <a:t>Evaluer</a:t>
            </a:r>
            <a:r>
              <a:rPr 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cs typeface="Arial" panose="020B0604020202020204" pitchFamily="34" charset="0"/>
              </a:rPr>
              <a:t>si</a:t>
            </a:r>
            <a:r>
              <a:rPr 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 I + V </a:t>
            </a:r>
            <a:r>
              <a:rPr lang="en-US" sz="1400" dirty="0" err="1">
                <a:solidFill>
                  <a:srgbClr val="000000"/>
                </a:solidFill>
                <a:cs typeface="Arial" panose="020B0604020202020204" pitchFamily="34" charset="0"/>
              </a:rPr>
              <a:t>est</a:t>
            </a:r>
            <a:r>
              <a:rPr 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cs typeface="Arial" panose="020B0604020202020204" pitchFamily="34" charset="0"/>
              </a:rPr>
              <a:t>supérieur</a:t>
            </a:r>
            <a:r>
              <a:rPr 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 au FCR en </a:t>
            </a:r>
            <a:r>
              <a:rPr lang="en-US" sz="1400" dirty="0" err="1">
                <a:solidFill>
                  <a:srgbClr val="000000"/>
                </a:solidFill>
                <a:cs typeface="Arial" panose="020B0604020202020204" pitchFamily="34" charset="0"/>
              </a:rPr>
              <a:t>termes</a:t>
            </a:r>
            <a:r>
              <a:rPr 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 de SSP</a:t>
            </a:r>
          </a:p>
          <a:p>
            <a:pPr defTabSz="450056">
              <a:spcBef>
                <a:spcPts val="1200"/>
              </a:spcBef>
              <a:buClr>
                <a:srgbClr val="9A00C7"/>
              </a:buClr>
              <a:defRPr/>
            </a:pPr>
            <a:r>
              <a:rPr lang="en-US" sz="1500" b="1" dirty="0" err="1">
                <a:solidFill>
                  <a:srgbClr val="000000"/>
                </a:solidFill>
                <a:cs typeface="Arial" panose="020B0604020202020204" pitchFamily="34" charset="0"/>
              </a:rPr>
              <a:t>Objectifs</a:t>
            </a:r>
            <a:r>
              <a:rPr lang="en-US" sz="15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1500" b="1" dirty="0" err="1">
                <a:solidFill>
                  <a:srgbClr val="000000"/>
                </a:solidFill>
                <a:cs typeface="Arial" panose="020B0604020202020204" pitchFamily="34" charset="0"/>
              </a:rPr>
              <a:t>secondaires</a:t>
            </a:r>
            <a:r>
              <a:rPr lang="en-US" sz="1500" b="1" dirty="0">
                <a:solidFill>
                  <a:srgbClr val="000000"/>
                </a:solidFill>
                <a:cs typeface="Arial" panose="020B0604020202020204" pitchFamily="34" charset="0"/>
              </a:rPr>
              <a:t> :</a:t>
            </a:r>
            <a:endParaRPr lang="en-US" sz="1500" b="1" dirty="0">
              <a:solidFill>
                <a:srgbClr val="FF6600">
                  <a:lumMod val="50000"/>
                </a:srgbClr>
              </a:solidFill>
              <a:cs typeface="Arial" panose="020B0604020202020204" pitchFamily="34" charset="0"/>
            </a:endParaRPr>
          </a:p>
          <a:p>
            <a:pPr marL="108000" indent="-108000" defTabSz="450056">
              <a:spcBef>
                <a:spcPts val="6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SG</a:t>
            </a:r>
          </a:p>
          <a:p>
            <a:pPr marL="108000" indent="-108000" defTabSz="450056">
              <a:spcBef>
                <a:spcPts val="6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 err="1">
                <a:solidFill>
                  <a:srgbClr val="000000"/>
                </a:solidFill>
                <a:cs typeface="Arial" panose="020B0604020202020204" pitchFamily="34" charset="0"/>
              </a:rPr>
              <a:t>Réponse</a:t>
            </a:r>
            <a:r>
              <a:rPr 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cs typeface="Arial" panose="020B0604020202020204" pitchFamily="34" charset="0"/>
              </a:rPr>
              <a:t>incluant</a:t>
            </a:r>
            <a:r>
              <a:rPr 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 la MRD</a:t>
            </a:r>
          </a:p>
          <a:p>
            <a:pPr marL="108000" indent="-108000" defTabSz="450056">
              <a:spcBef>
                <a:spcPts val="6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 err="1">
                <a:solidFill>
                  <a:srgbClr val="000000"/>
                </a:solidFill>
                <a:cs typeface="Arial" panose="020B0604020202020204" pitchFamily="34" charset="0"/>
              </a:rPr>
              <a:t>Tolérance</a:t>
            </a:r>
            <a:r>
              <a:rPr 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 et </a:t>
            </a:r>
            <a:r>
              <a:rPr lang="en-US" sz="1400" dirty="0" err="1">
                <a:solidFill>
                  <a:srgbClr val="000000"/>
                </a:solidFill>
                <a:cs typeface="Arial" panose="020B0604020202020204" pitchFamily="34" charset="0"/>
              </a:rPr>
              <a:t>toxicité</a:t>
            </a:r>
            <a:endParaRPr lang="en-US" sz="1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xmlns="" id="{AEC38D98-AAE9-E170-09FA-8825F35F112E}"/>
              </a:ext>
            </a:extLst>
          </p:cNvPr>
          <p:cNvGrpSpPr/>
          <p:nvPr/>
        </p:nvGrpSpPr>
        <p:grpSpPr>
          <a:xfrm>
            <a:off x="8844387" y="2050645"/>
            <a:ext cx="117884" cy="2481289"/>
            <a:chOff x="9203915" y="2629421"/>
            <a:chExt cx="117884" cy="2481289"/>
          </a:xfrm>
        </p:grpSpPr>
        <p:cxnSp>
          <p:nvCxnSpPr>
            <p:cNvPr id="12" name="Connecteur droit 11">
              <a:extLst>
                <a:ext uri="{FF2B5EF4-FFF2-40B4-BE49-F238E27FC236}">
                  <a16:creationId xmlns:a16="http://schemas.microsoft.com/office/drawing/2014/main" xmlns="" id="{E47B4724-DFD0-CB7D-AC84-26E7EF1D8D1D}"/>
                </a:ext>
              </a:extLst>
            </p:cNvPr>
            <p:cNvCxnSpPr>
              <a:cxnSpLocks/>
            </p:cNvCxnSpPr>
            <p:nvPr/>
          </p:nvCxnSpPr>
          <p:spPr>
            <a:xfrm>
              <a:off x="9203916" y="2629421"/>
              <a:ext cx="0" cy="2481289"/>
            </a:xfrm>
            <a:prstGeom prst="line">
              <a:avLst/>
            </a:prstGeom>
            <a:noFill/>
            <a:ln w="19050" cap="flat" cmpd="sng" algn="ctr">
              <a:solidFill>
                <a:srgbClr val="FFFFFF">
                  <a:lumMod val="65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3" name="Freeform 55">
              <a:extLst>
                <a:ext uri="{FF2B5EF4-FFF2-40B4-BE49-F238E27FC236}">
                  <a16:creationId xmlns:a16="http://schemas.microsoft.com/office/drawing/2014/main" xmlns="" id="{53E98082-1ADA-F491-CACC-918E6A4EADB6}"/>
                </a:ext>
              </a:extLst>
            </p:cNvPr>
            <p:cNvSpPr/>
            <p:nvPr/>
          </p:nvSpPr>
          <p:spPr>
            <a:xfrm rot="5400000">
              <a:off x="9051310" y="3845852"/>
              <a:ext cx="423093" cy="117884"/>
            </a:xfrm>
            <a:prstGeom prst="triangle">
              <a:avLst/>
            </a:prstGeom>
            <a:solidFill>
              <a:srgbClr val="FFFFFF">
                <a:lumMod val="65000"/>
              </a:srgbClr>
            </a:solidFill>
            <a:ln>
              <a:noFill/>
            </a:ln>
            <a:effectLst/>
          </p:spPr>
          <p:txBody>
            <a:bodyPr spcFirstLastPara="0" vert="horz" wrap="square" lIns="0" tIns="60722" rIns="77862" bIns="60722" numCol="1" spcCol="1270" anchor="ctr" anchorCtr="0">
              <a:noAutofit/>
            </a:bodyPr>
            <a:lstStyle/>
            <a:p>
              <a:pPr algn="ctr" defTabSz="35004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8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Freeform 41">
            <a:extLst>
              <a:ext uri="{FF2B5EF4-FFF2-40B4-BE49-F238E27FC236}">
                <a16:creationId xmlns:a16="http://schemas.microsoft.com/office/drawing/2014/main" xmlns="" id="{0D1ECEDA-ACD3-2CA5-B97E-9A262EC1DB8D}"/>
              </a:ext>
            </a:extLst>
          </p:cNvPr>
          <p:cNvSpPr/>
          <p:nvPr/>
        </p:nvSpPr>
        <p:spPr>
          <a:xfrm>
            <a:off x="5585533" y="1798783"/>
            <a:ext cx="3107442" cy="1420440"/>
          </a:xfrm>
          <a:prstGeom prst="roundRect">
            <a:avLst>
              <a:gd name="adj" fmla="val 9151"/>
            </a:avLst>
          </a:prstGeom>
          <a:solidFill>
            <a:srgbClr val="005087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36000" tIns="36000" rIns="36000" bIns="36000" numCol="1" spcCol="1270" anchor="ctr" anchorCtr="0">
            <a:noAutofit/>
          </a:bodyPr>
          <a:lstStyle/>
          <a:p>
            <a:pPr algn="ctr" defTabSz="514350">
              <a:defRPr/>
            </a:pPr>
            <a:r>
              <a:rPr lang="en-US" sz="1400" b="1" kern="0" dirty="0">
                <a:solidFill>
                  <a:prstClr val="white"/>
                </a:solidFill>
                <a:cs typeface="Arial" panose="020B0604020202020204" pitchFamily="34" charset="0"/>
              </a:rPr>
              <a:t>Vénétoclax </a:t>
            </a:r>
            <a:r>
              <a:rPr lang="en-US" sz="1200" kern="0" dirty="0">
                <a:solidFill>
                  <a:prstClr val="white"/>
                </a:solidFill>
                <a:cs typeface="Arial" panose="020B0604020202020204" pitchFamily="34" charset="0"/>
              </a:rPr>
              <a:t>(400mg/jour)</a:t>
            </a:r>
          </a:p>
          <a:p>
            <a:pPr algn="ctr" defTabSz="514350">
              <a:defRPr/>
            </a:pPr>
            <a:r>
              <a:rPr lang="en-US" sz="1200" kern="0" dirty="0">
                <a:solidFill>
                  <a:prstClr val="white"/>
                </a:solidFill>
                <a:cs typeface="Arial" panose="020B0604020202020204" pitchFamily="34" charset="0"/>
              </a:rPr>
              <a:t>(Escalade de dose </a:t>
            </a:r>
            <a:r>
              <a:rPr lang="en-US" sz="1200" kern="0" dirty="0" err="1">
                <a:solidFill>
                  <a:prstClr val="white"/>
                </a:solidFill>
                <a:cs typeface="Arial" panose="020B0604020202020204" pitchFamily="34" charset="0"/>
              </a:rPr>
              <a:t>hebdomadaire</a:t>
            </a:r>
            <a:r>
              <a:rPr lang="en-US" sz="1200" kern="0" dirty="0">
                <a:solidFill>
                  <a:prstClr val="white"/>
                </a:solidFill>
                <a:cs typeface="Arial" panose="020B0604020202020204" pitchFamily="34" charset="0"/>
              </a:rPr>
              <a:t> : 20mg ; 50mg ; 100mg ; 200mg ; 400mg)</a:t>
            </a:r>
          </a:p>
          <a:p>
            <a:pPr algn="ctr" defTabSz="514350">
              <a:defRPr/>
            </a:pPr>
            <a:r>
              <a:rPr lang="en-US" sz="1400" b="1" kern="0" dirty="0">
                <a:solidFill>
                  <a:prstClr val="white"/>
                </a:solidFill>
                <a:cs typeface="Arial" panose="020B0604020202020204" pitchFamily="34" charset="0"/>
              </a:rPr>
              <a:t>Ibrutinib </a:t>
            </a:r>
            <a:r>
              <a:rPr lang="en-US" sz="1200" kern="0" dirty="0">
                <a:solidFill>
                  <a:prstClr val="white"/>
                </a:solidFill>
                <a:cs typeface="Arial" panose="020B0604020202020204" pitchFamily="34" charset="0"/>
              </a:rPr>
              <a:t>(420mg/jour)</a:t>
            </a:r>
          </a:p>
          <a:p>
            <a:pPr algn="ctr" defTabSz="514350">
              <a:defRPr/>
            </a:pPr>
            <a:endParaRPr lang="en-US" sz="1200" kern="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 defTabSz="514350">
              <a:defRPr/>
            </a:pPr>
            <a:r>
              <a:rPr lang="en-US" sz="1000" i="1" kern="0" dirty="0">
                <a:solidFill>
                  <a:prstClr val="white"/>
                </a:solidFill>
                <a:cs typeface="Arial" panose="020B0604020202020204" pitchFamily="34" charset="0"/>
              </a:rPr>
              <a:t>I+V pour 2 </a:t>
            </a:r>
            <a:r>
              <a:rPr lang="en-US" sz="1000" i="1" kern="0" dirty="0" err="1">
                <a:solidFill>
                  <a:prstClr val="white"/>
                </a:solidFill>
                <a:cs typeface="Arial" panose="020B0604020202020204" pitchFamily="34" charset="0"/>
              </a:rPr>
              <a:t>à</a:t>
            </a:r>
            <a:r>
              <a:rPr lang="en-US" sz="1000" i="1" kern="0" dirty="0">
                <a:solidFill>
                  <a:prstClr val="white"/>
                </a:solidFill>
                <a:cs typeface="Arial" panose="020B0604020202020204" pitchFamily="34" charset="0"/>
              </a:rPr>
              <a:t> 6 </a:t>
            </a:r>
            <a:r>
              <a:rPr lang="en-US" sz="1000" i="1" kern="0" dirty="0" err="1">
                <a:solidFill>
                  <a:prstClr val="white"/>
                </a:solidFill>
                <a:cs typeface="Arial" panose="020B0604020202020204" pitchFamily="34" charset="0"/>
              </a:rPr>
              <a:t>ans</a:t>
            </a:r>
            <a:endParaRPr lang="en-US" sz="1050" i="1" kern="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7" name="Rectangle à coins arrondis 33">
            <a:extLst>
              <a:ext uri="{FF2B5EF4-FFF2-40B4-BE49-F238E27FC236}">
                <a16:creationId xmlns:a16="http://schemas.microsoft.com/office/drawing/2014/main" xmlns="" id="{9E30543A-A108-06ED-8032-DD632698C164}"/>
              </a:ext>
            </a:extLst>
          </p:cNvPr>
          <p:cNvSpPr/>
          <p:nvPr/>
        </p:nvSpPr>
        <p:spPr>
          <a:xfrm>
            <a:off x="1145291" y="1266123"/>
            <a:ext cx="10681632" cy="3922711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rgbClr val="000000">
                <a:lumMod val="50000"/>
                <a:lumOff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fr-FR" sz="2400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3001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Flèche : chevron 93">
            <a:extLst>
              <a:ext uri="{FF2B5EF4-FFF2-40B4-BE49-F238E27FC236}">
                <a16:creationId xmlns:a16="http://schemas.microsoft.com/office/drawing/2014/main" xmlns="" id="{B33C333C-914F-677E-CFED-465593E22FAD}"/>
              </a:ext>
            </a:extLst>
          </p:cNvPr>
          <p:cNvSpPr/>
          <p:nvPr/>
        </p:nvSpPr>
        <p:spPr>
          <a:xfrm>
            <a:off x="1225404" y="3698686"/>
            <a:ext cx="6705182" cy="1132232"/>
          </a:xfrm>
          <a:prstGeom prst="chevron">
            <a:avLst>
              <a:gd name="adj" fmla="val 190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00" name="Flèche : chevron 99">
            <a:extLst>
              <a:ext uri="{FF2B5EF4-FFF2-40B4-BE49-F238E27FC236}">
                <a16:creationId xmlns:a16="http://schemas.microsoft.com/office/drawing/2014/main" xmlns="" id="{DDE1191C-5BA6-7029-1B8A-4C8D3BEDA8F6}"/>
              </a:ext>
            </a:extLst>
          </p:cNvPr>
          <p:cNvSpPr/>
          <p:nvPr/>
        </p:nvSpPr>
        <p:spPr>
          <a:xfrm>
            <a:off x="1225404" y="3698686"/>
            <a:ext cx="5759967" cy="1132232"/>
          </a:xfrm>
          <a:prstGeom prst="chevron">
            <a:avLst>
              <a:gd name="adj" fmla="val 1905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xmlns="" id="{A5660D53-07C7-501C-ACE7-6F094F11B5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/>
          </a:bodyPr>
          <a:lstStyle/>
          <a:p>
            <a:r>
              <a:rPr lang="fr-FR" dirty="0"/>
              <a:t>9-12 décembre 2023</a:t>
            </a:r>
          </a:p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993276F0-A00D-30EE-2DC6-828245FEF99C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fr-FR" dirty="0"/>
              <a:t>P. </a:t>
            </a:r>
            <a:r>
              <a:rPr lang="fr-FR" dirty="0" err="1"/>
              <a:t>Hillmen</a:t>
            </a:r>
            <a:r>
              <a:rPr lang="fr-FR" dirty="0"/>
              <a:t> et al., ASH</a:t>
            </a:r>
            <a:r>
              <a:rPr lang="fr-FR" baseline="30000" dirty="0"/>
              <a:t>® </a:t>
            </a:r>
            <a:r>
              <a:rPr lang="fr-FR" dirty="0"/>
              <a:t>2023, Abs. #631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CB52AF38-BF2D-7DEF-DB1E-E862BB10843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sz="3600" b="1">
                <a:solidFill>
                  <a:srgbClr val="FF7F4D"/>
                </a:solidFill>
                <a:latin typeface="Century Gothic" panose="020B0502020202020204" pitchFamily="34" charset="0"/>
              </a:rPr>
              <a:t>Etude FLAIR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7CF0C6C1-5C94-6F6C-AA1B-A9B7DC8328B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sz="2000" b="1" dirty="0">
                <a:solidFill>
                  <a:srgbClr val="005086"/>
                </a:solidFill>
                <a:latin typeface="Century Gothic" panose="020B0502020202020204" pitchFamily="34" charset="0"/>
              </a:rPr>
              <a:t>Règles d’arrêt pour le bras I+V</a:t>
            </a:r>
            <a:endParaRPr lang="fr-FR" dirty="0"/>
          </a:p>
        </p:txBody>
      </p:sp>
      <p:sp>
        <p:nvSpPr>
          <p:cNvPr id="59" name="Espace réservé du contenu 58">
            <a:extLst>
              <a:ext uri="{FF2B5EF4-FFF2-40B4-BE49-F238E27FC236}">
                <a16:creationId xmlns:a16="http://schemas.microsoft.com/office/drawing/2014/main" xmlns="" id="{6C5C4930-A454-2C0B-BB26-1E4C1F80B8B4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178800" y="1055389"/>
            <a:ext cx="3556000" cy="4807249"/>
          </a:xfrm>
        </p:spPr>
        <p:txBody>
          <a:bodyPr/>
          <a:lstStyle/>
          <a:p>
            <a:r>
              <a:rPr lang="fr-FR" dirty="0"/>
              <a:t>Agenda des tests </a:t>
            </a:r>
            <a:r>
              <a:rPr lang="fr-FR" b="0" dirty="0"/>
              <a:t/>
            </a:r>
            <a:br>
              <a:rPr lang="fr-FR" b="0" dirty="0"/>
            </a:br>
            <a:r>
              <a:rPr lang="fr-FR" b="0" dirty="0"/>
              <a:t>(Centralisés, MRD par CMF, MRD négative &lt; 1 / 10</a:t>
            </a:r>
            <a:r>
              <a:rPr lang="fr-FR" b="0" baseline="30000" dirty="0"/>
              <a:t>4</a:t>
            </a:r>
            <a:r>
              <a:rPr lang="fr-FR" b="0" dirty="0"/>
              <a:t>)</a:t>
            </a:r>
          </a:p>
          <a:p>
            <a:pPr lvl="1"/>
            <a:r>
              <a:rPr lang="fr-FR" sz="1500" dirty="0"/>
              <a:t>S</a:t>
            </a:r>
            <a:r>
              <a:rPr lang="fr-FR" sz="1500" b="0" dirty="0"/>
              <a:t>i MRD sang négative, répéter dans le sang à 3 mois puis </a:t>
            </a:r>
            <a:r>
              <a:rPr lang="fr-FR" sz="1500" dirty="0"/>
              <a:t>sang et MO à 6 mois</a:t>
            </a:r>
            <a:r>
              <a:rPr lang="fr-FR" sz="1500" b="0" dirty="0"/>
              <a:t> </a:t>
            </a:r>
          </a:p>
          <a:p>
            <a:pPr lvl="1"/>
            <a:r>
              <a:rPr lang="fr-FR" sz="1500" dirty="0"/>
              <a:t>Si toutes les MRD sont négatives, alors le 1</a:t>
            </a:r>
            <a:r>
              <a:rPr lang="fr-FR" sz="1500" baseline="30000" dirty="0"/>
              <a:t>e</a:t>
            </a:r>
            <a:r>
              <a:rPr lang="fr-FR" sz="1500" dirty="0"/>
              <a:t> point négatif représente le délai </a:t>
            </a:r>
            <a:r>
              <a:rPr lang="fr-FR" sz="1500" dirty="0" err="1"/>
              <a:t>jusau’à</a:t>
            </a:r>
            <a:r>
              <a:rPr lang="fr-FR" sz="1500" dirty="0"/>
              <a:t> négativation de la MRD</a:t>
            </a:r>
            <a:endParaRPr lang="fr-FR" sz="1500" b="0" dirty="0"/>
          </a:p>
          <a:p>
            <a:r>
              <a:rPr lang="fr-FR" dirty="0"/>
              <a:t>Définition de la durée de </a:t>
            </a:r>
            <a:r>
              <a:rPr lang="fr-FR" dirty="0" err="1"/>
              <a:t>ttt</a:t>
            </a:r>
            <a:endParaRPr lang="fr-FR" b="0" dirty="0"/>
          </a:p>
          <a:p>
            <a:pPr lvl="1"/>
            <a:r>
              <a:rPr lang="fr-FR" sz="1500" b="0" dirty="0"/>
              <a:t>2 à 6 ans d’</a:t>
            </a:r>
            <a:r>
              <a:rPr lang="fr-FR" sz="1500" b="0" dirty="0" err="1"/>
              <a:t>ibrutinib</a:t>
            </a:r>
            <a:r>
              <a:rPr lang="fr-FR" sz="1500" b="0" dirty="0"/>
              <a:t> ou I + V, le double du délai d’obtention de la MRD négative</a:t>
            </a:r>
          </a:p>
          <a:p>
            <a:pPr lvl="1"/>
            <a:r>
              <a:rPr lang="fr-FR" sz="1500" b="0" dirty="0"/>
              <a:t>Reprise de l‘ibrutinib ou I + V si </a:t>
            </a:r>
            <a:r>
              <a:rPr lang="fr-FR" sz="1500" b="0" dirty="0" err="1"/>
              <a:t>repositivation</a:t>
            </a:r>
            <a:r>
              <a:rPr lang="fr-FR" sz="1500" b="0" dirty="0"/>
              <a:t> de la MRD avant 6 ans</a:t>
            </a:r>
          </a:p>
        </p:txBody>
      </p:sp>
      <p:sp>
        <p:nvSpPr>
          <p:cNvPr id="11" name="Espace réservé du contenu 5">
            <a:extLst>
              <a:ext uri="{FF2B5EF4-FFF2-40B4-BE49-F238E27FC236}">
                <a16:creationId xmlns:a16="http://schemas.microsoft.com/office/drawing/2014/main" xmlns="" id="{90652725-830C-0ADD-24C3-678374A33FA9}"/>
              </a:ext>
            </a:extLst>
          </p:cNvPr>
          <p:cNvSpPr txBox="1">
            <a:spLocks/>
          </p:cNvSpPr>
          <p:nvPr/>
        </p:nvSpPr>
        <p:spPr>
          <a:xfrm>
            <a:off x="1063884" y="1055389"/>
            <a:ext cx="6866702" cy="4807249"/>
          </a:xfrm>
          <a:prstGeom prst="rect">
            <a:avLst/>
          </a:prstGeom>
          <a:ln w="12700">
            <a:solidFill>
              <a:srgbClr val="005086"/>
            </a:solidFill>
          </a:ln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>
                <a:solidFill>
                  <a:prstClr val="black"/>
                </a:solidFill>
              </a:rPr>
              <a:t> 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xmlns="" id="{BE83CC50-4DCB-82CC-79F3-25F729A5925F}"/>
              </a:ext>
            </a:extLst>
          </p:cNvPr>
          <p:cNvSpPr txBox="1">
            <a:spLocks/>
          </p:cNvSpPr>
          <p:nvPr/>
        </p:nvSpPr>
        <p:spPr>
          <a:xfrm>
            <a:off x="1156439" y="883228"/>
            <a:ext cx="2626204" cy="38735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rgbClr val="737078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100" dirty="0"/>
              <a:t>Nombre total de cellules tumorales</a:t>
            </a:r>
            <a:endParaRPr lang="fr-FR" sz="1000" dirty="0"/>
          </a:p>
        </p:txBody>
      </p:sp>
      <p:grpSp>
        <p:nvGrpSpPr>
          <p:cNvPr id="60" name="Groupe 59">
            <a:extLst>
              <a:ext uri="{FF2B5EF4-FFF2-40B4-BE49-F238E27FC236}">
                <a16:creationId xmlns:a16="http://schemas.microsoft.com/office/drawing/2014/main" xmlns="" id="{524CA197-A09F-0F14-BA7D-7CF2F287CFDE}"/>
              </a:ext>
            </a:extLst>
          </p:cNvPr>
          <p:cNvGrpSpPr/>
          <p:nvPr/>
        </p:nvGrpSpPr>
        <p:grpSpPr>
          <a:xfrm>
            <a:off x="1640793" y="1177818"/>
            <a:ext cx="6331632" cy="2579858"/>
            <a:chOff x="1039048" y="1538778"/>
            <a:chExt cx="3587261" cy="2579858"/>
          </a:xfrm>
        </p:grpSpPr>
        <p:graphicFrame>
          <p:nvGraphicFramePr>
            <p:cNvPr id="15" name="Chart 16">
              <a:extLst>
                <a:ext uri="{FF2B5EF4-FFF2-40B4-BE49-F238E27FC236}">
                  <a16:creationId xmlns:a16="http://schemas.microsoft.com/office/drawing/2014/main" xmlns="" id="{46B3BA70-6C73-E5AA-FC9B-4C443949020F}"/>
                </a:ext>
              </a:extLst>
            </p:cNvPr>
            <p:cNvGraphicFramePr/>
            <p:nvPr>
              <p:extLst/>
            </p:nvPr>
          </p:nvGraphicFramePr>
          <p:xfrm>
            <a:off x="1039048" y="1538778"/>
            <a:ext cx="3587261" cy="257985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3" name="Espace réservé du texte 6">
              <a:extLst>
                <a:ext uri="{FF2B5EF4-FFF2-40B4-BE49-F238E27FC236}">
                  <a16:creationId xmlns:a16="http://schemas.microsoft.com/office/drawing/2014/main" xmlns="" id="{52B1BA02-2ECC-9A2C-6DB5-340CD3178967}"/>
                </a:ext>
              </a:extLst>
            </p:cNvPr>
            <p:cNvSpPr txBox="1">
              <a:spLocks/>
            </p:cNvSpPr>
            <p:nvPr/>
          </p:nvSpPr>
          <p:spPr>
            <a:xfrm>
              <a:off x="1423323" y="1612501"/>
              <a:ext cx="199150" cy="2017648"/>
            </a:xfrm>
            <a:prstGeom prst="rect">
              <a:avLst/>
            </a:prstGeom>
            <a:noFill/>
          </p:spPr>
          <p:txBody>
            <a:bodyPr lIns="36000" tIns="36000" rIns="36000" bIns="36000" anchor="ctr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b="1" kern="1200">
                  <a:solidFill>
                    <a:srgbClr val="737078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ts val="1200"/>
                </a:spcBef>
              </a:pPr>
              <a:r>
                <a:rPr lang="fr-FR" sz="1000"/>
                <a:t>10</a:t>
              </a:r>
              <a:r>
                <a:rPr lang="fr-FR" sz="1000" baseline="30000"/>
                <a:t>12</a:t>
              </a:r>
            </a:p>
            <a:p>
              <a:pPr algn="r">
                <a:lnSpc>
                  <a:spcPct val="100000"/>
                </a:lnSpc>
                <a:spcBef>
                  <a:spcPts val="1200"/>
                </a:spcBef>
              </a:pPr>
              <a:r>
                <a:rPr lang="fr-FR" sz="1000"/>
                <a:t>10</a:t>
              </a:r>
              <a:r>
                <a:rPr lang="fr-FR" sz="800" baseline="30000"/>
                <a:t>10</a:t>
              </a:r>
            </a:p>
            <a:p>
              <a:pPr algn="r">
                <a:lnSpc>
                  <a:spcPct val="100000"/>
                </a:lnSpc>
                <a:spcBef>
                  <a:spcPts val="1200"/>
                </a:spcBef>
              </a:pPr>
              <a:r>
                <a:rPr lang="fr-FR" sz="1000"/>
                <a:t>10</a:t>
              </a:r>
              <a:r>
                <a:rPr lang="fr-FR" sz="800" baseline="30000"/>
                <a:t>8</a:t>
              </a:r>
              <a:endParaRPr lang="fr-FR" sz="800"/>
            </a:p>
            <a:p>
              <a:pPr algn="r">
                <a:lnSpc>
                  <a:spcPct val="100000"/>
                </a:lnSpc>
                <a:spcBef>
                  <a:spcPts val="1200"/>
                </a:spcBef>
              </a:pPr>
              <a:r>
                <a:rPr lang="fr-FR" sz="1000"/>
                <a:t>10</a:t>
              </a:r>
              <a:r>
                <a:rPr lang="fr-FR" sz="800" baseline="30000"/>
                <a:t>6</a:t>
              </a:r>
              <a:endParaRPr lang="fr-FR" sz="800"/>
            </a:p>
            <a:p>
              <a:pPr algn="r">
                <a:lnSpc>
                  <a:spcPct val="100000"/>
                </a:lnSpc>
                <a:spcBef>
                  <a:spcPts val="1200"/>
                </a:spcBef>
              </a:pPr>
              <a:r>
                <a:rPr lang="fr-FR" sz="1000"/>
                <a:t>10</a:t>
              </a:r>
              <a:r>
                <a:rPr lang="fr-FR" sz="800" baseline="30000"/>
                <a:t>4</a:t>
              </a:r>
              <a:endParaRPr lang="fr-FR" sz="800"/>
            </a:p>
            <a:p>
              <a:pPr algn="r">
                <a:lnSpc>
                  <a:spcPct val="100000"/>
                </a:lnSpc>
                <a:spcBef>
                  <a:spcPts val="1200"/>
                </a:spcBef>
              </a:pPr>
              <a:r>
                <a:rPr lang="fr-FR" sz="1000"/>
                <a:t>10</a:t>
              </a:r>
              <a:r>
                <a:rPr lang="fr-FR" sz="800" baseline="30000"/>
                <a:t>2</a:t>
              </a:r>
              <a:endParaRPr lang="fr-FR" sz="800"/>
            </a:p>
            <a:p>
              <a:pPr algn="r">
                <a:lnSpc>
                  <a:spcPct val="100000"/>
                </a:lnSpc>
                <a:spcBef>
                  <a:spcPts val="1200"/>
                </a:spcBef>
              </a:pPr>
              <a:r>
                <a:rPr lang="fr-FR" sz="1000"/>
                <a:t>10</a:t>
              </a:r>
              <a:r>
                <a:rPr lang="fr-FR" sz="800" baseline="30000"/>
                <a:t>0</a:t>
              </a:r>
              <a:endParaRPr lang="fr-FR" sz="800"/>
            </a:p>
          </p:txBody>
        </p:sp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xmlns="" id="{B8D304E0-7EDC-C3B6-FD29-F399C5522FB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51420" y="1711905"/>
              <a:ext cx="2741952" cy="1693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xmlns="" id="{546E822B-92AD-443F-0CF4-0ED9F766E6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51420" y="2023224"/>
              <a:ext cx="2741952" cy="1693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xmlns="" id="{87433F34-3699-5683-8134-8E22D6C9A8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51420" y="2334543"/>
              <a:ext cx="2741952" cy="1693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xmlns="" id="{CA4E3797-9EA3-EE41-7162-D06F0048BDC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51420" y="2639330"/>
              <a:ext cx="2741952" cy="1693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>
              <a:extLst>
                <a:ext uri="{FF2B5EF4-FFF2-40B4-BE49-F238E27FC236}">
                  <a16:creationId xmlns:a16="http://schemas.microsoft.com/office/drawing/2014/main" xmlns="" id="{99F6AB0C-6FA4-93F1-754F-ABDA6E0C0C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51420" y="2944117"/>
              <a:ext cx="2741952" cy="1693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>
              <a:extLst>
                <a:ext uri="{FF2B5EF4-FFF2-40B4-BE49-F238E27FC236}">
                  <a16:creationId xmlns:a16="http://schemas.microsoft.com/office/drawing/2014/main" xmlns="" id="{D08C9D42-BB5C-0E60-3BEA-4F2A5AA41E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51420" y="3248904"/>
              <a:ext cx="2741952" cy="1693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>
              <a:extLst>
                <a:ext uri="{FF2B5EF4-FFF2-40B4-BE49-F238E27FC236}">
                  <a16:creationId xmlns:a16="http://schemas.microsoft.com/office/drawing/2014/main" xmlns="" id="{FE8B91F7-B4D0-1F37-46C4-2EA0CF9E260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51420" y="2484335"/>
              <a:ext cx="2741952" cy="1693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>
              <a:extLst>
                <a:ext uri="{FF2B5EF4-FFF2-40B4-BE49-F238E27FC236}">
                  <a16:creationId xmlns:a16="http://schemas.microsoft.com/office/drawing/2014/main" xmlns="" id="{CF327532-A43E-E748-F803-E7BE943037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51420" y="1868229"/>
              <a:ext cx="2741952" cy="1693"/>
            </a:xfrm>
            <a:prstGeom prst="line">
              <a:avLst/>
            </a:prstGeom>
            <a:ln w="28575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>
              <a:extLst>
                <a:ext uri="{FF2B5EF4-FFF2-40B4-BE49-F238E27FC236}">
                  <a16:creationId xmlns:a16="http://schemas.microsoft.com/office/drawing/2014/main" xmlns="" id="{36AF7B82-C5BE-5914-2814-E904ABC675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51420" y="3103453"/>
              <a:ext cx="2741952" cy="1693"/>
            </a:xfrm>
            <a:prstGeom prst="line">
              <a:avLst/>
            </a:prstGeom>
            <a:ln w="28575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>
              <a:extLst>
                <a:ext uri="{FF2B5EF4-FFF2-40B4-BE49-F238E27FC236}">
                  <a16:creationId xmlns:a16="http://schemas.microsoft.com/office/drawing/2014/main" xmlns="" id="{BBC00FE4-D269-5162-5191-8E1ED8D6803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651420" y="1707489"/>
              <a:ext cx="788850" cy="1679881"/>
            </a:xfrm>
            <a:prstGeom prst="line">
              <a:avLst/>
            </a:prstGeom>
            <a:ln w="28575">
              <a:solidFill>
                <a:srgbClr val="C00000"/>
              </a:solidFill>
              <a:headEnd type="oval" w="lg" len="lg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35">
              <a:extLst>
                <a:ext uri="{FF2B5EF4-FFF2-40B4-BE49-F238E27FC236}">
                  <a16:creationId xmlns:a16="http://schemas.microsoft.com/office/drawing/2014/main" xmlns="" id="{196019CC-7733-7FB9-CFEA-C721617BE73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651420" y="1718014"/>
              <a:ext cx="1584149" cy="1654658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  <a:headEnd type="oval" w="lg" len="lg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>
              <a:extLst>
                <a:ext uri="{FF2B5EF4-FFF2-40B4-BE49-F238E27FC236}">
                  <a16:creationId xmlns:a16="http://schemas.microsoft.com/office/drawing/2014/main" xmlns="" id="{954E9230-063D-314E-92BA-2C92C021822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651420" y="1710422"/>
              <a:ext cx="2404477" cy="1662250"/>
            </a:xfrm>
            <a:prstGeom prst="line">
              <a:avLst/>
            </a:prstGeom>
            <a:ln w="28575">
              <a:solidFill>
                <a:schemeClr val="accent1"/>
              </a:solidFill>
              <a:headEnd type="oval" w="lg" len="lg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e 50">
            <a:extLst>
              <a:ext uri="{FF2B5EF4-FFF2-40B4-BE49-F238E27FC236}">
                <a16:creationId xmlns:a16="http://schemas.microsoft.com/office/drawing/2014/main" xmlns="" id="{15B9F3A6-81BE-6359-F8A3-2C0EECE9B2A4}"/>
              </a:ext>
            </a:extLst>
          </p:cNvPr>
          <p:cNvGrpSpPr/>
          <p:nvPr/>
        </p:nvGrpSpPr>
        <p:grpSpPr>
          <a:xfrm>
            <a:off x="1198757" y="1832249"/>
            <a:ext cx="831839" cy="714915"/>
            <a:chOff x="1052620" y="3573426"/>
            <a:chExt cx="862196" cy="714915"/>
          </a:xfrm>
        </p:grpSpPr>
        <p:sp>
          <p:nvSpPr>
            <p:cNvPr id="47" name="Étoile : 5 branches 46">
              <a:extLst>
                <a:ext uri="{FF2B5EF4-FFF2-40B4-BE49-F238E27FC236}">
                  <a16:creationId xmlns:a16="http://schemas.microsoft.com/office/drawing/2014/main" xmlns="" id="{B208F32F-0265-36F6-E626-AB04DB6C6FAA}"/>
                </a:ext>
              </a:extLst>
            </p:cNvPr>
            <p:cNvSpPr/>
            <p:nvPr/>
          </p:nvSpPr>
          <p:spPr>
            <a:xfrm>
              <a:off x="1052620" y="3637787"/>
              <a:ext cx="207637" cy="207637"/>
            </a:xfrm>
            <a:prstGeom prst="star5">
              <a:avLst/>
            </a:prstGeom>
            <a:solidFill>
              <a:schemeClr val="tx1">
                <a:lumMod val="50000"/>
                <a:lumOff val="5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48" name="Espace réservé du texte 6">
              <a:extLst>
                <a:ext uri="{FF2B5EF4-FFF2-40B4-BE49-F238E27FC236}">
                  <a16:creationId xmlns:a16="http://schemas.microsoft.com/office/drawing/2014/main" xmlns="" id="{5E6F0A8A-6EA8-5E47-6024-B5D74C5C3F07}"/>
                </a:ext>
              </a:extLst>
            </p:cNvPr>
            <p:cNvSpPr txBox="1">
              <a:spLocks/>
            </p:cNvSpPr>
            <p:nvPr/>
          </p:nvSpPr>
          <p:spPr>
            <a:xfrm>
              <a:off x="1288832" y="3573426"/>
              <a:ext cx="625984" cy="714915"/>
            </a:xfrm>
            <a:prstGeom prst="rect">
              <a:avLst/>
            </a:prstGeom>
            <a:noFill/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b="1" kern="1200">
                  <a:solidFill>
                    <a:srgbClr val="737078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600"/>
                </a:spcBef>
              </a:pPr>
              <a:r>
                <a:rPr lang="fr-FR" sz="900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MRD </a:t>
              </a:r>
              <a:br>
                <a:rPr lang="fr-FR" sz="900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</a:br>
              <a:r>
                <a:rPr lang="fr-FR" sz="900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négative</a:t>
              </a:r>
            </a:p>
            <a:p>
              <a:pPr>
                <a:lnSpc>
                  <a:spcPct val="100000"/>
                </a:lnSpc>
                <a:spcBef>
                  <a:spcPts val="600"/>
                </a:spcBef>
              </a:pPr>
              <a:r>
                <a:rPr lang="fr-FR" sz="900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Arrêt</a:t>
              </a:r>
              <a:br>
                <a:rPr lang="fr-FR" sz="900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</a:br>
              <a:r>
                <a:rPr lang="fr-FR" sz="900" dirty="0" err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Ibrutinib</a:t>
              </a:r>
              <a:endParaRPr lang="fr-FR" sz="900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50" name="Ellipse 49">
              <a:extLst>
                <a:ext uri="{FF2B5EF4-FFF2-40B4-BE49-F238E27FC236}">
                  <a16:creationId xmlns:a16="http://schemas.microsoft.com/office/drawing/2014/main" xmlns="" id="{D5446507-D925-CF80-ABF3-A0781606CBBC}"/>
                </a:ext>
              </a:extLst>
            </p:cNvPr>
            <p:cNvSpPr/>
            <p:nvPr/>
          </p:nvSpPr>
          <p:spPr>
            <a:xfrm>
              <a:off x="1080238" y="4020324"/>
              <a:ext cx="152400" cy="1524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</p:grpSp>
      <p:sp>
        <p:nvSpPr>
          <p:cNvPr id="24" name="Espace réservé du texte 6">
            <a:extLst>
              <a:ext uri="{FF2B5EF4-FFF2-40B4-BE49-F238E27FC236}">
                <a16:creationId xmlns:a16="http://schemas.microsoft.com/office/drawing/2014/main" xmlns="" id="{9BF63A81-1553-1EC1-C0E0-FBEB5D52D5A6}"/>
              </a:ext>
            </a:extLst>
          </p:cNvPr>
          <p:cNvSpPr txBox="1">
            <a:spLocks/>
          </p:cNvSpPr>
          <p:nvPr/>
        </p:nvSpPr>
        <p:spPr>
          <a:xfrm>
            <a:off x="6300628" y="2030652"/>
            <a:ext cx="1490292" cy="170469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rgbClr val="737078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fr-FR" sz="900" dirty="0">
                <a:solidFill>
                  <a:srgbClr val="70AD47"/>
                </a:solidFill>
              </a:rPr>
              <a:t>RC MRD négative </a:t>
            </a:r>
            <a:r>
              <a:rPr lang="fr-FR" sz="900" b="0" dirty="0">
                <a:solidFill>
                  <a:srgbClr val="70AD47"/>
                </a:solidFill>
              </a:rPr>
              <a:t>(&lt;0,01%)</a:t>
            </a:r>
          </a:p>
        </p:txBody>
      </p:sp>
      <p:sp>
        <p:nvSpPr>
          <p:cNvPr id="18" name="Espace réservé du texte 6">
            <a:extLst>
              <a:ext uri="{FF2B5EF4-FFF2-40B4-BE49-F238E27FC236}">
                <a16:creationId xmlns:a16="http://schemas.microsoft.com/office/drawing/2014/main" xmlns="" id="{4824C13C-3327-93EE-6C63-40653646344E}"/>
              </a:ext>
            </a:extLst>
          </p:cNvPr>
          <p:cNvSpPr txBox="1">
            <a:spLocks/>
          </p:cNvSpPr>
          <p:nvPr/>
        </p:nvSpPr>
        <p:spPr>
          <a:xfrm>
            <a:off x="6804561" y="2661917"/>
            <a:ext cx="986360" cy="130567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rgbClr val="737078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fr-FR" sz="900" dirty="0">
                <a:solidFill>
                  <a:srgbClr val="C00000"/>
                </a:solidFill>
              </a:rPr>
              <a:t>Possible guérison</a:t>
            </a:r>
          </a:p>
        </p:txBody>
      </p:sp>
      <p:sp>
        <p:nvSpPr>
          <p:cNvPr id="27" name="Espace réservé du texte 6">
            <a:extLst>
              <a:ext uri="{FF2B5EF4-FFF2-40B4-BE49-F238E27FC236}">
                <a16:creationId xmlns:a16="http://schemas.microsoft.com/office/drawing/2014/main" xmlns="" id="{08B6F624-1A88-92E4-35CE-64F8F64D9573}"/>
              </a:ext>
            </a:extLst>
          </p:cNvPr>
          <p:cNvSpPr txBox="1">
            <a:spLocks/>
          </p:cNvSpPr>
          <p:nvPr/>
        </p:nvSpPr>
        <p:spPr>
          <a:xfrm>
            <a:off x="7220984" y="1413930"/>
            <a:ext cx="569936" cy="17046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rgbClr val="737078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fr-FR" sz="900" dirty="0">
                <a:solidFill>
                  <a:srgbClr val="4472C4"/>
                </a:solidFill>
              </a:rPr>
              <a:t>RC IWCLL </a:t>
            </a:r>
          </a:p>
        </p:txBody>
      </p:sp>
      <p:sp>
        <p:nvSpPr>
          <p:cNvPr id="44" name="Étoile : 5 branches 43">
            <a:extLst>
              <a:ext uri="{FF2B5EF4-FFF2-40B4-BE49-F238E27FC236}">
                <a16:creationId xmlns:a16="http://schemas.microsoft.com/office/drawing/2014/main" xmlns="" id="{FBF83085-7932-F6D7-9713-657904CDD5B8}"/>
              </a:ext>
            </a:extLst>
          </p:cNvPr>
          <p:cNvSpPr/>
          <p:nvPr/>
        </p:nvSpPr>
        <p:spPr>
          <a:xfrm>
            <a:off x="4668335" y="2011227"/>
            <a:ext cx="207637" cy="207637"/>
          </a:xfrm>
          <a:prstGeom prst="star5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45" name="Étoile : 5 branches 44">
            <a:extLst>
              <a:ext uri="{FF2B5EF4-FFF2-40B4-BE49-F238E27FC236}">
                <a16:creationId xmlns:a16="http://schemas.microsoft.com/office/drawing/2014/main" xmlns="" id="{FB3C530B-309B-93DD-544D-3F98023BFC64}"/>
              </a:ext>
            </a:extLst>
          </p:cNvPr>
          <p:cNvSpPr/>
          <p:nvPr/>
        </p:nvSpPr>
        <p:spPr>
          <a:xfrm>
            <a:off x="3916230" y="2011227"/>
            <a:ext cx="207637" cy="207637"/>
          </a:xfrm>
          <a:prstGeom prst="star5">
            <a:avLst/>
          </a:prstGeom>
          <a:solidFill>
            <a:schemeClr val="accent6">
              <a:lumMod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46" name="Étoile : 5 branches 45">
            <a:extLst>
              <a:ext uri="{FF2B5EF4-FFF2-40B4-BE49-F238E27FC236}">
                <a16:creationId xmlns:a16="http://schemas.microsoft.com/office/drawing/2014/main" xmlns="" id="{6DA73B7E-A80B-7D94-2FCB-644778C88B44}"/>
              </a:ext>
            </a:extLst>
          </p:cNvPr>
          <p:cNvSpPr/>
          <p:nvPr/>
        </p:nvSpPr>
        <p:spPr>
          <a:xfrm>
            <a:off x="3295326" y="2011227"/>
            <a:ext cx="207637" cy="207637"/>
          </a:xfrm>
          <a:prstGeom prst="star5">
            <a:avLst/>
          </a:prstGeom>
          <a:solidFill>
            <a:srgbClr val="C0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cxnSp>
        <p:nvCxnSpPr>
          <p:cNvPr id="62" name="Connecteur droit avec flèche 61">
            <a:extLst>
              <a:ext uri="{FF2B5EF4-FFF2-40B4-BE49-F238E27FC236}">
                <a16:creationId xmlns:a16="http://schemas.microsoft.com/office/drawing/2014/main" xmlns="" id="{C67AF4DF-DC82-E584-4052-54EA09867A65}"/>
              </a:ext>
            </a:extLst>
          </p:cNvPr>
          <p:cNvCxnSpPr>
            <a:cxnSpLocks/>
          </p:cNvCxnSpPr>
          <p:nvPr/>
        </p:nvCxnSpPr>
        <p:spPr>
          <a:xfrm>
            <a:off x="2717122" y="3870369"/>
            <a:ext cx="0" cy="298276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avec flèche 62">
            <a:extLst>
              <a:ext uri="{FF2B5EF4-FFF2-40B4-BE49-F238E27FC236}">
                <a16:creationId xmlns:a16="http://schemas.microsoft.com/office/drawing/2014/main" xmlns="" id="{7CA781D0-AA75-E4EA-F7EF-4C0C803AEFB0}"/>
              </a:ext>
            </a:extLst>
          </p:cNvPr>
          <p:cNvCxnSpPr>
            <a:cxnSpLocks/>
          </p:cNvCxnSpPr>
          <p:nvPr/>
        </p:nvCxnSpPr>
        <p:spPr>
          <a:xfrm flipV="1">
            <a:off x="2717122" y="4379352"/>
            <a:ext cx="0" cy="28216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avec flèche 64">
            <a:extLst>
              <a:ext uri="{FF2B5EF4-FFF2-40B4-BE49-F238E27FC236}">
                <a16:creationId xmlns:a16="http://schemas.microsoft.com/office/drawing/2014/main" xmlns="" id="{1010F87F-EE0F-3006-7A0E-20562705AF68}"/>
              </a:ext>
            </a:extLst>
          </p:cNvPr>
          <p:cNvCxnSpPr>
            <a:cxnSpLocks/>
          </p:cNvCxnSpPr>
          <p:nvPr/>
        </p:nvCxnSpPr>
        <p:spPr>
          <a:xfrm>
            <a:off x="3435502" y="3870369"/>
            <a:ext cx="0" cy="298276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avec flèche 65">
            <a:extLst>
              <a:ext uri="{FF2B5EF4-FFF2-40B4-BE49-F238E27FC236}">
                <a16:creationId xmlns:a16="http://schemas.microsoft.com/office/drawing/2014/main" xmlns="" id="{4A74C122-1802-607D-C6CD-5AA4D30254F7}"/>
              </a:ext>
            </a:extLst>
          </p:cNvPr>
          <p:cNvCxnSpPr>
            <a:cxnSpLocks/>
          </p:cNvCxnSpPr>
          <p:nvPr/>
        </p:nvCxnSpPr>
        <p:spPr>
          <a:xfrm flipV="1">
            <a:off x="3435502" y="4379352"/>
            <a:ext cx="0" cy="28216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avec flèche 66">
            <a:extLst>
              <a:ext uri="{FF2B5EF4-FFF2-40B4-BE49-F238E27FC236}">
                <a16:creationId xmlns:a16="http://schemas.microsoft.com/office/drawing/2014/main" xmlns="" id="{0AD18786-CFC0-7A3D-8B28-6966F79C1E96}"/>
              </a:ext>
            </a:extLst>
          </p:cNvPr>
          <p:cNvCxnSpPr>
            <a:cxnSpLocks/>
          </p:cNvCxnSpPr>
          <p:nvPr/>
        </p:nvCxnSpPr>
        <p:spPr>
          <a:xfrm>
            <a:off x="4135776" y="3870369"/>
            <a:ext cx="0" cy="298276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avec flèche 67">
            <a:extLst>
              <a:ext uri="{FF2B5EF4-FFF2-40B4-BE49-F238E27FC236}">
                <a16:creationId xmlns:a16="http://schemas.microsoft.com/office/drawing/2014/main" xmlns="" id="{021F4D93-1DA8-85BF-8D2D-102DED3C634A}"/>
              </a:ext>
            </a:extLst>
          </p:cNvPr>
          <p:cNvCxnSpPr>
            <a:cxnSpLocks/>
          </p:cNvCxnSpPr>
          <p:nvPr/>
        </p:nvCxnSpPr>
        <p:spPr>
          <a:xfrm flipV="1">
            <a:off x="4135776" y="4379352"/>
            <a:ext cx="0" cy="28216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avec flèche 68">
            <a:extLst>
              <a:ext uri="{FF2B5EF4-FFF2-40B4-BE49-F238E27FC236}">
                <a16:creationId xmlns:a16="http://schemas.microsoft.com/office/drawing/2014/main" xmlns="" id="{39BAEE13-2D8B-4DF5-711D-B9FDC960648E}"/>
              </a:ext>
            </a:extLst>
          </p:cNvPr>
          <p:cNvCxnSpPr>
            <a:cxnSpLocks/>
          </p:cNvCxnSpPr>
          <p:nvPr/>
        </p:nvCxnSpPr>
        <p:spPr>
          <a:xfrm>
            <a:off x="4845103" y="3870369"/>
            <a:ext cx="0" cy="298276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avec flèche 69">
            <a:extLst>
              <a:ext uri="{FF2B5EF4-FFF2-40B4-BE49-F238E27FC236}">
                <a16:creationId xmlns:a16="http://schemas.microsoft.com/office/drawing/2014/main" xmlns="" id="{6CDBBDD8-0B86-772F-E13D-AF0AAA9C41CF}"/>
              </a:ext>
            </a:extLst>
          </p:cNvPr>
          <p:cNvCxnSpPr>
            <a:cxnSpLocks/>
          </p:cNvCxnSpPr>
          <p:nvPr/>
        </p:nvCxnSpPr>
        <p:spPr>
          <a:xfrm flipV="1">
            <a:off x="4845103" y="4379352"/>
            <a:ext cx="0" cy="28216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avec flèche 70">
            <a:extLst>
              <a:ext uri="{FF2B5EF4-FFF2-40B4-BE49-F238E27FC236}">
                <a16:creationId xmlns:a16="http://schemas.microsoft.com/office/drawing/2014/main" xmlns="" id="{62B914D3-CCC0-7A19-AD1D-7210AB9DC704}"/>
              </a:ext>
            </a:extLst>
          </p:cNvPr>
          <p:cNvCxnSpPr>
            <a:cxnSpLocks/>
          </p:cNvCxnSpPr>
          <p:nvPr/>
        </p:nvCxnSpPr>
        <p:spPr>
          <a:xfrm>
            <a:off x="5554430" y="3870369"/>
            <a:ext cx="0" cy="298276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avec flèche 71">
            <a:extLst>
              <a:ext uri="{FF2B5EF4-FFF2-40B4-BE49-F238E27FC236}">
                <a16:creationId xmlns:a16="http://schemas.microsoft.com/office/drawing/2014/main" xmlns="" id="{501E215E-00AB-B249-C417-4B50B74F479B}"/>
              </a:ext>
            </a:extLst>
          </p:cNvPr>
          <p:cNvCxnSpPr>
            <a:cxnSpLocks/>
          </p:cNvCxnSpPr>
          <p:nvPr/>
        </p:nvCxnSpPr>
        <p:spPr>
          <a:xfrm flipV="1">
            <a:off x="5554430" y="4379352"/>
            <a:ext cx="0" cy="28216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avec flèche 72">
            <a:extLst>
              <a:ext uri="{FF2B5EF4-FFF2-40B4-BE49-F238E27FC236}">
                <a16:creationId xmlns:a16="http://schemas.microsoft.com/office/drawing/2014/main" xmlns="" id="{0F1C3547-3563-071B-86D8-C738F6D6841C}"/>
              </a:ext>
            </a:extLst>
          </p:cNvPr>
          <p:cNvCxnSpPr>
            <a:cxnSpLocks/>
          </p:cNvCxnSpPr>
          <p:nvPr/>
        </p:nvCxnSpPr>
        <p:spPr>
          <a:xfrm>
            <a:off x="6263757" y="3870369"/>
            <a:ext cx="0" cy="298276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avec flèche 73">
            <a:extLst>
              <a:ext uri="{FF2B5EF4-FFF2-40B4-BE49-F238E27FC236}">
                <a16:creationId xmlns:a16="http://schemas.microsoft.com/office/drawing/2014/main" xmlns="" id="{DE141F2D-EFB6-554A-BAE6-9044D467AA4C}"/>
              </a:ext>
            </a:extLst>
          </p:cNvPr>
          <p:cNvCxnSpPr>
            <a:cxnSpLocks/>
          </p:cNvCxnSpPr>
          <p:nvPr/>
        </p:nvCxnSpPr>
        <p:spPr>
          <a:xfrm flipV="1">
            <a:off x="6263757" y="4379352"/>
            <a:ext cx="0" cy="28216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avec flèche 74">
            <a:extLst>
              <a:ext uri="{FF2B5EF4-FFF2-40B4-BE49-F238E27FC236}">
                <a16:creationId xmlns:a16="http://schemas.microsoft.com/office/drawing/2014/main" xmlns="" id="{67EFFAAC-4169-AD49-3F0F-36C480838F4A}"/>
              </a:ext>
            </a:extLst>
          </p:cNvPr>
          <p:cNvCxnSpPr>
            <a:cxnSpLocks/>
          </p:cNvCxnSpPr>
          <p:nvPr/>
        </p:nvCxnSpPr>
        <p:spPr>
          <a:xfrm>
            <a:off x="6973084" y="3870369"/>
            <a:ext cx="0" cy="298276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avec flèche 75">
            <a:extLst>
              <a:ext uri="{FF2B5EF4-FFF2-40B4-BE49-F238E27FC236}">
                <a16:creationId xmlns:a16="http://schemas.microsoft.com/office/drawing/2014/main" xmlns="" id="{236B9A8F-4F20-C44A-CAE3-D5651CFEDD62}"/>
              </a:ext>
            </a:extLst>
          </p:cNvPr>
          <p:cNvCxnSpPr>
            <a:cxnSpLocks/>
          </p:cNvCxnSpPr>
          <p:nvPr/>
        </p:nvCxnSpPr>
        <p:spPr>
          <a:xfrm flipV="1">
            <a:off x="6973084" y="4379352"/>
            <a:ext cx="0" cy="28216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avec flèche 76">
            <a:extLst>
              <a:ext uri="{FF2B5EF4-FFF2-40B4-BE49-F238E27FC236}">
                <a16:creationId xmlns:a16="http://schemas.microsoft.com/office/drawing/2014/main" xmlns="" id="{D8B5BA20-EE77-3342-989F-41DBB90997C8}"/>
              </a:ext>
            </a:extLst>
          </p:cNvPr>
          <p:cNvCxnSpPr>
            <a:cxnSpLocks/>
          </p:cNvCxnSpPr>
          <p:nvPr/>
        </p:nvCxnSpPr>
        <p:spPr>
          <a:xfrm>
            <a:off x="7682411" y="3870369"/>
            <a:ext cx="0" cy="298276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avec flèche 77">
            <a:extLst>
              <a:ext uri="{FF2B5EF4-FFF2-40B4-BE49-F238E27FC236}">
                <a16:creationId xmlns:a16="http://schemas.microsoft.com/office/drawing/2014/main" xmlns="" id="{90356AEC-1B1D-A89A-AF6C-8F5DEDF7C0CC}"/>
              </a:ext>
            </a:extLst>
          </p:cNvPr>
          <p:cNvCxnSpPr>
            <a:cxnSpLocks/>
          </p:cNvCxnSpPr>
          <p:nvPr/>
        </p:nvCxnSpPr>
        <p:spPr>
          <a:xfrm flipV="1">
            <a:off x="7682411" y="4379352"/>
            <a:ext cx="0" cy="28216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avec flèche 78">
            <a:extLst>
              <a:ext uri="{FF2B5EF4-FFF2-40B4-BE49-F238E27FC236}">
                <a16:creationId xmlns:a16="http://schemas.microsoft.com/office/drawing/2014/main" xmlns="" id="{7FAB449C-D1D5-62F9-5266-F422B44A810F}"/>
              </a:ext>
            </a:extLst>
          </p:cNvPr>
          <p:cNvCxnSpPr>
            <a:cxnSpLocks/>
          </p:cNvCxnSpPr>
          <p:nvPr/>
        </p:nvCxnSpPr>
        <p:spPr>
          <a:xfrm flipV="1">
            <a:off x="3783922" y="4379351"/>
            <a:ext cx="0" cy="28216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avec flèche 79">
            <a:extLst>
              <a:ext uri="{FF2B5EF4-FFF2-40B4-BE49-F238E27FC236}">
                <a16:creationId xmlns:a16="http://schemas.microsoft.com/office/drawing/2014/main" xmlns="" id="{F1D4E766-C4CA-09DC-DF53-C65BBD5A3126}"/>
              </a:ext>
            </a:extLst>
          </p:cNvPr>
          <p:cNvCxnSpPr>
            <a:cxnSpLocks/>
          </p:cNvCxnSpPr>
          <p:nvPr/>
        </p:nvCxnSpPr>
        <p:spPr>
          <a:xfrm flipV="1">
            <a:off x="4506696" y="4379350"/>
            <a:ext cx="0" cy="28216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avec flèche 80">
            <a:extLst>
              <a:ext uri="{FF2B5EF4-FFF2-40B4-BE49-F238E27FC236}">
                <a16:creationId xmlns:a16="http://schemas.microsoft.com/office/drawing/2014/main" xmlns="" id="{E59E8A0B-26B3-9B18-67FA-C85BD69152EC}"/>
              </a:ext>
            </a:extLst>
          </p:cNvPr>
          <p:cNvCxnSpPr>
            <a:cxnSpLocks/>
          </p:cNvCxnSpPr>
          <p:nvPr/>
        </p:nvCxnSpPr>
        <p:spPr>
          <a:xfrm flipV="1">
            <a:off x="5211364" y="4379349"/>
            <a:ext cx="0" cy="28216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avec flèche 81">
            <a:extLst>
              <a:ext uri="{FF2B5EF4-FFF2-40B4-BE49-F238E27FC236}">
                <a16:creationId xmlns:a16="http://schemas.microsoft.com/office/drawing/2014/main" xmlns="" id="{D34F151E-4D66-BBE3-1DBC-FFB1122A029F}"/>
              </a:ext>
            </a:extLst>
          </p:cNvPr>
          <p:cNvCxnSpPr>
            <a:cxnSpLocks/>
          </p:cNvCxnSpPr>
          <p:nvPr/>
        </p:nvCxnSpPr>
        <p:spPr>
          <a:xfrm flipV="1">
            <a:off x="5916032" y="4379348"/>
            <a:ext cx="0" cy="28216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avec flèche 82">
            <a:extLst>
              <a:ext uri="{FF2B5EF4-FFF2-40B4-BE49-F238E27FC236}">
                <a16:creationId xmlns:a16="http://schemas.microsoft.com/office/drawing/2014/main" xmlns="" id="{F962846B-C650-6B06-5D8F-4887A2F73F24}"/>
              </a:ext>
            </a:extLst>
          </p:cNvPr>
          <p:cNvCxnSpPr>
            <a:cxnSpLocks/>
          </p:cNvCxnSpPr>
          <p:nvPr/>
        </p:nvCxnSpPr>
        <p:spPr>
          <a:xfrm flipV="1">
            <a:off x="6620700" y="4379347"/>
            <a:ext cx="0" cy="28216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avec flèche 84">
            <a:extLst>
              <a:ext uri="{FF2B5EF4-FFF2-40B4-BE49-F238E27FC236}">
                <a16:creationId xmlns:a16="http://schemas.microsoft.com/office/drawing/2014/main" xmlns="" id="{7593BFA7-E49D-4C27-41EB-AD88BDCC6D35}"/>
              </a:ext>
            </a:extLst>
          </p:cNvPr>
          <p:cNvCxnSpPr>
            <a:cxnSpLocks/>
          </p:cNvCxnSpPr>
          <p:nvPr/>
        </p:nvCxnSpPr>
        <p:spPr>
          <a:xfrm flipV="1">
            <a:off x="7325368" y="4379346"/>
            <a:ext cx="0" cy="28216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avec flèche 87">
            <a:extLst>
              <a:ext uri="{FF2B5EF4-FFF2-40B4-BE49-F238E27FC236}">
                <a16:creationId xmlns:a16="http://schemas.microsoft.com/office/drawing/2014/main" xmlns="" id="{D45D3BD2-0789-1463-5628-DA428C9BD933}"/>
              </a:ext>
            </a:extLst>
          </p:cNvPr>
          <p:cNvCxnSpPr>
            <a:cxnSpLocks/>
          </p:cNvCxnSpPr>
          <p:nvPr/>
        </p:nvCxnSpPr>
        <p:spPr>
          <a:xfrm>
            <a:off x="3235569" y="3863574"/>
            <a:ext cx="0" cy="298276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avec flèche 88">
            <a:extLst>
              <a:ext uri="{FF2B5EF4-FFF2-40B4-BE49-F238E27FC236}">
                <a16:creationId xmlns:a16="http://schemas.microsoft.com/office/drawing/2014/main" xmlns="" id="{5358285D-C7F2-6523-9174-3E574E193E69}"/>
              </a:ext>
            </a:extLst>
          </p:cNvPr>
          <p:cNvCxnSpPr>
            <a:cxnSpLocks/>
          </p:cNvCxnSpPr>
          <p:nvPr/>
        </p:nvCxnSpPr>
        <p:spPr>
          <a:xfrm flipV="1">
            <a:off x="3235569" y="4372557"/>
            <a:ext cx="0" cy="28216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avec flèche 89">
            <a:extLst>
              <a:ext uri="{FF2B5EF4-FFF2-40B4-BE49-F238E27FC236}">
                <a16:creationId xmlns:a16="http://schemas.microsoft.com/office/drawing/2014/main" xmlns="" id="{11357890-024C-484B-C03C-16842D75E12D}"/>
              </a:ext>
            </a:extLst>
          </p:cNvPr>
          <p:cNvCxnSpPr>
            <a:cxnSpLocks/>
          </p:cNvCxnSpPr>
          <p:nvPr/>
        </p:nvCxnSpPr>
        <p:spPr>
          <a:xfrm>
            <a:off x="3235569" y="3721231"/>
            <a:ext cx="0" cy="298276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cteur droit avec flèche 91">
            <a:extLst>
              <a:ext uri="{FF2B5EF4-FFF2-40B4-BE49-F238E27FC236}">
                <a16:creationId xmlns:a16="http://schemas.microsoft.com/office/drawing/2014/main" xmlns="" id="{DC93867B-B3F0-2343-486B-586C5C1CDECC}"/>
              </a:ext>
            </a:extLst>
          </p:cNvPr>
          <p:cNvCxnSpPr>
            <a:cxnSpLocks/>
          </p:cNvCxnSpPr>
          <p:nvPr/>
        </p:nvCxnSpPr>
        <p:spPr>
          <a:xfrm flipV="1">
            <a:off x="3235569" y="4509641"/>
            <a:ext cx="0" cy="282165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Espace réservé du texte 6">
            <a:extLst>
              <a:ext uri="{FF2B5EF4-FFF2-40B4-BE49-F238E27FC236}">
                <a16:creationId xmlns:a16="http://schemas.microsoft.com/office/drawing/2014/main" xmlns="" id="{1A5E8DFD-2715-7445-A912-D662BCD9463B}"/>
              </a:ext>
            </a:extLst>
          </p:cNvPr>
          <p:cNvSpPr txBox="1">
            <a:spLocks/>
          </p:cNvSpPr>
          <p:nvPr/>
        </p:nvSpPr>
        <p:spPr>
          <a:xfrm>
            <a:off x="2926143" y="3717771"/>
            <a:ext cx="283581" cy="175924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rgbClr val="737078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fr-FR" sz="1050" b="0" dirty="0">
                <a:solidFill>
                  <a:srgbClr val="C00000"/>
                </a:solidFill>
              </a:rPr>
              <a:t>MO</a:t>
            </a:r>
          </a:p>
        </p:txBody>
      </p:sp>
      <p:sp>
        <p:nvSpPr>
          <p:cNvPr id="96" name="Espace réservé du texte 6">
            <a:extLst>
              <a:ext uri="{FF2B5EF4-FFF2-40B4-BE49-F238E27FC236}">
                <a16:creationId xmlns:a16="http://schemas.microsoft.com/office/drawing/2014/main" xmlns="" id="{2BC90310-3ADB-21DE-48AB-04BDB648FDC3}"/>
              </a:ext>
            </a:extLst>
          </p:cNvPr>
          <p:cNvSpPr txBox="1">
            <a:spLocks/>
          </p:cNvSpPr>
          <p:nvPr/>
        </p:nvSpPr>
        <p:spPr>
          <a:xfrm>
            <a:off x="2471330" y="3706240"/>
            <a:ext cx="391786" cy="175580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rgbClr val="737078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fr-FR" sz="1050" b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Sang</a:t>
            </a:r>
          </a:p>
        </p:txBody>
      </p:sp>
      <p:sp>
        <p:nvSpPr>
          <p:cNvPr id="97" name="Freeform 41">
            <a:extLst>
              <a:ext uri="{FF2B5EF4-FFF2-40B4-BE49-F238E27FC236}">
                <a16:creationId xmlns:a16="http://schemas.microsoft.com/office/drawing/2014/main" xmlns="" id="{AEF178DB-235D-D1D8-1D35-A7E7BA1C8FB8}"/>
              </a:ext>
            </a:extLst>
          </p:cNvPr>
          <p:cNvSpPr/>
          <p:nvPr/>
        </p:nvSpPr>
        <p:spPr>
          <a:xfrm>
            <a:off x="1690978" y="4353050"/>
            <a:ext cx="523981" cy="291369"/>
          </a:xfrm>
          <a:prstGeom prst="roundRect">
            <a:avLst>
              <a:gd name="adj" fmla="val 9151"/>
            </a:avLst>
          </a:prstGeom>
          <a:solidFill>
            <a:schemeClr val="accent1"/>
          </a:solidFill>
          <a:ln w="6350" cap="flat" cmpd="sng" algn="ctr">
            <a:solidFill>
              <a:schemeClr val="bg1"/>
            </a:solidFill>
            <a:prstDash val="solid"/>
          </a:ln>
          <a:effectLst/>
        </p:spPr>
        <p:txBody>
          <a:bodyPr spcFirstLastPara="0" vert="horz" wrap="square" lIns="36000" tIns="36000" rIns="36000" bIns="36000" numCol="1" spcCol="1270" anchor="ctr" anchorCtr="0">
            <a:noAutofit/>
          </a:bodyPr>
          <a:lstStyle/>
          <a:p>
            <a:pPr algn="ctr" defTabSz="514350">
              <a:defRPr/>
            </a:pPr>
            <a:r>
              <a:rPr lang="en-US" sz="1200" b="1" kern="0">
                <a:solidFill>
                  <a:prstClr val="white"/>
                </a:solidFill>
                <a:cs typeface="Arial" panose="020B0604020202020204" pitchFamily="34" charset="0"/>
              </a:rPr>
              <a:t>I+V</a:t>
            </a:r>
          </a:p>
        </p:txBody>
      </p:sp>
      <p:sp>
        <p:nvSpPr>
          <p:cNvPr id="98" name="Freeform 41">
            <a:extLst>
              <a:ext uri="{FF2B5EF4-FFF2-40B4-BE49-F238E27FC236}">
                <a16:creationId xmlns:a16="http://schemas.microsoft.com/office/drawing/2014/main" xmlns="" id="{51964E3F-3A72-626F-2207-D751CFB11AF5}"/>
              </a:ext>
            </a:extLst>
          </p:cNvPr>
          <p:cNvSpPr/>
          <p:nvPr/>
        </p:nvSpPr>
        <p:spPr>
          <a:xfrm>
            <a:off x="1690978" y="3935395"/>
            <a:ext cx="523981" cy="291369"/>
          </a:xfrm>
          <a:prstGeom prst="roundRect">
            <a:avLst>
              <a:gd name="adj" fmla="val 9151"/>
            </a:avLst>
          </a:prstGeom>
          <a:solidFill>
            <a:schemeClr val="accent2"/>
          </a:solidFill>
          <a:ln w="6350" cap="flat" cmpd="sng" algn="ctr">
            <a:solidFill>
              <a:schemeClr val="bg1"/>
            </a:solidFill>
            <a:prstDash val="solid"/>
          </a:ln>
          <a:effectLst/>
        </p:spPr>
        <p:txBody>
          <a:bodyPr spcFirstLastPara="0" vert="horz" wrap="square" lIns="36000" tIns="36000" rIns="36000" bIns="36000" numCol="1" spcCol="1270" anchor="ctr" anchorCtr="0">
            <a:noAutofit/>
          </a:bodyPr>
          <a:lstStyle/>
          <a:p>
            <a:pPr algn="ctr" defTabSz="514350">
              <a:defRPr/>
            </a:pPr>
            <a:r>
              <a:rPr lang="en-US" sz="1200" b="1" kern="0" dirty="0">
                <a:solidFill>
                  <a:prstClr val="white"/>
                </a:solidFill>
                <a:cs typeface="Arial" panose="020B0604020202020204" pitchFamily="34" charset="0"/>
              </a:rPr>
              <a:t>FCR</a:t>
            </a:r>
            <a:endParaRPr lang="en-US" sz="1200" kern="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cxnSp>
        <p:nvCxnSpPr>
          <p:cNvPr id="101" name="Connecteur droit 100">
            <a:extLst>
              <a:ext uri="{FF2B5EF4-FFF2-40B4-BE49-F238E27FC236}">
                <a16:creationId xmlns:a16="http://schemas.microsoft.com/office/drawing/2014/main" xmlns="" id="{D193BFEB-2214-B067-A20E-E96F9EBA732F}"/>
              </a:ext>
            </a:extLst>
          </p:cNvPr>
          <p:cNvCxnSpPr>
            <a:cxnSpLocks/>
          </p:cNvCxnSpPr>
          <p:nvPr/>
        </p:nvCxnSpPr>
        <p:spPr>
          <a:xfrm flipH="1">
            <a:off x="2721649" y="5032294"/>
            <a:ext cx="1414127" cy="0"/>
          </a:xfrm>
          <a:prstGeom prst="line">
            <a:avLst/>
          </a:prstGeom>
          <a:ln w="28575">
            <a:solidFill>
              <a:schemeClr val="accent1"/>
            </a:solidFill>
            <a:headEnd type="oval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necteur droit 111">
            <a:extLst>
              <a:ext uri="{FF2B5EF4-FFF2-40B4-BE49-F238E27FC236}">
                <a16:creationId xmlns:a16="http://schemas.microsoft.com/office/drawing/2014/main" xmlns="" id="{39273813-3BEC-09AF-86B8-0F306D59B22F}"/>
              </a:ext>
            </a:extLst>
          </p:cNvPr>
          <p:cNvCxnSpPr>
            <a:cxnSpLocks/>
          </p:cNvCxnSpPr>
          <p:nvPr/>
        </p:nvCxnSpPr>
        <p:spPr>
          <a:xfrm flipH="1">
            <a:off x="2721648" y="5201786"/>
            <a:ext cx="2121991" cy="0"/>
          </a:xfrm>
          <a:prstGeom prst="line">
            <a:avLst/>
          </a:prstGeom>
          <a:ln w="28575">
            <a:solidFill>
              <a:schemeClr val="accent1"/>
            </a:solidFill>
            <a:headEnd type="oval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cteur droit 119">
            <a:extLst>
              <a:ext uri="{FF2B5EF4-FFF2-40B4-BE49-F238E27FC236}">
                <a16:creationId xmlns:a16="http://schemas.microsoft.com/office/drawing/2014/main" xmlns="" id="{BE0AB82A-0E13-BDFF-90D3-29F238E14F06}"/>
              </a:ext>
            </a:extLst>
          </p:cNvPr>
          <p:cNvCxnSpPr>
            <a:cxnSpLocks/>
          </p:cNvCxnSpPr>
          <p:nvPr/>
        </p:nvCxnSpPr>
        <p:spPr>
          <a:xfrm flipH="1">
            <a:off x="2721647" y="5371278"/>
            <a:ext cx="2832783" cy="0"/>
          </a:xfrm>
          <a:prstGeom prst="line">
            <a:avLst/>
          </a:prstGeom>
          <a:ln w="28575">
            <a:solidFill>
              <a:schemeClr val="accent1"/>
            </a:solidFill>
            <a:headEnd type="oval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cteur droit 121">
            <a:extLst>
              <a:ext uri="{FF2B5EF4-FFF2-40B4-BE49-F238E27FC236}">
                <a16:creationId xmlns:a16="http://schemas.microsoft.com/office/drawing/2014/main" xmlns="" id="{3043147D-D980-8D7A-724E-112AFD4267D2}"/>
              </a:ext>
            </a:extLst>
          </p:cNvPr>
          <p:cNvCxnSpPr>
            <a:cxnSpLocks/>
          </p:cNvCxnSpPr>
          <p:nvPr/>
        </p:nvCxnSpPr>
        <p:spPr>
          <a:xfrm flipH="1">
            <a:off x="2721646" y="5540770"/>
            <a:ext cx="3542111" cy="0"/>
          </a:xfrm>
          <a:prstGeom prst="line">
            <a:avLst/>
          </a:prstGeom>
          <a:ln w="28575">
            <a:solidFill>
              <a:schemeClr val="accent1"/>
            </a:solidFill>
            <a:headEnd type="oval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necteur droit 123">
            <a:extLst>
              <a:ext uri="{FF2B5EF4-FFF2-40B4-BE49-F238E27FC236}">
                <a16:creationId xmlns:a16="http://schemas.microsoft.com/office/drawing/2014/main" xmlns="" id="{FD1FC9A2-832D-7F25-E875-7D894C07E9F7}"/>
              </a:ext>
            </a:extLst>
          </p:cNvPr>
          <p:cNvCxnSpPr>
            <a:cxnSpLocks/>
          </p:cNvCxnSpPr>
          <p:nvPr/>
        </p:nvCxnSpPr>
        <p:spPr>
          <a:xfrm flipH="1">
            <a:off x="2721645" y="5710262"/>
            <a:ext cx="4251439" cy="0"/>
          </a:xfrm>
          <a:prstGeom prst="line">
            <a:avLst/>
          </a:prstGeom>
          <a:ln w="28575">
            <a:solidFill>
              <a:schemeClr val="accent1"/>
            </a:solidFill>
            <a:headEnd type="oval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necteur droit 126">
            <a:extLst>
              <a:ext uri="{FF2B5EF4-FFF2-40B4-BE49-F238E27FC236}">
                <a16:creationId xmlns:a16="http://schemas.microsoft.com/office/drawing/2014/main" xmlns="" id="{7EC11681-DBB7-460D-F8A6-C374E246E3A4}"/>
              </a:ext>
            </a:extLst>
          </p:cNvPr>
          <p:cNvCxnSpPr>
            <a:cxnSpLocks/>
          </p:cNvCxnSpPr>
          <p:nvPr/>
        </p:nvCxnSpPr>
        <p:spPr>
          <a:xfrm>
            <a:off x="2705088" y="5032294"/>
            <a:ext cx="73041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necteur droit 128">
            <a:extLst>
              <a:ext uri="{FF2B5EF4-FFF2-40B4-BE49-F238E27FC236}">
                <a16:creationId xmlns:a16="http://schemas.microsoft.com/office/drawing/2014/main" xmlns="" id="{8962DD87-5240-4567-EB9D-76F1F1E4215A}"/>
              </a:ext>
            </a:extLst>
          </p:cNvPr>
          <p:cNvCxnSpPr>
            <a:cxnSpLocks/>
          </p:cNvCxnSpPr>
          <p:nvPr/>
        </p:nvCxnSpPr>
        <p:spPr>
          <a:xfrm>
            <a:off x="2705088" y="5201786"/>
            <a:ext cx="107755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necteur droit 129">
            <a:extLst>
              <a:ext uri="{FF2B5EF4-FFF2-40B4-BE49-F238E27FC236}">
                <a16:creationId xmlns:a16="http://schemas.microsoft.com/office/drawing/2014/main" xmlns="" id="{197BDF3C-D852-DEF7-4F55-32B71478596A}"/>
              </a:ext>
            </a:extLst>
          </p:cNvPr>
          <p:cNvCxnSpPr>
            <a:cxnSpLocks/>
          </p:cNvCxnSpPr>
          <p:nvPr/>
        </p:nvCxnSpPr>
        <p:spPr>
          <a:xfrm>
            <a:off x="2705088" y="5371198"/>
            <a:ext cx="143068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necteur droit 130">
            <a:extLst>
              <a:ext uri="{FF2B5EF4-FFF2-40B4-BE49-F238E27FC236}">
                <a16:creationId xmlns:a16="http://schemas.microsoft.com/office/drawing/2014/main" xmlns="" id="{EA15EF78-AE2F-908F-34C5-AE61EF4E9E16}"/>
              </a:ext>
            </a:extLst>
          </p:cNvPr>
          <p:cNvCxnSpPr>
            <a:cxnSpLocks/>
          </p:cNvCxnSpPr>
          <p:nvPr/>
        </p:nvCxnSpPr>
        <p:spPr>
          <a:xfrm>
            <a:off x="2705088" y="5536377"/>
            <a:ext cx="17876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onnecteur droit 131">
            <a:extLst>
              <a:ext uri="{FF2B5EF4-FFF2-40B4-BE49-F238E27FC236}">
                <a16:creationId xmlns:a16="http://schemas.microsoft.com/office/drawing/2014/main" xmlns="" id="{DC7A72D6-7C79-0956-17CC-0516AE2BD9DD}"/>
              </a:ext>
            </a:extLst>
          </p:cNvPr>
          <p:cNvCxnSpPr>
            <a:cxnSpLocks/>
          </p:cNvCxnSpPr>
          <p:nvPr/>
        </p:nvCxnSpPr>
        <p:spPr>
          <a:xfrm>
            <a:off x="2705088" y="5701716"/>
            <a:ext cx="2138551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Étoile : 5 branches 136">
            <a:extLst>
              <a:ext uri="{FF2B5EF4-FFF2-40B4-BE49-F238E27FC236}">
                <a16:creationId xmlns:a16="http://schemas.microsoft.com/office/drawing/2014/main" xmlns="" id="{412953BA-D622-6280-9CC0-BA50891148D7}"/>
              </a:ext>
            </a:extLst>
          </p:cNvPr>
          <p:cNvSpPr/>
          <p:nvPr/>
        </p:nvSpPr>
        <p:spPr>
          <a:xfrm>
            <a:off x="3324893" y="4916625"/>
            <a:ext cx="207637" cy="207637"/>
          </a:xfrm>
          <a:prstGeom prst="star5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38" name="Étoile : 5 branches 137">
            <a:extLst>
              <a:ext uri="{FF2B5EF4-FFF2-40B4-BE49-F238E27FC236}">
                <a16:creationId xmlns:a16="http://schemas.microsoft.com/office/drawing/2014/main" xmlns="" id="{28E5137B-917C-9105-B77E-811D5378BC6D}"/>
              </a:ext>
            </a:extLst>
          </p:cNvPr>
          <p:cNvSpPr/>
          <p:nvPr/>
        </p:nvSpPr>
        <p:spPr>
          <a:xfrm>
            <a:off x="3670544" y="5079364"/>
            <a:ext cx="207637" cy="207637"/>
          </a:xfrm>
          <a:prstGeom prst="star5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39" name="Étoile : 5 branches 138">
            <a:extLst>
              <a:ext uri="{FF2B5EF4-FFF2-40B4-BE49-F238E27FC236}">
                <a16:creationId xmlns:a16="http://schemas.microsoft.com/office/drawing/2014/main" xmlns="" id="{10758DB2-00DA-9A10-5DA1-43FE2AE29CA2}"/>
              </a:ext>
            </a:extLst>
          </p:cNvPr>
          <p:cNvSpPr/>
          <p:nvPr/>
        </p:nvSpPr>
        <p:spPr>
          <a:xfrm>
            <a:off x="4016195" y="5249723"/>
            <a:ext cx="207637" cy="207637"/>
          </a:xfrm>
          <a:prstGeom prst="star5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40" name="Étoile : 5 branches 139">
            <a:extLst>
              <a:ext uri="{FF2B5EF4-FFF2-40B4-BE49-F238E27FC236}">
                <a16:creationId xmlns:a16="http://schemas.microsoft.com/office/drawing/2014/main" xmlns="" id="{0338589F-56B7-4028-E2F0-D8720CACEA9B}"/>
              </a:ext>
            </a:extLst>
          </p:cNvPr>
          <p:cNvSpPr/>
          <p:nvPr/>
        </p:nvSpPr>
        <p:spPr>
          <a:xfrm>
            <a:off x="4403756" y="5416272"/>
            <a:ext cx="207637" cy="207637"/>
          </a:xfrm>
          <a:prstGeom prst="star5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41" name="Étoile : 5 branches 140">
            <a:extLst>
              <a:ext uri="{FF2B5EF4-FFF2-40B4-BE49-F238E27FC236}">
                <a16:creationId xmlns:a16="http://schemas.microsoft.com/office/drawing/2014/main" xmlns="" id="{64F9CF0F-F68D-9247-A821-2AD8F0995267}"/>
              </a:ext>
            </a:extLst>
          </p:cNvPr>
          <p:cNvSpPr/>
          <p:nvPr/>
        </p:nvSpPr>
        <p:spPr>
          <a:xfrm>
            <a:off x="4749407" y="5582821"/>
            <a:ext cx="207637" cy="207637"/>
          </a:xfrm>
          <a:prstGeom prst="star5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2003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xmlns="" id="{A5660D53-07C7-501C-ACE7-6F094F11B5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/>
          </a:bodyPr>
          <a:lstStyle/>
          <a:p>
            <a:r>
              <a:rPr lang="fr-FR" dirty="0"/>
              <a:t>9-12 décembre 2023</a:t>
            </a:r>
          </a:p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993276F0-A00D-30EE-2DC6-828245FEF99C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fr-FR" dirty="0"/>
              <a:t>P. </a:t>
            </a:r>
            <a:r>
              <a:rPr lang="fr-FR" dirty="0" err="1"/>
              <a:t>Hillmen</a:t>
            </a:r>
            <a:r>
              <a:rPr lang="fr-FR" dirty="0"/>
              <a:t> et al., ASH</a:t>
            </a:r>
            <a:r>
              <a:rPr lang="fr-FR" baseline="30000" dirty="0"/>
              <a:t>® </a:t>
            </a:r>
            <a:r>
              <a:rPr lang="fr-FR" dirty="0"/>
              <a:t>2023, Abs. #631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CB52AF38-BF2D-7DEF-DB1E-E862BB10843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sz="3600" b="1">
                <a:solidFill>
                  <a:srgbClr val="FF7F4D"/>
                </a:solidFill>
                <a:latin typeface="Century Gothic" panose="020B0502020202020204" pitchFamily="34" charset="0"/>
              </a:rPr>
              <a:t>Etude FLAIR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7CF0C6C1-5C94-6F6C-AA1B-A9B7DC8328B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sz="2000" b="1" dirty="0">
                <a:solidFill>
                  <a:srgbClr val="005086"/>
                </a:solidFill>
                <a:latin typeface="Century Gothic" panose="020B0502020202020204" pitchFamily="34" charset="0"/>
              </a:rPr>
              <a:t>Réponse IWCLL et arrêt du traitement dans le bras I + V</a:t>
            </a:r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A8F885FE-F0CE-F2F7-C727-2D237650F137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745752" y="1378334"/>
            <a:ext cx="3587261" cy="2749827"/>
          </a:xfrm>
        </p:spPr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2818AA4D-A0D4-0C63-186A-FC3B8C0C399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863142" y="1187535"/>
            <a:ext cx="2200624" cy="387350"/>
          </a:xfrm>
        </p:spPr>
        <p:txBody>
          <a:bodyPr/>
          <a:lstStyle/>
          <a:p>
            <a:r>
              <a:rPr lang="fr-FR" sz="1100" dirty="0">
                <a:latin typeface="Century Gothic" panose="020B0502020202020204" pitchFamily="34" charset="0"/>
              </a:rPr>
              <a:t>Statut </a:t>
            </a:r>
            <a:r>
              <a:rPr lang="fr-FR" sz="1100" i="1" dirty="0">
                <a:latin typeface="Century Gothic" panose="020B0502020202020204" pitchFamily="34" charset="0"/>
              </a:rPr>
              <a:t>IGHV</a:t>
            </a:r>
            <a:r>
              <a:rPr lang="fr-FR" sz="1100" dirty="0">
                <a:latin typeface="Century Gothic" panose="020B0502020202020204" pitchFamily="34" charset="0"/>
              </a:rPr>
              <a:t> non muté </a:t>
            </a:r>
            <a:r>
              <a:rPr lang="fr-FR" sz="1100" b="0" dirty="0">
                <a:latin typeface="Century Gothic" panose="020B0502020202020204" pitchFamily="34" charset="0"/>
              </a:rPr>
              <a:t>(n=122)</a:t>
            </a:r>
            <a:endParaRPr lang="fr-FR" sz="1000" b="0" dirty="0"/>
          </a:p>
        </p:txBody>
      </p:sp>
      <p:graphicFrame>
        <p:nvGraphicFramePr>
          <p:cNvPr id="9" name="Chart 16">
            <a:extLst>
              <a:ext uri="{FF2B5EF4-FFF2-40B4-BE49-F238E27FC236}">
                <a16:creationId xmlns:a16="http://schemas.microsoft.com/office/drawing/2014/main" xmlns="" id="{464ACBC5-51E0-3C72-7856-CCBCE6AB34B4}"/>
              </a:ext>
            </a:extLst>
          </p:cNvPr>
          <p:cNvGraphicFramePr/>
          <p:nvPr>
            <p:extLst/>
          </p:nvPr>
        </p:nvGraphicFramePr>
        <p:xfrm>
          <a:off x="4745752" y="1540704"/>
          <a:ext cx="3587261" cy="2579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3" name="Espace réservé du texte 6">
            <a:extLst>
              <a:ext uri="{FF2B5EF4-FFF2-40B4-BE49-F238E27FC236}">
                <a16:creationId xmlns:a16="http://schemas.microsoft.com/office/drawing/2014/main" xmlns="" id="{FA7DDBEF-657F-A8D1-148E-AE5EB3114BAB}"/>
              </a:ext>
            </a:extLst>
          </p:cNvPr>
          <p:cNvSpPr txBox="1">
            <a:spLocks/>
          </p:cNvSpPr>
          <p:nvPr/>
        </p:nvSpPr>
        <p:spPr>
          <a:xfrm>
            <a:off x="6196834" y="1669054"/>
            <a:ext cx="1434705" cy="232213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rgbClr val="737078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000">
                <a:solidFill>
                  <a:prstClr val="black">
                    <a:lumMod val="50000"/>
                    <a:lumOff val="50000"/>
                  </a:prstClr>
                </a:solidFill>
              </a:rPr>
              <a:t>I+V : 24 (95%CI) 24-35</a:t>
            </a:r>
          </a:p>
        </p:txBody>
      </p:sp>
      <p:grpSp>
        <p:nvGrpSpPr>
          <p:cNvPr id="86" name="Groupe 85">
            <a:extLst>
              <a:ext uri="{FF2B5EF4-FFF2-40B4-BE49-F238E27FC236}">
                <a16:creationId xmlns:a16="http://schemas.microsoft.com/office/drawing/2014/main" xmlns="" id="{0775EA01-A2D8-6218-2C34-D2E2634AE5EC}"/>
              </a:ext>
            </a:extLst>
          </p:cNvPr>
          <p:cNvGrpSpPr/>
          <p:nvPr/>
        </p:nvGrpSpPr>
        <p:grpSpPr>
          <a:xfrm>
            <a:off x="8454506" y="1195134"/>
            <a:ext cx="3587261" cy="2933028"/>
            <a:chOff x="8454506" y="1328270"/>
            <a:chExt cx="3587261" cy="2933028"/>
          </a:xfrm>
        </p:grpSpPr>
        <p:sp>
          <p:nvSpPr>
            <p:cNvPr id="14" name="Espace réservé du contenu 5">
              <a:extLst>
                <a:ext uri="{FF2B5EF4-FFF2-40B4-BE49-F238E27FC236}">
                  <a16:creationId xmlns:a16="http://schemas.microsoft.com/office/drawing/2014/main" xmlns="" id="{3B7CD73C-01A5-E0E3-9BF2-1E920A644E26}"/>
                </a:ext>
              </a:extLst>
            </p:cNvPr>
            <p:cNvSpPr txBox="1">
              <a:spLocks/>
            </p:cNvSpPr>
            <p:nvPr/>
          </p:nvSpPr>
          <p:spPr>
            <a:xfrm>
              <a:off x="8454506" y="1519070"/>
              <a:ext cx="3587261" cy="2742228"/>
            </a:xfrm>
            <a:prstGeom prst="rect">
              <a:avLst/>
            </a:prstGeom>
            <a:ln w="12700">
              <a:solidFill>
                <a:srgbClr val="005086"/>
              </a:solidFill>
            </a:ln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>
                  <a:solidFill>
                    <a:prstClr val="black"/>
                  </a:solidFill>
                </a:rPr>
                <a:t> </a:t>
              </a:r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6" name="Espace réservé du texte 6">
              <a:extLst>
                <a:ext uri="{FF2B5EF4-FFF2-40B4-BE49-F238E27FC236}">
                  <a16:creationId xmlns:a16="http://schemas.microsoft.com/office/drawing/2014/main" xmlns="" id="{DC2D21E2-9870-21CC-800E-8BA4CF78F748}"/>
                </a:ext>
              </a:extLst>
            </p:cNvPr>
            <p:cNvSpPr txBox="1">
              <a:spLocks/>
            </p:cNvSpPr>
            <p:nvPr/>
          </p:nvSpPr>
          <p:spPr>
            <a:xfrm>
              <a:off x="8571897" y="1328270"/>
              <a:ext cx="1637025" cy="387350"/>
            </a:xfrm>
            <a:prstGeom prst="rect">
              <a:avLst/>
            </a:prstGeom>
            <a:solidFill>
              <a:schemeClr val="bg1"/>
            </a:solidFill>
          </p:spPr>
          <p:txBody>
            <a:bodyPr anchor="ctr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b="1" kern="1200">
                  <a:solidFill>
                    <a:srgbClr val="737078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100" dirty="0"/>
                <a:t>Statut </a:t>
              </a:r>
              <a:r>
                <a:rPr lang="fr-FR" sz="1100" i="1" dirty="0"/>
                <a:t>IGHV </a:t>
              </a:r>
              <a:r>
                <a:rPr lang="fr-FR" sz="1100" dirty="0"/>
                <a:t>muté </a:t>
              </a:r>
              <a:r>
                <a:rPr lang="fr-FR" sz="1100" b="0" dirty="0"/>
                <a:t>(n=90)</a:t>
              </a:r>
              <a:endParaRPr lang="fr-FR" sz="1000" b="0" dirty="0"/>
            </a:p>
          </p:txBody>
        </p:sp>
        <p:graphicFrame>
          <p:nvGraphicFramePr>
            <p:cNvPr id="17" name="Chart 16">
              <a:extLst>
                <a:ext uri="{FF2B5EF4-FFF2-40B4-BE49-F238E27FC236}">
                  <a16:creationId xmlns:a16="http://schemas.microsoft.com/office/drawing/2014/main" xmlns="" id="{10FA5304-3B8C-E027-1552-FD20529262A7}"/>
                </a:ext>
              </a:extLst>
            </p:cNvPr>
            <p:cNvGraphicFramePr/>
            <p:nvPr>
              <p:extLst/>
            </p:nvPr>
          </p:nvGraphicFramePr>
          <p:xfrm>
            <a:off x="8454506" y="1681439"/>
            <a:ext cx="3587261" cy="257985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xmlns="" id="{0A165CD4-94D8-AB32-78D1-3FA2731AA43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387437" y="4257747"/>
          <a:ext cx="6438371" cy="1526244"/>
        </p:xfrm>
        <a:graphic>
          <a:graphicData uri="http://schemas.openxmlformats.org/drawingml/2006/table">
            <a:tbl>
              <a:tblPr firstRow="1" bandRow="1"/>
              <a:tblGrid>
                <a:gridCol w="1872765">
                  <a:extLst>
                    <a:ext uri="{9D8B030D-6E8A-4147-A177-3AD203B41FA5}">
                      <a16:colId xmlns:a16="http://schemas.microsoft.com/office/drawing/2014/main" xmlns="" val="4176269001"/>
                    </a:ext>
                  </a:extLst>
                </a:gridCol>
                <a:gridCol w="2718740">
                  <a:extLst>
                    <a:ext uri="{9D8B030D-6E8A-4147-A177-3AD203B41FA5}">
                      <a16:colId xmlns:a16="http://schemas.microsoft.com/office/drawing/2014/main" xmlns="" val="1900992543"/>
                    </a:ext>
                  </a:extLst>
                </a:gridCol>
                <a:gridCol w="923433">
                  <a:extLst>
                    <a:ext uri="{9D8B030D-6E8A-4147-A177-3AD203B41FA5}">
                      <a16:colId xmlns:a16="http://schemas.microsoft.com/office/drawing/2014/main" xmlns="" val="2790876348"/>
                    </a:ext>
                  </a:extLst>
                </a:gridCol>
                <a:gridCol w="9234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40999"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fr-FR" sz="1200" b="1" i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bg1"/>
                          </a:solidFill>
                          <a:latin typeface="+mn-lt"/>
                        </a:rPr>
                        <a:t>I+V</a:t>
                      </a:r>
                    </a:p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bg1"/>
                          </a:solidFill>
                          <a:latin typeface="+mn-lt"/>
                        </a:rPr>
                        <a:t>(n=260)</a:t>
                      </a:r>
                    </a:p>
                  </a:txBody>
                  <a:tcPr marL="36000" marR="36000" marT="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FCR</a:t>
                      </a:r>
                    </a:p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(n=263)</a:t>
                      </a:r>
                    </a:p>
                  </a:txBody>
                  <a:tcPr marL="36000" marR="36000" marT="0" marB="3600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38204876"/>
                  </a:ext>
                </a:extLst>
              </a:tr>
              <a:tr h="217049">
                <a:tc rowSpan="2">
                  <a:txBody>
                    <a:bodyPr/>
                    <a:lstStyle/>
                    <a:p>
                      <a:r>
                        <a:rPr lang="en-US" sz="1200" b="1" i="0" dirty="0" err="1">
                          <a:latin typeface="+mn-lt"/>
                        </a:rPr>
                        <a:t>Réponse</a:t>
                      </a:r>
                      <a:r>
                        <a:rPr lang="en-US" sz="1200" b="1" i="0" dirty="0">
                          <a:latin typeface="+mn-lt"/>
                        </a:rPr>
                        <a:t> </a:t>
                      </a:r>
                      <a:r>
                        <a:rPr lang="en-US" sz="1200" b="1" i="0" dirty="0" err="1">
                          <a:latin typeface="+mn-lt"/>
                        </a:rPr>
                        <a:t>complète</a:t>
                      </a:r>
                      <a:endParaRPr lang="en-US" sz="1200" b="1" i="0" dirty="0">
                        <a:latin typeface="+mn-lt"/>
                      </a:endParaRP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latin typeface="+mn-lt"/>
                        </a:rPr>
                        <a:t>9 mois (Odd ratio : 1,51 ; </a:t>
                      </a:r>
                      <a:r>
                        <a:rPr lang="en-US" sz="1200" b="0" i="1" dirty="0">
                          <a:latin typeface="+mn-lt"/>
                        </a:rPr>
                        <a:t>p</a:t>
                      </a:r>
                      <a:r>
                        <a:rPr lang="en-US" sz="1200" b="0" i="0" dirty="0">
                          <a:latin typeface="+mn-lt"/>
                        </a:rPr>
                        <a:t>&lt;0,05)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>
                          <a:latin typeface="+mn-lt"/>
                        </a:rPr>
                        <a:t>59,2%</a:t>
                      </a:r>
                      <a:endParaRPr lang="en-US" sz="1200" b="0" i="0" dirty="0">
                        <a:latin typeface="+mn-lt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b="0" i="0">
                          <a:latin typeface="+mn-lt"/>
                        </a:rPr>
                        <a:t>49%</a:t>
                      </a:r>
                      <a:endParaRPr lang="en-US" sz="1200" b="0" i="0" dirty="0">
                        <a:latin typeface="+mn-lt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7049">
                <a:tc vMerge="1">
                  <a:txBody>
                    <a:bodyPr/>
                    <a:lstStyle/>
                    <a:p>
                      <a:endParaRPr lang="en-US" sz="1600" b="1" i="0" dirty="0">
                        <a:latin typeface="Century Gothic" panose="020B0502020202020204" pitchFamily="34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dirty="0" err="1">
                          <a:latin typeface="+mn-lt"/>
                        </a:rPr>
                        <a:t>Meilleure</a:t>
                      </a:r>
                      <a:r>
                        <a:rPr lang="en-US" sz="1200" b="0" i="0" dirty="0">
                          <a:latin typeface="+mn-lt"/>
                        </a:rPr>
                        <a:t> </a:t>
                      </a:r>
                      <a:r>
                        <a:rPr lang="en-US" sz="1200" b="0" i="0" dirty="0" err="1">
                          <a:latin typeface="+mn-lt"/>
                        </a:rPr>
                        <a:t>réponse</a:t>
                      </a:r>
                      <a:endParaRPr lang="en-US" sz="1200" b="0" i="0" dirty="0">
                        <a:latin typeface="+mn-lt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>
                          <a:latin typeface="+mn-lt"/>
                        </a:rPr>
                        <a:t>92,3%</a:t>
                      </a:r>
                      <a:endParaRPr lang="en-US" sz="1200" b="0" i="0" dirty="0">
                        <a:latin typeface="+mn-lt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>
                          <a:latin typeface="+mn-lt"/>
                        </a:rPr>
                        <a:t>71,5%</a:t>
                      </a:r>
                      <a:endParaRPr lang="en-US" sz="1200" b="0" i="0" dirty="0">
                        <a:latin typeface="+mn-lt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5854260"/>
                  </a:ext>
                </a:extLst>
              </a:tr>
              <a:tr h="217049">
                <a:tc rowSpan="2">
                  <a:txBody>
                    <a:bodyPr/>
                    <a:lstStyle/>
                    <a:p>
                      <a:r>
                        <a:rPr lang="en-US" sz="1200" b="1" i="0" dirty="0" err="1">
                          <a:latin typeface="+mn-lt"/>
                        </a:rPr>
                        <a:t>Réponse</a:t>
                      </a:r>
                      <a:r>
                        <a:rPr lang="en-US" sz="1200" b="1" i="0" dirty="0">
                          <a:latin typeface="+mn-lt"/>
                        </a:rPr>
                        <a:t> </a:t>
                      </a:r>
                      <a:r>
                        <a:rPr lang="en-US" sz="1200" b="1" i="0" dirty="0" err="1">
                          <a:latin typeface="+mn-lt"/>
                        </a:rPr>
                        <a:t>globale</a:t>
                      </a:r>
                      <a:endParaRPr lang="en-US" sz="1200" b="1" i="0" dirty="0">
                        <a:latin typeface="+mn-lt"/>
                      </a:endParaRP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latin typeface="+mn-lt"/>
                        </a:rPr>
                        <a:t>9 mois (Odd ratio : 2,0 ; </a:t>
                      </a:r>
                      <a:r>
                        <a:rPr lang="en-US" sz="1200" b="0" i="1" dirty="0">
                          <a:latin typeface="+mn-lt"/>
                        </a:rPr>
                        <a:t>p</a:t>
                      </a:r>
                      <a:r>
                        <a:rPr lang="en-US" sz="1200" b="0" i="0" dirty="0">
                          <a:latin typeface="+mn-lt"/>
                        </a:rPr>
                        <a:t>&lt;0,005)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>
                          <a:latin typeface="+mn-lt"/>
                        </a:rPr>
                        <a:t>86,5%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a-DK" sz="1200" b="0" i="0">
                          <a:latin typeface="+mn-lt"/>
                        </a:rPr>
                        <a:t>76,4%</a:t>
                      </a:r>
                      <a:endParaRPr lang="en-US" sz="1200" b="0" i="0">
                        <a:latin typeface="+mn-lt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7049">
                <a:tc vMerge="1">
                  <a:txBody>
                    <a:bodyPr/>
                    <a:lstStyle/>
                    <a:p>
                      <a:endParaRPr lang="en-US" sz="1600" b="1" i="0">
                        <a:latin typeface="Century Gothic" panose="020B0502020202020204" pitchFamily="34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dirty="0" err="1">
                          <a:latin typeface="+mn-lt"/>
                        </a:rPr>
                        <a:t>Meilleure</a:t>
                      </a:r>
                      <a:r>
                        <a:rPr lang="en-US" sz="1200" b="0" i="0" dirty="0">
                          <a:latin typeface="+mn-lt"/>
                        </a:rPr>
                        <a:t> </a:t>
                      </a:r>
                      <a:r>
                        <a:rPr lang="en-US" sz="1200" b="0" i="0" dirty="0" err="1">
                          <a:latin typeface="+mn-lt"/>
                        </a:rPr>
                        <a:t>réponse</a:t>
                      </a:r>
                      <a:endParaRPr lang="en-US" sz="1200" b="0" i="0" dirty="0">
                        <a:latin typeface="+mn-lt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>
                          <a:latin typeface="+mn-lt"/>
                        </a:rPr>
                        <a:t>95,4%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>
                          <a:latin typeface="+mn-lt"/>
                        </a:rPr>
                        <a:t>83,7%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8609054"/>
                  </a:ext>
                </a:extLst>
              </a:tr>
              <a:tr h="217049">
                <a:tc>
                  <a:txBody>
                    <a:bodyPr/>
                    <a:lstStyle/>
                    <a:p>
                      <a:r>
                        <a:rPr lang="en-US" sz="1200" b="1" i="0" dirty="0" err="1">
                          <a:latin typeface="+mn-lt"/>
                        </a:rPr>
                        <a:t>uMRD</a:t>
                      </a:r>
                      <a:r>
                        <a:rPr lang="en-US" sz="1200" b="1" i="0" dirty="0">
                          <a:latin typeface="+mn-lt"/>
                        </a:rPr>
                        <a:t> MO</a:t>
                      </a: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latin typeface="+mn-lt"/>
                        </a:rPr>
                        <a:t>A </a:t>
                      </a:r>
                      <a:r>
                        <a:rPr lang="en-US" sz="1200" b="0" i="0" dirty="0" err="1">
                          <a:latin typeface="+mn-lt"/>
                        </a:rPr>
                        <a:t>n’importe</a:t>
                      </a:r>
                      <a:r>
                        <a:rPr lang="en-US" sz="1200" b="0" i="0" dirty="0">
                          <a:latin typeface="+mn-lt"/>
                        </a:rPr>
                        <a:t> </a:t>
                      </a:r>
                      <a:r>
                        <a:rPr lang="en-US" sz="1200" b="0" i="0" dirty="0" err="1">
                          <a:latin typeface="+mn-lt"/>
                        </a:rPr>
                        <a:t>quel</a:t>
                      </a:r>
                      <a:r>
                        <a:rPr lang="en-US" sz="1200" b="0" i="0" dirty="0">
                          <a:latin typeface="+mn-lt"/>
                        </a:rPr>
                        <a:t> moment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>
                          <a:latin typeface="+mn-lt"/>
                        </a:rPr>
                        <a:t>61,9%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a-DK" sz="1200" b="0" i="0" dirty="0">
                          <a:latin typeface="+mn-lt"/>
                        </a:rPr>
                        <a:t>40,3%</a:t>
                      </a:r>
                      <a:endParaRPr lang="en-US" sz="1200" b="0" i="0" dirty="0">
                        <a:latin typeface="+mn-lt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1" name="Espace réservé du contenu 5">
            <a:extLst>
              <a:ext uri="{FF2B5EF4-FFF2-40B4-BE49-F238E27FC236}">
                <a16:creationId xmlns:a16="http://schemas.microsoft.com/office/drawing/2014/main" xmlns="" id="{90652725-830C-0ADD-24C3-678374A33FA9}"/>
              </a:ext>
            </a:extLst>
          </p:cNvPr>
          <p:cNvSpPr txBox="1">
            <a:spLocks/>
          </p:cNvSpPr>
          <p:nvPr/>
        </p:nvSpPr>
        <p:spPr>
          <a:xfrm>
            <a:off x="1039048" y="1385933"/>
            <a:ext cx="3587261" cy="2749827"/>
          </a:xfrm>
          <a:prstGeom prst="rect">
            <a:avLst/>
          </a:prstGeom>
          <a:ln w="12700">
            <a:solidFill>
              <a:srgbClr val="005086"/>
            </a:solidFill>
          </a:ln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>
                <a:solidFill>
                  <a:prstClr val="black"/>
                </a:solidFill>
              </a:rPr>
              <a:t> 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xmlns="" id="{BE83CC50-4DCB-82CC-79F3-25F729A5925F}"/>
              </a:ext>
            </a:extLst>
          </p:cNvPr>
          <p:cNvSpPr txBox="1">
            <a:spLocks/>
          </p:cNvSpPr>
          <p:nvPr/>
        </p:nvSpPr>
        <p:spPr>
          <a:xfrm>
            <a:off x="1156439" y="1195134"/>
            <a:ext cx="2079130" cy="38735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rgbClr val="737078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100" dirty="0"/>
              <a:t>Délai d’arrêt de traitement dans le bras I + V</a:t>
            </a:r>
            <a:endParaRPr lang="fr-FR" sz="1000" dirty="0"/>
          </a:p>
        </p:txBody>
      </p:sp>
      <p:graphicFrame>
        <p:nvGraphicFramePr>
          <p:cNvPr id="15" name="Chart 16">
            <a:extLst>
              <a:ext uri="{FF2B5EF4-FFF2-40B4-BE49-F238E27FC236}">
                <a16:creationId xmlns:a16="http://schemas.microsoft.com/office/drawing/2014/main" xmlns="" id="{46B3BA70-6C73-E5AA-FC9B-4C443949020F}"/>
              </a:ext>
            </a:extLst>
          </p:cNvPr>
          <p:cNvGraphicFramePr/>
          <p:nvPr>
            <p:extLst/>
          </p:nvPr>
        </p:nvGraphicFramePr>
        <p:xfrm>
          <a:off x="1039048" y="1548303"/>
          <a:ext cx="3587261" cy="2579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Espace réservé du texte 6">
            <a:extLst>
              <a:ext uri="{FF2B5EF4-FFF2-40B4-BE49-F238E27FC236}">
                <a16:creationId xmlns:a16="http://schemas.microsoft.com/office/drawing/2014/main" xmlns="" id="{4824C13C-3327-93EE-6C63-40653646344E}"/>
              </a:ext>
            </a:extLst>
          </p:cNvPr>
          <p:cNvSpPr txBox="1">
            <a:spLocks/>
          </p:cNvSpPr>
          <p:nvPr/>
        </p:nvSpPr>
        <p:spPr>
          <a:xfrm>
            <a:off x="3903162" y="3212132"/>
            <a:ext cx="490210" cy="314299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rgbClr val="737078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900" dirty="0">
                <a:solidFill>
                  <a:prstClr val="black">
                    <a:lumMod val="50000"/>
                    <a:lumOff val="50000"/>
                  </a:prstClr>
                </a:solidFill>
              </a:rPr>
              <a:t>72,9% (51mois)</a:t>
            </a:r>
          </a:p>
        </p:txBody>
      </p:sp>
      <p:sp>
        <p:nvSpPr>
          <p:cNvPr id="24" name="Espace réservé du texte 6">
            <a:extLst>
              <a:ext uri="{FF2B5EF4-FFF2-40B4-BE49-F238E27FC236}">
                <a16:creationId xmlns:a16="http://schemas.microsoft.com/office/drawing/2014/main" xmlns="" id="{9BF63A81-1553-1EC1-C0E0-FBEB5D52D5A6}"/>
              </a:ext>
            </a:extLst>
          </p:cNvPr>
          <p:cNvSpPr txBox="1">
            <a:spLocks/>
          </p:cNvSpPr>
          <p:nvPr/>
        </p:nvSpPr>
        <p:spPr>
          <a:xfrm>
            <a:off x="3250667" y="3210490"/>
            <a:ext cx="518893" cy="314299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rgbClr val="737078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900" dirty="0">
                <a:solidFill>
                  <a:prstClr val="black">
                    <a:lumMod val="50000"/>
                    <a:lumOff val="50000"/>
                  </a:prstClr>
                </a:solidFill>
              </a:rPr>
              <a:t>61,3% (39mois)</a:t>
            </a:r>
          </a:p>
        </p:txBody>
      </p:sp>
      <p:sp>
        <p:nvSpPr>
          <p:cNvPr id="27" name="Espace réservé du texte 6">
            <a:extLst>
              <a:ext uri="{FF2B5EF4-FFF2-40B4-BE49-F238E27FC236}">
                <a16:creationId xmlns:a16="http://schemas.microsoft.com/office/drawing/2014/main" xmlns="" id="{08B6F624-1A88-92E4-35CE-64F8F64D9573}"/>
              </a:ext>
            </a:extLst>
          </p:cNvPr>
          <p:cNvSpPr txBox="1">
            <a:spLocks/>
          </p:cNvSpPr>
          <p:nvPr/>
        </p:nvSpPr>
        <p:spPr>
          <a:xfrm>
            <a:off x="2717577" y="3206800"/>
            <a:ext cx="542074" cy="314299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rgbClr val="737078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900" dirty="0">
                <a:solidFill>
                  <a:prstClr val="black">
                    <a:lumMod val="50000"/>
                    <a:lumOff val="50000"/>
                  </a:prstClr>
                </a:solidFill>
              </a:rPr>
              <a:t>49,9% (27mois)</a:t>
            </a:r>
          </a:p>
        </p:txBody>
      </p:sp>
      <p:sp>
        <p:nvSpPr>
          <p:cNvPr id="55" name="Forme libre : forme 54">
            <a:extLst>
              <a:ext uri="{FF2B5EF4-FFF2-40B4-BE49-F238E27FC236}">
                <a16:creationId xmlns:a16="http://schemas.microsoft.com/office/drawing/2014/main" xmlns="" id="{D1F8CE04-AC0D-707E-0AC2-7C1359B2B17A}"/>
              </a:ext>
            </a:extLst>
          </p:cNvPr>
          <p:cNvSpPr/>
          <p:nvPr/>
        </p:nvSpPr>
        <p:spPr>
          <a:xfrm>
            <a:off x="1822610" y="2100265"/>
            <a:ext cx="2381250" cy="1426369"/>
          </a:xfrm>
          <a:custGeom>
            <a:avLst/>
            <a:gdLst>
              <a:gd name="connsiteX0" fmla="*/ 0 w 2381250"/>
              <a:gd name="connsiteY0" fmla="*/ 1426369 h 1426369"/>
              <a:gd name="connsiteX1" fmla="*/ 535781 w 2381250"/>
              <a:gd name="connsiteY1" fmla="*/ 1426369 h 1426369"/>
              <a:gd name="connsiteX2" fmla="*/ 728662 w 2381250"/>
              <a:gd name="connsiteY2" fmla="*/ 1423988 h 1426369"/>
              <a:gd name="connsiteX3" fmla="*/ 769144 w 2381250"/>
              <a:gd name="connsiteY3" fmla="*/ 1409700 h 1426369"/>
              <a:gd name="connsiteX4" fmla="*/ 812006 w 2381250"/>
              <a:gd name="connsiteY4" fmla="*/ 1390650 h 1426369"/>
              <a:gd name="connsiteX5" fmla="*/ 823912 w 2381250"/>
              <a:gd name="connsiteY5" fmla="*/ 1354931 h 1426369"/>
              <a:gd name="connsiteX6" fmla="*/ 831056 w 2381250"/>
              <a:gd name="connsiteY6" fmla="*/ 1326356 h 1426369"/>
              <a:gd name="connsiteX7" fmla="*/ 847725 w 2381250"/>
              <a:gd name="connsiteY7" fmla="*/ 1300163 h 1426369"/>
              <a:gd name="connsiteX8" fmla="*/ 862012 w 2381250"/>
              <a:gd name="connsiteY8" fmla="*/ 1204913 h 1426369"/>
              <a:gd name="connsiteX9" fmla="*/ 866775 w 2381250"/>
              <a:gd name="connsiteY9" fmla="*/ 1133475 h 1426369"/>
              <a:gd name="connsiteX10" fmla="*/ 866775 w 2381250"/>
              <a:gd name="connsiteY10" fmla="*/ 702469 h 1426369"/>
              <a:gd name="connsiteX11" fmla="*/ 907256 w 2381250"/>
              <a:gd name="connsiteY11" fmla="*/ 519113 h 1426369"/>
              <a:gd name="connsiteX12" fmla="*/ 1007269 w 2381250"/>
              <a:gd name="connsiteY12" fmla="*/ 519113 h 1426369"/>
              <a:gd name="connsiteX13" fmla="*/ 1057275 w 2381250"/>
              <a:gd name="connsiteY13" fmla="*/ 490538 h 1426369"/>
              <a:gd name="connsiteX14" fmla="*/ 1233487 w 2381250"/>
              <a:gd name="connsiteY14" fmla="*/ 490538 h 1426369"/>
              <a:gd name="connsiteX15" fmla="*/ 1233487 w 2381250"/>
              <a:gd name="connsiteY15" fmla="*/ 466725 h 1426369"/>
              <a:gd name="connsiteX16" fmla="*/ 1269206 w 2381250"/>
              <a:gd name="connsiteY16" fmla="*/ 452438 h 1426369"/>
              <a:gd name="connsiteX17" fmla="*/ 1293019 w 2381250"/>
              <a:gd name="connsiteY17" fmla="*/ 416719 h 1426369"/>
              <a:gd name="connsiteX18" fmla="*/ 1307306 w 2381250"/>
              <a:gd name="connsiteY18" fmla="*/ 309563 h 1426369"/>
              <a:gd name="connsiteX19" fmla="*/ 1338262 w 2381250"/>
              <a:gd name="connsiteY19" fmla="*/ 276225 h 1426369"/>
              <a:gd name="connsiteX20" fmla="*/ 1512094 w 2381250"/>
              <a:gd name="connsiteY20" fmla="*/ 276225 h 1426369"/>
              <a:gd name="connsiteX21" fmla="*/ 1531144 w 2381250"/>
              <a:gd name="connsiteY21" fmla="*/ 259556 h 1426369"/>
              <a:gd name="connsiteX22" fmla="*/ 1583531 w 2381250"/>
              <a:gd name="connsiteY22" fmla="*/ 259556 h 1426369"/>
              <a:gd name="connsiteX23" fmla="*/ 1604962 w 2381250"/>
              <a:gd name="connsiteY23" fmla="*/ 247650 h 1426369"/>
              <a:gd name="connsiteX24" fmla="*/ 1657350 w 2381250"/>
              <a:gd name="connsiteY24" fmla="*/ 247650 h 1426369"/>
              <a:gd name="connsiteX25" fmla="*/ 1671637 w 2381250"/>
              <a:gd name="connsiteY25" fmla="*/ 214313 h 1426369"/>
              <a:gd name="connsiteX26" fmla="*/ 1707356 w 2381250"/>
              <a:gd name="connsiteY26" fmla="*/ 214313 h 1426369"/>
              <a:gd name="connsiteX27" fmla="*/ 1740694 w 2381250"/>
              <a:gd name="connsiteY27" fmla="*/ 192881 h 1426369"/>
              <a:gd name="connsiteX28" fmla="*/ 1740694 w 2381250"/>
              <a:gd name="connsiteY28" fmla="*/ 100013 h 1426369"/>
              <a:gd name="connsiteX29" fmla="*/ 2166937 w 2381250"/>
              <a:gd name="connsiteY29" fmla="*/ 100013 h 1426369"/>
              <a:gd name="connsiteX30" fmla="*/ 2166937 w 2381250"/>
              <a:gd name="connsiteY30" fmla="*/ 0 h 1426369"/>
              <a:gd name="connsiteX31" fmla="*/ 2381250 w 2381250"/>
              <a:gd name="connsiteY31" fmla="*/ 0 h 1426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381250" h="1426369">
                <a:moveTo>
                  <a:pt x="0" y="1426369"/>
                </a:moveTo>
                <a:lnTo>
                  <a:pt x="535781" y="1426369"/>
                </a:lnTo>
                <a:lnTo>
                  <a:pt x="728662" y="1423988"/>
                </a:lnTo>
                <a:lnTo>
                  <a:pt x="769144" y="1409700"/>
                </a:lnTo>
                <a:lnTo>
                  <a:pt x="812006" y="1390650"/>
                </a:lnTo>
                <a:lnTo>
                  <a:pt x="823912" y="1354931"/>
                </a:lnTo>
                <a:lnTo>
                  <a:pt x="831056" y="1326356"/>
                </a:lnTo>
                <a:lnTo>
                  <a:pt x="847725" y="1300163"/>
                </a:lnTo>
                <a:lnTo>
                  <a:pt x="862012" y="1204913"/>
                </a:lnTo>
                <a:lnTo>
                  <a:pt x="866775" y="1133475"/>
                </a:lnTo>
                <a:lnTo>
                  <a:pt x="866775" y="702469"/>
                </a:lnTo>
                <a:lnTo>
                  <a:pt x="907256" y="519113"/>
                </a:lnTo>
                <a:lnTo>
                  <a:pt x="1007269" y="519113"/>
                </a:lnTo>
                <a:lnTo>
                  <a:pt x="1057275" y="490538"/>
                </a:lnTo>
                <a:lnTo>
                  <a:pt x="1233487" y="490538"/>
                </a:lnTo>
                <a:lnTo>
                  <a:pt x="1233487" y="466725"/>
                </a:lnTo>
                <a:lnTo>
                  <a:pt x="1269206" y="452438"/>
                </a:lnTo>
                <a:lnTo>
                  <a:pt x="1293019" y="416719"/>
                </a:lnTo>
                <a:lnTo>
                  <a:pt x="1307306" y="309563"/>
                </a:lnTo>
                <a:lnTo>
                  <a:pt x="1338262" y="276225"/>
                </a:lnTo>
                <a:lnTo>
                  <a:pt x="1512094" y="276225"/>
                </a:lnTo>
                <a:lnTo>
                  <a:pt x="1531144" y="259556"/>
                </a:lnTo>
                <a:lnTo>
                  <a:pt x="1583531" y="259556"/>
                </a:lnTo>
                <a:lnTo>
                  <a:pt x="1604962" y="247650"/>
                </a:lnTo>
                <a:lnTo>
                  <a:pt x="1657350" y="247650"/>
                </a:lnTo>
                <a:lnTo>
                  <a:pt x="1671637" y="214313"/>
                </a:lnTo>
                <a:lnTo>
                  <a:pt x="1707356" y="214313"/>
                </a:lnTo>
                <a:lnTo>
                  <a:pt x="1740694" y="192881"/>
                </a:lnTo>
                <a:lnTo>
                  <a:pt x="1740694" y="100013"/>
                </a:lnTo>
                <a:lnTo>
                  <a:pt x="2166937" y="100013"/>
                </a:lnTo>
                <a:lnTo>
                  <a:pt x="2166937" y="0"/>
                </a:lnTo>
                <a:lnTo>
                  <a:pt x="2381250" y="0"/>
                </a:lnTo>
              </a:path>
            </a:pathLst>
          </a:cu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cxnSp>
        <p:nvCxnSpPr>
          <p:cNvPr id="84" name="Connecteur droit 83">
            <a:extLst>
              <a:ext uri="{FF2B5EF4-FFF2-40B4-BE49-F238E27FC236}">
                <a16:creationId xmlns:a16="http://schemas.microsoft.com/office/drawing/2014/main" xmlns="" id="{533BEDAD-4C45-A8AE-CD0B-808C313CA7DF}"/>
              </a:ext>
            </a:extLst>
          </p:cNvPr>
          <p:cNvCxnSpPr>
            <a:cxnSpLocks/>
          </p:cNvCxnSpPr>
          <p:nvPr/>
        </p:nvCxnSpPr>
        <p:spPr>
          <a:xfrm>
            <a:off x="3997637" y="2221711"/>
            <a:ext cx="0" cy="99937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ot"/>
            <a:head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90">
            <a:extLst>
              <a:ext uri="{FF2B5EF4-FFF2-40B4-BE49-F238E27FC236}">
                <a16:creationId xmlns:a16="http://schemas.microsoft.com/office/drawing/2014/main" xmlns="" id="{B8E465CA-3244-640C-8D0A-ACE43269D77A}"/>
              </a:ext>
            </a:extLst>
          </p:cNvPr>
          <p:cNvCxnSpPr>
            <a:cxnSpLocks/>
          </p:cNvCxnSpPr>
          <p:nvPr/>
        </p:nvCxnSpPr>
        <p:spPr>
          <a:xfrm>
            <a:off x="3342793" y="2409830"/>
            <a:ext cx="0" cy="81126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ot"/>
            <a:head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Espace réservé du texte 6">
            <a:extLst>
              <a:ext uri="{FF2B5EF4-FFF2-40B4-BE49-F238E27FC236}">
                <a16:creationId xmlns:a16="http://schemas.microsoft.com/office/drawing/2014/main" xmlns="" id="{100B71E2-3204-51AD-FE4C-B122BC57D1D6}"/>
              </a:ext>
            </a:extLst>
          </p:cNvPr>
          <p:cNvSpPr txBox="1">
            <a:spLocks/>
          </p:cNvSpPr>
          <p:nvPr/>
        </p:nvSpPr>
        <p:spPr>
          <a:xfrm>
            <a:off x="9902503" y="1669053"/>
            <a:ext cx="1434705" cy="232213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rgbClr val="737078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000">
                <a:solidFill>
                  <a:prstClr val="black">
                    <a:lumMod val="50000"/>
                    <a:lumOff val="50000"/>
                  </a:prstClr>
                </a:solidFill>
              </a:rPr>
              <a:t>I+V : 44 (95%CI) 25-NE</a:t>
            </a:r>
          </a:p>
        </p:txBody>
      </p:sp>
      <p:cxnSp>
        <p:nvCxnSpPr>
          <p:cNvPr id="99" name="Connecteur droit 98">
            <a:extLst>
              <a:ext uri="{FF2B5EF4-FFF2-40B4-BE49-F238E27FC236}">
                <a16:creationId xmlns:a16="http://schemas.microsoft.com/office/drawing/2014/main" xmlns="" id="{3662076B-74DE-DF6C-2058-0952C9B91601}"/>
              </a:ext>
            </a:extLst>
          </p:cNvPr>
          <p:cNvCxnSpPr>
            <a:cxnSpLocks/>
          </p:cNvCxnSpPr>
          <p:nvPr/>
        </p:nvCxnSpPr>
        <p:spPr>
          <a:xfrm flipH="1">
            <a:off x="3058960" y="2617828"/>
            <a:ext cx="5331" cy="60326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ot"/>
            <a:head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Forme libre : forme 102">
            <a:extLst>
              <a:ext uri="{FF2B5EF4-FFF2-40B4-BE49-F238E27FC236}">
                <a16:creationId xmlns:a16="http://schemas.microsoft.com/office/drawing/2014/main" xmlns="" id="{B3A28BE9-6F13-D711-D68D-CE981E097F49}"/>
              </a:ext>
            </a:extLst>
          </p:cNvPr>
          <p:cNvSpPr/>
          <p:nvPr/>
        </p:nvSpPr>
        <p:spPr>
          <a:xfrm>
            <a:off x="5524500" y="1993106"/>
            <a:ext cx="2381250" cy="1526382"/>
          </a:xfrm>
          <a:custGeom>
            <a:avLst/>
            <a:gdLst>
              <a:gd name="connsiteX0" fmla="*/ 0 w 2381250"/>
              <a:gd name="connsiteY0" fmla="*/ 1526382 h 1526382"/>
              <a:gd name="connsiteX1" fmla="*/ 747713 w 2381250"/>
              <a:gd name="connsiteY1" fmla="*/ 1526382 h 1526382"/>
              <a:gd name="connsiteX2" fmla="*/ 773906 w 2381250"/>
              <a:gd name="connsiteY2" fmla="*/ 1521619 h 1526382"/>
              <a:gd name="connsiteX3" fmla="*/ 807244 w 2381250"/>
              <a:gd name="connsiteY3" fmla="*/ 1485900 h 1526382"/>
              <a:gd name="connsiteX4" fmla="*/ 826294 w 2381250"/>
              <a:gd name="connsiteY4" fmla="*/ 1423988 h 1526382"/>
              <a:gd name="connsiteX5" fmla="*/ 840581 w 2381250"/>
              <a:gd name="connsiteY5" fmla="*/ 1376363 h 1526382"/>
              <a:gd name="connsiteX6" fmla="*/ 850106 w 2381250"/>
              <a:gd name="connsiteY6" fmla="*/ 1354932 h 1526382"/>
              <a:gd name="connsiteX7" fmla="*/ 866775 w 2381250"/>
              <a:gd name="connsiteY7" fmla="*/ 1209675 h 1526382"/>
              <a:gd name="connsiteX8" fmla="*/ 878681 w 2381250"/>
              <a:gd name="connsiteY8" fmla="*/ 671513 h 1526382"/>
              <a:gd name="connsiteX9" fmla="*/ 892969 w 2381250"/>
              <a:gd name="connsiteY9" fmla="*/ 540544 h 1526382"/>
              <a:gd name="connsiteX10" fmla="*/ 892969 w 2381250"/>
              <a:gd name="connsiteY10" fmla="*/ 481013 h 1526382"/>
              <a:gd name="connsiteX11" fmla="*/ 1028700 w 2381250"/>
              <a:gd name="connsiteY11" fmla="*/ 481013 h 1526382"/>
              <a:gd name="connsiteX12" fmla="*/ 1028700 w 2381250"/>
              <a:gd name="connsiteY12" fmla="*/ 459582 h 1526382"/>
              <a:gd name="connsiteX13" fmla="*/ 1238250 w 2381250"/>
              <a:gd name="connsiteY13" fmla="*/ 459582 h 1526382"/>
              <a:gd name="connsiteX14" fmla="*/ 1238250 w 2381250"/>
              <a:gd name="connsiteY14" fmla="*/ 433388 h 1526382"/>
              <a:gd name="connsiteX15" fmla="*/ 1266825 w 2381250"/>
              <a:gd name="connsiteY15" fmla="*/ 433388 h 1526382"/>
              <a:gd name="connsiteX16" fmla="*/ 1278731 w 2381250"/>
              <a:gd name="connsiteY16" fmla="*/ 378619 h 1526382"/>
              <a:gd name="connsiteX17" fmla="*/ 1300163 w 2381250"/>
              <a:gd name="connsiteY17" fmla="*/ 347663 h 1526382"/>
              <a:gd name="connsiteX18" fmla="*/ 1302544 w 2381250"/>
              <a:gd name="connsiteY18" fmla="*/ 228600 h 1526382"/>
              <a:gd name="connsiteX19" fmla="*/ 1343025 w 2381250"/>
              <a:gd name="connsiteY19" fmla="*/ 161925 h 1526382"/>
              <a:gd name="connsiteX20" fmla="*/ 1509713 w 2381250"/>
              <a:gd name="connsiteY20" fmla="*/ 161925 h 1526382"/>
              <a:gd name="connsiteX21" fmla="*/ 1509713 w 2381250"/>
              <a:gd name="connsiteY21" fmla="*/ 140494 h 1526382"/>
              <a:gd name="connsiteX22" fmla="*/ 1666875 w 2381250"/>
              <a:gd name="connsiteY22" fmla="*/ 140494 h 1526382"/>
              <a:gd name="connsiteX23" fmla="*/ 1666875 w 2381250"/>
              <a:gd name="connsiteY23" fmla="*/ 100013 h 1526382"/>
              <a:gd name="connsiteX24" fmla="*/ 1733550 w 2381250"/>
              <a:gd name="connsiteY24" fmla="*/ 100013 h 1526382"/>
              <a:gd name="connsiteX25" fmla="*/ 1733550 w 2381250"/>
              <a:gd name="connsiteY25" fmla="*/ 0 h 1526382"/>
              <a:gd name="connsiteX26" fmla="*/ 2381250 w 2381250"/>
              <a:gd name="connsiteY26" fmla="*/ 0 h 1526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381250" h="1526382">
                <a:moveTo>
                  <a:pt x="0" y="1526382"/>
                </a:moveTo>
                <a:lnTo>
                  <a:pt x="747713" y="1526382"/>
                </a:lnTo>
                <a:lnTo>
                  <a:pt x="773906" y="1521619"/>
                </a:lnTo>
                <a:lnTo>
                  <a:pt x="807244" y="1485900"/>
                </a:lnTo>
                <a:lnTo>
                  <a:pt x="826294" y="1423988"/>
                </a:lnTo>
                <a:lnTo>
                  <a:pt x="840581" y="1376363"/>
                </a:lnTo>
                <a:lnTo>
                  <a:pt x="850106" y="1354932"/>
                </a:lnTo>
                <a:lnTo>
                  <a:pt x="866775" y="1209675"/>
                </a:lnTo>
                <a:lnTo>
                  <a:pt x="878681" y="671513"/>
                </a:lnTo>
                <a:lnTo>
                  <a:pt x="892969" y="540544"/>
                </a:lnTo>
                <a:lnTo>
                  <a:pt x="892969" y="481013"/>
                </a:lnTo>
                <a:lnTo>
                  <a:pt x="1028700" y="481013"/>
                </a:lnTo>
                <a:lnTo>
                  <a:pt x="1028700" y="459582"/>
                </a:lnTo>
                <a:lnTo>
                  <a:pt x="1238250" y="459582"/>
                </a:lnTo>
                <a:lnTo>
                  <a:pt x="1238250" y="433388"/>
                </a:lnTo>
                <a:lnTo>
                  <a:pt x="1266825" y="433388"/>
                </a:lnTo>
                <a:lnTo>
                  <a:pt x="1278731" y="378619"/>
                </a:lnTo>
                <a:lnTo>
                  <a:pt x="1300163" y="347663"/>
                </a:lnTo>
                <a:cubicBezTo>
                  <a:pt x="1300957" y="307975"/>
                  <a:pt x="1301750" y="268288"/>
                  <a:pt x="1302544" y="228600"/>
                </a:cubicBezTo>
                <a:lnTo>
                  <a:pt x="1343025" y="161925"/>
                </a:lnTo>
                <a:lnTo>
                  <a:pt x="1509713" y="161925"/>
                </a:lnTo>
                <a:lnTo>
                  <a:pt x="1509713" y="140494"/>
                </a:lnTo>
                <a:lnTo>
                  <a:pt x="1666875" y="140494"/>
                </a:lnTo>
                <a:lnTo>
                  <a:pt x="1666875" y="100013"/>
                </a:lnTo>
                <a:lnTo>
                  <a:pt x="1733550" y="100013"/>
                </a:lnTo>
                <a:lnTo>
                  <a:pt x="1733550" y="0"/>
                </a:lnTo>
                <a:lnTo>
                  <a:pt x="2381250" y="0"/>
                </a:lnTo>
              </a:path>
            </a:pathLst>
          </a:cu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04" name="Forme libre : forme 103">
            <a:extLst>
              <a:ext uri="{FF2B5EF4-FFF2-40B4-BE49-F238E27FC236}">
                <a16:creationId xmlns:a16="http://schemas.microsoft.com/office/drawing/2014/main" xmlns="" id="{F29B6103-3B21-A148-ED29-D2480DDC4FC5}"/>
              </a:ext>
            </a:extLst>
          </p:cNvPr>
          <p:cNvSpPr/>
          <p:nvPr/>
        </p:nvSpPr>
        <p:spPr>
          <a:xfrm>
            <a:off x="9241631" y="2424113"/>
            <a:ext cx="2190750" cy="1114425"/>
          </a:xfrm>
          <a:custGeom>
            <a:avLst/>
            <a:gdLst>
              <a:gd name="connsiteX0" fmla="*/ 0 w 2190750"/>
              <a:gd name="connsiteY0" fmla="*/ 1114425 h 1114425"/>
              <a:gd name="connsiteX1" fmla="*/ 723900 w 2190750"/>
              <a:gd name="connsiteY1" fmla="*/ 1114425 h 1114425"/>
              <a:gd name="connsiteX2" fmla="*/ 723900 w 2190750"/>
              <a:gd name="connsiteY2" fmla="*/ 1092993 h 1114425"/>
              <a:gd name="connsiteX3" fmla="*/ 795338 w 2190750"/>
              <a:gd name="connsiteY3" fmla="*/ 1092993 h 1114425"/>
              <a:gd name="connsiteX4" fmla="*/ 809625 w 2190750"/>
              <a:gd name="connsiteY4" fmla="*/ 1045368 h 1114425"/>
              <a:gd name="connsiteX5" fmla="*/ 842963 w 2190750"/>
              <a:gd name="connsiteY5" fmla="*/ 1045368 h 1114425"/>
              <a:gd name="connsiteX6" fmla="*/ 862013 w 2190750"/>
              <a:gd name="connsiteY6" fmla="*/ 914400 h 1114425"/>
              <a:gd name="connsiteX7" fmla="*/ 869157 w 2190750"/>
              <a:gd name="connsiteY7" fmla="*/ 526256 h 1114425"/>
              <a:gd name="connsiteX8" fmla="*/ 878682 w 2190750"/>
              <a:gd name="connsiteY8" fmla="*/ 450056 h 1114425"/>
              <a:gd name="connsiteX9" fmla="*/ 907257 w 2190750"/>
              <a:gd name="connsiteY9" fmla="*/ 385762 h 1114425"/>
              <a:gd name="connsiteX10" fmla="*/ 1007269 w 2190750"/>
              <a:gd name="connsiteY10" fmla="*/ 385762 h 1114425"/>
              <a:gd name="connsiteX11" fmla="*/ 1007269 w 2190750"/>
              <a:gd name="connsiteY11" fmla="*/ 364331 h 1114425"/>
              <a:gd name="connsiteX12" fmla="*/ 1297782 w 2190750"/>
              <a:gd name="connsiteY12" fmla="*/ 364331 h 1114425"/>
              <a:gd name="connsiteX13" fmla="*/ 1297782 w 2190750"/>
              <a:gd name="connsiteY13" fmla="*/ 242887 h 1114425"/>
              <a:gd name="connsiteX14" fmla="*/ 1321594 w 2190750"/>
              <a:gd name="connsiteY14" fmla="*/ 242887 h 1114425"/>
              <a:gd name="connsiteX15" fmla="*/ 1321594 w 2190750"/>
              <a:gd name="connsiteY15" fmla="*/ 209550 h 1114425"/>
              <a:gd name="connsiteX16" fmla="*/ 1566863 w 2190750"/>
              <a:gd name="connsiteY16" fmla="*/ 209550 h 1114425"/>
              <a:gd name="connsiteX17" fmla="*/ 1566863 w 2190750"/>
              <a:gd name="connsiteY17" fmla="*/ 169068 h 1114425"/>
              <a:gd name="connsiteX18" fmla="*/ 1735932 w 2190750"/>
              <a:gd name="connsiteY18" fmla="*/ 169068 h 1114425"/>
              <a:gd name="connsiteX19" fmla="*/ 1735932 w 2190750"/>
              <a:gd name="connsiteY19" fmla="*/ 0 h 1114425"/>
              <a:gd name="connsiteX20" fmla="*/ 2190750 w 2190750"/>
              <a:gd name="connsiteY20" fmla="*/ 0 h 1114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190750" h="1114425">
                <a:moveTo>
                  <a:pt x="0" y="1114425"/>
                </a:moveTo>
                <a:lnTo>
                  <a:pt x="723900" y="1114425"/>
                </a:lnTo>
                <a:lnTo>
                  <a:pt x="723900" y="1092993"/>
                </a:lnTo>
                <a:lnTo>
                  <a:pt x="795338" y="1092993"/>
                </a:lnTo>
                <a:lnTo>
                  <a:pt x="809625" y="1045368"/>
                </a:lnTo>
                <a:lnTo>
                  <a:pt x="842963" y="1045368"/>
                </a:lnTo>
                <a:lnTo>
                  <a:pt x="862013" y="914400"/>
                </a:lnTo>
                <a:lnTo>
                  <a:pt x="869157" y="526256"/>
                </a:lnTo>
                <a:lnTo>
                  <a:pt x="878682" y="450056"/>
                </a:lnTo>
                <a:lnTo>
                  <a:pt x="907257" y="385762"/>
                </a:lnTo>
                <a:lnTo>
                  <a:pt x="1007269" y="385762"/>
                </a:lnTo>
                <a:lnTo>
                  <a:pt x="1007269" y="364331"/>
                </a:lnTo>
                <a:lnTo>
                  <a:pt x="1297782" y="364331"/>
                </a:lnTo>
                <a:lnTo>
                  <a:pt x="1297782" y="242887"/>
                </a:lnTo>
                <a:lnTo>
                  <a:pt x="1321594" y="242887"/>
                </a:lnTo>
                <a:lnTo>
                  <a:pt x="1321594" y="209550"/>
                </a:lnTo>
                <a:lnTo>
                  <a:pt x="1566863" y="209550"/>
                </a:lnTo>
                <a:lnTo>
                  <a:pt x="1566863" y="169068"/>
                </a:lnTo>
                <a:lnTo>
                  <a:pt x="1735932" y="169068"/>
                </a:lnTo>
                <a:lnTo>
                  <a:pt x="1735932" y="0"/>
                </a:lnTo>
                <a:lnTo>
                  <a:pt x="2190750" y="0"/>
                </a:lnTo>
              </a:path>
            </a:pathLst>
          </a:cu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05" name="Espace réservé du texte 6">
            <a:extLst>
              <a:ext uri="{FF2B5EF4-FFF2-40B4-BE49-F238E27FC236}">
                <a16:creationId xmlns:a16="http://schemas.microsoft.com/office/drawing/2014/main" xmlns="" id="{5032AEEF-FB12-66EF-2FBB-02F5E7DCC5BC}"/>
              </a:ext>
            </a:extLst>
          </p:cNvPr>
          <p:cNvSpPr txBox="1">
            <a:spLocks/>
          </p:cNvSpPr>
          <p:nvPr/>
        </p:nvSpPr>
        <p:spPr>
          <a:xfrm>
            <a:off x="7581152" y="3208442"/>
            <a:ext cx="490210" cy="314299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rgbClr val="737078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900">
                <a:solidFill>
                  <a:prstClr val="black">
                    <a:lumMod val="50000"/>
                    <a:lumOff val="50000"/>
                  </a:prstClr>
                </a:solidFill>
              </a:rPr>
              <a:t>83,0%</a:t>
            </a:r>
          </a:p>
        </p:txBody>
      </p:sp>
      <p:sp>
        <p:nvSpPr>
          <p:cNvPr id="106" name="Espace réservé du texte 6">
            <a:extLst>
              <a:ext uri="{FF2B5EF4-FFF2-40B4-BE49-F238E27FC236}">
                <a16:creationId xmlns:a16="http://schemas.microsoft.com/office/drawing/2014/main" xmlns="" id="{388AFFBF-2E0B-2169-10C4-D338A9A9A85E}"/>
              </a:ext>
            </a:extLst>
          </p:cNvPr>
          <p:cNvSpPr txBox="1">
            <a:spLocks/>
          </p:cNvSpPr>
          <p:nvPr/>
        </p:nvSpPr>
        <p:spPr>
          <a:xfrm>
            <a:off x="6971078" y="3206800"/>
            <a:ext cx="518893" cy="314299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rgbClr val="737078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900">
                <a:solidFill>
                  <a:prstClr val="black">
                    <a:lumMod val="50000"/>
                    <a:lumOff val="50000"/>
                  </a:prstClr>
                </a:solidFill>
              </a:rPr>
              <a:t>73,7%</a:t>
            </a:r>
          </a:p>
        </p:txBody>
      </p:sp>
      <p:sp>
        <p:nvSpPr>
          <p:cNvPr id="107" name="Espace réservé du texte 6">
            <a:extLst>
              <a:ext uri="{FF2B5EF4-FFF2-40B4-BE49-F238E27FC236}">
                <a16:creationId xmlns:a16="http://schemas.microsoft.com/office/drawing/2014/main" xmlns="" id="{AA8F9AFE-2EE4-4388-FE84-626988C0993D}"/>
              </a:ext>
            </a:extLst>
          </p:cNvPr>
          <p:cNvSpPr txBox="1">
            <a:spLocks/>
          </p:cNvSpPr>
          <p:nvPr/>
        </p:nvSpPr>
        <p:spPr>
          <a:xfrm>
            <a:off x="6465307" y="3203110"/>
            <a:ext cx="542074" cy="314299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rgbClr val="737078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900">
                <a:solidFill>
                  <a:prstClr val="black">
                    <a:lumMod val="50000"/>
                    <a:lumOff val="50000"/>
                  </a:prstClr>
                </a:solidFill>
              </a:rPr>
              <a:t>57,0%</a:t>
            </a:r>
          </a:p>
        </p:txBody>
      </p:sp>
      <p:cxnSp>
        <p:nvCxnSpPr>
          <p:cNvPr id="108" name="Connecteur droit 107">
            <a:extLst>
              <a:ext uri="{FF2B5EF4-FFF2-40B4-BE49-F238E27FC236}">
                <a16:creationId xmlns:a16="http://schemas.microsoft.com/office/drawing/2014/main" xmlns="" id="{392CC670-43C6-25BC-28B6-46DC7EA27F36}"/>
              </a:ext>
            </a:extLst>
          </p:cNvPr>
          <p:cNvCxnSpPr>
            <a:cxnSpLocks/>
          </p:cNvCxnSpPr>
          <p:nvPr/>
        </p:nvCxnSpPr>
        <p:spPr>
          <a:xfrm>
            <a:off x="7921754" y="1993106"/>
            <a:ext cx="0" cy="122429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ot"/>
            <a:head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cteur droit 108">
            <a:extLst>
              <a:ext uri="{FF2B5EF4-FFF2-40B4-BE49-F238E27FC236}">
                <a16:creationId xmlns:a16="http://schemas.microsoft.com/office/drawing/2014/main" xmlns="" id="{8ED4EB37-6573-FEF0-CDB7-F0B8716D464C}"/>
              </a:ext>
            </a:extLst>
          </p:cNvPr>
          <p:cNvCxnSpPr>
            <a:cxnSpLocks/>
          </p:cNvCxnSpPr>
          <p:nvPr/>
        </p:nvCxnSpPr>
        <p:spPr>
          <a:xfrm>
            <a:off x="7203472" y="2177143"/>
            <a:ext cx="0" cy="104025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ot"/>
            <a:head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necteur droit 109">
            <a:extLst>
              <a:ext uri="{FF2B5EF4-FFF2-40B4-BE49-F238E27FC236}">
                <a16:creationId xmlns:a16="http://schemas.microsoft.com/office/drawing/2014/main" xmlns="" id="{16BA3670-8D75-5704-0F9B-3FFE61825D4B}"/>
              </a:ext>
            </a:extLst>
          </p:cNvPr>
          <p:cNvCxnSpPr>
            <a:cxnSpLocks/>
          </p:cNvCxnSpPr>
          <p:nvPr/>
        </p:nvCxnSpPr>
        <p:spPr>
          <a:xfrm>
            <a:off x="6806690" y="2488163"/>
            <a:ext cx="0" cy="72923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ot"/>
            <a:head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Espace réservé du texte 6">
            <a:extLst>
              <a:ext uri="{FF2B5EF4-FFF2-40B4-BE49-F238E27FC236}">
                <a16:creationId xmlns:a16="http://schemas.microsoft.com/office/drawing/2014/main" xmlns="" id="{D9F6006B-0457-2F33-BB99-65459C1865BB}"/>
              </a:ext>
            </a:extLst>
          </p:cNvPr>
          <p:cNvSpPr txBox="1">
            <a:spLocks/>
          </p:cNvSpPr>
          <p:nvPr/>
        </p:nvSpPr>
        <p:spPr>
          <a:xfrm>
            <a:off x="11324768" y="3201126"/>
            <a:ext cx="490210" cy="314299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rgbClr val="737078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900">
                <a:solidFill>
                  <a:prstClr val="black">
                    <a:lumMod val="50000"/>
                    <a:lumOff val="50000"/>
                  </a:prstClr>
                </a:solidFill>
              </a:rPr>
              <a:t>60,4%</a:t>
            </a:r>
          </a:p>
        </p:txBody>
      </p:sp>
      <p:sp>
        <p:nvSpPr>
          <p:cNvPr id="115" name="Espace réservé du texte 6">
            <a:extLst>
              <a:ext uri="{FF2B5EF4-FFF2-40B4-BE49-F238E27FC236}">
                <a16:creationId xmlns:a16="http://schemas.microsoft.com/office/drawing/2014/main" xmlns="" id="{8BBAB8F6-B716-26F9-A947-7FFFE8236294}"/>
              </a:ext>
            </a:extLst>
          </p:cNvPr>
          <p:cNvSpPr txBox="1">
            <a:spLocks/>
          </p:cNvSpPr>
          <p:nvPr/>
        </p:nvSpPr>
        <p:spPr>
          <a:xfrm>
            <a:off x="10752015" y="3199484"/>
            <a:ext cx="518893" cy="314299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rgbClr val="737078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900">
                <a:solidFill>
                  <a:prstClr val="black">
                    <a:lumMod val="50000"/>
                    <a:lumOff val="50000"/>
                  </a:prstClr>
                </a:solidFill>
              </a:rPr>
              <a:t>49,0%</a:t>
            </a:r>
          </a:p>
        </p:txBody>
      </p:sp>
      <p:sp>
        <p:nvSpPr>
          <p:cNvPr id="116" name="Espace réservé du texte 6">
            <a:extLst>
              <a:ext uri="{FF2B5EF4-FFF2-40B4-BE49-F238E27FC236}">
                <a16:creationId xmlns:a16="http://schemas.microsoft.com/office/drawing/2014/main" xmlns="" id="{1A35C75D-1C26-BFB2-341B-9DF2E066A817}"/>
              </a:ext>
            </a:extLst>
          </p:cNvPr>
          <p:cNvSpPr txBox="1">
            <a:spLocks/>
          </p:cNvSpPr>
          <p:nvPr/>
        </p:nvSpPr>
        <p:spPr>
          <a:xfrm>
            <a:off x="10208923" y="3195794"/>
            <a:ext cx="542074" cy="314299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rgbClr val="737078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900">
                <a:solidFill>
                  <a:prstClr val="black">
                    <a:lumMod val="50000"/>
                    <a:lumOff val="50000"/>
                  </a:prstClr>
                </a:solidFill>
              </a:rPr>
              <a:t>39,5%</a:t>
            </a:r>
          </a:p>
        </p:txBody>
      </p:sp>
      <p:cxnSp>
        <p:nvCxnSpPr>
          <p:cNvPr id="117" name="Connecteur droit 116">
            <a:extLst>
              <a:ext uri="{FF2B5EF4-FFF2-40B4-BE49-F238E27FC236}">
                <a16:creationId xmlns:a16="http://schemas.microsoft.com/office/drawing/2014/main" xmlns="" id="{3188B71B-E1FD-6AA6-CE9F-54C19F991FC5}"/>
              </a:ext>
            </a:extLst>
          </p:cNvPr>
          <p:cNvCxnSpPr>
            <a:cxnSpLocks/>
          </p:cNvCxnSpPr>
          <p:nvPr/>
        </p:nvCxnSpPr>
        <p:spPr>
          <a:xfrm>
            <a:off x="11432381" y="2480847"/>
            <a:ext cx="0" cy="72923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ot"/>
            <a:head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cteur droit 117">
            <a:extLst>
              <a:ext uri="{FF2B5EF4-FFF2-40B4-BE49-F238E27FC236}">
                <a16:creationId xmlns:a16="http://schemas.microsoft.com/office/drawing/2014/main" xmlns="" id="{AE36E98F-2922-1C22-A129-FD1ADBF8877A}"/>
              </a:ext>
            </a:extLst>
          </p:cNvPr>
          <p:cNvCxnSpPr>
            <a:cxnSpLocks/>
          </p:cNvCxnSpPr>
          <p:nvPr/>
        </p:nvCxnSpPr>
        <p:spPr>
          <a:xfrm>
            <a:off x="10984409" y="2617828"/>
            <a:ext cx="0" cy="59225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ot"/>
            <a:head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cteur droit 118">
            <a:extLst>
              <a:ext uri="{FF2B5EF4-FFF2-40B4-BE49-F238E27FC236}">
                <a16:creationId xmlns:a16="http://schemas.microsoft.com/office/drawing/2014/main" xmlns="" id="{2A2382B9-BDF2-F6AF-0F66-A55FCEB1267D}"/>
              </a:ext>
            </a:extLst>
          </p:cNvPr>
          <p:cNvCxnSpPr>
            <a:cxnSpLocks/>
          </p:cNvCxnSpPr>
          <p:nvPr/>
        </p:nvCxnSpPr>
        <p:spPr>
          <a:xfrm>
            <a:off x="10550306" y="2842727"/>
            <a:ext cx="0" cy="36735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ot"/>
            <a:head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5586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A8F885FE-F0CE-F2F7-C727-2D237650F137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158559" y="1281165"/>
            <a:ext cx="5235567" cy="4380223"/>
          </a:xfrm>
        </p:spPr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xmlns="" id="{A5660D53-07C7-501C-ACE7-6F094F11B5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/>
          </a:bodyPr>
          <a:lstStyle/>
          <a:p>
            <a:r>
              <a:rPr lang="fr-FR" dirty="0"/>
              <a:t>9-12 décembre 2023</a:t>
            </a:r>
          </a:p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993276F0-A00D-30EE-2DC6-828245FEF99C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fr-FR" dirty="0"/>
              <a:t>P. </a:t>
            </a:r>
            <a:r>
              <a:rPr lang="fr-FR" dirty="0" err="1"/>
              <a:t>Hillmen</a:t>
            </a:r>
            <a:r>
              <a:rPr lang="fr-FR" dirty="0"/>
              <a:t> et al., ASH</a:t>
            </a:r>
            <a:r>
              <a:rPr lang="fr-FR" baseline="30000" dirty="0"/>
              <a:t>® </a:t>
            </a:r>
            <a:r>
              <a:rPr lang="fr-FR" dirty="0"/>
              <a:t>2023, Abs. #631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CB52AF38-BF2D-7DEF-DB1E-E862BB10843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sz="3600" b="1">
                <a:solidFill>
                  <a:srgbClr val="FF7F4D"/>
                </a:solidFill>
                <a:latin typeface="Century Gothic" panose="020B0502020202020204" pitchFamily="34" charset="0"/>
              </a:rPr>
              <a:t>Etude FLAIR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7CF0C6C1-5C94-6F6C-AA1B-A9B7DC8328B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/>
              <a:t>SSP et SG</a:t>
            </a:r>
            <a:r>
              <a:rPr lang="fr-FR" sz="2000" b="1" dirty="0">
                <a:solidFill>
                  <a:srgbClr val="005086"/>
                </a:solidFill>
                <a:latin typeface="Century Gothic" panose="020B0502020202020204" pitchFamily="34" charset="0"/>
              </a:rPr>
              <a:t> FCR </a:t>
            </a:r>
            <a:r>
              <a:rPr lang="fr-FR" sz="2000" b="1" i="1" dirty="0">
                <a:solidFill>
                  <a:srgbClr val="005086"/>
                </a:solidFill>
                <a:latin typeface="Century Gothic" panose="020B0502020202020204" pitchFamily="34" charset="0"/>
              </a:rPr>
              <a:t>vs</a:t>
            </a:r>
            <a:r>
              <a:rPr lang="fr-FR" sz="2000" b="1" dirty="0">
                <a:solidFill>
                  <a:srgbClr val="005086"/>
                </a:solidFill>
                <a:latin typeface="Century Gothic" panose="020B0502020202020204" pitchFamily="34" charset="0"/>
              </a:rPr>
              <a:t> I+V</a:t>
            </a:r>
          </a:p>
          <a:p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2818AA4D-A0D4-0C63-186A-FC3B8C0C399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300307" y="1086041"/>
            <a:ext cx="2637848" cy="387350"/>
          </a:xfrm>
        </p:spPr>
        <p:txBody>
          <a:bodyPr/>
          <a:lstStyle/>
          <a:p>
            <a:r>
              <a:rPr kumimoji="0" lang="fr-FR" u="none" strike="noStrike" kern="1200" cap="none" spc="0" normalizeH="0" baseline="0" noProof="0" dirty="0">
                <a:ln>
                  <a:noFill/>
                </a:ln>
                <a:solidFill>
                  <a:srgbClr val="737078"/>
                </a:solidFill>
                <a:effectLst/>
                <a:uLnTx/>
                <a:uFillTx/>
                <a:latin typeface="Century Gothic" panose="020B0502020202020204" pitchFamily="34" charset="0"/>
              </a:rPr>
              <a:t>Survie sans Progression</a:t>
            </a:r>
            <a:endParaRPr lang="fr-FR" sz="1200" dirty="0"/>
          </a:p>
        </p:txBody>
      </p:sp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xmlns="" id="{9E90F042-1FE7-E649-0F61-9286F2909E7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300306" y="5141573"/>
          <a:ext cx="5000378" cy="441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350">
                  <a:extLst>
                    <a:ext uri="{9D8B030D-6E8A-4147-A177-3AD203B41FA5}">
                      <a16:colId xmlns:a16="http://schemas.microsoft.com/office/drawing/2014/main" xmlns="" val="1796791387"/>
                    </a:ext>
                  </a:extLst>
                </a:gridCol>
                <a:gridCol w="588144">
                  <a:extLst>
                    <a:ext uri="{9D8B030D-6E8A-4147-A177-3AD203B41FA5}">
                      <a16:colId xmlns:a16="http://schemas.microsoft.com/office/drawing/2014/main" xmlns="" val="112325588"/>
                    </a:ext>
                  </a:extLst>
                </a:gridCol>
                <a:gridCol w="667314">
                  <a:extLst>
                    <a:ext uri="{9D8B030D-6E8A-4147-A177-3AD203B41FA5}">
                      <a16:colId xmlns:a16="http://schemas.microsoft.com/office/drawing/2014/main" xmlns="" val="3187258541"/>
                    </a:ext>
                  </a:extLst>
                </a:gridCol>
                <a:gridCol w="667314">
                  <a:extLst>
                    <a:ext uri="{9D8B030D-6E8A-4147-A177-3AD203B41FA5}">
                      <a16:colId xmlns:a16="http://schemas.microsoft.com/office/drawing/2014/main" xmlns="" val="1098140682"/>
                    </a:ext>
                  </a:extLst>
                </a:gridCol>
                <a:gridCol w="667314">
                  <a:extLst>
                    <a:ext uri="{9D8B030D-6E8A-4147-A177-3AD203B41FA5}">
                      <a16:colId xmlns:a16="http://schemas.microsoft.com/office/drawing/2014/main" xmlns="" val="1149399730"/>
                    </a:ext>
                  </a:extLst>
                </a:gridCol>
                <a:gridCol w="667314">
                  <a:extLst>
                    <a:ext uri="{9D8B030D-6E8A-4147-A177-3AD203B41FA5}">
                      <a16:colId xmlns:a16="http://schemas.microsoft.com/office/drawing/2014/main" xmlns="" val="789287851"/>
                    </a:ext>
                  </a:extLst>
                </a:gridCol>
                <a:gridCol w="667314">
                  <a:extLst>
                    <a:ext uri="{9D8B030D-6E8A-4147-A177-3AD203B41FA5}">
                      <a16:colId xmlns:a16="http://schemas.microsoft.com/office/drawing/2014/main" xmlns="" val="1799216007"/>
                    </a:ext>
                  </a:extLst>
                </a:gridCol>
                <a:gridCol w="667314">
                  <a:extLst>
                    <a:ext uri="{9D8B030D-6E8A-4147-A177-3AD203B41FA5}">
                      <a16:colId xmlns:a16="http://schemas.microsoft.com/office/drawing/2014/main" xmlns="" val="304042180"/>
                    </a:ext>
                  </a:extLst>
                </a:gridCol>
              </a:tblGrid>
              <a:tr h="220551"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chemeClr val="bg1"/>
                          </a:solidFill>
                          <a:latin typeface="+mn-lt"/>
                        </a:rPr>
                        <a:t>I+V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260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253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239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183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39630942"/>
                  </a:ext>
                </a:extLst>
              </a:tr>
              <a:tr h="220551"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FRC</a:t>
                      </a:r>
                      <a:endParaRPr lang="en-US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solidFill>
                            <a:schemeClr val="accent2"/>
                          </a:solidFill>
                        </a:rPr>
                        <a:t>263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solidFill>
                            <a:schemeClr val="accent2"/>
                          </a:solidFill>
                        </a:rPr>
                        <a:t>227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solidFill>
                            <a:schemeClr val="accent2"/>
                          </a:solidFill>
                        </a:rPr>
                        <a:t>194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solidFill>
                            <a:schemeClr val="accent2"/>
                          </a:solidFill>
                        </a:rPr>
                        <a:t>145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solidFill>
                            <a:schemeClr val="accent2"/>
                          </a:solidFill>
                        </a:rPr>
                        <a:t>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solidFill>
                            <a:schemeClr val="accent2"/>
                          </a:solidFill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solidFill>
                            <a:schemeClr val="accent2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222647"/>
                  </a:ext>
                </a:extLst>
              </a:tr>
            </a:tbl>
          </a:graphicData>
        </a:graphic>
      </p:graphicFrame>
      <p:grpSp>
        <p:nvGrpSpPr>
          <p:cNvPr id="12" name="Groupe 11">
            <a:extLst>
              <a:ext uri="{FF2B5EF4-FFF2-40B4-BE49-F238E27FC236}">
                <a16:creationId xmlns:a16="http://schemas.microsoft.com/office/drawing/2014/main" xmlns="" id="{CFB4BB2F-FB65-DA5F-D773-2AFC88DD758C}"/>
              </a:ext>
            </a:extLst>
          </p:cNvPr>
          <p:cNvGrpSpPr/>
          <p:nvPr/>
        </p:nvGrpSpPr>
        <p:grpSpPr>
          <a:xfrm>
            <a:off x="1300307" y="1370839"/>
            <a:ext cx="4876884" cy="3789762"/>
            <a:chOff x="1300307" y="1370839"/>
            <a:chExt cx="6202290" cy="3789762"/>
          </a:xfrm>
        </p:grpSpPr>
        <p:graphicFrame>
          <p:nvGraphicFramePr>
            <p:cNvPr id="9" name="Chart 16">
              <a:extLst>
                <a:ext uri="{FF2B5EF4-FFF2-40B4-BE49-F238E27FC236}">
                  <a16:creationId xmlns:a16="http://schemas.microsoft.com/office/drawing/2014/main" xmlns="" id="{464ACBC5-51E0-3C72-7856-CCBCE6AB34B4}"/>
                </a:ext>
              </a:extLst>
            </p:cNvPr>
            <p:cNvGraphicFramePr/>
            <p:nvPr>
              <p:extLst/>
            </p:nvPr>
          </p:nvGraphicFramePr>
          <p:xfrm>
            <a:off x="1300307" y="1370839"/>
            <a:ext cx="6202290" cy="37897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xmlns="" id="{30B591AD-DA11-2A30-6469-0165B188830B}"/>
                </a:ext>
              </a:extLst>
            </p:cNvPr>
            <p:cNvGrpSpPr/>
            <p:nvPr/>
          </p:nvGrpSpPr>
          <p:grpSpPr>
            <a:xfrm>
              <a:off x="2235569" y="1520462"/>
              <a:ext cx="4716189" cy="1332412"/>
              <a:chOff x="2235569" y="1520462"/>
              <a:chExt cx="4716189" cy="1332412"/>
            </a:xfrm>
          </p:grpSpPr>
          <p:sp>
            <p:nvSpPr>
              <p:cNvPr id="20" name="Forme libre : forme 19">
                <a:extLst>
                  <a:ext uri="{FF2B5EF4-FFF2-40B4-BE49-F238E27FC236}">
                    <a16:creationId xmlns:a16="http://schemas.microsoft.com/office/drawing/2014/main" xmlns="" id="{DBE2FC3F-1908-829C-5F90-9020C2741EF5}"/>
                  </a:ext>
                </a:extLst>
              </p:cNvPr>
              <p:cNvSpPr/>
              <p:nvPr/>
            </p:nvSpPr>
            <p:spPr>
              <a:xfrm>
                <a:off x="2235569" y="1527927"/>
                <a:ext cx="4660205" cy="201541"/>
              </a:xfrm>
              <a:custGeom>
                <a:avLst/>
                <a:gdLst>
                  <a:gd name="connsiteX0" fmla="*/ 0 w 4874312"/>
                  <a:gd name="connsiteY0" fmla="*/ 0 h 201541"/>
                  <a:gd name="connsiteX1" fmla="*/ 500121 w 4874312"/>
                  <a:gd name="connsiteY1" fmla="*/ 0 h 201541"/>
                  <a:gd name="connsiteX2" fmla="*/ 533711 w 4874312"/>
                  <a:gd name="connsiteY2" fmla="*/ 18661 h 201541"/>
                  <a:gd name="connsiteX3" fmla="*/ 1026367 w 4874312"/>
                  <a:gd name="connsiteY3" fmla="*/ 18661 h 201541"/>
                  <a:gd name="connsiteX4" fmla="*/ 1059957 w 4874312"/>
                  <a:gd name="connsiteY4" fmla="*/ 37322 h 201541"/>
                  <a:gd name="connsiteX5" fmla="*/ 1436914 w 4874312"/>
                  <a:gd name="connsiteY5" fmla="*/ 37322 h 201541"/>
                  <a:gd name="connsiteX6" fmla="*/ 1575007 w 4874312"/>
                  <a:gd name="connsiteY6" fmla="*/ 59716 h 201541"/>
                  <a:gd name="connsiteX7" fmla="*/ 2007948 w 4874312"/>
                  <a:gd name="connsiteY7" fmla="*/ 59716 h 201541"/>
                  <a:gd name="connsiteX8" fmla="*/ 2056467 w 4874312"/>
                  <a:gd name="connsiteY8" fmla="*/ 93306 h 201541"/>
                  <a:gd name="connsiteX9" fmla="*/ 2776790 w 4874312"/>
                  <a:gd name="connsiteY9" fmla="*/ 93306 h 201541"/>
                  <a:gd name="connsiteX10" fmla="*/ 2832774 w 4874312"/>
                  <a:gd name="connsiteY10" fmla="*/ 104502 h 201541"/>
                  <a:gd name="connsiteX11" fmla="*/ 3187337 w 4874312"/>
                  <a:gd name="connsiteY11" fmla="*/ 104502 h 201541"/>
                  <a:gd name="connsiteX12" fmla="*/ 3224659 w 4874312"/>
                  <a:gd name="connsiteY12" fmla="*/ 130628 h 201541"/>
                  <a:gd name="connsiteX13" fmla="*/ 3329162 w 4874312"/>
                  <a:gd name="connsiteY13" fmla="*/ 130628 h 201541"/>
                  <a:gd name="connsiteX14" fmla="*/ 3366485 w 4874312"/>
                  <a:gd name="connsiteY14" fmla="*/ 201541 h 201541"/>
                  <a:gd name="connsiteX15" fmla="*/ 4874312 w 4874312"/>
                  <a:gd name="connsiteY15" fmla="*/ 201541 h 201541"/>
                  <a:gd name="connsiteX16" fmla="*/ 4874312 w 4874312"/>
                  <a:gd name="connsiteY16" fmla="*/ 201541 h 201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874312" h="201541">
                    <a:moveTo>
                      <a:pt x="0" y="0"/>
                    </a:moveTo>
                    <a:lnTo>
                      <a:pt x="500121" y="0"/>
                    </a:lnTo>
                    <a:lnTo>
                      <a:pt x="533711" y="18661"/>
                    </a:lnTo>
                    <a:lnTo>
                      <a:pt x="1026367" y="18661"/>
                    </a:lnTo>
                    <a:lnTo>
                      <a:pt x="1059957" y="37322"/>
                    </a:lnTo>
                    <a:lnTo>
                      <a:pt x="1436914" y="37322"/>
                    </a:lnTo>
                    <a:lnTo>
                      <a:pt x="1575007" y="59716"/>
                    </a:lnTo>
                    <a:lnTo>
                      <a:pt x="2007948" y="59716"/>
                    </a:lnTo>
                    <a:lnTo>
                      <a:pt x="2056467" y="93306"/>
                    </a:lnTo>
                    <a:lnTo>
                      <a:pt x="2776790" y="93306"/>
                    </a:lnTo>
                    <a:lnTo>
                      <a:pt x="2832774" y="104502"/>
                    </a:lnTo>
                    <a:lnTo>
                      <a:pt x="3187337" y="104502"/>
                    </a:lnTo>
                    <a:lnTo>
                      <a:pt x="3224659" y="130628"/>
                    </a:lnTo>
                    <a:lnTo>
                      <a:pt x="3329162" y="130628"/>
                    </a:lnTo>
                    <a:lnTo>
                      <a:pt x="3366485" y="201541"/>
                    </a:lnTo>
                    <a:lnTo>
                      <a:pt x="4874312" y="201541"/>
                    </a:lnTo>
                    <a:lnTo>
                      <a:pt x="4874312" y="201541"/>
                    </a:lnTo>
                  </a:path>
                </a:pathLst>
              </a:cu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Forme libre : forme 21">
                <a:extLst>
                  <a:ext uri="{FF2B5EF4-FFF2-40B4-BE49-F238E27FC236}">
                    <a16:creationId xmlns:a16="http://schemas.microsoft.com/office/drawing/2014/main" xmlns="" id="{09706102-7D8F-2698-F3F7-96A1070451EB}"/>
                  </a:ext>
                </a:extLst>
              </p:cNvPr>
              <p:cNvSpPr/>
              <p:nvPr/>
            </p:nvSpPr>
            <p:spPr>
              <a:xfrm>
                <a:off x="2235570" y="1520462"/>
                <a:ext cx="4716188" cy="1332412"/>
              </a:xfrm>
              <a:custGeom>
                <a:avLst/>
                <a:gdLst>
                  <a:gd name="connsiteX0" fmla="*/ 0 w 4937760"/>
                  <a:gd name="connsiteY0" fmla="*/ 0 h 1332412"/>
                  <a:gd name="connsiteX1" fmla="*/ 182880 w 4937760"/>
                  <a:gd name="connsiteY1" fmla="*/ 0 h 1332412"/>
                  <a:gd name="connsiteX2" fmla="*/ 216470 w 4937760"/>
                  <a:gd name="connsiteY2" fmla="*/ 55984 h 1332412"/>
                  <a:gd name="connsiteX3" fmla="*/ 283651 w 4937760"/>
                  <a:gd name="connsiteY3" fmla="*/ 55984 h 1332412"/>
                  <a:gd name="connsiteX4" fmla="*/ 380689 w 4937760"/>
                  <a:gd name="connsiteY4" fmla="*/ 70913 h 1332412"/>
                  <a:gd name="connsiteX5" fmla="*/ 436673 w 4937760"/>
                  <a:gd name="connsiteY5" fmla="*/ 89574 h 1332412"/>
                  <a:gd name="connsiteX6" fmla="*/ 503853 w 4937760"/>
                  <a:gd name="connsiteY6" fmla="*/ 108235 h 1332412"/>
                  <a:gd name="connsiteX7" fmla="*/ 544908 w 4937760"/>
                  <a:gd name="connsiteY7" fmla="*/ 134361 h 1332412"/>
                  <a:gd name="connsiteX8" fmla="*/ 600892 w 4937760"/>
                  <a:gd name="connsiteY8" fmla="*/ 134361 h 1332412"/>
                  <a:gd name="connsiteX9" fmla="*/ 653143 w 4937760"/>
                  <a:gd name="connsiteY9" fmla="*/ 164219 h 1332412"/>
                  <a:gd name="connsiteX10" fmla="*/ 686733 w 4937760"/>
                  <a:gd name="connsiteY10" fmla="*/ 194077 h 1332412"/>
                  <a:gd name="connsiteX11" fmla="*/ 794968 w 4937760"/>
                  <a:gd name="connsiteY11" fmla="*/ 216470 h 1332412"/>
                  <a:gd name="connsiteX12" fmla="*/ 880810 w 4937760"/>
                  <a:gd name="connsiteY12" fmla="*/ 216470 h 1332412"/>
                  <a:gd name="connsiteX13" fmla="*/ 921865 w 4937760"/>
                  <a:gd name="connsiteY13" fmla="*/ 261257 h 1332412"/>
                  <a:gd name="connsiteX14" fmla="*/ 955455 w 4937760"/>
                  <a:gd name="connsiteY14" fmla="*/ 261257 h 1332412"/>
                  <a:gd name="connsiteX15" fmla="*/ 1011439 w 4937760"/>
                  <a:gd name="connsiteY15" fmla="*/ 287383 h 1332412"/>
                  <a:gd name="connsiteX16" fmla="*/ 1101013 w 4937760"/>
                  <a:gd name="connsiteY16" fmla="*/ 298580 h 1332412"/>
                  <a:gd name="connsiteX17" fmla="*/ 1212980 w 4937760"/>
                  <a:gd name="connsiteY17" fmla="*/ 298580 h 1332412"/>
                  <a:gd name="connsiteX18" fmla="*/ 1239106 w 4937760"/>
                  <a:gd name="connsiteY18" fmla="*/ 313509 h 1332412"/>
                  <a:gd name="connsiteX19" fmla="*/ 1291357 w 4937760"/>
                  <a:gd name="connsiteY19" fmla="*/ 313509 h 1332412"/>
                  <a:gd name="connsiteX20" fmla="*/ 1306286 w 4937760"/>
                  <a:gd name="connsiteY20" fmla="*/ 369492 h 1332412"/>
                  <a:gd name="connsiteX21" fmla="*/ 1354805 w 4937760"/>
                  <a:gd name="connsiteY21" fmla="*/ 395618 h 1332412"/>
                  <a:gd name="connsiteX22" fmla="*/ 1410789 w 4937760"/>
                  <a:gd name="connsiteY22" fmla="*/ 395618 h 1332412"/>
                  <a:gd name="connsiteX23" fmla="*/ 1466773 w 4937760"/>
                  <a:gd name="connsiteY23" fmla="*/ 447870 h 1332412"/>
                  <a:gd name="connsiteX24" fmla="*/ 1604866 w 4937760"/>
                  <a:gd name="connsiteY24" fmla="*/ 447870 h 1332412"/>
                  <a:gd name="connsiteX25" fmla="*/ 1683243 w 4937760"/>
                  <a:gd name="connsiteY25" fmla="*/ 496389 h 1332412"/>
                  <a:gd name="connsiteX26" fmla="*/ 1731762 w 4937760"/>
                  <a:gd name="connsiteY26" fmla="*/ 496389 h 1332412"/>
                  <a:gd name="connsiteX27" fmla="*/ 1780281 w 4937760"/>
                  <a:gd name="connsiteY27" fmla="*/ 529979 h 1332412"/>
                  <a:gd name="connsiteX28" fmla="*/ 1877319 w 4937760"/>
                  <a:gd name="connsiteY28" fmla="*/ 529979 h 1332412"/>
                  <a:gd name="connsiteX29" fmla="*/ 1918374 w 4937760"/>
                  <a:gd name="connsiteY29" fmla="*/ 574766 h 1332412"/>
                  <a:gd name="connsiteX30" fmla="*/ 1985555 w 4937760"/>
                  <a:gd name="connsiteY30" fmla="*/ 574766 h 1332412"/>
                  <a:gd name="connsiteX31" fmla="*/ 2090057 w 4937760"/>
                  <a:gd name="connsiteY31" fmla="*/ 600892 h 1332412"/>
                  <a:gd name="connsiteX32" fmla="*/ 2131112 w 4937760"/>
                  <a:gd name="connsiteY32" fmla="*/ 627017 h 1332412"/>
                  <a:gd name="connsiteX33" fmla="*/ 2261741 w 4937760"/>
                  <a:gd name="connsiteY33" fmla="*/ 627017 h 1332412"/>
                  <a:gd name="connsiteX34" fmla="*/ 2302795 w 4937760"/>
                  <a:gd name="connsiteY34" fmla="*/ 641946 h 1332412"/>
                  <a:gd name="connsiteX35" fmla="*/ 2526730 w 4937760"/>
                  <a:gd name="connsiteY35" fmla="*/ 641946 h 1332412"/>
                  <a:gd name="connsiteX36" fmla="*/ 2590178 w 4937760"/>
                  <a:gd name="connsiteY36" fmla="*/ 705394 h 1332412"/>
                  <a:gd name="connsiteX37" fmla="*/ 2776790 w 4937760"/>
                  <a:gd name="connsiteY37" fmla="*/ 705394 h 1332412"/>
                  <a:gd name="connsiteX38" fmla="*/ 2806648 w 4937760"/>
                  <a:gd name="connsiteY38" fmla="*/ 716591 h 1332412"/>
                  <a:gd name="connsiteX39" fmla="*/ 3000725 w 4937760"/>
                  <a:gd name="connsiteY39" fmla="*/ 716591 h 1332412"/>
                  <a:gd name="connsiteX40" fmla="*/ 3000725 w 4937760"/>
                  <a:gd name="connsiteY40" fmla="*/ 753914 h 1332412"/>
                  <a:gd name="connsiteX41" fmla="*/ 3049244 w 4937760"/>
                  <a:gd name="connsiteY41" fmla="*/ 753914 h 1332412"/>
                  <a:gd name="connsiteX42" fmla="*/ 3049244 w 4937760"/>
                  <a:gd name="connsiteY42" fmla="*/ 813630 h 1332412"/>
                  <a:gd name="connsiteX43" fmla="*/ 3179873 w 4937760"/>
                  <a:gd name="connsiteY43" fmla="*/ 813630 h 1332412"/>
                  <a:gd name="connsiteX44" fmla="*/ 3217195 w 4937760"/>
                  <a:gd name="connsiteY44" fmla="*/ 854684 h 1332412"/>
                  <a:gd name="connsiteX45" fmla="*/ 3232124 w 4937760"/>
                  <a:gd name="connsiteY45" fmla="*/ 899471 h 1332412"/>
                  <a:gd name="connsiteX46" fmla="*/ 3276911 w 4937760"/>
                  <a:gd name="connsiteY46" fmla="*/ 899471 h 1332412"/>
                  <a:gd name="connsiteX47" fmla="*/ 3276911 w 4937760"/>
                  <a:gd name="connsiteY47" fmla="*/ 936794 h 1332412"/>
                  <a:gd name="connsiteX48" fmla="*/ 3336627 w 4937760"/>
                  <a:gd name="connsiteY48" fmla="*/ 936794 h 1332412"/>
                  <a:gd name="connsiteX49" fmla="*/ 3336627 w 4937760"/>
                  <a:gd name="connsiteY49" fmla="*/ 974116 h 1332412"/>
                  <a:gd name="connsiteX50" fmla="*/ 3444862 w 4937760"/>
                  <a:gd name="connsiteY50" fmla="*/ 974116 h 1332412"/>
                  <a:gd name="connsiteX51" fmla="*/ 3444862 w 4937760"/>
                  <a:gd name="connsiteY51" fmla="*/ 1007706 h 1332412"/>
                  <a:gd name="connsiteX52" fmla="*/ 3594152 w 4937760"/>
                  <a:gd name="connsiteY52" fmla="*/ 1112209 h 1332412"/>
                  <a:gd name="connsiteX53" fmla="*/ 3665065 w 4937760"/>
                  <a:gd name="connsiteY53" fmla="*/ 1112209 h 1332412"/>
                  <a:gd name="connsiteX54" fmla="*/ 3665065 w 4937760"/>
                  <a:gd name="connsiteY54" fmla="*/ 1149532 h 1332412"/>
                  <a:gd name="connsiteX55" fmla="*/ 4467497 w 4937760"/>
                  <a:gd name="connsiteY55" fmla="*/ 1149532 h 1332412"/>
                  <a:gd name="connsiteX56" fmla="*/ 4467497 w 4937760"/>
                  <a:gd name="connsiteY56" fmla="*/ 1332412 h 1332412"/>
                  <a:gd name="connsiteX57" fmla="*/ 4937760 w 4937760"/>
                  <a:gd name="connsiteY57" fmla="*/ 1332412 h 1332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4937760" h="1332412">
                    <a:moveTo>
                      <a:pt x="0" y="0"/>
                    </a:moveTo>
                    <a:lnTo>
                      <a:pt x="182880" y="0"/>
                    </a:lnTo>
                    <a:lnTo>
                      <a:pt x="216470" y="55984"/>
                    </a:lnTo>
                    <a:lnTo>
                      <a:pt x="283651" y="55984"/>
                    </a:lnTo>
                    <a:lnTo>
                      <a:pt x="380689" y="70913"/>
                    </a:lnTo>
                    <a:lnTo>
                      <a:pt x="436673" y="89574"/>
                    </a:lnTo>
                    <a:lnTo>
                      <a:pt x="503853" y="108235"/>
                    </a:lnTo>
                    <a:lnTo>
                      <a:pt x="544908" y="134361"/>
                    </a:lnTo>
                    <a:lnTo>
                      <a:pt x="600892" y="134361"/>
                    </a:lnTo>
                    <a:lnTo>
                      <a:pt x="653143" y="164219"/>
                    </a:lnTo>
                    <a:lnTo>
                      <a:pt x="686733" y="194077"/>
                    </a:lnTo>
                    <a:lnTo>
                      <a:pt x="794968" y="216470"/>
                    </a:lnTo>
                    <a:lnTo>
                      <a:pt x="880810" y="216470"/>
                    </a:lnTo>
                    <a:lnTo>
                      <a:pt x="921865" y="261257"/>
                    </a:lnTo>
                    <a:lnTo>
                      <a:pt x="955455" y="261257"/>
                    </a:lnTo>
                    <a:lnTo>
                      <a:pt x="1011439" y="287383"/>
                    </a:lnTo>
                    <a:lnTo>
                      <a:pt x="1101013" y="298580"/>
                    </a:lnTo>
                    <a:lnTo>
                      <a:pt x="1212980" y="298580"/>
                    </a:lnTo>
                    <a:lnTo>
                      <a:pt x="1239106" y="313509"/>
                    </a:lnTo>
                    <a:lnTo>
                      <a:pt x="1291357" y="313509"/>
                    </a:lnTo>
                    <a:lnTo>
                      <a:pt x="1306286" y="369492"/>
                    </a:lnTo>
                    <a:lnTo>
                      <a:pt x="1354805" y="395618"/>
                    </a:lnTo>
                    <a:lnTo>
                      <a:pt x="1410789" y="395618"/>
                    </a:lnTo>
                    <a:lnTo>
                      <a:pt x="1466773" y="447870"/>
                    </a:lnTo>
                    <a:lnTo>
                      <a:pt x="1604866" y="447870"/>
                    </a:lnTo>
                    <a:lnTo>
                      <a:pt x="1683243" y="496389"/>
                    </a:lnTo>
                    <a:lnTo>
                      <a:pt x="1731762" y="496389"/>
                    </a:lnTo>
                    <a:lnTo>
                      <a:pt x="1780281" y="529979"/>
                    </a:lnTo>
                    <a:lnTo>
                      <a:pt x="1877319" y="529979"/>
                    </a:lnTo>
                    <a:lnTo>
                      <a:pt x="1918374" y="574766"/>
                    </a:lnTo>
                    <a:lnTo>
                      <a:pt x="1985555" y="574766"/>
                    </a:lnTo>
                    <a:lnTo>
                      <a:pt x="2090057" y="600892"/>
                    </a:lnTo>
                    <a:lnTo>
                      <a:pt x="2131112" y="627017"/>
                    </a:lnTo>
                    <a:lnTo>
                      <a:pt x="2261741" y="627017"/>
                    </a:lnTo>
                    <a:lnTo>
                      <a:pt x="2302795" y="641946"/>
                    </a:lnTo>
                    <a:lnTo>
                      <a:pt x="2526730" y="641946"/>
                    </a:lnTo>
                    <a:lnTo>
                      <a:pt x="2590178" y="705394"/>
                    </a:lnTo>
                    <a:lnTo>
                      <a:pt x="2776790" y="705394"/>
                    </a:lnTo>
                    <a:lnTo>
                      <a:pt x="2806648" y="716591"/>
                    </a:lnTo>
                    <a:lnTo>
                      <a:pt x="3000725" y="716591"/>
                    </a:lnTo>
                    <a:lnTo>
                      <a:pt x="3000725" y="753914"/>
                    </a:lnTo>
                    <a:lnTo>
                      <a:pt x="3049244" y="753914"/>
                    </a:lnTo>
                    <a:lnTo>
                      <a:pt x="3049244" y="813630"/>
                    </a:lnTo>
                    <a:lnTo>
                      <a:pt x="3179873" y="813630"/>
                    </a:lnTo>
                    <a:lnTo>
                      <a:pt x="3217195" y="854684"/>
                    </a:lnTo>
                    <a:lnTo>
                      <a:pt x="3232124" y="899471"/>
                    </a:lnTo>
                    <a:lnTo>
                      <a:pt x="3276911" y="899471"/>
                    </a:lnTo>
                    <a:lnTo>
                      <a:pt x="3276911" y="936794"/>
                    </a:lnTo>
                    <a:lnTo>
                      <a:pt x="3336627" y="936794"/>
                    </a:lnTo>
                    <a:lnTo>
                      <a:pt x="3336627" y="974116"/>
                    </a:lnTo>
                    <a:lnTo>
                      <a:pt x="3444862" y="974116"/>
                    </a:lnTo>
                    <a:lnTo>
                      <a:pt x="3444862" y="1007706"/>
                    </a:lnTo>
                    <a:lnTo>
                      <a:pt x="3594152" y="1112209"/>
                    </a:lnTo>
                    <a:lnTo>
                      <a:pt x="3665065" y="1112209"/>
                    </a:lnTo>
                    <a:lnTo>
                      <a:pt x="3665065" y="1149532"/>
                    </a:lnTo>
                    <a:lnTo>
                      <a:pt x="4467497" y="1149532"/>
                    </a:lnTo>
                    <a:lnTo>
                      <a:pt x="4467497" y="1332412"/>
                    </a:lnTo>
                    <a:lnTo>
                      <a:pt x="4937760" y="1332412"/>
                    </a:lnTo>
                  </a:path>
                </a:pathLst>
              </a:cu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5" name="Espace réservé du texte 6">
            <a:extLst>
              <a:ext uri="{FF2B5EF4-FFF2-40B4-BE49-F238E27FC236}">
                <a16:creationId xmlns:a16="http://schemas.microsoft.com/office/drawing/2014/main" xmlns="" id="{FE0233E2-6D5D-D8AE-6674-F5CDF792EC76}"/>
              </a:ext>
            </a:extLst>
          </p:cNvPr>
          <p:cNvSpPr txBox="1">
            <a:spLocks/>
          </p:cNvSpPr>
          <p:nvPr/>
        </p:nvSpPr>
        <p:spPr>
          <a:xfrm>
            <a:off x="2108884" y="2678464"/>
            <a:ext cx="2254468" cy="573471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rgbClr val="737078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100" dirty="0"/>
              <a:t>Suivi médian : 43,7 mois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100" dirty="0"/>
              <a:t>HR : 0,13 (0,07-0,24)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100" i="1" dirty="0"/>
              <a:t>p</a:t>
            </a:r>
            <a:r>
              <a:rPr lang="fr-FR" sz="1100" dirty="0"/>
              <a:t>&lt;0,0001</a:t>
            </a:r>
          </a:p>
        </p:txBody>
      </p:sp>
      <p:graphicFrame>
        <p:nvGraphicFramePr>
          <p:cNvPr id="14" name="Table 10">
            <a:extLst>
              <a:ext uri="{FF2B5EF4-FFF2-40B4-BE49-F238E27FC236}">
                <a16:creationId xmlns:a16="http://schemas.microsoft.com/office/drawing/2014/main" xmlns="" id="{1F702024-29C9-0916-9D4A-CC0053DDA94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108884" y="3534089"/>
          <a:ext cx="2820643" cy="87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57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14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3421">
                  <a:extLst>
                    <a:ext uri="{9D8B030D-6E8A-4147-A177-3AD203B41FA5}">
                      <a16:colId xmlns:a16="http://schemas.microsoft.com/office/drawing/2014/main" xmlns="" val="1993344156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</a:rPr>
                        <a:t> 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chemeClr val="bg1"/>
                          </a:solidFill>
                          <a:latin typeface="+mn-lt"/>
                        </a:rPr>
                        <a:t>I+V</a:t>
                      </a:r>
                    </a:p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>
                          <a:solidFill>
                            <a:schemeClr val="bg1"/>
                          </a:solidFill>
                          <a:latin typeface="+mn-lt"/>
                        </a:rPr>
                        <a:t>(n=260)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FCR</a:t>
                      </a:r>
                    </a:p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(n=263)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SSP à 3 ans</a:t>
                      </a:r>
                      <a:br>
                        <a:rPr 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</a:br>
                      <a:r>
                        <a:rPr 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(IC95%)</a:t>
                      </a:r>
                      <a:endParaRPr lang="en-US" sz="12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8E6E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97,2%</a:t>
                      </a:r>
                    </a:p>
                    <a:p>
                      <a:pPr algn="ctr"/>
                      <a:r>
                        <a:rPr lang="en-US" sz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(94,1-98,6)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8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76,8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(70,8-81,7)</a:t>
                      </a:r>
                    </a:p>
                  </a:txBody>
                  <a:tcPr marL="36000" marR="36000" marT="36000" marB="36000" anchor="ctr"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8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7" name="Espace réservé du contenu 5">
            <a:extLst>
              <a:ext uri="{FF2B5EF4-FFF2-40B4-BE49-F238E27FC236}">
                <a16:creationId xmlns:a16="http://schemas.microsoft.com/office/drawing/2014/main" xmlns="" id="{39EC95B2-212B-513B-877F-A044A298F4D1}"/>
              </a:ext>
            </a:extLst>
          </p:cNvPr>
          <p:cNvSpPr txBox="1">
            <a:spLocks/>
          </p:cNvSpPr>
          <p:nvPr/>
        </p:nvSpPr>
        <p:spPr>
          <a:xfrm>
            <a:off x="6617149" y="1287625"/>
            <a:ext cx="5235567" cy="4380223"/>
          </a:xfrm>
          <a:prstGeom prst="rect">
            <a:avLst/>
          </a:prstGeom>
          <a:ln w="12700">
            <a:solidFill>
              <a:srgbClr val="005086"/>
            </a:solidFill>
          </a:ln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>
                <a:solidFill>
                  <a:prstClr val="black"/>
                </a:solidFill>
              </a:rPr>
              <a:t> 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8" name="Espace réservé du texte 6">
            <a:extLst>
              <a:ext uri="{FF2B5EF4-FFF2-40B4-BE49-F238E27FC236}">
                <a16:creationId xmlns:a16="http://schemas.microsoft.com/office/drawing/2014/main" xmlns="" id="{88C7ABCD-EF86-DD21-1306-D80F8DAFAD5D}"/>
              </a:ext>
            </a:extLst>
          </p:cNvPr>
          <p:cNvSpPr txBox="1">
            <a:spLocks/>
          </p:cNvSpPr>
          <p:nvPr/>
        </p:nvSpPr>
        <p:spPr>
          <a:xfrm>
            <a:off x="6758898" y="1092501"/>
            <a:ext cx="1938294" cy="38735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rgbClr val="737078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Survie Globale</a:t>
            </a:r>
            <a:endParaRPr lang="fr-FR" sz="1200" dirty="0"/>
          </a:p>
        </p:txBody>
      </p:sp>
      <p:graphicFrame>
        <p:nvGraphicFramePr>
          <p:cNvPr id="19" name="Tableau 18">
            <a:extLst>
              <a:ext uri="{FF2B5EF4-FFF2-40B4-BE49-F238E27FC236}">
                <a16:creationId xmlns:a16="http://schemas.microsoft.com/office/drawing/2014/main" xmlns="" id="{C7378B87-BF1C-AFB7-478F-A134DE16E51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758896" y="5148033"/>
          <a:ext cx="5000378" cy="441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350">
                  <a:extLst>
                    <a:ext uri="{9D8B030D-6E8A-4147-A177-3AD203B41FA5}">
                      <a16:colId xmlns:a16="http://schemas.microsoft.com/office/drawing/2014/main" xmlns="" val="1796791387"/>
                    </a:ext>
                  </a:extLst>
                </a:gridCol>
                <a:gridCol w="588144">
                  <a:extLst>
                    <a:ext uri="{9D8B030D-6E8A-4147-A177-3AD203B41FA5}">
                      <a16:colId xmlns:a16="http://schemas.microsoft.com/office/drawing/2014/main" xmlns="" val="112325588"/>
                    </a:ext>
                  </a:extLst>
                </a:gridCol>
                <a:gridCol w="667314">
                  <a:extLst>
                    <a:ext uri="{9D8B030D-6E8A-4147-A177-3AD203B41FA5}">
                      <a16:colId xmlns:a16="http://schemas.microsoft.com/office/drawing/2014/main" xmlns="" val="3187258541"/>
                    </a:ext>
                  </a:extLst>
                </a:gridCol>
                <a:gridCol w="667314">
                  <a:extLst>
                    <a:ext uri="{9D8B030D-6E8A-4147-A177-3AD203B41FA5}">
                      <a16:colId xmlns:a16="http://schemas.microsoft.com/office/drawing/2014/main" xmlns="" val="1098140682"/>
                    </a:ext>
                  </a:extLst>
                </a:gridCol>
                <a:gridCol w="667314">
                  <a:extLst>
                    <a:ext uri="{9D8B030D-6E8A-4147-A177-3AD203B41FA5}">
                      <a16:colId xmlns:a16="http://schemas.microsoft.com/office/drawing/2014/main" xmlns="" val="1149399730"/>
                    </a:ext>
                  </a:extLst>
                </a:gridCol>
                <a:gridCol w="667314">
                  <a:extLst>
                    <a:ext uri="{9D8B030D-6E8A-4147-A177-3AD203B41FA5}">
                      <a16:colId xmlns:a16="http://schemas.microsoft.com/office/drawing/2014/main" xmlns="" val="789287851"/>
                    </a:ext>
                  </a:extLst>
                </a:gridCol>
                <a:gridCol w="667314">
                  <a:extLst>
                    <a:ext uri="{9D8B030D-6E8A-4147-A177-3AD203B41FA5}">
                      <a16:colId xmlns:a16="http://schemas.microsoft.com/office/drawing/2014/main" xmlns="" val="1799216007"/>
                    </a:ext>
                  </a:extLst>
                </a:gridCol>
                <a:gridCol w="667314">
                  <a:extLst>
                    <a:ext uri="{9D8B030D-6E8A-4147-A177-3AD203B41FA5}">
                      <a16:colId xmlns:a16="http://schemas.microsoft.com/office/drawing/2014/main" xmlns="" val="304042180"/>
                    </a:ext>
                  </a:extLst>
                </a:gridCol>
              </a:tblGrid>
              <a:tr h="220551"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chemeClr val="bg1"/>
                          </a:solidFill>
                          <a:latin typeface="+mn-lt"/>
                        </a:rPr>
                        <a:t>I+V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260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254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240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185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39630942"/>
                  </a:ext>
                </a:extLst>
              </a:tr>
              <a:tr h="220551"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FRC</a:t>
                      </a:r>
                      <a:endParaRPr lang="en-US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solidFill>
                            <a:schemeClr val="accent2"/>
                          </a:solidFill>
                        </a:rPr>
                        <a:t>263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solidFill>
                            <a:schemeClr val="accent2"/>
                          </a:solidFill>
                        </a:rPr>
                        <a:t>234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solidFill>
                            <a:schemeClr val="accent2"/>
                          </a:solidFill>
                        </a:rPr>
                        <a:t>213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solidFill>
                            <a:schemeClr val="accent2"/>
                          </a:solidFill>
                        </a:rPr>
                        <a:t>166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solidFill>
                            <a:schemeClr val="accent2"/>
                          </a:solidFill>
                        </a:rPr>
                        <a:t>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solidFill>
                            <a:schemeClr val="accent2"/>
                          </a:solidFill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solidFill>
                            <a:schemeClr val="accent2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222647"/>
                  </a:ext>
                </a:extLst>
              </a:tr>
            </a:tbl>
          </a:graphicData>
        </a:graphic>
      </p:graphicFrame>
      <p:graphicFrame>
        <p:nvGraphicFramePr>
          <p:cNvPr id="23" name="Chart 16">
            <a:extLst>
              <a:ext uri="{FF2B5EF4-FFF2-40B4-BE49-F238E27FC236}">
                <a16:creationId xmlns:a16="http://schemas.microsoft.com/office/drawing/2014/main" xmlns="" id="{76B03F8D-F10B-DBC8-8242-016E2F7F8FDB}"/>
              </a:ext>
            </a:extLst>
          </p:cNvPr>
          <p:cNvGraphicFramePr/>
          <p:nvPr>
            <p:extLst/>
          </p:nvPr>
        </p:nvGraphicFramePr>
        <p:xfrm>
          <a:off x="6758897" y="1377299"/>
          <a:ext cx="4876884" cy="3789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Espace réservé du texte 6">
            <a:extLst>
              <a:ext uri="{FF2B5EF4-FFF2-40B4-BE49-F238E27FC236}">
                <a16:creationId xmlns:a16="http://schemas.microsoft.com/office/drawing/2014/main" xmlns="" id="{FF2A2DB7-2677-3E90-8BBB-AADAE95EE241}"/>
              </a:ext>
            </a:extLst>
          </p:cNvPr>
          <p:cNvSpPr txBox="1">
            <a:spLocks/>
          </p:cNvSpPr>
          <p:nvPr/>
        </p:nvSpPr>
        <p:spPr>
          <a:xfrm>
            <a:off x="7567474" y="2684924"/>
            <a:ext cx="2254468" cy="573471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rgbClr val="737078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100" dirty="0"/>
              <a:t>Suivi médian : 43 mois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100" dirty="0"/>
              <a:t>HR : 0,31 (0,15-0,67)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100" i="1" dirty="0"/>
              <a:t>p</a:t>
            </a:r>
            <a:r>
              <a:rPr lang="fr-FR" sz="1100" dirty="0"/>
              <a:t>&lt;0,005</a:t>
            </a:r>
          </a:p>
        </p:txBody>
      </p:sp>
      <p:graphicFrame>
        <p:nvGraphicFramePr>
          <p:cNvPr id="28" name="Table 10">
            <a:extLst>
              <a:ext uri="{FF2B5EF4-FFF2-40B4-BE49-F238E27FC236}">
                <a16:creationId xmlns:a16="http://schemas.microsoft.com/office/drawing/2014/main" xmlns="" id="{12AF0AC7-2ACE-9835-3E77-7F82D60010B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567474" y="3540549"/>
          <a:ext cx="2820643" cy="8690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57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14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3421">
                  <a:extLst>
                    <a:ext uri="{9D8B030D-6E8A-4147-A177-3AD203B41FA5}">
                      <a16:colId xmlns:a16="http://schemas.microsoft.com/office/drawing/2014/main" xmlns="" val="1993344156"/>
                    </a:ext>
                  </a:extLst>
                </a:gridCol>
              </a:tblGrid>
              <a:tr h="40151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</a:rPr>
                        <a:t> 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chemeClr val="bg1"/>
                          </a:solidFill>
                          <a:latin typeface="+mn-lt"/>
                        </a:rPr>
                        <a:t>I+V</a:t>
                      </a:r>
                    </a:p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>
                          <a:solidFill>
                            <a:schemeClr val="bg1"/>
                          </a:solidFill>
                          <a:latin typeface="+mn-lt"/>
                        </a:rPr>
                        <a:t>(n=260)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FCR</a:t>
                      </a:r>
                    </a:p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(n=263)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3774">
                <a:tc>
                  <a:txBody>
                    <a:bodyPr/>
                    <a:lstStyle/>
                    <a:p>
                      <a:pPr marL="0" marR="0" lvl="0" indent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Décès</a:t>
                      </a:r>
                      <a:endParaRPr lang="en-US" sz="12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36000" marR="36000" marT="0" marB="0" anchor="ctr"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25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marL="36000" marR="36000" marT="0" marB="0" anchor="ctr"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90153897"/>
                  </a:ext>
                </a:extLst>
              </a:tr>
              <a:tr h="23377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SG à 3 ans</a:t>
                      </a:r>
                      <a:endParaRPr lang="en-US" sz="12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8E6E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2%</a:t>
                      </a:r>
                    </a:p>
                  </a:txBody>
                  <a:tcPr marL="36000" marR="36000" marT="0" marB="0" anchor="ctr"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8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7%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marL="36000" marR="36000" marT="0" marB="0" anchor="ctr"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8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xmlns="" id="{0E374255-9FB5-024A-2A43-897EFC88B899}"/>
              </a:ext>
            </a:extLst>
          </p:cNvPr>
          <p:cNvSpPr/>
          <p:nvPr/>
        </p:nvSpPr>
        <p:spPr>
          <a:xfrm>
            <a:off x="7481207" y="1534886"/>
            <a:ext cx="3652157" cy="149678"/>
          </a:xfrm>
          <a:custGeom>
            <a:avLst/>
            <a:gdLst>
              <a:gd name="connsiteX0" fmla="*/ 0 w 3652157"/>
              <a:gd name="connsiteY0" fmla="*/ 0 h 149678"/>
              <a:gd name="connsiteX1" fmla="*/ 781050 w 3652157"/>
              <a:gd name="connsiteY1" fmla="*/ 0 h 149678"/>
              <a:gd name="connsiteX2" fmla="*/ 805543 w 3652157"/>
              <a:gd name="connsiteY2" fmla="*/ 13607 h 149678"/>
              <a:gd name="connsiteX3" fmla="*/ 1077686 w 3652157"/>
              <a:gd name="connsiteY3" fmla="*/ 13607 h 149678"/>
              <a:gd name="connsiteX4" fmla="*/ 1115786 w 3652157"/>
              <a:gd name="connsiteY4" fmla="*/ 38100 h 149678"/>
              <a:gd name="connsiteX5" fmla="*/ 1172936 w 3652157"/>
              <a:gd name="connsiteY5" fmla="*/ 38100 h 149678"/>
              <a:gd name="connsiteX6" fmla="*/ 1189264 w 3652157"/>
              <a:gd name="connsiteY6" fmla="*/ 48985 h 149678"/>
              <a:gd name="connsiteX7" fmla="*/ 1507672 w 3652157"/>
              <a:gd name="connsiteY7" fmla="*/ 48985 h 149678"/>
              <a:gd name="connsiteX8" fmla="*/ 1529443 w 3652157"/>
              <a:gd name="connsiteY8" fmla="*/ 57150 h 149678"/>
              <a:gd name="connsiteX9" fmla="*/ 2405743 w 3652157"/>
              <a:gd name="connsiteY9" fmla="*/ 57150 h 149678"/>
              <a:gd name="connsiteX10" fmla="*/ 2405743 w 3652157"/>
              <a:gd name="connsiteY10" fmla="*/ 81643 h 149678"/>
              <a:gd name="connsiteX11" fmla="*/ 2490107 w 3652157"/>
              <a:gd name="connsiteY11" fmla="*/ 81643 h 149678"/>
              <a:gd name="connsiteX12" fmla="*/ 2490107 w 3652157"/>
              <a:gd name="connsiteY12" fmla="*/ 108857 h 149678"/>
              <a:gd name="connsiteX13" fmla="*/ 2517322 w 3652157"/>
              <a:gd name="connsiteY13" fmla="*/ 108857 h 149678"/>
              <a:gd name="connsiteX14" fmla="*/ 2517322 w 3652157"/>
              <a:gd name="connsiteY14" fmla="*/ 149678 h 149678"/>
              <a:gd name="connsiteX15" fmla="*/ 3652157 w 3652157"/>
              <a:gd name="connsiteY15" fmla="*/ 149678 h 149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652157" h="149678">
                <a:moveTo>
                  <a:pt x="0" y="0"/>
                </a:moveTo>
                <a:lnTo>
                  <a:pt x="781050" y="0"/>
                </a:lnTo>
                <a:lnTo>
                  <a:pt x="805543" y="13607"/>
                </a:lnTo>
                <a:lnTo>
                  <a:pt x="1077686" y="13607"/>
                </a:lnTo>
                <a:lnTo>
                  <a:pt x="1115786" y="38100"/>
                </a:lnTo>
                <a:lnTo>
                  <a:pt x="1172936" y="38100"/>
                </a:lnTo>
                <a:lnTo>
                  <a:pt x="1189264" y="48985"/>
                </a:lnTo>
                <a:lnTo>
                  <a:pt x="1507672" y="48985"/>
                </a:lnTo>
                <a:lnTo>
                  <a:pt x="1529443" y="57150"/>
                </a:lnTo>
                <a:lnTo>
                  <a:pt x="2405743" y="57150"/>
                </a:lnTo>
                <a:lnTo>
                  <a:pt x="2405743" y="81643"/>
                </a:lnTo>
                <a:lnTo>
                  <a:pt x="2490107" y="81643"/>
                </a:lnTo>
                <a:lnTo>
                  <a:pt x="2490107" y="108857"/>
                </a:lnTo>
                <a:lnTo>
                  <a:pt x="2517322" y="108857"/>
                </a:lnTo>
                <a:lnTo>
                  <a:pt x="2517322" y="149678"/>
                </a:lnTo>
                <a:lnTo>
                  <a:pt x="3652157" y="149678"/>
                </a:lnTo>
              </a:path>
            </a:pathLst>
          </a:cu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0" name="Forme libre : forme 29">
            <a:extLst>
              <a:ext uri="{FF2B5EF4-FFF2-40B4-BE49-F238E27FC236}">
                <a16:creationId xmlns:a16="http://schemas.microsoft.com/office/drawing/2014/main" xmlns="" id="{77530D46-D585-523A-25B1-E2F34F3172AF}"/>
              </a:ext>
            </a:extLst>
          </p:cNvPr>
          <p:cNvSpPr/>
          <p:nvPr/>
        </p:nvSpPr>
        <p:spPr>
          <a:xfrm>
            <a:off x="7483929" y="1534886"/>
            <a:ext cx="3712028" cy="419100"/>
          </a:xfrm>
          <a:custGeom>
            <a:avLst/>
            <a:gdLst>
              <a:gd name="connsiteX0" fmla="*/ 0 w 3712028"/>
              <a:gd name="connsiteY0" fmla="*/ 0 h 419100"/>
              <a:gd name="connsiteX1" fmla="*/ 220435 w 3712028"/>
              <a:gd name="connsiteY1" fmla="*/ 0 h 419100"/>
              <a:gd name="connsiteX2" fmla="*/ 220435 w 3712028"/>
              <a:gd name="connsiteY2" fmla="*/ 29935 h 419100"/>
              <a:gd name="connsiteX3" fmla="*/ 272142 w 3712028"/>
              <a:gd name="connsiteY3" fmla="*/ 29935 h 419100"/>
              <a:gd name="connsiteX4" fmla="*/ 272142 w 3712028"/>
              <a:gd name="connsiteY4" fmla="*/ 46264 h 419100"/>
              <a:gd name="connsiteX5" fmla="*/ 342900 w 3712028"/>
              <a:gd name="connsiteY5" fmla="*/ 46264 h 419100"/>
              <a:gd name="connsiteX6" fmla="*/ 342900 w 3712028"/>
              <a:gd name="connsiteY6" fmla="*/ 46264 h 419100"/>
              <a:gd name="connsiteX7" fmla="*/ 367392 w 3712028"/>
              <a:gd name="connsiteY7" fmla="*/ 70756 h 419100"/>
              <a:gd name="connsiteX8" fmla="*/ 462642 w 3712028"/>
              <a:gd name="connsiteY8" fmla="*/ 70756 h 419100"/>
              <a:gd name="connsiteX9" fmla="*/ 484414 w 3712028"/>
              <a:gd name="connsiteY9" fmla="*/ 92528 h 419100"/>
              <a:gd name="connsiteX10" fmla="*/ 587828 w 3712028"/>
              <a:gd name="connsiteY10" fmla="*/ 92528 h 419100"/>
              <a:gd name="connsiteX11" fmla="*/ 609600 w 3712028"/>
              <a:gd name="connsiteY11" fmla="*/ 108857 h 419100"/>
              <a:gd name="connsiteX12" fmla="*/ 672192 w 3712028"/>
              <a:gd name="connsiteY12" fmla="*/ 108857 h 419100"/>
              <a:gd name="connsiteX13" fmla="*/ 702128 w 3712028"/>
              <a:gd name="connsiteY13" fmla="*/ 130628 h 419100"/>
              <a:gd name="connsiteX14" fmla="*/ 800100 w 3712028"/>
              <a:gd name="connsiteY14" fmla="*/ 130628 h 419100"/>
              <a:gd name="connsiteX15" fmla="*/ 832757 w 3712028"/>
              <a:gd name="connsiteY15" fmla="*/ 149678 h 419100"/>
              <a:gd name="connsiteX16" fmla="*/ 930728 w 3712028"/>
              <a:gd name="connsiteY16" fmla="*/ 149678 h 419100"/>
              <a:gd name="connsiteX17" fmla="*/ 968828 w 3712028"/>
              <a:gd name="connsiteY17" fmla="*/ 168728 h 419100"/>
              <a:gd name="connsiteX18" fmla="*/ 1039585 w 3712028"/>
              <a:gd name="connsiteY18" fmla="*/ 168728 h 419100"/>
              <a:gd name="connsiteX19" fmla="*/ 1088571 w 3712028"/>
              <a:gd name="connsiteY19" fmla="*/ 195943 h 419100"/>
              <a:gd name="connsiteX20" fmla="*/ 1913164 w 3712028"/>
              <a:gd name="connsiteY20" fmla="*/ 195943 h 419100"/>
              <a:gd name="connsiteX21" fmla="*/ 1913164 w 3712028"/>
              <a:gd name="connsiteY21" fmla="*/ 214993 h 419100"/>
              <a:gd name="connsiteX22" fmla="*/ 2087335 w 3712028"/>
              <a:gd name="connsiteY22" fmla="*/ 214993 h 419100"/>
              <a:gd name="connsiteX23" fmla="*/ 2087335 w 3712028"/>
              <a:gd name="connsiteY23" fmla="*/ 236764 h 419100"/>
              <a:gd name="connsiteX24" fmla="*/ 2272392 w 3712028"/>
              <a:gd name="connsiteY24" fmla="*/ 236764 h 419100"/>
              <a:gd name="connsiteX25" fmla="*/ 2272392 w 3712028"/>
              <a:gd name="connsiteY25" fmla="*/ 258535 h 419100"/>
              <a:gd name="connsiteX26" fmla="*/ 2364921 w 3712028"/>
              <a:gd name="connsiteY26" fmla="*/ 258535 h 419100"/>
              <a:gd name="connsiteX27" fmla="*/ 2364921 w 3712028"/>
              <a:gd name="connsiteY27" fmla="*/ 291193 h 419100"/>
              <a:gd name="connsiteX28" fmla="*/ 2443842 w 3712028"/>
              <a:gd name="connsiteY28" fmla="*/ 291193 h 419100"/>
              <a:gd name="connsiteX29" fmla="*/ 2443842 w 3712028"/>
              <a:gd name="connsiteY29" fmla="*/ 310243 h 419100"/>
              <a:gd name="connsiteX30" fmla="*/ 2479221 w 3712028"/>
              <a:gd name="connsiteY30" fmla="*/ 310243 h 419100"/>
              <a:gd name="connsiteX31" fmla="*/ 2479221 w 3712028"/>
              <a:gd name="connsiteY31" fmla="*/ 342900 h 419100"/>
              <a:gd name="connsiteX32" fmla="*/ 2593521 w 3712028"/>
              <a:gd name="connsiteY32" fmla="*/ 342900 h 419100"/>
              <a:gd name="connsiteX33" fmla="*/ 2593521 w 3712028"/>
              <a:gd name="connsiteY33" fmla="*/ 383721 h 419100"/>
              <a:gd name="connsiteX34" fmla="*/ 2694214 w 3712028"/>
              <a:gd name="connsiteY34" fmla="*/ 383721 h 419100"/>
              <a:gd name="connsiteX35" fmla="*/ 2694214 w 3712028"/>
              <a:gd name="connsiteY35" fmla="*/ 419100 h 419100"/>
              <a:gd name="connsiteX36" fmla="*/ 3712028 w 3712028"/>
              <a:gd name="connsiteY36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712028" h="419100">
                <a:moveTo>
                  <a:pt x="0" y="0"/>
                </a:moveTo>
                <a:lnTo>
                  <a:pt x="220435" y="0"/>
                </a:lnTo>
                <a:lnTo>
                  <a:pt x="220435" y="29935"/>
                </a:lnTo>
                <a:lnTo>
                  <a:pt x="272142" y="29935"/>
                </a:lnTo>
                <a:lnTo>
                  <a:pt x="272142" y="46264"/>
                </a:lnTo>
                <a:lnTo>
                  <a:pt x="342900" y="46264"/>
                </a:lnTo>
                <a:lnTo>
                  <a:pt x="342900" y="46264"/>
                </a:lnTo>
                <a:lnTo>
                  <a:pt x="367392" y="70756"/>
                </a:lnTo>
                <a:lnTo>
                  <a:pt x="462642" y="70756"/>
                </a:lnTo>
                <a:lnTo>
                  <a:pt x="484414" y="92528"/>
                </a:lnTo>
                <a:lnTo>
                  <a:pt x="587828" y="92528"/>
                </a:lnTo>
                <a:lnTo>
                  <a:pt x="609600" y="108857"/>
                </a:lnTo>
                <a:lnTo>
                  <a:pt x="672192" y="108857"/>
                </a:lnTo>
                <a:lnTo>
                  <a:pt x="702128" y="130628"/>
                </a:lnTo>
                <a:lnTo>
                  <a:pt x="800100" y="130628"/>
                </a:lnTo>
                <a:lnTo>
                  <a:pt x="832757" y="149678"/>
                </a:lnTo>
                <a:lnTo>
                  <a:pt x="930728" y="149678"/>
                </a:lnTo>
                <a:lnTo>
                  <a:pt x="968828" y="168728"/>
                </a:lnTo>
                <a:lnTo>
                  <a:pt x="1039585" y="168728"/>
                </a:lnTo>
                <a:lnTo>
                  <a:pt x="1088571" y="195943"/>
                </a:lnTo>
                <a:lnTo>
                  <a:pt x="1913164" y="195943"/>
                </a:lnTo>
                <a:lnTo>
                  <a:pt x="1913164" y="214993"/>
                </a:lnTo>
                <a:lnTo>
                  <a:pt x="2087335" y="214993"/>
                </a:lnTo>
                <a:lnTo>
                  <a:pt x="2087335" y="236764"/>
                </a:lnTo>
                <a:lnTo>
                  <a:pt x="2272392" y="236764"/>
                </a:lnTo>
                <a:lnTo>
                  <a:pt x="2272392" y="258535"/>
                </a:lnTo>
                <a:lnTo>
                  <a:pt x="2364921" y="258535"/>
                </a:lnTo>
                <a:lnTo>
                  <a:pt x="2364921" y="291193"/>
                </a:lnTo>
                <a:lnTo>
                  <a:pt x="2443842" y="291193"/>
                </a:lnTo>
                <a:lnTo>
                  <a:pt x="2443842" y="310243"/>
                </a:lnTo>
                <a:lnTo>
                  <a:pt x="2479221" y="310243"/>
                </a:lnTo>
                <a:lnTo>
                  <a:pt x="2479221" y="342900"/>
                </a:lnTo>
                <a:lnTo>
                  <a:pt x="2593521" y="342900"/>
                </a:lnTo>
                <a:lnTo>
                  <a:pt x="2593521" y="383721"/>
                </a:lnTo>
                <a:lnTo>
                  <a:pt x="2694214" y="383721"/>
                </a:lnTo>
                <a:lnTo>
                  <a:pt x="2694214" y="419100"/>
                </a:lnTo>
                <a:lnTo>
                  <a:pt x="3712028" y="419100"/>
                </a:ln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0840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xmlns="" id="{121202B7-7F6B-C78E-A2C5-AEA12F39899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/>
          </a:bodyPr>
          <a:lstStyle/>
          <a:p>
            <a:r>
              <a:rPr lang="fr-FR" dirty="0"/>
              <a:t>9-12 décembre 2023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AEDB0A48-0736-F357-6285-6ED5D4EDD0B6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fr-FR" dirty="0"/>
              <a:t>P. </a:t>
            </a:r>
            <a:r>
              <a:rPr lang="fr-FR" dirty="0" err="1"/>
              <a:t>Hillmen</a:t>
            </a:r>
            <a:r>
              <a:rPr lang="fr-FR" dirty="0"/>
              <a:t> et al., ASH</a:t>
            </a:r>
            <a:r>
              <a:rPr lang="fr-FR" baseline="30000" dirty="0"/>
              <a:t>® </a:t>
            </a:r>
            <a:r>
              <a:rPr lang="fr-FR" dirty="0"/>
              <a:t>2023, Abs. #631</a:t>
            </a:r>
          </a:p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9FF5B9D3-9AB2-A154-CF8C-EA3B8E3CC9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sz="3600" b="1">
                <a:solidFill>
                  <a:srgbClr val="FF7F4D"/>
                </a:solidFill>
                <a:latin typeface="Century Gothic" panose="020B0502020202020204" pitchFamily="34" charset="0"/>
              </a:rPr>
              <a:t>Etude FLAIR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645CDB5F-62B5-C5B2-C1F6-05D5B0AC6E3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/>
              <a:t>Tolérance et toxicité : décès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xmlns="" id="{6B381603-A716-BF66-3555-BE2185A65A1A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017435" y="1340648"/>
            <a:ext cx="3837492" cy="4176703"/>
          </a:xfrm>
        </p:spPr>
        <p:txBody>
          <a:bodyPr/>
          <a:lstStyle/>
          <a:p>
            <a:r>
              <a:rPr lang="fr-FR" sz="1600" dirty="0"/>
              <a:t>31 décès </a:t>
            </a:r>
            <a:r>
              <a:rPr lang="fr-FR" sz="1600" b="0" dirty="0"/>
              <a:t>dans la population évaluable pour la tolérance, </a:t>
            </a:r>
            <a:r>
              <a:rPr lang="fr-FR" sz="1600" dirty="0"/>
              <a:t>23 dans le bras FCR et 8 dans le bras I + V</a:t>
            </a:r>
          </a:p>
          <a:p>
            <a:r>
              <a:rPr lang="fr-FR" sz="1600" b="0" dirty="0"/>
              <a:t>7 décès considérés </a:t>
            </a:r>
            <a:r>
              <a:rPr lang="fr-FR" sz="1600" dirty="0"/>
              <a:t>comme liés au </a:t>
            </a:r>
            <a:r>
              <a:rPr lang="fr-FR" sz="1600" dirty="0" err="1"/>
              <a:t>ttt</a:t>
            </a:r>
            <a:r>
              <a:rPr lang="fr-FR" sz="1600" dirty="0"/>
              <a:t> (6 FCR, 1 I + V)</a:t>
            </a:r>
          </a:p>
          <a:p>
            <a:r>
              <a:rPr lang="fr-FR" sz="1600" b="0" dirty="0"/>
              <a:t>13 décès considérés comme secondaires à des effets indésirables graves  ou des effets indésirables graves et inattendus </a:t>
            </a:r>
            <a:r>
              <a:rPr lang="fr-FR" sz="1600" dirty="0"/>
              <a:t>(8 FCR, 5 I + V)</a:t>
            </a:r>
            <a:endParaRPr lang="fr-FR" sz="1600" b="0" dirty="0"/>
          </a:p>
          <a:p>
            <a:r>
              <a:rPr lang="fr-FR" sz="1600" dirty="0"/>
              <a:t>2 des 3 arrêts cardiaques </a:t>
            </a:r>
            <a:r>
              <a:rPr lang="fr-FR" sz="1600" b="0" dirty="0"/>
              <a:t>dans le bras </a:t>
            </a:r>
            <a:r>
              <a:rPr lang="fr-FR" sz="1600" dirty="0"/>
              <a:t>I + V </a:t>
            </a:r>
            <a:r>
              <a:rPr lang="fr-FR" sz="1600" b="0" dirty="0"/>
              <a:t>sont survenus </a:t>
            </a:r>
            <a:r>
              <a:rPr lang="fr-FR" sz="1600" dirty="0"/>
              <a:t>après l’arrêt </a:t>
            </a:r>
            <a:r>
              <a:rPr lang="fr-FR" sz="1600" b="0" dirty="0"/>
              <a:t>du traitement (35 et 411 jours après)</a:t>
            </a:r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xmlns="" id="{BF8BF58C-A1CD-C2A0-3E73-3AE89E08E62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533526" y="1340648"/>
          <a:ext cx="6153150" cy="4176703"/>
        </p:xfrm>
        <a:graphic>
          <a:graphicData uri="http://schemas.openxmlformats.org/drawingml/2006/table">
            <a:tbl>
              <a:tblPr firstRow="1" bandRow="1"/>
              <a:tblGrid>
                <a:gridCol w="3714749">
                  <a:extLst>
                    <a:ext uri="{9D8B030D-6E8A-4147-A177-3AD203B41FA5}">
                      <a16:colId xmlns:a16="http://schemas.microsoft.com/office/drawing/2014/main" xmlns="" val="4176269001"/>
                    </a:ext>
                  </a:extLst>
                </a:gridCol>
                <a:gridCol w="1266825">
                  <a:extLst>
                    <a:ext uri="{9D8B030D-6E8A-4147-A177-3AD203B41FA5}">
                      <a16:colId xmlns:a16="http://schemas.microsoft.com/office/drawing/2014/main" xmlns="" val="2790876348"/>
                    </a:ext>
                  </a:extLst>
                </a:gridCol>
                <a:gridCol w="11715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96671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fr-FR" sz="2000" b="1" i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 pitchFamily="34" charset="0"/>
                        </a:rPr>
                        <a:t>FCR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+mn-lt"/>
                        </a:rPr>
                        <a:t>I+V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38204876"/>
                  </a:ext>
                </a:extLst>
              </a:tr>
              <a:tr h="298336">
                <a:tc>
                  <a:txBody>
                    <a:bodyPr/>
                    <a:lstStyle/>
                    <a:p>
                      <a:r>
                        <a:rPr lang="en-US" sz="1600" b="0" i="0">
                          <a:latin typeface="Century Gothic" panose="020B0502020202020204" pitchFamily="34" charset="0"/>
                        </a:rPr>
                        <a:t>Infection</a:t>
                      </a:r>
                      <a:endParaRPr lang="en-US" sz="1600" b="0" i="0" dirty="0">
                        <a:latin typeface="Century Gothic" panose="020B0502020202020204" pitchFamily="34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>
                          <a:latin typeface="Century Gothic" panose="020B0502020202020204" pitchFamily="34" charset="0"/>
                        </a:rPr>
                        <a:t>7</a:t>
                      </a:r>
                      <a:endParaRPr lang="en-US" sz="1600" b="0" i="0" dirty="0">
                        <a:latin typeface="Century Gothic" panose="020B0502020202020204" pitchFamily="34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b="0" i="0">
                          <a:latin typeface="Century Gothic" panose="020B0502020202020204" pitchFamily="34" charset="0"/>
                        </a:rPr>
                        <a:t>1</a:t>
                      </a:r>
                      <a:endParaRPr lang="en-US" sz="1600" b="0" i="0" dirty="0">
                        <a:latin typeface="Century Gothic" panose="020B0502020202020204" pitchFamily="34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8336"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latin typeface="Century Gothic" panose="020B0502020202020204" pitchFamily="34" charset="0"/>
                        </a:rPr>
                        <a:t>Mort </a:t>
                      </a:r>
                      <a:r>
                        <a:rPr lang="en-US" sz="1600" b="0" i="0" dirty="0" err="1">
                          <a:latin typeface="Century Gothic" panose="020B0502020202020204" pitchFamily="34" charset="0"/>
                        </a:rPr>
                        <a:t>subite</a:t>
                      </a:r>
                      <a:endParaRPr lang="en-US" sz="1600" b="0" i="0" dirty="0">
                        <a:latin typeface="Century Gothic" panose="020B0502020202020204" pitchFamily="34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a-DK" sz="1600" b="0" i="0">
                          <a:latin typeface="Century Gothic" panose="020B0502020202020204" pitchFamily="34" charset="0"/>
                        </a:rPr>
                        <a:t>3</a:t>
                      </a:r>
                      <a:endParaRPr lang="en-US" sz="1600" b="0" i="0">
                        <a:latin typeface="Century Gothic" panose="020B0502020202020204" pitchFamily="34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8336">
                <a:tc>
                  <a:txBody>
                    <a:bodyPr/>
                    <a:lstStyle/>
                    <a:p>
                      <a:r>
                        <a:rPr lang="en-US" sz="1600" b="0" i="0">
                          <a:latin typeface="Century Gothic" panose="020B0502020202020204" pitchFamily="34" charset="0"/>
                        </a:rPr>
                        <a:t>COVID-19</a:t>
                      </a: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a-DK" sz="1600" b="0" i="0" dirty="0">
                          <a:latin typeface="Century Gothic" panose="020B0502020202020204" pitchFamily="34" charset="0"/>
                        </a:rPr>
                        <a:t>2</a:t>
                      </a:r>
                      <a:endParaRPr lang="en-US" sz="1600" b="0" i="0" dirty="0">
                        <a:latin typeface="Century Gothic" panose="020B0502020202020204" pitchFamily="34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8336"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latin typeface="Century Gothic" panose="020B0502020202020204" pitchFamily="34" charset="0"/>
                        </a:rPr>
                        <a:t>Syndrome de Richter</a:t>
                      </a: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51203895"/>
                  </a:ext>
                </a:extLst>
              </a:tr>
              <a:tr h="298336"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latin typeface="Century Gothic" panose="020B0502020202020204" pitchFamily="34" charset="0"/>
                        </a:rPr>
                        <a:t>Second cancer non </a:t>
                      </a:r>
                      <a:r>
                        <a:rPr lang="en-US" sz="1600" b="0" i="0" dirty="0" err="1">
                          <a:latin typeface="Century Gothic" panose="020B0502020202020204" pitchFamily="34" charset="0"/>
                        </a:rPr>
                        <a:t>hématologique</a:t>
                      </a:r>
                      <a:endParaRPr lang="en-US" sz="1600" b="0" i="0" dirty="0">
                        <a:latin typeface="Century Gothic" panose="020B0502020202020204" pitchFamily="34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08347750"/>
                  </a:ext>
                </a:extLst>
              </a:tr>
              <a:tr h="298336"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latin typeface="Century Gothic" panose="020B0502020202020204" pitchFamily="34" charset="0"/>
                        </a:rPr>
                        <a:t>Infection après </a:t>
                      </a:r>
                      <a:r>
                        <a:rPr lang="en-US" sz="1600" b="0" i="0" dirty="0" err="1">
                          <a:latin typeface="Century Gothic" panose="020B0502020202020204" pitchFamily="34" charset="0"/>
                        </a:rPr>
                        <a:t>allogreffe</a:t>
                      </a:r>
                      <a:endParaRPr lang="en-US" sz="1600" b="0" i="0" dirty="0">
                        <a:latin typeface="Century Gothic" panose="020B0502020202020204" pitchFamily="34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0723124"/>
                  </a:ext>
                </a:extLst>
              </a:tr>
              <a:tr h="298336"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latin typeface="Century Gothic" panose="020B0502020202020204" pitchFamily="34" charset="0"/>
                        </a:rPr>
                        <a:t>GVH après </a:t>
                      </a:r>
                      <a:r>
                        <a:rPr lang="en-US" sz="1600" b="0" i="0" dirty="0" err="1">
                          <a:latin typeface="Century Gothic" panose="020B0502020202020204" pitchFamily="34" charset="0"/>
                        </a:rPr>
                        <a:t>allogreffe</a:t>
                      </a:r>
                      <a:endParaRPr lang="en-US" sz="1600" b="0" i="0" dirty="0">
                        <a:latin typeface="Century Gothic" panose="020B0502020202020204" pitchFamily="34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6434205"/>
                  </a:ext>
                </a:extLst>
              </a:tr>
              <a:tr h="298336"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latin typeface="Century Gothic" panose="020B0502020202020204" pitchFamily="34" charset="0"/>
                        </a:rPr>
                        <a:t>Progression de la </a:t>
                      </a:r>
                      <a:r>
                        <a:rPr lang="en-US" sz="1600" b="0" i="0" dirty="0" err="1">
                          <a:latin typeface="Century Gothic" panose="020B0502020202020204" pitchFamily="34" charset="0"/>
                        </a:rPr>
                        <a:t>maladie</a:t>
                      </a:r>
                      <a:endParaRPr lang="en-US" sz="1600" b="0" i="0" dirty="0">
                        <a:latin typeface="Century Gothic" panose="020B0502020202020204" pitchFamily="34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1362548"/>
                  </a:ext>
                </a:extLst>
              </a:tr>
              <a:tr h="298336">
                <a:tc>
                  <a:txBody>
                    <a:bodyPr/>
                    <a:lstStyle/>
                    <a:p>
                      <a:r>
                        <a:rPr lang="en-US" sz="1600" b="0" i="0" dirty="0" err="1">
                          <a:latin typeface="Century Gothic" panose="020B0502020202020204" pitchFamily="34" charset="0"/>
                        </a:rPr>
                        <a:t>Hémorragie</a:t>
                      </a:r>
                      <a:endParaRPr lang="en-US" sz="1600" b="0" i="0" dirty="0">
                        <a:latin typeface="Century Gothic" panose="020B0502020202020204" pitchFamily="34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47245143"/>
                  </a:ext>
                </a:extLst>
              </a:tr>
              <a:tr h="298336">
                <a:tc>
                  <a:txBody>
                    <a:bodyPr/>
                    <a:lstStyle/>
                    <a:p>
                      <a:r>
                        <a:rPr lang="en-US" sz="1600" b="0" i="0" dirty="0" err="1">
                          <a:latin typeface="Century Gothic" panose="020B0502020202020204" pitchFamily="34" charset="0"/>
                        </a:rPr>
                        <a:t>Lymphome</a:t>
                      </a:r>
                      <a:endParaRPr lang="en-US" sz="1600" b="0" i="0" dirty="0">
                        <a:latin typeface="Century Gothic" panose="020B0502020202020204" pitchFamily="34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7486696"/>
                  </a:ext>
                </a:extLst>
              </a:tr>
              <a:tr h="298336"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latin typeface="Century Gothic" panose="020B0502020202020204" pitchFamily="34" charset="0"/>
                        </a:rPr>
                        <a:t>SMD/ </a:t>
                      </a:r>
                      <a:r>
                        <a:rPr lang="en-US" sz="1600" b="0" i="0" dirty="0" err="1">
                          <a:latin typeface="Century Gothic" panose="020B0502020202020204" pitchFamily="34" charset="0"/>
                        </a:rPr>
                        <a:t>aplasie</a:t>
                      </a:r>
                      <a:r>
                        <a:rPr lang="en-US" sz="1600" b="0" i="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="0" i="0" dirty="0" err="1">
                          <a:latin typeface="Century Gothic" panose="020B0502020202020204" pitchFamily="34" charset="0"/>
                        </a:rPr>
                        <a:t>médullaire</a:t>
                      </a:r>
                      <a:r>
                        <a:rPr lang="en-US" sz="1600" b="0" i="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b="0" i="0" dirty="0" err="1">
                          <a:latin typeface="Century Gothic" panose="020B0502020202020204" pitchFamily="34" charset="0"/>
                        </a:rPr>
                        <a:t>reliés</a:t>
                      </a:r>
                      <a:r>
                        <a:rPr lang="en-US" sz="1600" b="0" i="0" dirty="0">
                          <a:latin typeface="Century Gothic" panose="020B0502020202020204" pitchFamily="34" charset="0"/>
                        </a:rPr>
                        <a:t> au </a:t>
                      </a:r>
                      <a:r>
                        <a:rPr lang="en-US" sz="1600" b="0" i="0" dirty="0" err="1">
                          <a:latin typeface="Century Gothic" panose="020B0502020202020204" pitchFamily="34" charset="0"/>
                        </a:rPr>
                        <a:t>ttt</a:t>
                      </a:r>
                      <a:endParaRPr lang="en-US" sz="1600" b="0" i="0" dirty="0">
                        <a:latin typeface="Century Gothic" panose="020B0502020202020204" pitchFamily="34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45530719"/>
                  </a:ext>
                </a:extLst>
              </a:tr>
              <a:tr h="298336">
                <a:tc>
                  <a:txBody>
                    <a:bodyPr/>
                    <a:lstStyle/>
                    <a:p>
                      <a:r>
                        <a:rPr lang="en-US" sz="1600" b="1" i="0">
                          <a:latin typeface="Century Gothic" panose="020B0502020202020204" pitchFamily="34" charset="0"/>
                        </a:rPr>
                        <a:t>Total</a:t>
                      </a: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>
                          <a:latin typeface="Century Gothic" panose="020B0502020202020204" pitchFamily="34" charset="0"/>
                        </a:rPr>
                        <a:t>23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838580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7309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D1C2D0C3-2817-2BB5-F42C-8BAD7644D9E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/>
              <a:t>Marie-Sarah DILHUYDY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977495DC-4C9A-53D2-1F23-468F7B9E803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16225" y="1583079"/>
            <a:ext cx="7721146" cy="455457"/>
          </a:xfrm>
        </p:spPr>
        <p:txBody>
          <a:bodyPr/>
          <a:lstStyle/>
          <a:p>
            <a:r>
              <a:rPr lang="fr-FR" dirty="0">
                <a:solidFill>
                  <a:srgbClr val="FF7F4D"/>
                </a:solidFill>
                <a:latin typeface="Century Gothic" panose="020B0502020202020204" pitchFamily="34" charset="0"/>
              </a:rPr>
              <a:t>Invitation(s) congrès et présentations</a:t>
            </a:r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xmlns="" id="{2ABA5BF6-E7AC-BF06-05FC-3FA7C0E86ED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lvl="0"/>
            <a:r>
              <a:rPr lang="fr-FR" dirty="0"/>
              <a:t>Janssen, </a:t>
            </a:r>
            <a:r>
              <a:rPr lang="fr-FR" dirty="0" err="1" smtClean="0"/>
              <a:t>AstraZeneca</a:t>
            </a:r>
            <a:r>
              <a:rPr lang="fr-FR" dirty="0"/>
              <a:t>, </a:t>
            </a:r>
            <a:r>
              <a:rPr lang="fr-FR" dirty="0" err="1"/>
              <a:t>AbbVie</a:t>
            </a:r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A5583081-CA76-5C0C-D5D2-24E6A23D5EA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r-FR" dirty="0">
                <a:solidFill>
                  <a:srgbClr val="FF7F4D"/>
                </a:solidFill>
                <a:latin typeface="Century Gothic" panose="020B0502020202020204" pitchFamily="34" charset="0"/>
              </a:rPr>
              <a:t>Table(s) ronde(s) scientifique(s)</a:t>
            </a:r>
            <a:br>
              <a:rPr lang="fr-FR" dirty="0">
                <a:solidFill>
                  <a:srgbClr val="FF7F4D"/>
                </a:solidFill>
                <a:latin typeface="Century Gothic" panose="020B0502020202020204" pitchFamily="34" charset="0"/>
              </a:rPr>
            </a:br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xmlns="" id="{96BA27E2-295B-E08F-3E24-83D97E0F2D1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lvl="0"/>
            <a:r>
              <a:rPr lang="fr-FR" dirty="0"/>
              <a:t>Janssen, </a:t>
            </a:r>
            <a:r>
              <a:rPr lang="fr-FR" dirty="0" err="1" smtClean="0"/>
              <a:t>AstraZeneca</a:t>
            </a:r>
            <a:r>
              <a:rPr lang="fr-FR" dirty="0"/>
              <a:t>, </a:t>
            </a:r>
            <a:r>
              <a:rPr lang="fr-FR" dirty="0" err="1"/>
              <a:t>AbbVie</a:t>
            </a: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xmlns="" id="{031DDE0D-25C3-8583-5404-F427C6D4605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16225" y="3550527"/>
            <a:ext cx="7133318" cy="455457"/>
          </a:xfrm>
        </p:spPr>
        <p:txBody>
          <a:bodyPr/>
          <a:lstStyle/>
          <a:p>
            <a:r>
              <a:rPr lang="fr-FR" dirty="0">
                <a:solidFill>
                  <a:srgbClr val="FF7F4D"/>
                </a:solidFill>
                <a:latin typeface="Century Gothic" panose="020B0502020202020204" pitchFamily="34" charset="0"/>
              </a:rPr>
              <a:t>Ecriture d’article(s) scientifique(s)</a:t>
            </a:r>
            <a:br>
              <a:rPr lang="fr-FR" dirty="0">
                <a:solidFill>
                  <a:srgbClr val="FF7F4D"/>
                </a:solidFill>
                <a:latin typeface="Century Gothic" panose="020B0502020202020204" pitchFamily="34" charset="0"/>
              </a:rPr>
            </a:br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xmlns="" id="{ABC11812-CA45-65AD-F722-5F750424A74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fr-FR" sz="2000" b="1" smtClean="0">
                <a:solidFill>
                  <a:srgbClr val="005086"/>
                </a:solidFill>
                <a:latin typeface="Century Gothic" panose="020B0502020202020204" pitchFamily="34" charset="0"/>
              </a:rPr>
              <a:t>Néant</a:t>
            </a:r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59A018D-1764-3E4A-CDA8-AA64E84449B2}"/>
              </a:ext>
            </a:extLst>
          </p:cNvPr>
          <p:cNvSpPr/>
          <p:nvPr/>
        </p:nvSpPr>
        <p:spPr>
          <a:xfrm>
            <a:off x="2409371" y="4579257"/>
            <a:ext cx="406854" cy="3265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1" name="Espace réservé du texte 1">
            <a:extLst>
              <a:ext uri="{FF2B5EF4-FFF2-40B4-BE49-F238E27FC236}">
                <a16:creationId xmlns="" xmlns:a16="http://schemas.microsoft.com/office/drawing/2014/main" id="{A5660D53-07C7-501C-ACE7-6F094F11B5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35351" y="6554231"/>
            <a:ext cx="1411407" cy="242888"/>
          </a:xfrm>
        </p:spPr>
        <p:txBody>
          <a:bodyPr>
            <a:normAutofit fontScale="92500"/>
          </a:bodyPr>
          <a:lstStyle/>
          <a:p>
            <a:r>
              <a:rPr lang="fr-FR" dirty="0"/>
              <a:t>9-12 décembre 2023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306807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5CEDD532-39DA-D6F8-5B8C-4B9A0DA61F44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fr-FR" dirty="0"/>
              <a:t>P. </a:t>
            </a:r>
            <a:r>
              <a:rPr lang="fr-FR" dirty="0" err="1"/>
              <a:t>Ghia</a:t>
            </a:r>
            <a:r>
              <a:rPr lang="fr-FR" dirty="0"/>
              <a:t> et al., ASH</a:t>
            </a:r>
            <a:r>
              <a:rPr lang="fr-FR" baseline="30000" dirty="0"/>
              <a:t>® </a:t>
            </a:r>
            <a:r>
              <a:rPr lang="fr-FR" dirty="0"/>
              <a:t>2023, Abs. #633</a:t>
            </a:r>
          </a:p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0139C9B5-6947-3CC1-5E47-4DF4FE6416B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b="1">
                <a:solidFill>
                  <a:srgbClr val="FF7F4D"/>
                </a:solidFill>
                <a:latin typeface="Century Gothic" panose="020B0502020202020204" pitchFamily="34" charset="0"/>
              </a:rPr>
              <a:t>Etude CAPTIVATE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90B02BB8-2082-7FD9-66C7-DEFA1062184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xmlns="" id="{6CEE494B-87C2-A37A-0A63-408EC3F189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35351" y="6554231"/>
            <a:ext cx="1411407" cy="242888"/>
          </a:xfrm>
        </p:spPr>
        <p:txBody>
          <a:bodyPr>
            <a:normAutofit fontScale="92500"/>
          </a:bodyPr>
          <a:lstStyle/>
          <a:p>
            <a:r>
              <a:rPr lang="fr-FR" dirty="0"/>
              <a:t>9-12 décembre 2023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290054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 : coins arrondis 37">
            <a:extLst>
              <a:ext uri="{FF2B5EF4-FFF2-40B4-BE49-F238E27FC236}">
                <a16:creationId xmlns:a16="http://schemas.microsoft.com/office/drawing/2014/main" xmlns="" id="{0905C3A3-B599-E5C2-C8B9-4B715C700236}"/>
              </a:ext>
            </a:extLst>
          </p:cNvPr>
          <p:cNvSpPr/>
          <p:nvPr/>
        </p:nvSpPr>
        <p:spPr>
          <a:xfrm>
            <a:off x="1245140" y="1284051"/>
            <a:ext cx="10428051" cy="1536450"/>
          </a:xfrm>
          <a:prstGeom prst="roundRect">
            <a:avLst>
              <a:gd name="adj" fmla="val 590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xmlns="" id="{3434C085-0770-43A0-1B63-D7A7493A9A2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/>
          </a:bodyPr>
          <a:lstStyle/>
          <a:p>
            <a:r>
              <a:rPr lang="fr-FR" dirty="0"/>
              <a:t>9-12 décembre 2023</a:t>
            </a:r>
          </a:p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E0021175-4FA4-37AD-23CD-EBCF6DF2E13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b="1">
                <a:solidFill>
                  <a:srgbClr val="FF7F4D"/>
                </a:solidFill>
                <a:latin typeface="Century Gothic" panose="020B0502020202020204" pitchFamily="34" charset="0"/>
              </a:rPr>
              <a:t>Etude CAPTIVATE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024041FA-24D4-61E8-793F-4E60805D3C9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/>
              <a:t>Design</a:t>
            </a:r>
            <a:endParaRPr lang="en-US" dirty="0"/>
          </a:p>
          <a:p>
            <a:endParaRPr lang="fr-FR" dirty="0"/>
          </a:p>
        </p:txBody>
      </p:sp>
      <p:sp>
        <p:nvSpPr>
          <p:cNvPr id="6" name="Parenthèse ouvrante 5">
            <a:extLst>
              <a:ext uri="{FF2B5EF4-FFF2-40B4-BE49-F238E27FC236}">
                <a16:creationId xmlns:a16="http://schemas.microsoft.com/office/drawing/2014/main" xmlns="" id="{F6ADC03F-34C1-14EB-DF22-618B1BDE1F12}"/>
              </a:ext>
            </a:extLst>
          </p:cNvPr>
          <p:cNvSpPr/>
          <p:nvPr/>
        </p:nvSpPr>
        <p:spPr>
          <a:xfrm>
            <a:off x="5797684" y="2809818"/>
            <a:ext cx="603115" cy="915386"/>
          </a:xfrm>
          <a:prstGeom prst="leftBracket">
            <a:avLst>
              <a:gd name="adj" fmla="val 0"/>
            </a:avLst>
          </a:prstGeom>
          <a:noFill/>
          <a:ln w="19050" cap="flat" cmpd="sng" algn="ctr">
            <a:solidFill>
              <a:srgbClr val="000000">
                <a:lumMod val="50000"/>
                <a:lumOff val="50000"/>
              </a:srgbClr>
            </a:solidFill>
            <a:prstDash val="solid"/>
            <a:miter lim="800000"/>
            <a:headEnd type="triangle" w="lg" len="lg"/>
            <a:tailEnd type="triangle" w="lg" len="lg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fr-FR" sz="1400" ker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eform 41">
            <a:extLst>
              <a:ext uri="{FF2B5EF4-FFF2-40B4-BE49-F238E27FC236}">
                <a16:creationId xmlns:a16="http://schemas.microsoft.com/office/drawing/2014/main" xmlns="" id="{E9527624-6704-FB85-F2B8-5FF806FD67CB}"/>
              </a:ext>
            </a:extLst>
          </p:cNvPr>
          <p:cNvSpPr/>
          <p:nvPr/>
        </p:nvSpPr>
        <p:spPr>
          <a:xfrm>
            <a:off x="10118900" y="1472731"/>
            <a:ext cx="1457016" cy="1212103"/>
          </a:xfrm>
          <a:prstGeom prst="roundRect">
            <a:avLst>
              <a:gd name="adj" fmla="val 9151"/>
            </a:avLst>
          </a:prstGeom>
          <a:noFill/>
          <a:ln w="254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txBody>
          <a:bodyPr spcFirstLastPara="0" vert="horz" wrap="square" lIns="36000" tIns="36000" rIns="36000" bIns="36000" numCol="1" spcCol="1270" anchor="ctr" anchorCtr="0">
            <a:noAutofit/>
          </a:bodyPr>
          <a:lstStyle/>
          <a:p>
            <a:pPr algn="ctr" defTabSz="514350">
              <a:defRPr/>
            </a:pPr>
            <a:r>
              <a:rPr lang="en-US" sz="1200" b="1" kern="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A la progression, les patients </a:t>
            </a:r>
            <a:r>
              <a:rPr lang="en-US" sz="1200" b="1" kern="0" dirty="0" err="1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pouvaient</a:t>
            </a:r>
            <a:r>
              <a:rPr lang="en-US" sz="1200" b="1" kern="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 </a:t>
            </a:r>
            <a:r>
              <a:rPr lang="en-US" sz="1200" b="1" kern="0" dirty="0" err="1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reprendre</a:t>
            </a:r>
            <a:r>
              <a:rPr lang="en-US" sz="1200" b="1" kern="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 </a:t>
            </a:r>
            <a:r>
              <a:rPr lang="en-US" sz="1200" b="1" kern="0" dirty="0" err="1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l’ibrutinib</a:t>
            </a:r>
            <a:endParaRPr lang="en-US" sz="1100" kern="0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14" name="Freeform 41">
            <a:extLst>
              <a:ext uri="{FF2B5EF4-FFF2-40B4-BE49-F238E27FC236}">
                <a16:creationId xmlns:a16="http://schemas.microsoft.com/office/drawing/2014/main" xmlns="" id="{0D1ECEDA-ACD3-2CA5-B97E-9A262EC1DB8D}"/>
              </a:ext>
            </a:extLst>
          </p:cNvPr>
          <p:cNvSpPr/>
          <p:nvPr/>
        </p:nvSpPr>
        <p:spPr>
          <a:xfrm>
            <a:off x="1603948" y="1476157"/>
            <a:ext cx="1490376" cy="662579"/>
          </a:xfrm>
          <a:prstGeom prst="roundRect">
            <a:avLst>
              <a:gd name="adj" fmla="val 9151"/>
            </a:avLst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36000" tIns="36000" rIns="36000" bIns="36000" numCol="1" spcCol="1270" anchor="ctr" anchorCtr="0">
            <a:noAutofit/>
          </a:bodyPr>
          <a:lstStyle/>
          <a:p>
            <a:pPr algn="ctr" defTabSz="514350">
              <a:defRPr/>
            </a:pPr>
            <a:r>
              <a:rPr lang="en-US" sz="1400" b="1" kern="0" dirty="0">
                <a:solidFill>
                  <a:prstClr val="white"/>
                </a:solidFill>
                <a:cs typeface="Arial" panose="020B0604020202020204" pitchFamily="34" charset="0"/>
              </a:rPr>
              <a:t>3 cycles </a:t>
            </a:r>
            <a:r>
              <a:rPr lang="en-US" sz="1400" b="1" kern="0" dirty="0" err="1">
                <a:solidFill>
                  <a:prstClr val="white"/>
                </a:solidFill>
                <a:cs typeface="Arial" panose="020B0604020202020204" pitchFamily="34" charset="0"/>
              </a:rPr>
              <a:t>ibrutininb</a:t>
            </a:r>
            <a:r>
              <a:rPr lang="en-US" sz="1400" b="1" kern="0" dirty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  <a:br>
              <a:rPr lang="en-US" sz="1400" b="1" kern="0" dirty="0">
                <a:solidFill>
                  <a:prstClr val="white"/>
                </a:solidFill>
                <a:cs typeface="Arial" panose="020B0604020202020204" pitchFamily="34" charset="0"/>
              </a:rPr>
            </a:br>
            <a:r>
              <a:rPr lang="en-US" sz="1400" kern="0" dirty="0">
                <a:solidFill>
                  <a:prstClr val="white"/>
                </a:solidFill>
                <a:cs typeface="Arial" panose="020B0604020202020204" pitchFamily="34" charset="0"/>
              </a:rPr>
              <a:t>(</a:t>
            </a:r>
            <a:r>
              <a:rPr lang="en-US" sz="1400" kern="0" dirty="0" err="1">
                <a:solidFill>
                  <a:prstClr val="white"/>
                </a:solidFill>
                <a:cs typeface="Arial" panose="020B0604020202020204" pitchFamily="34" charset="0"/>
              </a:rPr>
              <a:t>monothérapie</a:t>
            </a:r>
            <a:r>
              <a:rPr lang="en-US" sz="1400" kern="0" dirty="0">
                <a:solidFill>
                  <a:prstClr val="white"/>
                </a:solidFill>
                <a:cs typeface="Arial" panose="020B0604020202020204" pitchFamily="34" charset="0"/>
              </a:rPr>
              <a:t>)</a:t>
            </a:r>
            <a:endParaRPr lang="en-US" sz="1050" i="1" kern="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7" name="Rectangle à coins arrondis 33">
            <a:extLst>
              <a:ext uri="{FF2B5EF4-FFF2-40B4-BE49-F238E27FC236}">
                <a16:creationId xmlns:a16="http://schemas.microsoft.com/office/drawing/2014/main" xmlns="" id="{9E30543A-A108-06ED-8032-DD632698C164}"/>
              </a:ext>
            </a:extLst>
          </p:cNvPr>
          <p:cNvSpPr/>
          <p:nvPr/>
        </p:nvSpPr>
        <p:spPr>
          <a:xfrm>
            <a:off x="1145291" y="991895"/>
            <a:ext cx="10681632" cy="3228056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rgbClr val="000000">
                <a:lumMod val="50000"/>
                <a:lumOff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fr-FR" sz="2400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xmlns="" id="{0F06B299-B7AE-6111-F341-BD91BCFDE09E}"/>
              </a:ext>
            </a:extLst>
          </p:cNvPr>
          <p:cNvSpPr/>
          <p:nvPr/>
        </p:nvSpPr>
        <p:spPr>
          <a:xfrm>
            <a:off x="1145290" y="4445480"/>
            <a:ext cx="10835427" cy="1309683"/>
          </a:xfrm>
          <a:prstGeom prst="rect">
            <a:avLst/>
          </a:prstGeom>
          <a:solidFill>
            <a:srgbClr val="005087"/>
          </a:solidFill>
        </p:spPr>
        <p:txBody>
          <a:bodyPr anchor="ctr"/>
          <a:lstStyle/>
          <a:p>
            <a:pPr>
              <a:spcBef>
                <a:spcPts val="1000"/>
              </a:spcBef>
              <a:buClr>
                <a:srgbClr val="106DAE"/>
              </a:buClr>
              <a:buSzPct val="60000"/>
            </a:pPr>
            <a:r>
              <a:rPr lang="en-US" sz="1500" b="1" dirty="0">
                <a:solidFill>
                  <a:prstClr val="white"/>
                </a:solidFill>
                <a:cs typeface="Arial Narrow" panose="020B0604020202020204" pitchFamily="34" charset="0"/>
              </a:rPr>
              <a:t>Captivate (PCYC-1142, NCT02910583) </a:t>
            </a:r>
            <a:r>
              <a:rPr lang="en-US" sz="1500" b="1" dirty="0" err="1">
                <a:solidFill>
                  <a:prstClr val="white"/>
                </a:solidFill>
                <a:cs typeface="Arial Narrow" panose="020B0604020202020204" pitchFamily="34" charset="0"/>
              </a:rPr>
              <a:t>est</a:t>
            </a:r>
            <a:r>
              <a:rPr lang="en-US" sz="1500" b="1" dirty="0">
                <a:solidFill>
                  <a:prstClr val="white"/>
                </a:solidFill>
                <a:cs typeface="Arial Narrow" panose="020B0604020202020204" pitchFamily="34" charset="0"/>
              </a:rPr>
              <a:t> </a:t>
            </a:r>
            <a:r>
              <a:rPr lang="en-US" sz="1500" b="1" dirty="0" err="1">
                <a:solidFill>
                  <a:prstClr val="white"/>
                </a:solidFill>
                <a:cs typeface="Arial Narrow" panose="020B0604020202020204" pitchFamily="34" charset="0"/>
              </a:rPr>
              <a:t>une</a:t>
            </a:r>
            <a:r>
              <a:rPr lang="en-US" sz="1500" b="1" dirty="0">
                <a:solidFill>
                  <a:prstClr val="white"/>
                </a:solidFill>
                <a:cs typeface="Arial Narrow" panose="020B0604020202020204" pitchFamily="34" charset="0"/>
              </a:rPr>
              <a:t> phase 2 </a:t>
            </a:r>
            <a:r>
              <a:rPr lang="en-US" sz="1500" b="1" dirty="0" err="1">
                <a:solidFill>
                  <a:prstClr val="white"/>
                </a:solidFill>
                <a:cs typeface="Arial Narrow" panose="020B0604020202020204" pitchFamily="34" charset="0"/>
              </a:rPr>
              <a:t>multicentrique</a:t>
            </a:r>
            <a:r>
              <a:rPr lang="en-US" sz="1500" b="1" dirty="0">
                <a:solidFill>
                  <a:prstClr val="white"/>
                </a:solidFill>
                <a:cs typeface="Arial Narrow" panose="020B0604020202020204" pitchFamily="34" charset="0"/>
              </a:rPr>
              <a:t> </a:t>
            </a:r>
            <a:r>
              <a:rPr lang="en-US" sz="1500" b="1" dirty="0" err="1">
                <a:solidFill>
                  <a:prstClr val="white"/>
                </a:solidFill>
                <a:cs typeface="Arial Narrow" panose="020B0604020202020204" pitchFamily="34" charset="0"/>
              </a:rPr>
              <a:t>internationale</a:t>
            </a:r>
            <a:r>
              <a:rPr lang="en-US" sz="1500" b="1" dirty="0">
                <a:solidFill>
                  <a:prstClr val="white"/>
                </a:solidFill>
                <a:cs typeface="Arial Narrow" panose="020B0604020202020204" pitchFamily="34" charset="0"/>
              </a:rPr>
              <a:t> </a:t>
            </a:r>
            <a:r>
              <a:rPr lang="en-US" sz="1500" b="1" dirty="0" err="1">
                <a:solidFill>
                  <a:prstClr val="white"/>
                </a:solidFill>
                <a:cs typeface="Arial Narrow" panose="020B0604020202020204" pitchFamily="34" charset="0"/>
              </a:rPr>
              <a:t>évaluant</a:t>
            </a:r>
            <a:r>
              <a:rPr lang="en-US" sz="1500" b="1" dirty="0">
                <a:solidFill>
                  <a:prstClr val="white"/>
                </a:solidFill>
                <a:cs typeface="Arial Narrow" panose="020B0604020202020204" pitchFamily="34" charset="0"/>
              </a:rPr>
              <a:t> le </a:t>
            </a:r>
            <a:r>
              <a:rPr lang="en-US" sz="1500" b="1" dirty="0" err="1">
                <a:solidFill>
                  <a:prstClr val="white"/>
                </a:solidFill>
                <a:cs typeface="Arial Narrow" panose="020B0604020202020204" pitchFamily="34" charset="0"/>
              </a:rPr>
              <a:t>schéma</a:t>
            </a:r>
            <a:r>
              <a:rPr lang="en-US" sz="1500" b="1" dirty="0">
                <a:solidFill>
                  <a:prstClr val="white"/>
                </a:solidFill>
                <a:cs typeface="Arial Narrow" panose="020B0604020202020204" pitchFamily="34" charset="0"/>
              </a:rPr>
              <a:t> I + V en première </a:t>
            </a:r>
            <a:r>
              <a:rPr lang="en-US" sz="1500" b="1" dirty="0" err="1">
                <a:solidFill>
                  <a:prstClr val="white"/>
                </a:solidFill>
                <a:cs typeface="Arial Narrow" panose="020B0604020202020204" pitchFamily="34" charset="0"/>
              </a:rPr>
              <a:t>ligne</a:t>
            </a:r>
            <a:r>
              <a:rPr lang="en-US" sz="1500" b="1" dirty="0">
                <a:solidFill>
                  <a:prstClr val="white"/>
                </a:solidFill>
                <a:cs typeface="Arial Narrow" panose="020B0604020202020204" pitchFamily="34" charset="0"/>
              </a:rPr>
              <a:t> et </a:t>
            </a:r>
            <a:r>
              <a:rPr lang="en-US" sz="1500" b="1" dirty="0" err="1">
                <a:solidFill>
                  <a:prstClr val="white"/>
                </a:solidFill>
                <a:cs typeface="Arial Narrow" panose="020B0604020202020204" pitchFamily="34" charset="0"/>
              </a:rPr>
              <a:t>comprenant</a:t>
            </a:r>
            <a:r>
              <a:rPr lang="en-US" sz="1500" b="1" dirty="0">
                <a:solidFill>
                  <a:prstClr val="white"/>
                </a:solidFill>
                <a:cs typeface="Arial Narrow" panose="020B0604020202020204" pitchFamily="34" charset="0"/>
              </a:rPr>
              <a:t> 2 </a:t>
            </a:r>
            <a:r>
              <a:rPr lang="en-US" sz="1500" b="1" dirty="0" err="1">
                <a:solidFill>
                  <a:prstClr val="white"/>
                </a:solidFill>
                <a:cs typeface="Arial Narrow" panose="020B0604020202020204" pitchFamily="34" charset="0"/>
              </a:rPr>
              <a:t>cohortes</a:t>
            </a:r>
            <a:r>
              <a:rPr lang="en-US" sz="1500" b="1" dirty="0">
                <a:solidFill>
                  <a:prstClr val="white"/>
                </a:solidFill>
                <a:cs typeface="Arial Narrow" panose="020B0604020202020204" pitchFamily="34" charset="0"/>
              </a:rPr>
              <a:t> : durée fixe (FD) et </a:t>
            </a:r>
            <a:r>
              <a:rPr lang="en-US" sz="1500" b="1" dirty="0" err="1">
                <a:solidFill>
                  <a:prstClr val="white"/>
                </a:solidFill>
                <a:cs typeface="Arial Narrow" panose="020B0604020202020204" pitchFamily="34" charset="0"/>
              </a:rPr>
              <a:t>guidée</a:t>
            </a:r>
            <a:r>
              <a:rPr lang="en-US" sz="1500" b="1" dirty="0">
                <a:solidFill>
                  <a:prstClr val="white"/>
                </a:solidFill>
                <a:cs typeface="Arial Narrow" panose="020B0604020202020204" pitchFamily="34" charset="0"/>
              </a:rPr>
              <a:t> par la MRD (MRD)</a:t>
            </a:r>
          </a:p>
          <a:p>
            <a:pPr marL="180000" lvl="1" indent="-180000">
              <a:buClr>
                <a:prstClr val="white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prstClr val="white"/>
                </a:solidFill>
                <a:cs typeface="Arial Narrow" panose="020B0604020202020204" pitchFamily="34" charset="0"/>
              </a:rPr>
              <a:t>Per protocol, les patients avec </a:t>
            </a:r>
            <a:r>
              <a:rPr lang="en-US" sz="1500" dirty="0" err="1">
                <a:solidFill>
                  <a:prstClr val="white"/>
                </a:solidFill>
                <a:cs typeface="Arial Narrow" panose="020B0604020202020204" pitchFamily="34" charset="0"/>
              </a:rPr>
              <a:t>maladie</a:t>
            </a:r>
            <a:r>
              <a:rPr lang="en-US" sz="1500" dirty="0">
                <a:solidFill>
                  <a:prstClr val="white"/>
                </a:solidFill>
                <a:cs typeface="Arial Narrow" panose="020B0604020202020204" pitchFamily="34" charset="0"/>
              </a:rPr>
              <a:t> progressive (MP) après I + V à durée fixe (</a:t>
            </a:r>
            <a:r>
              <a:rPr lang="en-US" sz="1500" dirty="0" err="1">
                <a:solidFill>
                  <a:prstClr val="white"/>
                </a:solidFill>
                <a:cs typeface="Arial Narrow" panose="020B0604020202020204" pitchFamily="34" charset="0"/>
              </a:rPr>
              <a:t>cohorte</a:t>
            </a:r>
            <a:r>
              <a:rPr lang="en-US" sz="1500" dirty="0">
                <a:solidFill>
                  <a:prstClr val="white"/>
                </a:solidFill>
                <a:cs typeface="Arial Narrow" panose="020B0604020202020204" pitchFamily="34" charset="0"/>
              </a:rPr>
              <a:t> FD ou bras placebo de la </a:t>
            </a:r>
            <a:r>
              <a:rPr lang="en-US" sz="1500" dirty="0" err="1">
                <a:solidFill>
                  <a:prstClr val="white"/>
                </a:solidFill>
                <a:cs typeface="Arial Narrow" panose="020B0604020202020204" pitchFamily="34" charset="0"/>
              </a:rPr>
              <a:t>cohorte</a:t>
            </a:r>
            <a:r>
              <a:rPr lang="en-US" sz="1500" dirty="0">
                <a:solidFill>
                  <a:prstClr val="white"/>
                </a:solidFill>
                <a:cs typeface="Arial Narrow" panose="020B0604020202020204" pitchFamily="34" charset="0"/>
              </a:rPr>
              <a:t> MRD) </a:t>
            </a:r>
            <a:r>
              <a:rPr lang="en-US" sz="1500" dirty="0" err="1">
                <a:solidFill>
                  <a:prstClr val="white"/>
                </a:solidFill>
                <a:cs typeface="Arial Narrow" panose="020B0604020202020204" pitchFamily="34" charset="0"/>
              </a:rPr>
              <a:t>pouvaient</a:t>
            </a:r>
            <a:r>
              <a:rPr lang="en-US" sz="1500" dirty="0">
                <a:solidFill>
                  <a:prstClr val="white"/>
                </a:solidFill>
                <a:cs typeface="Arial Narrow" panose="020B0604020202020204" pitchFamily="34" charset="0"/>
              </a:rPr>
              <a:t> </a:t>
            </a:r>
            <a:r>
              <a:rPr lang="en-US" sz="1500" dirty="0" err="1">
                <a:solidFill>
                  <a:prstClr val="white"/>
                </a:solidFill>
                <a:cs typeface="Arial Narrow" panose="020B0604020202020204" pitchFamily="34" charset="0"/>
              </a:rPr>
              <a:t>reprendre</a:t>
            </a:r>
            <a:r>
              <a:rPr lang="en-US" sz="1500" dirty="0">
                <a:solidFill>
                  <a:prstClr val="white"/>
                </a:solidFill>
                <a:cs typeface="Arial Narrow" panose="020B0604020202020204" pitchFamily="34" charset="0"/>
              </a:rPr>
              <a:t> </a:t>
            </a:r>
            <a:r>
              <a:rPr lang="en-US" sz="1500" dirty="0" err="1">
                <a:solidFill>
                  <a:prstClr val="white"/>
                </a:solidFill>
                <a:cs typeface="Arial Narrow" panose="020B0604020202020204" pitchFamily="34" charset="0"/>
              </a:rPr>
              <a:t>l’ibrutinib</a:t>
            </a:r>
            <a:endParaRPr lang="en-US" sz="1500" dirty="0">
              <a:solidFill>
                <a:prstClr val="white"/>
              </a:solidFill>
              <a:cs typeface="Arial Narrow" panose="020B0604020202020204" pitchFamily="34" charset="0"/>
            </a:endParaRPr>
          </a:p>
          <a:p>
            <a:pPr marL="180000" lvl="1" indent="-180000">
              <a:buClr>
                <a:prstClr val="white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prstClr val="white"/>
                </a:solidFill>
                <a:cs typeface="Arial Narrow" panose="020B0604020202020204" pitchFamily="34" charset="0"/>
              </a:rPr>
              <a:t>Les patients avec MP &gt; 2 ans après la fin du </a:t>
            </a:r>
            <a:r>
              <a:rPr lang="en-US" sz="1500" dirty="0" err="1">
                <a:solidFill>
                  <a:prstClr val="white"/>
                </a:solidFill>
                <a:cs typeface="Arial Narrow" panose="020B0604020202020204" pitchFamily="34" charset="0"/>
              </a:rPr>
              <a:t>traitement</a:t>
            </a:r>
            <a:r>
              <a:rPr lang="en-US" sz="1500" dirty="0">
                <a:solidFill>
                  <a:prstClr val="white"/>
                </a:solidFill>
                <a:cs typeface="Arial Narrow" panose="020B0604020202020204" pitchFamily="34" charset="0"/>
              </a:rPr>
              <a:t> dans la </a:t>
            </a:r>
            <a:r>
              <a:rPr lang="en-US" sz="1500" dirty="0" err="1">
                <a:solidFill>
                  <a:prstClr val="white"/>
                </a:solidFill>
                <a:cs typeface="Arial Narrow" panose="020B0604020202020204" pitchFamily="34" charset="0"/>
              </a:rPr>
              <a:t>cohorte</a:t>
            </a:r>
            <a:r>
              <a:rPr lang="en-US" sz="1500" dirty="0">
                <a:solidFill>
                  <a:prstClr val="white"/>
                </a:solidFill>
                <a:cs typeface="Arial Narrow" panose="020B0604020202020204" pitchFamily="34" charset="0"/>
              </a:rPr>
              <a:t> FD </a:t>
            </a:r>
            <a:r>
              <a:rPr lang="en-US" sz="1500" dirty="0" err="1">
                <a:solidFill>
                  <a:prstClr val="white"/>
                </a:solidFill>
                <a:cs typeface="Arial Narrow" panose="020B0604020202020204" pitchFamily="34" charset="0"/>
              </a:rPr>
              <a:t>pouvaient</a:t>
            </a:r>
            <a:r>
              <a:rPr lang="en-US" sz="1500" dirty="0">
                <a:solidFill>
                  <a:prstClr val="white"/>
                </a:solidFill>
                <a:cs typeface="Arial Narrow" panose="020B0604020202020204" pitchFamily="34" charset="0"/>
              </a:rPr>
              <a:t> </a:t>
            </a:r>
            <a:r>
              <a:rPr lang="en-US" sz="1500" dirty="0" err="1">
                <a:solidFill>
                  <a:prstClr val="white"/>
                </a:solidFill>
                <a:cs typeface="Arial Narrow" panose="020B0604020202020204" pitchFamily="34" charset="0"/>
              </a:rPr>
              <a:t>reprendre</a:t>
            </a:r>
            <a:r>
              <a:rPr lang="en-US" sz="1500" dirty="0">
                <a:solidFill>
                  <a:prstClr val="white"/>
                </a:solidFill>
                <a:cs typeface="Arial Narrow" panose="020B0604020202020204" pitchFamily="34" charset="0"/>
              </a:rPr>
              <a:t> I + V à durée fixe</a:t>
            </a:r>
          </a:p>
        </p:txBody>
      </p:sp>
      <p:sp>
        <p:nvSpPr>
          <p:cNvPr id="21" name="Freeform 41">
            <a:extLst>
              <a:ext uri="{FF2B5EF4-FFF2-40B4-BE49-F238E27FC236}">
                <a16:creationId xmlns:a16="http://schemas.microsoft.com/office/drawing/2014/main" xmlns="" id="{91666A2A-7205-58C3-D7E7-5BE90BF5B126}"/>
              </a:ext>
            </a:extLst>
          </p:cNvPr>
          <p:cNvSpPr/>
          <p:nvPr/>
        </p:nvSpPr>
        <p:spPr>
          <a:xfrm>
            <a:off x="3219952" y="1472731"/>
            <a:ext cx="1375210" cy="662579"/>
          </a:xfrm>
          <a:prstGeom prst="roundRect">
            <a:avLst>
              <a:gd name="adj" fmla="val 9151"/>
            </a:avLst>
          </a:prstGeom>
          <a:solidFill>
            <a:srgbClr val="005087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36000" tIns="36000" rIns="36000" bIns="36000" numCol="1" spcCol="1270" anchor="ctr" anchorCtr="0">
            <a:noAutofit/>
          </a:bodyPr>
          <a:lstStyle/>
          <a:p>
            <a:pPr algn="ctr" defTabSz="514350">
              <a:defRPr/>
            </a:pPr>
            <a:r>
              <a:rPr lang="en-US" sz="1400" b="1" kern="0" dirty="0">
                <a:solidFill>
                  <a:prstClr val="white"/>
                </a:solidFill>
                <a:cs typeface="Arial" panose="020B0604020202020204" pitchFamily="34" charset="0"/>
              </a:rPr>
              <a:t>12 cycles </a:t>
            </a:r>
            <a:r>
              <a:rPr lang="en-US" sz="1400" b="1" kern="0" dirty="0" err="1">
                <a:solidFill>
                  <a:prstClr val="white"/>
                </a:solidFill>
                <a:cs typeface="Arial" panose="020B0604020202020204" pitchFamily="34" charset="0"/>
              </a:rPr>
              <a:t>ibrutininb</a:t>
            </a:r>
            <a:r>
              <a:rPr lang="en-US" sz="1400" b="1" kern="0" dirty="0">
                <a:solidFill>
                  <a:prstClr val="white"/>
                </a:solidFill>
                <a:cs typeface="Arial" panose="020B0604020202020204" pitchFamily="34" charset="0"/>
              </a:rPr>
              <a:t> + vénétoclax</a:t>
            </a:r>
            <a:endParaRPr lang="en-US" sz="1050" i="1" kern="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22" name="Freeform 41">
            <a:extLst>
              <a:ext uri="{FF2B5EF4-FFF2-40B4-BE49-F238E27FC236}">
                <a16:creationId xmlns:a16="http://schemas.microsoft.com/office/drawing/2014/main" xmlns="" id="{80CEFCA1-9A81-7978-5159-1E578C2AC304}"/>
              </a:ext>
            </a:extLst>
          </p:cNvPr>
          <p:cNvSpPr/>
          <p:nvPr/>
        </p:nvSpPr>
        <p:spPr>
          <a:xfrm>
            <a:off x="1603948" y="2907338"/>
            <a:ext cx="1490376" cy="662579"/>
          </a:xfrm>
          <a:prstGeom prst="roundRect">
            <a:avLst>
              <a:gd name="adj" fmla="val 9151"/>
            </a:avLst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36000" tIns="36000" rIns="36000" bIns="36000" numCol="1" spcCol="1270" anchor="ctr" anchorCtr="0">
            <a:noAutofit/>
          </a:bodyPr>
          <a:lstStyle/>
          <a:p>
            <a:pPr algn="ctr" defTabSz="514350">
              <a:defRPr/>
            </a:pPr>
            <a:r>
              <a:rPr lang="en-US" sz="1400" b="1" kern="0" dirty="0">
                <a:solidFill>
                  <a:prstClr val="white"/>
                </a:solidFill>
                <a:cs typeface="Arial" panose="020B0604020202020204" pitchFamily="34" charset="0"/>
              </a:rPr>
              <a:t>3 cycles </a:t>
            </a:r>
            <a:r>
              <a:rPr lang="en-US" sz="1400" b="1" kern="0" dirty="0" err="1">
                <a:solidFill>
                  <a:prstClr val="white"/>
                </a:solidFill>
                <a:cs typeface="Arial" panose="020B0604020202020204" pitchFamily="34" charset="0"/>
              </a:rPr>
              <a:t>ibrutininb</a:t>
            </a:r>
            <a:r>
              <a:rPr lang="en-US" sz="1400" b="1" kern="0" dirty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  <a:br>
              <a:rPr lang="en-US" sz="1400" b="1" kern="0" dirty="0">
                <a:solidFill>
                  <a:prstClr val="white"/>
                </a:solidFill>
                <a:cs typeface="Arial" panose="020B0604020202020204" pitchFamily="34" charset="0"/>
              </a:rPr>
            </a:br>
            <a:r>
              <a:rPr lang="en-US" sz="1400" kern="0" dirty="0">
                <a:solidFill>
                  <a:prstClr val="white"/>
                </a:solidFill>
                <a:cs typeface="Arial" panose="020B0604020202020204" pitchFamily="34" charset="0"/>
              </a:rPr>
              <a:t>(</a:t>
            </a:r>
            <a:r>
              <a:rPr lang="en-US" sz="1400" kern="0" dirty="0" err="1">
                <a:solidFill>
                  <a:prstClr val="white"/>
                </a:solidFill>
                <a:cs typeface="Arial" panose="020B0604020202020204" pitchFamily="34" charset="0"/>
              </a:rPr>
              <a:t>monothérapie</a:t>
            </a:r>
            <a:r>
              <a:rPr lang="en-US" sz="1400" kern="0" dirty="0">
                <a:solidFill>
                  <a:prstClr val="white"/>
                </a:solidFill>
                <a:cs typeface="Arial" panose="020B0604020202020204" pitchFamily="34" charset="0"/>
              </a:rPr>
              <a:t>)</a:t>
            </a:r>
            <a:endParaRPr lang="en-US" sz="1050" i="1" kern="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23" name="Freeform 41">
            <a:extLst>
              <a:ext uri="{FF2B5EF4-FFF2-40B4-BE49-F238E27FC236}">
                <a16:creationId xmlns:a16="http://schemas.microsoft.com/office/drawing/2014/main" xmlns="" id="{581DDCD3-7450-E5F3-5806-334CBE6982B4}"/>
              </a:ext>
            </a:extLst>
          </p:cNvPr>
          <p:cNvSpPr/>
          <p:nvPr/>
        </p:nvSpPr>
        <p:spPr>
          <a:xfrm>
            <a:off x="3219952" y="2907338"/>
            <a:ext cx="1375210" cy="662579"/>
          </a:xfrm>
          <a:prstGeom prst="roundRect">
            <a:avLst>
              <a:gd name="adj" fmla="val 9151"/>
            </a:avLst>
          </a:prstGeom>
          <a:solidFill>
            <a:srgbClr val="005087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36000" tIns="36000" rIns="36000" bIns="36000" numCol="1" spcCol="1270" anchor="ctr" anchorCtr="0">
            <a:noAutofit/>
          </a:bodyPr>
          <a:lstStyle/>
          <a:p>
            <a:pPr algn="ctr" defTabSz="514350">
              <a:defRPr/>
            </a:pPr>
            <a:r>
              <a:rPr lang="en-US" sz="1400" b="1" kern="0" dirty="0">
                <a:solidFill>
                  <a:prstClr val="white"/>
                </a:solidFill>
                <a:cs typeface="Arial" panose="020B0604020202020204" pitchFamily="34" charset="0"/>
              </a:rPr>
              <a:t>12 cycles </a:t>
            </a:r>
            <a:r>
              <a:rPr lang="en-US" sz="1400" b="1" kern="0" dirty="0" err="1">
                <a:solidFill>
                  <a:prstClr val="white"/>
                </a:solidFill>
                <a:cs typeface="Arial" panose="020B0604020202020204" pitchFamily="34" charset="0"/>
              </a:rPr>
              <a:t>ibrutininb</a:t>
            </a:r>
            <a:r>
              <a:rPr lang="en-US" sz="1400" b="1" kern="0" dirty="0">
                <a:solidFill>
                  <a:prstClr val="white"/>
                </a:solidFill>
                <a:cs typeface="Arial" panose="020B0604020202020204" pitchFamily="34" charset="0"/>
              </a:rPr>
              <a:t> + vénétoclax</a:t>
            </a:r>
            <a:endParaRPr lang="en-US" sz="1050" i="1" kern="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25" name="Freeform 41">
            <a:extLst>
              <a:ext uri="{FF2B5EF4-FFF2-40B4-BE49-F238E27FC236}">
                <a16:creationId xmlns:a16="http://schemas.microsoft.com/office/drawing/2014/main" xmlns="" id="{8FF57677-54FB-C73F-ED2E-2CDD6099ED3E}"/>
              </a:ext>
            </a:extLst>
          </p:cNvPr>
          <p:cNvSpPr/>
          <p:nvPr/>
        </p:nvSpPr>
        <p:spPr>
          <a:xfrm>
            <a:off x="4720790" y="2907338"/>
            <a:ext cx="1375210" cy="662579"/>
          </a:xfrm>
          <a:prstGeom prst="roundRect">
            <a:avLst>
              <a:gd name="adj" fmla="val 9151"/>
            </a:avLst>
          </a:prstGeom>
          <a:solidFill>
            <a:schemeClr val="tx1">
              <a:lumMod val="65000"/>
              <a:lumOff val="3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36000" tIns="36000" rIns="36000" bIns="36000" numCol="1" spcCol="1270" anchor="ctr" anchorCtr="0">
            <a:noAutofit/>
          </a:bodyPr>
          <a:lstStyle/>
          <a:p>
            <a:pPr algn="ctr" defTabSz="514350">
              <a:defRPr/>
            </a:pPr>
            <a:r>
              <a:rPr lang="en-US" sz="1400" b="1" kern="0" dirty="0" err="1">
                <a:solidFill>
                  <a:prstClr val="white"/>
                </a:solidFill>
                <a:cs typeface="Arial" panose="020B0604020202020204" pitchFamily="34" charset="0"/>
              </a:rPr>
              <a:t>randomisation</a:t>
            </a:r>
            <a:endParaRPr lang="en-US" sz="1400" b="1" kern="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 defTabSz="514350">
              <a:defRPr/>
            </a:pPr>
            <a:r>
              <a:rPr lang="en-US" sz="1400" b="1" kern="0" dirty="0">
                <a:solidFill>
                  <a:prstClr val="white"/>
                </a:solidFill>
                <a:cs typeface="Arial" panose="020B0604020202020204" pitchFamily="34" charset="0"/>
              </a:rPr>
              <a:t>MRD </a:t>
            </a:r>
            <a:r>
              <a:rPr lang="en-US" sz="1400" b="1" kern="0" dirty="0" err="1">
                <a:solidFill>
                  <a:prstClr val="white"/>
                </a:solidFill>
                <a:cs typeface="Arial" panose="020B0604020202020204" pitchFamily="34" charset="0"/>
              </a:rPr>
              <a:t>guidée</a:t>
            </a:r>
            <a:endParaRPr lang="en-US" sz="1050" i="1" kern="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26" name="Freeform 41">
            <a:extLst>
              <a:ext uri="{FF2B5EF4-FFF2-40B4-BE49-F238E27FC236}">
                <a16:creationId xmlns:a16="http://schemas.microsoft.com/office/drawing/2014/main" xmlns="" id="{CC7EA8CF-3415-54FE-50A4-42FC08040069}"/>
              </a:ext>
            </a:extLst>
          </p:cNvPr>
          <p:cNvSpPr/>
          <p:nvPr/>
        </p:nvSpPr>
        <p:spPr>
          <a:xfrm>
            <a:off x="9328826" y="1472731"/>
            <a:ext cx="664446" cy="1212100"/>
          </a:xfrm>
          <a:prstGeom prst="roundRect">
            <a:avLst>
              <a:gd name="adj" fmla="val 9151"/>
            </a:avLst>
          </a:prstGeom>
          <a:solidFill>
            <a:schemeClr val="tx1">
              <a:lumMod val="65000"/>
              <a:lumOff val="3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36000" tIns="36000" rIns="36000" bIns="36000" numCol="1" spcCol="1270" anchor="ctr" anchorCtr="0">
            <a:noAutofit/>
          </a:bodyPr>
          <a:lstStyle/>
          <a:p>
            <a:pPr algn="ctr" defTabSz="514350">
              <a:defRPr/>
            </a:pPr>
            <a:r>
              <a:rPr lang="en-US" sz="1400" b="1" kern="0" dirty="0" err="1">
                <a:solidFill>
                  <a:prstClr val="white"/>
                </a:solidFill>
                <a:cs typeface="Arial" panose="020B0604020202020204" pitchFamily="34" charset="0"/>
              </a:rPr>
              <a:t>Suivi</a:t>
            </a:r>
            <a:endParaRPr lang="en-US" sz="1050" i="1" kern="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29" name="Freeform 41">
            <a:extLst>
              <a:ext uri="{FF2B5EF4-FFF2-40B4-BE49-F238E27FC236}">
                <a16:creationId xmlns:a16="http://schemas.microsoft.com/office/drawing/2014/main" xmlns="" id="{C148202E-6CCC-45C4-F18E-15F5A5E75455}"/>
              </a:ext>
            </a:extLst>
          </p:cNvPr>
          <p:cNvSpPr/>
          <p:nvPr/>
        </p:nvSpPr>
        <p:spPr>
          <a:xfrm>
            <a:off x="6400799" y="2459302"/>
            <a:ext cx="2839271" cy="732591"/>
          </a:xfrm>
          <a:prstGeom prst="roundRect">
            <a:avLst>
              <a:gd name="adj" fmla="val 9151"/>
            </a:avLst>
          </a:prstGeom>
          <a:noFill/>
          <a:ln w="254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txBody>
          <a:bodyPr spcFirstLastPara="0" vert="horz" wrap="square" lIns="36000" tIns="36000" rIns="36000" bIns="36000" numCol="1" spcCol="1270" anchor="ctr" anchorCtr="0">
            <a:noAutofit/>
          </a:bodyPr>
          <a:lstStyle/>
          <a:p>
            <a:pPr defTabSz="514350">
              <a:defRPr/>
            </a:pPr>
            <a:r>
              <a:rPr lang="en-US" sz="1400" b="1" kern="0" dirty="0" err="1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uMRD</a:t>
            </a:r>
            <a:r>
              <a:rPr lang="en-US" sz="1400" b="1" kern="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 </a:t>
            </a:r>
            <a:r>
              <a:rPr lang="en-US" sz="1400" b="1" kern="0" dirty="0" err="1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confirmée</a:t>
            </a:r>
            <a:endParaRPr lang="en-US" sz="1400" b="1" kern="0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  <a:p>
            <a:pPr defTabSz="514350">
              <a:defRPr/>
            </a:pPr>
            <a:r>
              <a:rPr lang="en-US" sz="1200" kern="0" dirty="0" err="1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Randomisée</a:t>
            </a:r>
            <a:r>
              <a:rPr lang="en-US" sz="1200" kern="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 1:1</a:t>
            </a:r>
          </a:p>
          <a:p>
            <a:pPr defTabSz="514350">
              <a:defRPr/>
            </a:pPr>
            <a:r>
              <a:rPr lang="en-US" sz="1200" kern="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(double </a:t>
            </a:r>
            <a:r>
              <a:rPr lang="en-US" sz="1200" kern="0" dirty="0" err="1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aveugle</a:t>
            </a:r>
            <a:r>
              <a:rPr lang="en-US" sz="1200" kern="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)</a:t>
            </a:r>
            <a:endParaRPr lang="en-US" sz="1100" kern="0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30" name="Freeform 41">
            <a:extLst>
              <a:ext uri="{FF2B5EF4-FFF2-40B4-BE49-F238E27FC236}">
                <a16:creationId xmlns:a16="http://schemas.microsoft.com/office/drawing/2014/main" xmlns="" id="{46F8E85E-8FD3-A997-3B13-21E152FB5800}"/>
              </a:ext>
            </a:extLst>
          </p:cNvPr>
          <p:cNvSpPr/>
          <p:nvPr/>
        </p:nvSpPr>
        <p:spPr>
          <a:xfrm>
            <a:off x="6400799" y="3359470"/>
            <a:ext cx="2839271" cy="732591"/>
          </a:xfrm>
          <a:prstGeom prst="roundRect">
            <a:avLst>
              <a:gd name="adj" fmla="val 9151"/>
            </a:avLst>
          </a:prstGeom>
          <a:noFill/>
          <a:ln w="254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/>
        </p:spPr>
        <p:txBody>
          <a:bodyPr spcFirstLastPara="0" vert="horz" wrap="square" lIns="36000" tIns="36000" rIns="36000" bIns="36000" numCol="1" spcCol="1270" anchor="ctr" anchorCtr="0">
            <a:noAutofit/>
          </a:bodyPr>
          <a:lstStyle/>
          <a:p>
            <a:pPr defTabSz="514350">
              <a:defRPr/>
            </a:pPr>
            <a:r>
              <a:rPr lang="en-US" sz="1400" b="1" kern="0" dirty="0" err="1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uMRD</a:t>
            </a:r>
            <a:r>
              <a:rPr lang="en-US" sz="1400" b="1" kern="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 non </a:t>
            </a:r>
            <a:r>
              <a:rPr lang="en-US" sz="1400" b="1" kern="0" dirty="0" err="1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confirmée</a:t>
            </a:r>
            <a:endParaRPr lang="en-US" sz="1400" b="1" kern="0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  <a:p>
            <a:pPr defTabSz="514350">
              <a:defRPr/>
            </a:pPr>
            <a:r>
              <a:rPr lang="en-US" sz="1200" kern="0" dirty="0" err="1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Randomisé</a:t>
            </a:r>
            <a:r>
              <a:rPr lang="en-US" sz="1200" kern="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 1:1</a:t>
            </a:r>
          </a:p>
          <a:p>
            <a:pPr defTabSz="514350">
              <a:defRPr/>
            </a:pPr>
            <a:r>
              <a:rPr lang="en-US" sz="1200" kern="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(</a:t>
            </a:r>
            <a:r>
              <a:rPr lang="en-US" sz="1200" kern="0" dirty="0" err="1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ouvert</a:t>
            </a:r>
            <a:r>
              <a:rPr lang="en-US" sz="1200" kern="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)</a:t>
            </a:r>
            <a:endParaRPr lang="en-US" sz="1100" kern="0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32" name="Freeform 41">
            <a:extLst>
              <a:ext uri="{FF2B5EF4-FFF2-40B4-BE49-F238E27FC236}">
                <a16:creationId xmlns:a16="http://schemas.microsoft.com/office/drawing/2014/main" xmlns="" id="{68BC9ED5-8382-6CE9-6E9D-329C5891D76B}"/>
              </a:ext>
            </a:extLst>
          </p:cNvPr>
          <p:cNvSpPr/>
          <p:nvPr/>
        </p:nvSpPr>
        <p:spPr>
          <a:xfrm>
            <a:off x="8151649" y="2854498"/>
            <a:ext cx="999763" cy="288229"/>
          </a:xfrm>
          <a:prstGeom prst="roundRect">
            <a:avLst>
              <a:gd name="adj" fmla="val 19866"/>
            </a:avLst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36000" tIns="36000" rIns="36000" bIns="36000" numCol="1" spcCol="1270" anchor="ctr" anchorCtr="0">
            <a:noAutofit/>
          </a:bodyPr>
          <a:lstStyle/>
          <a:p>
            <a:pPr algn="ctr" defTabSz="514350">
              <a:defRPr/>
            </a:pPr>
            <a:r>
              <a:rPr lang="en-US" sz="1400" b="1" kern="0">
                <a:solidFill>
                  <a:prstClr val="white"/>
                </a:solidFill>
                <a:cs typeface="Arial" panose="020B0604020202020204" pitchFamily="34" charset="0"/>
              </a:rPr>
              <a:t>Ibrutininb </a:t>
            </a:r>
            <a:endParaRPr lang="en-US" sz="1050" i="1" kern="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33" name="Freeform 41">
            <a:extLst>
              <a:ext uri="{FF2B5EF4-FFF2-40B4-BE49-F238E27FC236}">
                <a16:creationId xmlns:a16="http://schemas.microsoft.com/office/drawing/2014/main" xmlns="" id="{C0EFF8F1-C340-4C3D-0DFF-F942C8C23DF3}"/>
              </a:ext>
            </a:extLst>
          </p:cNvPr>
          <p:cNvSpPr/>
          <p:nvPr/>
        </p:nvSpPr>
        <p:spPr>
          <a:xfrm>
            <a:off x="8151648" y="2510339"/>
            <a:ext cx="999763" cy="288229"/>
          </a:xfrm>
          <a:prstGeom prst="roundRect">
            <a:avLst>
              <a:gd name="adj" fmla="val 19866"/>
            </a:avLst>
          </a:prstGeom>
          <a:solidFill>
            <a:schemeClr val="bg1">
              <a:lumMod val="6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36000" tIns="36000" rIns="36000" bIns="36000" numCol="1" spcCol="1270" anchor="ctr" anchorCtr="0">
            <a:noAutofit/>
          </a:bodyPr>
          <a:lstStyle/>
          <a:p>
            <a:pPr algn="ctr" defTabSz="514350">
              <a:defRPr/>
            </a:pPr>
            <a:r>
              <a:rPr lang="en-US" sz="1400" b="1" kern="0">
                <a:solidFill>
                  <a:prstClr val="white"/>
                </a:solidFill>
                <a:cs typeface="Arial" panose="020B0604020202020204" pitchFamily="34" charset="0"/>
              </a:rPr>
              <a:t>Placebo</a:t>
            </a:r>
            <a:endParaRPr lang="en-US" sz="1050" i="1" kern="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34" name="Freeform 41">
            <a:extLst>
              <a:ext uri="{FF2B5EF4-FFF2-40B4-BE49-F238E27FC236}">
                <a16:creationId xmlns:a16="http://schemas.microsoft.com/office/drawing/2014/main" xmlns="" id="{7199F252-0163-C716-8DD9-814731878ED6}"/>
              </a:ext>
            </a:extLst>
          </p:cNvPr>
          <p:cNvSpPr/>
          <p:nvPr/>
        </p:nvSpPr>
        <p:spPr>
          <a:xfrm>
            <a:off x="8151648" y="3752100"/>
            <a:ext cx="999763" cy="288229"/>
          </a:xfrm>
          <a:prstGeom prst="roundRect">
            <a:avLst>
              <a:gd name="adj" fmla="val 19866"/>
            </a:avLst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36000" tIns="36000" rIns="36000" bIns="36000" numCol="1" spcCol="1270" anchor="ctr" anchorCtr="0">
            <a:noAutofit/>
          </a:bodyPr>
          <a:lstStyle/>
          <a:p>
            <a:pPr algn="ctr" defTabSz="514350">
              <a:defRPr/>
            </a:pPr>
            <a:r>
              <a:rPr lang="en-US" sz="1400" b="1" kern="0">
                <a:solidFill>
                  <a:prstClr val="white"/>
                </a:solidFill>
                <a:cs typeface="Arial" panose="020B0604020202020204" pitchFamily="34" charset="0"/>
              </a:rPr>
              <a:t>Ibrutininb </a:t>
            </a:r>
            <a:endParaRPr lang="en-US" sz="1050" i="1" kern="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35" name="Freeform 41">
            <a:extLst>
              <a:ext uri="{FF2B5EF4-FFF2-40B4-BE49-F238E27FC236}">
                <a16:creationId xmlns:a16="http://schemas.microsoft.com/office/drawing/2014/main" xmlns="" id="{3DFA1405-F6AE-6B3C-69B5-F9AD3AB9E2CF}"/>
              </a:ext>
            </a:extLst>
          </p:cNvPr>
          <p:cNvSpPr/>
          <p:nvPr/>
        </p:nvSpPr>
        <p:spPr>
          <a:xfrm>
            <a:off x="8151647" y="3407941"/>
            <a:ext cx="999763" cy="288229"/>
          </a:xfrm>
          <a:prstGeom prst="roundRect">
            <a:avLst>
              <a:gd name="adj" fmla="val 19866"/>
            </a:avLst>
          </a:prstGeom>
          <a:solidFill>
            <a:srgbClr val="005086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36000" tIns="36000" rIns="36000" bIns="36000" numCol="1" spcCol="1270" anchor="ctr" anchorCtr="0">
            <a:noAutofit/>
          </a:bodyPr>
          <a:lstStyle/>
          <a:p>
            <a:pPr algn="ctr" defTabSz="514350">
              <a:defRPr/>
            </a:pPr>
            <a:r>
              <a:rPr lang="en-US" sz="1400" b="1" kern="0">
                <a:solidFill>
                  <a:prstClr val="white"/>
                </a:solidFill>
                <a:cs typeface="Arial" panose="020B0604020202020204" pitchFamily="34" charset="0"/>
              </a:rPr>
              <a:t>I+V</a:t>
            </a:r>
            <a:endParaRPr lang="en-US" sz="1050" i="1" kern="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36" name="Freeform 41">
            <a:extLst>
              <a:ext uri="{FF2B5EF4-FFF2-40B4-BE49-F238E27FC236}">
                <a16:creationId xmlns:a16="http://schemas.microsoft.com/office/drawing/2014/main" xmlns="" id="{ED547FC3-5F38-E870-BC61-1899B587FBCD}"/>
              </a:ext>
            </a:extLst>
          </p:cNvPr>
          <p:cNvSpPr/>
          <p:nvPr/>
        </p:nvSpPr>
        <p:spPr>
          <a:xfrm>
            <a:off x="1115311" y="1472390"/>
            <a:ext cx="573823" cy="662579"/>
          </a:xfrm>
          <a:prstGeom prst="roundRect">
            <a:avLst>
              <a:gd name="adj" fmla="val 9151"/>
            </a:avLst>
          </a:prstGeom>
          <a:noFill/>
          <a:ln w="25400" cap="flat" cmpd="sng" algn="ctr">
            <a:noFill/>
            <a:prstDash val="solid"/>
          </a:ln>
          <a:effectLst/>
        </p:spPr>
        <p:txBody>
          <a:bodyPr spcFirstLastPara="0" vert="horz" wrap="square" lIns="36000" tIns="36000" rIns="36000" bIns="36000" numCol="1" spcCol="1270" anchor="ctr" anchorCtr="0">
            <a:noAutofit/>
          </a:bodyPr>
          <a:lstStyle/>
          <a:p>
            <a:pPr algn="ctr" defTabSz="514350">
              <a:defRPr/>
            </a:pPr>
            <a:r>
              <a:rPr lang="en-US" sz="1400" b="1" kern="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FD</a:t>
            </a:r>
            <a:endParaRPr lang="en-US" sz="1050" i="1" kern="0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37" name="Freeform 41">
            <a:extLst>
              <a:ext uri="{FF2B5EF4-FFF2-40B4-BE49-F238E27FC236}">
                <a16:creationId xmlns:a16="http://schemas.microsoft.com/office/drawing/2014/main" xmlns="" id="{B6A10607-13F4-1AF3-0A1E-B9B632D09100}"/>
              </a:ext>
            </a:extLst>
          </p:cNvPr>
          <p:cNvSpPr/>
          <p:nvPr/>
        </p:nvSpPr>
        <p:spPr>
          <a:xfrm>
            <a:off x="1115311" y="2903571"/>
            <a:ext cx="573823" cy="662579"/>
          </a:xfrm>
          <a:prstGeom prst="roundRect">
            <a:avLst>
              <a:gd name="adj" fmla="val 9151"/>
            </a:avLst>
          </a:prstGeom>
          <a:noFill/>
          <a:ln w="25400" cap="flat" cmpd="sng" algn="ctr">
            <a:noFill/>
            <a:prstDash val="solid"/>
          </a:ln>
          <a:effectLst/>
        </p:spPr>
        <p:txBody>
          <a:bodyPr spcFirstLastPara="0" vert="horz" wrap="square" lIns="36000" tIns="36000" rIns="36000" bIns="36000" numCol="1" spcCol="1270" anchor="ctr" anchorCtr="0">
            <a:noAutofit/>
          </a:bodyPr>
          <a:lstStyle/>
          <a:p>
            <a:pPr algn="ctr" defTabSz="514350">
              <a:defRPr/>
            </a:pPr>
            <a:r>
              <a:rPr lang="en-US" sz="1400" b="1" kern="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MRD</a:t>
            </a:r>
            <a:endParaRPr lang="en-US" sz="1050" i="1" kern="0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</p:txBody>
      </p:sp>
      <p:cxnSp>
        <p:nvCxnSpPr>
          <p:cNvPr id="47" name="Connecteur droit avec flèche 46">
            <a:extLst>
              <a:ext uri="{FF2B5EF4-FFF2-40B4-BE49-F238E27FC236}">
                <a16:creationId xmlns:a16="http://schemas.microsoft.com/office/drawing/2014/main" xmlns="" id="{E9E1DC0D-546C-019D-F4D1-CCB0419C4C58}"/>
              </a:ext>
            </a:extLst>
          </p:cNvPr>
          <p:cNvCxnSpPr>
            <a:cxnSpLocks/>
          </p:cNvCxnSpPr>
          <p:nvPr/>
        </p:nvCxnSpPr>
        <p:spPr>
          <a:xfrm>
            <a:off x="4595162" y="1804021"/>
            <a:ext cx="4733664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xmlns="" id="{C2162223-3442-86C3-356F-89C1B306EAD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017816" y="6342603"/>
            <a:ext cx="5159375" cy="247196"/>
          </a:xfrm>
        </p:spPr>
        <p:txBody>
          <a:bodyPr/>
          <a:lstStyle/>
          <a:p>
            <a:r>
              <a:rPr lang="fr-FR" dirty="0"/>
              <a:t>P. </a:t>
            </a:r>
            <a:r>
              <a:rPr lang="fr-FR" dirty="0" err="1"/>
              <a:t>Ghia</a:t>
            </a:r>
            <a:r>
              <a:rPr lang="fr-FR" dirty="0"/>
              <a:t> et al., ASH</a:t>
            </a:r>
            <a:r>
              <a:rPr lang="fr-FR" baseline="30000" dirty="0"/>
              <a:t>® </a:t>
            </a:r>
            <a:r>
              <a:rPr lang="fr-FR" dirty="0"/>
              <a:t>2023, Abs. #633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51451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5"/>
          </p:nvPr>
        </p:nvSpPr>
        <p:spPr>
          <a:xfrm>
            <a:off x="8089751" y="6554230"/>
            <a:ext cx="1557007" cy="303769"/>
          </a:xfrm>
        </p:spPr>
        <p:txBody>
          <a:bodyPr>
            <a:noAutofit/>
          </a:bodyPr>
          <a:lstStyle/>
          <a:p>
            <a:r>
              <a:rPr lang="fr-FR" dirty="0">
                <a:latin typeface="+mn-lt"/>
              </a:rPr>
              <a:t>9-12 décembre 2023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CB52AF38-BF2D-7DEF-DB1E-E862BB10843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b="1">
                <a:solidFill>
                  <a:srgbClr val="FF7F4D"/>
                </a:solidFill>
                <a:latin typeface="Century Gothic" panose="020B0502020202020204" pitchFamily="34" charset="0"/>
              </a:rPr>
              <a:t>Etude CAPTIVATE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7CF0C6C1-5C94-6F6C-AA1B-A9B7DC8328B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>
                <a:latin typeface="+mn-lt"/>
              </a:rPr>
              <a:t>Progression</a:t>
            </a:r>
            <a:endParaRPr lang="fr-FR" dirty="0">
              <a:latin typeface="+mn-lt"/>
            </a:endParaRPr>
          </a:p>
          <a:p>
            <a:endParaRPr lang="fr-FR" dirty="0">
              <a:latin typeface="+mn-lt"/>
            </a:endParaRPr>
          </a:p>
        </p:txBody>
      </p:sp>
      <p:sp>
        <p:nvSpPr>
          <p:cNvPr id="24" name="Espace réservé du contenu 23">
            <a:extLst>
              <a:ext uri="{FF2B5EF4-FFF2-40B4-BE49-F238E27FC236}">
                <a16:creationId xmlns:a16="http://schemas.microsoft.com/office/drawing/2014/main" xmlns="" id="{7E1664AE-2E90-98D0-8108-9B4486E27D69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647030" y="4337662"/>
            <a:ext cx="8312085" cy="1413710"/>
          </a:xfrm>
        </p:spPr>
        <p:txBody>
          <a:bodyPr/>
          <a:lstStyle/>
          <a:p>
            <a:r>
              <a:rPr lang="fr-FR" sz="1600" dirty="0"/>
              <a:t>Progression &gt;  2 ans après la fin du traitement chez 65% des patients</a:t>
            </a:r>
          </a:p>
          <a:p>
            <a:pPr lvl="1"/>
            <a:r>
              <a:rPr lang="fr-FR" sz="1400" b="0" dirty="0"/>
              <a:t>Prévalence d’anomalie de </a:t>
            </a:r>
            <a:r>
              <a:rPr lang="fr-FR" sz="1400" b="0" i="1" dirty="0"/>
              <a:t>TP53</a:t>
            </a:r>
            <a:r>
              <a:rPr lang="fr-FR" sz="1400" b="0" dirty="0"/>
              <a:t> et de caryotype complexe possiblement plus élevée chez les patients progressant dans les deux premières années post-traitement.</a:t>
            </a:r>
          </a:p>
        </p:txBody>
      </p:sp>
      <p:sp>
        <p:nvSpPr>
          <p:cNvPr id="109" name="Freeform 41">
            <a:extLst>
              <a:ext uri="{FF2B5EF4-FFF2-40B4-BE49-F238E27FC236}">
                <a16:creationId xmlns:a16="http://schemas.microsoft.com/office/drawing/2014/main" xmlns="" id="{F1237EC8-5C85-2D7B-1FFF-EAA11C2CC512}"/>
              </a:ext>
            </a:extLst>
          </p:cNvPr>
          <p:cNvSpPr/>
          <p:nvPr/>
        </p:nvSpPr>
        <p:spPr>
          <a:xfrm>
            <a:off x="1168483" y="4337662"/>
            <a:ext cx="1099269" cy="771288"/>
          </a:xfrm>
          <a:prstGeom prst="roundRect">
            <a:avLst>
              <a:gd name="adj" fmla="val 9151"/>
            </a:avLst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36000" tIns="36000" rIns="36000" bIns="36000" numCol="1" spcCol="1270" anchor="ctr" anchorCtr="0">
            <a:noAutofit/>
          </a:bodyPr>
          <a:lstStyle/>
          <a:p>
            <a:pPr algn="ctr" defTabSz="514350">
              <a:defRPr/>
            </a:pPr>
            <a:r>
              <a:rPr lang="en-US" sz="1200" b="1" kern="0" dirty="0" err="1">
                <a:solidFill>
                  <a:prstClr val="white"/>
                </a:solidFill>
                <a:cs typeface="Arial" panose="020B0604020202020204" pitchFamily="34" charset="0"/>
              </a:rPr>
              <a:t>Délai</a:t>
            </a:r>
            <a:r>
              <a:rPr lang="en-US" sz="1200" b="1" kern="0" dirty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  <a:r>
              <a:rPr lang="en-US" sz="1200" b="1" kern="0" dirty="0" err="1">
                <a:solidFill>
                  <a:prstClr val="white"/>
                </a:solidFill>
                <a:cs typeface="Arial" panose="020B0604020202020204" pitchFamily="34" charset="0"/>
              </a:rPr>
              <a:t>jusqu’à</a:t>
            </a:r>
            <a:r>
              <a:rPr lang="en-US" sz="1200" b="1" kern="0" dirty="0">
                <a:solidFill>
                  <a:prstClr val="white"/>
                </a:solidFill>
                <a:cs typeface="Arial" panose="020B0604020202020204" pitchFamily="34" charset="0"/>
              </a:rPr>
              <a:t> progression </a:t>
            </a:r>
            <a:br>
              <a:rPr lang="en-US" sz="1200" b="1" kern="0" dirty="0">
                <a:solidFill>
                  <a:prstClr val="white"/>
                </a:solidFill>
                <a:cs typeface="Arial" panose="020B0604020202020204" pitchFamily="34" charset="0"/>
              </a:rPr>
            </a:br>
            <a:r>
              <a:rPr lang="en-US" sz="1200" b="1" kern="0" dirty="0">
                <a:solidFill>
                  <a:prstClr val="white"/>
                </a:solidFill>
                <a:cs typeface="Arial" panose="020B0604020202020204" pitchFamily="34" charset="0"/>
              </a:rPr>
              <a:t>0 </a:t>
            </a:r>
            <a:r>
              <a:rPr lang="en-US" sz="1200" b="1" kern="0" dirty="0" err="1">
                <a:solidFill>
                  <a:prstClr val="white"/>
                </a:solidFill>
                <a:cs typeface="Arial" panose="020B0604020202020204" pitchFamily="34" charset="0"/>
              </a:rPr>
              <a:t>à</a:t>
            </a:r>
            <a:r>
              <a:rPr lang="en-US" sz="1200" b="1" kern="0" dirty="0">
                <a:solidFill>
                  <a:prstClr val="white"/>
                </a:solidFill>
                <a:cs typeface="Arial" panose="020B0604020202020204" pitchFamily="34" charset="0"/>
              </a:rPr>
              <a:t> 2 </a:t>
            </a:r>
            <a:r>
              <a:rPr lang="en-US" sz="1200" b="1" kern="0" dirty="0" err="1">
                <a:solidFill>
                  <a:prstClr val="white"/>
                </a:solidFill>
                <a:cs typeface="Arial" panose="020B0604020202020204" pitchFamily="34" charset="0"/>
              </a:rPr>
              <a:t>ans</a:t>
            </a:r>
            <a:r>
              <a:rPr lang="en-US" sz="1200" kern="0" dirty="0">
                <a:solidFill>
                  <a:prstClr val="white"/>
                </a:solidFill>
                <a:cs typeface="Arial" panose="020B0604020202020204" pitchFamily="34" charset="0"/>
              </a:rPr>
              <a:t/>
            </a:r>
            <a:br>
              <a:rPr lang="en-US" sz="1200" kern="0" dirty="0">
                <a:solidFill>
                  <a:prstClr val="white"/>
                </a:solidFill>
                <a:cs typeface="Arial" panose="020B0604020202020204" pitchFamily="34" charset="0"/>
              </a:rPr>
            </a:br>
            <a:r>
              <a:rPr lang="en-US" sz="1200" kern="0" dirty="0">
                <a:solidFill>
                  <a:prstClr val="white"/>
                </a:solidFill>
                <a:cs typeface="Arial" panose="020B0604020202020204" pitchFamily="34" charset="0"/>
              </a:rPr>
              <a:t>(n=17)</a:t>
            </a:r>
          </a:p>
        </p:txBody>
      </p:sp>
      <p:sp>
        <p:nvSpPr>
          <p:cNvPr id="110" name="Freeform 41">
            <a:extLst>
              <a:ext uri="{FF2B5EF4-FFF2-40B4-BE49-F238E27FC236}">
                <a16:creationId xmlns:a16="http://schemas.microsoft.com/office/drawing/2014/main" xmlns="" id="{D63E997B-B4E6-7463-9002-6229ED2651FC}"/>
              </a:ext>
            </a:extLst>
          </p:cNvPr>
          <p:cNvSpPr/>
          <p:nvPr/>
        </p:nvSpPr>
        <p:spPr>
          <a:xfrm>
            <a:off x="1747702" y="5163761"/>
            <a:ext cx="1099269" cy="587611"/>
          </a:xfrm>
          <a:prstGeom prst="roundRect">
            <a:avLst>
              <a:gd name="adj" fmla="val 9151"/>
            </a:avLst>
          </a:prstGeom>
          <a:solidFill>
            <a:schemeClr val="tx1">
              <a:lumMod val="75000"/>
              <a:lumOff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36000" tIns="36000" rIns="36000" bIns="36000" numCol="1" spcCol="1270" anchor="ctr" anchorCtr="0">
            <a:noAutofit/>
          </a:bodyPr>
          <a:lstStyle/>
          <a:p>
            <a:pPr algn="ctr" defTabSz="514350">
              <a:defRPr/>
            </a:pPr>
            <a:r>
              <a:rPr lang="en-US" sz="1200" b="1" kern="0" dirty="0">
                <a:solidFill>
                  <a:prstClr val="white"/>
                </a:solidFill>
                <a:cs typeface="Arial" panose="020B0604020202020204" pitchFamily="34" charset="0"/>
              </a:rPr>
              <a:t>Sans progression</a:t>
            </a:r>
            <a:r>
              <a:rPr lang="en-US" sz="1200" kern="0" dirty="0">
                <a:solidFill>
                  <a:prstClr val="white"/>
                </a:solidFill>
                <a:cs typeface="Arial" panose="020B0604020202020204" pitchFamily="34" charset="0"/>
              </a:rPr>
              <a:t/>
            </a:r>
            <a:br>
              <a:rPr lang="en-US" sz="1200" kern="0" dirty="0">
                <a:solidFill>
                  <a:prstClr val="white"/>
                </a:solidFill>
                <a:cs typeface="Arial" panose="020B0604020202020204" pitchFamily="34" charset="0"/>
              </a:rPr>
            </a:br>
            <a:r>
              <a:rPr lang="en-US" sz="1200" kern="0" dirty="0">
                <a:solidFill>
                  <a:prstClr val="white"/>
                </a:solidFill>
                <a:cs typeface="Arial" panose="020B0604020202020204" pitchFamily="34" charset="0"/>
              </a:rPr>
              <a:t>(n=149)</a:t>
            </a:r>
          </a:p>
        </p:txBody>
      </p:sp>
      <p:sp>
        <p:nvSpPr>
          <p:cNvPr id="111" name="Freeform 41">
            <a:extLst>
              <a:ext uri="{FF2B5EF4-FFF2-40B4-BE49-F238E27FC236}">
                <a16:creationId xmlns:a16="http://schemas.microsoft.com/office/drawing/2014/main" xmlns="" id="{1A3A8512-F376-A0B1-CF68-18F21FAFA142}"/>
              </a:ext>
            </a:extLst>
          </p:cNvPr>
          <p:cNvSpPr/>
          <p:nvPr/>
        </p:nvSpPr>
        <p:spPr>
          <a:xfrm>
            <a:off x="2355098" y="4341014"/>
            <a:ext cx="1099269" cy="768242"/>
          </a:xfrm>
          <a:prstGeom prst="roundRect">
            <a:avLst>
              <a:gd name="adj" fmla="val 9151"/>
            </a:avLst>
          </a:prstGeom>
          <a:solidFill>
            <a:srgbClr val="005086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36000" tIns="36000" rIns="36000" bIns="36000" numCol="1" spcCol="1270" anchor="ctr" anchorCtr="0">
            <a:noAutofit/>
          </a:bodyPr>
          <a:lstStyle/>
          <a:p>
            <a:pPr algn="ctr" defTabSz="514350">
              <a:defRPr/>
            </a:pPr>
            <a:r>
              <a:rPr lang="en-US" sz="1200" b="1" kern="0" dirty="0" err="1">
                <a:solidFill>
                  <a:prstClr val="white"/>
                </a:solidFill>
                <a:cs typeface="Arial" panose="020B0604020202020204" pitchFamily="34" charset="0"/>
              </a:rPr>
              <a:t>Délai</a:t>
            </a:r>
            <a:r>
              <a:rPr lang="en-US" sz="1200" b="1" kern="0" dirty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  <a:r>
              <a:rPr lang="en-US" sz="1200" b="1" kern="0" dirty="0" err="1">
                <a:solidFill>
                  <a:prstClr val="white"/>
                </a:solidFill>
                <a:cs typeface="Arial" panose="020B0604020202020204" pitchFamily="34" charset="0"/>
              </a:rPr>
              <a:t>jusqu’à</a:t>
            </a:r>
            <a:r>
              <a:rPr lang="en-US" sz="1200" b="1" kern="0" dirty="0">
                <a:solidFill>
                  <a:prstClr val="white"/>
                </a:solidFill>
                <a:cs typeface="Arial" panose="020B0604020202020204" pitchFamily="34" charset="0"/>
              </a:rPr>
              <a:t> progression</a:t>
            </a:r>
            <a:br>
              <a:rPr lang="en-US" sz="1200" b="1" kern="0" dirty="0">
                <a:solidFill>
                  <a:prstClr val="white"/>
                </a:solidFill>
                <a:cs typeface="Arial" panose="020B0604020202020204" pitchFamily="34" charset="0"/>
              </a:rPr>
            </a:br>
            <a:r>
              <a:rPr lang="en-US" sz="1200" b="1" kern="0" dirty="0">
                <a:solidFill>
                  <a:prstClr val="white"/>
                </a:solidFill>
                <a:cs typeface="Arial" panose="020B0604020202020204" pitchFamily="34" charset="0"/>
              </a:rPr>
              <a:t>&gt; 2 </a:t>
            </a:r>
            <a:r>
              <a:rPr lang="en-US" sz="1200" b="1" kern="0" dirty="0" err="1">
                <a:solidFill>
                  <a:prstClr val="white"/>
                </a:solidFill>
                <a:cs typeface="Arial" panose="020B0604020202020204" pitchFamily="34" charset="0"/>
              </a:rPr>
              <a:t>ans</a:t>
            </a:r>
            <a:r>
              <a:rPr lang="en-US" sz="1200" b="1" kern="0" dirty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  <a:br>
              <a:rPr lang="en-US" sz="1200" b="1" kern="0" dirty="0">
                <a:solidFill>
                  <a:prstClr val="white"/>
                </a:solidFill>
                <a:cs typeface="Arial" panose="020B0604020202020204" pitchFamily="34" charset="0"/>
              </a:rPr>
            </a:br>
            <a:r>
              <a:rPr lang="en-US" sz="1200" kern="0" dirty="0">
                <a:solidFill>
                  <a:prstClr val="white"/>
                </a:solidFill>
                <a:cs typeface="Arial" panose="020B0604020202020204" pitchFamily="34" charset="0"/>
              </a:rPr>
              <a:t>(n=32)</a:t>
            </a:r>
          </a:p>
        </p:txBody>
      </p:sp>
      <p:sp>
        <p:nvSpPr>
          <p:cNvPr id="27" name="Espace réservé du contenu 5">
            <a:extLst>
              <a:ext uri="{FF2B5EF4-FFF2-40B4-BE49-F238E27FC236}">
                <a16:creationId xmlns:a16="http://schemas.microsoft.com/office/drawing/2014/main" xmlns="" id="{9D0F529D-7D04-C8CF-8234-676EAF4D18B4}"/>
              </a:ext>
            </a:extLst>
          </p:cNvPr>
          <p:cNvSpPr txBox="1">
            <a:spLocks/>
          </p:cNvSpPr>
          <p:nvPr/>
        </p:nvSpPr>
        <p:spPr>
          <a:xfrm>
            <a:off x="1130646" y="1171138"/>
            <a:ext cx="8749371" cy="3005281"/>
          </a:xfrm>
          <a:prstGeom prst="rect">
            <a:avLst/>
          </a:prstGeom>
          <a:ln w="12700">
            <a:solidFill>
              <a:srgbClr val="005086"/>
            </a:solidFill>
          </a:ln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>
                <a:solidFill>
                  <a:prstClr val="black"/>
                </a:solidFill>
              </a:rPr>
              <a:t> </a:t>
            </a:r>
            <a:endParaRPr lang="fr-FR" dirty="0">
              <a:solidFill>
                <a:prstClr val="black"/>
              </a:solidFill>
            </a:endParaRPr>
          </a:p>
        </p:txBody>
      </p:sp>
      <p:graphicFrame>
        <p:nvGraphicFramePr>
          <p:cNvPr id="29" name="Chart 16">
            <a:extLst>
              <a:ext uri="{FF2B5EF4-FFF2-40B4-BE49-F238E27FC236}">
                <a16:creationId xmlns:a16="http://schemas.microsoft.com/office/drawing/2014/main" xmlns="" id="{4D839CB7-0E62-EF16-013D-2E6C55EDFF84}"/>
              </a:ext>
            </a:extLst>
          </p:cNvPr>
          <p:cNvGraphicFramePr/>
          <p:nvPr>
            <p:extLst/>
          </p:nvPr>
        </p:nvGraphicFramePr>
        <p:xfrm>
          <a:off x="1341586" y="1333508"/>
          <a:ext cx="419378" cy="2579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xmlns="" id="{1CBA7F18-BBBD-5D42-02C0-E7E988DE0EEB}"/>
              </a:ext>
            </a:extLst>
          </p:cNvPr>
          <p:cNvCxnSpPr>
            <a:cxnSpLocks/>
          </p:cNvCxnSpPr>
          <p:nvPr/>
        </p:nvCxnSpPr>
        <p:spPr>
          <a:xfrm>
            <a:off x="1709866" y="3768642"/>
            <a:ext cx="7995388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440EC245-3A0B-0A0E-86C0-43198C926109}"/>
              </a:ext>
            </a:extLst>
          </p:cNvPr>
          <p:cNvGrpSpPr/>
          <p:nvPr/>
        </p:nvGrpSpPr>
        <p:grpSpPr>
          <a:xfrm>
            <a:off x="1976087" y="2986086"/>
            <a:ext cx="909459" cy="1070212"/>
            <a:chOff x="2013923" y="2986086"/>
            <a:chExt cx="909459" cy="1070212"/>
          </a:xfrm>
        </p:grpSpPr>
        <p:sp>
          <p:nvSpPr>
            <p:cNvPr id="40" name="Freeform 41">
              <a:extLst>
                <a:ext uri="{FF2B5EF4-FFF2-40B4-BE49-F238E27FC236}">
                  <a16:creationId xmlns:a16="http://schemas.microsoft.com/office/drawing/2014/main" xmlns="" id="{C3E4E0E2-2942-4B50-46C2-35038EA799DD}"/>
                </a:ext>
              </a:extLst>
            </p:cNvPr>
            <p:cNvSpPr/>
            <p:nvPr/>
          </p:nvSpPr>
          <p:spPr>
            <a:xfrm>
              <a:off x="2013924" y="3809102"/>
              <a:ext cx="909458" cy="247196"/>
            </a:xfrm>
            <a:prstGeom prst="roundRect">
              <a:avLst>
                <a:gd name="adj" fmla="val 9151"/>
              </a:avLst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36000" tIns="36000" rIns="36000" bIns="3600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800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Forte masse</a:t>
              </a:r>
            </a:p>
            <a:p>
              <a:pPr algn="ctr" defTabSz="514350">
                <a:defRPr/>
              </a:pPr>
              <a:r>
                <a:rPr lang="en-US" sz="800" b="1" kern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≥ 5cm</a:t>
              </a:r>
              <a:endParaRPr lang="en-US" sz="800" kern="0" baseline="3000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112" name="Groupe 111">
              <a:extLst>
                <a:ext uri="{FF2B5EF4-FFF2-40B4-BE49-F238E27FC236}">
                  <a16:creationId xmlns:a16="http://schemas.microsoft.com/office/drawing/2014/main" xmlns="" id="{4CC0C323-7AFF-05AC-375F-312B8E0B5488}"/>
                </a:ext>
              </a:extLst>
            </p:cNvPr>
            <p:cNvGrpSpPr/>
            <p:nvPr/>
          </p:nvGrpSpPr>
          <p:grpSpPr>
            <a:xfrm>
              <a:off x="2013923" y="2986086"/>
              <a:ext cx="909458" cy="782555"/>
              <a:chOff x="1519364" y="2986086"/>
              <a:chExt cx="1821735" cy="782555"/>
            </a:xfrm>
          </p:grpSpPr>
          <p:sp>
            <p:nvSpPr>
              <p:cNvPr id="43" name="Freeform 41">
                <a:extLst>
                  <a:ext uri="{FF2B5EF4-FFF2-40B4-BE49-F238E27FC236}">
                    <a16:creationId xmlns:a16="http://schemas.microsoft.com/office/drawing/2014/main" xmlns="" id="{9F731A31-CE26-1324-C2C6-6FD30A9180B3}"/>
                  </a:ext>
                </a:extLst>
              </p:cNvPr>
              <p:cNvSpPr/>
              <p:nvPr/>
            </p:nvSpPr>
            <p:spPr>
              <a:xfrm>
                <a:off x="1519364" y="2986087"/>
                <a:ext cx="526757" cy="782553"/>
              </a:xfrm>
              <a:prstGeom prst="rect">
                <a:avLst/>
              </a:pr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514350">
                  <a:defRPr/>
                </a:pPr>
                <a:r>
                  <a:rPr lang="en-US" sz="700" b="1" kern="0">
                    <a:solidFill>
                      <a:prstClr val="white"/>
                    </a:solidFill>
                    <a:cs typeface="Arial" panose="020B0604020202020204" pitchFamily="34" charset="0"/>
                  </a:rPr>
                  <a:t>35</a:t>
                </a:r>
                <a:endParaRPr lang="en-US" sz="700" kern="0" baseline="30000" dirty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41">
                <a:extLst>
                  <a:ext uri="{FF2B5EF4-FFF2-40B4-BE49-F238E27FC236}">
                    <a16:creationId xmlns:a16="http://schemas.microsoft.com/office/drawing/2014/main" xmlns="" id="{085F112D-A550-4777-0865-A9D4A6265804}"/>
                  </a:ext>
                </a:extLst>
              </p:cNvPr>
              <p:cNvSpPr/>
              <p:nvPr/>
            </p:nvSpPr>
            <p:spPr>
              <a:xfrm>
                <a:off x="2165039" y="2986086"/>
                <a:ext cx="526757" cy="782555"/>
              </a:xfrm>
              <a:prstGeom prst="rect">
                <a:avLst/>
              </a:prstGeom>
              <a:solidFill>
                <a:srgbClr val="00508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514350">
                  <a:defRPr/>
                </a:pPr>
                <a:r>
                  <a:rPr lang="en-US" sz="700" b="1" kern="0">
                    <a:solidFill>
                      <a:prstClr val="white"/>
                    </a:solidFill>
                    <a:cs typeface="Arial" panose="020B0604020202020204" pitchFamily="34" charset="0"/>
                  </a:rPr>
                  <a:t>34</a:t>
                </a:r>
                <a:endParaRPr lang="en-US" sz="700" kern="0" baseline="30000" dirty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41">
                <a:extLst>
                  <a:ext uri="{FF2B5EF4-FFF2-40B4-BE49-F238E27FC236}">
                    <a16:creationId xmlns:a16="http://schemas.microsoft.com/office/drawing/2014/main" xmlns="" id="{2BEE6D5F-FE1F-78FA-E2AF-CD5FD6EE873C}"/>
                  </a:ext>
                </a:extLst>
              </p:cNvPr>
              <p:cNvSpPr/>
              <p:nvPr/>
            </p:nvSpPr>
            <p:spPr>
              <a:xfrm>
                <a:off x="2814342" y="3047999"/>
                <a:ext cx="526757" cy="720641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514350">
                  <a:defRPr/>
                </a:pPr>
                <a:r>
                  <a:rPr lang="en-US" sz="700" b="1" kern="0">
                    <a:solidFill>
                      <a:prstClr val="white"/>
                    </a:solidFill>
                    <a:cs typeface="Arial" panose="020B0604020202020204" pitchFamily="34" charset="0"/>
                  </a:rPr>
                  <a:t>32</a:t>
                </a:r>
                <a:endParaRPr lang="en-US" sz="700" kern="0" baseline="30000" dirty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xmlns="" id="{A59C16F7-9BFC-1E74-372E-7626A17B8715}"/>
              </a:ext>
            </a:extLst>
          </p:cNvPr>
          <p:cNvGrpSpPr/>
          <p:nvPr/>
        </p:nvGrpSpPr>
        <p:grpSpPr>
          <a:xfrm>
            <a:off x="3625368" y="3217867"/>
            <a:ext cx="909459" cy="838431"/>
            <a:chOff x="3419656" y="3217867"/>
            <a:chExt cx="909459" cy="838431"/>
          </a:xfrm>
        </p:grpSpPr>
        <p:sp>
          <p:nvSpPr>
            <p:cNvPr id="114" name="Freeform 41">
              <a:extLst>
                <a:ext uri="{FF2B5EF4-FFF2-40B4-BE49-F238E27FC236}">
                  <a16:creationId xmlns:a16="http://schemas.microsoft.com/office/drawing/2014/main" xmlns="" id="{7540B7C7-39AE-BF97-B1AD-AFA09EAB74F0}"/>
                </a:ext>
              </a:extLst>
            </p:cNvPr>
            <p:cNvSpPr/>
            <p:nvPr/>
          </p:nvSpPr>
          <p:spPr>
            <a:xfrm>
              <a:off x="3419657" y="3809102"/>
              <a:ext cx="909458" cy="247196"/>
            </a:xfrm>
            <a:prstGeom prst="roundRect">
              <a:avLst>
                <a:gd name="adj" fmla="val 9151"/>
              </a:avLst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36000" tIns="36000" rIns="36000" bIns="3600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800" b="1" kern="0" dirty="0" err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Caryotype</a:t>
              </a:r>
              <a:r>
                <a:rPr lang="en-US" sz="800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 </a:t>
              </a:r>
              <a:r>
                <a:rPr lang="en-US" sz="800" b="1" kern="0" dirty="0" err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complexe</a:t>
              </a:r>
              <a:endParaRPr lang="en-US" sz="800" kern="0" baseline="3000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115" name="Groupe 114">
              <a:extLst>
                <a:ext uri="{FF2B5EF4-FFF2-40B4-BE49-F238E27FC236}">
                  <a16:creationId xmlns:a16="http://schemas.microsoft.com/office/drawing/2014/main" xmlns="" id="{31E418CA-E47D-FA8C-4FB9-E2E28EDA8ED7}"/>
                </a:ext>
              </a:extLst>
            </p:cNvPr>
            <p:cNvGrpSpPr/>
            <p:nvPr/>
          </p:nvGrpSpPr>
          <p:grpSpPr>
            <a:xfrm>
              <a:off x="3419656" y="3217867"/>
              <a:ext cx="909458" cy="550774"/>
              <a:chOff x="1519364" y="3217867"/>
              <a:chExt cx="1821735" cy="550774"/>
            </a:xfrm>
          </p:grpSpPr>
          <p:sp>
            <p:nvSpPr>
              <p:cNvPr id="116" name="Freeform 41">
                <a:extLst>
                  <a:ext uri="{FF2B5EF4-FFF2-40B4-BE49-F238E27FC236}">
                    <a16:creationId xmlns:a16="http://schemas.microsoft.com/office/drawing/2014/main" xmlns="" id="{63197258-C0A5-F491-16C5-5A80EE9F201C}"/>
                  </a:ext>
                </a:extLst>
              </p:cNvPr>
              <p:cNvSpPr/>
              <p:nvPr/>
            </p:nvSpPr>
            <p:spPr>
              <a:xfrm>
                <a:off x="1519364" y="3217867"/>
                <a:ext cx="526757" cy="550774"/>
              </a:xfrm>
              <a:prstGeom prst="rect">
                <a:avLst/>
              </a:pr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514350">
                  <a:defRPr/>
                </a:pPr>
                <a:r>
                  <a:rPr lang="en-US" sz="700" b="1" kern="0">
                    <a:solidFill>
                      <a:prstClr val="white"/>
                    </a:solidFill>
                    <a:cs typeface="Arial" panose="020B0604020202020204" pitchFamily="34" charset="0"/>
                  </a:rPr>
                  <a:t>24</a:t>
                </a:r>
                <a:endParaRPr lang="en-US" sz="700" kern="0" baseline="30000" dirty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41">
                <a:extLst>
                  <a:ext uri="{FF2B5EF4-FFF2-40B4-BE49-F238E27FC236}">
                    <a16:creationId xmlns:a16="http://schemas.microsoft.com/office/drawing/2014/main" xmlns="" id="{AE1661A8-E87A-C063-07D5-CEC250D127D3}"/>
                  </a:ext>
                </a:extLst>
              </p:cNvPr>
              <p:cNvSpPr/>
              <p:nvPr/>
            </p:nvSpPr>
            <p:spPr>
              <a:xfrm>
                <a:off x="2165039" y="3390787"/>
                <a:ext cx="526757" cy="377854"/>
              </a:xfrm>
              <a:prstGeom prst="rect">
                <a:avLst/>
              </a:prstGeom>
              <a:solidFill>
                <a:srgbClr val="00508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514350">
                  <a:defRPr/>
                </a:pPr>
                <a:r>
                  <a:rPr lang="en-US" sz="700" b="1" kern="0" dirty="0">
                    <a:solidFill>
                      <a:prstClr val="white"/>
                    </a:solidFill>
                    <a:cs typeface="Arial" panose="020B0604020202020204" pitchFamily="34" charset="0"/>
                  </a:rPr>
                  <a:t>16</a:t>
                </a:r>
                <a:endParaRPr lang="en-US" sz="700" kern="0" baseline="30000" dirty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41">
                <a:extLst>
                  <a:ext uri="{FF2B5EF4-FFF2-40B4-BE49-F238E27FC236}">
                    <a16:creationId xmlns:a16="http://schemas.microsoft.com/office/drawing/2014/main" xmlns="" id="{F7B36AA4-EA98-F0DC-1429-BAC297E46387}"/>
                  </a:ext>
                </a:extLst>
              </p:cNvPr>
              <p:cNvSpPr/>
              <p:nvPr/>
            </p:nvSpPr>
            <p:spPr>
              <a:xfrm>
                <a:off x="2814342" y="3429000"/>
                <a:ext cx="526757" cy="339641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514350">
                  <a:defRPr/>
                </a:pPr>
                <a:r>
                  <a:rPr lang="en-US" sz="700" b="1" kern="0">
                    <a:solidFill>
                      <a:prstClr val="white"/>
                    </a:solidFill>
                    <a:cs typeface="Arial" panose="020B0604020202020204" pitchFamily="34" charset="0"/>
                  </a:rPr>
                  <a:t>15</a:t>
                </a:r>
                <a:endParaRPr lang="en-US" sz="700" kern="0" baseline="30000" dirty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xmlns="" id="{8E504A86-6302-4C50-0821-20ECCEE40C88}"/>
              </a:ext>
            </a:extLst>
          </p:cNvPr>
          <p:cNvGrpSpPr/>
          <p:nvPr/>
        </p:nvGrpSpPr>
        <p:grpSpPr>
          <a:xfrm>
            <a:off x="5274649" y="3109938"/>
            <a:ext cx="909459" cy="946359"/>
            <a:chOff x="4861486" y="3109938"/>
            <a:chExt cx="909459" cy="946359"/>
          </a:xfrm>
        </p:grpSpPr>
        <p:sp>
          <p:nvSpPr>
            <p:cNvPr id="125" name="Freeform 41">
              <a:extLst>
                <a:ext uri="{FF2B5EF4-FFF2-40B4-BE49-F238E27FC236}">
                  <a16:creationId xmlns:a16="http://schemas.microsoft.com/office/drawing/2014/main" xmlns="" id="{D42F3C4A-2947-42EB-28C3-18218DD072D1}"/>
                </a:ext>
              </a:extLst>
            </p:cNvPr>
            <p:cNvSpPr/>
            <p:nvPr/>
          </p:nvSpPr>
          <p:spPr>
            <a:xfrm>
              <a:off x="4861487" y="3809101"/>
              <a:ext cx="909458" cy="247196"/>
            </a:xfrm>
            <a:prstGeom prst="roundRect">
              <a:avLst>
                <a:gd name="adj" fmla="val 9151"/>
              </a:avLst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36000" tIns="36000" rIns="36000" bIns="3600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800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Del(17p) et/</a:t>
              </a:r>
              <a:r>
                <a:rPr lang="en-US" sz="800" b="1" kern="0" dirty="0" err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ou</a:t>
              </a:r>
              <a:r>
                <a:rPr lang="en-US" sz="800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 mutation </a:t>
              </a:r>
              <a:r>
                <a:rPr lang="en-US" sz="800" b="1" i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TP53</a:t>
              </a:r>
              <a:endParaRPr lang="en-US" sz="800" i="1" kern="0" baseline="3000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127" name="Groupe 126">
              <a:extLst>
                <a:ext uri="{FF2B5EF4-FFF2-40B4-BE49-F238E27FC236}">
                  <a16:creationId xmlns:a16="http://schemas.microsoft.com/office/drawing/2014/main" xmlns="" id="{52FC7926-FFDA-586C-36F9-79D2E496C4C2}"/>
                </a:ext>
              </a:extLst>
            </p:cNvPr>
            <p:cNvGrpSpPr/>
            <p:nvPr/>
          </p:nvGrpSpPr>
          <p:grpSpPr>
            <a:xfrm>
              <a:off x="4861486" y="3109938"/>
              <a:ext cx="909458" cy="658703"/>
              <a:chOff x="1519364" y="3109939"/>
              <a:chExt cx="1821735" cy="658703"/>
            </a:xfrm>
          </p:grpSpPr>
          <p:sp>
            <p:nvSpPr>
              <p:cNvPr id="134" name="Freeform 41">
                <a:extLst>
                  <a:ext uri="{FF2B5EF4-FFF2-40B4-BE49-F238E27FC236}">
                    <a16:creationId xmlns:a16="http://schemas.microsoft.com/office/drawing/2014/main" xmlns="" id="{04F31C49-6402-2786-6B86-50D67AE5D8B5}"/>
                  </a:ext>
                </a:extLst>
              </p:cNvPr>
              <p:cNvSpPr/>
              <p:nvPr/>
            </p:nvSpPr>
            <p:spPr>
              <a:xfrm>
                <a:off x="1519364" y="3109939"/>
                <a:ext cx="526757" cy="658701"/>
              </a:xfrm>
              <a:prstGeom prst="rect">
                <a:avLst/>
              </a:pr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514350">
                  <a:defRPr/>
                </a:pPr>
                <a:r>
                  <a:rPr lang="en-US" sz="700" b="1" kern="0">
                    <a:solidFill>
                      <a:prstClr val="white"/>
                    </a:solidFill>
                    <a:cs typeface="Arial" panose="020B0604020202020204" pitchFamily="34" charset="0"/>
                  </a:rPr>
                  <a:t>29</a:t>
                </a:r>
                <a:endParaRPr lang="en-US" sz="700" kern="0" baseline="30000" dirty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41">
                <a:extLst>
                  <a:ext uri="{FF2B5EF4-FFF2-40B4-BE49-F238E27FC236}">
                    <a16:creationId xmlns:a16="http://schemas.microsoft.com/office/drawing/2014/main" xmlns="" id="{20CC09D7-C38F-71C7-6267-2D9A7806E8EE}"/>
                  </a:ext>
                </a:extLst>
              </p:cNvPr>
              <p:cNvSpPr/>
              <p:nvPr/>
            </p:nvSpPr>
            <p:spPr>
              <a:xfrm>
                <a:off x="2165039" y="3333328"/>
                <a:ext cx="526757" cy="435314"/>
              </a:xfrm>
              <a:prstGeom prst="rect">
                <a:avLst/>
              </a:prstGeom>
              <a:solidFill>
                <a:srgbClr val="00508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514350">
                  <a:defRPr/>
                </a:pPr>
                <a:r>
                  <a:rPr lang="en-US" sz="700" b="1" kern="0">
                    <a:solidFill>
                      <a:prstClr val="white"/>
                    </a:solidFill>
                    <a:cs typeface="Arial" panose="020B0604020202020204" pitchFamily="34" charset="0"/>
                  </a:rPr>
                  <a:t>19</a:t>
                </a:r>
                <a:endParaRPr lang="en-US" sz="700" kern="0" baseline="30000" dirty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41">
                <a:extLst>
                  <a:ext uri="{FF2B5EF4-FFF2-40B4-BE49-F238E27FC236}">
                    <a16:creationId xmlns:a16="http://schemas.microsoft.com/office/drawing/2014/main" xmlns="" id="{BD551A2E-7FD1-F694-4061-FA6A88306B3F}"/>
                  </a:ext>
                </a:extLst>
              </p:cNvPr>
              <p:cNvSpPr/>
              <p:nvPr/>
            </p:nvSpPr>
            <p:spPr>
              <a:xfrm>
                <a:off x="2814342" y="3502624"/>
                <a:ext cx="526757" cy="266017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514350">
                  <a:defRPr/>
                </a:pPr>
                <a:r>
                  <a:rPr lang="en-US" sz="700" b="1" kern="0">
                    <a:solidFill>
                      <a:prstClr val="white"/>
                    </a:solidFill>
                    <a:cs typeface="Arial" panose="020B0604020202020204" pitchFamily="34" charset="0"/>
                  </a:rPr>
                  <a:t>11</a:t>
                </a:r>
                <a:endParaRPr lang="en-US" sz="700" kern="0" baseline="30000" dirty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xmlns="" id="{C51889F8-A346-9D4B-3DC5-A373973D70C0}"/>
              </a:ext>
            </a:extLst>
          </p:cNvPr>
          <p:cNvGrpSpPr/>
          <p:nvPr/>
        </p:nvGrpSpPr>
        <p:grpSpPr>
          <a:xfrm>
            <a:off x="6923930" y="3502622"/>
            <a:ext cx="909459" cy="553675"/>
            <a:chOff x="6318136" y="3502622"/>
            <a:chExt cx="909459" cy="553675"/>
          </a:xfrm>
        </p:grpSpPr>
        <p:sp>
          <p:nvSpPr>
            <p:cNvPr id="128" name="Freeform 41">
              <a:extLst>
                <a:ext uri="{FF2B5EF4-FFF2-40B4-BE49-F238E27FC236}">
                  <a16:creationId xmlns:a16="http://schemas.microsoft.com/office/drawing/2014/main" xmlns="" id="{AA468E55-2697-1D1C-287B-9401020268F1}"/>
                </a:ext>
              </a:extLst>
            </p:cNvPr>
            <p:cNvSpPr/>
            <p:nvPr/>
          </p:nvSpPr>
          <p:spPr>
            <a:xfrm>
              <a:off x="6318137" y="3809101"/>
              <a:ext cx="909458" cy="247196"/>
            </a:xfrm>
            <a:prstGeom prst="roundRect">
              <a:avLst>
                <a:gd name="adj" fmla="val 9151"/>
              </a:avLst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36000" tIns="36000" rIns="36000" bIns="3600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800" b="1" ker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Del(11q)</a:t>
              </a:r>
              <a:endParaRPr lang="en-US" sz="800" kern="0" baseline="3000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129" name="Groupe 128">
              <a:extLst>
                <a:ext uri="{FF2B5EF4-FFF2-40B4-BE49-F238E27FC236}">
                  <a16:creationId xmlns:a16="http://schemas.microsoft.com/office/drawing/2014/main" xmlns="" id="{D5799888-6855-818A-249E-CBB6A4C2D008}"/>
                </a:ext>
              </a:extLst>
            </p:cNvPr>
            <p:cNvGrpSpPr/>
            <p:nvPr/>
          </p:nvGrpSpPr>
          <p:grpSpPr>
            <a:xfrm>
              <a:off x="6318136" y="3502622"/>
              <a:ext cx="909458" cy="266018"/>
              <a:chOff x="1519364" y="3502623"/>
              <a:chExt cx="1821735" cy="266018"/>
            </a:xfrm>
          </p:grpSpPr>
          <p:sp>
            <p:nvSpPr>
              <p:cNvPr id="130" name="Freeform 41">
                <a:extLst>
                  <a:ext uri="{FF2B5EF4-FFF2-40B4-BE49-F238E27FC236}">
                    <a16:creationId xmlns:a16="http://schemas.microsoft.com/office/drawing/2014/main" xmlns="" id="{700F4A21-FD81-977E-ABD3-ABB331C1A333}"/>
                  </a:ext>
                </a:extLst>
              </p:cNvPr>
              <p:cNvSpPr/>
              <p:nvPr/>
            </p:nvSpPr>
            <p:spPr>
              <a:xfrm>
                <a:off x="1519364" y="3502623"/>
                <a:ext cx="526757" cy="266017"/>
              </a:xfrm>
              <a:prstGeom prst="rect">
                <a:avLst/>
              </a:pr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514350">
                  <a:defRPr/>
                </a:pPr>
                <a:r>
                  <a:rPr lang="en-US" sz="700" b="1" kern="0">
                    <a:solidFill>
                      <a:prstClr val="white"/>
                    </a:solidFill>
                    <a:cs typeface="Arial" panose="020B0604020202020204" pitchFamily="34" charset="0"/>
                  </a:rPr>
                  <a:t>12</a:t>
                </a:r>
                <a:endParaRPr lang="en-US" sz="700" kern="0" baseline="30000" dirty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41">
                <a:extLst>
                  <a:ext uri="{FF2B5EF4-FFF2-40B4-BE49-F238E27FC236}">
                    <a16:creationId xmlns:a16="http://schemas.microsoft.com/office/drawing/2014/main" xmlns="" id="{0B2BCB0B-4756-4F81-9B70-239B60D94D1E}"/>
                  </a:ext>
                </a:extLst>
              </p:cNvPr>
              <p:cNvSpPr/>
              <p:nvPr/>
            </p:nvSpPr>
            <p:spPr>
              <a:xfrm>
                <a:off x="2165039" y="3571876"/>
                <a:ext cx="526757" cy="196765"/>
              </a:xfrm>
              <a:prstGeom prst="rect">
                <a:avLst/>
              </a:prstGeom>
              <a:solidFill>
                <a:srgbClr val="00508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514350">
                  <a:defRPr/>
                </a:pPr>
                <a:r>
                  <a:rPr lang="en-US" sz="700" b="1" kern="0" dirty="0">
                    <a:solidFill>
                      <a:prstClr val="white"/>
                    </a:solidFill>
                    <a:cs typeface="Arial" panose="020B0604020202020204" pitchFamily="34" charset="0"/>
                  </a:rPr>
                  <a:t>9</a:t>
                </a:r>
                <a:endParaRPr lang="en-US" sz="700" kern="0" baseline="30000" dirty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41">
                <a:extLst>
                  <a:ext uri="{FF2B5EF4-FFF2-40B4-BE49-F238E27FC236}">
                    <a16:creationId xmlns:a16="http://schemas.microsoft.com/office/drawing/2014/main" xmlns="" id="{CB504C95-4071-47F9-0AB3-DCA5B17F1CFF}"/>
                  </a:ext>
                </a:extLst>
              </p:cNvPr>
              <p:cNvSpPr/>
              <p:nvPr/>
            </p:nvSpPr>
            <p:spPr>
              <a:xfrm>
                <a:off x="2814342" y="3607399"/>
                <a:ext cx="526757" cy="161241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514350">
                  <a:defRPr/>
                </a:pPr>
                <a:r>
                  <a:rPr lang="en-US" sz="700" b="1" kern="0">
                    <a:solidFill>
                      <a:prstClr val="white"/>
                    </a:solidFill>
                    <a:cs typeface="Arial" panose="020B0604020202020204" pitchFamily="34" charset="0"/>
                  </a:rPr>
                  <a:t>7</a:t>
                </a:r>
                <a:endParaRPr lang="en-US" sz="700" kern="0" baseline="30000" dirty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8" name="Espace réservé du texte 6">
            <a:extLst>
              <a:ext uri="{FF2B5EF4-FFF2-40B4-BE49-F238E27FC236}">
                <a16:creationId xmlns:a16="http://schemas.microsoft.com/office/drawing/2014/main" xmlns="" id="{15FC4E87-3C86-1B48-3AE9-821169ACD2B2}"/>
              </a:ext>
            </a:extLst>
          </p:cNvPr>
          <p:cNvSpPr txBox="1">
            <a:spLocks/>
          </p:cNvSpPr>
          <p:nvPr/>
        </p:nvSpPr>
        <p:spPr>
          <a:xfrm>
            <a:off x="1243861" y="980339"/>
            <a:ext cx="1798277" cy="38735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rgbClr val="737078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100" dirty="0"/>
              <a:t>Facteurs </a:t>
            </a:r>
            <a:r>
              <a:rPr lang="fr-FR" sz="1100"/>
              <a:t>pronostiques </a:t>
            </a:r>
            <a:br>
              <a:rPr lang="fr-FR" sz="1100"/>
            </a:br>
            <a:r>
              <a:rPr lang="fr-FR" sz="1100"/>
              <a:t>et </a:t>
            </a:r>
            <a:r>
              <a:rPr lang="fr-FR" sz="1100" dirty="0"/>
              <a:t>délai de progression</a:t>
            </a:r>
            <a:endParaRPr lang="fr-FR" sz="1000" dirty="0"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xmlns="" id="{1D6DE573-A9C5-B847-B375-3F5487642F08}"/>
              </a:ext>
            </a:extLst>
          </p:cNvPr>
          <p:cNvGrpSpPr/>
          <p:nvPr/>
        </p:nvGrpSpPr>
        <p:grpSpPr>
          <a:xfrm>
            <a:off x="10045439" y="979833"/>
            <a:ext cx="1913676" cy="3196584"/>
            <a:chOff x="8436621" y="979833"/>
            <a:chExt cx="1913676" cy="3196584"/>
          </a:xfrm>
        </p:grpSpPr>
        <p:sp>
          <p:nvSpPr>
            <p:cNvPr id="139" name="Espace réservé du contenu 5">
              <a:extLst>
                <a:ext uri="{FF2B5EF4-FFF2-40B4-BE49-F238E27FC236}">
                  <a16:creationId xmlns:a16="http://schemas.microsoft.com/office/drawing/2014/main" xmlns="" id="{FEDCD83A-A9BB-DA1A-1775-2484E4EC5E76}"/>
                </a:ext>
              </a:extLst>
            </p:cNvPr>
            <p:cNvSpPr txBox="1">
              <a:spLocks/>
            </p:cNvSpPr>
            <p:nvPr/>
          </p:nvSpPr>
          <p:spPr>
            <a:xfrm>
              <a:off x="8436622" y="1171136"/>
              <a:ext cx="1913675" cy="3005281"/>
            </a:xfrm>
            <a:prstGeom prst="rect">
              <a:avLst/>
            </a:prstGeom>
            <a:ln w="12700">
              <a:solidFill>
                <a:srgbClr val="005086"/>
              </a:solidFill>
            </a:ln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>
                  <a:solidFill>
                    <a:prstClr val="black"/>
                  </a:solidFill>
                </a:rPr>
                <a:t> </a:t>
              </a:r>
              <a:endParaRPr lang="fr-FR" dirty="0">
                <a:solidFill>
                  <a:prstClr val="black"/>
                </a:solidFill>
              </a:endParaRPr>
            </a:p>
          </p:txBody>
        </p:sp>
        <p:graphicFrame>
          <p:nvGraphicFramePr>
            <p:cNvPr id="140" name="Chart 16">
              <a:extLst>
                <a:ext uri="{FF2B5EF4-FFF2-40B4-BE49-F238E27FC236}">
                  <a16:creationId xmlns:a16="http://schemas.microsoft.com/office/drawing/2014/main" xmlns="" id="{94D0F6DF-2EF1-4CEF-7C2F-FAEF7D8B7449}"/>
                </a:ext>
              </a:extLst>
            </p:cNvPr>
            <p:cNvGraphicFramePr/>
            <p:nvPr>
              <p:extLst/>
            </p:nvPr>
          </p:nvGraphicFramePr>
          <p:xfrm>
            <a:off x="8436621" y="1333506"/>
            <a:ext cx="557133" cy="257985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41" name="Freeform 41">
              <a:extLst>
                <a:ext uri="{FF2B5EF4-FFF2-40B4-BE49-F238E27FC236}">
                  <a16:creationId xmlns:a16="http://schemas.microsoft.com/office/drawing/2014/main" xmlns="" id="{11EC1620-5F1B-E08E-752A-05326377141C}"/>
                </a:ext>
              </a:extLst>
            </p:cNvPr>
            <p:cNvSpPr/>
            <p:nvPr/>
          </p:nvSpPr>
          <p:spPr>
            <a:xfrm>
              <a:off x="8929161" y="3809100"/>
              <a:ext cx="585309" cy="247196"/>
            </a:xfrm>
            <a:prstGeom prst="roundRect">
              <a:avLst>
                <a:gd name="adj" fmla="val 9151"/>
              </a:avLst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36000" tIns="36000" rIns="36000" bIns="3600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800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0-2 ans</a:t>
              </a:r>
              <a:endParaRPr lang="en-US" sz="800" kern="0" baseline="3000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142" name="Connecteur droit 141">
              <a:extLst>
                <a:ext uri="{FF2B5EF4-FFF2-40B4-BE49-F238E27FC236}">
                  <a16:creationId xmlns:a16="http://schemas.microsoft.com/office/drawing/2014/main" xmlns="" id="{24C1F7ED-7F03-86FC-E647-5E1AB3FA6761}"/>
                </a:ext>
              </a:extLst>
            </p:cNvPr>
            <p:cNvCxnSpPr>
              <a:cxnSpLocks/>
            </p:cNvCxnSpPr>
            <p:nvPr/>
          </p:nvCxnSpPr>
          <p:spPr>
            <a:xfrm>
              <a:off x="8800069" y="3768640"/>
              <a:ext cx="1497967" cy="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Freeform 41">
              <a:extLst>
                <a:ext uri="{FF2B5EF4-FFF2-40B4-BE49-F238E27FC236}">
                  <a16:creationId xmlns:a16="http://schemas.microsoft.com/office/drawing/2014/main" xmlns="" id="{59DE6C52-8D7E-8C5E-A77D-DFEE04EF07CD}"/>
                </a:ext>
              </a:extLst>
            </p:cNvPr>
            <p:cNvSpPr/>
            <p:nvPr/>
          </p:nvSpPr>
          <p:spPr>
            <a:xfrm>
              <a:off x="9091767" y="2986085"/>
              <a:ext cx="262971" cy="782553"/>
            </a:xfrm>
            <a:prstGeom prst="rect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700" b="1" kern="0">
                  <a:solidFill>
                    <a:prstClr val="white"/>
                  </a:solidFill>
                  <a:cs typeface="Arial" panose="020B0604020202020204" pitchFamily="34" charset="0"/>
                </a:rPr>
                <a:t>35</a:t>
              </a:r>
              <a:endParaRPr lang="en-US" sz="700" kern="0" baseline="300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1" name="Freeform 41">
              <a:extLst>
                <a:ext uri="{FF2B5EF4-FFF2-40B4-BE49-F238E27FC236}">
                  <a16:creationId xmlns:a16="http://schemas.microsoft.com/office/drawing/2014/main" xmlns="" id="{0F66E9EB-7A80-9A56-D215-3DA0A066113E}"/>
                </a:ext>
              </a:extLst>
            </p:cNvPr>
            <p:cNvSpPr/>
            <p:nvPr/>
          </p:nvSpPr>
          <p:spPr>
            <a:xfrm>
              <a:off x="9760869" y="2278303"/>
              <a:ext cx="262971" cy="1490337"/>
            </a:xfrm>
            <a:prstGeom prst="rect">
              <a:avLst/>
            </a:prstGeom>
            <a:solidFill>
              <a:srgbClr val="005086"/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700" b="1" kern="0">
                  <a:solidFill>
                    <a:prstClr val="white"/>
                  </a:solidFill>
                  <a:cs typeface="Arial" panose="020B0604020202020204" pitchFamily="34" charset="0"/>
                </a:rPr>
                <a:t>65</a:t>
              </a:r>
              <a:endParaRPr lang="en-US" sz="700" kern="0" baseline="300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5" name="Espace réservé du texte 6">
              <a:extLst>
                <a:ext uri="{FF2B5EF4-FFF2-40B4-BE49-F238E27FC236}">
                  <a16:creationId xmlns:a16="http://schemas.microsoft.com/office/drawing/2014/main" xmlns="" id="{51728161-B3A8-1F53-58E0-E0284DE98CA8}"/>
                </a:ext>
              </a:extLst>
            </p:cNvPr>
            <p:cNvSpPr txBox="1">
              <a:spLocks/>
            </p:cNvSpPr>
            <p:nvPr/>
          </p:nvSpPr>
          <p:spPr>
            <a:xfrm>
              <a:off x="8590400" y="979833"/>
              <a:ext cx="1588965" cy="387350"/>
            </a:xfrm>
            <a:prstGeom prst="rect">
              <a:avLst/>
            </a:prstGeom>
            <a:solidFill>
              <a:schemeClr val="bg1"/>
            </a:solidFill>
          </p:spPr>
          <p:txBody>
            <a:bodyPr anchor="ctr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b="1" kern="1200">
                  <a:solidFill>
                    <a:srgbClr val="737078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100" dirty="0"/>
                <a:t>Délai de progression après fin du </a:t>
              </a:r>
              <a:r>
                <a:rPr lang="fr-FR" sz="1100" dirty="0" err="1"/>
                <a:t>ttt</a:t>
              </a:r>
              <a:endParaRPr lang="fr-FR" sz="1000" dirty="0"/>
            </a:p>
          </p:txBody>
        </p:sp>
        <p:sp>
          <p:nvSpPr>
            <p:cNvPr id="6" name="Freeform 41">
              <a:extLst>
                <a:ext uri="{FF2B5EF4-FFF2-40B4-BE49-F238E27FC236}">
                  <a16:creationId xmlns:a16="http://schemas.microsoft.com/office/drawing/2014/main" xmlns="" id="{456923D0-A5A3-586C-CE21-F117197DF3E7}"/>
                </a:ext>
              </a:extLst>
            </p:cNvPr>
            <p:cNvSpPr/>
            <p:nvPr/>
          </p:nvSpPr>
          <p:spPr>
            <a:xfrm>
              <a:off x="9594057" y="3809100"/>
              <a:ext cx="585309" cy="247196"/>
            </a:xfrm>
            <a:prstGeom prst="roundRect">
              <a:avLst>
                <a:gd name="adj" fmla="val 9151"/>
              </a:avLst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36000" tIns="36000" rIns="36000" bIns="3600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800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&gt; 2 ans</a:t>
              </a:r>
              <a:endParaRPr lang="en-US" sz="800" kern="0" baseline="3000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2" name="Freeform 41">
            <a:extLst>
              <a:ext uri="{FF2B5EF4-FFF2-40B4-BE49-F238E27FC236}">
                <a16:creationId xmlns:a16="http://schemas.microsoft.com/office/drawing/2014/main" xmlns="" id="{95965B9B-E070-5904-DCAE-2AA48E8AD1C7}"/>
              </a:ext>
            </a:extLst>
          </p:cNvPr>
          <p:cNvSpPr/>
          <p:nvPr/>
        </p:nvSpPr>
        <p:spPr>
          <a:xfrm rot="16200000">
            <a:off x="857174" y="2364439"/>
            <a:ext cx="909458" cy="247196"/>
          </a:xfrm>
          <a:prstGeom prst="roundRect">
            <a:avLst>
              <a:gd name="adj" fmla="val 9151"/>
            </a:avLst>
          </a:prstGeom>
          <a:noFill/>
          <a:ln w="25400" cap="flat" cmpd="sng" algn="ctr">
            <a:noFill/>
            <a:prstDash val="solid"/>
          </a:ln>
          <a:effectLst/>
        </p:spPr>
        <p:txBody>
          <a:bodyPr spcFirstLastPara="0" vert="horz" wrap="square" lIns="36000" tIns="36000" rIns="36000" bIns="36000" numCol="1" spcCol="1270" anchor="ctr" anchorCtr="0">
            <a:noAutofit/>
          </a:bodyPr>
          <a:lstStyle/>
          <a:p>
            <a:pPr algn="ctr" defTabSz="514350">
              <a:defRPr/>
            </a:pPr>
            <a:r>
              <a:rPr lang="en-US" sz="1000" b="1" ker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Patients (%)</a:t>
            </a:r>
            <a:endParaRPr lang="en-US" sz="1000" b="1" kern="0" baseline="30000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xmlns="" id="{D8D0C539-F678-3F8C-A9D5-FB9D5267EE26}"/>
              </a:ext>
            </a:extLst>
          </p:cNvPr>
          <p:cNvGrpSpPr/>
          <p:nvPr/>
        </p:nvGrpSpPr>
        <p:grpSpPr>
          <a:xfrm>
            <a:off x="8505808" y="2876552"/>
            <a:ext cx="1156740" cy="1179693"/>
            <a:chOff x="7703465" y="2876552"/>
            <a:chExt cx="1156740" cy="1179693"/>
          </a:xfrm>
        </p:grpSpPr>
        <p:sp>
          <p:nvSpPr>
            <p:cNvPr id="14" name="Freeform 41">
              <a:extLst>
                <a:ext uri="{FF2B5EF4-FFF2-40B4-BE49-F238E27FC236}">
                  <a16:creationId xmlns:a16="http://schemas.microsoft.com/office/drawing/2014/main" xmlns="" id="{0166504D-5E27-ED7D-531F-4DC850D381C9}"/>
                </a:ext>
              </a:extLst>
            </p:cNvPr>
            <p:cNvSpPr/>
            <p:nvPr/>
          </p:nvSpPr>
          <p:spPr>
            <a:xfrm>
              <a:off x="7703465" y="3809056"/>
              <a:ext cx="1156740" cy="247189"/>
            </a:xfrm>
            <a:prstGeom prst="roundRect">
              <a:avLst>
                <a:gd name="adj" fmla="val 9151"/>
              </a:avLst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36000" tIns="36000" rIns="36000" bIns="3600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800" b="1" kern="0" dirty="0" err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Statut</a:t>
              </a:r>
              <a:r>
                <a:rPr lang="en-US" sz="800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 IGHV non </a:t>
              </a:r>
              <a:r>
                <a:rPr lang="en-US" sz="800" b="1" kern="0" dirty="0" err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muté</a:t>
              </a:r>
              <a:endParaRPr lang="en-US" sz="800" kern="0" baseline="3000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xmlns="" id="{241B6191-3EB9-D4F7-6191-F912B14DD429}"/>
                </a:ext>
              </a:extLst>
            </p:cNvPr>
            <p:cNvGrpSpPr/>
            <p:nvPr/>
          </p:nvGrpSpPr>
          <p:grpSpPr>
            <a:xfrm>
              <a:off x="7770866" y="2876552"/>
              <a:ext cx="909458" cy="892043"/>
              <a:chOff x="1519364" y="2876598"/>
              <a:chExt cx="1821735" cy="892043"/>
            </a:xfrm>
          </p:grpSpPr>
          <p:sp>
            <p:nvSpPr>
              <p:cNvPr id="16" name="Freeform 41">
                <a:extLst>
                  <a:ext uri="{FF2B5EF4-FFF2-40B4-BE49-F238E27FC236}">
                    <a16:creationId xmlns:a16="http://schemas.microsoft.com/office/drawing/2014/main" xmlns="" id="{9364B6EF-3461-9AC9-A508-B9EB27F87199}"/>
                  </a:ext>
                </a:extLst>
              </p:cNvPr>
              <p:cNvSpPr/>
              <p:nvPr/>
            </p:nvSpPr>
            <p:spPr>
              <a:xfrm>
                <a:off x="1519364" y="2965829"/>
                <a:ext cx="526757" cy="802812"/>
              </a:xfrm>
              <a:prstGeom prst="rect">
                <a:avLst/>
              </a:pr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514350">
                  <a:defRPr/>
                </a:pPr>
                <a:r>
                  <a:rPr lang="en-US" sz="700" b="1" kern="0">
                    <a:solidFill>
                      <a:prstClr val="white"/>
                    </a:solidFill>
                    <a:cs typeface="Arial" panose="020B0604020202020204" pitchFamily="34" charset="0"/>
                  </a:rPr>
                  <a:t>35</a:t>
                </a:r>
                <a:endParaRPr lang="en-US" sz="700" kern="0" baseline="30000" dirty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" name="Freeform 41">
                <a:extLst>
                  <a:ext uri="{FF2B5EF4-FFF2-40B4-BE49-F238E27FC236}">
                    <a16:creationId xmlns:a16="http://schemas.microsoft.com/office/drawing/2014/main" xmlns="" id="{6841FB69-F62A-8C99-E3D8-1B4B96BF2880}"/>
                  </a:ext>
                </a:extLst>
              </p:cNvPr>
              <p:cNvSpPr/>
              <p:nvPr/>
            </p:nvSpPr>
            <p:spPr>
              <a:xfrm>
                <a:off x="2165039" y="2876598"/>
                <a:ext cx="526757" cy="892043"/>
              </a:xfrm>
              <a:prstGeom prst="rect">
                <a:avLst/>
              </a:prstGeom>
              <a:solidFill>
                <a:srgbClr val="00508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514350">
                  <a:defRPr/>
                </a:pPr>
                <a:r>
                  <a:rPr lang="en-US" sz="700" b="1" kern="0">
                    <a:solidFill>
                      <a:prstClr val="white"/>
                    </a:solidFill>
                    <a:cs typeface="Arial" panose="020B0604020202020204" pitchFamily="34" charset="0"/>
                  </a:rPr>
                  <a:t>38</a:t>
                </a:r>
                <a:endParaRPr lang="en-US" sz="700" kern="0" baseline="30000" dirty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" name="Freeform 41">
                <a:extLst>
                  <a:ext uri="{FF2B5EF4-FFF2-40B4-BE49-F238E27FC236}">
                    <a16:creationId xmlns:a16="http://schemas.microsoft.com/office/drawing/2014/main" xmlns="" id="{62741DA7-06D5-DF02-D59C-EA31A830DBC0}"/>
                  </a:ext>
                </a:extLst>
              </p:cNvPr>
              <p:cNvSpPr/>
              <p:nvPr/>
            </p:nvSpPr>
            <p:spPr>
              <a:xfrm>
                <a:off x="2814342" y="3089403"/>
                <a:ext cx="526757" cy="679237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514350">
                  <a:defRPr/>
                </a:pPr>
                <a:r>
                  <a:rPr lang="en-US" sz="700" b="1" kern="0">
                    <a:solidFill>
                      <a:prstClr val="white"/>
                    </a:solidFill>
                    <a:cs typeface="Arial" panose="020B0604020202020204" pitchFamily="34" charset="0"/>
                  </a:rPr>
                  <a:t>30</a:t>
                </a:r>
                <a:endParaRPr lang="en-US" sz="700" kern="0" baseline="30000" dirty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xmlns="" id="{0E44558D-F68F-112C-0D8C-09AB833DE6D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017816" y="6342603"/>
            <a:ext cx="5159375" cy="247196"/>
          </a:xfrm>
        </p:spPr>
        <p:txBody>
          <a:bodyPr/>
          <a:lstStyle/>
          <a:p>
            <a:r>
              <a:rPr lang="fr-FR" dirty="0"/>
              <a:t>P. </a:t>
            </a:r>
            <a:r>
              <a:rPr lang="fr-FR" dirty="0" err="1"/>
              <a:t>Ghia</a:t>
            </a:r>
            <a:r>
              <a:rPr lang="fr-FR" dirty="0"/>
              <a:t> et al., ASH</a:t>
            </a:r>
            <a:r>
              <a:rPr lang="fr-FR" baseline="30000" dirty="0"/>
              <a:t>® </a:t>
            </a:r>
            <a:r>
              <a:rPr lang="fr-FR" dirty="0"/>
              <a:t>2023, Abs. #633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855738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5"/>
          </p:nvPr>
        </p:nvSpPr>
        <p:spPr>
          <a:xfrm>
            <a:off x="8078993" y="6554230"/>
            <a:ext cx="1567765" cy="247195"/>
          </a:xfrm>
        </p:spPr>
        <p:txBody>
          <a:bodyPr>
            <a:noAutofit/>
          </a:bodyPr>
          <a:lstStyle/>
          <a:p>
            <a:r>
              <a:rPr lang="fr-FR" dirty="0">
                <a:latin typeface="+mn-lt"/>
              </a:rPr>
              <a:t>9-12 décembre 2023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CB52AF38-BF2D-7DEF-DB1E-E862BB10843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b="1">
                <a:solidFill>
                  <a:srgbClr val="FF7F4D"/>
                </a:solidFill>
                <a:latin typeface="Century Gothic" panose="020B0502020202020204" pitchFamily="34" charset="0"/>
              </a:rPr>
              <a:t>Etude CAPTIVATE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7CF0C6C1-5C94-6F6C-AA1B-A9B7DC8328B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/>
              <a:t>Données de reprise du traitement</a:t>
            </a:r>
            <a:endParaRPr lang="fr-FR" dirty="0">
              <a:latin typeface="+mn-lt"/>
            </a:endParaRPr>
          </a:p>
        </p:txBody>
      </p:sp>
      <p:sp>
        <p:nvSpPr>
          <p:cNvPr id="24" name="Espace réservé du contenu 23">
            <a:extLst>
              <a:ext uri="{FF2B5EF4-FFF2-40B4-BE49-F238E27FC236}">
                <a16:creationId xmlns:a16="http://schemas.microsoft.com/office/drawing/2014/main" xmlns="" id="{7E1664AE-2E90-98D0-8108-9B4486E27D69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583167" y="623455"/>
            <a:ext cx="5151634" cy="4969491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fr-FR" sz="1600" dirty="0"/>
              <a:t>Durée médiane de retraitement :</a:t>
            </a:r>
          </a:p>
          <a:p>
            <a:pPr lvl="1">
              <a:spcAft>
                <a:spcPts val="600"/>
              </a:spcAft>
            </a:pPr>
            <a:r>
              <a:rPr lang="fr-FR" sz="1400" dirty="0"/>
              <a:t>17 mois (0-45 mois) pour </a:t>
            </a:r>
            <a:r>
              <a:rPr lang="fr-FR" sz="1400" dirty="0" err="1"/>
              <a:t>ibrutinib</a:t>
            </a:r>
            <a:r>
              <a:rPr lang="fr-FR" sz="1400" dirty="0"/>
              <a:t> monothérapie (n=22)</a:t>
            </a:r>
          </a:p>
          <a:p>
            <a:pPr lvl="1">
              <a:spcAft>
                <a:spcPts val="600"/>
              </a:spcAft>
            </a:pPr>
            <a:r>
              <a:rPr lang="fr-FR" sz="1400" dirty="0"/>
              <a:t>14 mois(5-15 mois) pour  I+V (n=6)</a:t>
            </a:r>
          </a:p>
          <a:p>
            <a:r>
              <a:rPr lang="fr-FR" sz="1600" dirty="0"/>
              <a:t>202 patients traités avec l’association I + V à durée fixe</a:t>
            </a:r>
          </a:p>
          <a:p>
            <a:r>
              <a:rPr lang="fr-FR" sz="1600" dirty="0"/>
              <a:t>Délai médian jusqu’à nouveau traitement non atteint</a:t>
            </a:r>
          </a:p>
          <a:p>
            <a:r>
              <a:rPr lang="fr-FR" sz="1600" dirty="0"/>
              <a:t>Survie sans nouveau traitement estimée à 82% à 4,5 ans</a:t>
            </a:r>
          </a:p>
          <a:p>
            <a:pPr>
              <a:spcAft>
                <a:spcPts val="600"/>
              </a:spcAft>
            </a:pPr>
            <a:r>
              <a:rPr lang="fr-FR" sz="1600" dirty="0"/>
              <a:t>Parmi les 53 patients ayant progressé</a:t>
            </a:r>
          </a:p>
          <a:p>
            <a:pPr lvl="1">
              <a:spcAft>
                <a:spcPts val="600"/>
              </a:spcAft>
            </a:pPr>
            <a:r>
              <a:rPr lang="fr-FR" sz="1400" dirty="0"/>
              <a:t>18 n’ont pas encore repris de traitement</a:t>
            </a:r>
          </a:p>
          <a:p>
            <a:pPr lvl="1"/>
            <a:r>
              <a:rPr lang="fr-FR" sz="1400" dirty="0"/>
              <a:t>28 ont repris un traitement à base d’</a:t>
            </a:r>
            <a:r>
              <a:rPr lang="fr-FR" sz="1400" dirty="0" err="1"/>
              <a:t>ibrutinib</a:t>
            </a:r>
            <a:endParaRPr lang="fr-FR" sz="1600" dirty="0"/>
          </a:p>
          <a:p>
            <a:pPr lvl="2"/>
            <a:r>
              <a:rPr lang="fr-FR" sz="1200" b="0" dirty="0"/>
              <a:t>22 ont repris l’</a:t>
            </a:r>
            <a:r>
              <a:rPr lang="fr-FR" sz="1200" b="0" dirty="0" err="1"/>
              <a:t>ibrutinib</a:t>
            </a:r>
            <a:endParaRPr lang="fr-FR" sz="1200" b="0" dirty="0"/>
          </a:p>
          <a:p>
            <a:pPr lvl="2">
              <a:spcAft>
                <a:spcPts val="600"/>
              </a:spcAft>
            </a:pPr>
            <a:r>
              <a:rPr lang="fr-FR" sz="1200" b="0" dirty="0"/>
              <a:t>6 ont repris un traitement par I + V</a:t>
            </a:r>
          </a:p>
          <a:p>
            <a:pPr lvl="1"/>
            <a:r>
              <a:rPr lang="fr-FR" sz="1400" dirty="0"/>
              <a:t>7 ont repris un autre traitement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xmlns="" id="{1D6DE573-A9C5-B847-B375-3F5487642F08}"/>
              </a:ext>
            </a:extLst>
          </p:cNvPr>
          <p:cNvGrpSpPr/>
          <p:nvPr/>
        </p:nvGrpSpPr>
        <p:grpSpPr>
          <a:xfrm>
            <a:off x="1587977" y="1265054"/>
            <a:ext cx="4277929" cy="4327891"/>
            <a:chOff x="8102772" y="979833"/>
            <a:chExt cx="4277929" cy="4327891"/>
          </a:xfrm>
        </p:grpSpPr>
        <p:sp>
          <p:nvSpPr>
            <p:cNvPr id="139" name="Espace réservé du contenu 5">
              <a:extLst>
                <a:ext uri="{FF2B5EF4-FFF2-40B4-BE49-F238E27FC236}">
                  <a16:creationId xmlns:a16="http://schemas.microsoft.com/office/drawing/2014/main" xmlns="" id="{FEDCD83A-A9BB-DA1A-1775-2484E4EC5E76}"/>
                </a:ext>
              </a:extLst>
            </p:cNvPr>
            <p:cNvSpPr txBox="1">
              <a:spLocks/>
            </p:cNvSpPr>
            <p:nvPr/>
          </p:nvSpPr>
          <p:spPr>
            <a:xfrm>
              <a:off x="8102772" y="1171136"/>
              <a:ext cx="4277929" cy="4136588"/>
            </a:xfrm>
            <a:prstGeom prst="rect">
              <a:avLst/>
            </a:prstGeom>
            <a:ln w="12700">
              <a:solidFill>
                <a:srgbClr val="005086"/>
              </a:solidFill>
            </a:ln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>
                  <a:solidFill>
                    <a:prstClr val="black"/>
                  </a:solidFill>
                </a:rPr>
                <a:t> </a:t>
              </a:r>
              <a:endParaRPr lang="fr-FR" dirty="0">
                <a:solidFill>
                  <a:prstClr val="black"/>
                </a:solidFill>
              </a:endParaRPr>
            </a:p>
          </p:txBody>
        </p:sp>
        <p:graphicFrame>
          <p:nvGraphicFramePr>
            <p:cNvPr id="140" name="Chart 16">
              <a:extLst>
                <a:ext uri="{FF2B5EF4-FFF2-40B4-BE49-F238E27FC236}">
                  <a16:creationId xmlns:a16="http://schemas.microsoft.com/office/drawing/2014/main" xmlns="" id="{94D0F6DF-2EF1-4CEF-7C2F-FAEF7D8B7449}"/>
                </a:ext>
              </a:extLst>
            </p:cNvPr>
            <p:cNvGraphicFramePr/>
            <p:nvPr>
              <p:extLst/>
            </p:nvPr>
          </p:nvGraphicFramePr>
          <p:xfrm>
            <a:off x="8436621" y="1333505"/>
            <a:ext cx="557133" cy="358533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41" name="Freeform 41">
              <a:extLst>
                <a:ext uri="{FF2B5EF4-FFF2-40B4-BE49-F238E27FC236}">
                  <a16:creationId xmlns:a16="http://schemas.microsoft.com/office/drawing/2014/main" xmlns="" id="{11EC1620-5F1B-E08E-752A-05326377141C}"/>
                </a:ext>
              </a:extLst>
            </p:cNvPr>
            <p:cNvSpPr/>
            <p:nvPr/>
          </p:nvSpPr>
          <p:spPr>
            <a:xfrm>
              <a:off x="8929161" y="4875807"/>
              <a:ext cx="1570161" cy="247196"/>
            </a:xfrm>
            <a:prstGeom prst="roundRect">
              <a:avLst>
                <a:gd name="adj" fmla="val 9151"/>
              </a:avLst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36000" tIns="36000" rIns="36000" bIns="3600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1000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Ibrutinib</a:t>
              </a:r>
            </a:p>
            <a:p>
              <a:pPr algn="ctr" defTabSz="514350">
                <a:defRPr/>
              </a:pPr>
              <a:r>
                <a:rPr lang="en-US" sz="1000" kern="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(n=21)</a:t>
              </a:r>
              <a:endParaRPr lang="en-US" sz="1000" kern="0" baseline="3000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142" name="Connecteur droit 141">
              <a:extLst>
                <a:ext uri="{FF2B5EF4-FFF2-40B4-BE49-F238E27FC236}">
                  <a16:creationId xmlns:a16="http://schemas.microsoft.com/office/drawing/2014/main" xmlns="" id="{24C1F7ED-7F03-86FC-E647-5E1AB3FA6761}"/>
                </a:ext>
              </a:extLst>
            </p:cNvPr>
            <p:cNvCxnSpPr>
              <a:cxnSpLocks/>
            </p:cNvCxnSpPr>
            <p:nvPr/>
          </p:nvCxnSpPr>
          <p:spPr>
            <a:xfrm>
              <a:off x="8842597" y="4767001"/>
              <a:ext cx="3422272" cy="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Freeform 41">
              <a:extLst>
                <a:ext uri="{FF2B5EF4-FFF2-40B4-BE49-F238E27FC236}">
                  <a16:creationId xmlns:a16="http://schemas.microsoft.com/office/drawing/2014/main" xmlns="" id="{59DE6C52-8D7E-8C5E-A77D-DFEE04EF07CD}"/>
                </a:ext>
              </a:extLst>
            </p:cNvPr>
            <p:cNvSpPr/>
            <p:nvPr/>
          </p:nvSpPr>
          <p:spPr>
            <a:xfrm>
              <a:off x="9347320" y="2091000"/>
              <a:ext cx="732242" cy="2676002"/>
            </a:xfrm>
            <a:prstGeom prst="rect">
              <a:avLst/>
            </a:prstGeom>
            <a:solidFill>
              <a:srgbClr val="FF7F4D"/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1000" b="1" kern="0">
                  <a:solidFill>
                    <a:prstClr val="white"/>
                  </a:solidFill>
                  <a:cs typeface="Arial" panose="020B0604020202020204" pitchFamily="34" charset="0"/>
                </a:rPr>
                <a:t>PR </a:t>
              </a:r>
              <a:r>
                <a:rPr lang="en-US" sz="1000" b="1" kern="0" dirty="0">
                  <a:solidFill>
                    <a:prstClr val="white"/>
                  </a:solidFill>
                  <a:cs typeface="Arial" panose="020B0604020202020204" pitchFamily="34" charset="0"/>
                </a:rPr>
                <a:t>81%</a:t>
              </a:r>
              <a:endParaRPr lang="en-US" sz="1000" kern="0" baseline="300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1" name="Freeform 41">
              <a:extLst>
                <a:ext uri="{FF2B5EF4-FFF2-40B4-BE49-F238E27FC236}">
                  <a16:creationId xmlns:a16="http://schemas.microsoft.com/office/drawing/2014/main" xmlns="" id="{0F66E9EB-7A80-9A56-D215-3DA0A066113E}"/>
                </a:ext>
              </a:extLst>
            </p:cNvPr>
            <p:cNvSpPr/>
            <p:nvPr/>
          </p:nvSpPr>
          <p:spPr>
            <a:xfrm>
              <a:off x="10987848" y="3136605"/>
              <a:ext cx="732242" cy="1630396"/>
            </a:xfrm>
            <a:prstGeom prst="rect">
              <a:avLst/>
            </a:prstGeom>
            <a:solidFill>
              <a:srgbClr val="FF7F4D"/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1000" b="1" kern="0" dirty="0">
                  <a:solidFill>
                    <a:prstClr val="white"/>
                  </a:solidFill>
                  <a:cs typeface="Arial" panose="020B0604020202020204" pitchFamily="34" charset="0"/>
                </a:rPr>
                <a:t>PR 50%</a:t>
              </a:r>
              <a:endParaRPr lang="en-US" sz="1000" kern="0" baseline="300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5" name="Espace réservé du texte 6">
              <a:extLst>
                <a:ext uri="{FF2B5EF4-FFF2-40B4-BE49-F238E27FC236}">
                  <a16:creationId xmlns:a16="http://schemas.microsoft.com/office/drawing/2014/main" xmlns="" id="{51728161-B3A8-1F53-58E0-E0284DE98CA8}"/>
                </a:ext>
              </a:extLst>
            </p:cNvPr>
            <p:cNvSpPr txBox="1">
              <a:spLocks/>
            </p:cNvSpPr>
            <p:nvPr/>
          </p:nvSpPr>
          <p:spPr>
            <a:xfrm>
              <a:off x="8210445" y="979833"/>
              <a:ext cx="3769968" cy="387350"/>
            </a:xfrm>
            <a:prstGeom prst="rect">
              <a:avLst/>
            </a:prstGeom>
            <a:solidFill>
              <a:schemeClr val="bg1"/>
            </a:solidFill>
          </p:spPr>
          <p:txBody>
            <a:bodyPr anchor="ctr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b="1" kern="1200">
                  <a:solidFill>
                    <a:srgbClr val="737078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200" dirty="0"/>
                <a:t>Meilleure réponse chez les patients évaluables</a:t>
              </a:r>
              <a:endParaRPr lang="fr-FR" sz="1050" dirty="0"/>
            </a:p>
          </p:txBody>
        </p:sp>
        <p:sp>
          <p:nvSpPr>
            <p:cNvPr id="6" name="Freeform 41">
              <a:extLst>
                <a:ext uri="{FF2B5EF4-FFF2-40B4-BE49-F238E27FC236}">
                  <a16:creationId xmlns:a16="http://schemas.microsoft.com/office/drawing/2014/main" xmlns="" id="{456923D0-A5A3-586C-CE21-F117197DF3E7}"/>
                </a:ext>
              </a:extLst>
            </p:cNvPr>
            <p:cNvSpPr/>
            <p:nvPr/>
          </p:nvSpPr>
          <p:spPr>
            <a:xfrm>
              <a:off x="10568889" y="4875807"/>
              <a:ext cx="1570161" cy="247196"/>
            </a:xfrm>
            <a:prstGeom prst="roundRect">
              <a:avLst>
                <a:gd name="adj" fmla="val 9151"/>
              </a:avLst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36000" tIns="36000" rIns="36000" bIns="3600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1000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Ibrutinib + Vénétoclax</a:t>
              </a:r>
            </a:p>
            <a:p>
              <a:pPr algn="ctr" defTabSz="514350">
                <a:defRPr/>
              </a:pPr>
              <a:r>
                <a:rPr lang="en-US" sz="1000" kern="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(n=6)</a:t>
              </a:r>
              <a:endParaRPr lang="en-US" sz="1000" kern="0" baseline="3000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6" name="Freeform 41">
              <a:extLst>
                <a:ext uri="{FF2B5EF4-FFF2-40B4-BE49-F238E27FC236}">
                  <a16:creationId xmlns:a16="http://schemas.microsoft.com/office/drawing/2014/main" xmlns="" id="{B6042140-7F03-AA8B-EFAB-DBFE742BE9EE}"/>
                </a:ext>
              </a:extLst>
            </p:cNvPr>
            <p:cNvSpPr/>
            <p:nvPr/>
          </p:nvSpPr>
          <p:spPr>
            <a:xfrm>
              <a:off x="9347320" y="1928273"/>
              <a:ext cx="732242" cy="166946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1000" b="1" kern="0" dirty="0">
                  <a:solidFill>
                    <a:prstClr val="white"/>
                  </a:solidFill>
                  <a:cs typeface="Arial" panose="020B0604020202020204" pitchFamily="34" charset="0"/>
                </a:rPr>
                <a:t>CR 5%</a:t>
              </a:r>
              <a:endParaRPr lang="en-US" sz="1000" kern="0" baseline="300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0" name="Freeform 41">
              <a:extLst>
                <a:ext uri="{FF2B5EF4-FFF2-40B4-BE49-F238E27FC236}">
                  <a16:creationId xmlns:a16="http://schemas.microsoft.com/office/drawing/2014/main" xmlns="" id="{4790CCA0-E0F2-F97F-4EDC-B1D1884A5C31}"/>
                </a:ext>
              </a:extLst>
            </p:cNvPr>
            <p:cNvSpPr/>
            <p:nvPr/>
          </p:nvSpPr>
          <p:spPr>
            <a:xfrm>
              <a:off x="10987848" y="2046766"/>
              <a:ext cx="732242" cy="1120259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1000" b="1" kern="0">
                  <a:solidFill>
                    <a:prstClr val="white"/>
                  </a:solidFill>
                  <a:cs typeface="Arial" panose="020B0604020202020204" pitchFamily="34" charset="0"/>
                </a:rPr>
                <a:t>CR 33%</a:t>
              </a:r>
              <a:endParaRPr lang="en-US" sz="1000" kern="0" baseline="300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1" name="Freeform 41">
              <a:extLst>
                <a:ext uri="{FF2B5EF4-FFF2-40B4-BE49-F238E27FC236}">
                  <a16:creationId xmlns:a16="http://schemas.microsoft.com/office/drawing/2014/main" xmlns="" id="{02F9F398-781A-9510-E732-38BBBC7EB6A0}"/>
                </a:ext>
              </a:extLst>
            </p:cNvPr>
            <p:cNvSpPr/>
            <p:nvPr/>
          </p:nvSpPr>
          <p:spPr>
            <a:xfrm>
              <a:off x="9347320" y="1756531"/>
              <a:ext cx="732242" cy="16694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1000" b="1" ker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86%</a:t>
              </a:r>
              <a:endParaRPr lang="en-US" sz="1000" kern="0" baseline="3000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3" name="Freeform 41">
              <a:extLst>
                <a:ext uri="{FF2B5EF4-FFF2-40B4-BE49-F238E27FC236}">
                  <a16:creationId xmlns:a16="http://schemas.microsoft.com/office/drawing/2014/main" xmlns="" id="{DA9BB25E-DA76-F2C1-F009-216D9D9C53A7}"/>
                </a:ext>
              </a:extLst>
            </p:cNvPr>
            <p:cNvSpPr/>
            <p:nvPr/>
          </p:nvSpPr>
          <p:spPr>
            <a:xfrm>
              <a:off x="10987848" y="1890137"/>
              <a:ext cx="732242" cy="16694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1000" b="1" ker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83%</a:t>
              </a:r>
              <a:endParaRPr lang="en-US" sz="1000" kern="0" baseline="3000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1" name="Freeform 41">
            <a:extLst>
              <a:ext uri="{FF2B5EF4-FFF2-40B4-BE49-F238E27FC236}">
                <a16:creationId xmlns:a16="http://schemas.microsoft.com/office/drawing/2014/main" xmlns="" id="{505AF230-EE2D-AC6C-0E70-EA906220C8A5}"/>
              </a:ext>
            </a:extLst>
          </p:cNvPr>
          <p:cNvSpPr/>
          <p:nvPr/>
        </p:nvSpPr>
        <p:spPr>
          <a:xfrm rot="16200000">
            <a:off x="1364519" y="3147708"/>
            <a:ext cx="909458" cy="247196"/>
          </a:xfrm>
          <a:prstGeom prst="roundRect">
            <a:avLst>
              <a:gd name="adj" fmla="val 9151"/>
            </a:avLst>
          </a:prstGeom>
          <a:noFill/>
          <a:ln w="25400" cap="flat" cmpd="sng" algn="ctr">
            <a:noFill/>
            <a:prstDash val="solid"/>
          </a:ln>
          <a:effectLst/>
        </p:spPr>
        <p:txBody>
          <a:bodyPr spcFirstLastPara="0" vert="horz" wrap="square" lIns="36000" tIns="36000" rIns="36000" bIns="36000" numCol="1" spcCol="1270" anchor="ctr" anchorCtr="0">
            <a:noAutofit/>
          </a:bodyPr>
          <a:lstStyle/>
          <a:p>
            <a:pPr algn="ctr" defTabSz="514350">
              <a:defRPr/>
            </a:pPr>
            <a:r>
              <a:rPr lang="en-US" sz="1100" b="1" ker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Patients (%)</a:t>
            </a:r>
            <a:endParaRPr lang="en-US" sz="1100" b="1" kern="0" baseline="30000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xmlns="" id="{672D21A2-C018-8E68-B2BF-AFF6F4797B4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017816" y="6342603"/>
            <a:ext cx="5159375" cy="247196"/>
          </a:xfrm>
        </p:spPr>
        <p:txBody>
          <a:bodyPr/>
          <a:lstStyle/>
          <a:p>
            <a:r>
              <a:rPr lang="fr-FR" dirty="0"/>
              <a:t>P. </a:t>
            </a:r>
            <a:r>
              <a:rPr lang="fr-FR" dirty="0" err="1"/>
              <a:t>Ghia</a:t>
            </a:r>
            <a:r>
              <a:rPr lang="fr-FR" dirty="0"/>
              <a:t> et al., ASH</a:t>
            </a:r>
            <a:r>
              <a:rPr lang="fr-FR" baseline="30000" dirty="0"/>
              <a:t>® </a:t>
            </a:r>
            <a:r>
              <a:rPr lang="fr-FR" dirty="0"/>
              <a:t>2023, Abs. #633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41351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xmlns="" id="{A5660D53-07C7-501C-ACE7-6F094F11B5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/>
          </a:bodyPr>
          <a:lstStyle/>
          <a:p>
            <a:r>
              <a:rPr lang="fr-FR" dirty="0"/>
              <a:t>9-12 décembre 2023</a:t>
            </a:r>
          </a:p>
          <a:p>
            <a:endParaRPr lang="fr-FR" dirty="0"/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xmlns="" id="{4BBCE977-356F-0DCE-1D04-1B263C3CE89D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fr-FR" dirty="0"/>
              <a:t>P. </a:t>
            </a:r>
            <a:r>
              <a:rPr lang="fr-FR" dirty="0" err="1"/>
              <a:t>Ghia</a:t>
            </a:r>
            <a:r>
              <a:rPr lang="fr-FR" dirty="0"/>
              <a:t> et al., ASH</a:t>
            </a:r>
            <a:r>
              <a:rPr lang="fr-FR" baseline="30000" dirty="0"/>
              <a:t>® </a:t>
            </a:r>
            <a:r>
              <a:rPr lang="fr-FR" dirty="0"/>
              <a:t>2023, Abs. #633</a:t>
            </a:r>
          </a:p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CB52AF38-BF2D-7DEF-DB1E-E862BB10843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b="1">
                <a:solidFill>
                  <a:srgbClr val="FF7F4D"/>
                </a:solidFill>
                <a:latin typeface="Century Gothic" panose="020B0502020202020204" pitchFamily="34" charset="0"/>
              </a:rPr>
              <a:t>Etude CAPTIVATE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7CF0C6C1-5C94-6F6C-AA1B-A9B7DC8328B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/>
              <a:t>SSP de la cohorte captivate FD</a:t>
            </a:r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A8F885FE-F0CE-F2F7-C727-2D237650F137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2818AA4D-A0D4-0C63-186A-FC3B8C0C399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574574" y="1052306"/>
            <a:ext cx="653423" cy="387350"/>
          </a:xfrm>
        </p:spPr>
        <p:txBody>
          <a:bodyPr/>
          <a:lstStyle/>
          <a:p>
            <a:r>
              <a:rPr kumimoji="0" lang="fr-FR" u="none" strike="noStrike" kern="1200" cap="none" spc="0" normalizeH="0" baseline="0" noProof="0">
                <a:ln>
                  <a:noFill/>
                </a:ln>
                <a:solidFill>
                  <a:srgbClr val="737078"/>
                </a:solidFill>
                <a:effectLst/>
                <a:uLnTx/>
                <a:uFillTx/>
                <a:latin typeface="Century Gothic" panose="020B0502020202020204" pitchFamily="34" charset="0"/>
              </a:rPr>
              <a:t>SSP</a:t>
            </a:r>
            <a:endParaRPr lang="fr-FR" sz="1200" dirty="0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xmlns="" id="{CF104625-4A50-2EF6-356C-915F6C012D50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178800" y="363682"/>
            <a:ext cx="3729182" cy="5498956"/>
          </a:xfrm>
        </p:spPr>
        <p:txBody>
          <a:bodyPr/>
          <a:lstStyle/>
          <a:p>
            <a:r>
              <a:rPr lang="fr-FR" dirty="0"/>
              <a:t>Avec une durée médiane d'étude de 56 </a:t>
            </a:r>
            <a:r>
              <a:rPr lang="fr-FR" b="0" dirty="0"/>
              <a:t>mois (intervalle 1-61),</a:t>
            </a:r>
            <a:r>
              <a:rPr lang="fr-FR" dirty="0"/>
              <a:t> les taux de SSP et de SG à 64 mois étaient respectivement de 70 % </a:t>
            </a:r>
            <a:r>
              <a:rPr lang="fr-FR" sz="1600" b="0" dirty="0"/>
              <a:t>(IC 95 % : 62-77) </a:t>
            </a:r>
            <a:r>
              <a:rPr lang="fr-FR" dirty="0"/>
              <a:t>et 97 % </a:t>
            </a:r>
            <a:r>
              <a:rPr lang="fr-FR" sz="1600" b="0" dirty="0"/>
              <a:t>(IC 95 % : 93-99).</a:t>
            </a:r>
          </a:p>
          <a:p>
            <a:pPr lvl="1"/>
            <a:r>
              <a:rPr lang="fr-FR" sz="1500" dirty="0"/>
              <a:t>La SSP est prometteuse pour la plupart des caractéristiques à haut risque ; elle est numériquement plus faible chez les patients présentant une </a:t>
            </a:r>
            <a:r>
              <a:rPr lang="fr-FR" sz="1500" dirty="0" err="1"/>
              <a:t>del</a:t>
            </a:r>
            <a:r>
              <a:rPr lang="fr-FR" sz="1500" dirty="0"/>
              <a:t>(17p)/TP53 mutée</a:t>
            </a:r>
            <a:r>
              <a:rPr lang="fr-FR" dirty="0"/>
              <a:t>.</a:t>
            </a:r>
          </a:p>
          <a:p>
            <a:pPr marL="36000" lvl="1" indent="0">
              <a:buNone/>
            </a:pPr>
            <a:endParaRPr lang="fr-FR" dirty="0"/>
          </a:p>
          <a:p>
            <a:pPr marL="36000" lvl="1" indent="0">
              <a:buNone/>
            </a:pPr>
            <a:r>
              <a:rPr lang="fr-FR" sz="1800" b="1" dirty="0">
                <a:solidFill>
                  <a:schemeClr val="bg1"/>
                </a:solidFill>
              </a:rPr>
              <a:t>La meilleure réponse reste</a:t>
            </a:r>
          </a:p>
          <a:p>
            <a:pPr lvl="1"/>
            <a:r>
              <a:rPr lang="fr-FR" dirty="0"/>
              <a:t>CR/</a:t>
            </a:r>
            <a:r>
              <a:rPr lang="fr-FR" dirty="0" err="1"/>
              <a:t>CRi</a:t>
            </a:r>
            <a:r>
              <a:rPr lang="fr-FR" dirty="0"/>
              <a:t> 58%,</a:t>
            </a:r>
          </a:p>
          <a:p>
            <a:pPr lvl="1"/>
            <a:r>
              <a:rPr lang="fr-FR" dirty="0"/>
              <a:t>ORR 96%</a:t>
            </a:r>
          </a:p>
          <a:p>
            <a:pPr lvl="1"/>
            <a:r>
              <a:rPr lang="fr-FR" dirty="0"/>
              <a:t>Chez les patients ayant obtenu une CR/</a:t>
            </a:r>
            <a:r>
              <a:rPr lang="fr-FR" dirty="0" err="1"/>
              <a:t>CRi</a:t>
            </a:r>
            <a:r>
              <a:rPr lang="fr-FR" dirty="0"/>
              <a:t> (n=92), la durée médiane de la CR/</a:t>
            </a:r>
            <a:r>
              <a:rPr lang="fr-FR" dirty="0" err="1"/>
              <a:t>CRi</a:t>
            </a:r>
            <a:r>
              <a:rPr lang="fr-FR" dirty="0"/>
              <a:t> n'a pas été atteinte.</a:t>
            </a:r>
          </a:p>
        </p:txBody>
      </p:sp>
      <p:graphicFrame>
        <p:nvGraphicFramePr>
          <p:cNvPr id="9" name="Chart 16">
            <a:extLst>
              <a:ext uri="{FF2B5EF4-FFF2-40B4-BE49-F238E27FC236}">
                <a16:creationId xmlns:a16="http://schemas.microsoft.com/office/drawing/2014/main" xmlns="" id="{464ACBC5-51E0-3C72-7856-CCBCE6AB34B4}"/>
              </a:ext>
            </a:extLst>
          </p:cNvPr>
          <p:cNvGraphicFramePr/>
          <p:nvPr>
            <p:extLst/>
          </p:nvPr>
        </p:nvGraphicFramePr>
        <p:xfrm>
          <a:off x="1508429" y="1370838"/>
          <a:ext cx="6202290" cy="3404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xmlns="" id="{9E90F042-1FE7-E649-0F61-9286F2909E7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390650" y="4671646"/>
          <a:ext cx="6400805" cy="1124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1723">
                  <a:extLst>
                    <a:ext uri="{9D8B030D-6E8A-4147-A177-3AD203B41FA5}">
                      <a16:colId xmlns:a16="http://schemas.microsoft.com/office/drawing/2014/main" xmlns="" val="1796791387"/>
                    </a:ext>
                  </a:extLst>
                </a:gridCol>
                <a:gridCol w="524462">
                  <a:extLst>
                    <a:ext uri="{9D8B030D-6E8A-4147-A177-3AD203B41FA5}">
                      <a16:colId xmlns:a16="http://schemas.microsoft.com/office/drawing/2014/main" xmlns="" val="112325588"/>
                    </a:ext>
                  </a:extLst>
                </a:gridCol>
                <a:gridCol w="524462">
                  <a:extLst>
                    <a:ext uri="{9D8B030D-6E8A-4147-A177-3AD203B41FA5}">
                      <a16:colId xmlns:a16="http://schemas.microsoft.com/office/drawing/2014/main" xmlns="" val="3187258541"/>
                    </a:ext>
                  </a:extLst>
                </a:gridCol>
                <a:gridCol w="524462">
                  <a:extLst>
                    <a:ext uri="{9D8B030D-6E8A-4147-A177-3AD203B41FA5}">
                      <a16:colId xmlns:a16="http://schemas.microsoft.com/office/drawing/2014/main" xmlns="" val="1098140682"/>
                    </a:ext>
                  </a:extLst>
                </a:gridCol>
                <a:gridCol w="524462">
                  <a:extLst>
                    <a:ext uri="{9D8B030D-6E8A-4147-A177-3AD203B41FA5}">
                      <a16:colId xmlns:a16="http://schemas.microsoft.com/office/drawing/2014/main" xmlns="" val="1149399730"/>
                    </a:ext>
                  </a:extLst>
                </a:gridCol>
                <a:gridCol w="524462">
                  <a:extLst>
                    <a:ext uri="{9D8B030D-6E8A-4147-A177-3AD203B41FA5}">
                      <a16:colId xmlns:a16="http://schemas.microsoft.com/office/drawing/2014/main" xmlns="" val="789287851"/>
                    </a:ext>
                  </a:extLst>
                </a:gridCol>
                <a:gridCol w="524462">
                  <a:extLst>
                    <a:ext uri="{9D8B030D-6E8A-4147-A177-3AD203B41FA5}">
                      <a16:colId xmlns:a16="http://schemas.microsoft.com/office/drawing/2014/main" xmlns="" val="1799216007"/>
                    </a:ext>
                  </a:extLst>
                </a:gridCol>
                <a:gridCol w="524462">
                  <a:extLst>
                    <a:ext uri="{9D8B030D-6E8A-4147-A177-3AD203B41FA5}">
                      <a16:colId xmlns:a16="http://schemas.microsoft.com/office/drawing/2014/main" xmlns="" val="304042180"/>
                    </a:ext>
                  </a:extLst>
                </a:gridCol>
                <a:gridCol w="524462">
                  <a:extLst>
                    <a:ext uri="{9D8B030D-6E8A-4147-A177-3AD203B41FA5}">
                      <a16:colId xmlns:a16="http://schemas.microsoft.com/office/drawing/2014/main" xmlns="" val="1830655346"/>
                    </a:ext>
                  </a:extLst>
                </a:gridCol>
                <a:gridCol w="524462">
                  <a:extLst>
                    <a:ext uri="{9D8B030D-6E8A-4147-A177-3AD203B41FA5}">
                      <a16:colId xmlns:a16="http://schemas.microsoft.com/office/drawing/2014/main" xmlns="" val="1301042220"/>
                    </a:ext>
                  </a:extLst>
                </a:gridCol>
                <a:gridCol w="524462">
                  <a:extLst>
                    <a:ext uri="{9D8B030D-6E8A-4147-A177-3AD203B41FA5}">
                      <a16:colId xmlns:a16="http://schemas.microsoft.com/office/drawing/2014/main" xmlns="" val="12002409"/>
                    </a:ext>
                  </a:extLst>
                </a:gridCol>
                <a:gridCol w="524462">
                  <a:extLst>
                    <a:ext uri="{9D8B030D-6E8A-4147-A177-3AD203B41FA5}">
                      <a16:colId xmlns:a16="http://schemas.microsoft.com/office/drawing/2014/main" xmlns="" val="606759500"/>
                    </a:ext>
                  </a:extLst>
                </a:gridCol>
              </a:tblGrid>
              <a:tr h="201428"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bg1"/>
                          </a:solidFill>
                          <a:latin typeface="+mn-lt"/>
                        </a:rPr>
                        <a:t>Patients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39630942"/>
                  </a:ext>
                </a:extLst>
              </a:tr>
              <a:tr h="201428"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IGHV</a:t>
                      </a:r>
                      <a:endParaRPr lang="en-US" sz="9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222647"/>
                  </a:ext>
                </a:extLst>
              </a:tr>
              <a:tr h="201428"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Del(11q)</a:t>
                      </a:r>
                      <a:endParaRPr lang="en-US" sz="9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26130256"/>
                  </a:ext>
                </a:extLst>
              </a:tr>
              <a:tr h="218050"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Caryo</a:t>
                      </a:r>
                      <a:r>
                        <a:rPr lang="en-US" sz="9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rgbClr val="7030A0"/>
                          </a:solidFill>
                        </a:rPr>
                        <a:t>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rgbClr val="7030A0"/>
                          </a:solidFill>
                        </a:rPr>
                        <a:t>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rgbClr val="7030A0"/>
                          </a:solidFill>
                        </a:rPr>
                        <a:t>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rgbClr val="7030A0"/>
                          </a:solidFill>
                        </a:rPr>
                        <a:t>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rgbClr val="7030A0"/>
                          </a:solidFill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rgbClr val="7030A0"/>
                          </a:solidFill>
                        </a:rPr>
                        <a:t>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rgbClr val="7030A0"/>
                          </a:solidFill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rgbClr val="7030A0"/>
                          </a:solidFill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rgbClr val="7030A0"/>
                          </a:solidFill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rgbClr val="7030A0"/>
                          </a:solidFill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rgbClr val="7030A0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63283480"/>
                  </a:ext>
                </a:extLst>
              </a:tr>
              <a:tr h="302276"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Del(17p)</a:t>
                      </a:r>
                      <a:br>
                        <a:rPr lang="en-US" sz="9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</a:br>
                      <a:r>
                        <a:rPr lang="en-US" sz="9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/TP53</a:t>
                      </a:r>
                      <a:endParaRPr lang="en-US" sz="9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1"/>
                          </a:solidFill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1"/>
                          </a:solidFill>
                        </a:rPr>
                        <a:t>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1"/>
                          </a:solidFill>
                        </a:rPr>
                        <a:t>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1"/>
                          </a:solidFill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1"/>
                          </a:solidFill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1"/>
                          </a:solidFill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1"/>
                          </a:solidFill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1"/>
                          </a:solidFill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1"/>
                          </a:solidFill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1"/>
                          </a:solidFill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52874051"/>
                  </a:ext>
                </a:extLst>
              </a:tr>
            </a:tbl>
          </a:graphicData>
        </a:graphic>
      </p:graphicFrame>
      <p:graphicFrame>
        <p:nvGraphicFramePr>
          <p:cNvPr id="14" name="Table 10">
            <a:extLst>
              <a:ext uri="{FF2B5EF4-FFF2-40B4-BE49-F238E27FC236}">
                <a16:creationId xmlns:a16="http://schemas.microsoft.com/office/drawing/2014/main" xmlns="" id="{1F702024-29C9-0916-9D4A-CC0053DDA94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295598" y="3188202"/>
          <a:ext cx="5287498" cy="86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10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51534">
                  <a:extLst>
                    <a:ext uri="{9D8B030D-6E8A-4147-A177-3AD203B41FA5}">
                      <a16:colId xmlns:a16="http://schemas.microsoft.com/office/drawing/2014/main" xmlns="" val="2524412242"/>
                    </a:ext>
                  </a:extLst>
                </a:gridCol>
                <a:gridCol w="837868">
                  <a:extLst>
                    <a:ext uri="{9D8B030D-6E8A-4147-A177-3AD203B41FA5}">
                      <a16:colId xmlns:a16="http://schemas.microsoft.com/office/drawing/2014/main" xmlns="" val="3342627735"/>
                    </a:ext>
                  </a:extLst>
                </a:gridCol>
                <a:gridCol w="8378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39613">
                  <a:extLst>
                    <a:ext uri="{9D8B030D-6E8A-4147-A177-3AD203B41FA5}">
                      <a16:colId xmlns:a16="http://schemas.microsoft.com/office/drawing/2014/main" xmlns="" val="3311058192"/>
                    </a:ext>
                  </a:extLst>
                </a:gridCol>
                <a:gridCol w="839613">
                  <a:extLst>
                    <a:ext uri="{9D8B030D-6E8A-4147-A177-3AD203B41FA5}">
                      <a16:colId xmlns:a16="http://schemas.microsoft.com/office/drawing/2014/main" xmlns="" val="1993344156"/>
                    </a:ext>
                  </a:extLst>
                </a:gridCol>
              </a:tblGrid>
              <a:tr h="31148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</a:rPr>
                        <a:t> </a:t>
                      </a:r>
                      <a:endParaRPr lang="en-US" sz="9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>
                          <a:solidFill>
                            <a:schemeClr val="bg1"/>
                          </a:solidFill>
                          <a:latin typeface="+mn-lt"/>
                        </a:rPr>
                        <a:t>Tous patients traités </a:t>
                      </a:r>
                      <a:r>
                        <a:rPr lang="en-US" sz="900" b="0" kern="1200">
                          <a:solidFill>
                            <a:schemeClr val="bg1"/>
                          </a:solidFill>
                          <a:latin typeface="+mn-lt"/>
                        </a:rPr>
                        <a:t>(n=159)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>
                          <a:solidFill>
                            <a:schemeClr val="bg1"/>
                          </a:solidFill>
                          <a:latin typeface="+mn-lt"/>
                        </a:rPr>
                        <a:t>IGHV non muté</a:t>
                      </a:r>
                    </a:p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kern="1200">
                          <a:solidFill>
                            <a:schemeClr val="bg1"/>
                          </a:solidFill>
                          <a:latin typeface="+mn-lt"/>
                        </a:rPr>
                        <a:t>(n=40)</a:t>
                      </a:r>
                      <a:endParaRPr lang="en-US" sz="900" b="1" kern="12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>
                          <a:solidFill>
                            <a:schemeClr val="bg1"/>
                          </a:solidFill>
                          <a:latin typeface="+mn-lt"/>
                        </a:rPr>
                        <a:t>Del(11q)</a:t>
                      </a:r>
                    </a:p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(n=11)</a:t>
                      </a:r>
                      <a:endParaRPr lang="en-US" sz="900" b="1" kern="12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Caryotype</a:t>
                      </a:r>
                      <a:r>
                        <a:rPr lang="en-US" sz="9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900" b="1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complexe</a:t>
                      </a:r>
                      <a:endParaRPr lang="en-US" sz="9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kern="1200" dirty="0">
                          <a:solidFill>
                            <a:schemeClr val="bg1"/>
                          </a:solidFill>
                          <a:latin typeface="+mn-lt"/>
                        </a:rPr>
                        <a:t>(n=31)</a:t>
                      </a:r>
                      <a:endParaRPr lang="en-US" sz="9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Del(17p)</a:t>
                      </a:r>
                    </a:p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/ TP53</a:t>
                      </a:r>
                    </a:p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kern="1200">
                          <a:solidFill>
                            <a:schemeClr val="bg1"/>
                          </a:solidFill>
                          <a:latin typeface="+mn-lt"/>
                        </a:rPr>
                        <a:t>(n=27)</a:t>
                      </a:r>
                      <a:endParaRPr lang="en-US" sz="9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311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SSP à 54 mois,</a:t>
                      </a:r>
                      <a:br>
                        <a:rPr lang="en-US" sz="10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</a:br>
                      <a:r>
                        <a:rPr lang="en-US" sz="10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% (95%CI)</a:t>
                      </a:r>
                      <a:endParaRPr lang="en-US" sz="1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8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70 (62-77)</a:t>
                      </a:r>
                      <a:endParaRPr lang="en-US" sz="1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8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68 (50-80)</a:t>
                      </a:r>
                      <a:endParaRPr lang="en-US" sz="1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8E6E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64 (30-85)</a:t>
                      </a:r>
                      <a:endParaRPr lang="en-US" sz="1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8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60 (41-75)</a:t>
                      </a:r>
                      <a:endParaRPr lang="en-US" sz="1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8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45 (25-64)</a:t>
                      </a:r>
                      <a:endParaRPr lang="en-US" sz="1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8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7" name="Forme libre : forme 16">
            <a:extLst>
              <a:ext uri="{FF2B5EF4-FFF2-40B4-BE49-F238E27FC236}">
                <a16:creationId xmlns:a16="http://schemas.microsoft.com/office/drawing/2014/main" xmlns="" id="{99C00C45-27E6-88ED-3913-3E59DC4802F2}"/>
              </a:ext>
            </a:extLst>
          </p:cNvPr>
          <p:cNvSpPr/>
          <p:nvPr/>
        </p:nvSpPr>
        <p:spPr>
          <a:xfrm>
            <a:off x="2248469" y="1518313"/>
            <a:ext cx="5312391" cy="835926"/>
          </a:xfrm>
          <a:custGeom>
            <a:avLst/>
            <a:gdLst>
              <a:gd name="connsiteX0" fmla="*/ 0 w 5312391"/>
              <a:gd name="connsiteY0" fmla="*/ 0 h 835926"/>
              <a:gd name="connsiteX1" fmla="*/ 2384946 w 5312391"/>
              <a:gd name="connsiteY1" fmla="*/ 0 h 835926"/>
              <a:gd name="connsiteX2" fmla="*/ 2384946 w 5312391"/>
              <a:gd name="connsiteY2" fmla="*/ 85299 h 835926"/>
              <a:gd name="connsiteX3" fmla="*/ 2422477 w 5312391"/>
              <a:gd name="connsiteY3" fmla="*/ 85299 h 835926"/>
              <a:gd name="connsiteX4" fmla="*/ 2422477 w 5312391"/>
              <a:gd name="connsiteY4" fmla="*/ 197893 h 835926"/>
              <a:gd name="connsiteX5" fmla="*/ 2466832 w 5312391"/>
              <a:gd name="connsiteY5" fmla="*/ 197893 h 835926"/>
              <a:gd name="connsiteX6" fmla="*/ 2466832 w 5312391"/>
              <a:gd name="connsiteY6" fmla="*/ 266132 h 835926"/>
              <a:gd name="connsiteX7" fmla="*/ 3190164 w 5312391"/>
              <a:gd name="connsiteY7" fmla="*/ 266132 h 835926"/>
              <a:gd name="connsiteX8" fmla="*/ 3190164 w 5312391"/>
              <a:gd name="connsiteY8" fmla="*/ 344606 h 835926"/>
              <a:gd name="connsiteX9" fmla="*/ 3418764 w 5312391"/>
              <a:gd name="connsiteY9" fmla="*/ 344606 h 835926"/>
              <a:gd name="connsiteX10" fmla="*/ 3418764 w 5312391"/>
              <a:gd name="connsiteY10" fmla="*/ 412845 h 835926"/>
              <a:gd name="connsiteX11" fmla="*/ 3473355 w 5312391"/>
              <a:gd name="connsiteY11" fmla="*/ 412845 h 835926"/>
              <a:gd name="connsiteX12" fmla="*/ 3473355 w 5312391"/>
              <a:gd name="connsiteY12" fmla="*/ 477672 h 835926"/>
              <a:gd name="connsiteX13" fmla="*/ 4336576 w 5312391"/>
              <a:gd name="connsiteY13" fmla="*/ 477672 h 835926"/>
              <a:gd name="connsiteX14" fmla="*/ 4336576 w 5312391"/>
              <a:gd name="connsiteY14" fmla="*/ 696036 h 835926"/>
              <a:gd name="connsiteX15" fmla="*/ 4411638 w 5312391"/>
              <a:gd name="connsiteY15" fmla="*/ 696036 h 835926"/>
              <a:gd name="connsiteX16" fmla="*/ 4411638 w 5312391"/>
              <a:gd name="connsiteY16" fmla="*/ 835926 h 835926"/>
              <a:gd name="connsiteX17" fmla="*/ 5312391 w 5312391"/>
              <a:gd name="connsiteY17" fmla="*/ 835926 h 83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312391" h="835926">
                <a:moveTo>
                  <a:pt x="0" y="0"/>
                </a:moveTo>
                <a:lnTo>
                  <a:pt x="2384946" y="0"/>
                </a:lnTo>
                <a:lnTo>
                  <a:pt x="2384946" y="85299"/>
                </a:lnTo>
                <a:lnTo>
                  <a:pt x="2422477" y="85299"/>
                </a:lnTo>
                <a:lnTo>
                  <a:pt x="2422477" y="197893"/>
                </a:lnTo>
                <a:lnTo>
                  <a:pt x="2466832" y="197893"/>
                </a:lnTo>
                <a:lnTo>
                  <a:pt x="2466832" y="266132"/>
                </a:lnTo>
                <a:lnTo>
                  <a:pt x="3190164" y="266132"/>
                </a:lnTo>
                <a:lnTo>
                  <a:pt x="3190164" y="344606"/>
                </a:lnTo>
                <a:lnTo>
                  <a:pt x="3418764" y="344606"/>
                </a:lnTo>
                <a:lnTo>
                  <a:pt x="3418764" y="412845"/>
                </a:lnTo>
                <a:lnTo>
                  <a:pt x="3473355" y="412845"/>
                </a:lnTo>
                <a:lnTo>
                  <a:pt x="3473355" y="477672"/>
                </a:lnTo>
                <a:lnTo>
                  <a:pt x="4336576" y="477672"/>
                </a:lnTo>
                <a:lnTo>
                  <a:pt x="4336576" y="696036"/>
                </a:lnTo>
                <a:lnTo>
                  <a:pt x="4411638" y="696036"/>
                </a:lnTo>
                <a:lnTo>
                  <a:pt x="4411638" y="835926"/>
                </a:lnTo>
                <a:lnTo>
                  <a:pt x="5312391" y="835926"/>
                </a:lnTo>
              </a:path>
            </a:pathLst>
          </a:cu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8" name="Forme libre : forme 17">
            <a:extLst>
              <a:ext uri="{FF2B5EF4-FFF2-40B4-BE49-F238E27FC236}">
                <a16:creationId xmlns:a16="http://schemas.microsoft.com/office/drawing/2014/main" xmlns="" id="{1F42A7BC-E4DF-5A77-030A-5AF40153BBFB}"/>
              </a:ext>
            </a:extLst>
          </p:cNvPr>
          <p:cNvSpPr/>
          <p:nvPr/>
        </p:nvSpPr>
        <p:spPr>
          <a:xfrm>
            <a:off x="2241645" y="1521725"/>
            <a:ext cx="5326039" cy="965579"/>
          </a:xfrm>
          <a:custGeom>
            <a:avLst/>
            <a:gdLst>
              <a:gd name="connsiteX0" fmla="*/ 0 w 5326039"/>
              <a:gd name="connsiteY0" fmla="*/ 0 h 965579"/>
              <a:gd name="connsiteX1" fmla="*/ 75062 w 5326039"/>
              <a:gd name="connsiteY1" fmla="*/ 0 h 965579"/>
              <a:gd name="connsiteX2" fmla="*/ 75062 w 5326039"/>
              <a:gd name="connsiteY2" fmla="*/ 34120 h 965579"/>
              <a:gd name="connsiteX3" fmla="*/ 1351128 w 5326039"/>
              <a:gd name="connsiteY3" fmla="*/ 34120 h 965579"/>
              <a:gd name="connsiteX4" fmla="*/ 1351128 w 5326039"/>
              <a:gd name="connsiteY4" fmla="*/ 61415 h 965579"/>
              <a:gd name="connsiteX5" fmla="*/ 1443251 w 5326039"/>
              <a:gd name="connsiteY5" fmla="*/ 61415 h 965579"/>
              <a:gd name="connsiteX6" fmla="*/ 1443251 w 5326039"/>
              <a:gd name="connsiteY6" fmla="*/ 88711 h 965579"/>
              <a:gd name="connsiteX7" fmla="*/ 1477370 w 5326039"/>
              <a:gd name="connsiteY7" fmla="*/ 88711 h 965579"/>
              <a:gd name="connsiteX8" fmla="*/ 1477370 w 5326039"/>
              <a:gd name="connsiteY8" fmla="*/ 122830 h 965579"/>
              <a:gd name="connsiteX9" fmla="*/ 1941394 w 5326039"/>
              <a:gd name="connsiteY9" fmla="*/ 122830 h 965579"/>
              <a:gd name="connsiteX10" fmla="*/ 1958454 w 5326039"/>
              <a:gd name="connsiteY10" fmla="*/ 139890 h 965579"/>
              <a:gd name="connsiteX11" fmla="*/ 2402006 w 5326039"/>
              <a:gd name="connsiteY11" fmla="*/ 139890 h 965579"/>
              <a:gd name="connsiteX12" fmla="*/ 2402006 w 5326039"/>
              <a:gd name="connsiteY12" fmla="*/ 187657 h 965579"/>
              <a:gd name="connsiteX13" fmla="*/ 2429301 w 5326039"/>
              <a:gd name="connsiteY13" fmla="*/ 187657 h 965579"/>
              <a:gd name="connsiteX14" fmla="*/ 2429301 w 5326039"/>
              <a:gd name="connsiteY14" fmla="*/ 259308 h 965579"/>
              <a:gd name="connsiteX15" fmla="*/ 2500952 w 5326039"/>
              <a:gd name="connsiteY15" fmla="*/ 293427 h 965579"/>
              <a:gd name="connsiteX16" fmla="*/ 2661313 w 5326039"/>
              <a:gd name="connsiteY16" fmla="*/ 293427 h 965579"/>
              <a:gd name="connsiteX17" fmla="*/ 2692021 w 5326039"/>
              <a:gd name="connsiteY17" fmla="*/ 313899 h 965579"/>
              <a:gd name="connsiteX18" fmla="*/ 3200400 w 5326039"/>
              <a:gd name="connsiteY18" fmla="*/ 313899 h 965579"/>
              <a:gd name="connsiteX19" fmla="*/ 3200400 w 5326039"/>
              <a:gd name="connsiteY19" fmla="*/ 313899 h 965579"/>
              <a:gd name="connsiteX20" fmla="*/ 3299346 w 5326039"/>
              <a:gd name="connsiteY20" fmla="*/ 313899 h 965579"/>
              <a:gd name="connsiteX21" fmla="*/ 3299346 w 5326039"/>
              <a:gd name="connsiteY21" fmla="*/ 365078 h 965579"/>
              <a:gd name="connsiteX22" fmla="*/ 3370997 w 5326039"/>
              <a:gd name="connsiteY22" fmla="*/ 365078 h 965579"/>
              <a:gd name="connsiteX23" fmla="*/ 3425588 w 5326039"/>
              <a:gd name="connsiteY23" fmla="*/ 515203 h 965579"/>
              <a:gd name="connsiteX24" fmla="*/ 3469943 w 5326039"/>
              <a:gd name="connsiteY24" fmla="*/ 515203 h 965579"/>
              <a:gd name="connsiteX25" fmla="*/ 3469943 w 5326039"/>
              <a:gd name="connsiteY25" fmla="*/ 542499 h 965579"/>
              <a:gd name="connsiteX26" fmla="*/ 4097740 w 5326039"/>
              <a:gd name="connsiteY26" fmla="*/ 542499 h 965579"/>
              <a:gd name="connsiteX27" fmla="*/ 4097740 w 5326039"/>
              <a:gd name="connsiteY27" fmla="*/ 566382 h 965579"/>
              <a:gd name="connsiteX28" fmla="*/ 4271749 w 5326039"/>
              <a:gd name="connsiteY28" fmla="*/ 566382 h 965579"/>
              <a:gd name="connsiteX29" fmla="*/ 4271749 w 5326039"/>
              <a:gd name="connsiteY29" fmla="*/ 603914 h 965579"/>
              <a:gd name="connsiteX30" fmla="*/ 4339988 w 5326039"/>
              <a:gd name="connsiteY30" fmla="*/ 603914 h 965579"/>
              <a:gd name="connsiteX31" fmla="*/ 4339988 w 5326039"/>
              <a:gd name="connsiteY31" fmla="*/ 702860 h 965579"/>
              <a:gd name="connsiteX32" fmla="*/ 4415051 w 5326039"/>
              <a:gd name="connsiteY32" fmla="*/ 771099 h 965579"/>
              <a:gd name="connsiteX33" fmla="*/ 4834719 w 5326039"/>
              <a:gd name="connsiteY33" fmla="*/ 771099 h 965579"/>
              <a:gd name="connsiteX34" fmla="*/ 4834719 w 5326039"/>
              <a:gd name="connsiteY34" fmla="*/ 832514 h 965579"/>
              <a:gd name="connsiteX35" fmla="*/ 5138382 w 5326039"/>
              <a:gd name="connsiteY35" fmla="*/ 832514 h 965579"/>
              <a:gd name="connsiteX36" fmla="*/ 5138382 w 5326039"/>
              <a:gd name="connsiteY36" fmla="*/ 965579 h 965579"/>
              <a:gd name="connsiteX37" fmla="*/ 5326039 w 5326039"/>
              <a:gd name="connsiteY37" fmla="*/ 965579 h 965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326039" h="965579">
                <a:moveTo>
                  <a:pt x="0" y="0"/>
                </a:moveTo>
                <a:lnTo>
                  <a:pt x="75062" y="0"/>
                </a:lnTo>
                <a:lnTo>
                  <a:pt x="75062" y="34120"/>
                </a:lnTo>
                <a:lnTo>
                  <a:pt x="1351128" y="34120"/>
                </a:lnTo>
                <a:lnTo>
                  <a:pt x="1351128" y="61415"/>
                </a:lnTo>
                <a:lnTo>
                  <a:pt x="1443251" y="61415"/>
                </a:lnTo>
                <a:lnTo>
                  <a:pt x="1443251" y="88711"/>
                </a:lnTo>
                <a:lnTo>
                  <a:pt x="1477370" y="88711"/>
                </a:lnTo>
                <a:lnTo>
                  <a:pt x="1477370" y="122830"/>
                </a:lnTo>
                <a:lnTo>
                  <a:pt x="1941394" y="122830"/>
                </a:lnTo>
                <a:lnTo>
                  <a:pt x="1958454" y="139890"/>
                </a:lnTo>
                <a:lnTo>
                  <a:pt x="2402006" y="139890"/>
                </a:lnTo>
                <a:lnTo>
                  <a:pt x="2402006" y="187657"/>
                </a:lnTo>
                <a:lnTo>
                  <a:pt x="2429301" y="187657"/>
                </a:lnTo>
                <a:lnTo>
                  <a:pt x="2429301" y="259308"/>
                </a:lnTo>
                <a:lnTo>
                  <a:pt x="2500952" y="293427"/>
                </a:lnTo>
                <a:lnTo>
                  <a:pt x="2661313" y="293427"/>
                </a:lnTo>
                <a:lnTo>
                  <a:pt x="2692021" y="313899"/>
                </a:lnTo>
                <a:lnTo>
                  <a:pt x="3200400" y="313899"/>
                </a:lnTo>
                <a:lnTo>
                  <a:pt x="3200400" y="313899"/>
                </a:lnTo>
                <a:lnTo>
                  <a:pt x="3299346" y="313899"/>
                </a:lnTo>
                <a:lnTo>
                  <a:pt x="3299346" y="365078"/>
                </a:lnTo>
                <a:lnTo>
                  <a:pt x="3370997" y="365078"/>
                </a:lnTo>
                <a:lnTo>
                  <a:pt x="3425588" y="515203"/>
                </a:lnTo>
                <a:lnTo>
                  <a:pt x="3469943" y="515203"/>
                </a:lnTo>
                <a:lnTo>
                  <a:pt x="3469943" y="542499"/>
                </a:lnTo>
                <a:lnTo>
                  <a:pt x="4097740" y="542499"/>
                </a:lnTo>
                <a:lnTo>
                  <a:pt x="4097740" y="566382"/>
                </a:lnTo>
                <a:lnTo>
                  <a:pt x="4271749" y="566382"/>
                </a:lnTo>
                <a:lnTo>
                  <a:pt x="4271749" y="603914"/>
                </a:lnTo>
                <a:lnTo>
                  <a:pt x="4339988" y="603914"/>
                </a:lnTo>
                <a:lnTo>
                  <a:pt x="4339988" y="702860"/>
                </a:lnTo>
                <a:lnTo>
                  <a:pt x="4415051" y="771099"/>
                </a:lnTo>
                <a:lnTo>
                  <a:pt x="4834719" y="771099"/>
                </a:lnTo>
                <a:lnTo>
                  <a:pt x="4834719" y="832514"/>
                </a:lnTo>
                <a:lnTo>
                  <a:pt x="5138382" y="832514"/>
                </a:lnTo>
                <a:lnTo>
                  <a:pt x="5138382" y="965579"/>
                </a:lnTo>
                <a:lnTo>
                  <a:pt x="5326039" y="965579"/>
                </a:lnTo>
              </a:path>
            </a:pathLst>
          </a:cu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9" name="Forme libre : forme 18">
            <a:extLst>
              <a:ext uri="{FF2B5EF4-FFF2-40B4-BE49-F238E27FC236}">
                <a16:creationId xmlns:a16="http://schemas.microsoft.com/office/drawing/2014/main" xmlns="" id="{96F1F2DB-20D7-4E47-D17A-343C498EE6FD}"/>
              </a:ext>
            </a:extLst>
          </p:cNvPr>
          <p:cNvSpPr/>
          <p:nvPr/>
        </p:nvSpPr>
        <p:spPr>
          <a:xfrm>
            <a:off x="2234821" y="1525137"/>
            <a:ext cx="4930254" cy="934872"/>
          </a:xfrm>
          <a:custGeom>
            <a:avLst/>
            <a:gdLst>
              <a:gd name="connsiteX0" fmla="*/ 0 w 4930254"/>
              <a:gd name="connsiteY0" fmla="*/ 0 h 934872"/>
              <a:gd name="connsiteX1" fmla="*/ 2422478 w 4930254"/>
              <a:gd name="connsiteY1" fmla="*/ 0 h 934872"/>
              <a:gd name="connsiteX2" fmla="*/ 2422478 w 4930254"/>
              <a:gd name="connsiteY2" fmla="*/ 464024 h 934872"/>
              <a:gd name="connsiteX3" fmla="*/ 2466833 w 4930254"/>
              <a:gd name="connsiteY3" fmla="*/ 464024 h 934872"/>
              <a:gd name="connsiteX4" fmla="*/ 2466833 w 4930254"/>
              <a:gd name="connsiteY4" fmla="*/ 702860 h 934872"/>
              <a:gd name="connsiteX5" fmla="*/ 3476767 w 4930254"/>
              <a:gd name="connsiteY5" fmla="*/ 702860 h 934872"/>
              <a:gd name="connsiteX6" fmla="*/ 3476767 w 4930254"/>
              <a:gd name="connsiteY6" fmla="*/ 934872 h 934872"/>
              <a:gd name="connsiteX7" fmla="*/ 4930254 w 4930254"/>
              <a:gd name="connsiteY7" fmla="*/ 934872 h 934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30254" h="934872">
                <a:moveTo>
                  <a:pt x="0" y="0"/>
                </a:moveTo>
                <a:lnTo>
                  <a:pt x="2422478" y="0"/>
                </a:lnTo>
                <a:lnTo>
                  <a:pt x="2422478" y="464024"/>
                </a:lnTo>
                <a:lnTo>
                  <a:pt x="2466833" y="464024"/>
                </a:lnTo>
                <a:lnTo>
                  <a:pt x="2466833" y="702860"/>
                </a:lnTo>
                <a:lnTo>
                  <a:pt x="3476767" y="702860"/>
                </a:lnTo>
                <a:lnTo>
                  <a:pt x="3476767" y="934872"/>
                </a:lnTo>
                <a:lnTo>
                  <a:pt x="4930254" y="934872"/>
                </a:ln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xmlns="" id="{6A1E8675-359D-BB0A-8DAD-7927EEB6DC5A}"/>
              </a:ext>
            </a:extLst>
          </p:cNvPr>
          <p:cNvSpPr/>
          <p:nvPr/>
        </p:nvSpPr>
        <p:spPr>
          <a:xfrm>
            <a:off x="2227997" y="1521725"/>
            <a:ext cx="4971197" cy="1201003"/>
          </a:xfrm>
          <a:custGeom>
            <a:avLst/>
            <a:gdLst>
              <a:gd name="connsiteX0" fmla="*/ 0 w 4971197"/>
              <a:gd name="connsiteY0" fmla="*/ 0 h 1201003"/>
              <a:gd name="connsiteX1" fmla="*/ 1074761 w 4971197"/>
              <a:gd name="connsiteY1" fmla="*/ 0 h 1201003"/>
              <a:gd name="connsiteX2" fmla="*/ 1074761 w 4971197"/>
              <a:gd name="connsiteY2" fmla="*/ 92123 h 1201003"/>
              <a:gd name="connsiteX3" fmla="*/ 1463722 w 4971197"/>
              <a:gd name="connsiteY3" fmla="*/ 92123 h 1201003"/>
              <a:gd name="connsiteX4" fmla="*/ 1463722 w 4971197"/>
              <a:gd name="connsiteY4" fmla="*/ 177421 h 1201003"/>
              <a:gd name="connsiteX5" fmla="*/ 1955042 w 4971197"/>
              <a:gd name="connsiteY5" fmla="*/ 177421 h 1201003"/>
              <a:gd name="connsiteX6" fmla="*/ 1955042 w 4971197"/>
              <a:gd name="connsiteY6" fmla="*/ 262720 h 1201003"/>
              <a:gd name="connsiteX7" fmla="*/ 2446361 w 4971197"/>
              <a:gd name="connsiteY7" fmla="*/ 262720 h 1201003"/>
              <a:gd name="connsiteX8" fmla="*/ 2446361 w 4971197"/>
              <a:gd name="connsiteY8" fmla="*/ 348018 h 1201003"/>
              <a:gd name="connsiteX9" fmla="*/ 2681785 w 4971197"/>
              <a:gd name="connsiteY9" fmla="*/ 348018 h 1201003"/>
              <a:gd name="connsiteX10" fmla="*/ 2681785 w 4971197"/>
              <a:gd name="connsiteY10" fmla="*/ 429905 h 1201003"/>
              <a:gd name="connsiteX11" fmla="*/ 3319818 w 4971197"/>
              <a:gd name="connsiteY11" fmla="*/ 429905 h 1201003"/>
              <a:gd name="connsiteX12" fmla="*/ 3319818 w 4971197"/>
              <a:gd name="connsiteY12" fmla="*/ 511791 h 1201003"/>
              <a:gd name="connsiteX13" fmla="*/ 3401704 w 4971197"/>
              <a:gd name="connsiteY13" fmla="*/ 511791 h 1201003"/>
              <a:gd name="connsiteX14" fmla="*/ 3401704 w 4971197"/>
              <a:gd name="connsiteY14" fmla="*/ 764275 h 1201003"/>
              <a:gd name="connsiteX15" fmla="*/ 3432412 w 4971197"/>
              <a:gd name="connsiteY15" fmla="*/ 764275 h 1201003"/>
              <a:gd name="connsiteX16" fmla="*/ 3432412 w 4971197"/>
              <a:gd name="connsiteY16" fmla="*/ 859809 h 1201003"/>
              <a:gd name="connsiteX17" fmla="*/ 4292221 w 4971197"/>
              <a:gd name="connsiteY17" fmla="*/ 859809 h 1201003"/>
              <a:gd name="connsiteX18" fmla="*/ 4292221 w 4971197"/>
              <a:gd name="connsiteY18" fmla="*/ 951932 h 1201003"/>
              <a:gd name="connsiteX19" fmla="*/ 4370696 w 4971197"/>
              <a:gd name="connsiteY19" fmla="*/ 951932 h 1201003"/>
              <a:gd name="connsiteX20" fmla="*/ 4370696 w 4971197"/>
              <a:gd name="connsiteY20" fmla="*/ 1023582 h 1201003"/>
              <a:gd name="connsiteX21" fmla="*/ 4851779 w 4971197"/>
              <a:gd name="connsiteY21" fmla="*/ 1023582 h 1201003"/>
              <a:gd name="connsiteX22" fmla="*/ 4851779 w 4971197"/>
              <a:gd name="connsiteY22" fmla="*/ 1201003 h 1201003"/>
              <a:gd name="connsiteX23" fmla="*/ 4971197 w 4971197"/>
              <a:gd name="connsiteY23" fmla="*/ 1201003 h 120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971197" h="1201003">
                <a:moveTo>
                  <a:pt x="0" y="0"/>
                </a:moveTo>
                <a:lnTo>
                  <a:pt x="1074761" y="0"/>
                </a:lnTo>
                <a:lnTo>
                  <a:pt x="1074761" y="92123"/>
                </a:lnTo>
                <a:lnTo>
                  <a:pt x="1463722" y="92123"/>
                </a:lnTo>
                <a:lnTo>
                  <a:pt x="1463722" y="177421"/>
                </a:lnTo>
                <a:lnTo>
                  <a:pt x="1955042" y="177421"/>
                </a:lnTo>
                <a:lnTo>
                  <a:pt x="1955042" y="262720"/>
                </a:lnTo>
                <a:lnTo>
                  <a:pt x="2446361" y="262720"/>
                </a:lnTo>
                <a:lnTo>
                  <a:pt x="2446361" y="348018"/>
                </a:lnTo>
                <a:lnTo>
                  <a:pt x="2681785" y="348018"/>
                </a:lnTo>
                <a:lnTo>
                  <a:pt x="2681785" y="429905"/>
                </a:lnTo>
                <a:lnTo>
                  <a:pt x="3319818" y="429905"/>
                </a:lnTo>
                <a:lnTo>
                  <a:pt x="3319818" y="511791"/>
                </a:lnTo>
                <a:lnTo>
                  <a:pt x="3401704" y="511791"/>
                </a:lnTo>
                <a:lnTo>
                  <a:pt x="3401704" y="764275"/>
                </a:lnTo>
                <a:lnTo>
                  <a:pt x="3432412" y="764275"/>
                </a:lnTo>
                <a:lnTo>
                  <a:pt x="3432412" y="859809"/>
                </a:lnTo>
                <a:lnTo>
                  <a:pt x="4292221" y="859809"/>
                </a:lnTo>
                <a:lnTo>
                  <a:pt x="4292221" y="951932"/>
                </a:lnTo>
                <a:lnTo>
                  <a:pt x="4370696" y="951932"/>
                </a:lnTo>
                <a:lnTo>
                  <a:pt x="4370696" y="1023582"/>
                </a:lnTo>
                <a:lnTo>
                  <a:pt x="4851779" y="1023582"/>
                </a:lnTo>
                <a:lnTo>
                  <a:pt x="4851779" y="1201003"/>
                </a:lnTo>
                <a:lnTo>
                  <a:pt x="4971197" y="1201003"/>
                </a:lnTo>
              </a:path>
            </a:pathLst>
          </a:cu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1" name="Forme libre : forme 20">
            <a:extLst>
              <a:ext uri="{FF2B5EF4-FFF2-40B4-BE49-F238E27FC236}">
                <a16:creationId xmlns:a16="http://schemas.microsoft.com/office/drawing/2014/main" xmlns="" id="{E8C1EDB2-F92D-E937-6AEE-74BEFCAD08C5}"/>
              </a:ext>
            </a:extLst>
          </p:cNvPr>
          <p:cNvSpPr/>
          <p:nvPr/>
        </p:nvSpPr>
        <p:spPr>
          <a:xfrm>
            <a:off x="2227997" y="1525137"/>
            <a:ext cx="5134970" cy="1412544"/>
          </a:xfrm>
          <a:custGeom>
            <a:avLst/>
            <a:gdLst>
              <a:gd name="connsiteX0" fmla="*/ 0 w 5134970"/>
              <a:gd name="connsiteY0" fmla="*/ 0 h 1412544"/>
              <a:gd name="connsiteX1" fmla="*/ 484496 w 5134970"/>
              <a:gd name="connsiteY1" fmla="*/ 0 h 1412544"/>
              <a:gd name="connsiteX2" fmla="*/ 484496 w 5134970"/>
              <a:gd name="connsiteY2" fmla="*/ 30708 h 1412544"/>
              <a:gd name="connsiteX3" fmla="*/ 1361364 w 5134970"/>
              <a:gd name="connsiteY3" fmla="*/ 30708 h 1412544"/>
              <a:gd name="connsiteX4" fmla="*/ 1361364 w 5134970"/>
              <a:gd name="connsiteY4" fmla="*/ 98947 h 1412544"/>
              <a:gd name="connsiteX5" fmla="*/ 1422779 w 5134970"/>
              <a:gd name="connsiteY5" fmla="*/ 98947 h 1412544"/>
              <a:gd name="connsiteX6" fmla="*/ 1422779 w 5134970"/>
              <a:gd name="connsiteY6" fmla="*/ 143302 h 1412544"/>
              <a:gd name="connsiteX7" fmla="*/ 1456899 w 5134970"/>
              <a:gd name="connsiteY7" fmla="*/ 143302 h 1412544"/>
              <a:gd name="connsiteX8" fmla="*/ 1456899 w 5134970"/>
              <a:gd name="connsiteY8" fmla="*/ 208129 h 1412544"/>
              <a:gd name="connsiteX9" fmla="*/ 1487606 w 5134970"/>
              <a:gd name="connsiteY9" fmla="*/ 208129 h 1412544"/>
              <a:gd name="connsiteX10" fmla="*/ 1487606 w 5134970"/>
              <a:gd name="connsiteY10" fmla="*/ 412845 h 1412544"/>
              <a:gd name="connsiteX11" fmla="*/ 2521424 w 5134970"/>
              <a:gd name="connsiteY11" fmla="*/ 412845 h 1412544"/>
              <a:gd name="connsiteX12" fmla="*/ 2521424 w 5134970"/>
              <a:gd name="connsiteY12" fmla="*/ 518615 h 1412544"/>
              <a:gd name="connsiteX13" fmla="*/ 3316406 w 5134970"/>
              <a:gd name="connsiteY13" fmla="*/ 518615 h 1412544"/>
              <a:gd name="connsiteX14" fmla="*/ 3316406 w 5134970"/>
              <a:gd name="connsiteY14" fmla="*/ 631209 h 1412544"/>
              <a:gd name="connsiteX15" fmla="*/ 3391469 w 5134970"/>
              <a:gd name="connsiteY15" fmla="*/ 631209 h 1412544"/>
              <a:gd name="connsiteX16" fmla="*/ 3391469 w 5134970"/>
              <a:gd name="connsiteY16" fmla="*/ 767687 h 1412544"/>
              <a:gd name="connsiteX17" fmla="*/ 3432412 w 5134970"/>
              <a:gd name="connsiteY17" fmla="*/ 767687 h 1412544"/>
              <a:gd name="connsiteX18" fmla="*/ 3432412 w 5134970"/>
              <a:gd name="connsiteY18" fmla="*/ 938284 h 1412544"/>
              <a:gd name="connsiteX19" fmla="*/ 4285397 w 5134970"/>
              <a:gd name="connsiteY19" fmla="*/ 938284 h 1412544"/>
              <a:gd name="connsiteX20" fmla="*/ 4285397 w 5134970"/>
              <a:gd name="connsiteY20" fmla="*/ 1074762 h 1412544"/>
              <a:gd name="connsiteX21" fmla="*/ 4353636 w 5134970"/>
              <a:gd name="connsiteY21" fmla="*/ 1074762 h 1412544"/>
              <a:gd name="connsiteX22" fmla="*/ 4353636 w 5134970"/>
              <a:gd name="connsiteY22" fmla="*/ 1289714 h 1412544"/>
              <a:gd name="connsiteX23" fmla="*/ 4397991 w 5134970"/>
              <a:gd name="connsiteY23" fmla="*/ 1289714 h 1412544"/>
              <a:gd name="connsiteX24" fmla="*/ 4397991 w 5134970"/>
              <a:gd name="connsiteY24" fmla="*/ 1412544 h 1412544"/>
              <a:gd name="connsiteX25" fmla="*/ 5134970 w 5134970"/>
              <a:gd name="connsiteY25" fmla="*/ 1412544 h 1412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134970" h="1412544">
                <a:moveTo>
                  <a:pt x="0" y="0"/>
                </a:moveTo>
                <a:lnTo>
                  <a:pt x="484496" y="0"/>
                </a:lnTo>
                <a:lnTo>
                  <a:pt x="484496" y="30708"/>
                </a:lnTo>
                <a:lnTo>
                  <a:pt x="1361364" y="30708"/>
                </a:lnTo>
                <a:lnTo>
                  <a:pt x="1361364" y="98947"/>
                </a:lnTo>
                <a:lnTo>
                  <a:pt x="1422779" y="98947"/>
                </a:lnTo>
                <a:lnTo>
                  <a:pt x="1422779" y="143302"/>
                </a:lnTo>
                <a:lnTo>
                  <a:pt x="1456899" y="143302"/>
                </a:lnTo>
                <a:lnTo>
                  <a:pt x="1456899" y="208129"/>
                </a:lnTo>
                <a:lnTo>
                  <a:pt x="1487606" y="208129"/>
                </a:lnTo>
                <a:lnTo>
                  <a:pt x="1487606" y="412845"/>
                </a:lnTo>
                <a:lnTo>
                  <a:pt x="2521424" y="412845"/>
                </a:lnTo>
                <a:lnTo>
                  <a:pt x="2521424" y="518615"/>
                </a:lnTo>
                <a:lnTo>
                  <a:pt x="3316406" y="518615"/>
                </a:lnTo>
                <a:lnTo>
                  <a:pt x="3316406" y="631209"/>
                </a:lnTo>
                <a:lnTo>
                  <a:pt x="3391469" y="631209"/>
                </a:lnTo>
                <a:lnTo>
                  <a:pt x="3391469" y="767687"/>
                </a:lnTo>
                <a:lnTo>
                  <a:pt x="3432412" y="767687"/>
                </a:lnTo>
                <a:lnTo>
                  <a:pt x="3432412" y="938284"/>
                </a:lnTo>
                <a:lnTo>
                  <a:pt x="4285397" y="938284"/>
                </a:lnTo>
                <a:lnTo>
                  <a:pt x="4285397" y="1074762"/>
                </a:lnTo>
                <a:lnTo>
                  <a:pt x="4353636" y="1074762"/>
                </a:lnTo>
                <a:lnTo>
                  <a:pt x="4353636" y="1289714"/>
                </a:lnTo>
                <a:lnTo>
                  <a:pt x="4397991" y="1289714"/>
                </a:lnTo>
                <a:lnTo>
                  <a:pt x="4397991" y="1412544"/>
                </a:lnTo>
                <a:lnTo>
                  <a:pt x="5134970" y="1412544"/>
                </a:lnTo>
              </a:path>
            </a:pathLst>
          </a:cu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4452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5CEDD532-39DA-D6F8-5B8C-4B9A0DA61F44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fr-FR" dirty="0"/>
              <a:t>G. Moreno et al., ASH</a:t>
            </a:r>
            <a:r>
              <a:rPr lang="fr-FR" baseline="30000" dirty="0"/>
              <a:t>® </a:t>
            </a:r>
            <a:r>
              <a:rPr lang="fr-FR" dirty="0"/>
              <a:t>2023, Abs. #634</a:t>
            </a:r>
          </a:p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0139C9B5-6947-3CC1-5E47-4DF4FE6416B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b="1">
                <a:solidFill>
                  <a:srgbClr val="FF7F4D"/>
                </a:solidFill>
                <a:latin typeface="Century Gothic" panose="020B0502020202020204" pitchFamily="34" charset="0"/>
              </a:rPr>
              <a:t>Etude GLOW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90B02BB8-2082-7FD9-66C7-DEFA1062184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xmlns="" id="{CF7560DF-79A7-6262-9730-834B85F5520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35351" y="6554231"/>
            <a:ext cx="1411407" cy="242888"/>
          </a:xfrm>
        </p:spPr>
        <p:txBody>
          <a:bodyPr>
            <a:normAutofit fontScale="92500"/>
          </a:bodyPr>
          <a:lstStyle/>
          <a:p>
            <a:r>
              <a:rPr lang="fr-FR" dirty="0"/>
              <a:t>9-12 décembre 2023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985664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xmlns="" id="{3434C085-0770-43A0-1B63-D7A7493A9A2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/>
          </a:bodyPr>
          <a:lstStyle/>
          <a:p>
            <a:r>
              <a:rPr lang="fr-FR" dirty="0"/>
              <a:t>9-12 décembre 2023</a:t>
            </a:r>
          </a:p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E0021175-4FA4-37AD-23CD-EBCF6DF2E13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sz="3600" b="1">
                <a:solidFill>
                  <a:srgbClr val="FF7F4D"/>
                </a:solidFill>
                <a:latin typeface="Century Gothic" panose="020B0502020202020204" pitchFamily="34" charset="0"/>
              </a:rPr>
              <a:t>Etude GLOW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024041FA-24D4-61E8-793F-4E60805D3C9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/>
              <a:t>Design de cette étude de phase 3 </a:t>
            </a:r>
            <a:r>
              <a:rPr lang="fr-FR" b="0" dirty="0"/>
              <a:t>(NTC03462719)</a:t>
            </a:r>
            <a:endParaRPr lang="en-US" b="0" dirty="0"/>
          </a:p>
          <a:p>
            <a:endParaRPr lang="fr-FR" dirty="0"/>
          </a:p>
        </p:txBody>
      </p:sp>
      <p:sp>
        <p:nvSpPr>
          <p:cNvPr id="6" name="Parenthèse ouvrante 5">
            <a:extLst>
              <a:ext uri="{FF2B5EF4-FFF2-40B4-BE49-F238E27FC236}">
                <a16:creationId xmlns:a16="http://schemas.microsoft.com/office/drawing/2014/main" xmlns="" id="{F6ADC03F-34C1-14EB-DF22-618B1BDE1F12}"/>
              </a:ext>
            </a:extLst>
          </p:cNvPr>
          <p:cNvSpPr/>
          <p:nvPr/>
        </p:nvSpPr>
        <p:spPr>
          <a:xfrm>
            <a:off x="4758931" y="1821292"/>
            <a:ext cx="699010" cy="1548508"/>
          </a:xfrm>
          <a:prstGeom prst="leftBracket">
            <a:avLst>
              <a:gd name="adj" fmla="val 0"/>
            </a:avLst>
          </a:prstGeom>
          <a:noFill/>
          <a:ln w="19050" cap="flat" cmpd="sng" algn="ctr">
            <a:solidFill>
              <a:srgbClr val="000000">
                <a:lumMod val="50000"/>
                <a:lumOff val="50000"/>
              </a:srgbClr>
            </a:solidFill>
            <a:prstDash val="solid"/>
            <a:miter lim="800000"/>
            <a:headEnd type="triangle" w="lg" len="lg"/>
            <a:tailEnd type="triangle" w="lg" len="lg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fr-FR" sz="1400" ker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xmlns="" id="{29F750F8-89DA-2376-95FD-8C3980E2C782}"/>
              </a:ext>
            </a:extLst>
          </p:cNvPr>
          <p:cNvSpPr/>
          <p:nvPr/>
        </p:nvSpPr>
        <p:spPr>
          <a:xfrm>
            <a:off x="1145292" y="1055109"/>
            <a:ext cx="3388241" cy="281272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spcFirstLastPara="0" vert="horz" wrap="square" lIns="74434" tIns="74434" rIns="74434" bIns="74434" numCol="1" spcCol="1270" anchor="ctr" anchorCtr="0">
            <a:noAutofit/>
          </a:bodyPr>
          <a:lstStyle/>
          <a:p>
            <a:pPr defTabSz="450056">
              <a:spcBef>
                <a:spcPts val="400"/>
              </a:spcBef>
              <a:defRPr/>
            </a:pPr>
            <a:r>
              <a:rPr lang="da-DK" sz="1200" b="1" dirty="0">
                <a:solidFill>
                  <a:srgbClr val="000000"/>
                </a:solidFill>
                <a:cs typeface="Arial" panose="020B0604020202020204" pitchFamily="34" charset="0"/>
              </a:rPr>
              <a:t>Patients (N=211)</a:t>
            </a:r>
          </a:p>
          <a:p>
            <a:pPr marL="108000" indent="-108000" defTabSz="450056">
              <a:spcBef>
                <a:spcPts val="6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/>
            </a:pPr>
            <a:r>
              <a:rPr lang="fr-FR" sz="1100" dirty="0">
                <a:solidFill>
                  <a:srgbClr val="000000"/>
                </a:solidFill>
                <a:cs typeface="Arial" panose="020B0604020202020204" pitchFamily="34" charset="0"/>
              </a:rPr>
              <a:t>LLC précédemment non traitée</a:t>
            </a:r>
          </a:p>
          <a:p>
            <a:pPr marL="108000" indent="-108000" defTabSz="450056">
              <a:spcBef>
                <a:spcPts val="6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/>
            </a:pPr>
            <a:r>
              <a:rPr lang="fr-FR" sz="1100" dirty="0">
                <a:solidFill>
                  <a:srgbClr val="000000"/>
                </a:solidFill>
                <a:cs typeface="Arial" panose="020B0604020202020204" pitchFamily="34" charset="0"/>
              </a:rPr>
              <a:t>≥ 65 ans ou &lt; 65 ans avec CIRS &gt; 6 ou </a:t>
            </a:r>
            <a:r>
              <a:rPr lang="fr-FR" sz="1100" dirty="0" err="1">
                <a:solidFill>
                  <a:srgbClr val="000000"/>
                </a:solidFill>
                <a:cs typeface="Arial" panose="020B0604020202020204" pitchFamily="34" charset="0"/>
              </a:rPr>
              <a:t>CICr</a:t>
            </a:r>
            <a:r>
              <a:rPr lang="fr-FR" sz="1100" dirty="0">
                <a:solidFill>
                  <a:srgbClr val="000000"/>
                </a:solidFill>
                <a:cs typeface="Arial" panose="020B0604020202020204" pitchFamily="34" charset="0"/>
              </a:rPr>
              <a:t> &gt; 70mL/min</a:t>
            </a:r>
          </a:p>
          <a:p>
            <a:pPr marL="108000" indent="-108000" defTabSz="450056">
              <a:spcBef>
                <a:spcPts val="6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/>
            </a:pPr>
            <a:r>
              <a:rPr lang="fr-FR" sz="1100" dirty="0">
                <a:solidFill>
                  <a:srgbClr val="000000"/>
                </a:solidFill>
                <a:cs typeface="Arial" panose="020B0604020202020204" pitchFamily="34" charset="0"/>
              </a:rPr>
              <a:t>Pas de </a:t>
            </a:r>
            <a:r>
              <a:rPr lang="fr-FR" sz="1100" dirty="0" err="1">
                <a:solidFill>
                  <a:srgbClr val="000000"/>
                </a:solidFill>
                <a:cs typeface="Arial" panose="020B0604020202020204" pitchFamily="34" charset="0"/>
              </a:rPr>
              <a:t>del</a:t>
            </a:r>
            <a:r>
              <a:rPr lang="fr-FR" sz="1100" dirty="0">
                <a:solidFill>
                  <a:srgbClr val="000000"/>
                </a:solidFill>
                <a:cs typeface="Arial" panose="020B0604020202020204" pitchFamily="34" charset="0"/>
              </a:rPr>
              <a:t>(17p) ou mutation de </a:t>
            </a:r>
            <a:r>
              <a:rPr lang="fr-FR" sz="1100" i="1" dirty="0">
                <a:solidFill>
                  <a:srgbClr val="000000"/>
                </a:solidFill>
                <a:cs typeface="Arial" panose="020B0604020202020204" pitchFamily="34" charset="0"/>
              </a:rPr>
              <a:t>TP53</a:t>
            </a:r>
            <a:r>
              <a:rPr lang="fr-FR" sz="1100" dirty="0">
                <a:solidFill>
                  <a:srgbClr val="000000"/>
                </a:solidFill>
                <a:cs typeface="Arial" panose="020B0604020202020204" pitchFamily="34" charset="0"/>
              </a:rPr>
              <a:t> connue</a:t>
            </a:r>
          </a:p>
          <a:p>
            <a:pPr marL="108000" indent="-108000" defTabSz="450056">
              <a:spcBef>
                <a:spcPts val="6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/>
            </a:pPr>
            <a:r>
              <a:rPr lang="fr-FR" sz="1100" dirty="0">
                <a:solidFill>
                  <a:srgbClr val="000000"/>
                </a:solidFill>
                <a:cs typeface="Arial" panose="020B0604020202020204" pitchFamily="34" charset="0"/>
              </a:rPr>
              <a:t>ECOG PS 0-2</a:t>
            </a:r>
          </a:p>
          <a:p>
            <a:pPr defTabSz="450056">
              <a:spcBef>
                <a:spcPts val="1200"/>
              </a:spcBef>
              <a:defRPr/>
            </a:pPr>
            <a:r>
              <a:rPr lang="da-DK" sz="1100" b="1" dirty="0" err="1">
                <a:solidFill>
                  <a:srgbClr val="000000"/>
                </a:solidFill>
                <a:cs typeface="Arial" panose="020B0604020202020204" pitchFamily="34" charset="0"/>
              </a:rPr>
              <a:t>Stratification</a:t>
            </a:r>
            <a:endParaRPr lang="da-DK" sz="11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108000" indent="-108000" defTabSz="450056">
              <a:spcBef>
                <a:spcPts val="6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/>
            </a:pPr>
            <a:r>
              <a:rPr lang="fr-FR" sz="1050" dirty="0">
                <a:solidFill>
                  <a:srgbClr val="000000"/>
                </a:solidFill>
                <a:cs typeface="Arial" panose="020B0604020202020204" pitchFamily="34" charset="0"/>
              </a:rPr>
              <a:t>Statut mutationnel </a:t>
            </a:r>
            <a:r>
              <a:rPr lang="fr-FR" sz="1050" i="1" dirty="0">
                <a:solidFill>
                  <a:srgbClr val="000000"/>
                </a:solidFill>
                <a:cs typeface="Arial" panose="020B0604020202020204" pitchFamily="34" charset="0"/>
              </a:rPr>
              <a:t>IGHV</a:t>
            </a:r>
          </a:p>
          <a:p>
            <a:pPr marL="108000" indent="-108000" defTabSz="450056">
              <a:spcBef>
                <a:spcPts val="6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/>
            </a:pPr>
            <a:r>
              <a:rPr lang="fr-FR" sz="1050" dirty="0">
                <a:solidFill>
                  <a:srgbClr val="000000"/>
                </a:solidFill>
                <a:cs typeface="Arial" panose="020B0604020202020204" pitchFamily="34" charset="0"/>
              </a:rPr>
              <a:t>Présence de </a:t>
            </a:r>
            <a:r>
              <a:rPr lang="fr-FR" sz="1050" dirty="0" err="1">
                <a:solidFill>
                  <a:srgbClr val="000000"/>
                </a:solidFill>
                <a:cs typeface="Arial" panose="020B0604020202020204" pitchFamily="34" charset="0"/>
              </a:rPr>
              <a:t>del</a:t>
            </a:r>
            <a:r>
              <a:rPr lang="fr-FR" sz="1050" dirty="0">
                <a:solidFill>
                  <a:srgbClr val="000000"/>
                </a:solidFill>
                <a:cs typeface="Arial" panose="020B0604020202020204" pitchFamily="34" charset="0"/>
              </a:rPr>
              <a:t>(17p)</a:t>
            </a:r>
          </a:p>
          <a:p>
            <a:pPr marL="108000" indent="-108000" defTabSz="450056">
              <a:spcBef>
                <a:spcPts val="600"/>
              </a:spcBef>
              <a:buClr>
                <a:srgbClr val="9A00C7"/>
              </a:buClr>
              <a:buFont typeface="Arial" panose="020B0604020202020204" pitchFamily="34" charset="0"/>
              <a:buChar char="•"/>
              <a:defRPr/>
            </a:pPr>
            <a:endParaRPr lang="en-US" sz="105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8" name="Freeform 41">
            <a:extLst>
              <a:ext uri="{FF2B5EF4-FFF2-40B4-BE49-F238E27FC236}">
                <a16:creationId xmlns:a16="http://schemas.microsoft.com/office/drawing/2014/main" xmlns="" id="{E9527624-6704-FB85-F2B8-5FF806FD67CB}"/>
              </a:ext>
            </a:extLst>
          </p:cNvPr>
          <p:cNvSpPr/>
          <p:nvPr/>
        </p:nvSpPr>
        <p:spPr>
          <a:xfrm>
            <a:off x="5585533" y="2719423"/>
            <a:ext cx="3107442" cy="1420440"/>
          </a:xfrm>
          <a:prstGeom prst="roundRect">
            <a:avLst>
              <a:gd name="adj" fmla="val 9151"/>
            </a:avLst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36000" tIns="36000" rIns="36000" bIns="36000" numCol="1" spcCol="1270" anchor="ctr" anchorCtr="0">
            <a:noAutofit/>
          </a:bodyPr>
          <a:lstStyle/>
          <a:p>
            <a:pPr algn="ctr" defTabSz="514350">
              <a:defRPr/>
            </a:pPr>
            <a:r>
              <a:rPr lang="en-US" sz="1400" b="1" kern="0" dirty="0" err="1">
                <a:solidFill>
                  <a:prstClr val="white"/>
                </a:solidFill>
                <a:cs typeface="Arial" panose="020B0604020202020204" pitchFamily="34" charset="0"/>
              </a:rPr>
              <a:t>Chlorambucil</a:t>
            </a:r>
            <a:endParaRPr lang="en-US" sz="1400" b="1" kern="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 defTabSz="514350">
              <a:defRPr/>
            </a:pPr>
            <a:r>
              <a:rPr lang="en-US" sz="1100" kern="0" dirty="0">
                <a:solidFill>
                  <a:prstClr val="white"/>
                </a:solidFill>
                <a:cs typeface="Arial" panose="020B0604020202020204" pitchFamily="34" charset="0"/>
              </a:rPr>
              <a:t>0,5 mg/kg </a:t>
            </a:r>
            <a:r>
              <a:rPr lang="en-US" sz="1100" kern="0" dirty="0" err="1">
                <a:solidFill>
                  <a:prstClr val="white"/>
                </a:solidFill>
                <a:cs typeface="Arial" panose="020B0604020202020204" pitchFamily="34" charset="0"/>
              </a:rPr>
              <a:t>à</a:t>
            </a:r>
            <a:r>
              <a:rPr lang="en-US" sz="1100" kern="0" dirty="0">
                <a:solidFill>
                  <a:prstClr val="white"/>
                </a:solidFill>
                <a:cs typeface="Arial" panose="020B0604020202020204" pitchFamily="34" charset="0"/>
              </a:rPr>
              <a:t>  J1 et J15 pour 6 cycles</a:t>
            </a:r>
          </a:p>
          <a:p>
            <a:pPr algn="ctr" defTabSz="514350">
              <a:defRPr/>
            </a:pPr>
            <a:r>
              <a:rPr lang="en-US" sz="1400" kern="0" dirty="0">
                <a:solidFill>
                  <a:prstClr val="white"/>
                </a:solidFill>
                <a:cs typeface="Arial" panose="020B0604020202020204" pitchFamily="34" charset="0"/>
              </a:rPr>
              <a:t>+</a:t>
            </a:r>
          </a:p>
          <a:p>
            <a:pPr algn="ctr" defTabSz="514350">
              <a:defRPr/>
            </a:pPr>
            <a:r>
              <a:rPr lang="en-US" sz="1400" b="1" kern="0" dirty="0">
                <a:solidFill>
                  <a:prstClr val="white"/>
                </a:solidFill>
                <a:cs typeface="Arial" panose="020B0604020202020204" pitchFamily="34" charset="0"/>
              </a:rPr>
              <a:t>Obinutuzumab</a:t>
            </a:r>
          </a:p>
          <a:p>
            <a:pPr algn="ctr" defTabSz="514350">
              <a:defRPr/>
            </a:pPr>
            <a:r>
              <a:rPr lang="en-US" sz="1100" kern="0" dirty="0">
                <a:solidFill>
                  <a:prstClr val="white"/>
                </a:solidFill>
                <a:cs typeface="Arial" panose="020B0604020202020204" pitchFamily="34" charset="0"/>
              </a:rPr>
              <a:t>1000mg </a:t>
            </a:r>
            <a:r>
              <a:rPr lang="en-US" sz="1100" kern="0" dirty="0" err="1">
                <a:solidFill>
                  <a:prstClr val="white"/>
                </a:solidFill>
                <a:cs typeface="Arial" panose="020B0604020202020204" pitchFamily="34" charset="0"/>
              </a:rPr>
              <a:t>à</a:t>
            </a:r>
            <a:r>
              <a:rPr lang="en-US" sz="1100" kern="0" dirty="0">
                <a:solidFill>
                  <a:prstClr val="white"/>
                </a:solidFill>
                <a:cs typeface="Arial" panose="020B0604020202020204" pitchFamily="34" charset="0"/>
              </a:rPr>
              <a:t> J1-2, J8 et J15 de C1</a:t>
            </a:r>
            <a:br>
              <a:rPr lang="en-US" sz="1100" kern="0" dirty="0">
                <a:solidFill>
                  <a:prstClr val="white"/>
                </a:solidFill>
                <a:cs typeface="Arial" panose="020B0604020202020204" pitchFamily="34" charset="0"/>
              </a:rPr>
            </a:br>
            <a:r>
              <a:rPr lang="en-US" sz="1100" kern="0" dirty="0" err="1">
                <a:solidFill>
                  <a:prstClr val="white"/>
                </a:solidFill>
                <a:cs typeface="Arial" panose="020B0604020202020204" pitchFamily="34" charset="0"/>
              </a:rPr>
              <a:t>puis</a:t>
            </a:r>
            <a:r>
              <a:rPr lang="en-US" sz="1100" kern="0" dirty="0">
                <a:solidFill>
                  <a:prstClr val="white"/>
                </a:solidFill>
                <a:cs typeface="Arial" panose="020B0604020202020204" pitchFamily="34" charset="0"/>
              </a:rPr>
              <a:t> J1 de C2-6</a:t>
            </a:r>
          </a:p>
          <a:p>
            <a:pPr algn="ctr" defTabSz="514350">
              <a:defRPr/>
            </a:pPr>
            <a:r>
              <a:rPr lang="en-US" sz="1400" b="1" kern="0" dirty="0">
                <a:solidFill>
                  <a:prstClr val="white"/>
                </a:solidFill>
                <a:cs typeface="Arial" panose="020B0604020202020204" pitchFamily="34" charset="0"/>
              </a:rPr>
              <a:t>N=105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xmlns="" id="{9EA74932-1F40-49E1-7FAE-2A192DF7C286}"/>
              </a:ext>
            </a:extLst>
          </p:cNvPr>
          <p:cNvSpPr/>
          <p:nvPr/>
        </p:nvSpPr>
        <p:spPr>
          <a:xfrm>
            <a:off x="4492903" y="2329518"/>
            <a:ext cx="532056" cy="532056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lIns="0" tIns="0" rIns="0" bIns="0" rtlCol="0" anchor="ctr"/>
          <a:lstStyle/>
          <a:p>
            <a:pPr algn="ctr">
              <a:defRPr/>
            </a:pPr>
            <a:r>
              <a:rPr lang="en-US" altLang="zh-CN" sz="1600" b="1" kern="0" dirty="0">
                <a:solidFill>
                  <a:srgbClr val="FFFFFF"/>
                </a:solidFill>
                <a:cs typeface="Arial" panose="020B0604020202020204" pitchFamily="34" charset="0"/>
              </a:rPr>
              <a:t>R</a:t>
            </a:r>
            <a:br>
              <a:rPr lang="en-US" altLang="zh-CN" sz="1600" b="1" kern="0" dirty="0">
                <a:solidFill>
                  <a:srgbClr val="FFFFFF"/>
                </a:solidFill>
                <a:cs typeface="Arial" panose="020B0604020202020204" pitchFamily="34" charset="0"/>
              </a:rPr>
            </a:br>
            <a:r>
              <a:rPr lang="en-US" altLang="zh-CN" sz="1200" b="1" kern="0" dirty="0">
                <a:solidFill>
                  <a:srgbClr val="FFFFFF"/>
                </a:solidFill>
                <a:cs typeface="Arial" panose="020B0604020202020204" pitchFamily="34" charset="0"/>
              </a:rPr>
              <a:t>1:1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xmlns="" id="{9D598F9D-22A3-5BB6-1E3B-B29E7C4D7609}"/>
              </a:ext>
            </a:extLst>
          </p:cNvPr>
          <p:cNvSpPr/>
          <p:nvPr/>
        </p:nvSpPr>
        <p:spPr>
          <a:xfrm>
            <a:off x="9089862" y="1166084"/>
            <a:ext cx="2670663" cy="297377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spcFirstLastPara="0" vert="horz" wrap="square" lIns="74434" tIns="74434" rIns="74434" bIns="74434" numCol="1" spcCol="1270" anchor="ctr" anchorCtr="0">
            <a:noAutofit/>
          </a:bodyPr>
          <a:lstStyle/>
          <a:p>
            <a:pPr defTabSz="450056">
              <a:spcBef>
                <a:spcPts val="1200"/>
              </a:spcBef>
              <a:defRPr/>
            </a:pPr>
            <a:r>
              <a:rPr lang="en-US" sz="1500" b="1" dirty="0">
                <a:solidFill>
                  <a:srgbClr val="000000"/>
                </a:solidFill>
                <a:cs typeface="Arial" panose="020B0604020202020204" pitchFamily="34" charset="0"/>
              </a:rPr>
              <a:t>Objectif </a:t>
            </a:r>
            <a:r>
              <a:rPr lang="en-US" sz="1500" b="1" dirty="0" err="1">
                <a:solidFill>
                  <a:srgbClr val="000000"/>
                </a:solidFill>
                <a:cs typeface="Arial" panose="020B0604020202020204" pitchFamily="34" charset="0"/>
              </a:rPr>
              <a:t>primaire</a:t>
            </a:r>
            <a:r>
              <a:rPr lang="en-US" sz="1500" b="1" dirty="0">
                <a:solidFill>
                  <a:srgbClr val="000000"/>
                </a:solidFill>
                <a:cs typeface="Arial" panose="020B0604020202020204" pitchFamily="34" charset="0"/>
              </a:rPr>
              <a:t> :</a:t>
            </a:r>
            <a:endParaRPr lang="en-US" sz="1500" b="1" dirty="0">
              <a:solidFill>
                <a:srgbClr val="FF6600">
                  <a:lumMod val="50000"/>
                </a:srgbClr>
              </a:solidFill>
              <a:cs typeface="Arial" panose="020B0604020202020204" pitchFamily="34" charset="0"/>
            </a:endParaRPr>
          </a:p>
          <a:p>
            <a:pPr marL="108000" indent="-108000" defTabSz="450056">
              <a:spcBef>
                <a:spcPts val="6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SSP </a:t>
            </a:r>
            <a:r>
              <a:rPr lang="en-US" sz="1400" dirty="0" err="1">
                <a:solidFill>
                  <a:srgbClr val="000000"/>
                </a:solidFill>
                <a:cs typeface="Arial" panose="020B0604020202020204" pitchFamily="34" charset="0"/>
              </a:rPr>
              <a:t>selon</a:t>
            </a:r>
            <a:r>
              <a:rPr 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cs typeface="Arial" panose="020B0604020202020204" pitchFamily="34" charset="0"/>
              </a:rPr>
              <a:t>comité</a:t>
            </a:r>
            <a:r>
              <a:rPr 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cs typeface="Arial" panose="020B0604020202020204" pitchFamily="34" charset="0"/>
              </a:rPr>
              <a:t>indépendant</a:t>
            </a:r>
            <a:endParaRPr lang="en-US" sz="14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defTabSz="450056">
              <a:spcBef>
                <a:spcPts val="1200"/>
              </a:spcBef>
              <a:buClr>
                <a:srgbClr val="9A00C7"/>
              </a:buClr>
              <a:defRPr/>
            </a:pPr>
            <a:r>
              <a:rPr lang="en-US" sz="1500" b="1" dirty="0" err="1">
                <a:solidFill>
                  <a:srgbClr val="000000"/>
                </a:solidFill>
                <a:cs typeface="Arial" panose="020B0604020202020204" pitchFamily="34" charset="0"/>
              </a:rPr>
              <a:t>Objectifs</a:t>
            </a:r>
            <a:r>
              <a:rPr lang="en-US" sz="15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1500" b="1" dirty="0" err="1">
                <a:solidFill>
                  <a:srgbClr val="000000"/>
                </a:solidFill>
                <a:cs typeface="Arial" panose="020B0604020202020204" pitchFamily="34" charset="0"/>
              </a:rPr>
              <a:t>secondaires</a:t>
            </a:r>
            <a:r>
              <a:rPr lang="en-US" sz="1500" b="1" dirty="0">
                <a:solidFill>
                  <a:srgbClr val="000000"/>
                </a:solidFill>
                <a:cs typeface="Arial" panose="020B0604020202020204" pitchFamily="34" charset="0"/>
              </a:rPr>
              <a:t> :</a:t>
            </a:r>
            <a:endParaRPr lang="en-US" sz="1500" b="1" dirty="0">
              <a:solidFill>
                <a:srgbClr val="FF6600">
                  <a:lumMod val="50000"/>
                </a:srgbClr>
              </a:solidFill>
              <a:cs typeface="Arial" panose="020B0604020202020204" pitchFamily="34" charset="0"/>
            </a:endParaRPr>
          </a:p>
          <a:p>
            <a:pPr marL="108000" indent="-108000" defTabSz="450056">
              <a:spcBef>
                <a:spcPts val="6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 err="1">
                <a:solidFill>
                  <a:srgbClr val="000000"/>
                </a:solidFill>
                <a:cs typeface="Arial" panose="020B0604020202020204" pitchFamily="34" charset="0"/>
              </a:rPr>
              <a:t>Taux</a:t>
            </a:r>
            <a:r>
              <a:rPr 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cs typeface="Arial" panose="020B0604020202020204" pitchFamily="34" charset="0"/>
              </a:rPr>
              <a:t>uMRD</a:t>
            </a:r>
            <a:r>
              <a:rPr 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 , RC, RG, SG, TTNT</a:t>
            </a:r>
          </a:p>
          <a:p>
            <a:pPr defTabSz="450056">
              <a:spcBef>
                <a:spcPts val="1200"/>
              </a:spcBef>
              <a:buClr>
                <a:srgbClr val="9A00C7"/>
              </a:buClr>
              <a:defRPr/>
            </a:pPr>
            <a:r>
              <a:rPr lang="en-US" sz="1400" b="1" dirty="0" err="1">
                <a:solidFill>
                  <a:srgbClr val="000000"/>
                </a:solidFill>
                <a:cs typeface="Arial" panose="020B0604020202020204" pitchFamily="34" charset="0"/>
              </a:rPr>
              <a:t>Analyse</a:t>
            </a:r>
            <a:r>
              <a:rPr lang="en-US" sz="14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cs typeface="Arial" panose="020B0604020202020204" pitchFamily="34" charset="0"/>
              </a:rPr>
              <a:t>présentée</a:t>
            </a:r>
            <a:r>
              <a:rPr lang="en-US" sz="1400" b="1" dirty="0">
                <a:solidFill>
                  <a:srgbClr val="000000"/>
                </a:solidFill>
                <a:cs typeface="Arial" panose="020B0604020202020204" pitchFamily="34" charset="0"/>
              </a:rPr>
              <a:t> :</a:t>
            </a:r>
            <a:endParaRPr lang="en-US" sz="1400" b="1" dirty="0">
              <a:solidFill>
                <a:srgbClr val="FF6600">
                  <a:lumMod val="50000"/>
                </a:srgbClr>
              </a:solidFill>
              <a:cs typeface="Arial" panose="020B0604020202020204" pitchFamily="34" charset="0"/>
            </a:endParaRPr>
          </a:p>
          <a:p>
            <a:pPr marL="108000" indent="-108000" defTabSz="450056">
              <a:spcBef>
                <a:spcPts val="600"/>
              </a:spcBef>
              <a:buClr>
                <a:srgbClr val="ED7D31"/>
              </a:buClr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000000"/>
                </a:solidFill>
                <a:cs typeface="Arial" panose="020B0604020202020204" pitchFamily="34" charset="0"/>
              </a:rPr>
              <a:t>SSP </a:t>
            </a:r>
            <a:r>
              <a:rPr lang="en-US" sz="1200" dirty="0" err="1">
                <a:solidFill>
                  <a:srgbClr val="000000"/>
                </a:solidFill>
                <a:cs typeface="Arial" panose="020B0604020202020204" pitchFamily="34" charset="0"/>
              </a:rPr>
              <a:t>selon</a:t>
            </a:r>
            <a:r>
              <a:rPr lang="en-US" sz="12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cs typeface="Arial" panose="020B0604020202020204" pitchFamily="34" charset="0"/>
              </a:rPr>
              <a:t>investigateur</a:t>
            </a:r>
            <a:r>
              <a:rPr lang="en-US" sz="1200" dirty="0">
                <a:solidFill>
                  <a:srgbClr val="000000"/>
                </a:solidFill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cs typeface="Arial" panose="020B0604020202020204" pitchFamily="34" charset="0"/>
              </a:rPr>
              <a:t>uMRD</a:t>
            </a:r>
            <a:r>
              <a:rPr lang="en-US" sz="1200" dirty="0">
                <a:solidFill>
                  <a:srgbClr val="000000"/>
                </a:solidFill>
                <a:cs typeface="Arial" panose="020B0604020202020204" pitchFamily="34" charset="0"/>
              </a:rPr>
              <a:t>, SG, TTNT et </a:t>
            </a:r>
            <a:r>
              <a:rPr lang="en-US" sz="1200" dirty="0" err="1">
                <a:solidFill>
                  <a:srgbClr val="000000"/>
                </a:solidFill>
                <a:cs typeface="Arial" panose="020B0604020202020204" pitchFamily="34" charset="0"/>
              </a:rPr>
              <a:t>tolérance</a:t>
            </a:r>
            <a:r>
              <a:rPr lang="en-US" sz="1200" dirty="0">
                <a:solidFill>
                  <a:srgbClr val="000000"/>
                </a:solidFill>
                <a:cs typeface="Arial" panose="020B0604020202020204" pitchFamily="34" charset="0"/>
              </a:rPr>
              <a:t> (seconds cancers)</a:t>
            </a:r>
            <a:endParaRPr lang="en-US" sz="1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xmlns="" id="{AEC38D98-AAE9-E170-09FA-8825F35F112E}"/>
              </a:ext>
            </a:extLst>
          </p:cNvPr>
          <p:cNvGrpSpPr/>
          <p:nvPr/>
        </p:nvGrpSpPr>
        <p:grpSpPr>
          <a:xfrm>
            <a:off x="8844387" y="1434487"/>
            <a:ext cx="117884" cy="2481289"/>
            <a:chOff x="9203915" y="2629421"/>
            <a:chExt cx="117884" cy="2481289"/>
          </a:xfrm>
        </p:grpSpPr>
        <p:cxnSp>
          <p:nvCxnSpPr>
            <p:cNvPr id="12" name="Connecteur droit 11">
              <a:extLst>
                <a:ext uri="{FF2B5EF4-FFF2-40B4-BE49-F238E27FC236}">
                  <a16:creationId xmlns:a16="http://schemas.microsoft.com/office/drawing/2014/main" xmlns="" id="{E47B4724-DFD0-CB7D-AC84-26E7EF1D8D1D}"/>
                </a:ext>
              </a:extLst>
            </p:cNvPr>
            <p:cNvCxnSpPr>
              <a:cxnSpLocks/>
            </p:cNvCxnSpPr>
            <p:nvPr/>
          </p:nvCxnSpPr>
          <p:spPr>
            <a:xfrm>
              <a:off x="9203916" y="2629421"/>
              <a:ext cx="0" cy="2481289"/>
            </a:xfrm>
            <a:prstGeom prst="line">
              <a:avLst/>
            </a:prstGeom>
            <a:noFill/>
            <a:ln w="19050" cap="flat" cmpd="sng" algn="ctr">
              <a:solidFill>
                <a:srgbClr val="FFFFFF">
                  <a:lumMod val="65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3" name="Freeform 55">
              <a:extLst>
                <a:ext uri="{FF2B5EF4-FFF2-40B4-BE49-F238E27FC236}">
                  <a16:creationId xmlns:a16="http://schemas.microsoft.com/office/drawing/2014/main" xmlns="" id="{53E98082-1ADA-F491-CACC-918E6A4EADB6}"/>
                </a:ext>
              </a:extLst>
            </p:cNvPr>
            <p:cNvSpPr/>
            <p:nvPr/>
          </p:nvSpPr>
          <p:spPr>
            <a:xfrm rot="5400000">
              <a:off x="9051310" y="3845852"/>
              <a:ext cx="423093" cy="117884"/>
            </a:xfrm>
            <a:prstGeom prst="triangle">
              <a:avLst/>
            </a:prstGeom>
            <a:solidFill>
              <a:srgbClr val="FFFFFF">
                <a:lumMod val="65000"/>
              </a:srgbClr>
            </a:solidFill>
            <a:ln>
              <a:noFill/>
            </a:ln>
            <a:effectLst/>
          </p:spPr>
          <p:txBody>
            <a:bodyPr spcFirstLastPara="0" vert="horz" wrap="square" lIns="0" tIns="60722" rIns="77862" bIns="60722" numCol="1" spcCol="1270" anchor="ctr" anchorCtr="0">
              <a:noAutofit/>
            </a:bodyPr>
            <a:lstStyle/>
            <a:p>
              <a:pPr algn="ctr" defTabSz="35004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8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Freeform 41">
            <a:extLst>
              <a:ext uri="{FF2B5EF4-FFF2-40B4-BE49-F238E27FC236}">
                <a16:creationId xmlns:a16="http://schemas.microsoft.com/office/drawing/2014/main" xmlns="" id="{0D1ECEDA-ACD3-2CA5-B97E-9A262EC1DB8D}"/>
              </a:ext>
            </a:extLst>
          </p:cNvPr>
          <p:cNvSpPr/>
          <p:nvPr/>
        </p:nvSpPr>
        <p:spPr>
          <a:xfrm>
            <a:off x="5585533" y="1170915"/>
            <a:ext cx="3107442" cy="1420440"/>
          </a:xfrm>
          <a:prstGeom prst="roundRect">
            <a:avLst>
              <a:gd name="adj" fmla="val 9151"/>
            </a:avLst>
          </a:prstGeom>
          <a:solidFill>
            <a:srgbClr val="005086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36000" tIns="36000" rIns="36000" bIns="36000" numCol="1" spcCol="1270" anchor="ctr" anchorCtr="0">
            <a:noAutofit/>
          </a:bodyPr>
          <a:lstStyle/>
          <a:p>
            <a:pPr algn="ctr" defTabSz="514350">
              <a:defRPr/>
            </a:pPr>
            <a:r>
              <a:rPr lang="en-US" sz="1400" b="1" kern="0" dirty="0">
                <a:solidFill>
                  <a:prstClr val="white"/>
                </a:solidFill>
                <a:cs typeface="Arial" panose="020B0604020202020204" pitchFamily="34" charset="0"/>
              </a:rPr>
              <a:t>Ibrutinib </a:t>
            </a:r>
            <a:r>
              <a:rPr lang="en-US" sz="1200" kern="0" dirty="0">
                <a:solidFill>
                  <a:prstClr val="white"/>
                </a:solidFill>
                <a:cs typeface="Arial" panose="020B0604020202020204" pitchFamily="34" charset="0"/>
              </a:rPr>
              <a:t>(420mg/jour)</a:t>
            </a:r>
          </a:p>
          <a:p>
            <a:pPr algn="ctr" defTabSz="514350">
              <a:defRPr/>
            </a:pPr>
            <a:r>
              <a:rPr lang="en-US" sz="1200" kern="0" dirty="0">
                <a:solidFill>
                  <a:prstClr val="white"/>
                </a:solidFill>
                <a:cs typeface="Arial" panose="020B0604020202020204" pitchFamily="34" charset="0"/>
              </a:rPr>
              <a:t>3cycle </a:t>
            </a:r>
            <a:r>
              <a:rPr lang="en-US" sz="1200" kern="0" dirty="0" err="1">
                <a:solidFill>
                  <a:prstClr val="white"/>
                </a:solidFill>
                <a:cs typeface="Arial" panose="020B0604020202020204" pitchFamily="34" charset="0"/>
              </a:rPr>
              <a:t>monothérapie</a:t>
            </a:r>
            <a:r>
              <a:rPr lang="en-US" sz="1200" kern="0" dirty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  <a:r>
              <a:rPr lang="en-US" sz="1200" kern="0" dirty="0" err="1">
                <a:solidFill>
                  <a:prstClr val="white"/>
                </a:solidFill>
                <a:cs typeface="Arial" panose="020B0604020202020204" pitchFamily="34" charset="0"/>
              </a:rPr>
              <a:t>puis</a:t>
            </a:r>
            <a:endParaRPr lang="en-US" sz="1200" kern="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 defTabSz="514350">
              <a:defRPr/>
            </a:pPr>
            <a:r>
              <a:rPr lang="en-US" sz="1400" b="1" kern="0" dirty="0" err="1">
                <a:solidFill>
                  <a:prstClr val="white"/>
                </a:solidFill>
                <a:cs typeface="Arial" panose="020B0604020202020204" pitchFamily="34" charset="0"/>
              </a:rPr>
              <a:t>Ibrutinib+Vénétoclax</a:t>
            </a:r>
            <a:r>
              <a:rPr lang="en-US" sz="1400" b="1" kern="0" dirty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  <a:r>
              <a:rPr lang="en-US" sz="1200" kern="0" dirty="0">
                <a:solidFill>
                  <a:prstClr val="white"/>
                </a:solidFill>
                <a:cs typeface="Arial" panose="020B0604020202020204" pitchFamily="34" charset="0"/>
              </a:rPr>
              <a:t>(12 cycles)</a:t>
            </a:r>
          </a:p>
          <a:p>
            <a:pPr algn="ctr" defTabSz="514350">
              <a:defRPr/>
            </a:pPr>
            <a:r>
              <a:rPr lang="en-US" sz="1100" kern="0" dirty="0">
                <a:solidFill>
                  <a:prstClr val="white"/>
                </a:solidFill>
                <a:cs typeface="Arial" panose="020B0604020202020204" pitchFamily="34" charset="0"/>
              </a:rPr>
              <a:t>Vénétoclax ramp-up 20-400mg </a:t>
            </a:r>
            <a:br>
              <a:rPr lang="en-US" sz="1100" kern="0" dirty="0">
                <a:solidFill>
                  <a:prstClr val="white"/>
                </a:solidFill>
                <a:cs typeface="Arial" panose="020B0604020202020204" pitchFamily="34" charset="0"/>
              </a:rPr>
            </a:br>
            <a:r>
              <a:rPr lang="en-US" sz="1100" kern="0" dirty="0">
                <a:solidFill>
                  <a:prstClr val="white"/>
                </a:solidFill>
                <a:cs typeface="Arial" panose="020B0604020202020204" pitchFamily="34" charset="0"/>
              </a:rPr>
              <a:t>sur 5 </a:t>
            </a:r>
            <a:r>
              <a:rPr lang="en-US" sz="1100" kern="0" dirty="0" err="1">
                <a:solidFill>
                  <a:prstClr val="white"/>
                </a:solidFill>
                <a:cs typeface="Arial" panose="020B0604020202020204" pitchFamily="34" charset="0"/>
              </a:rPr>
              <a:t>semaines</a:t>
            </a:r>
            <a:r>
              <a:rPr lang="en-US" sz="1100" kern="0" dirty="0">
                <a:solidFill>
                  <a:prstClr val="white"/>
                </a:solidFill>
                <a:cs typeface="Arial" panose="020B0604020202020204" pitchFamily="34" charset="0"/>
              </a:rPr>
              <a:t> au début de C4</a:t>
            </a:r>
          </a:p>
          <a:p>
            <a:pPr algn="ctr" defTabSz="514350">
              <a:defRPr/>
            </a:pPr>
            <a:r>
              <a:rPr lang="en-US" sz="1400" b="1" kern="0" dirty="0">
                <a:solidFill>
                  <a:prstClr val="white"/>
                </a:solidFill>
                <a:cs typeface="Arial" panose="020B0604020202020204" pitchFamily="34" charset="0"/>
              </a:rPr>
              <a:t>N=106</a:t>
            </a:r>
          </a:p>
        </p:txBody>
      </p:sp>
      <p:sp>
        <p:nvSpPr>
          <p:cNvPr id="17" name="Rectangle à coins arrondis 33">
            <a:extLst>
              <a:ext uri="{FF2B5EF4-FFF2-40B4-BE49-F238E27FC236}">
                <a16:creationId xmlns:a16="http://schemas.microsoft.com/office/drawing/2014/main" xmlns="" id="{9E30543A-A108-06ED-8032-DD632698C164}"/>
              </a:ext>
            </a:extLst>
          </p:cNvPr>
          <p:cNvSpPr/>
          <p:nvPr/>
        </p:nvSpPr>
        <p:spPr>
          <a:xfrm>
            <a:off x="1145291" y="1055108"/>
            <a:ext cx="10681632" cy="3177169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rgbClr val="000000">
                <a:lumMod val="50000"/>
                <a:lumOff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fr-FR" sz="2400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xmlns="" id="{A963C382-4278-3DE8-DB55-79F1F1BF65B7}"/>
              </a:ext>
            </a:extLst>
          </p:cNvPr>
          <p:cNvSpPr/>
          <p:nvPr/>
        </p:nvSpPr>
        <p:spPr>
          <a:xfrm>
            <a:off x="3204790" y="4445480"/>
            <a:ext cx="7067793" cy="1309683"/>
          </a:xfrm>
          <a:prstGeom prst="rect">
            <a:avLst/>
          </a:prstGeom>
          <a:solidFill>
            <a:srgbClr val="005087"/>
          </a:solidFill>
        </p:spPr>
        <p:txBody>
          <a:bodyPr anchor="ctr"/>
          <a:lstStyle/>
          <a:p>
            <a:pPr>
              <a:spcBef>
                <a:spcPts val="1000"/>
              </a:spcBef>
              <a:buClr>
                <a:srgbClr val="106DAE"/>
              </a:buClr>
              <a:buSzPct val="60000"/>
            </a:pPr>
            <a:r>
              <a:rPr lang="en-US" sz="1500" b="1" dirty="0" err="1">
                <a:solidFill>
                  <a:prstClr val="white"/>
                </a:solidFill>
                <a:cs typeface="Arial Narrow" panose="020B0604020202020204" pitchFamily="34" charset="0"/>
              </a:rPr>
              <a:t>Caractéristiques</a:t>
            </a:r>
            <a:r>
              <a:rPr lang="en-US" sz="1500" b="1" dirty="0">
                <a:solidFill>
                  <a:prstClr val="white"/>
                </a:solidFill>
                <a:cs typeface="Arial Narrow" panose="020B0604020202020204" pitchFamily="34" charset="0"/>
              </a:rPr>
              <a:t> des patients (déjà </a:t>
            </a:r>
            <a:r>
              <a:rPr lang="en-US" sz="1500" b="1" dirty="0" err="1">
                <a:solidFill>
                  <a:prstClr val="white"/>
                </a:solidFill>
                <a:cs typeface="Arial Narrow" panose="020B0604020202020204" pitchFamily="34" charset="0"/>
              </a:rPr>
              <a:t>présentées</a:t>
            </a:r>
            <a:r>
              <a:rPr lang="en-US" sz="1500" b="1" dirty="0">
                <a:solidFill>
                  <a:prstClr val="white"/>
                </a:solidFill>
                <a:cs typeface="Arial Narrow" panose="020B0604020202020204" pitchFamily="34" charset="0"/>
              </a:rPr>
              <a:t> et </a:t>
            </a:r>
            <a:r>
              <a:rPr lang="en-US" sz="1500" b="1" dirty="0" err="1">
                <a:solidFill>
                  <a:prstClr val="white"/>
                </a:solidFill>
                <a:cs typeface="Arial Narrow" panose="020B0604020202020204" pitchFamily="34" charset="0"/>
              </a:rPr>
              <a:t>publiées</a:t>
            </a:r>
            <a:r>
              <a:rPr lang="en-US" sz="1500" b="1" dirty="0">
                <a:solidFill>
                  <a:prstClr val="white"/>
                </a:solidFill>
                <a:cs typeface="Arial Narrow" panose="020B0604020202020204" pitchFamily="34" charset="0"/>
              </a:rPr>
              <a:t>) </a:t>
            </a:r>
            <a:r>
              <a:rPr lang="en-US" sz="1500" b="1" dirty="0" err="1">
                <a:solidFill>
                  <a:prstClr val="white"/>
                </a:solidFill>
                <a:cs typeface="Arial Narrow" panose="020B0604020202020204" pitchFamily="34" charset="0"/>
              </a:rPr>
              <a:t>équilibrées</a:t>
            </a:r>
            <a:endParaRPr lang="en-US" sz="1500" b="1" dirty="0">
              <a:solidFill>
                <a:prstClr val="white"/>
              </a:solidFill>
              <a:cs typeface="Arial Narrow" panose="020B0604020202020204" pitchFamily="34" charset="0"/>
            </a:endParaRPr>
          </a:p>
          <a:p>
            <a:pPr>
              <a:spcBef>
                <a:spcPts val="1000"/>
              </a:spcBef>
              <a:buClr>
                <a:srgbClr val="106DAE"/>
              </a:buClr>
              <a:buSzPct val="60000"/>
            </a:pPr>
            <a:r>
              <a:rPr lang="en-US" sz="1500" b="1" dirty="0" err="1">
                <a:solidFill>
                  <a:prstClr val="white"/>
                </a:solidFill>
                <a:cs typeface="Arial Narrow" panose="020B0604020202020204" pitchFamily="34" charset="0"/>
              </a:rPr>
              <a:t>Statut</a:t>
            </a:r>
            <a:r>
              <a:rPr lang="en-US" sz="1500" b="1" dirty="0">
                <a:solidFill>
                  <a:prstClr val="white"/>
                </a:solidFill>
                <a:cs typeface="Arial Narrow" panose="020B0604020202020204" pitchFamily="34" charset="0"/>
              </a:rPr>
              <a:t> </a:t>
            </a:r>
            <a:r>
              <a:rPr lang="en-US" sz="1500" b="1" dirty="0" err="1">
                <a:solidFill>
                  <a:prstClr val="white"/>
                </a:solidFill>
                <a:cs typeface="Arial Narrow" panose="020B0604020202020204" pitchFamily="34" charset="0"/>
              </a:rPr>
              <a:t>mutationnel</a:t>
            </a:r>
            <a:r>
              <a:rPr lang="en-US" sz="1500" b="1" dirty="0">
                <a:solidFill>
                  <a:prstClr val="white"/>
                </a:solidFill>
                <a:cs typeface="Arial Narrow" panose="020B0604020202020204" pitchFamily="34" charset="0"/>
              </a:rPr>
              <a:t> </a:t>
            </a:r>
            <a:r>
              <a:rPr lang="en-US" sz="1500" b="1" i="1" dirty="0">
                <a:solidFill>
                  <a:prstClr val="white"/>
                </a:solidFill>
                <a:cs typeface="Arial Narrow" panose="020B0604020202020204" pitchFamily="34" charset="0"/>
              </a:rPr>
              <a:t>IGHV</a:t>
            </a:r>
          </a:p>
          <a:p>
            <a:pPr marL="180000" lvl="1" indent="-180000">
              <a:buClr>
                <a:prstClr val="white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prstClr val="white"/>
                </a:solidFill>
                <a:cs typeface="Arial Narrow" panose="020B0604020202020204" pitchFamily="34" charset="0"/>
              </a:rPr>
              <a:t>Bras I + V : </a:t>
            </a:r>
            <a:r>
              <a:rPr lang="en-US" sz="1500" i="1" dirty="0">
                <a:solidFill>
                  <a:prstClr val="white"/>
                </a:solidFill>
                <a:cs typeface="Arial Narrow" panose="020B0604020202020204" pitchFamily="34" charset="0"/>
              </a:rPr>
              <a:t>IGHV</a:t>
            </a:r>
            <a:r>
              <a:rPr lang="en-US" sz="1500" dirty="0">
                <a:solidFill>
                  <a:prstClr val="white"/>
                </a:solidFill>
                <a:cs typeface="Arial Narrow" panose="020B0604020202020204" pitchFamily="34" charset="0"/>
              </a:rPr>
              <a:t> M 30,2%, </a:t>
            </a:r>
            <a:r>
              <a:rPr lang="en-US" sz="1500" dirty="0" err="1">
                <a:solidFill>
                  <a:prstClr val="white"/>
                </a:solidFill>
                <a:cs typeface="Arial Narrow" panose="020B0604020202020204" pitchFamily="34" charset="0"/>
              </a:rPr>
              <a:t>l</a:t>
            </a:r>
            <a:r>
              <a:rPr lang="en-US" sz="1500" i="1" dirty="0" err="1">
                <a:solidFill>
                  <a:prstClr val="white"/>
                </a:solidFill>
                <a:cs typeface="Arial Narrow" panose="020B0604020202020204" pitchFamily="34" charset="0"/>
              </a:rPr>
              <a:t>GHV</a:t>
            </a:r>
            <a:r>
              <a:rPr lang="en-US" sz="1500" dirty="0">
                <a:solidFill>
                  <a:prstClr val="white"/>
                </a:solidFill>
                <a:cs typeface="Arial Narrow" panose="020B0604020202020204" pitchFamily="34" charset="0"/>
              </a:rPr>
              <a:t> NM 63,2%</a:t>
            </a:r>
          </a:p>
          <a:p>
            <a:pPr marL="180000" lvl="1" indent="-180000">
              <a:buClr>
                <a:prstClr val="white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prstClr val="white"/>
                </a:solidFill>
                <a:cs typeface="Arial Narrow" panose="020B0604020202020204" pitchFamily="34" charset="0"/>
              </a:rPr>
              <a:t>Bras </a:t>
            </a:r>
            <a:r>
              <a:rPr lang="en-US" sz="1500" dirty="0" err="1">
                <a:solidFill>
                  <a:prstClr val="white"/>
                </a:solidFill>
                <a:cs typeface="Arial Narrow" panose="020B0604020202020204" pitchFamily="34" charset="0"/>
              </a:rPr>
              <a:t>Clb+O</a:t>
            </a:r>
            <a:r>
              <a:rPr lang="en-US" sz="1500" dirty="0">
                <a:solidFill>
                  <a:prstClr val="white"/>
                </a:solidFill>
                <a:cs typeface="Arial Narrow" panose="020B0604020202020204" pitchFamily="34" charset="0"/>
              </a:rPr>
              <a:t>  : </a:t>
            </a:r>
            <a:r>
              <a:rPr lang="en-US" sz="1500" i="1" dirty="0">
                <a:solidFill>
                  <a:prstClr val="white"/>
                </a:solidFill>
                <a:cs typeface="Arial Narrow" panose="020B0604020202020204" pitchFamily="34" charset="0"/>
              </a:rPr>
              <a:t>IGHV </a:t>
            </a:r>
            <a:r>
              <a:rPr lang="en-US" sz="1500" dirty="0">
                <a:solidFill>
                  <a:prstClr val="white"/>
                </a:solidFill>
                <a:cs typeface="Arial Narrow" panose="020B0604020202020204" pitchFamily="34" charset="0"/>
              </a:rPr>
              <a:t>M 33,3%, </a:t>
            </a:r>
            <a:r>
              <a:rPr lang="en-US" sz="1500" i="1" dirty="0" err="1">
                <a:solidFill>
                  <a:prstClr val="white"/>
                </a:solidFill>
                <a:cs typeface="Arial Narrow" panose="020B0604020202020204" pitchFamily="34" charset="0"/>
              </a:rPr>
              <a:t>lGHV</a:t>
            </a:r>
            <a:r>
              <a:rPr lang="en-US" sz="1500" dirty="0">
                <a:solidFill>
                  <a:prstClr val="white"/>
                </a:solidFill>
                <a:cs typeface="Arial Narrow" panose="020B0604020202020204" pitchFamily="34" charset="0"/>
              </a:rPr>
              <a:t> NM 54,3%</a:t>
            </a:r>
          </a:p>
        </p:txBody>
      </p:sp>
      <p:sp>
        <p:nvSpPr>
          <p:cNvPr id="20" name="Espace réservé du contenu 2">
            <a:extLst>
              <a:ext uri="{FF2B5EF4-FFF2-40B4-BE49-F238E27FC236}">
                <a16:creationId xmlns:a16="http://schemas.microsoft.com/office/drawing/2014/main" xmlns="" id="{3AB5CE4F-FB7E-D570-6623-3FA5AD695C2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017816" y="6342603"/>
            <a:ext cx="5159375" cy="247196"/>
          </a:xfrm>
        </p:spPr>
        <p:txBody>
          <a:bodyPr/>
          <a:lstStyle/>
          <a:p>
            <a:r>
              <a:rPr lang="fr-FR" dirty="0"/>
              <a:t>G. Moreno et al., ASH</a:t>
            </a:r>
            <a:r>
              <a:rPr lang="fr-FR" baseline="30000" dirty="0"/>
              <a:t>® </a:t>
            </a:r>
            <a:r>
              <a:rPr lang="fr-FR" dirty="0"/>
              <a:t>2023, Abs. #634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46557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xmlns="" id="{77D87DA5-29F7-4E40-E361-8F5005622064}"/>
              </a:ext>
            </a:extLst>
          </p:cNvPr>
          <p:cNvCxnSpPr>
            <a:cxnSpLocks/>
          </p:cNvCxnSpPr>
          <p:nvPr/>
        </p:nvCxnSpPr>
        <p:spPr>
          <a:xfrm>
            <a:off x="6970541" y="1538379"/>
            <a:ext cx="0" cy="2406582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xmlns="" id="{A5660D53-07C7-501C-ACE7-6F094F11B5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/>
          </a:bodyPr>
          <a:lstStyle/>
          <a:p>
            <a:r>
              <a:rPr lang="fr-FR" dirty="0"/>
              <a:t>9-12 décembre 2023</a:t>
            </a:r>
          </a:p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CB52AF38-BF2D-7DEF-DB1E-E862BB10843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sz="3600" b="1">
                <a:solidFill>
                  <a:srgbClr val="FF7F4D"/>
                </a:solidFill>
                <a:latin typeface="Century Gothic" panose="020B0502020202020204" pitchFamily="34" charset="0"/>
              </a:rPr>
              <a:t>Etude GLOW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7CF0C6C1-5C94-6F6C-AA1B-A9B7DC8328B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sz="2000" b="1">
                <a:solidFill>
                  <a:srgbClr val="005086"/>
                </a:solidFill>
                <a:latin typeface="Century Gothic" panose="020B0502020202020204" pitchFamily="34" charset="0"/>
              </a:rPr>
              <a:t>Survie sans progression</a:t>
            </a:r>
            <a:endParaRPr lang="fr-FR" sz="2000" b="1" dirty="0">
              <a:solidFill>
                <a:srgbClr val="005086"/>
              </a:solidFill>
              <a:latin typeface="Century Gothic" panose="020B0502020202020204" pitchFamily="34" charset="0"/>
            </a:endParaRPr>
          </a:p>
          <a:p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A8F885FE-F0CE-F2F7-C727-2D237650F137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046206" y="1247431"/>
            <a:ext cx="6819990" cy="3910724"/>
          </a:xfrm>
        </p:spPr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2818AA4D-A0D4-0C63-186A-FC3B8C0C399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395247" y="1052306"/>
            <a:ext cx="629250" cy="387350"/>
          </a:xfrm>
        </p:spPr>
        <p:txBody>
          <a:bodyPr/>
          <a:lstStyle/>
          <a:p>
            <a:r>
              <a:rPr kumimoji="0" lang="fr-FR" u="none" strike="noStrike" kern="1200" cap="none" spc="0" normalizeH="0" baseline="0" noProof="0">
                <a:ln>
                  <a:noFill/>
                </a:ln>
                <a:solidFill>
                  <a:srgbClr val="737078"/>
                </a:solidFill>
                <a:effectLst/>
                <a:uLnTx/>
                <a:uFillTx/>
                <a:latin typeface="Century Gothic" panose="020B0502020202020204" pitchFamily="34" charset="0"/>
              </a:rPr>
              <a:t>SSP</a:t>
            </a:r>
            <a:endParaRPr lang="fr-FR" sz="1200" dirty="0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xmlns="" id="{2148C5AE-6C10-0B7E-B140-3A467B37E4C5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195275" y="1747498"/>
            <a:ext cx="3556000" cy="331877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I+V </a:t>
            </a:r>
            <a:r>
              <a:rPr lang="fr-FR" dirty="0"/>
              <a:t>réduit le risque de progression ou décès de 74% </a:t>
            </a:r>
            <a:r>
              <a:rPr lang="fr-FR" i="1" dirty="0"/>
              <a:t>vs</a:t>
            </a:r>
            <a:r>
              <a:rPr lang="fr-FR" dirty="0"/>
              <a:t> </a:t>
            </a:r>
            <a:r>
              <a:rPr lang="fr-FR" dirty="0" err="1">
                <a:solidFill>
                  <a:srgbClr val="C00000"/>
                </a:solidFill>
              </a:rPr>
              <a:t>Clb+O</a:t>
            </a:r>
            <a:r>
              <a:rPr lang="fr-FR" dirty="0">
                <a:solidFill>
                  <a:srgbClr val="C00000"/>
                </a:solidFill>
              </a:rPr>
              <a:t> </a:t>
            </a:r>
            <a:r>
              <a:rPr lang="fr-FR" dirty="0"/>
              <a:t>:</a:t>
            </a:r>
          </a:p>
          <a:p>
            <a:pPr lvl="1">
              <a:spcAft>
                <a:spcPts val="600"/>
              </a:spcAft>
            </a:pPr>
            <a:r>
              <a:rPr lang="fr-FR" dirty="0"/>
              <a:t>HR (IC95%) : 0,256 (0,172-0,382)</a:t>
            </a:r>
          </a:p>
          <a:p>
            <a:pPr lvl="1">
              <a:spcAft>
                <a:spcPts val="1200"/>
              </a:spcAft>
            </a:pPr>
            <a:r>
              <a:rPr lang="fr-FR" i="1" dirty="0"/>
              <a:t>p</a:t>
            </a:r>
            <a:r>
              <a:rPr lang="fr-FR" dirty="0"/>
              <a:t>&lt;0,0001</a:t>
            </a:r>
          </a:p>
          <a:p>
            <a:pPr>
              <a:spcAft>
                <a:spcPts val="600"/>
              </a:spcAft>
            </a:pPr>
            <a:r>
              <a:rPr lang="fr-FR" dirty="0"/>
              <a:t>SSP estimées à 54 mois avec suivi médian de 57 mois</a:t>
            </a:r>
          </a:p>
          <a:p>
            <a:pPr lvl="1">
              <a:spcAft>
                <a:spcPts val="600"/>
              </a:spcAft>
            </a:pPr>
            <a:r>
              <a:rPr lang="fr-FR" b="1" dirty="0"/>
              <a:t>66,5% pour</a:t>
            </a:r>
            <a:r>
              <a:rPr lang="fr-FR" dirty="0"/>
              <a:t> </a:t>
            </a:r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I+V</a:t>
            </a:r>
          </a:p>
          <a:p>
            <a:pPr lvl="1"/>
            <a:r>
              <a:rPr lang="fr-FR" b="1" dirty="0"/>
              <a:t>19,5% pour</a:t>
            </a:r>
            <a:r>
              <a:rPr lang="fr-FR" dirty="0"/>
              <a:t> </a:t>
            </a:r>
            <a:r>
              <a:rPr lang="fr-FR" b="1" dirty="0" err="1">
                <a:solidFill>
                  <a:srgbClr val="C00000"/>
                </a:solidFill>
              </a:rPr>
              <a:t>Clb+O</a:t>
            </a:r>
            <a:endParaRPr lang="fr-FR" b="1" dirty="0">
              <a:solidFill>
                <a:srgbClr val="C00000"/>
              </a:solidFill>
            </a:endParaRPr>
          </a:p>
        </p:txBody>
      </p:sp>
      <p:graphicFrame>
        <p:nvGraphicFramePr>
          <p:cNvPr id="9" name="Chart 16">
            <a:extLst>
              <a:ext uri="{FF2B5EF4-FFF2-40B4-BE49-F238E27FC236}">
                <a16:creationId xmlns:a16="http://schemas.microsoft.com/office/drawing/2014/main" xmlns="" id="{464ACBC5-51E0-3C72-7856-CCBCE6AB34B4}"/>
              </a:ext>
            </a:extLst>
          </p:cNvPr>
          <p:cNvGraphicFramePr/>
          <p:nvPr>
            <p:extLst/>
          </p:nvPr>
        </p:nvGraphicFramePr>
        <p:xfrm>
          <a:off x="1277815" y="1383322"/>
          <a:ext cx="6464550" cy="3264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xmlns="" id="{9E90F042-1FE7-E649-0F61-9286F2909E7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112109" y="4545568"/>
          <a:ext cx="6702834" cy="441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837">
                  <a:extLst>
                    <a:ext uri="{9D8B030D-6E8A-4147-A177-3AD203B41FA5}">
                      <a16:colId xmlns:a16="http://schemas.microsoft.com/office/drawing/2014/main" xmlns="" val="1796791387"/>
                    </a:ext>
                  </a:extLst>
                </a:gridCol>
                <a:gridCol w="551935">
                  <a:extLst>
                    <a:ext uri="{9D8B030D-6E8A-4147-A177-3AD203B41FA5}">
                      <a16:colId xmlns:a16="http://schemas.microsoft.com/office/drawing/2014/main" xmlns="" val="112325588"/>
                    </a:ext>
                  </a:extLst>
                </a:gridCol>
                <a:gridCol w="560173">
                  <a:extLst>
                    <a:ext uri="{9D8B030D-6E8A-4147-A177-3AD203B41FA5}">
                      <a16:colId xmlns:a16="http://schemas.microsoft.com/office/drawing/2014/main" xmlns="" val="3187258541"/>
                    </a:ext>
                  </a:extLst>
                </a:gridCol>
                <a:gridCol w="494270">
                  <a:extLst>
                    <a:ext uri="{9D8B030D-6E8A-4147-A177-3AD203B41FA5}">
                      <a16:colId xmlns:a16="http://schemas.microsoft.com/office/drawing/2014/main" xmlns="" val="1098140682"/>
                    </a:ext>
                  </a:extLst>
                </a:gridCol>
                <a:gridCol w="568411">
                  <a:extLst>
                    <a:ext uri="{9D8B030D-6E8A-4147-A177-3AD203B41FA5}">
                      <a16:colId xmlns:a16="http://schemas.microsoft.com/office/drawing/2014/main" xmlns="" val="105012292"/>
                    </a:ext>
                  </a:extLst>
                </a:gridCol>
                <a:gridCol w="551935">
                  <a:extLst>
                    <a:ext uri="{9D8B030D-6E8A-4147-A177-3AD203B41FA5}">
                      <a16:colId xmlns:a16="http://schemas.microsoft.com/office/drawing/2014/main" xmlns="" val="2113090716"/>
                    </a:ext>
                  </a:extLst>
                </a:gridCol>
                <a:gridCol w="584887">
                  <a:extLst>
                    <a:ext uri="{9D8B030D-6E8A-4147-A177-3AD203B41FA5}">
                      <a16:colId xmlns:a16="http://schemas.microsoft.com/office/drawing/2014/main" xmlns="" val="4155070183"/>
                    </a:ext>
                  </a:extLst>
                </a:gridCol>
                <a:gridCol w="601362">
                  <a:extLst>
                    <a:ext uri="{9D8B030D-6E8A-4147-A177-3AD203B41FA5}">
                      <a16:colId xmlns:a16="http://schemas.microsoft.com/office/drawing/2014/main" xmlns="" val="1662119960"/>
                    </a:ext>
                  </a:extLst>
                </a:gridCol>
                <a:gridCol w="560173">
                  <a:extLst>
                    <a:ext uri="{9D8B030D-6E8A-4147-A177-3AD203B41FA5}">
                      <a16:colId xmlns:a16="http://schemas.microsoft.com/office/drawing/2014/main" xmlns="" val="1149399730"/>
                    </a:ext>
                  </a:extLst>
                </a:gridCol>
                <a:gridCol w="510746">
                  <a:extLst>
                    <a:ext uri="{9D8B030D-6E8A-4147-A177-3AD203B41FA5}">
                      <a16:colId xmlns:a16="http://schemas.microsoft.com/office/drawing/2014/main" xmlns="" val="789287851"/>
                    </a:ext>
                  </a:extLst>
                </a:gridCol>
                <a:gridCol w="560173">
                  <a:extLst>
                    <a:ext uri="{9D8B030D-6E8A-4147-A177-3AD203B41FA5}">
                      <a16:colId xmlns:a16="http://schemas.microsoft.com/office/drawing/2014/main" xmlns="" val="1799216007"/>
                    </a:ext>
                  </a:extLst>
                </a:gridCol>
                <a:gridCol w="540932">
                  <a:extLst>
                    <a:ext uri="{9D8B030D-6E8A-4147-A177-3AD203B41FA5}">
                      <a16:colId xmlns:a16="http://schemas.microsoft.com/office/drawing/2014/main" xmlns="" val="304042180"/>
                    </a:ext>
                  </a:extLst>
                </a:gridCol>
              </a:tblGrid>
              <a:tr h="220551"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err="1">
                          <a:solidFill>
                            <a:schemeClr val="bg1"/>
                          </a:solidFill>
                          <a:latin typeface="+mn-lt"/>
                        </a:rPr>
                        <a:t>Clb+O</a:t>
                      </a:r>
                      <a:endParaRPr lang="en-US" sz="1200" kern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2"/>
                          </a:solidFill>
                        </a:rPr>
                        <a:t>105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2"/>
                          </a:solidFill>
                        </a:rPr>
                        <a:t>101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2"/>
                          </a:solidFill>
                        </a:rPr>
                        <a:t>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2"/>
                          </a:solidFill>
                        </a:rPr>
                        <a:t>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2"/>
                          </a:solidFill>
                        </a:rPr>
                        <a:t>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2"/>
                          </a:solidFill>
                        </a:rPr>
                        <a:t>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2"/>
                          </a:solidFill>
                        </a:rPr>
                        <a:t>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2"/>
                          </a:solidFill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2"/>
                          </a:solidFill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2"/>
                          </a:solidFill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2"/>
                          </a:solidFill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39630942"/>
                  </a:ext>
                </a:extLst>
              </a:tr>
              <a:tr h="22055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>
                          <a:solidFill>
                            <a:schemeClr val="bg1"/>
                          </a:solidFill>
                          <a:latin typeface="+mn-lt"/>
                        </a:rPr>
                        <a:t>I+V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08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solidFill>
                            <a:srgbClr val="005086"/>
                          </a:solidFill>
                        </a:rPr>
                        <a:t>106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solidFill>
                            <a:srgbClr val="005086"/>
                          </a:solidFill>
                        </a:rPr>
                        <a:t>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solidFill>
                            <a:srgbClr val="005086"/>
                          </a:solidFill>
                        </a:rPr>
                        <a:t>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solidFill>
                            <a:srgbClr val="005086"/>
                          </a:solidFill>
                        </a:rPr>
                        <a:t>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solidFill>
                            <a:srgbClr val="005086"/>
                          </a:solidFill>
                        </a:rPr>
                        <a:t>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solidFill>
                            <a:srgbClr val="005086"/>
                          </a:solidFill>
                        </a:rPr>
                        <a:t>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solidFill>
                            <a:srgbClr val="005086"/>
                          </a:solidFill>
                        </a:rPr>
                        <a:t>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solidFill>
                            <a:srgbClr val="005086"/>
                          </a:solidFill>
                        </a:rPr>
                        <a:t>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solidFill>
                            <a:srgbClr val="005086"/>
                          </a:solidFill>
                        </a:rPr>
                        <a:t>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solidFill>
                            <a:srgbClr val="005086"/>
                          </a:solidFill>
                        </a:rPr>
                        <a:t>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rgbClr val="005086"/>
                          </a:solidFill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222647"/>
                  </a:ext>
                </a:extLst>
              </a:tr>
            </a:tbl>
          </a:graphicData>
        </a:graphic>
      </p:graphicFrame>
      <p:sp>
        <p:nvSpPr>
          <p:cNvPr id="15" name="Espace réservé du texte 6">
            <a:extLst>
              <a:ext uri="{FF2B5EF4-FFF2-40B4-BE49-F238E27FC236}">
                <a16:creationId xmlns:a16="http://schemas.microsoft.com/office/drawing/2014/main" xmlns="" id="{FE0233E2-6D5D-D8AE-6674-F5CDF792EC76}"/>
              </a:ext>
            </a:extLst>
          </p:cNvPr>
          <p:cNvSpPr txBox="1">
            <a:spLocks/>
          </p:cNvSpPr>
          <p:nvPr/>
        </p:nvSpPr>
        <p:spPr>
          <a:xfrm>
            <a:off x="2190475" y="3250054"/>
            <a:ext cx="572748" cy="441103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rgbClr val="737078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1100" dirty="0">
                <a:solidFill>
                  <a:srgbClr val="ED7D31"/>
                </a:solidFill>
              </a:rPr>
              <a:t>Fin de </a:t>
            </a:r>
            <a:br>
              <a:rPr lang="fr-FR" sz="1100" dirty="0">
                <a:solidFill>
                  <a:srgbClr val="ED7D31"/>
                </a:solidFill>
              </a:rPr>
            </a:br>
            <a:r>
              <a:rPr lang="fr-FR" sz="1100" dirty="0" err="1">
                <a:solidFill>
                  <a:srgbClr val="ED7D31"/>
                </a:solidFill>
              </a:rPr>
              <a:t>Clb+O</a:t>
            </a:r>
            <a:endParaRPr lang="fr-FR" sz="1100" dirty="0">
              <a:solidFill>
                <a:srgbClr val="ED7D31"/>
              </a:solidFill>
            </a:endParaRP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xmlns="" id="{68453490-A811-5A33-2A9E-5213DFAECB76}"/>
              </a:ext>
            </a:extLst>
          </p:cNvPr>
          <p:cNvSpPr/>
          <p:nvPr/>
        </p:nvSpPr>
        <p:spPr>
          <a:xfrm>
            <a:off x="1213337" y="5313884"/>
            <a:ext cx="6652857" cy="548754"/>
          </a:xfrm>
          <a:prstGeom prst="rect">
            <a:avLst/>
          </a:prstGeom>
          <a:solidFill>
            <a:srgbClr val="005087"/>
          </a:solidFill>
        </p:spPr>
        <p:txBody>
          <a:bodyPr anchor="ctr"/>
          <a:lstStyle/>
          <a:p>
            <a:pPr algn="ctr">
              <a:spcBef>
                <a:spcPts val="1000"/>
              </a:spcBef>
              <a:buClr>
                <a:srgbClr val="106DAE"/>
              </a:buClr>
              <a:buSzPct val="60000"/>
            </a:pPr>
            <a:r>
              <a:rPr lang="en-US" sz="1500" b="1" dirty="0">
                <a:solidFill>
                  <a:prstClr val="white"/>
                </a:solidFill>
                <a:cs typeface="Arial Narrow" panose="020B0604020202020204" pitchFamily="34" charset="0"/>
              </a:rPr>
              <a:t>La SSP </a:t>
            </a:r>
            <a:r>
              <a:rPr lang="en-US" sz="1500" b="1" dirty="0" err="1">
                <a:solidFill>
                  <a:prstClr val="white"/>
                </a:solidFill>
                <a:cs typeface="Arial Narrow" panose="020B0604020202020204" pitchFamily="34" charset="0"/>
              </a:rPr>
              <a:t>demeure</a:t>
            </a:r>
            <a:r>
              <a:rPr lang="en-US" sz="1500" b="1" dirty="0">
                <a:solidFill>
                  <a:prstClr val="white"/>
                </a:solidFill>
                <a:cs typeface="Arial Narrow" panose="020B0604020202020204" pitchFamily="34" charset="0"/>
              </a:rPr>
              <a:t> supérieure pour I+V </a:t>
            </a:r>
            <a:r>
              <a:rPr lang="en-US" sz="1500" b="1" i="1" dirty="0">
                <a:solidFill>
                  <a:prstClr val="white"/>
                </a:solidFill>
                <a:cs typeface="Arial Narrow" panose="020B0604020202020204" pitchFamily="34" charset="0"/>
              </a:rPr>
              <a:t>vs</a:t>
            </a:r>
            <a:r>
              <a:rPr lang="en-US" sz="1500" b="1" dirty="0">
                <a:solidFill>
                  <a:prstClr val="white"/>
                </a:solidFill>
                <a:cs typeface="Arial Narrow" panose="020B0604020202020204" pitchFamily="34" charset="0"/>
              </a:rPr>
              <a:t> </a:t>
            </a:r>
            <a:r>
              <a:rPr lang="en-US" sz="1500" b="1" dirty="0" err="1">
                <a:solidFill>
                  <a:prstClr val="white"/>
                </a:solidFill>
                <a:cs typeface="Arial Narrow" panose="020B0604020202020204" pitchFamily="34" charset="0"/>
              </a:rPr>
              <a:t>Clb+O</a:t>
            </a:r>
            <a:r>
              <a:rPr lang="en-US" sz="1500" b="1" dirty="0">
                <a:solidFill>
                  <a:prstClr val="white"/>
                </a:solidFill>
                <a:cs typeface="Arial Narrow" panose="020B0604020202020204" pitchFamily="34" charset="0"/>
              </a:rPr>
              <a:t> </a:t>
            </a:r>
            <a:br>
              <a:rPr lang="en-US" sz="1500" b="1" dirty="0">
                <a:solidFill>
                  <a:prstClr val="white"/>
                </a:solidFill>
                <a:cs typeface="Arial Narrow" panose="020B0604020202020204" pitchFamily="34" charset="0"/>
              </a:rPr>
            </a:br>
            <a:r>
              <a:rPr lang="en-US" sz="1500" b="1" dirty="0">
                <a:solidFill>
                  <a:prstClr val="white"/>
                </a:solidFill>
                <a:cs typeface="Arial Narrow" panose="020B0604020202020204" pitchFamily="34" charset="0"/>
              </a:rPr>
              <a:t>avec un </a:t>
            </a:r>
            <a:r>
              <a:rPr lang="en-US" sz="1500" b="1" dirty="0" err="1">
                <a:solidFill>
                  <a:prstClr val="white"/>
                </a:solidFill>
                <a:cs typeface="Arial Narrow" panose="020B0604020202020204" pitchFamily="34" charset="0"/>
              </a:rPr>
              <a:t>suivi</a:t>
            </a:r>
            <a:r>
              <a:rPr lang="en-US" sz="1500" b="1" dirty="0">
                <a:solidFill>
                  <a:prstClr val="white"/>
                </a:solidFill>
                <a:cs typeface="Arial Narrow" panose="020B0604020202020204" pitchFamily="34" charset="0"/>
              </a:rPr>
              <a:t> </a:t>
            </a:r>
            <a:r>
              <a:rPr lang="en-US" sz="1500" b="1" dirty="0" err="1">
                <a:solidFill>
                  <a:prstClr val="white"/>
                </a:solidFill>
                <a:cs typeface="Arial Narrow" panose="020B0604020202020204" pitchFamily="34" charset="0"/>
              </a:rPr>
              <a:t>médian</a:t>
            </a:r>
            <a:r>
              <a:rPr lang="en-US" sz="1500" b="1" dirty="0">
                <a:solidFill>
                  <a:prstClr val="white"/>
                </a:solidFill>
                <a:cs typeface="Arial Narrow" panose="020B0604020202020204" pitchFamily="34" charset="0"/>
              </a:rPr>
              <a:t> de 57 mois</a:t>
            </a:r>
            <a:endParaRPr lang="en-US" sz="1500" dirty="0">
              <a:solidFill>
                <a:prstClr val="white"/>
              </a:solidFill>
              <a:cs typeface="Arial Narrow" panose="020B0604020202020204" pitchFamily="34" charset="0"/>
            </a:endParaRP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xmlns="" id="{4450595B-6E65-5A8D-9995-610B551476FA}"/>
              </a:ext>
            </a:extLst>
          </p:cNvPr>
          <p:cNvCxnSpPr/>
          <p:nvPr/>
        </p:nvCxnSpPr>
        <p:spPr>
          <a:xfrm>
            <a:off x="2482896" y="3691157"/>
            <a:ext cx="0" cy="246770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xmlns="" id="{6F82F064-8267-5400-C4A8-E337E6451DD6}"/>
              </a:ext>
            </a:extLst>
          </p:cNvPr>
          <p:cNvSpPr txBox="1">
            <a:spLocks/>
          </p:cNvSpPr>
          <p:nvPr/>
        </p:nvSpPr>
        <p:spPr>
          <a:xfrm>
            <a:off x="2943575" y="3250054"/>
            <a:ext cx="572748" cy="441103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rgbClr val="737078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1100" dirty="0">
                <a:solidFill>
                  <a:srgbClr val="005086"/>
                </a:solidFill>
              </a:rPr>
              <a:t>Fin de </a:t>
            </a:r>
            <a:br>
              <a:rPr lang="fr-FR" sz="1100" dirty="0">
                <a:solidFill>
                  <a:srgbClr val="005086"/>
                </a:solidFill>
              </a:rPr>
            </a:br>
            <a:r>
              <a:rPr lang="fr-FR" sz="1100" dirty="0">
                <a:solidFill>
                  <a:srgbClr val="005086"/>
                </a:solidFill>
              </a:rPr>
              <a:t>I+V</a:t>
            </a:r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xmlns="" id="{0E8D6F3F-51CE-D1AC-6BDF-5C1E222C9660}"/>
              </a:ext>
            </a:extLst>
          </p:cNvPr>
          <p:cNvCxnSpPr/>
          <p:nvPr/>
        </p:nvCxnSpPr>
        <p:spPr>
          <a:xfrm>
            <a:off x="3235996" y="3691157"/>
            <a:ext cx="0" cy="246770"/>
          </a:xfrm>
          <a:prstGeom prst="straightConnector1">
            <a:avLst/>
          </a:prstGeom>
          <a:ln w="12700">
            <a:solidFill>
              <a:srgbClr val="00508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orme libre : forme 18">
            <a:extLst>
              <a:ext uri="{FF2B5EF4-FFF2-40B4-BE49-F238E27FC236}">
                <a16:creationId xmlns:a16="http://schemas.microsoft.com/office/drawing/2014/main" xmlns="" id="{261C9F76-FA9C-5CA3-DF3A-6449C2E9305F}"/>
              </a:ext>
            </a:extLst>
          </p:cNvPr>
          <p:cNvSpPr/>
          <p:nvPr/>
        </p:nvSpPr>
        <p:spPr>
          <a:xfrm>
            <a:off x="2008742" y="1539029"/>
            <a:ext cx="5497417" cy="1061291"/>
          </a:xfrm>
          <a:custGeom>
            <a:avLst/>
            <a:gdLst>
              <a:gd name="connsiteX0" fmla="*/ 0 w 5497417"/>
              <a:gd name="connsiteY0" fmla="*/ 0 h 1061291"/>
              <a:gd name="connsiteX1" fmla="*/ 117513 w 5497417"/>
              <a:gd name="connsiteY1" fmla="*/ 0 h 1061291"/>
              <a:gd name="connsiteX2" fmla="*/ 117513 w 5497417"/>
              <a:gd name="connsiteY2" fmla="*/ 33050 h 1061291"/>
              <a:gd name="connsiteX3" fmla="*/ 176270 w 5497417"/>
              <a:gd name="connsiteY3" fmla="*/ 33050 h 1061291"/>
              <a:gd name="connsiteX4" fmla="*/ 176270 w 5497417"/>
              <a:gd name="connsiteY4" fmla="*/ 66101 h 1061291"/>
              <a:gd name="connsiteX5" fmla="*/ 257060 w 5497417"/>
              <a:gd name="connsiteY5" fmla="*/ 66101 h 1061291"/>
              <a:gd name="connsiteX6" fmla="*/ 257060 w 5497417"/>
              <a:gd name="connsiteY6" fmla="*/ 117513 h 1061291"/>
              <a:gd name="connsiteX7" fmla="*/ 661012 w 5497417"/>
              <a:gd name="connsiteY7" fmla="*/ 117513 h 1061291"/>
              <a:gd name="connsiteX8" fmla="*/ 661012 w 5497417"/>
              <a:gd name="connsiteY8" fmla="*/ 161580 h 1061291"/>
              <a:gd name="connsiteX9" fmla="*/ 705080 w 5497417"/>
              <a:gd name="connsiteY9" fmla="*/ 161580 h 1061291"/>
              <a:gd name="connsiteX10" fmla="*/ 705080 w 5497417"/>
              <a:gd name="connsiteY10" fmla="*/ 183614 h 1061291"/>
              <a:gd name="connsiteX11" fmla="*/ 734458 w 5497417"/>
              <a:gd name="connsiteY11" fmla="*/ 183614 h 1061291"/>
              <a:gd name="connsiteX12" fmla="*/ 734458 w 5497417"/>
              <a:gd name="connsiteY12" fmla="*/ 209320 h 1061291"/>
              <a:gd name="connsiteX13" fmla="*/ 763836 w 5497417"/>
              <a:gd name="connsiteY13" fmla="*/ 209320 h 1061291"/>
              <a:gd name="connsiteX14" fmla="*/ 763836 w 5497417"/>
              <a:gd name="connsiteY14" fmla="*/ 231354 h 1061291"/>
              <a:gd name="connsiteX15" fmla="*/ 921745 w 5497417"/>
              <a:gd name="connsiteY15" fmla="*/ 231354 h 1061291"/>
              <a:gd name="connsiteX16" fmla="*/ 921745 w 5497417"/>
              <a:gd name="connsiteY16" fmla="*/ 231354 h 1061291"/>
              <a:gd name="connsiteX17" fmla="*/ 998863 w 5497417"/>
              <a:gd name="connsiteY17" fmla="*/ 231354 h 1061291"/>
              <a:gd name="connsiteX18" fmla="*/ 998863 w 5497417"/>
              <a:gd name="connsiteY18" fmla="*/ 275421 h 1061291"/>
              <a:gd name="connsiteX19" fmla="*/ 1075981 w 5497417"/>
              <a:gd name="connsiteY19" fmla="*/ 275421 h 1061291"/>
              <a:gd name="connsiteX20" fmla="*/ 1075981 w 5497417"/>
              <a:gd name="connsiteY20" fmla="*/ 275421 h 1061291"/>
              <a:gd name="connsiteX21" fmla="*/ 1075981 w 5497417"/>
              <a:gd name="connsiteY21" fmla="*/ 297455 h 1061291"/>
              <a:gd name="connsiteX22" fmla="*/ 1277957 w 5497417"/>
              <a:gd name="connsiteY22" fmla="*/ 297455 h 1061291"/>
              <a:gd name="connsiteX23" fmla="*/ 1263268 w 5497417"/>
              <a:gd name="connsiteY23" fmla="*/ 312144 h 1061291"/>
              <a:gd name="connsiteX24" fmla="*/ 1546034 w 5497417"/>
              <a:gd name="connsiteY24" fmla="*/ 312144 h 1061291"/>
              <a:gd name="connsiteX25" fmla="*/ 1546034 w 5497417"/>
              <a:gd name="connsiteY25" fmla="*/ 348867 h 1061291"/>
              <a:gd name="connsiteX26" fmla="*/ 1861851 w 5497417"/>
              <a:gd name="connsiteY26" fmla="*/ 348867 h 1061291"/>
              <a:gd name="connsiteX27" fmla="*/ 1880212 w 5497417"/>
              <a:gd name="connsiteY27" fmla="*/ 367228 h 1061291"/>
              <a:gd name="connsiteX28" fmla="*/ 2232752 w 5497417"/>
              <a:gd name="connsiteY28" fmla="*/ 367228 h 1061291"/>
              <a:gd name="connsiteX29" fmla="*/ 2232752 w 5497417"/>
              <a:gd name="connsiteY29" fmla="*/ 389262 h 1061291"/>
              <a:gd name="connsiteX30" fmla="*/ 2526535 w 5497417"/>
              <a:gd name="connsiteY30" fmla="*/ 389262 h 1061291"/>
              <a:gd name="connsiteX31" fmla="*/ 2574275 w 5497417"/>
              <a:gd name="connsiteY31" fmla="*/ 437002 h 1061291"/>
              <a:gd name="connsiteX32" fmla="*/ 2732183 w 5497417"/>
              <a:gd name="connsiteY32" fmla="*/ 437002 h 1061291"/>
              <a:gd name="connsiteX33" fmla="*/ 2732183 w 5497417"/>
              <a:gd name="connsiteY33" fmla="*/ 466380 h 1061291"/>
              <a:gd name="connsiteX34" fmla="*/ 2882747 w 5497417"/>
              <a:gd name="connsiteY34" fmla="*/ 466380 h 1061291"/>
              <a:gd name="connsiteX35" fmla="*/ 2904781 w 5497417"/>
              <a:gd name="connsiteY35" fmla="*/ 488414 h 1061291"/>
              <a:gd name="connsiteX36" fmla="*/ 3209581 w 5497417"/>
              <a:gd name="connsiteY36" fmla="*/ 488414 h 1061291"/>
              <a:gd name="connsiteX37" fmla="*/ 3246304 w 5497417"/>
              <a:gd name="connsiteY37" fmla="*/ 525137 h 1061291"/>
              <a:gd name="connsiteX38" fmla="*/ 3554776 w 5497417"/>
              <a:gd name="connsiteY38" fmla="*/ 525137 h 1061291"/>
              <a:gd name="connsiteX39" fmla="*/ 3554776 w 5497417"/>
              <a:gd name="connsiteY39" fmla="*/ 554515 h 1061291"/>
              <a:gd name="connsiteX40" fmla="*/ 3613533 w 5497417"/>
              <a:gd name="connsiteY40" fmla="*/ 554515 h 1061291"/>
              <a:gd name="connsiteX41" fmla="*/ 3606188 w 5497417"/>
              <a:gd name="connsiteY41" fmla="*/ 561860 h 1061291"/>
              <a:gd name="connsiteX42" fmla="*/ 3709012 w 5497417"/>
              <a:gd name="connsiteY42" fmla="*/ 561860 h 1061291"/>
              <a:gd name="connsiteX43" fmla="*/ 3753080 w 5497417"/>
              <a:gd name="connsiteY43" fmla="*/ 605928 h 1061291"/>
              <a:gd name="connsiteX44" fmla="*/ 3903644 w 5497417"/>
              <a:gd name="connsiteY44" fmla="*/ 605928 h 1061291"/>
              <a:gd name="connsiteX45" fmla="*/ 3903644 w 5497417"/>
              <a:gd name="connsiteY45" fmla="*/ 646322 h 1061291"/>
              <a:gd name="connsiteX46" fmla="*/ 4175393 w 5497417"/>
              <a:gd name="connsiteY46" fmla="*/ 646322 h 1061291"/>
              <a:gd name="connsiteX47" fmla="*/ 4175393 w 5497417"/>
              <a:gd name="connsiteY47" fmla="*/ 672028 h 1061291"/>
              <a:gd name="connsiteX48" fmla="*/ 4281889 w 5497417"/>
              <a:gd name="connsiteY48" fmla="*/ 672028 h 1061291"/>
              <a:gd name="connsiteX49" fmla="*/ 4281889 w 5497417"/>
              <a:gd name="connsiteY49" fmla="*/ 705079 h 1061291"/>
              <a:gd name="connsiteX50" fmla="*/ 4322285 w 5497417"/>
              <a:gd name="connsiteY50" fmla="*/ 705079 h 1061291"/>
              <a:gd name="connsiteX51" fmla="*/ 4355336 w 5497417"/>
              <a:gd name="connsiteY51" fmla="*/ 738130 h 1061291"/>
              <a:gd name="connsiteX52" fmla="*/ 4483865 w 5497417"/>
              <a:gd name="connsiteY52" fmla="*/ 738130 h 1061291"/>
              <a:gd name="connsiteX53" fmla="*/ 4483865 w 5497417"/>
              <a:gd name="connsiteY53" fmla="*/ 767508 h 1061291"/>
              <a:gd name="connsiteX54" fmla="*/ 4744598 w 5497417"/>
              <a:gd name="connsiteY54" fmla="*/ 767508 h 1061291"/>
              <a:gd name="connsiteX55" fmla="*/ 4744598 w 5497417"/>
              <a:gd name="connsiteY55" fmla="*/ 800559 h 1061291"/>
              <a:gd name="connsiteX56" fmla="*/ 4810699 w 5497417"/>
              <a:gd name="connsiteY56" fmla="*/ 800559 h 1061291"/>
              <a:gd name="connsiteX57" fmla="*/ 4810699 w 5497417"/>
              <a:gd name="connsiteY57" fmla="*/ 833609 h 1061291"/>
              <a:gd name="connsiteX58" fmla="*/ 4986969 w 5497417"/>
              <a:gd name="connsiteY58" fmla="*/ 833609 h 1061291"/>
              <a:gd name="connsiteX59" fmla="*/ 4986969 w 5497417"/>
              <a:gd name="connsiteY59" fmla="*/ 855643 h 1061291"/>
              <a:gd name="connsiteX60" fmla="*/ 5247701 w 5497417"/>
              <a:gd name="connsiteY60" fmla="*/ 855643 h 1061291"/>
              <a:gd name="connsiteX61" fmla="*/ 5247701 w 5497417"/>
              <a:gd name="connsiteY61" fmla="*/ 925416 h 1061291"/>
              <a:gd name="connsiteX62" fmla="*/ 5398265 w 5497417"/>
              <a:gd name="connsiteY62" fmla="*/ 925416 h 1061291"/>
              <a:gd name="connsiteX63" fmla="*/ 5398265 w 5497417"/>
              <a:gd name="connsiteY63" fmla="*/ 1061291 h 1061291"/>
              <a:gd name="connsiteX64" fmla="*/ 5497417 w 5497417"/>
              <a:gd name="connsiteY64" fmla="*/ 1061291 h 1061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5497417" h="1061291">
                <a:moveTo>
                  <a:pt x="0" y="0"/>
                </a:moveTo>
                <a:lnTo>
                  <a:pt x="117513" y="0"/>
                </a:lnTo>
                <a:lnTo>
                  <a:pt x="117513" y="33050"/>
                </a:lnTo>
                <a:lnTo>
                  <a:pt x="176270" y="33050"/>
                </a:lnTo>
                <a:lnTo>
                  <a:pt x="176270" y="66101"/>
                </a:lnTo>
                <a:lnTo>
                  <a:pt x="257060" y="66101"/>
                </a:lnTo>
                <a:lnTo>
                  <a:pt x="257060" y="117513"/>
                </a:lnTo>
                <a:lnTo>
                  <a:pt x="661012" y="117513"/>
                </a:lnTo>
                <a:lnTo>
                  <a:pt x="661012" y="161580"/>
                </a:lnTo>
                <a:lnTo>
                  <a:pt x="705080" y="161580"/>
                </a:lnTo>
                <a:lnTo>
                  <a:pt x="705080" y="183614"/>
                </a:lnTo>
                <a:lnTo>
                  <a:pt x="734458" y="183614"/>
                </a:lnTo>
                <a:lnTo>
                  <a:pt x="734458" y="209320"/>
                </a:lnTo>
                <a:lnTo>
                  <a:pt x="763836" y="209320"/>
                </a:lnTo>
                <a:lnTo>
                  <a:pt x="763836" y="231354"/>
                </a:lnTo>
                <a:lnTo>
                  <a:pt x="921745" y="231354"/>
                </a:lnTo>
                <a:lnTo>
                  <a:pt x="921745" y="231354"/>
                </a:lnTo>
                <a:lnTo>
                  <a:pt x="998863" y="231354"/>
                </a:lnTo>
                <a:lnTo>
                  <a:pt x="998863" y="275421"/>
                </a:lnTo>
                <a:lnTo>
                  <a:pt x="1075981" y="275421"/>
                </a:lnTo>
                <a:lnTo>
                  <a:pt x="1075981" y="275421"/>
                </a:lnTo>
                <a:lnTo>
                  <a:pt x="1075981" y="297455"/>
                </a:lnTo>
                <a:lnTo>
                  <a:pt x="1277957" y="297455"/>
                </a:lnTo>
                <a:lnTo>
                  <a:pt x="1263268" y="312144"/>
                </a:lnTo>
                <a:lnTo>
                  <a:pt x="1546034" y="312144"/>
                </a:lnTo>
                <a:lnTo>
                  <a:pt x="1546034" y="348867"/>
                </a:lnTo>
                <a:lnTo>
                  <a:pt x="1861851" y="348867"/>
                </a:lnTo>
                <a:lnTo>
                  <a:pt x="1880212" y="367228"/>
                </a:lnTo>
                <a:lnTo>
                  <a:pt x="2232752" y="367228"/>
                </a:lnTo>
                <a:lnTo>
                  <a:pt x="2232752" y="389262"/>
                </a:lnTo>
                <a:lnTo>
                  <a:pt x="2526535" y="389262"/>
                </a:lnTo>
                <a:lnTo>
                  <a:pt x="2574275" y="437002"/>
                </a:lnTo>
                <a:lnTo>
                  <a:pt x="2732183" y="437002"/>
                </a:lnTo>
                <a:lnTo>
                  <a:pt x="2732183" y="466380"/>
                </a:lnTo>
                <a:lnTo>
                  <a:pt x="2882747" y="466380"/>
                </a:lnTo>
                <a:lnTo>
                  <a:pt x="2904781" y="488414"/>
                </a:lnTo>
                <a:lnTo>
                  <a:pt x="3209581" y="488414"/>
                </a:lnTo>
                <a:lnTo>
                  <a:pt x="3246304" y="525137"/>
                </a:lnTo>
                <a:lnTo>
                  <a:pt x="3554776" y="525137"/>
                </a:lnTo>
                <a:lnTo>
                  <a:pt x="3554776" y="554515"/>
                </a:lnTo>
                <a:lnTo>
                  <a:pt x="3613533" y="554515"/>
                </a:lnTo>
                <a:lnTo>
                  <a:pt x="3606188" y="561860"/>
                </a:lnTo>
                <a:lnTo>
                  <a:pt x="3709012" y="561860"/>
                </a:lnTo>
                <a:lnTo>
                  <a:pt x="3753080" y="605928"/>
                </a:lnTo>
                <a:lnTo>
                  <a:pt x="3903644" y="605928"/>
                </a:lnTo>
                <a:lnTo>
                  <a:pt x="3903644" y="646322"/>
                </a:lnTo>
                <a:lnTo>
                  <a:pt x="4175393" y="646322"/>
                </a:lnTo>
                <a:lnTo>
                  <a:pt x="4175393" y="672028"/>
                </a:lnTo>
                <a:lnTo>
                  <a:pt x="4281889" y="672028"/>
                </a:lnTo>
                <a:lnTo>
                  <a:pt x="4281889" y="705079"/>
                </a:lnTo>
                <a:lnTo>
                  <a:pt x="4322285" y="705079"/>
                </a:lnTo>
                <a:lnTo>
                  <a:pt x="4355336" y="738130"/>
                </a:lnTo>
                <a:lnTo>
                  <a:pt x="4483865" y="738130"/>
                </a:lnTo>
                <a:lnTo>
                  <a:pt x="4483865" y="767508"/>
                </a:lnTo>
                <a:lnTo>
                  <a:pt x="4744598" y="767508"/>
                </a:lnTo>
                <a:lnTo>
                  <a:pt x="4744598" y="800559"/>
                </a:lnTo>
                <a:lnTo>
                  <a:pt x="4810699" y="800559"/>
                </a:lnTo>
                <a:lnTo>
                  <a:pt x="4810699" y="833609"/>
                </a:lnTo>
                <a:lnTo>
                  <a:pt x="4986969" y="833609"/>
                </a:lnTo>
                <a:lnTo>
                  <a:pt x="4986969" y="855643"/>
                </a:lnTo>
                <a:lnTo>
                  <a:pt x="5247701" y="855643"/>
                </a:lnTo>
                <a:lnTo>
                  <a:pt x="5247701" y="925416"/>
                </a:lnTo>
                <a:lnTo>
                  <a:pt x="5398265" y="925416"/>
                </a:lnTo>
                <a:lnTo>
                  <a:pt x="5398265" y="1061291"/>
                </a:lnTo>
                <a:lnTo>
                  <a:pt x="5497417" y="1061291"/>
                </a:lnTo>
              </a:path>
            </a:pathLst>
          </a:custGeom>
          <a:noFill/>
          <a:ln w="28575">
            <a:solidFill>
              <a:srgbClr val="00508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1" name="Forme libre : forme 20">
            <a:extLst>
              <a:ext uri="{FF2B5EF4-FFF2-40B4-BE49-F238E27FC236}">
                <a16:creationId xmlns:a16="http://schemas.microsoft.com/office/drawing/2014/main" xmlns="" id="{372DF43C-F6F8-3C27-BE5D-B58DED166AE6}"/>
              </a:ext>
            </a:extLst>
          </p:cNvPr>
          <p:cNvSpPr/>
          <p:nvPr/>
        </p:nvSpPr>
        <p:spPr>
          <a:xfrm>
            <a:off x="2008742" y="1539029"/>
            <a:ext cx="5512106" cy="1964674"/>
          </a:xfrm>
          <a:custGeom>
            <a:avLst/>
            <a:gdLst>
              <a:gd name="connsiteX0" fmla="*/ 0 w 5512106"/>
              <a:gd name="connsiteY0" fmla="*/ 0 h 1964674"/>
              <a:gd name="connsiteX1" fmla="*/ 238699 w 5512106"/>
              <a:gd name="connsiteY1" fmla="*/ 0 h 1964674"/>
              <a:gd name="connsiteX2" fmla="*/ 238699 w 5512106"/>
              <a:gd name="connsiteY2" fmla="*/ 55084 h 1964674"/>
              <a:gd name="connsiteX3" fmla="*/ 459036 w 5512106"/>
              <a:gd name="connsiteY3" fmla="*/ 55084 h 1964674"/>
              <a:gd name="connsiteX4" fmla="*/ 459036 w 5512106"/>
              <a:gd name="connsiteY4" fmla="*/ 84462 h 1964674"/>
              <a:gd name="connsiteX5" fmla="*/ 499431 w 5512106"/>
              <a:gd name="connsiteY5" fmla="*/ 84462 h 1964674"/>
              <a:gd name="connsiteX6" fmla="*/ 499431 w 5512106"/>
              <a:gd name="connsiteY6" fmla="*/ 113841 h 1964674"/>
              <a:gd name="connsiteX7" fmla="*/ 616945 w 5512106"/>
              <a:gd name="connsiteY7" fmla="*/ 113841 h 1964674"/>
              <a:gd name="connsiteX8" fmla="*/ 616945 w 5512106"/>
              <a:gd name="connsiteY8" fmla="*/ 132202 h 1964674"/>
              <a:gd name="connsiteX9" fmla="*/ 745475 w 5512106"/>
              <a:gd name="connsiteY9" fmla="*/ 132202 h 1964674"/>
              <a:gd name="connsiteX10" fmla="*/ 793215 w 5512106"/>
              <a:gd name="connsiteY10" fmla="*/ 179942 h 1964674"/>
              <a:gd name="connsiteX11" fmla="*/ 1013552 w 5512106"/>
              <a:gd name="connsiteY11" fmla="*/ 179942 h 1964674"/>
              <a:gd name="connsiteX12" fmla="*/ 1013552 w 5512106"/>
              <a:gd name="connsiteY12" fmla="*/ 238698 h 1964674"/>
              <a:gd name="connsiteX13" fmla="*/ 1230217 w 5512106"/>
              <a:gd name="connsiteY13" fmla="*/ 238698 h 1964674"/>
              <a:gd name="connsiteX14" fmla="*/ 1270612 w 5512106"/>
              <a:gd name="connsiteY14" fmla="*/ 279093 h 1964674"/>
              <a:gd name="connsiteX15" fmla="*/ 1270612 w 5512106"/>
              <a:gd name="connsiteY15" fmla="*/ 697735 h 1964674"/>
              <a:gd name="connsiteX16" fmla="*/ 1303663 w 5512106"/>
              <a:gd name="connsiteY16" fmla="*/ 697735 h 1964674"/>
              <a:gd name="connsiteX17" fmla="*/ 1318352 w 5512106"/>
              <a:gd name="connsiteY17" fmla="*/ 807903 h 1964674"/>
              <a:gd name="connsiteX18" fmla="*/ 1369764 w 5512106"/>
              <a:gd name="connsiteY18" fmla="*/ 807903 h 1964674"/>
              <a:gd name="connsiteX19" fmla="*/ 1369764 w 5512106"/>
              <a:gd name="connsiteY19" fmla="*/ 837282 h 1964674"/>
              <a:gd name="connsiteX20" fmla="*/ 1494622 w 5512106"/>
              <a:gd name="connsiteY20" fmla="*/ 837282 h 1964674"/>
              <a:gd name="connsiteX21" fmla="*/ 1531345 w 5512106"/>
              <a:gd name="connsiteY21" fmla="*/ 874005 h 1964674"/>
              <a:gd name="connsiteX22" fmla="*/ 1531345 w 5512106"/>
              <a:gd name="connsiteY22" fmla="*/ 921744 h 1964674"/>
              <a:gd name="connsiteX23" fmla="*/ 1557051 w 5512106"/>
              <a:gd name="connsiteY23" fmla="*/ 921744 h 1964674"/>
              <a:gd name="connsiteX24" fmla="*/ 1557051 w 5512106"/>
              <a:gd name="connsiteY24" fmla="*/ 998862 h 1964674"/>
              <a:gd name="connsiteX25" fmla="*/ 1696598 w 5512106"/>
              <a:gd name="connsiteY25" fmla="*/ 998862 h 1964674"/>
              <a:gd name="connsiteX26" fmla="*/ 1696598 w 5512106"/>
              <a:gd name="connsiteY26" fmla="*/ 1046602 h 1964674"/>
              <a:gd name="connsiteX27" fmla="*/ 1880212 w 5512106"/>
              <a:gd name="connsiteY27" fmla="*/ 1046602 h 1964674"/>
              <a:gd name="connsiteX28" fmla="*/ 1880212 w 5512106"/>
              <a:gd name="connsiteY28" fmla="*/ 1120048 h 1964674"/>
              <a:gd name="connsiteX29" fmla="*/ 1927952 w 5512106"/>
              <a:gd name="connsiteY29" fmla="*/ 1120048 h 1964674"/>
              <a:gd name="connsiteX30" fmla="*/ 1927952 w 5512106"/>
              <a:gd name="connsiteY30" fmla="*/ 1164115 h 1964674"/>
              <a:gd name="connsiteX31" fmla="*/ 1997725 w 5512106"/>
              <a:gd name="connsiteY31" fmla="*/ 1164115 h 1964674"/>
              <a:gd name="connsiteX32" fmla="*/ 2034448 w 5512106"/>
              <a:gd name="connsiteY32" fmla="*/ 1200838 h 1964674"/>
              <a:gd name="connsiteX33" fmla="*/ 2118911 w 5512106"/>
              <a:gd name="connsiteY33" fmla="*/ 1200838 h 1964674"/>
              <a:gd name="connsiteX34" fmla="*/ 2118911 w 5512106"/>
              <a:gd name="connsiteY34" fmla="*/ 1244906 h 1964674"/>
              <a:gd name="connsiteX35" fmla="*/ 2218063 w 5512106"/>
              <a:gd name="connsiteY35" fmla="*/ 1244906 h 1964674"/>
              <a:gd name="connsiteX36" fmla="*/ 2218063 w 5512106"/>
              <a:gd name="connsiteY36" fmla="*/ 1288973 h 1964674"/>
              <a:gd name="connsiteX37" fmla="*/ 2243769 w 5512106"/>
              <a:gd name="connsiteY37" fmla="*/ 1314679 h 1964674"/>
              <a:gd name="connsiteX38" fmla="*/ 2398005 w 5512106"/>
              <a:gd name="connsiteY38" fmla="*/ 1314679 h 1964674"/>
              <a:gd name="connsiteX39" fmla="*/ 2398005 w 5512106"/>
              <a:gd name="connsiteY39" fmla="*/ 1351402 h 1964674"/>
              <a:gd name="connsiteX40" fmla="*/ 2519191 w 5512106"/>
              <a:gd name="connsiteY40" fmla="*/ 1351402 h 1964674"/>
              <a:gd name="connsiteX41" fmla="*/ 2519191 w 5512106"/>
              <a:gd name="connsiteY41" fmla="*/ 1384453 h 1964674"/>
              <a:gd name="connsiteX42" fmla="*/ 2566930 w 5512106"/>
              <a:gd name="connsiteY42" fmla="*/ 1384453 h 1964674"/>
              <a:gd name="connsiteX43" fmla="*/ 2566930 w 5512106"/>
              <a:gd name="connsiteY43" fmla="*/ 1413831 h 1964674"/>
              <a:gd name="connsiteX44" fmla="*/ 2820318 w 5512106"/>
              <a:gd name="connsiteY44" fmla="*/ 1413831 h 1964674"/>
              <a:gd name="connsiteX45" fmla="*/ 2820318 w 5512106"/>
              <a:gd name="connsiteY45" fmla="*/ 1432192 h 1964674"/>
              <a:gd name="connsiteX46" fmla="*/ 2879075 w 5512106"/>
              <a:gd name="connsiteY46" fmla="*/ 1432192 h 1964674"/>
              <a:gd name="connsiteX47" fmla="*/ 2879075 w 5512106"/>
              <a:gd name="connsiteY47" fmla="*/ 1479932 h 1964674"/>
              <a:gd name="connsiteX48" fmla="*/ 2912125 w 5512106"/>
              <a:gd name="connsiteY48" fmla="*/ 1479932 h 1964674"/>
              <a:gd name="connsiteX49" fmla="*/ 2912125 w 5512106"/>
              <a:gd name="connsiteY49" fmla="*/ 1512983 h 1964674"/>
              <a:gd name="connsiteX50" fmla="*/ 3036983 w 5512106"/>
              <a:gd name="connsiteY50" fmla="*/ 1512983 h 1964674"/>
              <a:gd name="connsiteX51" fmla="*/ 3036983 w 5512106"/>
              <a:gd name="connsiteY51" fmla="*/ 1549706 h 1964674"/>
              <a:gd name="connsiteX52" fmla="*/ 3213253 w 5512106"/>
              <a:gd name="connsiteY52" fmla="*/ 1549706 h 1964674"/>
              <a:gd name="connsiteX53" fmla="*/ 3213253 w 5512106"/>
              <a:gd name="connsiteY53" fmla="*/ 1597445 h 1964674"/>
              <a:gd name="connsiteX54" fmla="*/ 3249976 w 5512106"/>
              <a:gd name="connsiteY54" fmla="*/ 1597445 h 1964674"/>
              <a:gd name="connsiteX55" fmla="*/ 3249976 w 5512106"/>
              <a:gd name="connsiteY55" fmla="*/ 1634168 h 1964674"/>
              <a:gd name="connsiteX56" fmla="*/ 3374834 w 5512106"/>
              <a:gd name="connsiteY56" fmla="*/ 1634168 h 1964674"/>
              <a:gd name="connsiteX57" fmla="*/ 3374834 w 5512106"/>
              <a:gd name="connsiteY57" fmla="*/ 1689253 h 1964674"/>
              <a:gd name="connsiteX58" fmla="*/ 3709012 w 5512106"/>
              <a:gd name="connsiteY58" fmla="*/ 1689253 h 1964674"/>
              <a:gd name="connsiteX59" fmla="*/ 3709012 w 5512106"/>
              <a:gd name="connsiteY59" fmla="*/ 1784732 h 1964674"/>
              <a:gd name="connsiteX60" fmla="*/ 3771441 w 5512106"/>
              <a:gd name="connsiteY60" fmla="*/ 1847161 h 1964674"/>
              <a:gd name="connsiteX61" fmla="*/ 3896299 w 5512106"/>
              <a:gd name="connsiteY61" fmla="*/ 1847161 h 1964674"/>
              <a:gd name="connsiteX62" fmla="*/ 3896299 w 5512106"/>
              <a:gd name="connsiteY62" fmla="*/ 1887556 h 1964674"/>
              <a:gd name="connsiteX63" fmla="*/ 3947711 w 5512106"/>
              <a:gd name="connsiteY63" fmla="*/ 1887556 h 1964674"/>
              <a:gd name="connsiteX64" fmla="*/ 3947711 w 5512106"/>
              <a:gd name="connsiteY64" fmla="*/ 1905918 h 1964674"/>
              <a:gd name="connsiteX65" fmla="*/ 4237822 w 5512106"/>
              <a:gd name="connsiteY65" fmla="*/ 1905918 h 1964674"/>
              <a:gd name="connsiteX66" fmla="*/ 4237822 w 5512106"/>
              <a:gd name="connsiteY66" fmla="*/ 1938968 h 1964674"/>
              <a:gd name="connsiteX67" fmla="*/ 4755615 w 5512106"/>
              <a:gd name="connsiteY67" fmla="*/ 1938968 h 1964674"/>
              <a:gd name="connsiteX68" fmla="*/ 4755615 w 5512106"/>
              <a:gd name="connsiteY68" fmla="*/ 1964674 h 1964674"/>
              <a:gd name="connsiteX69" fmla="*/ 5512106 w 5512106"/>
              <a:gd name="connsiteY69" fmla="*/ 1964674 h 1964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5512106" h="1964674">
                <a:moveTo>
                  <a:pt x="0" y="0"/>
                </a:moveTo>
                <a:lnTo>
                  <a:pt x="238699" y="0"/>
                </a:lnTo>
                <a:lnTo>
                  <a:pt x="238699" y="55084"/>
                </a:lnTo>
                <a:lnTo>
                  <a:pt x="459036" y="55084"/>
                </a:lnTo>
                <a:lnTo>
                  <a:pt x="459036" y="84462"/>
                </a:lnTo>
                <a:lnTo>
                  <a:pt x="499431" y="84462"/>
                </a:lnTo>
                <a:lnTo>
                  <a:pt x="499431" y="113841"/>
                </a:lnTo>
                <a:lnTo>
                  <a:pt x="616945" y="113841"/>
                </a:lnTo>
                <a:lnTo>
                  <a:pt x="616945" y="132202"/>
                </a:lnTo>
                <a:lnTo>
                  <a:pt x="745475" y="132202"/>
                </a:lnTo>
                <a:lnTo>
                  <a:pt x="793215" y="179942"/>
                </a:lnTo>
                <a:lnTo>
                  <a:pt x="1013552" y="179942"/>
                </a:lnTo>
                <a:lnTo>
                  <a:pt x="1013552" y="238698"/>
                </a:lnTo>
                <a:lnTo>
                  <a:pt x="1230217" y="238698"/>
                </a:lnTo>
                <a:lnTo>
                  <a:pt x="1270612" y="279093"/>
                </a:lnTo>
                <a:lnTo>
                  <a:pt x="1270612" y="697735"/>
                </a:lnTo>
                <a:lnTo>
                  <a:pt x="1303663" y="697735"/>
                </a:lnTo>
                <a:lnTo>
                  <a:pt x="1318352" y="807903"/>
                </a:lnTo>
                <a:lnTo>
                  <a:pt x="1369764" y="807903"/>
                </a:lnTo>
                <a:lnTo>
                  <a:pt x="1369764" y="837282"/>
                </a:lnTo>
                <a:lnTo>
                  <a:pt x="1494622" y="837282"/>
                </a:lnTo>
                <a:lnTo>
                  <a:pt x="1531345" y="874005"/>
                </a:lnTo>
                <a:lnTo>
                  <a:pt x="1531345" y="921744"/>
                </a:lnTo>
                <a:lnTo>
                  <a:pt x="1557051" y="921744"/>
                </a:lnTo>
                <a:lnTo>
                  <a:pt x="1557051" y="998862"/>
                </a:lnTo>
                <a:lnTo>
                  <a:pt x="1696598" y="998862"/>
                </a:lnTo>
                <a:lnTo>
                  <a:pt x="1696598" y="1046602"/>
                </a:lnTo>
                <a:lnTo>
                  <a:pt x="1880212" y="1046602"/>
                </a:lnTo>
                <a:lnTo>
                  <a:pt x="1880212" y="1120048"/>
                </a:lnTo>
                <a:lnTo>
                  <a:pt x="1927952" y="1120048"/>
                </a:lnTo>
                <a:lnTo>
                  <a:pt x="1927952" y="1164115"/>
                </a:lnTo>
                <a:lnTo>
                  <a:pt x="1997725" y="1164115"/>
                </a:lnTo>
                <a:lnTo>
                  <a:pt x="2034448" y="1200838"/>
                </a:lnTo>
                <a:lnTo>
                  <a:pt x="2118911" y="1200838"/>
                </a:lnTo>
                <a:lnTo>
                  <a:pt x="2118911" y="1244906"/>
                </a:lnTo>
                <a:lnTo>
                  <a:pt x="2218063" y="1244906"/>
                </a:lnTo>
                <a:lnTo>
                  <a:pt x="2218063" y="1288973"/>
                </a:lnTo>
                <a:lnTo>
                  <a:pt x="2243769" y="1314679"/>
                </a:lnTo>
                <a:lnTo>
                  <a:pt x="2398005" y="1314679"/>
                </a:lnTo>
                <a:lnTo>
                  <a:pt x="2398005" y="1351402"/>
                </a:lnTo>
                <a:lnTo>
                  <a:pt x="2519191" y="1351402"/>
                </a:lnTo>
                <a:lnTo>
                  <a:pt x="2519191" y="1384453"/>
                </a:lnTo>
                <a:lnTo>
                  <a:pt x="2566930" y="1384453"/>
                </a:lnTo>
                <a:lnTo>
                  <a:pt x="2566930" y="1413831"/>
                </a:lnTo>
                <a:lnTo>
                  <a:pt x="2820318" y="1413831"/>
                </a:lnTo>
                <a:lnTo>
                  <a:pt x="2820318" y="1432192"/>
                </a:lnTo>
                <a:lnTo>
                  <a:pt x="2879075" y="1432192"/>
                </a:lnTo>
                <a:lnTo>
                  <a:pt x="2879075" y="1479932"/>
                </a:lnTo>
                <a:lnTo>
                  <a:pt x="2912125" y="1479932"/>
                </a:lnTo>
                <a:lnTo>
                  <a:pt x="2912125" y="1512983"/>
                </a:lnTo>
                <a:lnTo>
                  <a:pt x="3036983" y="1512983"/>
                </a:lnTo>
                <a:lnTo>
                  <a:pt x="3036983" y="1549706"/>
                </a:lnTo>
                <a:lnTo>
                  <a:pt x="3213253" y="1549706"/>
                </a:lnTo>
                <a:lnTo>
                  <a:pt x="3213253" y="1597445"/>
                </a:lnTo>
                <a:lnTo>
                  <a:pt x="3249976" y="1597445"/>
                </a:lnTo>
                <a:lnTo>
                  <a:pt x="3249976" y="1634168"/>
                </a:lnTo>
                <a:lnTo>
                  <a:pt x="3374834" y="1634168"/>
                </a:lnTo>
                <a:lnTo>
                  <a:pt x="3374834" y="1689253"/>
                </a:lnTo>
                <a:lnTo>
                  <a:pt x="3709012" y="1689253"/>
                </a:lnTo>
                <a:lnTo>
                  <a:pt x="3709012" y="1784732"/>
                </a:lnTo>
                <a:lnTo>
                  <a:pt x="3771441" y="1847161"/>
                </a:lnTo>
                <a:lnTo>
                  <a:pt x="3896299" y="1847161"/>
                </a:lnTo>
                <a:lnTo>
                  <a:pt x="3896299" y="1887556"/>
                </a:lnTo>
                <a:lnTo>
                  <a:pt x="3947711" y="1887556"/>
                </a:lnTo>
                <a:lnTo>
                  <a:pt x="3947711" y="1905918"/>
                </a:lnTo>
                <a:lnTo>
                  <a:pt x="4237822" y="1905918"/>
                </a:lnTo>
                <a:lnTo>
                  <a:pt x="4237822" y="1938968"/>
                </a:lnTo>
                <a:lnTo>
                  <a:pt x="4755615" y="1938968"/>
                </a:lnTo>
                <a:lnTo>
                  <a:pt x="4755615" y="1964674"/>
                </a:lnTo>
                <a:lnTo>
                  <a:pt x="5512106" y="1964674"/>
                </a:ln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4472C4"/>
              </a:solidFill>
            </a:endParaRPr>
          </a:p>
        </p:txBody>
      </p:sp>
      <p:sp>
        <p:nvSpPr>
          <p:cNvPr id="26" name="Espace réservé du texte 6">
            <a:extLst>
              <a:ext uri="{FF2B5EF4-FFF2-40B4-BE49-F238E27FC236}">
                <a16:creationId xmlns:a16="http://schemas.microsoft.com/office/drawing/2014/main" xmlns="" id="{6A5C9D0C-368A-853B-6EC7-AD564BAE99EF}"/>
              </a:ext>
            </a:extLst>
          </p:cNvPr>
          <p:cNvSpPr txBox="1">
            <a:spLocks/>
          </p:cNvSpPr>
          <p:nvPr/>
        </p:nvSpPr>
        <p:spPr>
          <a:xfrm>
            <a:off x="7023587" y="3492531"/>
            <a:ext cx="572748" cy="278757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rgbClr val="737078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100">
                <a:solidFill>
                  <a:srgbClr val="ED7D31"/>
                </a:solidFill>
              </a:rPr>
              <a:t>19,5%</a:t>
            </a:r>
          </a:p>
        </p:txBody>
      </p:sp>
      <p:sp>
        <p:nvSpPr>
          <p:cNvPr id="27" name="Espace réservé du texte 6">
            <a:extLst>
              <a:ext uri="{FF2B5EF4-FFF2-40B4-BE49-F238E27FC236}">
                <a16:creationId xmlns:a16="http://schemas.microsoft.com/office/drawing/2014/main" xmlns="" id="{547EEA7D-4463-B5A9-C736-C3440EDD06E8}"/>
              </a:ext>
            </a:extLst>
          </p:cNvPr>
          <p:cNvSpPr txBox="1">
            <a:spLocks/>
          </p:cNvSpPr>
          <p:nvPr/>
        </p:nvSpPr>
        <p:spPr>
          <a:xfrm>
            <a:off x="7023587" y="2104185"/>
            <a:ext cx="572748" cy="278757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rgbClr val="737078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100">
                <a:solidFill>
                  <a:srgbClr val="005086"/>
                </a:solidFill>
              </a:rPr>
              <a:t>66,5%</a:t>
            </a: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xmlns="" id="{A3E8CA4C-5D43-7A77-66CA-7B4273F93B50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017816" y="6342603"/>
            <a:ext cx="5159375" cy="247196"/>
          </a:xfrm>
        </p:spPr>
        <p:txBody>
          <a:bodyPr/>
          <a:lstStyle/>
          <a:p>
            <a:r>
              <a:rPr lang="fr-FR" dirty="0"/>
              <a:t>G. Moreno et al., ASH</a:t>
            </a:r>
            <a:r>
              <a:rPr lang="fr-FR" baseline="30000" dirty="0"/>
              <a:t>® </a:t>
            </a:r>
            <a:r>
              <a:rPr lang="fr-FR" dirty="0"/>
              <a:t>2023, Abs. #634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92117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41">
            <a:extLst>
              <a:ext uri="{FF2B5EF4-FFF2-40B4-BE49-F238E27FC236}">
                <a16:creationId xmlns:a16="http://schemas.microsoft.com/office/drawing/2014/main" xmlns="" id="{9FE078EC-7C69-6817-5E37-DEEDF315FC05}"/>
              </a:ext>
            </a:extLst>
          </p:cNvPr>
          <p:cNvSpPr/>
          <p:nvPr/>
        </p:nvSpPr>
        <p:spPr>
          <a:xfrm rot="16200000">
            <a:off x="1073810" y="2476631"/>
            <a:ext cx="2579251" cy="692188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36000" tIns="36000" rIns="36000" bIns="36000" numCol="1" spcCol="1270" anchor="ctr" anchorCtr="0">
            <a:noAutofit/>
          </a:bodyPr>
          <a:lstStyle/>
          <a:p>
            <a:pPr algn="ctr" defTabSz="514350">
              <a:defRPr/>
            </a:pPr>
            <a:r>
              <a:rPr lang="en-US" sz="1200" b="1" kern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Treatment period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xmlns="" id="{A5660D53-07C7-501C-ACE7-6F094F11B5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/>
          </a:bodyPr>
          <a:lstStyle/>
          <a:p>
            <a:r>
              <a:rPr lang="fr-FR" dirty="0"/>
              <a:t>9-12 décembre 2023</a:t>
            </a:r>
          </a:p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CB52AF38-BF2D-7DEF-DB1E-E862BB10843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sz="3600" b="1" dirty="0">
                <a:solidFill>
                  <a:srgbClr val="FF7F4D"/>
                </a:solidFill>
                <a:latin typeface="Century Gothic" panose="020B0502020202020204" pitchFamily="34" charset="0"/>
              </a:rPr>
              <a:t>Etude GLOW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7CF0C6C1-5C94-6F6C-AA1B-A9B7DC8328B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sz="2000" b="1" dirty="0">
                <a:solidFill>
                  <a:srgbClr val="005086"/>
                </a:solidFill>
                <a:latin typeface="Century Gothic" panose="020B0502020202020204" pitchFamily="34" charset="0"/>
              </a:rPr>
              <a:t>SSP selon la MRD et le statut </a:t>
            </a:r>
            <a:r>
              <a:rPr lang="fr-FR" sz="2000" b="1" i="1" dirty="0">
                <a:solidFill>
                  <a:srgbClr val="005086"/>
                </a:solidFill>
                <a:latin typeface="Century Gothic" panose="020B0502020202020204" pitchFamily="34" charset="0"/>
              </a:rPr>
              <a:t>IGHV</a:t>
            </a:r>
            <a:r>
              <a:rPr lang="fr-FR" sz="2000" b="1" dirty="0">
                <a:solidFill>
                  <a:srgbClr val="005086"/>
                </a:solidFill>
                <a:latin typeface="Century Gothic" panose="020B0502020202020204" pitchFamily="34" charset="0"/>
              </a:rPr>
              <a:t> dans le bras I+V</a:t>
            </a:r>
          </a:p>
          <a:p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A8F885FE-F0CE-F2F7-C727-2D237650F137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213338" y="1247430"/>
            <a:ext cx="6652857" cy="4615207"/>
          </a:xfrm>
        </p:spPr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2818AA4D-A0D4-0C63-186A-FC3B8C0C399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395246" y="1052306"/>
            <a:ext cx="3555999" cy="387350"/>
          </a:xfrm>
        </p:spPr>
        <p:txBody>
          <a:bodyPr/>
          <a:lstStyle/>
          <a:p>
            <a:r>
              <a:rPr kumimoji="0" lang="fr-FR" sz="1200" u="none" strike="noStrike" kern="1200" cap="none" spc="0" normalizeH="0" baseline="0" noProof="0" dirty="0">
                <a:ln>
                  <a:noFill/>
                </a:ln>
                <a:solidFill>
                  <a:srgbClr val="737078"/>
                </a:solidFill>
                <a:effectLst/>
                <a:uLnTx/>
                <a:uFillTx/>
                <a:latin typeface="Century Gothic" panose="020B0502020202020204" pitchFamily="34" charset="0"/>
              </a:rPr>
              <a:t>Analyse de Landmark à partir de la fin du </a:t>
            </a:r>
            <a:r>
              <a:rPr kumimoji="0" lang="fr-FR" sz="1200" u="none" strike="noStrike" kern="1200" cap="none" spc="0" normalizeH="0" baseline="0" noProof="0" dirty="0" err="1">
                <a:ln>
                  <a:noFill/>
                </a:ln>
                <a:solidFill>
                  <a:srgbClr val="737078"/>
                </a:solidFill>
                <a:effectLst/>
                <a:uLnTx/>
                <a:uFillTx/>
                <a:latin typeface="Century Gothic" panose="020B0502020202020204" pitchFamily="34" charset="0"/>
              </a:rPr>
              <a:t>ttt</a:t>
            </a:r>
            <a:endParaRPr lang="fr-FR" sz="1050" dirty="0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xmlns="" id="{2148C5AE-6C10-0B7E-B140-3A467B37E4C5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195275" y="881449"/>
            <a:ext cx="3556000" cy="4989427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dirty="0"/>
              <a:t>Avec  I+V, l’obtention d’une </a:t>
            </a:r>
            <a:r>
              <a:rPr lang="fr-FR" dirty="0" err="1"/>
              <a:t>uMRD</a:t>
            </a:r>
            <a:r>
              <a:rPr lang="fr-FR" dirty="0"/>
              <a:t> à 3 mois de la fin du traitement est plus importante pour la SSP à long terme chez les patients IGHV NM </a:t>
            </a:r>
            <a:r>
              <a:rPr lang="fr-FR" i="1" dirty="0"/>
              <a:t>vs </a:t>
            </a:r>
            <a:r>
              <a:rPr lang="fr-FR" dirty="0"/>
              <a:t>M </a:t>
            </a:r>
            <a:r>
              <a:rPr lang="fr-FR" b="1" dirty="0"/>
              <a:t>SSP estimées à 42 moins post-</a:t>
            </a:r>
            <a:r>
              <a:rPr lang="fr-FR" b="1" dirty="0" err="1"/>
              <a:t>ttt</a:t>
            </a:r>
            <a:r>
              <a:rPr lang="fr-FR" b="1" dirty="0"/>
              <a:t> : </a:t>
            </a:r>
          </a:p>
          <a:p>
            <a:pPr lvl="1"/>
            <a:r>
              <a:rPr lang="fr-FR" i="1" dirty="0"/>
              <a:t>IGHV</a:t>
            </a:r>
            <a:r>
              <a:rPr lang="fr-FR" dirty="0"/>
              <a:t> M :</a:t>
            </a:r>
          </a:p>
          <a:p>
            <a:pPr lvl="2">
              <a:spcAft>
                <a:spcPts val="600"/>
              </a:spcAft>
            </a:pPr>
            <a:r>
              <a:rPr lang="fr-FR" b="0" dirty="0"/>
              <a:t>91% pour les patients avec </a:t>
            </a:r>
            <a:r>
              <a:rPr lang="fr-FR" b="0" dirty="0" err="1"/>
              <a:t>uMRD</a:t>
            </a:r>
            <a:r>
              <a:rPr lang="fr-FR" b="0" dirty="0"/>
              <a:t> à 3 mois de la fin du traitement</a:t>
            </a:r>
          </a:p>
          <a:p>
            <a:pPr lvl="2">
              <a:spcAft>
                <a:spcPts val="1200"/>
              </a:spcAft>
            </a:pPr>
            <a:r>
              <a:rPr lang="fr-FR" b="0" dirty="0"/>
              <a:t>92% pour les patients avec MRD ≥10</a:t>
            </a:r>
            <a:r>
              <a:rPr lang="fr-FR" b="0" baseline="30000" dirty="0"/>
              <a:t>-4</a:t>
            </a:r>
            <a:r>
              <a:rPr lang="fr-FR" b="0" dirty="0"/>
              <a:t> à 3 mois de la fin du traitement</a:t>
            </a:r>
          </a:p>
          <a:p>
            <a:pPr lvl="1"/>
            <a:r>
              <a:rPr lang="fr-FR" dirty="0"/>
              <a:t>I</a:t>
            </a:r>
            <a:r>
              <a:rPr lang="fr-FR" i="1" dirty="0"/>
              <a:t>GHV</a:t>
            </a:r>
            <a:r>
              <a:rPr lang="fr-FR" dirty="0"/>
              <a:t> NM</a:t>
            </a:r>
          </a:p>
          <a:p>
            <a:pPr lvl="2">
              <a:spcAft>
                <a:spcPts val="600"/>
              </a:spcAft>
            </a:pPr>
            <a:r>
              <a:rPr lang="fr-FR" b="0" dirty="0"/>
              <a:t>78% pour les patients avec </a:t>
            </a:r>
            <a:r>
              <a:rPr lang="fr-FR" b="0" dirty="0" err="1"/>
              <a:t>uMRD</a:t>
            </a:r>
            <a:r>
              <a:rPr lang="fr-FR" b="0" dirty="0"/>
              <a:t> à 3 mois de la fin du traitement</a:t>
            </a:r>
          </a:p>
          <a:p>
            <a:pPr lvl="2"/>
            <a:r>
              <a:rPr lang="fr-FR" b="0" dirty="0"/>
              <a:t>50% pour les patients avec MRD ≥10</a:t>
            </a:r>
            <a:r>
              <a:rPr lang="fr-FR" b="0" baseline="30000" dirty="0"/>
              <a:t>-4</a:t>
            </a:r>
            <a:r>
              <a:rPr lang="fr-FR" b="0" dirty="0"/>
              <a:t> à 3 mois de la fin du traitement</a:t>
            </a:r>
          </a:p>
        </p:txBody>
      </p:sp>
      <p:graphicFrame>
        <p:nvGraphicFramePr>
          <p:cNvPr id="9" name="Chart 16">
            <a:extLst>
              <a:ext uri="{FF2B5EF4-FFF2-40B4-BE49-F238E27FC236}">
                <a16:creationId xmlns:a16="http://schemas.microsoft.com/office/drawing/2014/main" xmlns="" id="{464ACBC5-51E0-3C72-7856-CCBCE6AB34B4}"/>
              </a:ext>
            </a:extLst>
          </p:cNvPr>
          <p:cNvGraphicFramePr/>
          <p:nvPr>
            <p:extLst/>
          </p:nvPr>
        </p:nvGraphicFramePr>
        <p:xfrm>
          <a:off x="1277815" y="1383322"/>
          <a:ext cx="6464550" cy="3418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xmlns="" id="{9E90F042-1FE7-E649-0F61-9286F2909E7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281869" y="4801467"/>
          <a:ext cx="6522414" cy="971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3218">
                  <a:extLst>
                    <a:ext uri="{9D8B030D-6E8A-4147-A177-3AD203B41FA5}">
                      <a16:colId xmlns:a16="http://schemas.microsoft.com/office/drawing/2014/main" xmlns="" val="1796791387"/>
                    </a:ext>
                  </a:extLst>
                </a:gridCol>
                <a:gridCol w="506896">
                  <a:extLst>
                    <a:ext uri="{9D8B030D-6E8A-4147-A177-3AD203B41FA5}">
                      <a16:colId xmlns:a16="http://schemas.microsoft.com/office/drawing/2014/main" xmlns="" val="105012292"/>
                    </a:ext>
                  </a:extLst>
                </a:gridCol>
                <a:gridCol w="782534">
                  <a:extLst>
                    <a:ext uri="{9D8B030D-6E8A-4147-A177-3AD203B41FA5}">
                      <a16:colId xmlns:a16="http://schemas.microsoft.com/office/drawing/2014/main" xmlns="" val="2113090716"/>
                    </a:ext>
                  </a:extLst>
                </a:gridCol>
                <a:gridCol w="679961">
                  <a:extLst>
                    <a:ext uri="{9D8B030D-6E8A-4147-A177-3AD203B41FA5}">
                      <a16:colId xmlns:a16="http://schemas.microsoft.com/office/drawing/2014/main" xmlns="" val="4155070183"/>
                    </a:ext>
                  </a:extLst>
                </a:gridCol>
                <a:gridCol w="679961">
                  <a:extLst>
                    <a:ext uri="{9D8B030D-6E8A-4147-A177-3AD203B41FA5}">
                      <a16:colId xmlns:a16="http://schemas.microsoft.com/office/drawing/2014/main" xmlns="" val="1662119960"/>
                    </a:ext>
                  </a:extLst>
                </a:gridCol>
                <a:gridCol w="679961">
                  <a:extLst>
                    <a:ext uri="{9D8B030D-6E8A-4147-A177-3AD203B41FA5}">
                      <a16:colId xmlns:a16="http://schemas.microsoft.com/office/drawing/2014/main" xmlns="" val="1149399730"/>
                    </a:ext>
                  </a:extLst>
                </a:gridCol>
                <a:gridCol w="679961">
                  <a:extLst>
                    <a:ext uri="{9D8B030D-6E8A-4147-A177-3AD203B41FA5}">
                      <a16:colId xmlns:a16="http://schemas.microsoft.com/office/drawing/2014/main" xmlns="" val="789287851"/>
                    </a:ext>
                  </a:extLst>
                </a:gridCol>
                <a:gridCol w="679961">
                  <a:extLst>
                    <a:ext uri="{9D8B030D-6E8A-4147-A177-3AD203B41FA5}">
                      <a16:colId xmlns:a16="http://schemas.microsoft.com/office/drawing/2014/main" xmlns="" val="1799216007"/>
                    </a:ext>
                  </a:extLst>
                </a:gridCol>
                <a:gridCol w="679961">
                  <a:extLst>
                    <a:ext uri="{9D8B030D-6E8A-4147-A177-3AD203B41FA5}">
                      <a16:colId xmlns:a16="http://schemas.microsoft.com/office/drawing/2014/main" xmlns="" val="304042180"/>
                    </a:ext>
                  </a:extLst>
                </a:gridCol>
              </a:tblGrid>
              <a:tr h="242922"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chemeClr val="bg1"/>
                          </a:solidFill>
                          <a:latin typeface="+mn-lt"/>
                        </a:rPr>
                        <a:t>MRD≥10</a:t>
                      </a:r>
                      <a:r>
                        <a:rPr lang="en-US" sz="1000" b="1" kern="1200" baseline="30000" dirty="0">
                          <a:solidFill>
                            <a:schemeClr val="bg1"/>
                          </a:solidFill>
                          <a:latin typeface="+mn-lt"/>
                        </a:rPr>
                        <a:t>-4</a:t>
                      </a:r>
                      <a:r>
                        <a:rPr lang="en-US" sz="1000" b="1" kern="1200" dirty="0">
                          <a:solidFill>
                            <a:schemeClr val="bg1"/>
                          </a:solidFill>
                          <a:latin typeface="+mn-lt"/>
                        </a:rPr>
                        <a:t>, </a:t>
                      </a:r>
                      <a:r>
                        <a:rPr lang="en-US" sz="1000" b="1" kern="1200" dirty="0" err="1">
                          <a:solidFill>
                            <a:schemeClr val="bg1"/>
                          </a:solidFill>
                          <a:latin typeface="+mn-lt"/>
                        </a:rPr>
                        <a:t>mIGHV</a:t>
                      </a:r>
                      <a:endParaRPr lang="en-US" sz="1000" b="1" kern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39630942"/>
                  </a:ext>
                </a:extLst>
              </a:tr>
              <a:tr h="242922"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 err="1">
                          <a:solidFill>
                            <a:schemeClr val="bg1"/>
                          </a:solidFill>
                          <a:latin typeface="+mn-lt"/>
                        </a:rPr>
                        <a:t>uMRD</a:t>
                      </a:r>
                      <a:r>
                        <a:rPr lang="en-US" sz="1000" b="1" kern="1200" dirty="0">
                          <a:solidFill>
                            <a:schemeClr val="bg1"/>
                          </a:solidFill>
                          <a:latin typeface="+mn-lt"/>
                        </a:rPr>
                        <a:t>, </a:t>
                      </a:r>
                      <a:r>
                        <a:rPr lang="en-US" sz="1000" b="1" kern="1200" dirty="0" err="1">
                          <a:solidFill>
                            <a:schemeClr val="bg1"/>
                          </a:solidFill>
                          <a:latin typeface="+mn-lt"/>
                        </a:rPr>
                        <a:t>mIGHV</a:t>
                      </a:r>
                      <a:endParaRPr lang="en-US" sz="1000" b="1" kern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08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dirty="0">
                          <a:solidFill>
                            <a:srgbClr val="005086"/>
                          </a:solidFill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dirty="0">
                          <a:solidFill>
                            <a:srgbClr val="005086"/>
                          </a:solidFill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dirty="0">
                          <a:solidFill>
                            <a:srgbClr val="005086"/>
                          </a:solidFill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dirty="0">
                          <a:solidFill>
                            <a:srgbClr val="005086"/>
                          </a:solidFill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dirty="0">
                          <a:solidFill>
                            <a:srgbClr val="005086"/>
                          </a:solidFill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dirty="0">
                          <a:solidFill>
                            <a:srgbClr val="005086"/>
                          </a:solidFill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dirty="0">
                          <a:solidFill>
                            <a:srgbClr val="005086"/>
                          </a:solidFill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dirty="0">
                          <a:solidFill>
                            <a:srgbClr val="005086"/>
                          </a:solidFill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06570162"/>
                  </a:ext>
                </a:extLst>
              </a:tr>
              <a:tr h="242922"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chemeClr val="bg1"/>
                          </a:solidFill>
                          <a:latin typeface="+mn-lt"/>
                        </a:rPr>
                        <a:t>MRD≥10</a:t>
                      </a:r>
                      <a:r>
                        <a:rPr lang="en-US" sz="1000" b="1" kern="1200" baseline="30000" dirty="0">
                          <a:solidFill>
                            <a:schemeClr val="bg1"/>
                          </a:solidFill>
                          <a:latin typeface="+mn-lt"/>
                        </a:rPr>
                        <a:t>-4</a:t>
                      </a:r>
                      <a:r>
                        <a:rPr lang="en-US" sz="1000" b="1" kern="1200" dirty="0">
                          <a:solidFill>
                            <a:schemeClr val="bg1"/>
                          </a:solidFill>
                          <a:latin typeface="+mn-lt"/>
                        </a:rPr>
                        <a:t>, </a:t>
                      </a:r>
                      <a:r>
                        <a:rPr lang="en-US" sz="1000" b="1" kern="1200" dirty="0" err="1">
                          <a:solidFill>
                            <a:schemeClr val="bg1"/>
                          </a:solidFill>
                          <a:latin typeface="+mn-lt"/>
                        </a:rPr>
                        <a:t>uIGHV</a:t>
                      </a:r>
                      <a:endParaRPr lang="en-US" sz="1000" b="1" kern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solidFill>
                            <a:schemeClr val="accent2"/>
                          </a:solidFill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>
                          <a:solidFill>
                            <a:schemeClr val="accent2"/>
                          </a:solidFill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solidFill>
                            <a:schemeClr val="accent2"/>
                          </a:solidFill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solidFill>
                            <a:schemeClr val="accent2"/>
                          </a:solidFill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solidFill>
                            <a:schemeClr val="accent2"/>
                          </a:solidFill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solidFill>
                            <a:schemeClr val="accent2"/>
                          </a:solidFill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solidFill>
                            <a:schemeClr val="accent2"/>
                          </a:solidFill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solidFill>
                            <a:schemeClr val="accent2"/>
                          </a:solidFill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222647"/>
                  </a:ext>
                </a:extLst>
              </a:tr>
              <a:tr h="24292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 err="1">
                          <a:solidFill>
                            <a:schemeClr val="bg1"/>
                          </a:solidFill>
                          <a:latin typeface="+mn-lt"/>
                        </a:rPr>
                        <a:t>uMRD</a:t>
                      </a:r>
                      <a:r>
                        <a:rPr lang="en-US" sz="1000" b="1" kern="1200" dirty="0">
                          <a:solidFill>
                            <a:schemeClr val="bg1"/>
                          </a:solidFill>
                          <a:latin typeface="+mn-lt"/>
                        </a:rPr>
                        <a:t>, </a:t>
                      </a:r>
                      <a:r>
                        <a:rPr lang="en-US" sz="1000" b="1" kern="1200" dirty="0" err="1">
                          <a:solidFill>
                            <a:schemeClr val="bg1"/>
                          </a:solidFill>
                          <a:latin typeface="+mn-lt"/>
                        </a:rPr>
                        <a:t>uIGHV</a:t>
                      </a:r>
                      <a:endParaRPr lang="en-US" sz="1000" b="1" kern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solidFill>
                            <a:srgbClr val="8FAADC"/>
                          </a:solidFill>
                        </a:rPr>
                        <a:t>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solidFill>
                            <a:srgbClr val="8FAADC"/>
                          </a:solidFill>
                        </a:rPr>
                        <a:t>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solidFill>
                            <a:srgbClr val="8FAADC"/>
                          </a:solidFill>
                        </a:rPr>
                        <a:t>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solidFill>
                            <a:srgbClr val="8FAADC"/>
                          </a:solidFill>
                        </a:rPr>
                        <a:t>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solidFill>
                            <a:srgbClr val="8FAADC"/>
                          </a:solidFill>
                        </a:rPr>
                        <a:t>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solidFill>
                            <a:srgbClr val="8FAADC"/>
                          </a:solidFill>
                        </a:rPr>
                        <a:t>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solidFill>
                            <a:srgbClr val="8FAADC"/>
                          </a:solidFill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solidFill>
                            <a:srgbClr val="8FAADC"/>
                          </a:solidFill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97259155"/>
                  </a:ext>
                </a:extLst>
              </a:tr>
            </a:tbl>
          </a:graphicData>
        </a:graphic>
      </p:graphicFrame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xmlns="" id="{1F46EA02-24C1-5137-48E4-A3E00651DCA3}"/>
              </a:ext>
            </a:extLst>
          </p:cNvPr>
          <p:cNvSpPr/>
          <p:nvPr/>
        </p:nvSpPr>
        <p:spPr>
          <a:xfrm>
            <a:off x="2697707" y="1556151"/>
            <a:ext cx="4826759" cy="241110"/>
          </a:xfrm>
          <a:custGeom>
            <a:avLst/>
            <a:gdLst>
              <a:gd name="connsiteX0" fmla="*/ 0 w 4826759"/>
              <a:gd name="connsiteY0" fmla="*/ 0 h 241110"/>
              <a:gd name="connsiteX1" fmla="*/ 4617493 w 4826759"/>
              <a:gd name="connsiteY1" fmla="*/ 0 h 241110"/>
              <a:gd name="connsiteX2" fmla="*/ 4617493 w 4826759"/>
              <a:gd name="connsiteY2" fmla="*/ 241110 h 241110"/>
              <a:gd name="connsiteX3" fmla="*/ 4826759 w 4826759"/>
              <a:gd name="connsiteY3" fmla="*/ 241110 h 241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6759" h="241110">
                <a:moveTo>
                  <a:pt x="0" y="0"/>
                </a:moveTo>
                <a:lnTo>
                  <a:pt x="4617493" y="0"/>
                </a:lnTo>
                <a:lnTo>
                  <a:pt x="4617493" y="241110"/>
                </a:lnTo>
                <a:lnTo>
                  <a:pt x="4826759" y="241110"/>
                </a:lnTo>
              </a:path>
            </a:pathLst>
          </a:custGeom>
          <a:noFill/>
          <a:ln w="28575">
            <a:solidFill>
              <a:srgbClr val="00508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4" name="Forme libre : forme 23">
            <a:extLst>
              <a:ext uri="{FF2B5EF4-FFF2-40B4-BE49-F238E27FC236}">
                <a16:creationId xmlns:a16="http://schemas.microsoft.com/office/drawing/2014/main" xmlns="" id="{9A0A8876-C32A-CCEB-AAD4-DA81A4500590}"/>
              </a:ext>
            </a:extLst>
          </p:cNvPr>
          <p:cNvSpPr/>
          <p:nvPr/>
        </p:nvSpPr>
        <p:spPr>
          <a:xfrm>
            <a:off x="2688609" y="1547052"/>
            <a:ext cx="4826758" cy="582304"/>
          </a:xfrm>
          <a:custGeom>
            <a:avLst/>
            <a:gdLst>
              <a:gd name="connsiteX0" fmla="*/ 0 w 4826758"/>
              <a:gd name="connsiteY0" fmla="*/ 0 h 582304"/>
              <a:gd name="connsiteX1" fmla="*/ 1223749 w 4826758"/>
              <a:gd name="connsiteY1" fmla="*/ 0 h 582304"/>
              <a:gd name="connsiteX2" fmla="*/ 1223749 w 4826758"/>
              <a:gd name="connsiteY2" fmla="*/ 72788 h 582304"/>
              <a:gd name="connsiteX3" fmla="*/ 1842448 w 4826758"/>
              <a:gd name="connsiteY3" fmla="*/ 72788 h 582304"/>
              <a:gd name="connsiteX4" fmla="*/ 1842448 w 4826758"/>
              <a:gd name="connsiteY4" fmla="*/ 141027 h 582304"/>
              <a:gd name="connsiteX5" fmla="*/ 3070746 w 4826758"/>
              <a:gd name="connsiteY5" fmla="*/ 141027 h 582304"/>
              <a:gd name="connsiteX6" fmla="*/ 3070746 w 4826758"/>
              <a:gd name="connsiteY6" fmla="*/ 204716 h 582304"/>
              <a:gd name="connsiteX7" fmla="*/ 3302758 w 4826758"/>
              <a:gd name="connsiteY7" fmla="*/ 204716 h 582304"/>
              <a:gd name="connsiteX8" fmla="*/ 3302758 w 4826758"/>
              <a:gd name="connsiteY8" fmla="*/ 277504 h 582304"/>
              <a:gd name="connsiteX9" fmla="*/ 3739487 w 4826758"/>
              <a:gd name="connsiteY9" fmla="*/ 277504 h 582304"/>
              <a:gd name="connsiteX10" fmla="*/ 3739487 w 4826758"/>
              <a:gd name="connsiteY10" fmla="*/ 336645 h 582304"/>
              <a:gd name="connsiteX11" fmla="*/ 3784979 w 4826758"/>
              <a:gd name="connsiteY11" fmla="*/ 336645 h 582304"/>
              <a:gd name="connsiteX12" fmla="*/ 3784979 w 4826758"/>
              <a:gd name="connsiteY12" fmla="*/ 368490 h 582304"/>
              <a:gd name="connsiteX13" fmla="*/ 3844119 w 4826758"/>
              <a:gd name="connsiteY13" fmla="*/ 368490 h 582304"/>
              <a:gd name="connsiteX14" fmla="*/ 3844119 w 4826758"/>
              <a:gd name="connsiteY14" fmla="*/ 423081 h 582304"/>
              <a:gd name="connsiteX15" fmla="*/ 4030639 w 4826758"/>
              <a:gd name="connsiteY15" fmla="*/ 423081 h 582304"/>
              <a:gd name="connsiteX16" fmla="*/ 4030639 w 4826758"/>
              <a:gd name="connsiteY16" fmla="*/ 504967 h 582304"/>
              <a:gd name="connsiteX17" fmla="*/ 4444621 w 4826758"/>
              <a:gd name="connsiteY17" fmla="*/ 504967 h 582304"/>
              <a:gd name="connsiteX18" fmla="*/ 4444621 w 4826758"/>
              <a:gd name="connsiteY18" fmla="*/ 582304 h 582304"/>
              <a:gd name="connsiteX19" fmla="*/ 4826758 w 4826758"/>
              <a:gd name="connsiteY19" fmla="*/ 582304 h 582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826758" h="582304">
                <a:moveTo>
                  <a:pt x="0" y="0"/>
                </a:moveTo>
                <a:lnTo>
                  <a:pt x="1223749" y="0"/>
                </a:lnTo>
                <a:lnTo>
                  <a:pt x="1223749" y="72788"/>
                </a:lnTo>
                <a:lnTo>
                  <a:pt x="1842448" y="72788"/>
                </a:lnTo>
                <a:lnTo>
                  <a:pt x="1842448" y="141027"/>
                </a:lnTo>
                <a:lnTo>
                  <a:pt x="3070746" y="141027"/>
                </a:lnTo>
                <a:lnTo>
                  <a:pt x="3070746" y="204716"/>
                </a:lnTo>
                <a:lnTo>
                  <a:pt x="3302758" y="204716"/>
                </a:lnTo>
                <a:lnTo>
                  <a:pt x="3302758" y="277504"/>
                </a:lnTo>
                <a:lnTo>
                  <a:pt x="3739487" y="277504"/>
                </a:lnTo>
                <a:lnTo>
                  <a:pt x="3739487" y="336645"/>
                </a:lnTo>
                <a:lnTo>
                  <a:pt x="3784979" y="336645"/>
                </a:lnTo>
                <a:lnTo>
                  <a:pt x="3784979" y="368490"/>
                </a:lnTo>
                <a:lnTo>
                  <a:pt x="3844119" y="368490"/>
                </a:lnTo>
                <a:lnTo>
                  <a:pt x="3844119" y="423081"/>
                </a:lnTo>
                <a:lnTo>
                  <a:pt x="4030639" y="423081"/>
                </a:lnTo>
                <a:lnTo>
                  <a:pt x="4030639" y="504967"/>
                </a:lnTo>
                <a:lnTo>
                  <a:pt x="4444621" y="504967"/>
                </a:lnTo>
                <a:lnTo>
                  <a:pt x="4444621" y="582304"/>
                </a:lnTo>
                <a:lnTo>
                  <a:pt x="4826758" y="582304"/>
                </a:lnTo>
              </a:path>
            </a:pathLst>
          </a:cu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5" name="Forme libre : forme 24">
            <a:extLst>
              <a:ext uri="{FF2B5EF4-FFF2-40B4-BE49-F238E27FC236}">
                <a16:creationId xmlns:a16="http://schemas.microsoft.com/office/drawing/2014/main" xmlns="" id="{2B9C423A-0C05-87BA-7271-607A4B50E325}"/>
              </a:ext>
            </a:extLst>
          </p:cNvPr>
          <p:cNvSpPr/>
          <p:nvPr/>
        </p:nvSpPr>
        <p:spPr>
          <a:xfrm>
            <a:off x="2679510" y="1556151"/>
            <a:ext cx="4840406" cy="1287438"/>
          </a:xfrm>
          <a:custGeom>
            <a:avLst/>
            <a:gdLst>
              <a:gd name="connsiteX0" fmla="*/ 0 w 4840406"/>
              <a:gd name="connsiteY0" fmla="*/ 0 h 1287438"/>
              <a:gd name="connsiteX1" fmla="*/ 764275 w 4840406"/>
              <a:gd name="connsiteY1" fmla="*/ 0 h 1287438"/>
              <a:gd name="connsiteX2" fmla="*/ 764275 w 4840406"/>
              <a:gd name="connsiteY2" fmla="*/ 159223 h 1287438"/>
              <a:gd name="connsiteX3" fmla="*/ 1596789 w 4840406"/>
              <a:gd name="connsiteY3" fmla="*/ 159223 h 1287438"/>
              <a:gd name="connsiteX4" fmla="*/ 1596789 w 4840406"/>
              <a:gd name="connsiteY4" fmla="*/ 327546 h 1287438"/>
              <a:gd name="connsiteX5" fmla="*/ 2038066 w 4840406"/>
              <a:gd name="connsiteY5" fmla="*/ 327546 h 1287438"/>
              <a:gd name="connsiteX6" fmla="*/ 2038066 w 4840406"/>
              <a:gd name="connsiteY6" fmla="*/ 482220 h 1287438"/>
              <a:gd name="connsiteX7" fmla="*/ 2465696 w 4840406"/>
              <a:gd name="connsiteY7" fmla="*/ 482220 h 1287438"/>
              <a:gd name="connsiteX8" fmla="*/ 2465696 w 4840406"/>
              <a:gd name="connsiteY8" fmla="*/ 796119 h 1287438"/>
              <a:gd name="connsiteX9" fmla="*/ 3116239 w 4840406"/>
              <a:gd name="connsiteY9" fmla="*/ 796119 h 1287438"/>
              <a:gd name="connsiteX10" fmla="*/ 3116239 w 4840406"/>
              <a:gd name="connsiteY10" fmla="*/ 955343 h 1287438"/>
              <a:gd name="connsiteX11" fmla="*/ 3671248 w 4840406"/>
              <a:gd name="connsiteY11" fmla="*/ 955343 h 1287438"/>
              <a:gd name="connsiteX12" fmla="*/ 3671248 w 4840406"/>
              <a:gd name="connsiteY12" fmla="*/ 1128214 h 1287438"/>
              <a:gd name="connsiteX13" fmla="*/ 4349087 w 4840406"/>
              <a:gd name="connsiteY13" fmla="*/ 1128214 h 1287438"/>
              <a:gd name="connsiteX14" fmla="*/ 4349087 w 4840406"/>
              <a:gd name="connsiteY14" fmla="*/ 1287438 h 1287438"/>
              <a:gd name="connsiteX15" fmla="*/ 4840406 w 4840406"/>
              <a:gd name="connsiteY15" fmla="*/ 1287438 h 128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840406" h="1287438">
                <a:moveTo>
                  <a:pt x="0" y="0"/>
                </a:moveTo>
                <a:lnTo>
                  <a:pt x="764275" y="0"/>
                </a:lnTo>
                <a:lnTo>
                  <a:pt x="764275" y="159223"/>
                </a:lnTo>
                <a:lnTo>
                  <a:pt x="1596789" y="159223"/>
                </a:lnTo>
                <a:lnTo>
                  <a:pt x="1596789" y="327546"/>
                </a:lnTo>
                <a:lnTo>
                  <a:pt x="2038066" y="327546"/>
                </a:lnTo>
                <a:lnTo>
                  <a:pt x="2038066" y="482220"/>
                </a:lnTo>
                <a:lnTo>
                  <a:pt x="2465696" y="482220"/>
                </a:lnTo>
                <a:lnTo>
                  <a:pt x="2465696" y="796119"/>
                </a:lnTo>
                <a:lnTo>
                  <a:pt x="3116239" y="796119"/>
                </a:lnTo>
                <a:lnTo>
                  <a:pt x="3116239" y="955343"/>
                </a:lnTo>
                <a:lnTo>
                  <a:pt x="3671248" y="955343"/>
                </a:lnTo>
                <a:lnTo>
                  <a:pt x="3671248" y="1128214"/>
                </a:lnTo>
                <a:lnTo>
                  <a:pt x="4349087" y="1128214"/>
                </a:lnTo>
                <a:lnTo>
                  <a:pt x="4349087" y="1287438"/>
                </a:lnTo>
                <a:lnTo>
                  <a:pt x="4840406" y="1287438"/>
                </a:ln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xmlns="" id="{482AF486-A11B-9433-3BC0-736D2F821F1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017816" y="6342603"/>
            <a:ext cx="5159375" cy="247196"/>
          </a:xfrm>
        </p:spPr>
        <p:txBody>
          <a:bodyPr/>
          <a:lstStyle/>
          <a:p>
            <a:r>
              <a:rPr lang="fr-FR" dirty="0"/>
              <a:t>G. Moreno et al., ASH</a:t>
            </a:r>
            <a:r>
              <a:rPr lang="fr-FR" baseline="30000" dirty="0"/>
              <a:t>® </a:t>
            </a:r>
            <a:r>
              <a:rPr lang="fr-FR" dirty="0"/>
              <a:t>2023, Abs. #634</a:t>
            </a:r>
          </a:p>
          <a:p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4629978" y="2388974"/>
            <a:ext cx="105189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>
                <a:solidFill>
                  <a:srgbClr val="FF7F4D"/>
                </a:solidFill>
              </a:rPr>
              <a:t>MRD≥10-4, </a:t>
            </a:r>
            <a:r>
              <a:rPr lang="fr-FR" sz="800" dirty="0" err="1">
                <a:solidFill>
                  <a:srgbClr val="FF7F4D"/>
                </a:solidFill>
              </a:rPr>
              <a:t>uIGHV</a:t>
            </a:r>
            <a:endParaRPr lang="fr-FR" sz="800" dirty="0">
              <a:solidFill>
                <a:srgbClr val="FF7F4D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548496" y="1923536"/>
            <a:ext cx="85632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 err="1">
                <a:solidFill>
                  <a:srgbClr val="8FAADC"/>
                </a:solidFill>
              </a:rPr>
              <a:t>uMRD</a:t>
            </a:r>
            <a:r>
              <a:rPr lang="fr-FR" sz="800" dirty="0">
                <a:solidFill>
                  <a:srgbClr val="8FAADC"/>
                </a:solidFill>
              </a:rPr>
              <a:t>, </a:t>
            </a:r>
            <a:r>
              <a:rPr lang="fr-FR" sz="800" dirty="0" err="1">
                <a:solidFill>
                  <a:srgbClr val="8FAADC"/>
                </a:solidFill>
              </a:rPr>
              <a:t>uIGHV</a:t>
            </a:r>
            <a:endParaRPr lang="fr-FR" sz="800" dirty="0">
              <a:solidFill>
                <a:srgbClr val="8FAADC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6088075" y="1334530"/>
            <a:ext cx="8899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 err="1">
                <a:solidFill>
                  <a:srgbClr val="005086"/>
                </a:solidFill>
              </a:rPr>
              <a:t>uMRD</a:t>
            </a:r>
            <a:r>
              <a:rPr lang="fr-FR" sz="800" dirty="0">
                <a:solidFill>
                  <a:srgbClr val="005086"/>
                </a:solidFill>
              </a:rPr>
              <a:t>, </a:t>
            </a:r>
            <a:r>
              <a:rPr lang="fr-FR" sz="800" dirty="0" err="1">
                <a:solidFill>
                  <a:srgbClr val="005086"/>
                </a:solidFill>
              </a:rPr>
              <a:t>mIGHV</a:t>
            </a:r>
            <a:endParaRPr lang="fr-FR" sz="800" dirty="0">
              <a:solidFill>
                <a:srgbClr val="005086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215762" y="1585784"/>
            <a:ext cx="10855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>
                <a:solidFill>
                  <a:srgbClr val="ED7D31">
                    <a:lumMod val="50000"/>
                  </a:srgbClr>
                </a:solidFill>
              </a:rPr>
              <a:t>MRD≥10-4, </a:t>
            </a:r>
            <a:r>
              <a:rPr lang="fr-FR" sz="800" dirty="0" err="1">
                <a:solidFill>
                  <a:srgbClr val="ED7D31">
                    <a:lumMod val="50000"/>
                  </a:srgbClr>
                </a:solidFill>
              </a:rPr>
              <a:t>mIGHV</a:t>
            </a:r>
            <a:endParaRPr lang="fr-FR" sz="800" dirty="0">
              <a:solidFill>
                <a:srgbClr val="ED7D31">
                  <a:lumMod val="50000"/>
                </a:srgbClr>
              </a:solidFill>
            </a:endParaRPr>
          </a:p>
        </p:txBody>
      </p:sp>
      <p:sp>
        <p:nvSpPr>
          <p:cNvPr id="22" name="Forme libre : forme 21">
            <a:extLst>
              <a:ext uri="{FF2B5EF4-FFF2-40B4-BE49-F238E27FC236}">
                <a16:creationId xmlns:a16="http://schemas.microsoft.com/office/drawing/2014/main" xmlns="" id="{453442BB-B105-D8AF-611F-D044E9EF0F54}"/>
              </a:ext>
            </a:extLst>
          </p:cNvPr>
          <p:cNvSpPr/>
          <p:nvPr/>
        </p:nvSpPr>
        <p:spPr>
          <a:xfrm>
            <a:off x="2688609" y="1556151"/>
            <a:ext cx="4831307" cy="204716"/>
          </a:xfrm>
          <a:custGeom>
            <a:avLst/>
            <a:gdLst>
              <a:gd name="connsiteX0" fmla="*/ 0 w 4831307"/>
              <a:gd name="connsiteY0" fmla="*/ 0 h 204716"/>
              <a:gd name="connsiteX1" fmla="*/ 1614985 w 4831307"/>
              <a:gd name="connsiteY1" fmla="*/ 0 h 204716"/>
              <a:gd name="connsiteX2" fmla="*/ 1614985 w 4831307"/>
              <a:gd name="connsiteY2" fmla="*/ 204716 h 204716"/>
              <a:gd name="connsiteX3" fmla="*/ 4831307 w 4831307"/>
              <a:gd name="connsiteY3" fmla="*/ 204716 h 20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31307" h="204716">
                <a:moveTo>
                  <a:pt x="0" y="0"/>
                </a:moveTo>
                <a:lnTo>
                  <a:pt x="1614985" y="0"/>
                </a:lnTo>
                <a:lnTo>
                  <a:pt x="1614985" y="204716"/>
                </a:lnTo>
                <a:lnTo>
                  <a:pt x="4831307" y="204716"/>
                </a:lnTo>
              </a:path>
            </a:pathLst>
          </a:custGeom>
          <a:noFill/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9261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Freeform 41">
            <a:extLst>
              <a:ext uri="{FF2B5EF4-FFF2-40B4-BE49-F238E27FC236}">
                <a16:creationId xmlns:a16="http://schemas.microsoft.com/office/drawing/2014/main" xmlns="" id="{A784CADA-F2F9-2E0C-BDBD-3F9AD1A0868B}"/>
              </a:ext>
            </a:extLst>
          </p:cNvPr>
          <p:cNvSpPr/>
          <p:nvPr/>
        </p:nvSpPr>
        <p:spPr>
          <a:xfrm>
            <a:off x="7206429" y="1586216"/>
            <a:ext cx="1641684" cy="2553870"/>
          </a:xfrm>
          <a:prstGeom prst="rect">
            <a:avLst/>
          </a:prstGeom>
          <a:solidFill>
            <a:srgbClr val="ECECEC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36000" tIns="36000" rIns="36000" bIns="36000" numCol="1" spcCol="1270" anchor="t" anchorCtr="0">
            <a:noAutofit/>
          </a:bodyPr>
          <a:lstStyle/>
          <a:p>
            <a:pPr algn="ctr" defTabSz="514350">
              <a:defRPr/>
            </a:pPr>
            <a:r>
              <a:rPr lang="en-US" sz="1200" b="1" kern="0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Sous </a:t>
            </a:r>
            <a:r>
              <a:rPr lang="en-US" sz="1200" b="1" kern="0" dirty="0" err="1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traitement</a:t>
            </a:r>
            <a:endParaRPr lang="en-US" sz="1200" b="1" kern="0" dirty="0">
              <a:solidFill>
                <a:prstClr val="black">
                  <a:lumMod val="50000"/>
                  <a:lumOff val="50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170" name="Freeform 41">
            <a:extLst>
              <a:ext uri="{FF2B5EF4-FFF2-40B4-BE49-F238E27FC236}">
                <a16:creationId xmlns:a16="http://schemas.microsoft.com/office/drawing/2014/main" xmlns="" id="{6B19EF90-27E0-CB42-D064-3BDB98405476}"/>
              </a:ext>
            </a:extLst>
          </p:cNvPr>
          <p:cNvSpPr/>
          <p:nvPr/>
        </p:nvSpPr>
        <p:spPr>
          <a:xfrm>
            <a:off x="1975119" y="1590320"/>
            <a:ext cx="1641684" cy="2553870"/>
          </a:xfrm>
          <a:prstGeom prst="rect">
            <a:avLst/>
          </a:prstGeom>
          <a:solidFill>
            <a:srgbClr val="ECECEC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36000" tIns="36000" rIns="36000" bIns="36000" numCol="1" spcCol="1270" anchor="t" anchorCtr="0">
            <a:noAutofit/>
          </a:bodyPr>
          <a:lstStyle/>
          <a:p>
            <a:pPr algn="ctr" defTabSz="514350">
              <a:defRPr/>
            </a:pPr>
            <a:r>
              <a:rPr lang="en-US" sz="1200" b="1" kern="0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Sous </a:t>
            </a:r>
            <a:r>
              <a:rPr lang="en-US" sz="1200" b="1" kern="0" dirty="0" err="1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traitement</a:t>
            </a:r>
            <a:endParaRPr lang="en-US" sz="1200" b="1" kern="0" dirty="0">
              <a:solidFill>
                <a:prstClr val="black">
                  <a:lumMod val="50000"/>
                  <a:lumOff val="50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5"/>
          </p:nvPr>
        </p:nvSpPr>
        <p:spPr>
          <a:xfrm>
            <a:off x="8014447" y="6554230"/>
            <a:ext cx="1632311" cy="303769"/>
          </a:xfrm>
        </p:spPr>
        <p:txBody>
          <a:bodyPr>
            <a:noAutofit/>
          </a:bodyPr>
          <a:lstStyle/>
          <a:p>
            <a:r>
              <a:rPr lang="fr-FR" dirty="0">
                <a:latin typeface="+mn-lt"/>
              </a:rPr>
              <a:t>9-12 décembre 2023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CB52AF38-BF2D-7DEF-DB1E-E862BB10843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b="1" dirty="0">
                <a:solidFill>
                  <a:srgbClr val="FF7F4D"/>
                </a:solidFill>
                <a:latin typeface="Century Gothic" panose="020B0502020202020204" pitchFamily="34" charset="0"/>
              </a:rPr>
              <a:t>Etude GLOW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7CF0C6C1-5C94-6F6C-AA1B-A9B7DC8328B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/>
              <a:t>Dynamique de </a:t>
            </a:r>
            <a:r>
              <a:rPr lang="fr-FR" dirty="0" err="1"/>
              <a:t>uMRD</a:t>
            </a:r>
            <a:r>
              <a:rPr lang="fr-FR" dirty="0"/>
              <a:t> selon le statut </a:t>
            </a:r>
            <a:r>
              <a:rPr lang="fr-FR" i="1" dirty="0"/>
              <a:t>IGHV</a:t>
            </a:r>
            <a:r>
              <a:rPr lang="fr-FR" dirty="0"/>
              <a:t> dans le bras I + V</a:t>
            </a:r>
            <a:endParaRPr lang="fr-FR" dirty="0">
              <a:latin typeface="+mn-lt"/>
            </a:endParaRP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xmlns="" id="{417778B4-C757-29C1-74EF-D58CC02D0438}"/>
              </a:ext>
            </a:extLst>
          </p:cNvPr>
          <p:cNvSpPr/>
          <p:nvPr/>
        </p:nvSpPr>
        <p:spPr>
          <a:xfrm>
            <a:off x="2092411" y="4858542"/>
            <a:ext cx="8733824" cy="922103"/>
          </a:xfrm>
          <a:prstGeom prst="rect">
            <a:avLst/>
          </a:prstGeom>
          <a:solidFill>
            <a:srgbClr val="005087"/>
          </a:solidFill>
        </p:spPr>
        <p:txBody>
          <a:bodyPr anchor="ctr"/>
          <a:lstStyle/>
          <a:p>
            <a:pPr>
              <a:spcBef>
                <a:spcPts val="1000"/>
              </a:spcBef>
              <a:buClr>
                <a:srgbClr val="106DAE"/>
              </a:buClr>
              <a:buSzPct val="60000"/>
            </a:pPr>
            <a:r>
              <a:rPr lang="en-US" sz="1500" b="1" dirty="0">
                <a:solidFill>
                  <a:prstClr val="white"/>
                </a:solidFill>
                <a:cs typeface="Arial Narrow" panose="020B0604020202020204" pitchFamily="34" charset="0"/>
              </a:rPr>
              <a:t>Le </a:t>
            </a:r>
            <a:r>
              <a:rPr lang="en-US" sz="1500" b="1" dirty="0" err="1">
                <a:solidFill>
                  <a:prstClr val="white"/>
                </a:solidFill>
                <a:cs typeface="Arial Narrow" panose="020B0604020202020204" pitchFamily="34" charset="0"/>
              </a:rPr>
              <a:t>taux</a:t>
            </a:r>
            <a:r>
              <a:rPr lang="en-US" sz="1500" b="1" dirty="0">
                <a:solidFill>
                  <a:prstClr val="white"/>
                </a:solidFill>
                <a:cs typeface="Arial Narrow" panose="020B0604020202020204" pitchFamily="34" charset="0"/>
              </a:rPr>
              <a:t> de </a:t>
            </a:r>
            <a:r>
              <a:rPr lang="en-US" sz="1500" b="1" dirty="0" err="1">
                <a:solidFill>
                  <a:prstClr val="white"/>
                </a:solidFill>
                <a:cs typeface="Arial Narrow" panose="020B0604020202020204" pitchFamily="34" charset="0"/>
              </a:rPr>
              <a:t>uMRD</a:t>
            </a:r>
            <a:r>
              <a:rPr lang="en-US" sz="1500" b="1" dirty="0">
                <a:solidFill>
                  <a:prstClr val="white"/>
                </a:solidFill>
                <a:cs typeface="Arial Narrow" panose="020B0604020202020204" pitchFamily="34" charset="0"/>
              </a:rPr>
              <a:t> </a:t>
            </a:r>
            <a:r>
              <a:rPr lang="en-US" sz="1500" b="1" dirty="0" err="1">
                <a:solidFill>
                  <a:prstClr val="white"/>
                </a:solidFill>
                <a:cs typeface="Arial Narrow" panose="020B0604020202020204" pitchFamily="34" charset="0"/>
              </a:rPr>
              <a:t>est</a:t>
            </a:r>
            <a:r>
              <a:rPr lang="en-US" sz="1500" b="1" dirty="0">
                <a:solidFill>
                  <a:prstClr val="white"/>
                </a:solidFill>
                <a:cs typeface="Arial Narrow" panose="020B0604020202020204" pitchFamily="34" charset="0"/>
              </a:rPr>
              <a:t> </a:t>
            </a:r>
            <a:r>
              <a:rPr lang="en-US" sz="1500" b="1" dirty="0" err="1">
                <a:solidFill>
                  <a:prstClr val="white"/>
                </a:solidFill>
                <a:cs typeface="Arial Narrow" panose="020B0604020202020204" pitchFamily="34" charset="0"/>
              </a:rPr>
              <a:t>resté</a:t>
            </a:r>
            <a:r>
              <a:rPr lang="en-US" sz="1500" b="1" dirty="0">
                <a:solidFill>
                  <a:prstClr val="white"/>
                </a:solidFill>
                <a:cs typeface="Arial Narrow" panose="020B0604020202020204" pitchFamily="34" charset="0"/>
              </a:rPr>
              <a:t> stable 3 ans après la fin du </a:t>
            </a:r>
            <a:r>
              <a:rPr lang="en-US" sz="1500" b="1" dirty="0" err="1">
                <a:solidFill>
                  <a:prstClr val="white"/>
                </a:solidFill>
                <a:cs typeface="Arial Narrow" panose="020B0604020202020204" pitchFamily="34" charset="0"/>
              </a:rPr>
              <a:t>traitement</a:t>
            </a:r>
            <a:r>
              <a:rPr lang="en-US" sz="1500" b="1" dirty="0">
                <a:solidFill>
                  <a:prstClr val="white"/>
                </a:solidFill>
                <a:cs typeface="Arial Narrow" panose="020B0604020202020204" pitchFamily="34" charset="0"/>
              </a:rPr>
              <a:t> chez les patients </a:t>
            </a:r>
            <a:r>
              <a:rPr lang="en-US" sz="1500" b="1" i="1" dirty="0">
                <a:solidFill>
                  <a:prstClr val="white"/>
                </a:solidFill>
                <a:cs typeface="Arial Narrow" panose="020B0604020202020204" pitchFamily="34" charset="0"/>
              </a:rPr>
              <a:t>IGHV</a:t>
            </a:r>
            <a:r>
              <a:rPr lang="en-US" sz="1500" b="1" dirty="0">
                <a:solidFill>
                  <a:prstClr val="white"/>
                </a:solidFill>
                <a:cs typeface="Arial Narrow" panose="020B0604020202020204" pitchFamily="34" charset="0"/>
              </a:rPr>
              <a:t> M</a:t>
            </a:r>
          </a:p>
          <a:p>
            <a:pPr>
              <a:spcBef>
                <a:spcPts val="1000"/>
              </a:spcBef>
              <a:buClr>
                <a:srgbClr val="106DAE"/>
              </a:buClr>
              <a:buSzPct val="60000"/>
            </a:pPr>
            <a:r>
              <a:rPr lang="en-US" sz="1500" b="1" dirty="0">
                <a:solidFill>
                  <a:prstClr val="white"/>
                </a:solidFill>
                <a:cs typeface="Arial Narrow" panose="020B0604020202020204" pitchFamily="34" charset="0"/>
              </a:rPr>
              <a:t>Chez les patients IGHV NM, le </a:t>
            </a:r>
            <a:r>
              <a:rPr lang="en-US" sz="1500" b="1" dirty="0" err="1">
                <a:solidFill>
                  <a:prstClr val="white"/>
                </a:solidFill>
                <a:cs typeface="Arial Narrow" panose="020B0604020202020204" pitchFamily="34" charset="0"/>
              </a:rPr>
              <a:t>taux</a:t>
            </a:r>
            <a:r>
              <a:rPr lang="en-US" sz="1500" b="1" dirty="0">
                <a:solidFill>
                  <a:prstClr val="white"/>
                </a:solidFill>
                <a:cs typeface="Arial Narrow" panose="020B0604020202020204" pitchFamily="34" charset="0"/>
              </a:rPr>
              <a:t> de </a:t>
            </a:r>
            <a:r>
              <a:rPr lang="en-US" sz="1500" b="1" dirty="0" err="1">
                <a:solidFill>
                  <a:prstClr val="white"/>
                </a:solidFill>
                <a:cs typeface="Arial Narrow" panose="020B0604020202020204" pitchFamily="34" charset="0"/>
              </a:rPr>
              <a:t>uMRD</a:t>
            </a:r>
            <a:r>
              <a:rPr lang="en-US" sz="1500" b="1" dirty="0">
                <a:solidFill>
                  <a:prstClr val="white"/>
                </a:solidFill>
                <a:cs typeface="Arial Narrow" panose="020B0604020202020204" pitchFamily="34" charset="0"/>
              </a:rPr>
              <a:t> </a:t>
            </a:r>
            <a:r>
              <a:rPr lang="en-US" sz="1500" b="1" dirty="0" err="1">
                <a:solidFill>
                  <a:prstClr val="white"/>
                </a:solidFill>
                <a:cs typeface="Arial Narrow" panose="020B0604020202020204" pitchFamily="34" charset="0"/>
              </a:rPr>
              <a:t>était</a:t>
            </a:r>
            <a:r>
              <a:rPr lang="en-US" sz="1500" b="1" dirty="0">
                <a:solidFill>
                  <a:prstClr val="white"/>
                </a:solidFill>
                <a:cs typeface="Arial Narrow" panose="020B0604020202020204" pitchFamily="34" charset="0"/>
              </a:rPr>
              <a:t> </a:t>
            </a:r>
            <a:r>
              <a:rPr lang="en-US" sz="1500" b="1" dirty="0" err="1">
                <a:solidFill>
                  <a:prstClr val="white"/>
                </a:solidFill>
                <a:cs typeface="Arial Narrow" panose="020B0604020202020204" pitchFamily="34" charset="0"/>
              </a:rPr>
              <a:t>d’environ</a:t>
            </a:r>
            <a:r>
              <a:rPr lang="en-US" sz="1500" b="1" dirty="0">
                <a:solidFill>
                  <a:prstClr val="white"/>
                </a:solidFill>
                <a:cs typeface="Arial Narrow" panose="020B0604020202020204" pitchFamily="34" charset="0"/>
              </a:rPr>
              <a:t> 60% à la fin du </a:t>
            </a:r>
            <a:r>
              <a:rPr lang="en-US" sz="1500" b="1" dirty="0" err="1">
                <a:solidFill>
                  <a:prstClr val="white"/>
                </a:solidFill>
                <a:cs typeface="Arial Narrow" panose="020B0604020202020204" pitchFamily="34" charset="0"/>
              </a:rPr>
              <a:t>traitement</a:t>
            </a:r>
            <a:r>
              <a:rPr lang="en-US" sz="1500" b="1" dirty="0">
                <a:solidFill>
                  <a:prstClr val="white"/>
                </a:solidFill>
                <a:cs typeface="Arial Narrow" panose="020B0604020202020204" pitchFamily="34" charset="0"/>
              </a:rPr>
              <a:t> </a:t>
            </a:r>
            <a:br>
              <a:rPr lang="en-US" sz="1500" b="1" dirty="0">
                <a:solidFill>
                  <a:prstClr val="white"/>
                </a:solidFill>
                <a:cs typeface="Arial Narrow" panose="020B0604020202020204" pitchFamily="34" charset="0"/>
              </a:rPr>
            </a:br>
            <a:r>
              <a:rPr lang="en-US" sz="1500" b="1" dirty="0">
                <a:solidFill>
                  <a:prstClr val="white"/>
                </a:solidFill>
                <a:cs typeface="Arial Narrow" panose="020B0604020202020204" pitchFamily="34" charset="0"/>
              </a:rPr>
              <a:t>et </a:t>
            </a:r>
            <a:r>
              <a:rPr lang="en-US" sz="1500" b="1" dirty="0" err="1">
                <a:solidFill>
                  <a:prstClr val="white"/>
                </a:solidFill>
                <a:cs typeface="Arial Narrow" panose="020B0604020202020204" pitchFamily="34" charset="0"/>
              </a:rPr>
              <a:t>d’environ</a:t>
            </a:r>
            <a:r>
              <a:rPr lang="en-US" sz="1500" b="1" dirty="0">
                <a:solidFill>
                  <a:prstClr val="white"/>
                </a:solidFill>
                <a:cs typeface="Arial Narrow" panose="020B0604020202020204" pitchFamily="34" charset="0"/>
              </a:rPr>
              <a:t> 30% 38 mois plus tard</a:t>
            </a:r>
            <a:endParaRPr lang="en-US" sz="1500" dirty="0">
              <a:solidFill>
                <a:prstClr val="white"/>
              </a:solidFill>
              <a:cs typeface="Arial Narrow" panose="020B0604020202020204" pitchFamily="34" charset="0"/>
            </a:endParaRPr>
          </a:p>
        </p:txBody>
      </p:sp>
      <p:sp>
        <p:nvSpPr>
          <p:cNvPr id="12" name="Espace réservé du contenu 5">
            <a:extLst>
              <a:ext uri="{FF2B5EF4-FFF2-40B4-BE49-F238E27FC236}">
                <a16:creationId xmlns:a16="http://schemas.microsoft.com/office/drawing/2014/main" xmlns="" id="{D18D7974-438F-9554-D258-CD96A1E70135}"/>
              </a:ext>
            </a:extLst>
          </p:cNvPr>
          <p:cNvSpPr txBox="1">
            <a:spLocks/>
          </p:cNvSpPr>
          <p:nvPr/>
        </p:nvSpPr>
        <p:spPr>
          <a:xfrm>
            <a:off x="1373888" y="1249234"/>
            <a:ext cx="5046545" cy="3357782"/>
          </a:xfrm>
          <a:prstGeom prst="rect">
            <a:avLst/>
          </a:prstGeom>
          <a:ln w="12700">
            <a:solidFill>
              <a:srgbClr val="005086"/>
            </a:solidFill>
          </a:ln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>
                <a:solidFill>
                  <a:prstClr val="black"/>
                </a:solidFill>
              </a:rPr>
              <a:t> </a:t>
            </a:r>
            <a:endParaRPr lang="fr-FR" dirty="0">
              <a:solidFill>
                <a:prstClr val="black"/>
              </a:solidFill>
            </a:endParaRPr>
          </a:p>
        </p:txBody>
      </p:sp>
      <p:graphicFrame>
        <p:nvGraphicFramePr>
          <p:cNvPr id="13" name="Chart 16">
            <a:extLst>
              <a:ext uri="{FF2B5EF4-FFF2-40B4-BE49-F238E27FC236}">
                <a16:creationId xmlns:a16="http://schemas.microsoft.com/office/drawing/2014/main" xmlns="" id="{F1C05E1C-C00A-D341-C78E-5E719E1CE143}"/>
              </a:ext>
            </a:extLst>
          </p:cNvPr>
          <p:cNvGraphicFramePr/>
          <p:nvPr>
            <p:extLst/>
          </p:nvPr>
        </p:nvGraphicFramePr>
        <p:xfrm>
          <a:off x="1584828" y="1454460"/>
          <a:ext cx="419378" cy="283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4" name="Espace réservé du texte 6">
            <a:extLst>
              <a:ext uri="{FF2B5EF4-FFF2-40B4-BE49-F238E27FC236}">
                <a16:creationId xmlns:a16="http://schemas.microsoft.com/office/drawing/2014/main" xmlns="" id="{879BAEE0-5D92-BF9E-698B-14AE33851BCD}"/>
              </a:ext>
            </a:extLst>
          </p:cNvPr>
          <p:cNvSpPr txBox="1">
            <a:spLocks/>
          </p:cNvSpPr>
          <p:nvPr/>
        </p:nvSpPr>
        <p:spPr>
          <a:xfrm>
            <a:off x="1487103" y="1067110"/>
            <a:ext cx="2646582" cy="38735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rgbClr val="737078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100" dirty="0"/>
              <a:t>Taux de </a:t>
            </a:r>
            <a:r>
              <a:rPr lang="fr-FR" sz="1100" dirty="0" err="1"/>
              <a:t>uMRD</a:t>
            </a:r>
            <a:r>
              <a:rPr lang="fr-FR" sz="1100" dirty="0"/>
              <a:t> chez patients </a:t>
            </a:r>
            <a:r>
              <a:rPr lang="fr-FR" sz="1100" i="1" dirty="0"/>
              <a:t>IGHV</a:t>
            </a:r>
            <a:r>
              <a:rPr lang="fr-FR" sz="1100" dirty="0"/>
              <a:t> M</a:t>
            </a:r>
            <a:br>
              <a:rPr lang="fr-FR" sz="1100" dirty="0"/>
            </a:br>
            <a:r>
              <a:rPr lang="fr-FR" sz="1100" b="0" dirty="0"/>
              <a:t>(n=32, ITT)</a:t>
            </a:r>
            <a:endParaRPr lang="fr-FR" sz="1000" b="0" dirty="0"/>
          </a:p>
        </p:txBody>
      </p:sp>
      <p:sp>
        <p:nvSpPr>
          <p:cNvPr id="45" name="Freeform 41">
            <a:extLst>
              <a:ext uri="{FF2B5EF4-FFF2-40B4-BE49-F238E27FC236}">
                <a16:creationId xmlns:a16="http://schemas.microsoft.com/office/drawing/2014/main" xmlns="" id="{2FAC9034-24AB-AD8E-4E6B-899C894F133D}"/>
              </a:ext>
            </a:extLst>
          </p:cNvPr>
          <p:cNvSpPr/>
          <p:nvPr/>
        </p:nvSpPr>
        <p:spPr>
          <a:xfrm rot="16200000">
            <a:off x="1100416" y="2598214"/>
            <a:ext cx="909458" cy="247196"/>
          </a:xfrm>
          <a:prstGeom prst="roundRect">
            <a:avLst>
              <a:gd name="adj" fmla="val 9151"/>
            </a:avLst>
          </a:prstGeom>
          <a:noFill/>
          <a:ln w="25400" cap="flat" cmpd="sng" algn="ctr">
            <a:noFill/>
            <a:prstDash val="solid"/>
          </a:ln>
          <a:effectLst/>
        </p:spPr>
        <p:txBody>
          <a:bodyPr spcFirstLastPara="0" vert="horz" wrap="square" lIns="36000" tIns="36000" rIns="36000" bIns="36000" numCol="1" spcCol="1270" anchor="ctr" anchorCtr="0">
            <a:noAutofit/>
          </a:bodyPr>
          <a:lstStyle/>
          <a:p>
            <a:pPr algn="ctr" defTabSz="514350">
              <a:defRPr/>
            </a:pPr>
            <a:r>
              <a:rPr lang="en-US" sz="1000" b="1" ker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Patients (%)</a:t>
            </a:r>
            <a:endParaRPr lang="en-US" sz="1000" b="1" kern="0" baseline="30000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</p:txBody>
      </p:sp>
      <p:grpSp>
        <p:nvGrpSpPr>
          <p:cNvPr id="61" name="Groupe 60">
            <a:extLst>
              <a:ext uri="{FF2B5EF4-FFF2-40B4-BE49-F238E27FC236}">
                <a16:creationId xmlns:a16="http://schemas.microsoft.com/office/drawing/2014/main" xmlns="" id="{70B60FA0-E2CF-BB9A-D283-A6B235A37F78}"/>
              </a:ext>
            </a:extLst>
          </p:cNvPr>
          <p:cNvGrpSpPr/>
          <p:nvPr/>
        </p:nvGrpSpPr>
        <p:grpSpPr>
          <a:xfrm>
            <a:off x="1936699" y="3979837"/>
            <a:ext cx="553933" cy="546423"/>
            <a:chOff x="1693457" y="3604287"/>
            <a:chExt cx="553933" cy="546423"/>
          </a:xfrm>
        </p:grpSpPr>
        <p:sp>
          <p:nvSpPr>
            <p:cNvPr id="16" name="Freeform 41">
              <a:extLst>
                <a:ext uri="{FF2B5EF4-FFF2-40B4-BE49-F238E27FC236}">
                  <a16:creationId xmlns:a16="http://schemas.microsoft.com/office/drawing/2014/main" xmlns="" id="{4C266784-9E6A-E902-6312-5D94A2BA91CB}"/>
                </a:ext>
              </a:extLst>
            </p:cNvPr>
            <p:cNvSpPr/>
            <p:nvPr/>
          </p:nvSpPr>
          <p:spPr>
            <a:xfrm>
              <a:off x="1693457" y="3782655"/>
              <a:ext cx="553933" cy="36805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algn="ctr" defTabSz="514350">
                <a:defRPr/>
              </a:pPr>
              <a:r>
                <a:rPr lang="en-US" sz="900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C3</a:t>
              </a:r>
            </a:p>
            <a:p>
              <a:pPr algn="ctr" defTabSz="514350">
                <a:defRPr/>
              </a:pPr>
              <a:r>
                <a:rPr lang="en-US" sz="800" kern="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(Fin Ibru </a:t>
              </a:r>
              <a:r>
                <a:rPr lang="en-US" sz="800" kern="0" dirty="0" err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seul</a:t>
              </a:r>
              <a:r>
                <a:rPr lang="en-US" sz="800" kern="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)</a:t>
              </a:r>
              <a:endParaRPr lang="en-US" sz="800" kern="0" baseline="3000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0" name="Freeform 41">
              <a:extLst>
                <a:ext uri="{FF2B5EF4-FFF2-40B4-BE49-F238E27FC236}">
                  <a16:creationId xmlns:a16="http://schemas.microsoft.com/office/drawing/2014/main" xmlns="" id="{62766EEE-5123-6B87-0276-1D25944249EB}"/>
                </a:ext>
              </a:extLst>
            </p:cNvPr>
            <p:cNvSpPr/>
            <p:nvPr/>
          </p:nvSpPr>
          <p:spPr>
            <a:xfrm>
              <a:off x="1840418" y="3604287"/>
              <a:ext cx="262971" cy="14568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800" b="1" ker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0</a:t>
              </a:r>
              <a:endParaRPr lang="en-US" sz="800" kern="0" baseline="3000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62" name="Groupe 61">
            <a:extLst>
              <a:ext uri="{FF2B5EF4-FFF2-40B4-BE49-F238E27FC236}">
                <a16:creationId xmlns:a16="http://schemas.microsoft.com/office/drawing/2014/main" xmlns="" id="{73F722B9-0B81-D66B-C845-CA8D126095EF}"/>
              </a:ext>
            </a:extLst>
          </p:cNvPr>
          <p:cNvGrpSpPr/>
          <p:nvPr/>
        </p:nvGrpSpPr>
        <p:grpSpPr>
          <a:xfrm>
            <a:off x="2534624" y="3436669"/>
            <a:ext cx="480051" cy="1089591"/>
            <a:chOff x="1731877" y="3061119"/>
            <a:chExt cx="480051" cy="1089591"/>
          </a:xfrm>
        </p:grpSpPr>
        <p:sp>
          <p:nvSpPr>
            <p:cNvPr id="63" name="Freeform 41">
              <a:extLst>
                <a:ext uri="{FF2B5EF4-FFF2-40B4-BE49-F238E27FC236}">
                  <a16:creationId xmlns:a16="http://schemas.microsoft.com/office/drawing/2014/main" xmlns="" id="{8C412602-31D6-C4F5-5E49-0BF321F29E18}"/>
                </a:ext>
              </a:extLst>
            </p:cNvPr>
            <p:cNvSpPr/>
            <p:nvPr/>
          </p:nvSpPr>
          <p:spPr>
            <a:xfrm>
              <a:off x="1731877" y="3782655"/>
              <a:ext cx="480051" cy="36805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algn="ctr" defTabSz="514350">
                <a:defRPr/>
              </a:pPr>
              <a:r>
                <a:rPr lang="en-US" sz="900" b="1" ker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C6</a:t>
              </a:r>
            </a:p>
            <a:p>
              <a:pPr algn="ctr" defTabSz="514350">
                <a:defRPr/>
              </a:pPr>
              <a:r>
                <a:rPr lang="en-US" sz="800" ker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(3 cycles lbr+Ven)</a:t>
              </a:r>
              <a:endParaRPr lang="en-US" sz="800" kern="0" baseline="3000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8" name="Freeform 41">
              <a:extLst>
                <a:ext uri="{FF2B5EF4-FFF2-40B4-BE49-F238E27FC236}">
                  <a16:creationId xmlns:a16="http://schemas.microsoft.com/office/drawing/2014/main" xmlns="" id="{6ED5B411-A78B-4B4F-CFA8-0D73239BED0A}"/>
                </a:ext>
              </a:extLst>
            </p:cNvPr>
            <p:cNvSpPr/>
            <p:nvPr/>
          </p:nvSpPr>
          <p:spPr>
            <a:xfrm>
              <a:off x="1844601" y="3375773"/>
              <a:ext cx="262971" cy="392867"/>
            </a:xfrm>
            <a:prstGeom prst="rect">
              <a:avLst/>
            </a:pr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800" b="1" kern="0" dirty="0">
                  <a:solidFill>
                    <a:prstClr val="white"/>
                  </a:solidFill>
                  <a:cs typeface="Arial" panose="020B0604020202020204" pitchFamily="34" charset="0"/>
                </a:rPr>
                <a:t>15,6</a:t>
              </a:r>
              <a:endParaRPr lang="en-US" sz="800" kern="0" baseline="300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9" name="Freeform 41">
              <a:extLst>
                <a:ext uri="{FF2B5EF4-FFF2-40B4-BE49-F238E27FC236}">
                  <a16:creationId xmlns:a16="http://schemas.microsoft.com/office/drawing/2014/main" xmlns="" id="{0D4B634A-F708-724D-3007-D096D59AC716}"/>
                </a:ext>
              </a:extLst>
            </p:cNvPr>
            <p:cNvSpPr/>
            <p:nvPr/>
          </p:nvSpPr>
          <p:spPr>
            <a:xfrm>
              <a:off x="1844601" y="3205844"/>
              <a:ext cx="262971" cy="177163"/>
            </a:xfrm>
            <a:prstGeom prst="rect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800" b="1" kern="0" dirty="0">
                  <a:solidFill>
                    <a:prstClr val="white"/>
                  </a:solidFill>
                  <a:cs typeface="Arial" panose="020B0604020202020204" pitchFamily="34" charset="0"/>
                </a:rPr>
                <a:t>6,3</a:t>
              </a:r>
              <a:endParaRPr lang="en-US" sz="800" kern="0" baseline="300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0" name="Freeform 41">
              <a:extLst>
                <a:ext uri="{FF2B5EF4-FFF2-40B4-BE49-F238E27FC236}">
                  <a16:creationId xmlns:a16="http://schemas.microsoft.com/office/drawing/2014/main" xmlns="" id="{EEFC7FA5-A53D-F0D8-2415-48B395BC41C3}"/>
                </a:ext>
              </a:extLst>
            </p:cNvPr>
            <p:cNvSpPr/>
            <p:nvPr/>
          </p:nvSpPr>
          <p:spPr>
            <a:xfrm>
              <a:off x="1840418" y="3061119"/>
              <a:ext cx="289505" cy="17150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800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21,9%</a:t>
              </a:r>
              <a:endParaRPr lang="en-US" sz="800" kern="0" baseline="3000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31" name="Groupe 130">
            <a:extLst>
              <a:ext uri="{FF2B5EF4-FFF2-40B4-BE49-F238E27FC236}">
                <a16:creationId xmlns:a16="http://schemas.microsoft.com/office/drawing/2014/main" xmlns="" id="{1BF77DF9-BB8F-3F46-1A1F-1ABF6EF50813}"/>
              </a:ext>
            </a:extLst>
          </p:cNvPr>
          <p:cNvGrpSpPr/>
          <p:nvPr/>
        </p:nvGrpSpPr>
        <p:grpSpPr>
          <a:xfrm>
            <a:off x="3094129" y="3205600"/>
            <a:ext cx="480051" cy="1320660"/>
            <a:chOff x="1731877" y="2830050"/>
            <a:chExt cx="480051" cy="1320660"/>
          </a:xfrm>
        </p:grpSpPr>
        <p:sp>
          <p:nvSpPr>
            <p:cNvPr id="132" name="Freeform 41">
              <a:extLst>
                <a:ext uri="{FF2B5EF4-FFF2-40B4-BE49-F238E27FC236}">
                  <a16:creationId xmlns:a16="http://schemas.microsoft.com/office/drawing/2014/main" xmlns="" id="{62BD9982-3B76-5E97-DA28-F0A027EA70C1}"/>
                </a:ext>
              </a:extLst>
            </p:cNvPr>
            <p:cNvSpPr/>
            <p:nvPr/>
          </p:nvSpPr>
          <p:spPr>
            <a:xfrm>
              <a:off x="1731877" y="3782655"/>
              <a:ext cx="480051" cy="36805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algn="ctr" defTabSz="514350">
                <a:defRPr/>
              </a:pPr>
              <a:r>
                <a:rPr lang="en-US" sz="900" b="1" ker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C9</a:t>
              </a:r>
            </a:p>
            <a:p>
              <a:pPr algn="ctr" defTabSz="514350">
                <a:defRPr/>
              </a:pPr>
              <a:r>
                <a:rPr lang="en-US" sz="800" ker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(6 cycles lbr+Ven)</a:t>
              </a:r>
              <a:endParaRPr lang="en-US" sz="800" kern="0" baseline="3000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3" name="Freeform 41">
              <a:extLst>
                <a:ext uri="{FF2B5EF4-FFF2-40B4-BE49-F238E27FC236}">
                  <a16:creationId xmlns:a16="http://schemas.microsoft.com/office/drawing/2014/main" xmlns="" id="{D3901600-5AAE-AAE5-FC64-BA5C42579C18}"/>
                </a:ext>
              </a:extLst>
            </p:cNvPr>
            <p:cNvSpPr/>
            <p:nvPr/>
          </p:nvSpPr>
          <p:spPr>
            <a:xfrm>
              <a:off x="1844601" y="3053450"/>
              <a:ext cx="262971" cy="715190"/>
            </a:xfrm>
            <a:prstGeom prst="rect">
              <a:avLst/>
            </a:pr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800" b="1" kern="0" dirty="0">
                  <a:solidFill>
                    <a:prstClr val="white"/>
                  </a:solidFill>
                  <a:cs typeface="Arial" panose="020B0604020202020204" pitchFamily="34" charset="0"/>
                </a:rPr>
                <a:t>28,1</a:t>
              </a:r>
              <a:endParaRPr lang="en-US" sz="800" kern="0" baseline="300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4" name="Freeform 41">
              <a:extLst>
                <a:ext uri="{FF2B5EF4-FFF2-40B4-BE49-F238E27FC236}">
                  <a16:creationId xmlns:a16="http://schemas.microsoft.com/office/drawing/2014/main" xmlns="" id="{C5362380-41BF-8B43-157C-CA4D1F807A23}"/>
                </a:ext>
              </a:extLst>
            </p:cNvPr>
            <p:cNvSpPr/>
            <p:nvPr/>
          </p:nvSpPr>
          <p:spPr>
            <a:xfrm>
              <a:off x="1844601" y="2972488"/>
              <a:ext cx="262971" cy="88631"/>
            </a:xfrm>
            <a:prstGeom prst="rect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800" b="1" kern="0" dirty="0">
                  <a:solidFill>
                    <a:prstClr val="white"/>
                  </a:solidFill>
                  <a:cs typeface="Arial" panose="020B0604020202020204" pitchFamily="34" charset="0"/>
                </a:rPr>
                <a:t>3,1</a:t>
              </a:r>
              <a:endParaRPr lang="en-US" sz="800" kern="0" baseline="300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5" name="Freeform 41">
              <a:extLst>
                <a:ext uri="{FF2B5EF4-FFF2-40B4-BE49-F238E27FC236}">
                  <a16:creationId xmlns:a16="http://schemas.microsoft.com/office/drawing/2014/main" xmlns="" id="{53CFDEDB-DCA9-084C-0B0B-8D6EBB60B9B3}"/>
                </a:ext>
              </a:extLst>
            </p:cNvPr>
            <p:cNvSpPr/>
            <p:nvPr/>
          </p:nvSpPr>
          <p:spPr>
            <a:xfrm>
              <a:off x="1840418" y="2830050"/>
              <a:ext cx="323125" cy="1142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800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31,3%</a:t>
              </a:r>
              <a:endParaRPr lang="en-US" sz="800" kern="0" baseline="3000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36" name="Groupe 135">
            <a:extLst>
              <a:ext uri="{FF2B5EF4-FFF2-40B4-BE49-F238E27FC236}">
                <a16:creationId xmlns:a16="http://schemas.microsoft.com/office/drawing/2014/main" xmlns="" id="{E67A26A1-13A5-FCD0-DCF4-3C480AAA794C}"/>
              </a:ext>
            </a:extLst>
          </p:cNvPr>
          <p:cNvGrpSpPr/>
          <p:nvPr/>
        </p:nvGrpSpPr>
        <p:grpSpPr>
          <a:xfrm>
            <a:off x="3653634" y="2938597"/>
            <a:ext cx="480051" cy="1587663"/>
            <a:chOff x="1731877" y="2563047"/>
            <a:chExt cx="480051" cy="1587663"/>
          </a:xfrm>
        </p:grpSpPr>
        <p:sp>
          <p:nvSpPr>
            <p:cNvPr id="137" name="Freeform 41">
              <a:extLst>
                <a:ext uri="{FF2B5EF4-FFF2-40B4-BE49-F238E27FC236}">
                  <a16:creationId xmlns:a16="http://schemas.microsoft.com/office/drawing/2014/main" xmlns="" id="{F3C0AD3A-937E-62C5-A4C3-A42EA3DF5FFA}"/>
                </a:ext>
              </a:extLst>
            </p:cNvPr>
            <p:cNvSpPr/>
            <p:nvPr/>
          </p:nvSpPr>
          <p:spPr>
            <a:xfrm>
              <a:off x="1731877" y="3782655"/>
              <a:ext cx="480051" cy="36805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algn="ctr" defTabSz="514350">
                <a:defRPr/>
              </a:pPr>
              <a:r>
                <a:rPr lang="en-US" sz="900" b="1" ker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EOT+3</a:t>
              </a:r>
              <a:endParaRPr lang="en-US" sz="800" kern="0" baseline="3000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8" name="Freeform 41">
              <a:extLst>
                <a:ext uri="{FF2B5EF4-FFF2-40B4-BE49-F238E27FC236}">
                  <a16:creationId xmlns:a16="http://schemas.microsoft.com/office/drawing/2014/main" xmlns="" id="{1DE62E7C-2672-BBA2-FFE8-B6BE8F07F645}"/>
                </a:ext>
              </a:extLst>
            </p:cNvPr>
            <p:cNvSpPr/>
            <p:nvPr/>
          </p:nvSpPr>
          <p:spPr>
            <a:xfrm>
              <a:off x="1844601" y="2884284"/>
              <a:ext cx="262971" cy="884356"/>
            </a:xfrm>
            <a:prstGeom prst="rect">
              <a:avLst/>
            </a:pr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800" b="1" kern="0" dirty="0">
                  <a:solidFill>
                    <a:prstClr val="white"/>
                  </a:solidFill>
                  <a:cs typeface="Arial" panose="020B0604020202020204" pitchFamily="34" charset="0"/>
                </a:rPr>
                <a:t>34,4</a:t>
              </a:r>
              <a:endParaRPr lang="en-US" sz="800" kern="0" baseline="300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3" name="Freeform 41">
              <a:extLst>
                <a:ext uri="{FF2B5EF4-FFF2-40B4-BE49-F238E27FC236}">
                  <a16:creationId xmlns:a16="http://schemas.microsoft.com/office/drawing/2014/main" xmlns="" id="{0482F620-299B-D34C-0146-7D11EEEC43DB}"/>
                </a:ext>
              </a:extLst>
            </p:cNvPr>
            <p:cNvSpPr/>
            <p:nvPr/>
          </p:nvSpPr>
          <p:spPr>
            <a:xfrm>
              <a:off x="1844601" y="2708021"/>
              <a:ext cx="262971" cy="176264"/>
            </a:xfrm>
            <a:prstGeom prst="rect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800" b="1" kern="0" dirty="0">
                  <a:solidFill>
                    <a:prstClr val="white"/>
                  </a:solidFill>
                  <a:cs typeface="Arial" panose="020B0604020202020204" pitchFamily="34" charset="0"/>
                </a:rPr>
                <a:t>6,3</a:t>
              </a:r>
              <a:endParaRPr lang="en-US" sz="800" kern="0" baseline="300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4" name="Freeform 41">
              <a:extLst>
                <a:ext uri="{FF2B5EF4-FFF2-40B4-BE49-F238E27FC236}">
                  <a16:creationId xmlns:a16="http://schemas.microsoft.com/office/drawing/2014/main" xmlns="" id="{81CC2550-3947-D8B8-EFD6-EE8B8EE02BFB}"/>
                </a:ext>
              </a:extLst>
            </p:cNvPr>
            <p:cNvSpPr/>
            <p:nvPr/>
          </p:nvSpPr>
          <p:spPr>
            <a:xfrm>
              <a:off x="1840418" y="2563047"/>
              <a:ext cx="315555" cy="16706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800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40,6%</a:t>
              </a:r>
              <a:endParaRPr lang="en-US" sz="800" kern="0" baseline="3000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45" name="Groupe 144">
            <a:extLst>
              <a:ext uri="{FF2B5EF4-FFF2-40B4-BE49-F238E27FC236}">
                <a16:creationId xmlns:a16="http://schemas.microsoft.com/office/drawing/2014/main" xmlns="" id="{FB80DB45-274F-6D4E-9675-5AC33C60FF61}"/>
              </a:ext>
            </a:extLst>
          </p:cNvPr>
          <p:cNvGrpSpPr/>
          <p:nvPr/>
        </p:nvGrpSpPr>
        <p:grpSpPr>
          <a:xfrm>
            <a:off x="4213139" y="3027167"/>
            <a:ext cx="480051" cy="1499093"/>
            <a:chOff x="1731877" y="2651617"/>
            <a:chExt cx="480051" cy="1499093"/>
          </a:xfrm>
        </p:grpSpPr>
        <p:sp>
          <p:nvSpPr>
            <p:cNvPr id="146" name="Freeform 41">
              <a:extLst>
                <a:ext uri="{FF2B5EF4-FFF2-40B4-BE49-F238E27FC236}">
                  <a16:creationId xmlns:a16="http://schemas.microsoft.com/office/drawing/2014/main" xmlns="" id="{66999360-8E2C-6C27-5BF6-190EC874C58D}"/>
                </a:ext>
              </a:extLst>
            </p:cNvPr>
            <p:cNvSpPr/>
            <p:nvPr/>
          </p:nvSpPr>
          <p:spPr>
            <a:xfrm>
              <a:off x="1731877" y="3782655"/>
              <a:ext cx="480051" cy="36805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algn="ctr" defTabSz="514350">
                <a:defRPr/>
              </a:pPr>
              <a:r>
                <a:rPr lang="en-US" sz="900" b="1" ker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EOT+12</a:t>
              </a:r>
              <a:endParaRPr lang="en-US" sz="800" kern="0" baseline="3000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7" name="Freeform 41">
              <a:extLst>
                <a:ext uri="{FF2B5EF4-FFF2-40B4-BE49-F238E27FC236}">
                  <a16:creationId xmlns:a16="http://schemas.microsoft.com/office/drawing/2014/main" xmlns="" id="{7E41C3D0-03EF-08B0-DEBA-E8EA6E6528D5}"/>
                </a:ext>
              </a:extLst>
            </p:cNvPr>
            <p:cNvSpPr/>
            <p:nvPr/>
          </p:nvSpPr>
          <p:spPr>
            <a:xfrm>
              <a:off x="1844601" y="2972488"/>
              <a:ext cx="262971" cy="796152"/>
            </a:xfrm>
            <a:prstGeom prst="rect">
              <a:avLst/>
            </a:pr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800" b="1" kern="0" dirty="0">
                  <a:solidFill>
                    <a:prstClr val="white"/>
                  </a:solidFill>
                  <a:cs typeface="Arial" panose="020B0604020202020204" pitchFamily="34" charset="0"/>
                </a:rPr>
                <a:t>31,3</a:t>
              </a:r>
              <a:endParaRPr lang="en-US" sz="800" kern="0" baseline="300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8" name="Freeform 41">
              <a:extLst>
                <a:ext uri="{FF2B5EF4-FFF2-40B4-BE49-F238E27FC236}">
                  <a16:creationId xmlns:a16="http://schemas.microsoft.com/office/drawing/2014/main" xmlns="" id="{0059155D-0898-31B5-4511-2ABFDAEE4F2B}"/>
                </a:ext>
              </a:extLst>
            </p:cNvPr>
            <p:cNvSpPr/>
            <p:nvPr/>
          </p:nvSpPr>
          <p:spPr>
            <a:xfrm>
              <a:off x="1844601" y="2797306"/>
              <a:ext cx="262971" cy="175182"/>
            </a:xfrm>
            <a:prstGeom prst="rect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800" b="1" kern="0" dirty="0">
                  <a:solidFill>
                    <a:prstClr val="white"/>
                  </a:solidFill>
                  <a:cs typeface="Arial" panose="020B0604020202020204" pitchFamily="34" charset="0"/>
                </a:rPr>
                <a:t>6,3</a:t>
              </a:r>
              <a:endParaRPr lang="en-US" sz="800" kern="0" baseline="300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9" name="Freeform 41">
              <a:extLst>
                <a:ext uri="{FF2B5EF4-FFF2-40B4-BE49-F238E27FC236}">
                  <a16:creationId xmlns:a16="http://schemas.microsoft.com/office/drawing/2014/main" xmlns="" id="{B8D43AB5-67F9-72EA-A465-C933C8AD96AC}"/>
                </a:ext>
              </a:extLst>
            </p:cNvPr>
            <p:cNvSpPr/>
            <p:nvPr/>
          </p:nvSpPr>
          <p:spPr>
            <a:xfrm>
              <a:off x="1840418" y="2651617"/>
              <a:ext cx="307985" cy="1526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800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37,5%</a:t>
              </a:r>
              <a:endParaRPr lang="en-US" sz="800" kern="0" baseline="3000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52" name="Groupe 151">
            <a:extLst>
              <a:ext uri="{FF2B5EF4-FFF2-40B4-BE49-F238E27FC236}">
                <a16:creationId xmlns:a16="http://schemas.microsoft.com/office/drawing/2014/main" xmlns="" id="{D612A325-C4F1-E594-A06E-41FF2ABE5EDA}"/>
              </a:ext>
            </a:extLst>
          </p:cNvPr>
          <p:cNvGrpSpPr/>
          <p:nvPr/>
        </p:nvGrpSpPr>
        <p:grpSpPr>
          <a:xfrm>
            <a:off x="4772644" y="2876028"/>
            <a:ext cx="480051" cy="1650232"/>
            <a:chOff x="1731877" y="2500478"/>
            <a:chExt cx="480051" cy="1650232"/>
          </a:xfrm>
        </p:grpSpPr>
        <p:sp>
          <p:nvSpPr>
            <p:cNvPr id="153" name="Freeform 41">
              <a:extLst>
                <a:ext uri="{FF2B5EF4-FFF2-40B4-BE49-F238E27FC236}">
                  <a16:creationId xmlns:a16="http://schemas.microsoft.com/office/drawing/2014/main" xmlns="" id="{6A0AF225-9511-0AC5-7ED0-B569595DD218}"/>
                </a:ext>
              </a:extLst>
            </p:cNvPr>
            <p:cNvSpPr/>
            <p:nvPr/>
          </p:nvSpPr>
          <p:spPr>
            <a:xfrm>
              <a:off x="1731877" y="3782655"/>
              <a:ext cx="480051" cy="36805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algn="ctr" defTabSz="514350">
                <a:defRPr/>
              </a:pPr>
              <a:r>
                <a:rPr lang="en-US" sz="900" b="1" ker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EOT+21</a:t>
              </a:r>
              <a:endParaRPr lang="en-US" sz="800" kern="0" baseline="3000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4" name="Freeform 41">
              <a:extLst>
                <a:ext uri="{FF2B5EF4-FFF2-40B4-BE49-F238E27FC236}">
                  <a16:creationId xmlns:a16="http://schemas.microsoft.com/office/drawing/2014/main" xmlns="" id="{0F5F807B-E94F-F3EE-BB50-7FE0D57E55F3}"/>
                </a:ext>
              </a:extLst>
            </p:cNvPr>
            <p:cNvSpPr/>
            <p:nvPr/>
          </p:nvSpPr>
          <p:spPr>
            <a:xfrm>
              <a:off x="1844601" y="2884284"/>
              <a:ext cx="262971" cy="884356"/>
            </a:xfrm>
            <a:prstGeom prst="rect">
              <a:avLst/>
            </a:pr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800" b="1" kern="0" dirty="0">
                  <a:solidFill>
                    <a:prstClr val="white"/>
                  </a:solidFill>
                  <a:cs typeface="Arial" panose="020B0604020202020204" pitchFamily="34" charset="0"/>
                </a:rPr>
                <a:t>34,4</a:t>
              </a:r>
              <a:endParaRPr lang="en-US" sz="800" kern="0" baseline="300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6" name="Freeform 41">
              <a:extLst>
                <a:ext uri="{FF2B5EF4-FFF2-40B4-BE49-F238E27FC236}">
                  <a16:creationId xmlns:a16="http://schemas.microsoft.com/office/drawing/2014/main" xmlns="" id="{F69BCF7F-D752-AB67-65DF-497B8C056AE8}"/>
                </a:ext>
              </a:extLst>
            </p:cNvPr>
            <p:cNvSpPr/>
            <p:nvPr/>
          </p:nvSpPr>
          <p:spPr>
            <a:xfrm>
              <a:off x="1844601" y="2637669"/>
              <a:ext cx="262971" cy="246615"/>
            </a:xfrm>
            <a:prstGeom prst="rect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800" b="1" kern="0" dirty="0">
                  <a:solidFill>
                    <a:prstClr val="white"/>
                  </a:solidFill>
                  <a:cs typeface="Arial" panose="020B0604020202020204" pitchFamily="34" charset="0"/>
                </a:rPr>
                <a:t>9,4</a:t>
              </a:r>
              <a:endParaRPr lang="en-US" sz="800" kern="0" baseline="300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7" name="Freeform 41">
              <a:extLst>
                <a:ext uri="{FF2B5EF4-FFF2-40B4-BE49-F238E27FC236}">
                  <a16:creationId xmlns:a16="http://schemas.microsoft.com/office/drawing/2014/main" xmlns="" id="{00BCFE4C-8B4A-BB04-6E10-7D4AEB4E3197}"/>
                </a:ext>
              </a:extLst>
            </p:cNvPr>
            <p:cNvSpPr/>
            <p:nvPr/>
          </p:nvSpPr>
          <p:spPr>
            <a:xfrm>
              <a:off x="1840418" y="2500478"/>
              <a:ext cx="292177" cy="18021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800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43,8%</a:t>
              </a:r>
              <a:endParaRPr lang="en-US" sz="800" kern="0" baseline="3000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58" name="Groupe 157">
            <a:extLst>
              <a:ext uri="{FF2B5EF4-FFF2-40B4-BE49-F238E27FC236}">
                <a16:creationId xmlns:a16="http://schemas.microsoft.com/office/drawing/2014/main" xmlns="" id="{FB196C7F-E761-7290-5210-244B77184828}"/>
              </a:ext>
            </a:extLst>
          </p:cNvPr>
          <p:cNvGrpSpPr/>
          <p:nvPr/>
        </p:nvGrpSpPr>
        <p:grpSpPr>
          <a:xfrm>
            <a:off x="5332149" y="2876028"/>
            <a:ext cx="480051" cy="1650232"/>
            <a:chOff x="1731877" y="2500478"/>
            <a:chExt cx="480051" cy="1650232"/>
          </a:xfrm>
        </p:grpSpPr>
        <p:sp>
          <p:nvSpPr>
            <p:cNvPr id="159" name="Freeform 41">
              <a:extLst>
                <a:ext uri="{FF2B5EF4-FFF2-40B4-BE49-F238E27FC236}">
                  <a16:creationId xmlns:a16="http://schemas.microsoft.com/office/drawing/2014/main" xmlns="" id="{6780744A-A705-D5CE-E639-B01CFAC8BBF4}"/>
                </a:ext>
              </a:extLst>
            </p:cNvPr>
            <p:cNvSpPr/>
            <p:nvPr/>
          </p:nvSpPr>
          <p:spPr>
            <a:xfrm>
              <a:off x="1731877" y="3782655"/>
              <a:ext cx="480051" cy="36805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algn="ctr" defTabSz="514350">
                <a:defRPr/>
              </a:pPr>
              <a:r>
                <a:rPr lang="en-US" sz="900" b="1" ker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EOT+27</a:t>
              </a:r>
              <a:endParaRPr lang="en-US" sz="800" kern="0" baseline="3000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0" name="Freeform 41">
              <a:extLst>
                <a:ext uri="{FF2B5EF4-FFF2-40B4-BE49-F238E27FC236}">
                  <a16:creationId xmlns:a16="http://schemas.microsoft.com/office/drawing/2014/main" xmlns="" id="{2D4729A2-2C39-6C95-9653-E7FE128DBD58}"/>
                </a:ext>
              </a:extLst>
            </p:cNvPr>
            <p:cNvSpPr/>
            <p:nvPr/>
          </p:nvSpPr>
          <p:spPr>
            <a:xfrm>
              <a:off x="1844601" y="2882508"/>
              <a:ext cx="262971" cy="886132"/>
            </a:xfrm>
            <a:prstGeom prst="rect">
              <a:avLst/>
            </a:pr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800" b="1" kern="0" dirty="0">
                  <a:solidFill>
                    <a:prstClr val="white"/>
                  </a:solidFill>
                  <a:cs typeface="Arial" panose="020B0604020202020204" pitchFamily="34" charset="0"/>
                </a:rPr>
                <a:t>34,4</a:t>
              </a:r>
              <a:endParaRPr lang="en-US" sz="800" kern="0" baseline="300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1" name="Freeform 41">
              <a:extLst>
                <a:ext uri="{FF2B5EF4-FFF2-40B4-BE49-F238E27FC236}">
                  <a16:creationId xmlns:a16="http://schemas.microsoft.com/office/drawing/2014/main" xmlns="" id="{C1152921-AD3D-D1C5-E5E6-820789EE3918}"/>
                </a:ext>
              </a:extLst>
            </p:cNvPr>
            <p:cNvSpPr/>
            <p:nvPr/>
          </p:nvSpPr>
          <p:spPr>
            <a:xfrm>
              <a:off x="1844601" y="2635892"/>
              <a:ext cx="262971" cy="246616"/>
            </a:xfrm>
            <a:prstGeom prst="rect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800" b="1" kern="0" dirty="0">
                  <a:solidFill>
                    <a:prstClr val="white"/>
                  </a:solidFill>
                  <a:cs typeface="Arial" panose="020B0604020202020204" pitchFamily="34" charset="0"/>
                </a:rPr>
                <a:t>9,4</a:t>
              </a:r>
              <a:endParaRPr lang="en-US" sz="800" kern="0" baseline="300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2" name="Freeform 41">
              <a:extLst>
                <a:ext uri="{FF2B5EF4-FFF2-40B4-BE49-F238E27FC236}">
                  <a16:creationId xmlns:a16="http://schemas.microsoft.com/office/drawing/2014/main" xmlns="" id="{F3F6F54E-48AE-D9E3-E38F-1A6E4F4BECC0}"/>
                </a:ext>
              </a:extLst>
            </p:cNvPr>
            <p:cNvSpPr/>
            <p:nvPr/>
          </p:nvSpPr>
          <p:spPr>
            <a:xfrm>
              <a:off x="1840418" y="2500478"/>
              <a:ext cx="334034" cy="17197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800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43,8%</a:t>
              </a:r>
              <a:endParaRPr lang="en-US" sz="800" kern="0" baseline="3000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64" name="Groupe 163">
            <a:extLst>
              <a:ext uri="{FF2B5EF4-FFF2-40B4-BE49-F238E27FC236}">
                <a16:creationId xmlns:a16="http://schemas.microsoft.com/office/drawing/2014/main" xmlns="" id="{F97DA48A-0637-4CCF-27BB-BB75563EC214}"/>
              </a:ext>
            </a:extLst>
          </p:cNvPr>
          <p:cNvGrpSpPr/>
          <p:nvPr/>
        </p:nvGrpSpPr>
        <p:grpSpPr>
          <a:xfrm>
            <a:off x="5886107" y="2950343"/>
            <a:ext cx="480051" cy="1575917"/>
            <a:chOff x="1731877" y="2574793"/>
            <a:chExt cx="480051" cy="1575917"/>
          </a:xfrm>
        </p:grpSpPr>
        <p:sp>
          <p:nvSpPr>
            <p:cNvPr id="165" name="Freeform 41">
              <a:extLst>
                <a:ext uri="{FF2B5EF4-FFF2-40B4-BE49-F238E27FC236}">
                  <a16:creationId xmlns:a16="http://schemas.microsoft.com/office/drawing/2014/main" xmlns="" id="{3C860498-58B8-90FB-6E82-1BB703CA996C}"/>
                </a:ext>
              </a:extLst>
            </p:cNvPr>
            <p:cNvSpPr/>
            <p:nvPr/>
          </p:nvSpPr>
          <p:spPr>
            <a:xfrm>
              <a:off x="1731877" y="3782655"/>
              <a:ext cx="480051" cy="36805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algn="ctr" defTabSz="514350">
                <a:defRPr/>
              </a:pPr>
              <a:r>
                <a:rPr lang="en-US" sz="900" b="1" ker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EOT+38</a:t>
              </a:r>
              <a:endParaRPr lang="en-US" sz="800" kern="0" baseline="3000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6" name="Freeform 41">
              <a:extLst>
                <a:ext uri="{FF2B5EF4-FFF2-40B4-BE49-F238E27FC236}">
                  <a16:creationId xmlns:a16="http://schemas.microsoft.com/office/drawing/2014/main" xmlns="" id="{618DD303-F85E-E1E0-1615-43B2AB637341}"/>
                </a:ext>
              </a:extLst>
            </p:cNvPr>
            <p:cNvSpPr/>
            <p:nvPr/>
          </p:nvSpPr>
          <p:spPr>
            <a:xfrm>
              <a:off x="1844601" y="2966123"/>
              <a:ext cx="262971" cy="802517"/>
            </a:xfrm>
            <a:prstGeom prst="rect">
              <a:avLst/>
            </a:pr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800" b="1" kern="0" dirty="0">
                  <a:solidFill>
                    <a:prstClr val="white"/>
                  </a:solidFill>
                  <a:cs typeface="Arial" panose="020B0604020202020204" pitchFamily="34" charset="0"/>
                </a:rPr>
                <a:t>31,3</a:t>
              </a:r>
              <a:endParaRPr lang="en-US" sz="800" kern="0" baseline="300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7" name="Freeform 41">
              <a:extLst>
                <a:ext uri="{FF2B5EF4-FFF2-40B4-BE49-F238E27FC236}">
                  <a16:creationId xmlns:a16="http://schemas.microsoft.com/office/drawing/2014/main" xmlns="" id="{4557017F-D2F8-DCBF-505C-408ABD387C25}"/>
                </a:ext>
              </a:extLst>
            </p:cNvPr>
            <p:cNvSpPr/>
            <p:nvPr/>
          </p:nvSpPr>
          <p:spPr>
            <a:xfrm>
              <a:off x="1844601" y="2719506"/>
              <a:ext cx="262971" cy="246617"/>
            </a:xfrm>
            <a:prstGeom prst="rect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800" b="1" kern="0" dirty="0">
                  <a:solidFill>
                    <a:prstClr val="white"/>
                  </a:solidFill>
                  <a:cs typeface="Arial" panose="020B0604020202020204" pitchFamily="34" charset="0"/>
                </a:rPr>
                <a:t>9,4</a:t>
              </a:r>
              <a:endParaRPr lang="en-US" sz="800" kern="0" baseline="300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8" name="Freeform 41">
              <a:extLst>
                <a:ext uri="{FF2B5EF4-FFF2-40B4-BE49-F238E27FC236}">
                  <a16:creationId xmlns:a16="http://schemas.microsoft.com/office/drawing/2014/main" xmlns="" id="{564C3F00-A4C4-2FB3-FC47-62035FD0F1DC}"/>
                </a:ext>
              </a:extLst>
            </p:cNvPr>
            <p:cNvSpPr/>
            <p:nvPr/>
          </p:nvSpPr>
          <p:spPr>
            <a:xfrm>
              <a:off x="1840418" y="2574793"/>
              <a:ext cx="332011" cy="16356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800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40,6%</a:t>
              </a:r>
              <a:endParaRPr lang="en-US" sz="800" kern="0" baseline="3000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endParaRPr>
            </a:p>
          </p:txBody>
        </p:sp>
      </p:grp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xmlns="" id="{70BB55AF-7C02-A0CC-AB91-6AB421CCFAE2}"/>
              </a:ext>
            </a:extLst>
          </p:cNvPr>
          <p:cNvCxnSpPr>
            <a:cxnSpLocks/>
          </p:cNvCxnSpPr>
          <p:nvPr/>
        </p:nvCxnSpPr>
        <p:spPr>
          <a:xfrm>
            <a:off x="1953108" y="4144190"/>
            <a:ext cx="441305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Freeform 41">
            <a:extLst>
              <a:ext uri="{FF2B5EF4-FFF2-40B4-BE49-F238E27FC236}">
                <a16:creationId xmlns:a16="http://schemas.microsoft.com/office/drawing/2014/main" xmlns="" id="{DEA8A8A7-BDE0-A2E9-26BB-FA48B1DC447D}"/>
              </a:ext>
            </a:extLst>
          </p:cNvPr>
          <p:cNvSpPr/>
          <p:nvPr/>
        </p:nvSpPr>
        <p:spPr>
          <a:xfrm>
            <a:off x="3618018" y="1585550"/>
            <a:ext cx="2736540" cy="29314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spcFirstLastPara="0" vert="horz" wrap="square" lIns="36000" tIns="36000" rIns="36000" bIns="36000" numCol="1" spcCol="1270" anchor="t" anchorCtr="0">
            <a:noAutofit/>
          </a:bodyPr>
          <a:lstStyle/>
          <a:p>
            <a:pPr algn="ctr" defTabSz="514350">
              <a:defRPr/>
            </a:pPr>
            <a:r>
              <a:rPr lang="en-US" sz="1200" b="1" kern="0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Après </a:t>
            </a:r>
            <a:r>
              <a:rPr lang="en-US" sz="1200" b="1" kern="0" dirty="0" err="1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traitement</a:t>
            </a:r>
            <a:endParaRPr lang="en-US" sz="1200" b="1" kern="0" dirty="0">
              <a:solidFill>
                <a:prstClr val="black">
                  <a:lumMod val="50000"/>
                  <a:lumOff val="50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173" name="Espace réservé du contenu 5">
            <a:extLst>
              <a:ext uri="{FF2B5EF4-FFF2-40B4-BE49-F238E27FC236}">
                <a16:creationId xmlns:a16="http://schemas.microsoft.com/office/drawing/2014/main" xmlns="" id="{B10975A7-6002-3534-252A-2C25E3E90A1E}"/>
              </a:ext>
            </a:extLst>
          </p:cNvPr>
          <p:cNvSpPr txBox="1">
            <a:spLocks/>
          </p:cNvSpPr>
          <p:nvPr/>
        </p:nvSpPr>
        <p:spPr>
          <a:xfrm>
            <a:off x="6605198" y="1245130"/>
            <a:ext cx="5046545" cy="3357782"/>
          </a:xfrm>
          <a:prstGeom prst="rect">
            <a:avLst/>
          </a:prstGeom>
          <a:ln w="12700">
            <a:solidFill>
              <a:srgbClr val="005086"/>
            </a:solidFill>
          </a:ln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>
                <a:solidFill>
                  <a:prstClr val="black"/>
                </a:solidFill>
              </a:rPr>
              <a:t> </a:t>
            </a:r>
            <a:endParaRPr lang="fr-FR" dirty="0">
              <a:solidFill>
                <a:prstClr val="black"/>
              </a:solidFill>
            </a:endParaRPr>
          </a:p>
        </p:txBody>
      </p:sp>
      <p:graphicFrame>
        <p:nvGraphicFramePr>
          <p:cNvPr id="174" name="Chart 16">
            <a:extLst>
              <a:ext uri="{FF2B5EF4-FFF2-40B4-BE49-F238E27FC236}">
                <a16:creationId xmlns:a16="http://schemas.microsoft.com/office/drawing/2014/main" xmlns="" id="{73267A0E-EE52-0E43-4099-1969E72DBD41}"/>
              </a:ext>
            </a:extLst>
          </p:cNvPr>
          <p:cNvGraphicFramePr/>
          <p:nvPr>
            <p:extLst/>
          </p:nvPr>
        </p:nvGraphicFramePr>
        <p:xfrm>
          <a:off x="6816138" y="1450356"/>
          <a:ext cx="419378" cy="283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5" name="Espace réservé du texte 6">
            <a:extLst>
              <a:ext uri="{FF2B5EF4-FFF2-40B4-BE49-F238E27FC236}">
                <a16:creationId xmlns:a16="http://schemas.microsoft.com/office/drawing/2014/main" xmlns="" id="{F62A19FA-EBFE-D6E5-A5CF-2B95864532F0}"/>
              </a:ext>
            </a:extLst>
          </p:cNvPr>
          <p:cNvSpPr txBox="1">
            <a:spLocks/>
          </p:cNvSpPr>
          <p:nvPr/>
        </p:nvSpPr>
        <p:spPr>
          <a:xfrm>
            <a:off x="6718413" y="1063006"/>
            <a:ext cx="3097548" cy="38735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rgbClr val="737078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100" dirty="0"/>
              <a:t>Taux de </a:t>
            </a:r>
            <a:r>
              <a:rPr lang="fr-FR" sz="1100" dirty="0" err="1"/>
              <a:t>uMRD</a:t>
            </a:r>
            <a:r>
              <a:rPr lang="fr-FR" sz="1100" dirty="0"/>
              <a:t> chez les patients </a:t>
            </a:r>
            <a:r>
              <a:rPr lang="fr-FR" sz="1100" i="1" dirty="0"/>
              <a:t>IGHV</a:t>
            </a:r>
            <a:r>
              <a:rPr lang="fr-FR" sz="1100" dirty="0"/>
              <a:t> NM</a:t>
            </a:r>
            <a:br>
              <a:rPr lang="fr-FR" sz="1100" dirty="0"/>
            </a:br>
            <a:r>
              <a:rPr lang="fr-FR" sz="1100" b="0" dirty="0"/>
              <a:t>(n=67, ITT)</a:t>
            </a:r>
            <a:endParaRPr lang="fr-FR" sz="1000" b="0" dirty="0"/>
          </a:p>
        </p:txBody>
      </p:sp>
      <p:sp>
        <p:nvSpPr>
          <p:cNvPr id="176" name="Freeform 41">
            <a:extLst>
              <a:ext uri="{FF2B5EF4-FFF2-40B4-BE49-F238E27FC236}">
                <a16:creationId xmlns:a16="http://schemas.microsoft.com/office/drawing/2014/main" xmlns="" id="{DFA3E174-D254-7C8A-2605-F39BE828F859}"/>
              </a:ext>
            </a:extLst>
          </p:cNvPr>
          <p:cNvSpPr/>
          <p:nvPr/>
        </p:nvSpPr>
        <p:spPr>
          <a:xfrm rot="16200000">
            <a:off x="6331726" y="2594110"/>
            <a:ext cx="909458" cy="247196"/>
          </a:xfrm>
          <a:prstGeom prst="roundRect">
            <a:avLst>
              <a:gd name="adj" fmla="val 9151"/>
            </a:avLst>
          </a:prstGeom>
          <a:noFill/>
          <a:ln w="25400" cap="flat" cmpd="sng" algn="ctr">
            <a:noFill/>
            <a:prstDash val="solid"/>
          </a:ln>
          <a:effectLst/>
        </p:spPr>
        <p:txBody>
          <a:bodyPr spcFirstLastPara="0" vert="horz" wrap="square" lIns="36000" tIns="36000" rIns="36000" bIns="36000" numCol="1" spcCol="1270" anchor="ctr" anchorCtr="0">
            <a:noAutofit/>
          </a:bodyPr>
          <a:lstStyle/>
          <a:p>
            <a:pPr algn="ctr" defTabSz="514350">
              <a:defRPr/>
            </a:pPr>
            <a:r>
              <a:rPr lang="en-US" sz="1000" b="1" ker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Patients (%)</a:t>
            </a:r>
            <a:endParaRPr lang="en-US" sz="1000" b="1" kern="0" baseline="30000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</p:txBody>
      </p:sp>
      <p:grpSp>
        <p:nvGrpSpPr>
          <p:cNvPr id="177" name="Groupe 176">
            <a:extLst>
              <a:ext uri="{FF2B5EF4-FFF2-40B4-BE49-F238E27FC236}">
                <a16:creationId xmlns:a16="http://schemas.microsoft.com/office/drawing/2014/main" xmlns="" id="{7F52F09D-6F4A-0488-1614-71B3AF810477}"/>
              </a:ext>
            </a:extLst>
          </p:cNvPr>
          <p:cNvGrpSpPr/>
          <p:nvPr/>
        </p:nvGrpSpPr>
        <p:grpSpPr>
          <a:xfrm>
            <a:off x="7206429" y="3975733"/>
            <a:ext cx="480051" cy="546423"/>
            <a:chOff x="1731877" y="3604287"/>
            <a:chExt cx="480051" cy="546423"/>
          </a:xfrm>
        </p:grpSpPr>
        <p:sp>
          <p:nvSpPr>
            <p:cNvPr id="178" name="Freeform 41">
              <a:extLst>
                <a:ext uri="{FF2B5EF4-FFF2-40B4-BE49-F238E27FC236}">
                  <a16:creationId xmlns:a16="http://schemas.microsoft.com/office/drawing/2014/main" xmlns="" id="{A93EEEA4-6AC9-1909-6E11-9BD03BEA9316}"/>
                </a:ext>
              </a:extLst>
            </p:cNvPr>
            <p:cNvSpPr/>
            <p:nvPr/>
          </p:nvSpPr>
          <p:spPr>
            <a:xfrm>
              <a:off x="1731877" y="3782655"/>
              <a:ext cx="480051" cy="36805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algn="ctr" defTabSz="514350">
                <a:defRPr/>
              </a:pPr>
              <a:r>
                <a:rPr lang="en-US" sz="900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C3</a:t>
              </a:r>
            </a:p>
            <a:p>
              <a:pPr algn="ctr" defTabSz="514350">
                <a:defRPr/>
              </a:pPr>
              <a:r>
                <a:rPr lang="en-US" sz="800" kern="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(Fin </a:t>
              </a:r>
              <a:r>
                <a:rPr lang="en-US" sz="800" kern="0" dirty="0" err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ibru</a:t>
              </a:r>
              <a:r>
                <a:rPr lang="en-US" sz="800" kern="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 </a:t>
              </a:r>
              <a:r>
                <a:rPr lang="en-US" sz="800" kern="0" dirty="0" err="1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seul</a:t>
              </a:r>
              <a:r>
                <a:rPr lang="en-US" sz="800" kern="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)</a:t>
              </a:r>
              <a:endParaRPr lang="en-US" sz="800" kern="0" baseline="3000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9" name="Freeform 41">
              <a:extLst>
                <a:ext uri="{FF2B5EF4-FFF2-40B4-BE49-F238E27FC236}">
                  <a16:creationId xmlns:a16="http://schemas.microsoft.com/office/drawing/2014/main" xmlns="" id="{54F1CCA8-E7B8-5FD1-94E6-80FECDA4EEF9}"/>
                </a:ext>
              </a:extLst>
            </p:cNvPr>
            <p:cNvSpPr/>
            <p:nvPr/>
          </p:nvSpPr>
          <p:spPr>
            <a:xfrm>
              <a:off x="1840418" y="3604287"/>
              <a:ext cx="262971" cy="14568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800" b="1" ker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0</a:t>
              </a:r>
              <a:endParaRPr lang="en-US" sz="800" kern="0" baseline="3000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80" name="Groupe 179">
            <a:extLst>
              <a:ext uri="{FF2B5EF4-FFF2-40B4-BE49-F238E27FC236}">
                <a16:creationId xmlns:a16="http://schemas.microsoft.com/office/drawing/2014/main" xmlns="" id="{D1A06085-E5BD-A001-CBE7-A3D388CC3F86}"/>
              </a:ext>
            </a:extLst>
          </p:cNvPr>
          <p:cNvGrpSpPr/>
          <p:nvPr/>
        </p:nvGrpSpPr>
        <p:grpSpPr>
          <a:xfrm>
            <a:off x="7765934" y="3214260"/>
            <a:ext cx="480051" cy="1307896"/>
            <a:chOff x="1731877" y="2842814"/>
            <a:chExt cx="480051" cy="1307896"/>
          </a:xfrm>
        </p:grpSpPr>
        <p:sp>
          <p:nvSpPr>
            <p:cNvPr id="181" name="Freeform 41">
              <a:extLst>
                <a:ext uri="{FF2B5EF4-FFF2-40B4-BE49-F238E27FC236}">
                  <a16:creationId xmlns:a16="http://schemas.microsoft.com/office/drawing/2014/main" xmlns="" id="{D42FE5F0-66A7-B51C-4826-E54EE570CDFE}"/>
                </a:ext>
              </a:extLst>
            </p:cNvPr>
            <p:cNvSpPr/>
            <p:nvPr/>
          </p:nvSpPr>
          <p:spPr>
            <a:xfrm>
              <a:off x="1731877" y="3782655"/>
              <a:ext cx="480051" cy="36805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algn="ctr" defTabSz="514350">
                <a:defRPr/>
              </a:pPr>
              <a:r>
                <a:rPr lang="en-US" sz="900" b="1" ker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C6</a:t>
              </a:r>
            </a:p>
            <a:p>
              <a:pPr algn="ctr" defTabSz="514350">
                <a:defRPr/>
              </a:pPr>
              <a:r>
                <a:rPr lang="en-US" sz="800" ker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(3 cycles lbr+Ven)</a:t>
              </a:r>
              <a:endParaRPr lang="en-US" sz="800" kern="0" baseline="3000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82" name="Freeform 41">
              <a:extLst>
                <a:ext uri="{FF2B5EF4-FFF2-40B4-BE49-F238E27FC236}">
                  <a16:creationId xmlns:a16="http://schemas.microsoft.com/office/drawing/2014/main" xmlns="" id="{447571C3-5FBE-5385-3638-77D76B751C34}"/>
                </a:ext>
              </a:extLst>
            </p:cNvPr>
            <p:cNvSpPr/>
            <p:nvPr/>
          </p:nvSpPr>
          <p:spPr>
            <a:xfrm>
              <a:off x="1844601" y="3305815"/>
              <a:ext cx="262971" cy="462825"/>
            </a:xfrm>
            <a:prstGeom prst="rect">
              <a:avLst/>
            </a:pr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800" b="1" kern="0" dirty="0">
                  <a:solidFill>
                    <a:prstClr val="white"/>
                  </a:solidFill>
                  <a:cs typeface="Arial" panose="020B0604020202020204" pitchFamily="34" charset="0"/>
                </a:rPr>
                <a:t>17,9</a:t>
              </a:r>
              <a:endParaRPr lang="en-US" sz="800" kern="0" baseline="300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83" name="Freeform 41">
              <a:extLst>
                <a:ext uri="{FF2B5EF4-FFF2-40B4-BE49-F238E27FC236}">
                  <a16:creationId xmlns:a16="http://schemas.microsoft.com/office/drawing/2014/main" xmlns="" id="{8AF32E6E-30A6-34DB-602E-895CA994F55E}"/>
                </a:ext>
              </a:extLst>
            </p:cNvPr>
            <p:cNvSpPr/>
            <p:nvPr/>
          </p:nvSpPr>
          <p:spPr>
            <a:xfrm>
              <a:off x="1844601" y="2995404"/>
              <a:ext cx="262971" cy="310411"/>
            </a:xfrm>
            <a:prstGeom prst="rect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800" b="1" kern="0" dirty="0">
                  <a:solidFill>
                    <a:prstClr val="white"/>
                  </a:solidFill>
                  <a:cs typeface="Arial" panose="020B0604020202020204" pitchFamily="34" charset="0"/>
                </a:rPr>
                <a:t>11,9</a:t>
              </a:r>
              <a:endParaRPr lang="en-US" sz="800" kern="0" baseline="300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xmlns="" id="{334FF375-FBE1-EF71-9520-58FF9E91D374}"/>
                </a:ext>
              </a:extLst>
            </p:cNvPr>
            <p:cNvSpPr/>
            <p:nvPr/>
          </p:nvSpPr>
          <p:spPr>
            <a:xfrm>
              <a:off x="1840418" y="2842814"/>
              <a:ext cx="289222" cy="14677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800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29,9%</a:t>
              </a:r>
              <a:endParaRPr lang="en-US" sz="800" kern="0" baseline="3000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85" name="Groupe 184">
            <a:extLst>
              <a:ext uri="{FF2B5EF4-FFF2-40B4-BE49-F238E27FC236}">
                <a16:creationId xmlns:a16="http://schemas.microsoft.com/office/drawing/2014/main" xmlns="" id="{AB56889D-182D-6449-5529-C985F5449CFE}"/>
              </a:ext>
            </a:extLst>
          </p:cNvPr>
          <p:cNvGrpSpPr/>
          <p:nvPr/>
        </p:nvGrpSpPr>
        <p:grpSpPr>
          <a:xfrm>
            <a:off x="8325439" y="2657530"/>
            <a:ext cx="480051" cy="1864626"/>
            <a:chOff x="1731877" y="2286084"/>
            <a:chExt cx="480051" cy="1864626"/>
          </a:xfrm>
        </p:grpSpPr>
        <p:sp>
          <p:nvSpPr>
            <p:cNvPr id="186" name="Freeform 41">
              <a:extLst>
                <a:ext uri="{FF2B5EF4-FFF2-40B4-BE49-F238E27FC236}">
                  <a16:creationId xmlns:a16="http://schemas.microsoft.com/office/drawing/2014/main" xmlns="" id="{81B87A88-7328-3664-30A6-3A8E47583E91}"/>
                </a:ext>
              </a:extLst>
            </p:cNvPr>
            <p:cNvSpPr/>
            <p:nvPr/>
          </p:nvSpPr>
          <p:spPr>
            <a:xfrm>
              <a:off x="1731877" y="3782655"/>
              <a:ext cx="480051" cy="36805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algn="ctr" defTabSz="514350">
                <a:defRPr/>
              </a:pPr>
              <a:r>
                <a:rPr lang="en-US" sz="900" b="1" ker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C9</a:t>
              </a:r>
            </a:p>
            <a:p>
              <a:pPr algn="ctr" defTabSz="514350">
                <a:defRPr/>
              </a:pPr>
              <a:r>
                <a:rPr lang="en-US" sz="800" ker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(6 cycles lbr+Ven)</a:t>
              </a:r>
              <a:endParaRPr lang="en-US" sz="800" kern="0" baseline="3000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87" name="Freeform 41">
              <a:extLst>
                <a:ext uri="{FF2B5EF4-FFF2-40B4-BE49-F238E27FC236}">
                  <a16:creationId xmlns:a16="http://schemas.microsoft.com/office/drawing/2014/main" xmlns="" id="{B9623A15-0831-1AE9-B4E3-150E0BB13C6F}"/>
                </a:ext>
              </a:extLst>
            </p:cNvPr>
            <p:cNvSpPr/>
            <p:nvPr/>
          </p:nvSpPr>
          <p:spPr>
            <a:xfrm>
              <a:off x="1844601" y="2842814"/>
              <a:ext cx="262971" cy="925826"/>
            </a:xfrm>
            <a:prstGeom prst="rect">
              <a:avLst/>
            </a:pr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800" b="1" kern="0" dirty="0">
                  <a:solidFill>
                    <a:prstClr val="white"/>
                  </a:solidFill>
                  <a:cs typeface="Arial" panose="020B0604020202020204" pitchFamily="34" charset="0"/>
                </a:rPr>
                <a:t>35,8</a:t>
              </a:r>
              <a:endParaRPr lang="en-US" sz="800" kern="0" baseline="300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88" name="Freeform 41">
              <a:extLst>
                <a:ext uri="{FF2B5EF4-FFF2-40B4-BE49-F238E27FC236}">
                  <a16:creationId xmlns:a16="http://schemas.microsoft.com/office/drawing/2014/main" xmlns="" id="{0B771445-A3AA-DF72-D3CF-3D9DA8C6AE1E}"/>
                </a:ext>
              </a:extLst>
            </p:cNvPr>
            <p:cNvSpPr/>
            <p:nvPr/>
          </p:nvSpPr>
          <p:spPr>
            <a:xfrm>
              <a:off x="1844601" y="2427246"/>
              <a:ext cx="262971" cy="415568"/>
            </a:xfrm>
            <a:prstGeom prst="rect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800" b="1" kern="0" dirty="0">
                  <a:solidFill>
                    <a:prstClr val="white"/>
                  </a:solidFill>
                  <a:cs typeface="Arial" panose="020B0604020202020204" pitchFamily="34" charset="0"/>
                </a:rPr>
                <a:t>16,4</a:t>
              </a:r>
              <a:endParaRPr lang="en-US" sz="800" kern="0" baseline="300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89" name="Freeform 41">
              <a:extLst>
                <a:ext uri="{FF2B5EF4-FFF2-40B4-BE49-F238E27FC236}">
                  <a16:creationId xmlns:a16="http://schemas.microsoft.com/office/drawing/2014/main" xmlns="" id="{CA534672-E623-A9C2-ECA4-98F5368FE2F8}"/>
                </a:ext>
              </a:extLst>
            </p:cNvPr>
            <p:cNvSpPr/>
            <p:nvPr/>
          </p:nvSpPr>
          <p:spPr>
            <a:xfrm>
              <a:off x="1840418" y="2286084"/>
              <a:ext cx="298128" cy="16804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800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52,2%</a:t>
              </a:r>
              <a:endParaRPr lang="en-US" sz="800" kern="0" baseline="3000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90" name="Groupe 189">
            <a:extLst>
              <a:ext uri="{FF2B5EF4-FFF2-40B4-BE49-F238E27FC236}">
                <a16:creationId xmlns:a16="http://schemas.microsoft.com/office/drawing/2014/main" xmlns="" id="{5FED74EB-D145-0609-E002-CD24B527AF65}"/>
              </a:ext>
            </a:extLst>
          </p:cNvPr>
          <p:cNvGrpSpPr/>
          <p:nvPr/>
        </p:nvGrpSpPr>
        <p:grpSpPr>
          <a:xfrm>
            <a:off x="8884944" y="2446179"/>
            <a:ext cx="480051" cy="2075977"/>
            <a:chOff x="1731877" y="2074733"/>
            <a:chExt cx="480051" cy="2075977"/>
          </a:xfrm>
        </p:grpSpPr>
        <p:sp>
          <p:nvSpPr>
            <p:cNvPr id="191" name="Freeform 41">
              <a:extLst>
                <a:ext uri="{FF2B5EF4-FFF2-40B4-BE49-F238E27FC236}">
                  <a16:creationId xmlns:a16="http://schemas.microsoft.com/office/drawing/2014/main" xmlns="" id="{580549D9-753C-C4B3-C45E-4811A8A5D93F}"/>
                </a:ext>
              </a:extLst>
            </p:cNvPr>
            <p:cNvSpPr/>
            <p:nvPr/>
          </p:nvSpPr>
          <p:spPr>
            <a:xfrm>
              <a:off x="1731877" y="3782655"/>
              <a:ext cx="480051" cy="36805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algn="ctr" defTabSz="514350">
                <a:defRPr/>
              </a:pPr>
              <a:r>
                <a:rPr lang="en-US" sz="900" b="1" ker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EOT+3</a:t>
              </a:r>
              <a:endParaRPr lang="en-US" sz="800" kern="0" baseline="3000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92" name="Freeform 41">
              <a:extLst>
                <a:ext uri="{FF2B5EF4-FFF2-40B4-BE49-F238E27FC236}">
                  <a16:creationId xmlns:a16="http://schemas.microsoft.com/office/drawing/2014/main" xmlns="" id="{B83316D9-B5C0-652E-E535-B97CCE9A9012}"/>
                </a:ext>
              </a:extLst>
            </p:cNvPr>
            <p:cNvSpPr/>
            <p:nvPr/>
          </p:nvSpPr>
          <p:spPr>
            <a:xfrm>
              <a:off x="1844601" y="2567151"/>
              <a:ext cx="262971" cy="1201489"/>
            </a:xfrm>
            <a:prstGeom prst="rect">
              <a:avLst/>
            </a:pr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800" b="1" kern="0" dirty="0">
                  <a:solidFill>
                    <a:prstClr val="white"/>
                  </a:solidFill>
                  <a:cs typeface="Arial" panose="020B0604020202020204" pitchFamily="34" charset="0"/>
                </a:rPr>
                <a:t>46,3</a:t>
              </a:r>
              <a:endParaRPr lang="en-US" sz="800" kern="0" baseline="300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93" name="Freeform 41">
              <a:extLst>
                <a:ext uri="{FF2B5EF4-FFF2-40B4-BE49-F238E27FC236}">
                  <a16:creationId xmlns:a16="http://schemas.microsoft.com/office/drawing/2014/main" xmlns="" id="{B2DECBA0-D457-EE81-F8AF-48D942CA27A1}"/>
                </a:ext>
              </a:extLst>
            </p:cNvPr>
            <p:cNvSpPr/>
            <p:nvPr/>
          </p:nvSpPr>
          <p:spPr>
            <a:xfrm>
              <a:off x="1844601" y="2220421"/>
              <a:ext cx="262971" cy="354372"/>
            </a:xfrm>
            <a:prstGeom prst="rect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800" b="1" kern="0" dirty="0">
                  <a:solidFill>
                    <a:prstClr val="white"/>
                  </a:solidFill>
                  <a:cs typeface="Arial" panose="020B0604020202020204" pitchFamily="34" charset="0"/>
                </a:rPr>
                <a:t>13,4</a:t>
              </a:r>
              <a:endParaRPr lang="en-US" sz="800" kern="0" baseline="300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94" name="Freeform 41">
              <a:extLst>
                <a:ext uri="{FF2B5EF4-FFF2-40B4-BE49-F238E27FC236}">
                  <a16:creationId xmlns:a16="http://schemas.microsoft.com/office/drawing/2014/main" xmlns="" id="{963036C7-99D6-0CE8-D519-BEEDA3169FD7}"/>
                </a:ext>
              </a:extLst>
            </p:cNvPr>
            <p:cNvSpPr/>
            <p:nvPr/>
          </p:nvSpPr>
          <p:spPr>
            <a:xfrm>
              <a:off x="1840418" y="2074733"/>
              <a:ext cx="307034" cy="16521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800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59,7%</a:t>
              </a:r>
              <a:endParaRPr lang="en-US" sz="800" kern="0" baseline="3000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95" name="Groupe 194">
            <a:extLst>
              <a:ext uri="{FF2B5EF4-FFF2-40B4-BE49-F238E27FC236}">
                <a16:creationId xmlns:a16="http://schemas.microsoft.com/office/drawing/2014/main" xmlns="" id="{C6F28635-A23E-84C7-3C96-400354901F57}"/>
              </a:ext>
            </a:extLst>
          </p:cNvPr>
          <p:cNvGrpSpPr/>
          <p:nvPr/>
        </p:nvGrpSpPr>
        <p:grpSpPr>
          <a:xfrm>
            <a:off x="9444449" y="2602657"/>
            <a:ext cx="480051" cy="1919499"/>
            <a:chOff x="1731877" y="2231211"/>
            <a:chExt cx="480051" cy="1919499"/>
          </a:xfrm>
        </p:grpSpPr>
        <p:sp>
          <p:nvSpPr>
            <p:cNvPr id="196" name="Freeform 41">
              <a:extLst>
                <a:ext uri="{FF2B5EF4-FFF2-40B4-BE49-F238E27FC236}">
                  <a16:creationId xmlns:a16="http://schemas.microsoft.com/office/drawing/2014/main" xmlns="" id="{FB728165-88A1-5B10-3AD3-A2DEC9FC1F9E}"/>
                </a:ext>
              </a:extLst>
            </p:cNvPr>
            <p:cNvSpPr/>
            <p:nvPr/>
          </p:nvSpPr>
          <p:spPr>
            <a:xfrm>
              <a:off x="1731877" y="3782655"/>
              <a:ext cx="480051" cy="36805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algn="ctr" defTabSz="514350">
                <a:defRPr/>
              </a:pPr>
              <a:r>
                <a:rPr lang="en-US" sz="900" b="1" ker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EOT+12</a:t>
              </a:r>
              <a:endParaRPr lang="en-US" sz="800" kern="0" baseline="3000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97" name="Freeform 41">
              <a:extLst>
                <a:ext uri="{FF2B5EF4-FFF2-40B4-BE49-F238E27FC236}">
                  <a16:creationId xmlns:a16="http://schemas.microsoft.com/office/drawing/2014/main" xmlns="" id="{9875AEEA-3DE6-6ACF-EF2B-7E38F927976B}"/>
                </a:ext>
              </a:extLst>
            </p:cNvPr>
            <p:cNvSpPr/>
            <p:nvPr/>
          </p:nvSpPr>
          <p:spPr>
            <a:xfrm>
              <a:off x="1844601" y="2719506"/>
              <a:ext cx="262971" cy="1049134"/>
            </a:xfrm>
            <a:prstGeom prst="rect">
              <a:avLst/>
            </a:pr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800" b="1" kern="0" dirty="0">
                  <a:solidFill>
                    <a:prstClr val="white"/>
                  </a:solidFill>
                  <a:cs typeface="Arial" panose="020B0604020202020204" pitchFamily="34" charset="0"/>
                </a:rPr>
                <a:t>40,3</a:t>
              </a:r>
              <a:endParaRPr lang="en-US" sz="800" kern="0" baseline="300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98" name="Freeform 41">
              <a:extLst>
                <a:ext uri="{FF2B5EF4-FFF2-40B4-BE49-F238E27FC236}">
                  <a16:creationId xmlns:a16="http://schemas.microsoft.com/office/drawing/2014/main" xmlns="" id="{F92D54FC-FC53-095B-BF2B-3A73ABD85E5A}"/>
                </a:ext>
              </a:extLst>
            </p:cNvPr>
            <p:cNvSpPr/>
            <p:nvPr/>
          </p:nvSpPr>
          <p:spPr>
            <a:xfrm>
              <a:off x="1844601" y="2378682"/>
              <a:ext cx="262971" cy="349384"/>
            </a:xfrm>
            <a:prstGeom prst="rect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800" b="1" kern="0" dirty="0">
                  <a:solidFill>
                    <a:prstClr val="white"/>
                  </a:solidFill>
                  <a:cs typeface="Arial" panose="020B0604020202020204" pitchFamily="34" charset="0"/>
                </a:rPr>
                <a:t>13,4</a:t>
              </a:r>
              <a:endParaRPr lang="en-US" sz="800" kern="0" baseline="300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99" name="Freeform 41">
              <a:extLst>
                <a:ext uri="{FF2B5EF4-FFF2-40B4-BE49-F238E27FC236}">
                  <a16:creationId xmlns:a16="http://schemas.microsoft.com/office/drawing/2014/main" xmlns="" id="{5BC6CDEE-E347-6831-E11C-CDC27437E2D5}"/>
                </a:ext>
              </a:extLst>
            </p:cNvPr>
            <p:cNvSpPr/>
            <p:nvPr/>
          </p:nvSpPr>
          <p:spPr>
            <a:xfrm>
              <a:off x="1840418" y="2231211"/>
              <a:ext cx="291226" cy="17349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800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53,7%</a:t>
              </a:r>
              <a:endParaRPr lang="en-US" sz="800" kern="0" baseline="3000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00" name="Groupe 199">
            <a:extLst>
              <a:ext uri="{FF2B5EF4-FFF2-40B4-BE49-F238E27FC236}">
                <a16:creationId xmlns:a16="http://schemas.microsoft.com/office/drawing/2014/main" xmlns="" id="{05C4641F-3DF2-C711-C281-CF6DE4CD708D}"/>
              </a:ext>
            </a:extLst>
          </p:cNvPr>
          <p:cNvGrpSpPr/>
          <p:nvPr/>
        </p:nvGrpSpPr>
        <p:grpSpPr>
          <a:xfrm>
            <a:off x="10003954" y="2797957"/>
            <a:ext cx="480051" cy="1724199"/>
            <a:chOff x="1731877" y="2426511"/>
            <a:chExt cx="480051" cy="1724199"/>
          </a:xfrm>
        </p:grpSpPr>
        <p:sp>
          <p:nvSpPr>
            <p:cNvPr id="201" name="Freeform 41">
              <a:extLst>
                <a:ext uri="{FF2B5EF4-FFF2-40B4-BE49-F238E27FC236}">
                  <a16:creationId xmlns:a16="http://schemas.microsoft.com/office/drawing/2014/main" xmlns="" id="{25DB149C-10EF-488C-66F8-FF0F9F6119C0}"/>
                </a:ext>
              </a:extLst>
            </p:cNvPr>
            <p:cNvSpPr/>
            <p:nvPr/>
          </p:nvSpPr>
          <p:spPr>
            <a:xfrm>
              <a:off x="1731877" y="3782655"/>
              <a:ext cx="480051" cy="36805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algn="ctr" defTabSz="514350">
                <a:defRPr/>
              </a:pPr>
              <a:r>
                <a:rPr lang="en-US" sz="900" b="1" ker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EOT+21</a:t>
              </a:r>
              <a:endParaRPr lang="en-US" sz="800" kern="0" baseline="3000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2" name="Freeform 41">
              <a:extLst>
                <a:ext uri="{FF2B5EF4-FFF2-40B4-BE49-F238E27FC236}">
                  <a16:creationId xmlns:a16="http://schemas.microsoft.com/office/drawing/2014/main" xmlns="" id="{A9A8FBED-1E37-942B-2DC4-4A544088948C}"/>
                </a:ext>
              </a:extLst>
            </p:cNvPr>
            <p:cNvSpPr/>
            <p:nvPr/>
          </p:nvSpPr>
          <p:spPr>
            <a:xfrm>
              <a:off x="1844601" y="2943670"/>
              <a:ext cx="262971" cy="824970"/>
            </a:xfrm>
            <a:prstGeom prst="rect">
              <a:avLst/>
            </a:pr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800" b="1" kern="0" dirty="0">
                  <a:solidFill>
                    <a:prstClr val="white"/>
                  </a:solidFill>
                  <a:cs typeface="Arial" panose="020B0604020202020204" pitchFamily="34" charset="0"/>
                </a:rPr>
                <a:t>31,3</a:t>
              </a:r>
              <a:endParaRPr lang="en-US" sz="800" kern="0" baseline="300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3" name="Freeform 41">
              <a:extLst>
                <a:ext uri="{FF2B5EF4-FFF2-40B4-BE49-F238E27FC236}">
                  <a16:creationId xmlns:a16="http://schemas.microsoft.com/office/drawing/2014/main" xmlns="" id="{98356ADF-6717-E450-89B0-4CE43DC9022C}"/>
                </a:ext>
              </a:extLst>
            </p:cNvPr>
            <p:cNvSpPr/>
            <p:nvPr/>
          </p:nvSpPr>
          <p:spPr>
            <a:xfrm>
              <a:off x="1844601" y="2605151"/>
              <a:ext cx="262971" cy="349384"/>
            </a:xfrm>
            <a:prstGeom prst="rect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800" b="1" kern="0" dirty="0">
                  <a:solidFill>
                    <a:prstClr val="white"/>
                  </a:solidFill>
                  <a:cs typeface="Arial" panose="020B0604020202020204" pitchFamily="34" charset="0"/>
                </a:rPr>
                <a:t>13,4</a:t>
              </a:r>
              <a:endParaRPr lang="en-US" sz="800" kern="0" baseline="300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4" name="Freeform 41">
              <a:extLst>
                <a:ext uri="{FF2B5EF4-FFF2-40B4-BE49-F238E27FC236}">
                  <a16:creationId xmlns:a16="http://schemas.microsoft.com/office/drawing/2014/main" xmlns="" id="{8BEE6CCC-A3AA-8F55-380C-992B1ABDBCCF}"/>
                </a:ext>
              </a:extLst>
            </p:cNvPr>
            <p:cNvSpPr/>
            <p:nvPr/>
          </p:nvSpPr>
          <p:spPr>
            <a:xfrm>
              <a:off x="1823942" y="2426511"/>
              <a:ext cx="324846" cy="20885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800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44,8%</a:t>
              </a:r>
              <a:endParaRPr lang="en-US" sz="800" kern="0" baseline="3000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05" name="Groupe 204">
            <a:extLst>
              <a:ext uri="{FF2B5EF4-FFF2-40B4-BE49-F238E27FC236}">
                <a16:creationId xmlns:a16="http://schemas.microsoft.com/office/drawing/2014/main" xmlns="" id="{8DE41B2A-C9DF-C4CD-06AB-9E21253F362A}"/>
              </a:ext>
            </a:extLst>
          </p:cNvPr>
          <p:cNvGrpSpPr/>
          <p:nvPr/>
        </p:nvGrpSpPr>
        <p:grpSpPr>
          <a:xfrm>
            <a:off x="10563459" y="3027606"/>
            <a:ext cx="480051" cy="1494550"/>
            <a:chOff x="1731877" y="2656160"/>
            <a:chExt cx="480051" cy="1494550"/>
          </a:xfrm>
        </p:grpSpPr>
        <p:sp>
          <p:nvSpPr>
            <p:cNvPr id="206" name="Freeform 41">
              <a:extLst>
                <a:ext uri="{FF2B5EF4-FFF2-40B4-BE49-F238E27FC236}">
                  <a16:creationId xmlns:a16="http://schemas.microsoft.com/office/drawing/2014/main" xmlns="" id="{42E0A326-C581-5F8F-B255-F7F508C5BD8A}"/>
                </a:ext>
              </a:extLst>
            </p:cNvPr>
            <p:cNvSpPr/>
            <p:nvPr/>
          </p:nvSpPr>
          <p:spPr>
            <a:xfrm>
              <a:off x="1731877" y="3782655"/>
              <a:ext cx="480051" cy="36805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algn="ctr" defTabSz="514350">
                <a:defRPr/>
              </a:pPr>
              <a:r>
                <a:rPr lang="en-US" sz="900" b="1" ker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EOT+27</a:t>
              </a:r>
              <a:endParaRPr lang="en-US" sz="800" kern="0" baseline="3000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7" name="Freeform 41">
              <a:extLst>
                <a:ext uri="{FF2B5EF4-FFF2-40B4-BE49-F238E27FC236}">
                  <a16:creationId xmlns:a16="http://schemas.microsoft.com/office/drawing/2014/main" xmlns="" id="{47C32F0C-E11A-FD08-56A1-CA610D3135A3}"/>
                </a:ext>
              </a:extLst>
            </p:cNvPr>
            <p:cNvSpPr/>
            <p:nvPr/>
          </p:nvSpPr>
          <p:spPr>
            <a:xfrm>
              <a:off x="1844601" y="3108990"/>
              <a:ext cx="262971" cy="659649"/>
            </a:xfrm>
            <a:prstGeom prst="rect">
              <a:avLst/>
            </a:pr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800" b="1" kern="0" dirty="0">
                  <a:solidFill>
                    <a:prstClr val="white"/>
                  </a:solidFill>
                  <a:cs typeface="Arial" panose="020B0604020202020204" pitchFamily="34" charset="0"/>
                </a:rPr>
                <a:t>25,4</a:t>
              </a:r>
              <a:endParaRPr lang="en-US" sz="800" kern="0" baseline="300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8" name="Freeform 41">
              <a:extLst>
                <a:ext uri="{FF2B5EF4-FFF2-40B4-BE49-F238E27FC236}">
                  <a16:creationId xmlns:a16="http://schemas.microsoft.com/office/drawing/2014/main" xmlns="" id="{369FC6E2-BCA7-BED3-6BC5-9B41F045816A}"/>
                </a:ext>
              </a:extLst>
            </p:cNvPr>
            <p:cNvSpPr/>
            <p:nvPr/>
          </p:nvSpPr>
          <p:spPr>
            <a:xfrm>
              <a:off x="1844601" y="2819628"/>
              <a:ext cx="262971" cy="293142"/>
            </a:xfrm>
            <a:prstGeom prst="rect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800" b="1" kern="0" dirty="0">
                  <a:solidFill>
                    <a:prstClr val="white"/>
                  </a:solidFill>
                  <a:cs typeface="Arial" panose="020B0604020202020204" pitchFamily="34" charset="0"/>
                </a:rPr>
                <a:t>10,4</a:t>
              </a:r>
              <a:endParaRPr lang="en-US" sz="800" kern="0" baseline="300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9" name="Freeform 41">
              <a:extLst>
                <a:ext uri="{FF2B5EF4-FFF2-40B4-BE49-F238E27FC236}">
                  <a16:creationId xmlns:a16="http://schemas.microsoft.com/office/drawing/2014/main" xmlns="" id="{0072880E-618C-AEBA-6DDD-ED565830BA54}"/>
                </a:ext>
              </a:extLst>
            </p:cNvPr>
            <p:cNvSpPr/>
            <p:nvPr/>
          </p:nvSpPr>
          <p:spPr>
            <a:xfrm>
              <a:off x="1848656" y="2656160"/>
              <a:ext cx="317276" cy="1851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800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35,8%</a:t>
              </a:r>
              <a:endParaRPr lang="en-US" sz="800" kern="0" baseline="3000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10" name="Groupe 209">
            <a:extLst>
              <a:ext uri="{FF2B5EF4-FFF2-40B4-BE49-F238E27FC236}">
                <a16:creationId xmlns:a16="http://schemas.microsoft.com/office/drawing/2014/main" xmlns="" id="{FECAF541-87CE-F3A2-B06D-DEE6F21E9DD2}"/>
              </a:ext>
            </a:extLst>
          </p:cNvPr>
          <p:cNvGrpSpPr/>
          <p:nvPr/>
        </p:nvGrpSpPr>
        <p:grpSpPr>
          <a:xfrm>
            <a:off x="11117417" y="3189545"/>
            <a:ext cx="480051" cy="1332611"/>
            <a:chOff x="1731877" y="2818099"/>
            <a:chExt cx="480051" cy="1332611"/>
          </a:xfrm>
        </p:grpSpPr>
        <p:sp>
          <p:nvSpPr>
            <p:cNvPr id="211" name="Freeform 41">
              <a:extLst>
                <a:ext uri="{FF2B5EF4-FFF2-40B4-BE49-F238E27FC236}">
                  <a16:creationId xmlns:a16="http://schemas.microsoft.com/office/drawing/2014/main" xmlns="" id="{687F47DC-D125-9DA5-5D4D-B5EFAC5D770B}"/>
                </a:ext>
              </a:extLst>
            </p:cNvPr>
            <p:cNvSpPr/>
            <p:nvPr/>
          </p:nvSpPr>
          <p:spPr>
            <a:xfrm>
              <a:off x="1731877" y="3782655"/>
              <a:ext cx="480051" cy="36805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algn="ctr" defTabSz="514350">
                <a:defRPr/>
              </a:pPr>
              <a:r>
                <a:rPr lang="en-US" sz="900" b="1" ker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EOT+38</a:t>
              </a:r>
              <a:endParaRPr lang="en-US" sz="800" kern="0" baseline="3000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2" name="Freeform 41">
              <a:extLst>
                <a:ext uri="{FF2B5EF4-FFF2-40B4-BE49-F238E27FC236}">
                  <a16:creationId xmlns:a16="http://schemas.microsoft.com/office/drawing/2014/main" xmlns="" id="{232979B3-962B-6486-E698-CF1E56331DAE}"/>
                </a:ext>
              </a:extLst>
            </p:cNvPr>
            <p:cNvSpPr/>
            <p:nvPr/>
          </p:nvSpPr>
          <p:spPr>
            <a:xfrm>
              <a:off x="1844601" y="3219860"/>
              <a:ext cx="262971" cy="548780"/>
            </a:xfrm>
            <a:prstGeom prst="rect">
              <a:avLst/>
            </a:pr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800" b="1" kern="0" dirty="0">
                  <a:solidFill>
                    <a:prstClr val="white"/>
                  </a:solidFill>
                  <a:cs typeface="Arial" panose="020B0604020202020204" pitchFamily="34" charset="0"/>
                </a:rPr>
                <a:t>20,9</a:t>
              </a:r>
              <a:endParaRPr lang="en-US" sz="800" kern="0" baseline="300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3" name="Freeform 41">
              <a:extLst>
                <a:ext uri="{FF2B5EF4-FFF2-40B4-BE49-F238E27FC236}">
                  <a16:creationId xmlns:a16="http://schemas.microsoft.com/office/drawing/2014/main" xmlns="" id="{007A589E-6FD2-7952-2B15-B21DF271D792}"/>
                </a:ext>
              </a:extLst>
            </p:cNvPr>
            <p:cNvSpPr/>
            <p:nvPr/>
          </p:nvSpPr>
          <p:spPr>
            <a:xfrm>
              <a:off x="1844601" y="2983587"/>
              <a:ext cx="262971" cy="236272"/>
            </a:xfrm>
            <a:prstGeom prst="rect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800" b="1" kern="0" dirty="0">
                  <a:solidFill>
                    <a:prstClr val="white"/>
                  </a:solidFill>
                  <a:cs typeface="Arial" panose="020B0604020202020204" pitchFamily="34" charset="0"/>
                </a:rPr>
                <a:t>9,0</a:t>
              </a:r>
              <a:endParaRPr lang="en-US" sz="800" kern="0" baseline="300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4" name="Freeform 41">
              <a:extLst>
                <a:ext uri="{FF2B5EF4-FFF2-40B4-BE49-F238E27FC236}">
                  <a16:creationId xmlns:a16="http://schemas.microsoft.com/office/drawing/2014/main" xmlns="" id="{F8401EB9-D83A-77F4-7476-ABEE08D08538}"/>
                </a:ext>
              </a:extLst>
            </p:cNvPr>
            <p:cNvSpPr/>
            <p:nvPr/>
          </p:nvSpPr>
          <p:spPr>
            <a:xfrm>
              <a:off x="1848655" y="2818099"/>
              <a:ext cx="290539" cy="17972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800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29,9%</a:t>
              </a:r>
              <a:endParaRPr lang="en-US" sz="800" kern="0" baseline="3000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endParaRPr>
            </a:p>
          </p:txBody>
        </p:sp>
      </p:grpSp>
      <p:cxnSp>
        <p:nvCxnSpPr>
          <p:cNvPr id="215" name="Connecteur droit 214">
            <a:extLst>
              <a:ext uri="{FF2B5EF4-FFF2-40B4-BE49-F238E27FC236}">
                <a16:creationId xmlns:a16="http://schemas.microsoft.com/office/drawing/2014/main" xmlns="" id="{A655EFA2-1FC5-62A6-3D53-27BD7EB946BE}"/>
              </a:ext>
            </a:extLst>
          </p:cNvPr>
          <p:cNvCxnSpPr>
            <a:cxnSpLocks/>
          </p:cNvCxnSpPr>
          <p:nvPr/>
        </p:nvCxnSpPr>
        <p:spPr>
          <a:xfrm>
            <a:off x="7184418" y="4140086"/>
            <a:ext cx="441305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Freeform 41">
            <a:extLst>
              <a:ext uri="{FF2B5EF4-FFF2-40B4-BE49-F238E27FC236}">
                <a16:creationId xmlns:a16="http://schemas.microsoft.com/office/drawing/2014/main" xmlns="" id="{9C8B4F76-6668-2DF8-50B9-650373FBC187}"/>
              </a:ext>
            </a:extLst>
          </p:cNvPr>
          <p:cNvSpPr/>
          <p:nvPr/>
        </p:nvSpPr>
        <p:spPr>
          <a:xfrm>
            <a:off x="8849328" y="1581446"/>
            <a:ext cx="2736540" cy="29314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spcFirstLastPara="0" vert="horz" wrap="square" lIns="36000" tIns="36000" rIns="36000" bIns="36000" numCol="1" spcCol="1270" anchor="t" anchorCtr="0">
            <a:noAutofit/>
          </a:bodyPr>
          <a:lstStyle/>
          <a:p>
            <a:pPr algn="ctr" defTabSz="514350">
              <a:defRPr/>
            </a:pPr>
            <a:r>
              <a:rPr lang="en-US" sz="1200" b="1" kern="0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Après </a:t>
            </a:r>
            <a:r>
              <a:rPr lang="en-US" sz="1200" b="1" kern="0" dirty="0" err="1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traitement</a:t>
            </a:r>
            <a:endParaRPr lang="en-US" sz="1200" b="1" kern="0" dirty="0">
              <a:solidFill>
                <a:prstClr val="black">
                  <a:lumMod val="50000"/>
                  <a:lumOff val="50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4" name="Freeform 41">
            <a:extLst>
              <a:ext uri="{FF2B5EF4-FFF2-40B4-BE49-F238E27FC236}">
                <a16:creationId xmlns:a16="http://schemas.microsoft.com/office/drawing/2014/main" xmlns="" id="{1598283A-2E80-205E-E204-338227826ABE}"/>
              </a:ext>
            </a:extLst>
          </p:cNvPr>
          <p:cNvSpPr/>
          <p:nvPr/>
        </p:nvSpPr>
        <p:spPr>
          <a:xfrm>
            <a:off x="9533112" y="531100"/>
            <a:ext cx="1010255" cy="522973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36000" tIns="36000" rIns="36000" bIns="36000" numCol="1" spcCol="1270" anchor="ctr" anchorCtr="0">
            <a:noAutofit/>
          </a:bodyPr>
          <a:lstStyle/>
          <a:p>
            <a:pPr algn="ctr" defTabSz="514350">
              <a:defRPr/>
            </a:pPr>
            <a:r>
              <a:rPr lang="en-US" sz="1200" b="1" kern="0" dirty="0">
                <a:solidFill>
                  <a:prstClr val="white"/>
                </a:solidFill>
                <a:cs typeface="Arial" panose="020B0604020202020204" pitchFamily="34" charset="0"/>
              </a:rPr>
              <a:t>MRD &lt; 10</a:t>
            </a:r>
            <a:r>
              <a:rPr lang="en-US" sz="1200" b="1" kern="0" baseline="30000" dirty="0">
                <a:solidFill>
                  <a:prstClr val="white"/>
                </a:solidFill>
                <a:cs typeface="Arial" panose="020B0604020202020204" pitchFamily="34" charset="0"/>
              </a:rPr>
              <a:t>-5</a:t>
            </a:r>
            <a:endParaRPr lang="en-US" sz="1200" kern="0" baseline="300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55" name="Freeform 41">
            <a:extLst>
              <a:ext uri="{FF2B5EF4-FFF2-40B4-BE49-F238E27FC236}">
                <a16:creationId xmlns:a16="http://schemas.microsoft.com/office/drawing/2014/main" xmlns="" id="{97EEF137-975B-6BE2-D813-5A2C137E87B7}"/>
              </a:ext>
            </a:extLst>
          </p:cNvPr>
          <p:cNvSpPr/>
          <p:nvPr/>
        </p:nvSpPr>
        <p:spPr>
          <a:xfrm>
            <a:off x="10651907" y="531100"/>
            <a:ext cx="1010255" cy="529956"/>
          </a:xfrm>
          <a:prstGeom prst="roundRect">
            <a:avLst>
              <a:gd name="adj" fmla="val 0"/>
            </a:avLst>
          </a:prstGeom>
          <a:solidFill>
            <a:srgbClr val="FF7F4D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36000" tIns="36000" rIns="36000" bIns="36000" numCol="1" spcCol="1270" anchor="ctr" anchorCtr="0">
            <a:noAutofit/>
          </a:bodyPr>
          <a:lstStyle/>
          <a:p>
            <a:pPr algn="ctr" defTabSz="514350">
              <a:defRPr/>
            </a:pPr>
            <a:r>
              <a:rPr lang="en-US" sz="1200" b="1" kern="0" dirty="0">
                <a:solidFill>
                  <a:prstClr val="white"/>
                </a:solidFill>
                <a:cs typeface="Arial" panose="020B0604020202020204" pitchFamily="34" charset="0"/>
              </a:rPr>
              <a:t>MRD ≥10</a:t>
            </a:r>
            <a:r>
              <a:rPr lang="en-US" sz="1200" b="1" kern="0" baseline="30000" dirty="0">
                <a:solidFill>
                  <a:prstClr val="white"/>
                </a:solidFill>
                <a:cs typeface="Arial" panose="020B0604020202020204" pitchFamily="34" charset="0"/>
              </a:rPr>
              <a:t>-5</a:t>
            </a:r>
            <a:r>
              <a:rPr lang="en-US" sz="1200" b="1" kern="0" dirty="0">
                <a:solidFill>
                  <a:prstClr val="white"/>
                </a:solidFill>
                <a:cs typeface="Arial" panose="020B0604020202020204" pitchFamily="34" charset="0"/>
              </a:rPr>
              <a:t> et &lt; 10</a:t>
            </a:r>
            <a:r>
              <a:rPr lang="en-US" sz="1200" b="1" kern="0" baseline="30000" dirty="0">
                <a:solidFill>
                  <a:prstClr val="white"/>
                </a:solidFill>
                <a:cs typeface="Arial" panose="020B0604020202020204" pitchFamily="34" charset="0"/>
              </a:rPr>
              <a:t>-4</a:t>
            </a:r>
            <a:endParaRPr lang="en-US" sz="1200" kern="0" baseline="300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xmlns="" id="{1912015D-E41C-8340-B1C0-8B019BB20AE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017816" y="6342603"/>
            <a:ext cx="5159375" cy="247196"/>
          </a:xfrm>
        </p:spPr>
        <p:txBody>
          <a:bodyPr/>
          <a:lstStyle/>
          <a:p>
            <a:r>
              <a:rPr lang="fr-FR" dirty="0"/>
              <a:t>G. Moreno et al., ASH</a:t>
            </a:r>
            <a:r>
              <a:rPr lang="fr-FR" baseline="30000" dirty="0"/>
              <a:t>® </a:t>
            </a:r>
            <a:r>
              <a:rPr lang="fr-FR" dirty="0"/>
              <a:t>2023, Abs. #634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6535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5CEDD532-39DA-D6F8-5B8C-4B9A0DA61F44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fr-FR" dirty="0"/>
              <a:t>M. </a:t>
            </a:r>
            <a:r>
              <a:rPr lang="fr-FR" dirty="0" err="1"/>
              <a:t>Fürstenau</a:t>
            </a:r>
            <a:r>
              <a:rPr lang="fr-FR" dirty="0"/>
              <a:t> et al, ASH</a:t>
            </a:r>
            <a:r>
              <a:rPr lang="fr-FR" baseline="30000" dirty="0"/>
              <a:t>® </a:t>
            </a:r>
            <a:r>
              <a:rPr lang="fr-FR" dirty="0"/>
              <a:t> 2023, Abs.#635</a:t>
            </a:r>
          </a:p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0139C9B5-6947-3CC1-5E47-4DF4FE6416B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lIns="91440" tIns="45720" rIns="91440" bIns="45720" anchor="b">
            <a:noAutofit/>
          </a:bodyPr>
          <a:lstStyle/>
          <a:p>
            <a:r>
              <a:rPr lang="fr-FR" dirty="0">
                <a:latin typeface="Century Gothic"/>
              </a:rPr>
              <a:t>Etude GAIA CLL13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90B02BB8-2082-7FD9-66C7-DEFA1062184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en-US" dirty="0" err="1">
                <a:latin typeface="Century Gothic"/>
              </a:rPr>
              <a:t>Comparaison</a:t>
            </a:r>
            <a:r>
              <a:rPr lang="en-US" dirty="0">
                <a:latin typeface="Century Gothic"/>
              </a:rPr>
              <a:t> de </a:t>
            </a:r>
            <a:r>
              <a:rPr lang="en-US" dirty="0" err="1">
                <a:latin typeface="Century Gothic"/>
              </a:rPr>
              <a:t>l'ICT</a:t>
            </a:r>
            <a:r>
              <a:rPr lang="en-US" dirty="0">
                <a:latin typeface="Century Gothic"/>
              </a:rPr>
              <a:t> à </a:t>
            </a:r>
            <a:r>
              <a:rPr lang="en-US" dirty="0" err="1">
                <a:latin typeface="Century Gothic"/>
              </a:rPr>
              <a:t>l'association</a:t>
            </a:r>
            <a:r>
              <a:rPr lang="en-US" dirty="0">
                <a:latin typeface="Century Gothic"/>
              </a:rPr>
              <a:t> Vénétoclax + anti-CD20</a:t>
            </a:r>
            <a:endParaRPr lang="fr-FR" dirty="0"/>
          </a:p>
        </p:txBody>
      </p:sp>
      <p:sp>
        <p:nvSpPr>
          <p:cNvPr id="6" name="Espace réservé du texte 1">
            <a:extLst>
              <a:ext uri="{FF2B5EF4-FFF2-40B4-BE49-F238E27FC236}">
                <a16:creationId xmlns="" xmlns:a16="http://schemas.microsoft.com/office/drawing/2014/main" id="{A5660D53-07C7-501C-ACE7-6F094F11B5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35351" y="6554231"/>
            <a:ext cx="1411407" cy="242888"/>
          </a:xfrm>
        </p:spPr>
        <p:txBody>
          <a:bodyPr>
            <a:normAutofit fontScale="92500"/>
          </a:bodyPr>
          <a:lstStyle/>
          <a:p>
            <a:r>
              <a:rPr lang="fr-FR" dirty="0"/>
              <a:t>9-12 décembre 2023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36864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A8F885FE-F0CE-F2F7-C727-2D237650F137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054444" y="1247431"/>
            <a:ext cx="6811752" cy="3910724"/>
          </a:xfrm>
        </p:spPr>
        <p:txBody>
          <a:bodyPr/>
          <a:lstStyle/>
          <a:p>
            <a:r>
              <a:rPr lang="fr-FR" dirty="0"/>
              <a:t> </a:t>
            </a:r>
          </a:p>
        </p:txBody>
      </p:sp>
      <p:graphicFrame>
        <p:nvGraphicFramePr>
          <p:cNvPr id="9" name="Chart 16">
            <a:extLst>
              <a:ext uri="{FF2B5EF4-FFF2-40B4-BE49-F238E27FC236}">
                <a16:creationId xmlns:a16="http://schemas.microsoft.com/office/drawing/2014/main" xmlns="" id="{464ACBC5-51E0-3C72-7856-CCBCE6AB34B4}"/>
              </a:ext>
            </a:extLst>
          </p:cNvPr>
          <p:cNvGraphicFramePr/>
          <p:nvPr>
            <p:extLst/>
          </p:nvPr>
        </p:nvGraphicFramePr>
        <p:xfrm>
          <a:off x="1277815" y="1383322"/>
          <a:ext cx="6464550" cy="3264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xmlns="" id="{77D87DA5-29F7-4E40-E361-8F5005622064}"/>
              </a:ext>
            </a:extLst>
          </p:cNvPr>
          <p:cNvCxnSpPr>
            <a:cxnSpLocks/>
          </p:cNvCxnSpPr>
          <p:nvPr/>
        </p:nvCxnSpPr>
        <p:spPr>
          <a:xfrm>
            <a:off x="6970541" y="1538379"/>
            <a:ext cx="0" cy="2406582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xmlns="" id="{A5660D53-07C7-501C-ACE7-6F094F11B5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/>
          </a:bodyPr>
          <a:lstStyle/>
          <a:p>
            <a:r>
              <a:rPr lang="fr-FR" dirty="0"/>
              <a:t>9-12 décembre 2023</a:t>
            </a:r>
          </a:p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CB52AF38-BF2D-7DEF-DB1E-E862BB10843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sz="3600" b="1">
                <a:solidFill>
                  <a:srgbClr val="FF7F4D"/>
                </a:solidFill>
                <a:latin typeface="Century Gothic" panose="020B0502020202020204" pitchFamily="34" charset="0"/>
              </a:rPr>
              <a:t>Etude GLOW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7CF0C6C1-5C94-6F6C-AA1B-A9B7DC8328B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sz="2000" b="1">
                <a:solidFill>
                  <a:srgbClr val="005086"/>
                </a:solidFill>
                <a:latin typeface="Century Gothic" panose="020B0502020202020204" pitchFamily="34" charset="0"/>
              </a:rPr>
              <a:t>Survie globale</a:t>
            </a:r>
            <a:endParaRPr lang="fr-FR" sz="2000" b="1" dirty="0">
              <a:solidFill>
                <a:srgbClr val="005086"/>
              </a:solidFill>
              <a:latin typeface="Century Gothic" panose="020B0502020202020204" pitchFamily="34" charset="0"/>
            </a:endParaRPr>
          </a:p>
          <a:p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2818AA4D-A0D4-0C63-186A-FC3B8C0C399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285103" y="1052306"/>
            <a:ext cx="739394" cy="387350"/>
          </a:xfrm>
        </p:spPr>
        <p:txBody>
          <a:bodyPr/>
          <a:lstStyle/>
          <a:p>
            <a:r>
              <a:rPr kumimoji="0" lang="fr-FR" u="none" strike="noStrike" kern="1200" cap="none" spc="0" normalizeH="0" baseline="0" noProof="0" dirty="0">
                <a:ln>
                  <a:noFill/>
                </a:ln>
                <a:solidFill>
                  <a:srgbClr val="737078"/>
                </a:solidFill>
                <a:effectLst/>
                <a:uLnTx/>
                <a:uFillTx/>
                <a:latin typeface="Century Gothic" panose="020B0502020202020204" pitchFamily="34" charset="0"/>
              </a:rPr>
              <a:t>SG</a:t>
            </a:r>
            <a:endParaRPr lang="fr-FR" sz="1200" dirty="0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xmlns="" id="{2148C5AE-6C10-0B7E-B140-3A467B37E4C5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162324" y="1580628"/>
            <a:ext cx="3556000" cy="249710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fr-FR" dirty="0">
                <a:solidFill>
                  <a:srgbClr val="005086"/>
                </a:solidFill>
              </a:rPr>
              <a:t>I+V </a:t>
            </a:r>
            <a:r>
              <a:rPr lang="fr-FR" dirty="0"/>
              <a:t>réduit le risque de décès de 55% </a:t>
            </a:r>
            <a:r>
              <a:rPr lang="fr-FR" i="1" dirty="0"/>
              <a:t>vs </a:t>
            </a:r>
            <a:r>
              <a:rPr lang="fr-FR" dirty="0" err="1">
                <a:solidFill>
                  <a:srgbClr val="C00000"/>
                </a:solidFill>
              </a:rPr>
              <a:t>Clb+O</a:t>
            </a:r>
            <a:r>
              <a:rPr lang="fr-FR" dirty="0">
                <a:solidFill>
                  <a:srgbClr val="C00000"/>
                </a:solidFill>
              </a:rPr>
              <a:t> </a:t>
            </a:r>
            <a:r>
              <a:rPr lang="fr-FR" dirty="0"/>
              <a:t>:</a:t>
            </a:r>
          </a:p>
          <a:p>
            <a:pPr lvl="1">
              <a:spcAft>
                <a:spcPts val="600"/>
              </a:spcAft>
            </a:pPr>
            <a:r>
              <a:rPr lang="fr-FR" dirty="0"/>
              <a:t>HR (IC95%) : 0,453 (0,261-0,785)</a:t>
            </a:r>
          </a:p>
          <a:p>
            <a:pPr lvl="1"/>
            <a:r>
              <a:rPr lang="fr-FR" i="1" dirty="0"/>
              <a:t>p</a:t>
            </a:r>
            <a:r>
              <a:rPr lang="fr-FR" dirty="0"/>
              <a:t>&lt;0,0038</a:t>
            </a:r>
          </a:p>
          <a:p>
            <a:pPr>
              <a:spcAft>
                <a:spcPts val="600"/>
              </a:spcAft>
            </a:pPr>
            <a:r>
              <a:rPr lang="fr-FR" dirty="0"/>
              <a:t>SG estimées à 54 mois :</a:t>
            </a:r>
          </a:p>
          <a:p>
            <a:pPr lvl="1">
              <a:spcAft>
                <a:spcPts val="600"/>
              </a:spcAft>
            </a:pPr>
            <a:r>
              <a:rPr lang="fr-FR" b="1" dirty="0"/>
              <a:t>84,5% pour</a:t>
            </a:r>
            <a:r>
              <a:rPr lang="fr-FR" dirty="0"/>
              <a:t> </a:t>
            </a:r>
            <a:r>
              <a:rPr lang="fr-FR" b="1" dirty="0">
                <a:solidFill>
                  <a:srgbClr val="005086"/>
                </a:solidFill>
              </a:rPr>
              <a:t>I+V</a:t>
            </a:r>
          </a:p>
          <a:p>
            <a:pPr lvl="1"/>
            <a:r>
              <a:rPr lang="fr-FR" b="1" dirty="0"/>
              <a:t>63,7% pour</a:t>
            </a:r>
            <a:r>
              <a:rPr lang="fr-FR" dirty="0"/>
              <a:t> </a:t>
            </a:r>
            <a:r>
              <a:rPr lang="fr-FR" b="1" dirty="0" err="1">
                <a:solidFill>
                  <a:srgbClr val="C00000"/>
                </a:solidFill>
              </a:rPr>
              <a:t>Clb+O</a:t>
            </a:r>
            <a:endParaRPr lang="fr-FR" b="1" dirty="0">
              <a:solidFill>
                <a:srgbClr val="C00000"/>
              </a:solidFill>
            </a:endParaRPr>
          </a:p>
        </p:txBody>
      </p:sp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xmlns="" id="{9E90F042-1FE7-E649-0F61-9286F2909E7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162485" y="4562044"/>
          <a:ext cx="6657948" cy="441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xmlns="" val="1796791387"/>
                    </a:ext>
                  </a:extLst>
                </a:gridCol>
                <a:gridCol w="579348">
                  <a:extLst>
                    <a:ext uri="{9D8B030D-6E8A-4147-A177-3AD203B41FA5}">
                      <a16:colId xmlns:a16="http://schemas.microsoft.com/office/drawing/2014/main" xmlns="" val="112325588"/>
                    </a:ext>
                  </a:extLst>
                </a:gridCol>
                <a:gridCol w="553860">
                  <a:extLst>
                    <a:ext uri="{9D8B030D-6E8A-4147-A177-3AD203B41FA5}">
                      <a16:colId xmlns:a16="http://schemas.microsoft.com/office/drawing/2014/main" xmlns="" val="3187258541"/>
                    </a:ext>
                  </a:extLst>
                </a:gridCol>
                <a:gridCol w="553860">
                  <a:extLst>
                    <a:ext uri="{9D8B030D-6E8A-4147-A177-3AD203B41FA5}">
                      <a16:colId xmlns:a16="http://schemas.microsoft.com/office/drawing/2014/main" xmlns="" val="1098140682"/>
                    </a:ext>
                  </a:extLst>
                </a:gridCol>
                <a:gridCol w="553860">
                  <a:extLst>
                    <a:ext uri="{9D8B030D-6E8A-4147-A177-3AD203B41FA5}">
                      <a16:colId xmlns:a16="http://schemas.microsoft.com/office/drawing/2014/main" xmlns="" val="105012292"/>
                    </a:ext>
                  </a:extLst>
                </a:gridCol>
                <a:gridCol w="553860">
                  <a:extLst>
                    <a:ext uri="{9D8B030D-6E8A-4147-A177-3AD203B41FA5}">
                      <a16:colId xmlns:a16="http://schemas.microsoft.com/office/drawing/2014/main" xmlns="" val="2113090716"/>
                    </a:ext>
                  </a:extLst>
                </a:gridCol>
                <a:gridCol w="553860">
                  <a:extLst>
                    <a:ext uri="{9D8B030D-6E8A-4147-A177-3AD203B41FA5}">
                      <a16:colId xmlns:a16="http://schemas.microsoft.com/office/drawing/2014/main" xmlns="" val="4155070183"/>
                    </a:ext>
                  </a:extLst>
                </a:gridCol>
                <a:gridCol w="553860">
                  <a:extLst>
                    <a:ext uri="{9D8B030D-6E8A-4147-A177-3AD203B41FA5}">
                      <a16:colId xmlns:a16="http://schemas.microsoft.com/office/drawing/2014/main" xmlns="" val="1662119960"/>
                    </a:ext>
                  </a:extLst>
                </a:gridCol>
                <a:gridCol w="553860">
                  <a:extLst>
                    <a:ext uri="{9D8B030D-6E8A-4147-A177-3AD203B41FA5}">
                      <a16:colId xmlns:a16="http://schemas.microsoft.com/office/drawing/2014/main" xmlns="" val="1149399730"/>
                    </a:ext>
                  </a:extLst>
                </a:gridCol>
                <a:gridCol w="553860">
                  <a:extLst>
                    <a:ext uri="{9D8B030D-6E8A-4147-A177-3AD203B41FA5}">
                      <a16:colId xmlns:a16="http://schemas.microsoft.com/office/drawing/2014/main" xmlns="" val="789287851"/>
                    </a:ext>
                  </a:extLst>
                </a:gridCol>
                <a:gridCol w="553860">
                  <a:extLst>
                    <a:ext uri="{9D8B030D-6E8A-4147-A177-3AD203B41FA5}">
                      <a16:colId xmlns:a16="http://schemas.microsoft.com/office/drawing/2014/main" xmlns="" val="1799216007"/>
                    </a:ext>
                  </a:extLst>
                </a:gridCol>
                <a:gridCol w="553860">
                  <a:extLst>
                    <a:ext uri="{9D8B030D-6E8A-4147-A177-3AD203B41FA5}">
                      <a16:colId xmlns:a16="http://schemas.microsoft.com/office/drawing/2014/main" xmlns="" val="304042180"/>
                    </a:ext>
                  </a:extLst>
                </a:gridCol>
              </a:tblGrid>
              <a:tr h="220551"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err="1">
                          <a:solidFill>
                            <a:schemeClr val="bg1"/>
                          </a:solidFill>
                          <a:latin typeface="+mn-lt"/>
                        </a:rPr>
                        <a:t>Clb+O</a:t>
                      </a:r>
                      <a:endParaRPr lang="en-US" sz="1200" kern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2"/>
                          </a:solidFill>
                        </a:rPr>
                        <a:t>105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2"/>
                          </a:solidFill>
                        </a:rPr>
                        <a:t>103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2"/>
                          </a:solidFill>
                        </a:rPr>
                        <a:t>103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2"/>
                          </a:solidFill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2"/>
                          </a:solidFill>
                        </a:rPr>
                        <a:t>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2"/>
                          </a:solidFill>
                        </a:rPr>
                        <a:t>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2"/>
                          </a:solidFill>
                        </a:rPr>
                        <a:t>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2"/>
                          </a:solidFill>
                        </a:rPr>
                        <a:t>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2"/>
                          </a:solidFill>
                        </a:rPr>
                        <a:t>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2"/>
                          </a:solidFill>
                        </a:rPr>
                        <a:t>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2"/>
                          </a:solidFill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39630942"/>
                  </a:ext>
                </a:extLst>
              </a:tr>
              <a:tr h="22055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bg1"/>
                          </a:solidFill>
                          <a:latin typeface="+mn-lt"/>
                        </a:rPr>
                        <a:t>I+V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08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solidFill>
                            <a:srgbClr val="005086"/>
                          </a:solidFill>
                        </a:rPr>
                        <a:t>106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solidFill>
                            <a:srgbClr val="005086"/>
                          </a:solidFill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solidFill>
                            <a:srgbClr val="005086"/>
                          </a:solidFill>
                        </a:rPr>
                        <a:t>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solidFill>
                            <a:srgbClr val="005086"/>
                          </a:solidFill>
                        </a:rPr>
                        <a:t>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solidFill>
                            <a:srgbClr val="005086"/>
                          </a:solidFill>
                        </a:rPr>
                        <a:t>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solidFill>
                            <a:srgbClr val="005086"/>
                          </a:solidFill>
                        </a:rPr>
                        <a:t>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solidFill>
                            <a:srgbClr val="005086"/>
                          </a:solidFill>
                        </a:rPr>
                        <a:t>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solidFill>
                            <a:srgbClr val="005086"/>
                          </a:solidFill>
                        </a:rPr>
                        <a:t>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solidFill>
                            <a:srgbClr val="005086"/>
                          </a:solidFill>
                        </a:rPr>
                        <a:t>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solidFill>
                            <a:srgbClr val="005086"/>
                          </a:solidFill>
                        </a:rPr>
                        <a:t>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rgbClr val="005086"/>
                          </a:solidFill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222647"/>
                  </a:ext>
                </a:extLst>
              </a:tr>
            </a:tbl>
          </a:graphicData>
        </a:graphic>
      </p:graphicFrame>
      <p:sp>
        <p:nvSpPr>
          <p:cNvPr id="15" name="Espace réservé du texte 6">
            <a:extLst>
              <a:ext uri="{FF2B5EF4-FFF2-40B4-BE49-F238E27FC236}">
                <a16:creationId xmlns:a16="http://schemas.microsoft.com/office/drawing/2014/main" xmlns="" id="{FE0233E2-6D5D-D8AE-6674-F5CDF792EC76}"/>
              </a:ext>
            </a:extLst>
          </p:cNvPr>
          <p:cNvSpPr txBox="1">
            <a:spLocks/>
          </p:cNvSpPr>
          <p:nvPr/>
        </p:nvSpPr>
        <p:spPr>
          <a:xfrm>
            <a:off x="5942397" y="2310217"/>
            <a:ext cx="572748" cy="278757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rgbClr val="737078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100">
                <a:solidFill>
                  <a:srgbClr val="ED7D31"/>
                </a:solidFill>
              </a:rPr>
              <a:t>77,6%</a:t>
            </a: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xmlns="" id="{68453490-A811-5A33-2A9E-5213DFAECB76}"/>
              </a:ext>
            </a:extLst>
          </p:cNvPr>
          <p:cNvSpPr/>
          <p:nvPr/>
        </p:nvSpPr>
        <p:spPr>
          <a:xfrm>
            <a:off x="1213337" y="5313884"/>
            <a:ext cx="6652857" cy="548754"/>
          </a:xfrm>
          <a:prstGeom prst="rect">
            <a:avLst/>
          </a:prstGeom>
          <a:solidFill>
            <a:srgbClr val="005087"/>
          </a:solidFill>
        </p:spPr>
        <p:txBody>
          <a:bodyPr anchor="ctr"/>
          <a:lstStyle/>
          <a:p>
            <a:pPr algn="ctr">
              <a:spcBef>
                <a:spcPts val="1000"/>
              </a:spcBef>
              <a:buClr>
                <a:srgbClr val="106DAE"/>
              </a:buClr>
              <a:buSzPct val="60000"/>
            </a:pPr>
            <a:r>
              <a:rPr lang="en-US" sz="1600" b="1" dirty="0">
                <a:solidFill>
                  <a:prstClr val="white"/>
                </a:solidFill>
                <a:cs typeface="Arial Narrow" panose="020B0604020202020204" pitchFamily="34" charset="0"/>
              </a:rPr>
              <a:t>I+V r</a:t>
            </a:r>
            <a:r>
              <a:rPr lang="fr-FR" sz="1600" b="1" dirty="0">
                <a:solidFill>
                  <a:prstClr val="white"/>
                </a:solidFill>
                <a:cs typeface="Arial Narrow" panose="020B0604020202020204" pitchFamily="34" charset="0"/>
              </a:rPr>
              <a:t>este associé à une amélioration de la Survie Globale         après 57 mois de suivi de l'étude.</a:t>
            </a:r>
            <a:endParaRPr lang="en-US" sz="1600" dirty="0">
              <a:solidFill>
                <a:prstClr val="white"/>
              </a:solidFill>
              <a:cs typeface="Arial Narrow" panose="020B0604020202020204" pitchFamily="34" charset="0"/>
            </a:endParaRPr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xmlns="" id="{6F82F064-8267-5400-C4A8-E337E6451DD6}"/>
              </a:ext>
            </a:extLst>
          </p:cNvPr>
          <p:cNvSpPr txBox="1">
            <a:spLocks/>
          </p:cNvSpPr>
          <p:nvPr/>
        </p:nvSpPr>
        <p:spPr>
          <a:xfrm>
            <a:off x="5942397" y="1557504"/>
            <a:ext cx="572748" cy="278757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rgbClr val="737078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100">
                <a:solidFill>
                  <a:srgbClr val="005086"/>
                </a:solidFill>
              </a:rPr>
              <a:t>87,5%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xmlns="" id="{9A6DD809-1E19-4280-448A-D37E3E5F0127}"/>
              </a:ext>
            </a:extLst>
          </p:cNvPr>
          <p:cNvCxnSpPr>
            <a:cxnSpLocks/>
          </p:cNvCxnSpPr>
          <p:nvPr/>
        </p:nvCxnSpPr>
        <p:spPr>
          <a:xfrm>
            <a:off x="5860672" y="1531345"/>
            <a:ext cx="0" cy="2406582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xmlns="" id="{DD849EE8-EB71-3C4A-B750-782CA575E760}"/>
              </a:ext>
            </a:extLst>
          </p:cNvPr>
          <p:cNvSpPr/>
          <p:nvPr/>
        </p:nvSpPr>
        <p:spPr>
          <a:xfrm>
            <a:off x="2011680" y="1527810"/>
            <a:ext cx="5535930" cy="518160"/>
          </a:xfrm>
          <a:custGeom>
            <a:avLst/>
            <a:gdLst>
              <a:gd name="connsiteX0" fmla="*/ 0 w 5535930"/>
              <a:gd name="connsiteY0" fmla="*/ 0 h 518160"/>
              <a:gd name="connsiteX1" fmla="*/ 179070 w 5535930"/>
              <a:gd name="connsiteY1" fmla="*/ 0 h 518160"/>
              <a:gd name="connsiteX2" fmla="*/ 179070 w 5535930"/>
              <a:gd name="connsiteY2" fmla="*/ 0 h 518160"/>
              <a:gd name="connsiteX3" fmla="*/ 247650 w 5535930"/>
              <a:gd name="connsiteY3" fmla="*/ 0 h 518160"/>
              <a:gd name="connsiteX4" fmla="*/ 247650 w 5535930"/>
              <a:gd name="connsiteY4" fmla="*/ 72390 h 518160"/>
              <a:gd name="connsiteX5" fmla="*/ 281940 w 5535930"/>
              <a:gd name="connsiteY5" fmla="*/ 72390 h 518160"/>
              <a:gd name="connsiteX6" fmla="*/ 281940 w 5535930"/>
              <a:gd name="connsiteY6" fmla="*/ 106680 h 518160"/>
              <a:gd name="connsiteX7" fmla="*/ 674370 w 5535930"/>
              <a:gd name="connsiteY7" fmla="*/ 106680 h 518160"/>
              <a:gd name="connsiteX8" fmla="*/ 754380 w 5535930"/>
              <a:gd name="connsiteY8" fmla="*/ 186690 h 518160"/>
              <a:gd name="connsiteX9" fmla="*/ 1002030 w 5535930"/>
              <a:gd name="connsiteY9" fmla="*/ 186690 h 518160"/>
              <a:gd name="connsiteX10" fmla="*/ 1032510 w 5535930"/>
              <a:gd name="connsiteY10" fmla="*/ 217170 h 518160"/>
              <a:gd name="connsiteX11" fmla="*/ 1428750 w 5535930"/>
              <a:gd name="connsiteY11" fmla="*/ 217170 h 518160"/>
              <a:gd name="connsiteX12" fmla="*/ 1447800 w 5535930"/>
              <a:gd name="connsiteY12" fmla="*/ 236220 h 518160"/>
              <a:gd name="connsiteX13" fmla="*/ 2712720 w 5535930"/>
              <a:gd name="connsiteY13" fmla="*/ 236220 h 518160"/>
              <a:gd name="connsiteX14" fmla="*/ 2743200 w 5535930"/>
              <a:gd name="connsiteY14" fmla="*/ 266700 h 518160"/>
              <a:gd name="connsiteX15" fmla="*/ 3547110 w 5535930"/>
              <a:gd name="connsiteY15" fmla="*/ 266700 h 518160"/>
              <a:gd name="connsiteX16" fmla="*/ 3547110 w 5535930"/>
              <a:gd name="connsiteY16" fmla="*/ 297180 h 518160"/>
              <a:gd name="connsiteX17" fmla="*/ 3619500 w 5535930"/>
              <a:gd name="connsiteY17" fmla="*/ 297180 h 518160"/>
              <a:gd name="connsiteX18" fmla="*/ 3619500 w 5535930"/>
              <a:gd name="connsiteY18" fmla="*/ 323850 h 518160"/>
              <a:gd name="connsiteX19" fmla="*/ 3901440 w 5535930"/>
              <a:gd name="connsiteY19" fmla="*/ 323850 h 518160"/>
              <a:gd name="connsiteX20" fmla="*/ 3901440 w 5535930"/>
              <a:gd name="connsiteY20" fmla="*/ 339090 h 518160"/>
              <a:gd name="connsiteX21" fmla="*/ 3977640 w 5535930"/>
              <a:gd name="connsiteY21" fmla="*/ 339090 h 518160"/>
              <a:gd name="connsiteX22" fmla="*/ 3977640 w 5535930"/>
              <a:gd name="connsiteY22" fmla="*/ 373380 h 518160"/>
              <a:gd name="connsiteX23" fmla="*/ 4518660 w 5535930"/>
              <a:gd name="connsiteY23" fmla="*/ 373380 h 518160"/>
              <a:gd name="connsiteX24" fmla="*/ 4518660 w 5535930"/>
              <a:gd name="connsiteY24" fmla="*/ 396240 h 518160"/>
              <a:gd name="connsiteX25" fmla="*/ 4983480 w 5535930"/>
              <a:gd name="connsiteY25" fmla="*/ 396240 h 518160"/>
              <a:gd name="connsiteX26" fmla="*/ 4983480 w 5535930"/>
              <a:gd name="connsiteY26" fmla="*/ 434340 h 518160"/>
              <a:gd name="connsiteX27" fmla="*/ 5391150 w 5535930"/>
              <a:gd name="connsiteY27" fmla="*/ 434340 h 518160"/>
              <a:gd name="connsiteX28" fmla="*/ 5391150 w 5535930"/>
              <a:gd name="connsiteY28" fmla="*/ 518160 h 518160"/>
              <a:gd name="connsiteX29" fmla="*/ 5535930 w 5535930"/>
              <a:gd name="connsiteY29" fmla="*/ 518160 h 51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535930" h="518160">
                <a:moveTo>
                  <a:pt x="0" y="0"/>
                </a:moveTo>
                <a:lnTo>
                  <a:pt x="179070" y="0"/>
                </a:lnTo>
                <a:lnTo>
                  <a:pt x="179070" y="0"/>
                </a:lnTo>
                <a:lnTo>
                  <a:pt x="247650" y="0"/>
                </a:lnTo>
                <a:lnTo>
                  <a:pt x="247650" y="72390"/>
                </a:lnTo>
                <a:lnTo>
                  <a:pt x="281940" y="72390"/>
                </a:lnTo>
                <a:lnTo>
                  <a:pt x="281940" y="106680"/>
                </a:lnTo>
                <a:lnTo>
                  <a:pt x="674370" y="106680"/>
                </a:lnTo>
                <a:lnTo>
                  <a:pt x="754380" y="186690"/>
                </a:lnTo>
                <a:lnTo>
                  <a:pt x="1002030" y="186690"/>
                </a:lnTo>
                <a:lnTo>
                  <a:pt x="1032510" y="217170"/>
                </a:lnTo>
                <a:lnTo>
                  <a:pt x="1428750" y="217170"/>
                </a:lnTo>
                <a:lnTo>
                  <a:pt x="1447800" y="236220"/>
                </a:lnTo>
                <a:lnTo>
                  <a:pt x="2712720" y="236220"/>
                </a:lnTo>
                <a:lnTo>
                  <a:pt x="2743200" y="266700"/>
                </a:lnTo>
                <a:lnTo>
                  <a:pt x="3547110" y="266700"/>
                </a:lnTo>
                <a:lnTo>
                  <a:pt x="3547110" y="297180"/>
                </a:lnTo>
                <a:lnTo>
                  <a:pt x="3619500" y="297180"/>
                </a:lnTo>
                <a:lnTo>
                  <a:pt x="3619500" y="323850"/>
                </a:lnTo>
                <a:lnTo>
                  <a:pt x="3901440" y="323850"/>
                </a:lnTo>
                <a:lnTo>
                  <a:pt x="3901440" y="339090"/>
                </a:lnTo>
                <a:lnTo>
                  <a:pt x="3977640" y="339090"/>
                </a:lnTo>
                <a:lnTo>
                  <a:pt x="3977640" y="373380"/>
                </a:lnTo>
                <a:lnTo>
                  <a:pt x="4518660" y="373380"/>
                </a:lnTo>
                <a:lnTo>
                  <a:pt x="4518660" y="396240"/>
                </a:lnTo>
                <a:lnTo>
                  <a:pt x="4983480" y="396240"/>
                </a:lnTo>
                <a:lnTo>
                  <a:pt x="4983480" y="434340"/>
                </a:lnTo>
                <a:lnTo>
                  <a:pt x="5391150" y="434340"/>
                </a:lnTo>
                <a:lnTo>
                  <a:pt x="5391150" y="518160"/>
                </a:lnTo>
                <a:lnTo>
                  <a:pt x="5535930" y="518160"/>
                </a:lnTo>
              </a:path>
            </a:pathLst>
          </a:custGeom>
          <a:noFill/>
          <a:ln w="28575">
            <a:solidFill>
              <a:srgbClr val="00508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xmlns="" id="{29893F7A-0C8A-7FB0-7276-1BF46D5F315F}"/>
              </a:ext>
            </a:extLst>
          </p:cNvPr>
          <p:cNvSpPr/>
          <p:nvPr/>
        </p:nvSpPr>
        <p:spPr>
          <a:xfrm>
            <a:off x="2007870" y="1531620"/>
            <a:ext cx="5535930" cy="952500"/>
          </a:xfrm>
          <a:custGeom>
            <a:avLst/>
            <a:gdLst>
              <a:gd name="connsiteX0" fmla="*/ 0 w 5535930"/>
              <a:gd name="connsiteY0" fmla="*/ 0 h 952500"/>
              <a:gd name="connsiteX1" fmla="*/ 480060 w 5535930"/>
              <a:gd name="connsiteY1" fmla="*/ 0 h 952500"/>
              <a:gd name="connsiteX2" fmla="*/ 480060 w 5535930"/>
              <a:gd name="connsiteY2" fmla="*/ 49530 h 952500"/>
              <a:gd name="connsiteX3" fmla="*/ 1310640 w 5535930"/>
              <a:gd name="connsiteY3" fmla="*/ 49530 h 952500"/>
              <a:gd name="connsiteX4" fmla="*/ 1310640 w 5535930"/>
              <a:gd name="connsiteY4" fmla="*/ 49530 h 952500"/>
              <a:gd name="connsiteX5" fmla="*/ 1310640 w 5535930"/>
              <a:gd name="connsiteY5" fmla="*/ 83820 h 952500"/>
              <a:gd name="connsiteX6" fmla="*/ 1455420 w 5535930"/>
              <a:gd name="connsiteY6" fmla="*/ 83820 h 952500"/>
              <a:gd name="connsiteX7" fmla="*/ 1455420 w 5535930"/>
              <a:gd name="connsiteY7" fmla="*/ 102870 h 952500"/>
              <a:gd name="connsiteX8" fmla="*/ 1744980 w 5535930"/>
              <a:gd name="connsiteY8" fmla="*/ 102870 h 952500"/>
              <a:gd name="connsiteX9" fmla="*/ 1779270 w 5535930"/>
              <a:gd name="connsiteY9" fmla="*/ 137160 h 952500"/>
              <a:gd name="connsiteX10" fmla="*/ 2065020 w 5535930"/>
              <a:gd name="connsiteY10" fmla="*/ 137160 h 952500"/>
              <a:gd name="connsiteX11" fmla="*/ 2065020 w 5535930"/>
              <a:gd name="connsiteY11" fmla="*/ 175260 h 952500"/>
              <a:gd name="connsiteX12" fmla="*/ 2118360 w 5535930"/>
              <a:gd name="connsiteY12" fmla="*/ 175260 h 952500"/>
              <a:gd name="connsiteX13" fmla="*/ 2118360 w 5535930"/>
              <a:gd name="connsiteY13" fmla="*/ 198120 h 952500"/>
              <a:gd name="connsiteX14" fmla="*/ 2164080 w 5535930"/>
              <a:gd name="connsiteY14" fmla="*/ 198120 h 952500"/>
              <a:gd name="connsiteX15" fmla="*/ 2164080 w 5535930"/>
              <a:gd name="connsiteY15" fmla="*/ 213360 h 952500"/>
              <a:gd name="connsiteX16" fmla="*/ 2407920 w 5535930"/>
              <a:gd name="connsiteY16" fmla="*/ 213360 h 952500"/>
              <a:gd name="connsiteX17" fmla="*/ 2407920 w 5535930"/>
              <a:gd name="connsiteY17" fmla="*/ 243840 h 952500"/>
              <a:gd name="connsiteX18" fmla="*/ 2506980 w 5535930"/>
              <a:gd name="connsiteY18" fmla="*/ 243840 h 952500"/>
              <a:gd name="connsiteX19" fmla="*/ 2506980 w 5535930"/>
              <a:gd name="connsiteY19" fmla="*/ 262890 h 952500"/>
              <a:gd name="connsiteX20" fmla="*/ 2586990 w 5535930"/>
              <a:gd name="connsiteY20" fmla="*/ 262890 h 952500"/>
              <a:gd name="connsiteX21" fmla="*/ 2586990 w 5535930"/>
              <a:gd name="connsiteY21" fmla="*/ 293370 h 952500"/>
              <a:gd name="connsiteX22" fmla="*/ 2941320 w 5535930"/>
              <a:gd name="connsiteY22" fmla="*/ 293370 h 952500"/>
              <a:gd name="connsiteX23" fmla="*/ 2941320 w 5535930"/>
              <a:gd name="connsiteY23" fmla="*/ 327660 h 952500"/>
              <a:gd name="connsiteX24" fmla="*/ 3044190 w 5535930"/>
              <a:gd name="connsiteY24" fmla="*/ 327660 h 952500"/>
              <a:gd name="connsiteX25" fmla="*/ 3044190 w 5535930"/>
              <a:gd name="connsiteY25" fmla="*/ 354330 h 952500"/>
              <a:gd name="connsiteX26" fmla="*/ 3257550 w 5535930"/>
              <a:gd name="connsiteY26" fmla="*/ 354330 h 952500"/>
              <a:gd name="connsiteX27" fmla="*/ 3257550 w 5535930"/>
              <a:gd name="connsiteY27" fmla="*/ 388620 h 952500"/>
              <a:gd name="connsiteX28" fmla="*/ 3368040 w 5535930"/>
              <a:gd name="connsiteY28" fmla="*/ 388620 h 952500"/>
              <a:gd name="connsiteX29" fmla="*/ 3368040 w 5535930"/>
              <a:gd name="connsiteY29" fmla="*/ 441960 h 952500"/>
              <a:gd name="connsiteX30" fmla="*/ 3528060 w 5535930"/>
              <a:gd name="connsiteY30" fmla="*/ 441960 h 952500"/>
              <a:gd name="connsiteX31" fmla="*/ 3528060 w 5535930"/>
              <a:gd name="connsiteY31" fmla="*/ 468630 h 952500"/>
              <a:gd name="connsiteX32" fmla="*/ 3585210 w 5535930"/>
              <a:gd name="connsiteY32" fmla="*/ 468630 h 952500"/>
              <a:gd name="connsiteX33" fmla="*/ 3585210 w 5535930"/>
              <a:gd name="connsiteY33" fmla="*/ 506730 h 952500"/>
              <a:gd name="connsiteX34" fmla="*/ 3630930 w 5535930"/>
              <a:gd name="connsiteY34" fmla="*/ 506730 h 952500"/>
              <a:gd name="connsiteX35" fmla="*/ 3630930 w 5535930"/>
              <a:gd name="connsiteY35" fmla="*/ 521970 h 952500"/>
              <a:gd name="connsiteX36" fmla="*/ 3764280 w 5535930"/>
              <a:gd name="connsiteY36" fmla="*/ 521970 h 952500"/>
              <a:gd name="connsiteX37" fmla="*/ 3764280 w 5535930"/>
              <a:gd name="connsiteY37" fmla="*/ 548640 h 952500"/>
              <a:gd name="connsiteX38" fmla="*/ 3855720 w 5535930"/>
              <a:gd name="connsiteY38" fmla="*/ 548640 h 952500"/>
              <a:gd name="connsiteX39" fmla="*/ 3855720 w 5535930"/>
              <a:gd name="connsiteY39" fmla="*/ 575310 h 952500"/>
              <a:gd name="connsiteX40" fmla="*/ 3962400 w 5535930"/>
              <a:gd name="connsiteY40" fmla="*/ 575310 h 952500"/>
              <a:gd name="connsiteX41" fmla="*/ 3962400 w 5535930"/>
              <a:gd name="connsiteY41" fmla="*/ 609600 h 952500"/>
              <a:gd name="connsiteX42" fmla="*/ 4095750 w 5535930"/>
              <a:gd name="connsiteY42" fmla="*/ 609600 h 952500"/>
              <a:gd name="connsiteX43" fmla="*/ 4095750 w 5535930"/>
              <a:gd name="connsiteY43" fmla="*/ 693420 h 952500"/>
              <a:gd name="connsiteX44" fmla="*/ 4168140 w 5535930"/>
              <a:gd name="connsiteY44" fmla="*/ 693420 h 952500"/>
              <a:gd name="connsiteX45" fmla="*/ 4232910 w 5535930"/>
              <a:gd name="connsiteY45" fmla="*/ 758190 h 952500"/>
              <a:gd name="connsiteX46" fmla="*/ 4431030 w 5535930"/>
              <a:gd name="connsiteY46" fmla="*/ 758190 h 952500"/>
              <a:gd name="connsiteX47" fmla="*/ 4431030 w 5535930"/>
              <a:gd name="connsiteY47" fmla="*/ 796290 h 952500"/>
              <a:gd name="connsiteX48" fmla="*/ 4491990 w 5535930"/>
              <a:gd name="connsiteY48" fmla="*/ 796290 h 952500"/>
              <a:gd name="connsiteX49" fmla="*/ 4491990 w 5535930"/>
              <a:gd name="connsiteY49" fmla="*/ 819150 h 952500"/>
              <a:gd name="connsiteX50" fmla="*/ 4594860 w 5535930"/>
              <a:gd name="connsiteY50" fmla="*/ 819150 h 952500"/>
              <a:gd name="connsiteX51" fmla="*/ 4594860 w 5535930"/>
              <a:gd name="connsiteY51" fmla="*/ 842010 h 952500"/>
              <a:gd name="connsiteX52" fmla="*/ 4735830 w 5535930"/>
              <a:gd name="connsiteY52" fmla="*/ 842010 h 952500"/>
              <a:gd name="connsiteX53" fmla="*/ 4735830 w 5535930"/>
              <a:gd name="connsiteY53" fmla="*/ 861060 h 952500"/>
              <a:gd name="connsiteX54" fmla="*/ 4933950 w 5535930"/>
              <a:gd name="connsiteY54" fmla="*/ 861060 h 952500"/>
              <a:gd name="connsiteX55" fmla="*/ 4933950 w 5535930"/>
              <a:gd name="connsiteY55" fmla="*/ 883920 h 952500"/>
              <a:gd name="connsiteX56" fmla="*/ 5212080 w 5535930"/>
              <a:gd name="connsiteY56" fmla="*/ 883920 h 952500"/>
              <a:gd name="connsiteX57" fmla="*/ 5212080 w 5535930"/>
              <a:gd name="connsiteY57" fmla="*/ 922020 h 952500"/>
              <a:gd name="connsiteX58" fmla="*/ 5242560 w 5535930"/>
              <a:gd name="connsiteY58" fmla="*/ 922020 h 952500"/>
              <a:gd name="connsiteX59" fmla="*/ 5242560 w 5535930"/>
              <a:gd name="connsiteY59" fmla="*/ 952500 h 952500"/>
              <a:gd name="connsiteX60" fmla="*/ 5535930 w 5535930"/>
              <a:gd name="connsiteY60" fmla="*/ 95250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5535930" h="952500">
                <a:moveTo>
                  <a:pt x="0" y="0"/>
                </a:moveTo>
                <a:lnTo>
                  <a:pt x="480060" y="0"/>
                </a:lnTo>
                <a:lnTo>
                  <a:pt x="480060" y="49530"/>
                </a:lnTo>
                <a:lnTo>
                  <a:pt x="1310640" y="49530"/>
                </a:lnTo>
                <a:lnTo>
                  <a:pt x="1310640" y="49530"/>
                </a:lnTo>
                <a:lnTo>
                  <a:pt x="1310640" y="83820"/>
                </a:lnTo>
                <a:lnTo>
                  <a:pt x="1455420" y="83820"/>
                </a:lnTo>
                <a:lnTo>
                  <a:pt x="1455420" y="102870"/>
                </a:lnTo>
                <a:lnTo>
                  <a:pt x="1744980" y="102870"/>
                </a:lnTo>
                <a:lnTo>
                  <a:pt x="1779270" y="137160"/>
                </a:lnTo>
                <a:lnTo>
                  <a:pt x="2065020" y="137160"/>
                </a:lnTo>
                <a:lnTo>
                  <a:pt x="2065020" y="175260"/>
                </a:lnTo>
                <a:lnTo>
                  <a:pt x="2118360" y="175260"/>
                </a:lnTo>
                <a:lnTo>
                  <a:pt x="2118360" y="198120"/>
                </a:lnTo>
                <a:lnTo>
                  <a:pt x="2164080" y="198120"/>
                </a:lnTo>
                <a:lnTo>
                  <a:pt x="2164080" y="213360"/>
                </a:lnTo>
                <a:lnTo>
                  <a:pt x="2407920" y="213360"/>
                </a:lnTo>
                <a:lnTo>
                  <a:pt x="2407920" y="243840"/>
                </a:lnTo>
                <a:lnTo>
                  <a:pt x="2506980" y="243840"/>
                </a:lnTo>
                <a:lnTo>
                  <a:pt x="2506980" y="262890"/>
                </a:lnTo>
                <a:lnTo>
                  <a:pt x="2586990" y="262890"/>
                </a:lnTo>
                <a:lnTo>
                  <a:pt x="2586990" y="293370"/>
                </a:lnTo>
                <a:lnTo>
                  <a:pt x="2941320" y="293370"/>
                </a:lnTo>
                <a:lnTo>
                  <a:pt x="2941320" y="327660"/>
                </a:lnTo>
                <a:lnTo>
                  <a:pt x="3044190" y="327660"/>
                </a:lnTo>
                <a:lnTo>
                  <a:pt x="3044190" y="354330"/>
                </a:lnTo>
                <a:lnTo>
                  <a:pt x="3257550" y="354330"/>
                </a:lnTo>
                <a:lnTo>
                  <a:pt x="3257550" y="388620"/>
                </a:lnTo>
                <a:lnTo>
                  <a:pt x="3368040" y="388620"/>
                </a:lnTo>
                <a:lnTo>
                  <a:pt x="3368040" y="441960"/>
                </a:lnTo>
                <a:lnTo>
                  <a:pt x="3528060" y="441960"/>
                </a:lnTo>
                <a:lnTo>
                  <a:pt x="3528060" y="468630"/>
                </a:lnTo>
                <a:lnTo>
                  <a:pt x="3585210" y="468630"/>
                </a:lnTo>
                <a:lnTo>
                  <a:pt x="3585210" y="506730"/>
                </a:lnTo>
                <a:lnTo>
                  <a:pt x="3630930" y="506730"/>
                </a:lnTo>
                <a:lnTo>
                  <a:pt x="3630930" y="521970"/>
                </a:lnTo>
                <a:lnTo>
                  <a:pt x="3764280" y="521970"/>
                </a:lnTo>
                <a:lnTo>
                  <a:pt x="3764280" y="548640"/>
                </a:lnTo>
                <a:lnTo>
                  <a:pt x="3855720" y="548640"/>
                </a:lnTo>
                <a:lnTo>
                  <a:pt x="3855720" y="575310"/>
                </a:lnTo>
                <a:lnTo>
                  <a:pt x="3962400" y="575310"/>
                </a:lnTo>
                <a:lnTo>
                  <a:pt x="3962400" y="609600"/>
                </a:lnTo>
                <a:lnTo>
                  <a:pt x="4095750" y="609600"/>
                </a:lnTo>
                <a:lnTo>
                  <a:pt x="4095750" y="693420"/>
                </a:lnTo>
                <a:lnTo>
                  <a:pt x="4168140" y="693420"/>
                </a:lnTo>
                <a:lnTo>
                  <a:pt x="4232910" y="758190"/>
                </a:lnTo>
                <a:lnTo>
                  <a:pt x="4431030" y="758190"/>
                </a:lnTo>
                <a:lnTo>
                  <a:pt x="4431030" y="796290"/>
                </a:lnTo>
                <a:lnTo>
                  <a:pt x="4491990" y="796290"/>
                </a:lnTo>
                <a:lnTo>
                  <a:pt x="4491990" y="819150"/>
                </a:lnTo>
                <a:lnTo>
                  <a:pt x="4594860" y="819150"/>
                </a:lnTo>
                <a:lnTo>
                  <a:pt x="4594860" y="842010"/>
                </a:lnTo>
                <a:lnTo>
                  <a:pt x="4735830" y="842010"/>
                </a:lnTo>
                <a:lnTo>
                  <a:pt x="4735830" y="861060"/>
                </a:lnTo>
                <a:lnTo>
                  <a:pt x="4933950" y="861060"/>
                </a:lnTo>
                <a:lnTo>
                  <a:pt x="4933950" y="883920"/>
                </a:lnTo>
                <a:lnTo>
                  <a:pt x="5212080" y="883920"/>
                </a:lnTo>
                <a:lnTo>
                  <a:pt x="5212080" y="922020"/>
                </a:lnTo>
                <a:lnTo>
                  <a:pt x="5242560" y="922020"/>
                </a:lnTo>
                <a:lnTo>
                  <a:pt x="5242560" y="952500"/>
                </a:lnTo>
                <a:lnTo>
                  <a:pt x="5535930" y="952500"/>
                </a:ln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2" name="Espace réservé du texte 6">
            <a:extLst>
              <a:ext uri="{FF2B5EF4-FFF2-40B4-BE49-F238E27FC236}">
                <a16:creationId xmlns:a16="http://schemas.microsoft.com/office/drawing/2014/main" xmlns="" id="{37CE3007-F46D-9765-0764-14701EDBE234}"/>
              </a:ext>
            </a:extLst>
          </p:cNvPr>
          <p:cNvSpPr txBox="1">
            <a:spLocks/>
          </p:cNvSpPr>
          <p:nvPr/>
        </p:nvSpPr>
        <p:spPr>
          <a:xfrm>
            <a:off x="7040404" y="2449595"/>
            <a:ext cx="572748" cy="278757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rgbClr val="737078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100">
                <a:solidFill>
                  <a:srgbClr val="ED7D31"/>
                </a:solidFill>
              </a:rPr>
              <a:t>63,7%</a:t>
            </a:r>
          </a:p>
        </p:txBody>
      </p:sp>
      <p:sp>
        <p:nvSpPr>
          <p:cNvPr id="24" name="Espace réservé du texte 6">
            <a:extLst>
              <a:ext uri="{FF2B5EF4-FFF2-40B4-BE49-F238E27FC236}">
                <a16:creationId xmlns:a16="http://schemas.microsoft.com/office/drawing/2014/main" xmlns="" id="{3399BD98-089A-2D09-13D5-A3DABD90C7B0}"/>
              </a:ext>
            </a:extLst>
          </p:cNvPr>
          <p:cNvSpPr txBox="1">
            <a:spLocks/>
          </p:cNvSpPr>
          <p:nvPr/>
        </p:nvSpPr>
        <p:spPr>
          <a:xfrm>
            <a:off x="7040404" y="1696882"/>
            <a:ext cx="572748" cy="278757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rgbClr val="737078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100">
                <a:solidFill>
                  <a:srgbClr val="005086"/>
                </a:solidFill>
              </a:rPr>
              <a:t>84,5%</a:t>
            </a:r>
          </a:p>
        </p:txBody>
      </p:sp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xmlns="" id="{3A2713DA-05EE-C105-60DD-BB23ED73C74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017816" y="6342603"/>
            <a:ext cx="5159375" cy="247196"/>
          </a:xfrm>
        </p:spPr>
        <p:txBody>
          <a:bodyPr/>
          <a:lstStyle/>
          <a:p>
            <a:r>
              <a:rPr lang="fr-FR" dirty="0"/>
              <a:t>G. Moreno et al., ASH</a:t>
            </a:r>
            <a:r>
              <a:rPr lang="fr-FR" baseline="30000" dirty="0"/>
              <a:t>® </a:t>
            </a:r>
            <a:r>
              <a:rPr lang="fr-FR" dirty="0"/>
              <a:t>2023, Abs. #634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2842845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9FF5B9D3-9AB2-A154-CF8C-EA3B8E3CC9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sz="3600" b="1">
                <a:solidFill>
                  <a:srgbClr val="FF7F4D"/>
                </a:solidFill>
                <a:latin typeface="Century Gothic" panose="020B0502020202020204" pitchFamily="34" charset="0"/>
              </a:rPr>
              <a:t>Etude GLOW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645CDB5F-62B5-C5B2-C1F6-05D5B0AC6E3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/>
              <a:t>Résumé des décès</a:t>
            </a:r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xmlns="" id="{BF8BF58C-A1CD-C2A0-3E73-3AE89E08E62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213337" y="1340648"/>
          <a:ext cx="10487746" cy="3348536"/>
        </p:xfrm>
        <a:graphic>
          <a:graphicData uri="http://schemas.openxmlformats.org/drawingml/2006/table">
            <a:tbl>
              <a:tblPr firstRow="1" bandRow="1"/>
              <a:tblGrid>
                <a:gridCol w="3438632">
                  <a:extLst>
                    <a:ext uri="{9D8B030D-6E8A-4147-A177-3AD203B41FA5}">
                      <a16:colId xmlns:a16="http://schemas.microsoft.com/office/drawing/2014/main" xmlns="" val="4176269001"/>
                    </a:ext>
                  </a:extLst>
                </a:gridCol>
                <a:gridCol w="1831117">
                  <a:extLst>
                    <a:ext uri="{9D8B030D-6E8A-4147-A177-3AD203B41FA5}">
                      <a16:colId xmlns:a16="http://schemas.microsoft.com/office/drawing/2014/main" xmlns="" val="2317439276"/>
                    </a:ext>
                  </a:extLst>
                </a:gridCol>
                <a:gridCol w="1831117">
                  <a:extLst>
                    <a:ext uri="{9D8B030D-6E8A-4147-A177-3AD203B41FA5}">
                      <a16:colId xmlns:a16="http://schemas.microsoft.com/office/drawing/2014/main" xmlns="" val="2790876348"/>
                    </a:ext>
                  </a:extLst>
                </a:gridCol>
                <a:gridCol w="1693440">
                  <a:extLst>
                    <a:ext uri="{9D8B030D-6E8A-4147-A177-3AD203B41FA5}">
                      <a16:colId xmlns:a16="http://schemas.microsoft.com/office/drawing/2014/main" xmlns="" val="2863081400"/>
                    </a:ext>
                  </a:extLst>
                </a:gridCol>
                <a:gridCol w="16934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13948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fr-FR" sz="2000" b="1" i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+mn-lt"/>
                        </a:rPr>
                        <a:t>I+V</a:t>
                      </a:r>
                    </a:p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solidFill>
                            <a:schemeClr val="bg1"/>
                          </a:solidFill>
                          <a:latin typeface="+mn-lt"/>
                        </a:rPr>
                        <a:t>(n=106)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086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bg1"/>
                          </a:solidFill>
                          <a:latin typeface="+mn-lt"/>
                        </a:rPr>
                        <a:t>I+V</a:t>
                      </a:r>
                    </a:p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>
                          <a:solidFill>
                            <a:schemeClr val="bg1"/>
                          </a:solidFill>
                          <a:latin typeface="+mn-lt"/>
                        </a:rPr>
                        <a:t>(n=106)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Clb+O</a:t>
                      </a:r>
                      <a:endParaRPr lang="en-US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(n=105)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C+O</a:t>
                      </a:r>
                    </a:p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(n=105)</a:t>
                      </a:r>
                      <a:endParaRPr lang="en-US" sz="14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38204876"/>
                  </a:ext>
                </a:extLst>
              </a:tr>
              <a:tr h="594296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fr-FR" sz="2000" b="1" i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bg1"/>
                          </a:solidFill>
                          <a:latin typeface="+mn-lt"/>
                        </a:rPr>
                        <a:t>Pendant le </a:t>
                      </a:r>
                      <a:r>
                        <a:rPr lang="en-US" sz="1200" b="1" kern="1200" dirty="0" err="1">
                          <a:solidFill>
                            <a:schemeClr val="bg1"/>
                          </a:solidFill>
                          <a:latin typeface="+mn-lt"/>
                        </a:rPr>
                        <a:t>traitement</a:t>
                      </a:r>
                      <a:endParaRPr lang="en-US" sz="1200" b="1" kern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0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bg1"/>
                          </a:solidFill>
                          <a:latin typeface="+mn-lt"/>
                        </a:rPr>
                        <a:t>Après la fin du </a:t>
                      </a:r>
                      <a:r>
                        <a:rPr lang="en-US" sz="1200" b="1" kern="1200" dirty="0" err="1">
                          <a:solidFill>
                            <a:schemeClr val="bg1"/>
                          </a:solidFill>
                          <a:latin typeface="+mn-lt"/>
                        </a:rPr>
                        <a:t>traitement</a:t>
                      </a:r>
                      <a:endParaRPr lang="en-US" sz="1200" b="1" kern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0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bg1"/>
                          </a:solidFill>
                          <a:latin typeface="+mn-lt"/>
                        </a:rPr>
                        <a:t>Pendant le </a:t>
                      </a:r>
                      <a:r>
                        <a:rPr lang="en-US" sz="1200" b="1" kern="1200" dirty="0" err="1">
                          <a:solidFill>
                            <a:schemeClr val="bg1"/>
                          </a:solidFill>
                          <a:latin typeface="+mn-lt"/>
                        </a:rPr>
                        <a:t>traitement</a:t>
                      </a:r>
                      <a:endParaRPr lang="en-US" sz="1200" b="1" kern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bg1"/>
                          </a:solidFill>
                          <a:latin typeface="+mn-lt"/>
                        </a:rPr>
                        <a:t>Après la fin du </a:t>
                      </a:r>
                      <a:r>
                        <a:rPr lang="en-US" sz="1200" b="1" kern="1200" dirty="0" err="1">
                          <a:solidFill>
                            <a:schemeClr val="bg1"/>
                          </a:solidFill>
                          <a:latin typeface="+mn-lt"/>
                        </a:rPr>
                        <a:t>traitement</a:t>
                      </a:r>
                      <a:endParaRPr lang="en-US" sz="1200" b="1" kern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21896491"/>
                  </a:ext>
                </a:extLst>
              </a:tr>
              <a:tr h="180348"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latin typeface="Century Gothic" panose="020B0502020202020204" pitchFamily="34" charset="0"/>
                        </a:rPr>
                        <a:t>Infection</a:t>
                      </a: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>
                          <a:latin typeface="Century Gothic" panose="020B0502020202020204" pitchFamily="34" charset="0"/>
                        </a:rPr>
                        <a:t>1</a:t>
                      </a:r>
                      <a:endParaRPr lang="en-US" sz="1600" b="0" i="0" dirty="0">
                        <a:latin typeface="Century Gothic" panose="020B0502020202020204" pitchFamily="34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>
                          <a:latin typeface="Century Gothic" panose="020B0502020202020204" pitchFamily="34" charset="0"/>
                        </a:rPr>
                        <a:t>3</a:t>
                      </a:r>
                      <a:endParaRPr lang="en-US" sz="1600" b="0" i="0" dirty="0">
                        <a:latin typeface="Century Gothic" panose="020B0502020202020204" pitchFamily="34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>
                          <a:latin typeface="Century Gothic" panose="020B0502020202020204" pitchFamily="34" charset="0"/>
                        </a:rPr>
                        <a:t>1</a:t>
                      </a:r>
                      <a:endParaRPr lang="en-US" sz="1600" b="0" i="0" dirty="0">
                        <a:latin typeface="Century Gothic" panose="020B0502020202020204" pitchFamily="34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b="0" i="0">
                          <a:latin typeface="Century Gothic" panose="020B0502020202020204" pitchFamily="34" charset="0"/>
                        </a:rPr>
                        <a:t>13</a:t>
                      </a:r>
                      <a:endParaRPr lang="en-US" sz="1600" b="0" i="0" dirty="0">
                        <a:latin typeface="Century Gothic" panose="020B0502020202020204" pitchFamily="34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0348"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latin typeface="Century Gothic" panose="020B0502020202020204" pitchFamily="34" charset="0"/>
                        </a:rPr>
                        <a:t>Second cancer</a:t>
                      </a: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a-DK" sz="1600" b="0" i="0">
                          <a:latin typeface="Century Gothic" panose="020B0502020202020204" pitchFamily="34" charset="0"/>
                        </a:rPr>
                        <a:t>7</a:t>
                      </a:r>
                      <a:endParaRPr lang="en-US" sz="1600" b="0" i="0">
                        <a:latin typeface="Century Gothic" panose="020B0502020202020204" pitchFamily="34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0348">
                <a:tc>
                  <a:txBody>
                    <a:bodyPr/>
                    <a:lstStyle/>
                    <a:p>
                      <a:r>
                        <a:rPr lang="en-US" sz="1400" b="0" i="0" dirty="0" err="1">
                          <a:latin typeface="Century Gothic" panose="020B0502020202020204" pitchFamily="34" charset="0"/>
                        </a:rPr>
                        <a:t>Cardiaque</a:t>
                      </a:r>
                      <a:endParaRPr lang="en-US" sz="1400" b="0" i="0" dirty="0">
                        <a:latin typeface="Century Gothic" panose="020B0502020202020204" pitchFamily="34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a-DK" sz="1600" b="0" i="0">
                          <a:latin typeface="Century Gothic" panose="020B0502020202020204" pitchFamily="34" charset="0"/>
                        </a:rPr>
                        <a:t>4</a:t>
                      </a:r>
                      <a:endParaRPr lang="en-US" sz="1600" b="0" i="0">
                        <a:latin typeface="Century Gothic" panose="020B0502020202020204" pitchFamily="34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0348"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latin typeface="Century Gothic" panose="020B0502020202020204" pitchFamily="34" charset="0"/>
                        </a:rPr>
                        <a:t>Mort </a:t>
                      </a:r>
                      <a:r>
                        <a:rPr lang="en-US" sz="1400" b="0" i="0" dirty="0" err="1">
                          <a:latin typeface="Century Gothic" panose="020B0502020202020204" pitchFamily="34" charset="0"/>
                        </a:rPr>
                        <a:t>subite</a:t>
                      </a:r>
                      <a:r>
                        <a:rPr lang="en-US" sz="1400" b="0" i="0" dirty="0">
                          <a:latin typeface="Century Gothic" panose="020B0502020202020204" pitchFamily="34" charset="0"/>
                        </a:rPr>
                        <a:t> / Inconnu</a:t>
                      </a: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51203895"/>
                  </a:ext>
                </a:extLst>
              </a:tr>
              <a:tr h="180348">
                <a:tc>
                  <a:txBody>
                    <a:bodyPr/>
                    <a:lstStyle/>
                    <a:p>
                      <a:r>
                        <a:rPr lang="en-US" sz="1400" b="0" i="0" dirty="0" err="1">
                          <a:latin typeface="Century Gothic" panose="020B0502020202020204" pitchFamily="34" charset="0"/>
                        </a:rPr>
                        <a:t>Maladie</a:t>
                      </a:r>
                      <a:r>
                        <a:rPr lang="en-US" sz="1400" b="0" i="0" dirty="0">
                          <a:latin typeface="Century Gothic" panose="020B0502020202020204" pitchFamily="34" charset="0"/>
                        </a:rPr>
                        <a:t> progressive</a:t>
                      </a: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08347750"/>
                  </a:ext>
                </a:extLst>
              </a:tr>
              <a:tr h="180348"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latin typeface="Century Gothic" panose="020B0502020202020204" pitchFamily="34" charset="0"/>
                        </a:rPr>
                        <a:t>Pathologies </a:t>
                      </a:r>
                      <a:r>
                        <a:rPr lang="en-US" sz="1400" b="0" i="0" dirty="0" err="1">
                          <a:latin typeface="Century Gothic" panose="020B0502020202020204" pitchFamily="34" charset="0"/>
                        </a:rPr>
                        <a:t>vasculaires</a:t>
                      </a:r>
                      <a:endParaRPr lang="en-US" sz="1400" b="0" i="0" dirty="0">
                        <a:latin typeface="Century Gothic" panose="020B0502020202020204" pitchFamily="34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0723124"/>
                  </a:ext>
                </a:extLst>
              </a:tr>
              <a:tr h="180348">
                <a:tc>
                  <a:txBody>
                    <a:bodyPr/>
                    <a:lstStyle/>
                    <a:p>
                      <a:r>
                        <a:rPr lang="en-US" sz="1400" b="0" i="0" dirty="0" err="1">
                          <a:latin typeface="Century Gothic" panose="020B0502020202020204" pitchFamily="34" charset="0"/>
                        </a:rPr>
                        <a:t>Autre</a:t>
                      </a:r>
                      <a:endParaRPr lang="en-US" sz="1400" b="0" i="0" dirty="0">
                        <a:latin typeface="Century Gothic" panose="020B0502020202020204" pitchFamily="34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6434205"/>
                  </a:ext>
                </a:extLst>
              </a:tr>
              <a:tr h="180348">
                <a:tc rowSpan="2">
                  <a:txBody>
                    <a:bodyPr/>
                    <a:lstStyle/>
                    <a:p>
                      <a:r>
                        <a:rPr lang="en-US" sz="1400" b="1" i="0" dirty="0">
                          <a:latin typeface="Century Gothic" panose="020B0502020202020204" pitchFamily="34" charset="0"/>
                        </a:rPr>
                        <a:t>Total</a:t>
                      </a: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>
                          <a:latin typeface="Century Gothic" panose="020B0502020202020204" pitchFamily="34" charset="0"/>
                        </a:rPr>
                        <a:t>37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1362548"/>
                  </a:ext>
                </a:extLst>
              </a:tr>
              <a:tr h="180348">
                <a:tc vMerge="1">
                  <a:txBody>
                    <a:bodyPr/>
                    <a:lstStyle/>
                    <a:p>
                      <a:endParaRPr lang="en-US" sz="1600" b="0" i="0">
                        <a:latin typeface="Century Gothic" panose="020B0502020202020204" pitchFamily="34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i="0">
                          <a:latin typeface="Century Gothic" panose="020B0502020202020204" pitchFamily="34" charset="0"/>
                        </a:rPr>
                        <a:t>19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0" i="0">
                          <a:latin typeface="Century Gothic" panose="020B0502020202020204" pitchFamily="34" charset="0"/>
                        </a:rPr>
                        <a:t>19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latin typeface="Century Gothic" panose="020B0502020202020204" pitchFamily="34" charset="0"/>
                        </a:rPr>
                        <a:t>39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i="0">
                        <a:latin typeface="Century Gothic" panose="020B0502020202020204" pitchFamily="34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47245143"/>
                  </a:ext>
                </a:extLst>
              </a:tr>
            </a:tbl>
          </a:graphicData>
        </a:graphic>
      </p:graphicFrame>
      <p:sp>
        <p:nvSpPr>
          <p:cNvPr id="10" name="Freeform 5">
            <a:extLst>
              <a:ext uri="{FF2B5EF4-FFF2-40B4-BE49-F238E27FC236}">
                <a16:creationId xmlns:a16="http://schemas.microsoft.com/office/drawing/2014/main" xmlns="" id="{716C33ED-47FA-BF0B-3316-D5E5C938A1DF}"/>
              </a:ext>
            </a:extLst>
          </p:cNvPr>
          <p:cNvSpPr/>
          <p:nvPr/>
        </p:nvSpPr>
        <p:spPr>
          <a:xfrm>
            <a:off x="2312895" y="4903773"/>
            <a:ext cx="8495148" cy="958865"/>
          </a:xfrm>
          <a:prstGeom prst="rect">
            <a:avLst/>
          </a:prstGeom>
          <a:solidFill>
            <a:srgbClr val="005087"/>
          </a:solidFill>
        </p:spPr>
        <p:txBody>
          <a:bodyPr anchor="ctr"/>
          <a:lstStyle/>
          <a:p>
            <a:pPr>
              <a:spcBef>
                <a:spcPts val="1000"/>
              </a:spcBef>
              <a:buClr>
                <a:srgbClr val="106DAE"/>
              </a:buClr>
              <a:buSzPct val="60000"/>
            </a:pPr>
            <a:r>
              <a:rPr lang="fr-FR" sz="1500" b="1" dirty="0">
                <a:solidFill>
                  <a:prstClr val="white"/>
                </a:solidFill>
                <a:cs typeface="Arial Narrow" panose="020B0604020202020204" pitchFamily="34" charset="0"/>
              </a:rPr>
              <a:t>A 57 mois de suivi, 19 décès dans le bras I+V et  39 dans le bras </a:t>
            </a:r>
            <a:r>
              <a:rPr lang="fr-FR" sz="1500" b="1" dirty="0" err="1">
                <a:solidFill>
                  <a:prstClr val="white"/>
                </a:solidFill>
                <a:cs typeface="Arial Narrow" panose="020B0604020202020204" pitchFamily="34" charset="0"/>
              </a:rPr>
              <a:t>Clb+O</a:t>
            </a:r>
            <a:r>
              <a:rPr lang="fr-FR" sz="1500" b="1" dirty="0">
                <a:solidFill>
                  <a:prstClr val="white"/>
                </a:solidFill>
                <a:cs typeface="Arial Narrow" panose="020B0604020202020204" pitchFamily="34" charset="0"/>
              </a:rPr>
              <a:t> ont été rapportés</a:t>
            </a:r>
          </a:p>
          <a:p>
            <a:pPr marL="180000" indent="-180000">
              <a:buClr>
                <a:prstClr val="white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1500" dirty="0">
                <a:solidFill>
                  <a:prstClr val="white"/>
                </a:solidFill>
                <a:cs typeface="Arial Narrow" panose="020B0604020202020204" pitchFamily="34" charset="0"/>
              </a:rPr>
              <a:t>3 décès d’origine infectieuse post-</a:t>
            </a:r>
            <a:r>
              <a:rPr lang="fr-FR" sz="1500" dirty="0" err="1">
                <a:solidFill>
                  <a:prstClr val="white"/>
                </a:solidFill>
                <a:cs typeface="Arial Narrow" panose="020B0604020202020204" pitchFamily="34" charset="0"/>
              </a:rPr>
              <a:t>ttt</a:t>
            </a:r>
            <a:r>
              <a:rPr lang="fr-FR" sz="1500" dirty="0">
                <a:solidFill>
                  <a:prstClr val="white"/>
                </a:solidFill>
                <a:cs typeface="Arial Narrow" panose="020B0604020202020204" pitchFamily="34" charset="0"/>
              </a:rPr>
              <a:t> dans le bras I+V et 13 dans le bras  </a:t>
            </a:r>
            <a:r>
              <a:rPr lang="fr-FR" sz="1500" dirty="0" err="1">
                <a:solidFill>
                  <a:prstClr val="white"/>
                </a:solidFill>
                <a:cs typeface="Arial Narrow" panose="020B0604020202020204" pitchFamily="34" charset="0"/>
              </a:rPr>
              <a:t>Clb+O</a:t>
            </a:r>
            <a:endParaRPr lang="fr-FR" sz="1500" dirty="0">
              <a:solidFill>
                <a:prstClr val="white"/>
              </a:solidFill>
              <a:cs typeface="Arial Narrow" panose="020B0604020202020204" pitchFamily="34" charset="0"/>
            </a:endParaRPr>
          </a:p>
          <a:p>
            <a:pPr marL="180000" indent="-180000">
              <a:buClr>
                <a:prstClr val="white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1500" dirty="0">
                <a:solidFill>
                  <a:prstClr val="white"/>
                </a:solidFill>
                <a:cs typeface="Arial Narrow" panose="020B0604020202020204" pitchFamily="34" charset="0"/>
              </a:rPr>
              <a:t>2 décès liés à un second cancer dans le bras I+V et 13 dans le bras </a:t>
            </a:r>
            <a:r>
              <a:rPr lang="fr-FR" sz="1500" dirty="0" err="1">
                <a:solidFill>
                  <a:prstClr val="white"/>
                </a:solidFill>
                <a:cs typeface="Arial Narrow" panose="020B0604020202020204" pitchFamily="34" charset="0"/>
              </a:rPr>
              <a:t>Clb+O</a:t>
            </a:r>
            <a:endParaRPr lang="fr-FR" sz="1500" dirty="0">
              <a:solidFill>
                <a:prstClr val="white"/>
              </a:solidFill>
              <a:cs typeface="Arial Narrow" panose="020B0604020202020204" pitchFamily="34" charset="0"/>
            </a:endParaRP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xmlns="" id="{4EE89925-AA58-54C7-EE22-916001EB70F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017816" y="6342603"/>
            <a:ext cx="5159375" cy="247196"/>
          </a:xfrm>
        </p:spPr>
        <p:txBody>
          <a:bodyPr/>
          <a:lstStyle/>
          <a:p>
            <a:r>
              <a:rPr lang="fr-FR" dirty="0"/>
              <a:t>G. Moreno et al., ASH</a:t>
            </a:r>
            <a:r>
              <a:rPr lang="fr-FR" baseline="30000" dirty="0"/>
              <a:t>® </a:t>
            </a:r>
            <a:r>
              <a:rPr lang="fr-FR" dirty="0"/>
              <a:t>2023, Abs. #634</a:t>
            </a:r>
          </a:p>
          <a:p>
            <a:endParaRPr lang="fr-FR" dirty="0"/>
          </a:p>
        </p:txBody>
      </p:sp>
      <p:sp>
        <p:nvSpPr>
          <p:cNvPr id="11" name="Espace réservé du texte 1">
            <a:extLst>
              <a:ext uri="{FF2B5EF4-FFF2-40B4-BE49-F238E27FC236}">
                <a16:creationId xmlns:a16="http://schemas.microsoft.com/office/drawing/2014/main" xmlns="" id="{95A84AC3-70A7-5503-A04C-6989C27369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35351" y="6554231"/>
            <a:ext cx="1411407" cy="242888"/>
          </a:xfrm>
        </p:spPr>
        <p:txBody>
          <a:bodyPr>
            <a:normAutofit fontScale="92500"/>
          </a:bodyPr>
          <a:lstStyle/>
          <a:p>
            <a:r>
              <a:rPr lang="fr-FR" dirty="0"/>
              <a:t>9-12 décembre 2023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662245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5CEDD532-39DA-D6F8-5B8C-4B9A0DA61F44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fr-FR" dirty="0"/>
              <a:t>AS. </a:t>
            </a:r>
            <a:r>
              <a:rPr lang="fr-FR" dirty="0" err="1"/>
              <a:t>Michallet</a:t>
            </a:r>
            <a:r>
              <a:rPr lang="fr-FR" dirty="0"/>
              <a:t> et al., ASH</a:t>
            </a:r>
            <a:r>
              <a:rPr lang="fr-FR" baseline="30000" dirty="0"/>
              <a:t>® </a:t>
            </a:r>
            <a:r>
              <a:rPr lang="fr-FR" dirty="0"/>
              <a:t>2023, Abs. #3268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0139C9B5-6947-3CC1-5E47-4DF4FE6416B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b="1">
                <a:solidFill>
                  <a:srgbClr val="FF7F4D"/>
                </a:solidFill>
                <a:latin typeface="Century Gothic" panose="020B0502020202020204" pitchFamily="34" charset="0"/>
              </a:rPr>
              <a:t>Etude ERADIC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90B02BB8-2082-7FD9-66C7-DEFA1062184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xmlns="" id="{875C2A52-1CA6-671C-D5EB-1684E67255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35351" y="6554231"/>
            <a:ext cx="1411407" cy="242888"/>
          </a:xfrm>
        </p:spPr>
        <p:txBody>
          <a:bodyPr>
            <a:normAutofit fontScale="92500"/>
          </a:bodyPr>
          <a:lstStyle/>
          <a:p>
            <a:r>
              <a:rPr lang="fr-FR" dirty="0"/>
              <a:t>9-12 décembre 2023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607758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 41">
            <a:extLst>
              <a:ext uri="{FF2B5EF4-FFF2-40B4-BE49-F238E27FC236}">
                <a16:creationId xmlns:a16="http://schemas.microsoft.com/office/drawing/2014/main" xmlns="" id="{D78AE795-EAAD-95D2-E6BE-E0295F5F0D4E}"/>
              </a:ext>
            </a:extLst>
          </p:cNvPr>
          <p:cNvSpPr/>
          <p:nvPr/>
        </p:nvSpPr>
        <p:spPr>
          <a:xfrm>
            <a:off x="8921429" y="1050459"/>
            <a:ext cx="597221" cy="4625185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6350" cap="flat" cmpd="sng" algn="ctr">
            <a:solidFill>
              <a:schemeClr val="bg1"/>
            </a:solidFill>
            <a:prstDash val="solid"/>
          </a:ln>
          <a:effectLst/>
        </p:spPr>
        <p:txBody>
          <a:bodyPr spcFirstLastPara="0" vert="horz" wrap="square" lIns="36000" tIns="36000" rIns="36000" bIns="36000" numCol="1" spcCol="1270" anchor="t" anchorCtr="0">
            <a:noAutofit/>
          </a:bodyPr>
          <a:lstStyle/>
          <a:p>
            <a:pPr algn="ctr" defTabSz="514350">
              <a:defRPr/>
            </a:pPr>
            <a:endParaRPr lang="en-US" sz="1200" b="1" kern="0">
              <a:solidFill>
                <a:prstClr val="black">
                  <a:lumMod val="50000"/>
                  <a:lumOff val="50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19" name="Flèche : droite 18">
            <a:extLst>
              <a:ext uri="{FF2B5EF4-FFF2-40B4-BE49-F238E27FC236}">
                <a16:creationId xmlns:a16="http://schemas.microsoft.com/office/drawing/2014/main" xmlns="" id="{9851A296-4242-CFB4-566A-55D3B6D79FD0}"/>
              </a:ext>
            </a:extLst>
          </p:cNvPr>
          <p:cNvSpPr/>
          <p:nvPr/>
        </p:nvSpPr>
        <p:spPr>
          <a:xfrm>
            <a:off x="3250836" y="3042268"/>
            <a:ext cx="6579366" cy="1074594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5" name="Freeform 41">
            <a:extLst>
              <a:ext uri="{FF2B5EF4-FFF2-40B4-BE49-F238E27FC236}">
                <a16:creationId xmlns:a16="http://schemas.microsoft.com/office/drawing/2014/main" xmlns="" id="{29C52F3F-FD74-7D92-6202-0C63F41D6788}"/>
              </a:ext>
            </a:extLst>
          </p:cNvPr>
          <p:cNvSpPr/>
          <p:nvPr/>
        </p:nvSpPr>
        <p:spPr>
          <a:xfrm>
            <a:off x="5332919" y="1052134"/>
            <a:ext cx="597221" cy="4625185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6350" cap="flat" cmpd="sng" algn="ctr">
            <a:solidFill>
              <a:schemeClr val="bg1"/>
            </a:solidFill>
            <a:prstDash val="solid"/>
          </a:ln>
          <a:effectLst/>
        </p:spPr>
        <p:txBody>
          <a:bodyPr spcFirstLastPara="0" vert="horz" wrap="square" lIns="36000" tIns="36000" rIns="36000" bIns="36000" numCol="1" spcCol="1270" anchor="t" anchorCtr="0">
            <a:noAutofit/>
          </a:bodyPr>
          <a:lstStyle/>
          <a:p>
            <a:pPr algn="ctr" defTabSz="514350">
              <a:defRPr/>
            </a:pPr>
            <a:endParaRPr lang="en-US" sz="1200" b="1" kern="0">
              <a:solidFill>
                <a:prstClr val="black">
                  <a:lumMod val="50000"/>
                  <a:lumOff val="50000"/>
                </a:prstClr>
              </a:solidFill>
              <a:cs typeface="Arial" panose="020B0604020202020204" pitchFamily="34" charset="0"/>
            </a:endParaRPr>
          </a:p>
        </p:txBody>
      </p: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xmlns="" id="{B0F5B6C0-7382-04AA-A096-6DC993074917}"/>
              </a:ext>
            </a:extLst>
          </p:cNvPr>
          <p:cNvCxnSpPr>
            <a:cxnSpLocks/>
            <a:stCxn id="23" idx="2"/>
            <a:endCxn id="22" idx="0"/>
          </p:cNvCxnSpPr>
          <p:nvPr/>
        </p:nvCxnSpPr>
        <p:spPr>
          <a:xfrm>
            <a:off x="3271232" y="1386465"/>
            <a:ext cx="1622" cy="3853886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xmlns="" id="{3434C085-0770-43A0-1B63-D7A7493A9A2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/>
          </a:bodyPr>
          <a:lstStyle/>
          <a:p>
            <a:r>
              <a:rPr lang="fr-FR" dirty="0"/>
              <a:t>9-12 décembre 2023</a:t>
            </a:r>
          </a:p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51BC11A6-4E2B-6A98-537D-379F5F43E696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fr-FR" dirty="0"/>
              <a:t>AS. </a:t>
            </a:r>
            <a:r>
              <a:rPr lang="fr-FR" dirty="0" err="1"/>
              <a:t>Michallet</a:t>
            </a:r>
            <a:r>
              <a:rPr lang="fr-FR" dirty="0"/>
              <a:t> et al., ASH</a:t>
            </a:r>
            <a:r>
              <a:rPr lang="fr-FR" baseline="30000" dirty="0"/>
              <a:t>® </a:t>
            </a:r>
            <a:r>
              <a:rPr lang="fr-FR" dirty="0"/>
              <a:t>2023, Abs. #3268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E0021175-4FA4-37AD-23CD-EBCF6DF2E13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b="1">
                <a:solidFill>
                  <a:srgbClr val="FF7F4D"/>
                </a:solidFill>
                <a:latin typeface="Century Gothic" panose="020B0502020202020204" pitchFamily="34" charset="0"/>
              </a:rPr>
              <a:t>Etude ERADIC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024041FA-24D4-61E8-793F-4E60805D3C9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/>
              <a:t>Design</a:t>
            </a:r>
            <a:endParaRPr lang="fr-FR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xmlns="" id="{29F750F8-89DA-2376-95FD-8C3980E2C782}"/>
              </a:ext>
            </a:extLst>
          </p:cNvPr>
          <p:cNvSpPr/>
          <p:nvPr/>
        </p:nvSpPr>
        <p:spPr>
          <a:xfrm>
            <a:off x="1145293" y="1615624"/>
            <a:ext cx="1742228" cy="317716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spcFirstLastPara="0" vert="horz" wrap="square" lIns="74434" tIns="74434" rIns="74434" bIns="74434" numCol="1" spcCol="1270" anchor="ctr" anchorCtr="0">
            <a:noAutofit/>
          </a:bodyPr>
          <a:lstStyle/>
          <a:p>
            <a:pPr defTabSz="450056">
              <a:spcBef>
                <a:spcPts val="400"/>
              </a:spcBef>
              <a:defRPr/>
            </a:pPr>
            <a:r>
              <a:rPr lang="da-DK" sz="1200" b="1" dirty="0">
                <a:solidFill>
                  <a:srgbClr val="000000"/>
                </a:solidFill>
                <a:cs typeface="Arial" panose="020B0604020202020204" pitchFamily="34" charset="0"/>
              </a:rPr>
              <a:t>Patients (N=120)</a:t>
            </a:r>
          </a:p>
          <a:p>
            <a:pPr marL="108000" indent="-108000" defTabSz="450056">
              <a:spcBef>
                <a:spcPts val="600"/>
              </a:spcBef>
              <a:buClr>
                <a:srgbClr val="FF7F4D"/>
              </a:buClr>
              <a:buFont typeface="Arial" panose="020B0604020202020204" pitchFamily="34" charset="0"/>
              <a:buChar char="•"/>
              <a:defRPr/>
            </a:pPr>
            <a:r>
              <a:rPr lang="fr-FR" sz="1100" dirty="0">
                <a:solidFill>
                  <a:srgbClr val="000000"/>
                </a:solidFill>
                <a:cs typeface="Arial" panose="020B0604020202020204" pitchFamily="34" charset="0"/>
              </a:rPr>
              <a:t>Première ligne</a:t>
            </a:r>
          </a:p>
          <a:p>
            <a:pPr marL="108000" indent="-108000" defTabSz="450056">
              <a:spcBef>
                <a:spcPts val="600"/>
              </a:spcBef>
              <a:buClr>
                <a:srgbClr val="FF7F4D"/>
              </a:buClr>
              <a:buFont typeface="Arial" panose="020B0604020202020204" pitchFamily="34" charset="0"/>
              <a:buChar char="•"/>
              <a:defRPr/>
            </a:pPr>
            <a:r>
              <a:rPr lang="fr-FR" sz="1100" dirty="0">
                <a:solidFill>
                  <a:srgbClr val="000000"/>
                </a:solidFill>
                <a:cs typeface="Arial" panose="020B0604020202020204" pitchFamily="34" charset="0"/>
              </a:rPr>
              <a:t>Risque intermédiaire</a:t>
            </a:r>
          </a:p>
          <a:p>
            <a:pPr marL="108000" indent="-108000" defTabSz="450056">
              <a:spcBef>
                <a:spcPts val="600"/>
              </a:spcBef>
              <a:spcAft>
                <a:spcPts val="1200"/>
              </a:spcAft>
              <a:buClr>
                <a:srgbClr val="FF7F4D"/>
              </a:buClr>
              <a:buFont typeface="Arial" panose="020B0604020202020204" pitchFamily="34" charset="0"/>
              <a:buChar char="•"/>
              <a:defRPr/>
            </a:pPr>
            <a:r>
              <a:rPr lang="fr-FR" sz="1100" dirty="0">
                <a:solidFill>
                  <a:srgbClr val="000000"/>
                </a:solidFill>
                <a:cs typeface="Arial" panose="020B0604020202020204" pitchFamily="34" charset="0"/>
              </a:rPr>
              <a:t>Pas de CI à FCR ou IV</a:t>
            </a:r>
          </a:p>
          <a:p>
            <a:pPr defTabSz="450056">
              <a:spcBef>
                <a:spcPts val="1200"/>
              </a:spcBef>
              <a:defRPr/>
            </a:pPr>
            <a:r>
              <a:rPr lang="da-DK" sz="1100" b="1" dirty="0">
                <a:solidFill>
                  <a:srgbClr val="000000"/>
                </a:solidFill>
                <a:cs typeface="Arial" panose="020B0604020202020204" pitchFamily="34" charset="0"/>
              </a:rPr>
              <a:t>Risque intermédiaire</a:t>
            </a:r>
          </a:p>
          <a:p>
            <a:pPr marL="108000" indent="-108000" defTabSz="450056">
              <a:spcBef>
                <a:spcPts val="600"/>
              </a:spcBef>
              <a:buClr>
                <a:srgbClr val="FF7F4D"/>
              </a:buClr>
              <a:buFont typeface="Arial" panose="020B0604020202020204" pitchFamily="34" charset="0"/>
              <a:buChar char="•"/>
              <a:defRPr/>
            </a:pPr>
            <a:r>
              <a:rPr lang="fr-FR" sz="1050" dirty="0">
                <a:solidFill>
                  <a:srgbClr val="000000"/>
                </a:solidFill>
                <a:cs typeface="Arial" panose="020B0604020202020204" pitchFamily="34" charset="0"/>
              </a:rPr>
              <a:t>Statut IGHV non muté</a:t>
            </a:r>
          </a:p>
          <a:p>
            <a:pPr marL="108000" indent="-108000" defTabSz="450056">
              <a:spcBef>
                <a:spcPts val="600"/>
              </a:spcBef>
              <a:buClr>
                <a:srgbClr val="FF7F4D"/>
              </a:buClr>
              <a:buFont typeface="Arial" panose="020B0604020202020204" pitchFamily="34" charset="0"/>
              <a:buChar char="•"/>
              <a:defRPr/>
            </a:pPr>
            <a:r>
              <a:rPr lang="fr-FR" sz="1050" dirty="0">
                <a:solidFill>
                  <a:srgbClr val="000000"/>
                </a:solidFill>
                <a:cs typeface="Arial" panose="020B0604020202020204" pitchFamily="34" charset="0"/>
              </a:rPr>
              <a:t>Et ou </a:t>
            </a:r>
            <a:r>
              <a:rPr lang="fr-FR" sz="1050" dirty="0" err="1">
                <a:solidFill>
                  <a:srgbClr val="000000"/>
                </a:solidFill>
                <a:cs typeface="Arial" panose="020B0604020202020204" pitchFamily="34" charset="0"/>
              </a:rPr>
              <a:t>del</a:t>
            </a:r>
            <a:r>
              <a:rPr lang="fr-FR" sz="1050" dirty="0">
                <a:solidFill>
                  <a:srgbClr val="000000"/>
                </a:solidFill>
                <a:cs typeface="Arial" panose="020B0604020202020204" pitchFamily="34" charset="0"/>
              </a:rPr>
              <a:t>(11q)</a:t>
            </a:r>
          </a:p>
          <a:p>
            <a:pPr marL="108000" indent="-108000" defTabSz="450056">
              <a:spcBef>
                <a:spcPts val="600"/>
              </a:spcBef>
              <a:buClr>
                <a:srgbClr val="FF7F4D"/>
              </a:buClr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srgbClr val="000000"/>
                </a:solidFill>
                <a:cs typeface="Arial" panose="020B0604020202020204" pitchFamily="34" charset="0"/>
              </a:rPr>
              <a:t>Et ou </a:t>
            </a:r>
            <a:r>
              <a:rPr lang="en-US" sz="1050" dirty="0" err="1">
                <a:solidFill>
                  <a:srgbClr val="000000"/>
                </a:solidFill>
                <a:cs typeface="Arial" panose="020B0604020202020204" pitchFamily="34" charset="0"/>
              </a:rPr>
              <a:t>caryotype</a:t>
            </a:r>
            <a:r>
              <a:rPr lang="en-US" sz="105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cs typeface="Arial" panose="020B0604020202020204" pitchFamily="34" charset="0"/>
              </a:rPr>
              <a:t>complexe</a:t>
            </a:r>
            <a:endParaRPr lang="en-US" sz="105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108000" indent="-108000" defTabSz="450056">
              <a:spcBef>
                <a:spcPts val="600"/>
              </a:spcBef>
              <a:buClr>
                <a:srgbClr val="FF7F4D"/>
              </a:buClr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srgbClr val="000000"/>
                </a:solidFill>
                <a:cs typeface="Arial" panose="020B0604020202020204" pitchFamily="34" charset="0"/>
              </a:rPr>
              <a:t>Pas de mutation TP53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xmlns="" id="{9EA74932-1F40-49E1-7FAE-2A192DF7C286}"/>
              </a:ext>
            </a:extLst>
          </p:cNvPr>
          <p:cNvSpPr/>
          <p:nvPr/>
        </p:nvSpPr>
        <p:spPr>
          <a:xfrm>
            <a:off x="3005406" y="3312932"/>
            <a:ext cx="532056" cy="532056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lIns="0" tIns="0" rIns="0" bIns="0" rtlCol="0" anchor="ctr"/>
          <a:lstStyle/>
          <a:p>
            <a:pPr algn="ctr">
              <a:defRPr/>
            </a:pPr>
            <a:r>
              <a:rPr lang="en-US" altLang="zh-CN" sz="1600" b="1" kern="0">
                <a:solidFill>
                  <a:srgbClr val="FFFFFF"/>
                </a:solidFill>
                <a:cs typeface="Arial" panose="020B0604020202020204" pitchFamily="34" charset="0"/>
              </a:rPr>
              <a:t>R</a:t>
            </a:r>
            <a:endParaRPr lang="en-US" altLang="zh-CN" sz="1200" b="1" kern="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xmlns="" id="{9D598F9D-22A3-5BB6-1E3B-B29E7C4D7609}"/>
              </a:ext>
            </a:extLst>
          </p:cNvPr>
          <p:cNvSpPr/>
          <p:nvPr/>
        </p:nvSpPr>
        <p:spPr>
          <a:xfrm>
            <a:off x="9831824" y="3042266"/>
            <a:ext cx="1928701" cy="107459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spcFirstLastPara="0" vert="horz" wrap="square" lIns="74434" tIns="74434" rIns="74434" bIns="74434" numCol="1" spcCol="1270" anchor="ctr" anchorCtr="0">
            <a:noAutofit/>
          </a:bodyPr>
          <a:lstStyle/>
          <a:p>
            <a:pPr defTabSz="450056">
              <a:spcBef>
                <a:spcPts val="1200"/>
              </a:spcBef>
              <a:defRPr/>
            </a:pPr>
            <a:r>
              <a:rPr lang="en-US" sz="1500" b="1" dirty="0">
                <a:solidFill>
                  <a:srgbClr val="000000"/>
                </a:solidFill>
                <a:cs typeface="Arial" panose="020B0604020202020204" pitchFamily="34" charset="0"/>
              </a:rPr>
              <a:t>Objectif </a:t>
            </a:r>
            <a:r>
              <a:rPr lang="en-US" sz="1500" b="1" dirty="0" err="1">
                <a:solidFill>
                  <a:srgbClr val="000000"/>
                </a:solidFill>
                <a:cs typeface="Arial" panose="020B0604020202020204" pitchFamily="34" charset="0"/>
              </a:rPr>
              <a:t>primaire</a:t>
            </a:r>
            <a:r>
              <a:rPr lang="en-US" sz="1500" b="1" dirty="0">
                <a:solidFill>
                  <a:srgbClr val="000000"/>
                </a:solidFill>
                <a:cs typeface="Arial" panose="020B0604020202020204" pitchFamily="34" charset="0"/>
              </a:rPr>
              <a:t> :</a:t>
            </a:r>
            <a:endParaRPr lang="en-US" sz="1500" b="1" dirty="0">
              <a:solidFill>
                <a:srgbClr val="FF6600">
                  <a:lumMod val="50000"/>
                </a:srgbClr>
              </a:solidFill>
              <a:cs typeface="Arial" panose="020B0604020202020204" pitchFamily="34" charset="0"/>
            </a:endParaRPr>
          </a:p>
          <a:p>
            <a:pPr marL="108000" indent="-108000" defTabSz="450056">
              <a:spcBef>
                <a:spcPts val="600"/>
              </a:spcBef>
              <a:buClr>
                <a:srgbClr val="FF7F4D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 err="1">
                <a:solidFill>
                  <a:srgbClr val="000000"/>
                </a:solidFill>
                <a:cs typeface="Arial" panose="020B0604020202020204" pitchFamily="34" charset="0"/>
              </a:rPr>
              <a:t>Taux</a:t>
            </a:r>
            <a:r>
              <a:rPr 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 de MRD      Mo &lt; 0,01% à M27</a:t>
            </a:r>
          </a:p>
        </p:txBody>
      </p:sp>
      <p:sp>
        <p:nvSpPr>
          <p:cNvPr id="17" name="Rectangle à coins arrondis 33">
            <a:extLst>
              <a:ext uri="{FF2B5EF4-FFF2-40B4-BE49-F238E27FC236}">
                <a16:creationId xmlns:a16="http://schemas.microsoft.com/office/drawing/2014/main" xmlns="" id="{9E30543A-A108-06ED-8032-DD632698C164}"/>
              </a:ext>
            </a:extLst>
          </p:cNvPr>
          <p:cNvSpPr/>
          <p:nvPr/>
        </p:nvSpPr>
        <p:spPr>
          <a:xfrm>
            <a:off x="1145291" y="950097"/>
            <a:ext cx="10681632" cy="485441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rgbClr val="000000">
                <a:lumMod val="50000"/>
                <a:lumOff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fr-FR" sz="2400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Freeform 41">
            <a:extLst>
              <a:ext uri="{FF2B5EF4-FFF2-40B4-BE49-F238E27FC236}">
                <a16:creationId xmlns:a16="http://schemas.microsoft.com/office/drawing/2014/main" xmlns="" id="{9809E261-DA7B-BFA4-D3EF-5539B4A3E4FE}"/>
              </a:ext>
            </a:extLst>
          </p:cNvPr>
          <p:cNvSpPr/>
          <p:nvPr/>
        </p:nvSpPr>
        <p:spPr>
          <a:xfrm>
            <a:off x="3031044" y="5240351"/>
            <a:ext cx="483620" cy="332977"/>
          </a:xfrm>
          <a:prstGeom prst="roundRect">
            <a:avLst>
              <a:gd name="adj" fmla="val 9151"/>
            </a:avLst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36000" tIns="36000" rIns="36000" bIns="36000" numCol="1" spcCol="1270" anchor="ctr" anchorCtr="0">
            <a:noAutofit/>
          </a:bodyPr>
          <a:lstStyle/>
          <a:p>
            <a:pPr algn="ctr" defTabSz="514350">
              <a:defRPr/>
            </a:pPr>
            <a:r>
              <a:rPr lang="en-US" sz="1400" b="1" kern="0">
                <a:solidFill>
                  <a:prstClr val="white"/>
                </a:solidFill>
                <a:cs typeface="Arial" panose="020B0604020202020204" pitchFamily="34" charset="0"/>
              </a:rPr>
              <a:t>FCR</a:t>
            </a:r>
            <a:endParaRPr lang="en-US" sz="1200" kern="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23" name="Freeform 41">
            <a:extLst>
              <a:ext uri="{FF2B5EF4-FFF2-40B4-BE49-F238E27FC236}">
                <a16:creationId xmlns:a16="http://schemas.microsoft.com/office/drawing/2014/main" xmlns="" id="{A88AEECB-3A41-BE94-529F-90C7BA3ED81E}"/>
              </a:ext>
            </a:extLst>
          </p:cNvPr>
          <p:cNvSpPr/>
          <p:nvPr/>
        </p:nvSpPr>
        <p:spPr>
          <a:xfrm>
            <a:off x="3029422" y="1053488"/>
            <a:ext cx="483620" cy="332977"/>
          </a:xfrm>
          <a:prstGeom prst="roundRect">
            <a:avLst>
              <a:gd name="adj" fmla="val 9151"/>
            </a:avLst>
          </a:prstGeom>
          <a:solidFill>
            <a:srgbClr val="005087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36000" tIns="36000" rIns="36000" bIns="36000" numCol="1" spcCol="1270" anchor="ctr" anchorCtr="0">
            <a:noAutofit/>
          </a:bodyPr>
          <a:lstStyle/>
          <a:p>
            <a:pPr algn="ctr" defTabSz="514350">
              <a:defRPr/>
            </a:pPr>
            <a:r>
              <a:rPr lang="en-US" sz="1400" b="1" kern="0">
                <a:solidFill>
                  <a:prstClr val="white"/>
                </a:solidFill>
                <a:cs typeface="Arial" panose="020B0604020202020204" pitchFamily="34" charset="0"/>
              </a:rPr>
              <a:t>IV</a:t>
            </a:r>
            <a:endParaRPr lang="en-US" sz="1200" kern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24" name="Freeform 41">
            <a:extLst>
              <a:ext uri="{FF2B5EF4-FFF2-40B4-BE49-F238E27FC236}">
                <a16:creationId xmlns:a16="http://schemas.microsoft.com/office/drawing/2014/main" xmlns="" id="{F1039B12-3D55-C767-1C8D-637F7D0D5A5F}"/>
              </a:ext>
            </a:extLst>
          </p:cNvPr>
          <p:cNvSpPr/>
          <p:nvPr/>
        </p:nvSpPr>
        <p:spPr>
          <a:xfrm>
            <a:off x="4157663" y="1052134"/>
            <a:ext cx="597221" cy="4625185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6350" cap="flat" cmpd="sng" algn="ctr">
            <a:solidFill>
              <a:schemeClr val="bg1"/>
            </a:solidFill>
            <a:prstDash val="solid"/>
          </a:ln>
          <a:effectLst/>
        </p:spPr>
        <p:txBody>
          <a:bodyPr spcFirstLastPara="0" vert="horz" wrap="square" lIns="36000" tIns="36000" rIns="36000" bIns="36000" numCol="1" spcCol="1270" anchor="t" anchorCtr="0">
            <a:noAutofit/>
          </a:bodyPr>
          <a:lstStyle/>
          <a:p>
            <a:pPr algn="ctr" defTabSz="514350">
              <a:defRPr/>
            </a:pPr>
            <a:endParaRPr lang="en-US" sz="1200" b="1" kern="0">
              <a:solidFill>
                <a:prstClr val="black">
                  <a:lumMod val="50000"/>
                  <a:lumOff val="50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26" name="Freeform 41">
            <a:extLst>
              <a:ext uri="{FF2B5EF4-FFF2-40B4-BE49-F238E27FC236}">
                <a16:creationId xmlns:a16="http://schemas.microsoft.com/office/drawing/2014/main" xmlns="" id="{E34F98CD-B0DB-EE31-62C3-36350620C419}"/>
              </a:ext>
            </a:extLst>
          </p:cNvPr>
          <p:cNvSpPr/>
          <p:nvPr/>
        </p:nvSpPr>
        <p:spPr>
          <a:xfrm>
            <a:off x="6525267" y="1052134"/>
            <a:ext cx="597221" cy="4625185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6350" cap="flat" cmpd="sng" algn="ctr">
            <a:solidFill>
              <a:schemeClr val="bg1"/>
            </a:solidFill>
            <a:prstDash val="solid"/>
          </a:ln>
          <a:effectLst/>
        </p:spPr>
        <p:txBody>
          <a:bodyPr spcFirstLastPara="0" vert="horz" wrap="square" lIns="36000" tIns="36000" rIns="36000" bIns="36000" numCol="1" spcCol="1270" anchor="t" anchorCtr="0">
            <a:noAutofit/>
          </a:bodyPr>
          <a:lstStyle/>
          <a:p>
            <a:pPr algn="ctr" defTabSz="514350">
              <a:defRPr/>
            </a:pPr>
            <a:endParaRPr lang="en-US" sz="1200" b="1" kern="0">
              <a:solidFill>
                <a:prstClr val="black">
                  <a:lumMod val="50000"/>
                  <a:lumOff val="50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27" name="Freeform 41">
            <a:extLst>
              <a:ext uri="{FF2B5EF4-FFF2-40B4-BE49-F238E27FC236}">
                <a16:creationId xmlns:a16="http://schemas.microsoft.com/office/drawing/2014/main" xmlns="" id="{0649D09B-75AC-5BAF-BBF2-DD3FB7F81B8B}"/>
              </a:ext>
            </a:extLst>
          </p:cNvPr>
          <p:cNvSpPr/>
          <p:nvPr/>
        </p:nvSpPr>
        <p:spPr>
          <a:xfrm>
            <a:off x="7709069" y="1052134"/>
            <a:ext cx="597221" cy="4625185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6350" cap="flat" cmpd="sng" algn="ctr">
            <a:solidFill>
              <a:schemeClr val="bg1"/>
            </a:solidFill>
            <a:prstDash val="solid"/>
          </a:ln>
          <a:effectLst/>
        </p:spPr>
        <p:txBody>
          <a:bodyPr spcFirstLastPara="0" vert="horz" wrap="square" lIns="36000" tIns="36000" rIns="36000" bIns="36000" numCol="1" spcCol="1270" anchor="t" anchorCtr="0">
            <a:noAutofit/>
          </a:bodyPr>
          <a:lstStyle/>
          <a:p>
            <a:pPr algn="ctr" defTabSz="514350">
              <a:defRPr/>
            </a:pPr>
            <a:endParaRPr lang="en-US" sz="1200" b="1" kern="0">
              <a:solidFill>
                <a:prstClr val="black">
                  <a:lumMod val="50000"/>
                  <a:lumOff val="50000"/>
                </a:prstClr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21" name="Chart 16">
            <a:extLst>
              <a:ext uri="{FF2B5EF4-FFF2-40B4-BE49-F238E27FC236}">
                <a16:creationId xmlns:a16="http://schemas.microsoft.com/office/drawing/2014/main" xmlns="" id="{7D23452C-D57B-D0EE-6137-F8F697F9C965}"/>
              </a:ext>
            </a:extLst>
          </p:cNvPr>
          <p:cNvGraphicFramePr/>
          <p:nvPr>
            <p:extLst/>
          </p:nvPr>
        </p:nvGraphicFramePr>
        <p:xfrm>
          <a:off x="3489026" y="3292465"/>
          <a:ext cx="5507644" cy="355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6" name="Freeform 41">
            <a:extLst>
              <a:ext uri="{FF2B5EF4-FFF2-40B4-BE49-F238E27FC236}">
                <a16:creationId xmlns:a16="http://schemas.microsoft.com/office/drawing/2014/main" xmlns="" id="{556C497D-1C07-5E95-6EC8-FA2C049736DE}"/>
              </a:ext>
            </a:extLst>
          </p:cNvPr>
          <p:cNvSpPr/>
          <p:nvPr/>
        </p:nvSpPr>
        <p:spPr>
          <a:xfrm>
            <a:off x="5286945" y="4715752"/>
            <a:ext cx="1117287" cy="857576"/>
          </a:xfrm>
          <a:prstGeom prst="roundRect">
            <a:avLst>
              <a:gd name="adj" fmla="val 5295"/>
            </a:avLst>
          </a:prstGeom>
          <a:solidFill>
            <a:schemeClr val="accent2">
              <a:lumMod val="60000"/>
              <a:lumOff val="40000"/>
            </a:schemeClr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spcFirstLastPara="0" vert="horz" wrap="square" lIns="36000" tIns="36000" rIns="36000" bIns="36000" numCol="1" spcCol="1270" anchor="ctr" anchorCtr="0">
            <a:noAutofit/>
          </a:bodyPr>
          <a:lstStyle/>
          <a:p>
            <a:pPr defTabSz="514350">
              <a:defRPr/>
            </a:pPr>
            <a:r>
              <a:rPr lang="en-US" sz="1000" b="1" ker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M9</a:t>
            </a:r>
          </a:p>
          <a:p>
            <a:pPr defTabSz="514350">
              <a:defRPr/>
            </a:pPr>
            <a:r>
              <a:rPr lang="en-US" sz="900" ker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Examen Clinique</a:t>
            </a:r>
          </a:p>
          <a:p>
            <a:pPr defTabSz="514350">
              <a:defRPr/>
            </a:pPr>
            <a:r>
              <a:rPr lang="en-US" sz="900" ker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Scanner C-TAP</a:t>
            </a:r>
          </a:p>
          <a:p>
            <a:pPr defTabSz="514350">
              <a:defRPr/>
            </a:pPr>
            <a:r>
              <a:rPr lang="en-US" sz="900" ker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BOM</a:t>
            </a:r>
          </a:p>
          <a:p>
            <a:pPr defTabSz="514350">
              <a:defRPr/>
            </a:pPr>
            <a:r>
              <a:rPr lang="en-US" sz="900" ker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MRD sg et moelle</a:t>
            </a:r>
            <a:endParaRPr lang="en-US" sz="800" kern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37" name="Freeform 41">
            <a:extLst>
              <a:ext uri="{FF2B5EF4-FFF2-40B4-BE49-F238E27FC236}">
                <a16:creationId xmlns:a16="http://schemas.microsoft.com/office/drawing/2014/main" xmlns="" id="{3BCBB21E-B452-8A8E-33BB-8081C9BD58D2}"/>
              </a:ext>
            </a:extLst>
          </p:cNvPr>
          <p:cNvSpPr/>
          <p:nvPr/>
        </p:nvSpPr>
        <p:spPr>
          <a:xfrm>
            <a:off x="6484736" y="4715752"/>
            <a:ext cx="1117287" cy="857576"/>
          </a:xfrm>
          <a:prstGeom prst="roundRect">
            <a:avLst>
              <a:gd name="adj" fmla="val 5295"/>
            </a:avLst>
          </a:prstGeom>
          <a:solidFill>
            <a:schemeClr val="accent2">
              <a:lumMod val="60000"/>
              <a:lumOff val="40000"/>
            </a:schemeClr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spcFirstLastPara="0" vert="horz" wrap="square" lIns="36000" tIns="36000" rIns="36000" bIns="36000" numCol="1" spcCol="1270" anchor="ctr" anchorCtr="0">
            <a:noAutofit/>
          </a:bodyPr>
          <a:lstStyle/>
          <a:p>
            <a:pPr defTabSz="514350">
              <a:defRPr/>
            </a:pPr>
            <a:r>
              <a:rPr lang="en-US" sz="1000" b="1" ker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M15</a:t>
            </a:r>
          </a:p>
          <a:p>
            <a:pPr defTabSz="514350">
              <a:defRPr/>
            </a:pPr>
            <a:r>
              <a:rPr lang="en-US" sz="900" ker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Examen Clinique</a:t>
            </a:r>
          </a:p>
          <a:p>
            <a:pPr defTabSz="514350">
              <a:defRPr/>
            </a:pPr>
            <a:r>
              <a:rPr lang="en-US" sz="900" ker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Scanner C-TAP</a:t>
            </a:r>
          </a:p>
          <a:p>
            <a:pPr defTabSz="514350">
              <a:defRPr/>
            </a:pPr>
            <a:r>
              <a:rPr lang="en-US" sz="900" ker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MRD sg</a:t>
            </a:r>
            <a:endParaRPr lang="en-US" sz="800" kern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38" name="Freeform 41">
            <a:extLst>
              <a:ext uri="{FF2B5EF4-FFF2-40B4-BE49-F238E27FC236}">
                <a16:creationId xmlns:a16="http://schemas.microsoft.com/office/drawing/2014/main" xmlns="" id="{4B01372F-6247-C189-DB1F-1A3AD12354BE}"/>
              </a:ext>
            </a:extLst>
          </p:cNvPr>
          <p:cNvSpPr/>
          <p:nvPr/>
        </p:nvSpPr>
        <p:spPr>
          <a:xfrm>
            <a:off x="7682527" y="4715752"/>
            <a:ext cx="1117287" cy="857576"/>
          </a:xfrm>
          <a:prstGeom prst="roundRect">
            <a:avLst>
              <a:gd name="adj" fmla="val 5295"/>
            </a:avLst>
          </a:prstGeom>
          <a:solidFill>
            <a:schemeClr val="accent2">
              <a:lumMod val="60000"/>
              <a:lumOff val="40000"/>
            </a:schemeClr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spcFirstLastPara="0" vert="horz" wrap="square" lIns="36000" tIns="36000" rIns="36000" bIns="36000" numCol="1" spcCol="1270" anchor="ctr" anchorCtr="0">
            <a:noAutofit/>
          </a:bodyPr>
          <a:lstStyle/>
          <a:p>
            <a:pPr defTabSz="514350">
              <a:defRPr/>
            </a:pPr>
            <a:r>
              <a:rPr lang="en-US" sz="1000" b="1" ker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M21</a:t>
            </a:r>
          </a:p>
          <a:p>
            <a:pPr defTabSz="514350">
              <a:defRPr/>
            </a:pPr>
            <a:r>
              <a:rPr lang="en-US" sz="900" ker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Examen Clinique</a:t>
            </a:r>
          </a:p>
          <a:p>
            <a:pPr defTabSz="514350">
              <a:defRPr/>
            </a:pPr>
            <a:r>
              <a:rPr lang="en-US" sz="900" ker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Scanner C-TAP</a:t>
            </a:r>
          </a:p>
          <a:p>
            <a:pPr defTabSz="514350">
              <a:defRPr/>
            </a:pPr>
            <a:r>
              <a:rPr lang="en-US" sz="900" ker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MRD sg</a:t>
            </a:r>
            <a:endParaRPr lang="en-US" sz="800" kern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41" name="Freeform 41">
            <a:extLst>
              <a:ext uri="{FF2B5EF4-FFF2-40B4-BE49-F238E27FC236}">
                <a16:creationId xmlns:a16="http://schemas.microsoft.com/office/drawing/2014/main" xmlns="" id="{B73522C4-8688-BD21-B607-4A6124941912}"/>
              </a:ext>
            </a:extLst>
          </p:cNvPr>
          <p:cNvSpPr/>
          <p:nvPr/>
        </p:nvSpPr>
        <p:spPr>
          <a:xfrm>
            <a:off x="8880319" y="4715752"/>
            <a:ext cx="1117287" cy="857576"/>
          </a:xfrm>
          <a:prstGeom prst="roundRect">
            <a:avLst>
              <a:gd name="adj" fmla="val 5295"/>
            </a:avLst>
          </a:prstGeom>
          <a:solidFill>
            <a:schemeClr val="accent2">
              <a:lumMod val="60000"/>
              <a:lumOff val="40000"/>
            </a:schemeClr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spcFirstLastPara="0" vert="horz" wrap="square" lIns="36000" tIns="36000" rIns="36000" bIns="36000" numCol="1" spcCol="1270" anchor="ctr" anchorCtr="0">
            <a:noAutofit/>
          </a:bodyPr>
          <a:lstStyle/>
          <a:p>
            <a:pPr defTabSz="514350">
              <a:defRPr/>
            </a:pPr>
            <a:r>
              <a:rPr lang="en-US" sz="1050" b="1" ker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M27</a:t>
            </a:r>
          </a:p>
          <a:p>
            <a:pPr defTabSz="514350">
              <a:defRPr/>
            </a:pPr>
            <a:r>
              <a:rPr lang="en-US" sz="900" ker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Examen Clinique</a:t>
            </a:r>
          </a:p>
          <a:p>
            <a:pPr defTabSz="514350">
              <a:defRPr/>
            </a:pPr>
            <a:r>
              <a:rPr lang="en-US" sz="900" ker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Scanner C-TAP</a:t>
            </a:r>
          </a:p>
          <a:p>
            <a:pPr defTabSz="514350">
              <a:defRPr/>
            </a:pPr>
            <a:r>
              <a:rPr lang="en-US" sz="900" ker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BOM</a:t>
            </a:r>
          </a:p>
          <a:p>
            <a:pPr defTabSz="514350">
              <a:defRPr/>
            </a:pPr>
            <a:r>
              <a:rPr lang="en-US" sz="900" ker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MRD sg et moelle</a:t>
            </a:r>
            <a:endParaRPr lang="en-US" sz="800" kern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20" name="Freeform 41">
            <a:extLst>
              <a:ext uri="{FF2B5EF4-FFF2-40B4-BE49-F238E27FC236}">
                <a16:creationId xmlns:a16="http://schemas.microsoft.com/office/drawing/2014/main" xmlns="" id="{8F6DFD18-247C-73A2-B2C9-52EE137EB376}"/>
              </a:ext>
            </a:extLst>
          </p:cNvPr>
          <p:cNvSpPr/>
          <p:nvPr/>
        </p:nvSpPr>
        <p:spPr>
          <a:xfrm>
            <a:off x="9111499" y="3418952"/>
            <a:ext cx="446158" cy="27576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514350">
              <a:defRPr/>
            </a:pPr>
            <a:r>
              <a:rPr lang="en-US" sz="800" b="1" ker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Temps</a:t>
            </a:r>
          </a:p>
          <a:p>
            <a:pPr algn="ctr" defTabSz="514350">
              <a:defRPr/>
            </a:pPr>
            <a:r>
              <a:rPr lang="en-US" sz="800" b="1" ker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(Mois)</a:t>
            </a:r>
            <a:endParaRPr lang="en-US" sz="800" kern="0" baseline="30000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</p:txBody>
      </p: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xmlns="" id="{AC9CE728-7B52-365A-835D-8DF3C3B77B2B}"/>
              </a:ext>
            </a:extLst>
          </p:cNvPr>
          <p:cNvCxnSpPr>
            <a:cxnSpLocks/>
          </p:cNvCxnSpPr>
          <p:nvPr/>
        </p:nvCxnSpPr>
        <p:spPr>
          <a:xfrm>
            <a:off x="3652832" y="4096843"/>
            <a:ext cx="0" cy="243870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>
            <a:extLst>
              <a:ext uri="{FF2B5EF4-FFF2-40B4-BE49-F238E27FC236}">
                <a16:creationId xmlns:a16="http://schemas.microsoft.com/office/drawing/2014/main" xmlns="" id="{69272B41-506E-0174-C7F6-EFE0B420183D}"/>
              </a:ext>
            </a:extLst>
          </p:cNvPr>
          <p:cNvCxnSpPr>
            <a:cxnSpLocks/>
          </p:cNvCxnSpPr>
          <p:nvPr/>
        </p:nvCxnSpPr>
        <p:spPr>
          <a:xfrm>
            <a:off x="3855924" y="4096843"/>
            <a:ext cx="0" cy="243870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>
            <a:extLst>
              <a:ext uri="{FF2B5EF4-FFF2-40B4-BE49-F238E27FC236}">
                <a16:creationId xmlns:a16="http://schemas.microsoft.com/office/drawing/2014/main" xmlns="" id="{0815B001-1544-36C6-E9DE-5671F90B3074}"/>
              </a:ext>
            </a:extLst>
          </p:cNvPr>
          <p:cNvCxnSpPr>
            <a:cxnSpLocks/>
          </p:cNvCxnSpPr>
          <p:nvPr/>
        </p:nvCxnSpPr>
        <p:spPr>
          <a:xfrm>
            <a:off x="4055373" y="4096843"/>
            <a:ext cx="0" cy="243870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xmlns="" id="{C7E08139-CA45-BA86-BADA-8ED8D1964CE2}"/>
              </a:ext>
            </a:extLst>
          </p:cNvPr>
          <p:cNvCxnSpPr>
            <a:cxnSpLocks/>
          </p:cNvCxnSpPr>
          <p:nvPr/>
        </p:nvCxnSpPr>
        <p:spPr>
          <a:xfrm>
            <a:off x="4254822" y="4096843"/>
            <a:ext cx="0" cy="243870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>
            <a:extLst>
              <a:ext uri="{FF2B5EF4-FFF2-40B4-BE49-F238E27FC236}">
                <a16:creationId xmlns:a16="http://schemas.microsoft.com/office/drawing/2014/main" xmlns="" id="{71290DC2-25EA-C849-0F9B-7BCA58AD81B0}"/>
              </a:ext>
            </a:extLst>
          </p:cNvPr>
          <p:cNvCxnSpPr>
            <a:cxnSpLocks/>
          </p:cNvCxnSpPr>
          <p:nvPr/>
        </p:nvCxnSpPr>
        <p:spPr>
          <a:xfrm>
            <a:off x="4454271" y="4096843"/>
            <a:ext cx="0" cy="243870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>
            <a:extLst>
              <a:ext uri="{FF2B5EF4-FFF2-40B4-BE49-F238E27FC236}">
                <a16:creationId xmlns:a16="http://schemas.microsoft.com/office/drawing/2014/main" xmlns="" id="{A66CAB9E-84B2-9D98-3B50-6DAB401818C6}"/>
              </a:ext>
            </a:extLst>
          </p:cNvPr>
          <p:cNvCxnSpPr>
            <a:cxnSpLocks/>
          </p:cNvCxnSpPr>
          <p:nvPr/>
        </p:nvCxnSpPr>
        <p:spPr>
          <a:xfrm>
            <a:off x="4653720" y="4096843"/>
            <a:ext cx="0" cy="243870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 41">
            <a:extLst>
              <a:ext uri="{FF2B5EF4-FFF2-40B4-BE49-F238E27FC236}">
                <a16:creationId xmlns:a16="http://schemas.microsoft.com/office/drawing/2014/main" xmlns="" id="{DDDD7861-AED4-637A-78E5-4DFEF297C897}"/>
              </a:ext>
            </a:extLst>
          </p:cNvPr>
          <p:cNvSpPr/>
          <p:nvPr/>
        </p:nvSpPr>
        <p:spPr>
          <a:xfrm>
            <a:off x="3563100" y="4333842"/>
            <a:ext cx="1217422" cy="332977"/>
          </a:xfrm>
          <a:prstGeom prst="roundRect">
            <a:avLst>
              <a:gd name="adj" fmla="val 9151"/>
            </a:avLst>
          </a:prstGeom>
          <a:solidFill>
            <a:schemeClr val="accent2">
              <a:lumMod val="60000"/>
              <a:lumOff val="40000"/>
            </a:schemeClr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spcFirstLastPara="0" vert="horz" wrap="square" lIns="36000" tIns="36000" rIns="36000" bIns="36000" numCol="1" spcCol="1270" anchor="ctr" anchorCtr="0">
            <a:noAutofit/>
          </a:bodyPr>
          <a:lstStyle/>
          <a:p>
            <a:pPr algn="ctr" defTabSz="514350">
              <a:defRPr/>
            </a:pPr>
            <a:r>
              <a:rPr lang="en-US" sz="1000" ker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Cycle/28 jours x6</a:t>
            </a:r>
            <a:endParaRPr lang="en-US" sz="900" kern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1" name="Freeform 41">
            <a:extLst>
              <a:ext uri="{FF2B5EF4-FFF2-40B4-BE49-F238E27FC236}">
                <a16:creationId xmlns:a16="http://schemas.microsoft.com/office/drawing/2014/main" xmlns="" id="{4587F1CA-FB4D-4301-0B48-C617F103DE1A}"/>
              </a:ext>
            </a:extLst>
          </p:cNvPr>
          <p:cNvSpPr/>
          <p:nvPr/>
        </p:nvSpPr>
        <p:spPr>
          <a:xfrm>
            <a:off x="5314522" y="1225966"/>
            <a:ext cx="1146374" cy="332977"/>
          </a:xfrm>
          <a:prstGeom prst="roundRect">
            <a:avLst>
              <a:gd name="adj" fmla="val 9151"/>
            </a:avLst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spcFirstLastPara="0" vert="horz" wrap="square" lIns="72000" tIns="36000" rIns="36000" bIns="36000" numCol="1" spcCol="1270" anchor="ctr" anchorCtr="0">
            <a:noAutofit/>
          </a:bodyPr>
          <a:lstStyle/>
          <a:p>
            <a:pPr defTabSz="514350">
              <a:defRPr/>
            </a:pPr>
            <a:r>
              <a:rPr lang="en-US" sz="1000" kern="0" dirty="0">
                <a:solidFill>
                  <a:prstClr val="white"/>
                </a:solidFill>
                <a:cs typeface="Arial" panose="020B0604020202020204" pitchFamily="34" charset="0"/>
              </a:rPr>
              <a:t>Vénétoclax</a:t>
            </a:r>
          </a:p>
          <a:p>
            <a:pPr defTabSz="514350">
              <a:defRPr/>
            </a:pPr>
            <a:r>
              <a:rPr lang="en-US" sz="1000" kern="0" dirty="0">
                <a:solidFill>
                  <a:prstClr val="white"/>
                </a:solidFill>
                <a:cs typeface="Arial" panose="020B0604020202020204" pitchFamily="34" charset="0"/>
              </a:rPr>
              <a:t>400mg/j</a:t>
            </a:r>
            <a:endParaRPr lang="en-US" sz="900" kern="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52" name="Freeform 41">
            <a:extLst>
              <a:ext uri="{FF2B5EF4-FFF2-40B4-BE49-F238E27FC236}">
                <a16:creationId xmlns:a16="http://schemas.microsoft.com/office/drawing/2014/main" xmlns="" id="{83E3F9C2-3CDF-4C1F-5DC5-777AF2FAEA00}"/>
              </a:ext>
            </a:extLst>
          </p:cNvPr>
          <p:cNvSpPr/>
          <p:nvPr/>
        </p:nvSpPr>
        <p:spPr>
          <a:xfrm>
            <a:off x="5311833" y="1557442"/>
            <a:ext cx="1152306" cy="332977"/>
          </a:xfrm>
          <a:prstGeom prst="roundRect">
            <a:avLst>
              <a:gd name="adj" fmla="val 9151"/>
            </a:avLst>
          </a:prstGeom>
          <a:solidFill>
            <a:schemeClr val="accent1">
              <a:lumMod val="60000"/>
              <a:lumOff val="40000"/>
            </a:schemeClr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spcFirstLastPara="0" vert="horz" wrap="square" lIns="72000" tIns="36000" rIns="36000" bIns="36000" numCol="1" spcCol="1270" anchor="ctr" anchorCtr="0">
            <a:noAutofit/>
          </a:bodyPr>
          <a:lstStyle/>
          <a:p>
            <a:pPr defTabSz="514350">
              <a:defRPr/>
            </a:pPr>
            <a:r>
              <a:rPr lang="en-US" sz="1000" kern="0" dirty="0">
                <a:solidFill>
                  <a:prstClr val="white"/>
                </a:solidFill>
                <a:cs typeface="Arial" panose="020B0604020202020204" pitchFamily="34" charset="0"/>
              </a:rPr>
              <a:t>Ibrutinib</a:t>
            </a:r>
          </a:p>
          <a:p>
            <a:pPr defTabSz="514350">
              <a:defRPr/>
            </a:pPr>
            <a:r>
              <a:rPr lang="en-US" sz="1000" kern="0" dirty="0">
                <a:solidFill>
                  <a:prstClr val="white"/>
                </a:solidFill>
                <a:cs typeface="Arial" panose="020B0604020202020204" pitchFamily="34" charset="0"/>
              </a:rPr>
              <a:t>420mg/j</a:t>
            </a:r>
            <a:endParaRPr lang="en-US" sz="900" kern="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55" name="Freeform 41">
            <a:extLst>
              <a:ext uri="{FF2B5EF4-FFF2-40B4-BE49-F238E27FC236}">
                <a16:creationId xmlns:a16="http://schemas.microsoft.com/office/drawing/2014/main" xmlns="" id="{6F0951EA-C262-35CA-D585-933C66A4C460}"/>
              </a:ext>
            </a:extLst>
          </p:cNvPr>
          <p:cNvSpPr/>
          <p:nvPr/>
        </p:nvSpPr>
        <p:spPr>
          <a:xfrm>
            <a:off x="4110685" y="4993289"/>
            <a:ext cx="859843" cy="302501"/>
          </a:xfrm>
          <a:prstGeom prst="roundRect">
            <a:avLst>
              <a:gd name="adj" fmla="val 18582"/>
            </a:avLst>
          </a:prstGeom>
          <a:solidFill>
            <a:schemeClr val="accent2">
              <a:lumMod val="60000"/>
              <a:lumOff val="40000"/>
            </a:schemeClr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spcFirstLastPara="0" vert="horz" wrap="square" lIns="36000" tIns="36000" rIns="36000" bIns="36000" numCol="1" spcCol="1270" anchor="ctr" anchorCtr="0">
            <a:noAutofit/>
          </a:bodyPr>
          <a:lstStyle/>
          <a:p>
            <a:pPr defTabSz="514350">
              <a:defRPr/>
            </a:pPr>
            <a:r>
              <a:rPr lang="en-US" sz="1000" b="1" ker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Evaluations</a:t>
            </a:r>
          </a:p>
        </p:txBody>
      </p:sp>
      <p:sp>
        <p:nvSpPr>
          <p:cNvPr id="58" name="Freeform 41">
            <a:extLst>
              <a:ext uri="{FF2B5EF4-FFF2-40B4-BE49-F238E27FC236}">
                <a16:creationId xmlns:a16="http://schemas.microsoft.com/office/drawing/2014/main" xmlns="" id="{708B1237-D84C-E659-1367-5F558440A5F5}"/>
              </a:ext>
            </a:extLst>
          </p:cNvPr>
          <p:cNvSpPr/>
          <p:nvPr/>
        </p:nvSpPr>
        <p:spPr>
          <a:xfrm>
            <a:off x="5316755" y="2543557"/>
            <a:ext cx="3547194" cy="332977"/>
          </a:xfrm>
          <a:prstGeom prst="roundRect">
            <a:avLst>
              <a:gd name="adj" fmla="val 9151"/>
            </a:avLst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spcFirstLastPara="0" vert="horz" wrap="square" lIns="72000" tIns="36000" rIns="36000" bIns="36000" numCol="1" spcCol="1270" anchor="ctr" anchorCtr="0">
            <a:noAutofit/>
          </a:bodyPr>
          <a:lstStyle/>
          <a:p>
            <a:pPr algn="ctr" defTabSz="514350">
              <a:defRPr/>
            </a:pPr>
            <a:r>
              <a:rPr lang="en-US" sz="1000" kern="0" dirty="0">
                <a:solidFill>
                  <a:prstClr val="white"/>
                </a:solidFill>
                <a:cs typeface="Arial" panose="020B0604020202020204" pitchFamily="34" charset="0"/>
              </a:rPr>
              <a:t>Vénétoclax</a:t>
            </a:r>
          </a:p>
          <a:p>
            <a:pPr algn="ctr" defTabSz="514350">
              <a:defRPr/>
            </a:pPr>
            <a:r>
              <a:rPr lang="en-US" sz="1000" kern="0" dirty="0">
                <a:solidFill>
                  <a:prstClr val="white"/>
                </a:solidFill>
                <a:cs typeface="Arial" panose="020B0604020202020204" pitchFamily="34" charset="0"/>
              </a:rPr>
              <a:t>400mg/j</a:t>
            </a:r>
            <a:endParaRPr lang="en-US" sz="900" kern="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59" name="Freeform 41">
            <a:extLst>
              <a:ext uri="{FF2B5EF4-FFF2-40B4-BE49-F238E27FC236}">
                <a16:creationId xmlns:a16="http://schemas.microsoft.com/office/drawing/2014/main" xmlns="" id="{3E56F402-8A3A-37B6-C4FF-D1D4F44E4B65}"/>
              </a:ext>
            </a:extLst>
          </p:cNvPr>
          <p:cNvSpPr/>
          <p:nvPr/>
        </p:nvSpPr>
        <p:spPr>
          <a:xfrm>
            <a:off x="5314065" y="2875033"/>
            <a:ext cx="3547195" cy="332977"/>
          </a:xfrm>
          <a:prstGeom prst="roundRect">
            <a:avLst>
              <a:gd name="adj" fmla="val 9151"/>
            </a:avLst>
          </a:prstGeom>
          <a:solidFill>
            <a:schemeClr val="accent1">
              <a:lumMod val="60000"/>
              <a:lumOff val="40000"/>
            </a:schemeClr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spcFirstLastPara="0" vert="horz" wrap="square" lIns="72000" tIns="36000" rIns="36000" bIns="36000" numCol="1" spcCol="1270" anchor="ctr" anchorCtr="0">
            <a:noAutofit/>
          </a:bodyPr>
          <a:lstStyle/>
          <a:p>
            <a:pPr algn="ctr" defTabSz="514350">
              <a:defRPr/>
            </a:pPr>
            <a:r>
              <a:rPr lang="en-US" sz="1000" kern="0" dirty="0">
                <a:solidFill>
                  <a:prstClr val="white"/>
                </a:solidFill>
                <a:cs typeface="Arial" panose="020B0604020202020204" pitchFamily="34" charset="0"/>
              </a:rPr>
              <a:t>Ibrutinib</a:t>
            </a:r>
          </a:p>
          <a:p>
            <a:pPr algn="ctr" defTabSz="514350">
              <a:defRPr/>
            </a:pPr>
            <a:r>
              <a:rPr lang="en-US" sz="1000" kern="0" dirty="0">
                <a:solidFill>
                  <a:prstClr val="white"/>
                </a:solidFill>
                <a:cs typeface="Arial" panose="020B0604020202020204" pitchFamily="34" charset="0"/>
              </a:rPr>
              <a:t>420mg/j</a:t>
            </a:r>
            <a:endParaRPr lang="en-US" sz="900" kern="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35" name="Parenthèse ouvrante 34">
            <a:extLst>
              <a:ext uri="{FF2B5EF4-FFF2-40B4-BE49-F238E27FC236}">
                <a16:creationId xmlns:a16="http://schemas.microsoft.com/office/drawing/2014/main" xmlns="" id="{90DEEDB7-8AA0-8A14-E783-FB95E51D3B91}"/>
              </a:ext>
            </a:extLst>
          </p:cNvPr>
          <p:cNvSpPr/>
          <p:nvPr/>
        </p:nvSpPr>
        <p:spPr>
          <a:xfrm>
            <a:off x="5040198" y="1558945"/>
            <a:ext cx="309814" cy="1310140"/>
          </a:xfrm>
          <a:prstGeom prst="leftBracket">
            <a:avLst>
              <a:gd name="adj" fmla="val 0"/>
            </a:avLst>
          </a:prstGeom>
          <a:noFill/>
          <a:ln w="19050" cap="flat" cmpd="sng" algn="ctr">
            <a:solidFill>
              <a:srgbClr val="000000">
                <a:lumMod val="50000"/>
                <a:lumOff val="50000"/>
              </a:srgbClr>
            </a:solidFill>
            <a:prstDash val="solid"/>
            <a:miter lim="800000"/>
            <a:headEnd type="triangle" w="lg" len="lg"/>
            <a:tailEnd type="triangle" w="lg" len="lg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fr-FR" sz="1400" ker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Freeform 41">
            <a:extLst>
              <a:ext uri="{FF2B5EF4-FFF2-40B4-BE49-F238E27FC236}">
                <a16:creationId xmlns:a16="http://schemas.microsoft.com/office/drawing/2014/main" xmlns="" id="{508891C9-5A95-2356-5937-FFE9C2B04F89}"/>
              </a:ext>
            </a:extLst>
          </p:cNvPr>
          <p:cNvSpPr/>
          <p:nvPr/>
        </p:nvSpPr>
        <p:spPr>
          <a:xfrm>
            <a:off x="4157663" y="1824595"/>
            <a:ext cx="1146374" cy="332977"/>
          </a:xfrm>
          <a:prstGeom prst="roundRect">
            <a:avLst>
              <a:gd name="adj" fmla="val 9151"/>
            </a:avLst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spcFirstLastPara="0" vert="horz" wrap="square" lIns="36000" tIns="36000" rIns="36000" bIns="36000" numCol="1" spcCol="1270" anchor="ctr" anchorCtr="0">
            <a:noAutofit/>
          </a:bodyPr>
          <a:lstStyle/>
          <a:p>
            <a:pPr algn="ctr" defTabSz="514350">
              <a:defRPr/>
            </a:pPr>
            <a:r>
              <a:rPr lang="en-US" sz="1000" kern="0" dirty="0">
                <a:solidFill>
                  <a:prstClr val="white"/>
                </a:solidFill>
                <a:cs typeface="Arial" panose="020B0604020202020204" pitchFamily="34" charset="0"/>
              </a:rPr>
              <a:t>Vénétoclax</a:t>
            </a:r>
          </a:p>
          <a:p>
            <a:pPr algn="ctr" defTabSz="514350">
              <a:defRPr/>
            </a:pPr>
            <a:r>
              <a:rPr lang="en-US" sz="1000" kern="0" dirty="0">
                <a:solidFill>
                  <a:prstClr val="white"/>
                </a:solidFill>
                <a:cs typeface="Arial" panose="020B0604020202020204" pitchFamily="34" charset="0"/>
              </a:rPr>
              <a:t>400mg/j</a:t>
            </a:r>
            <a:endParaRPr lang="en-US" sz="900" kern="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30" name="Freeform 41">
            <a:extLst>
              <a:ext uri="{FF2B5EF4-FFF2-40B4-BE49-F238E27FC236}">
                <a16:creationId xmlns:a16="http://schemas.microsoft.com/office/drawing/2014/main" xmlns="" id="{35DA83DB-B31A-20C2-8B58-10E559797FE6}"/>
              </a:ext>
            </a:extLst>
          </p:cNvPr>
          <p:cNvSpPr/>
          <p:nvPr/>
        </p:nvSpPr>
        <p:spPr>
          <a:xfrm>
            <a:off x="3537461" y="2166119"/>
            <a:ext cx="1769819" cy="332977"/>
          </a:xfrm>
          <a:prstGeom prst="roundRect">
            <a:avLst>
              <a:gd name="adj" fmla="val 9151"/>
            </a:avLst>
          </a:prstGeom>
          <a:solidFill>
            <a:schemeClr val="accent1">
              <a:lumMod val="60000"/>
              <a:lumOff val="40000"/>
            </a:schemeClr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spcFirstLastPara="0" vert="horz" wrap="square" lIns="36000" tIns="36000" rIns="36000" bIns="36000" numCol="1" spcCol="1270" anchor="ctr" anchorCtr="0">
            <a:noAutofit/>
          </a:bodyPr>
          <a:lstStyle/>
          <a:p>
            <a:pPr algn="ctr" defTabSz="514350">
              <a:defRPr/>
            </a:pPr>
            <a:r>
              <a:rPr lang="en-US" sz="1000" kern="0" dirty="0">
                <a:solidFill>
                  <a:prstClr val="white"/>
                </a:solidFill>
                <a:cs typeface="Arial" panose="020B0604020202020204" pitchFamily="34" charset="0"/>
              </a:rPr>
              <a:t>Ibrutinib</a:t>
            </a:r>
          </a:p>
          <a:p>
            <a:pPr algn="ctr" defTabSz="514350">
              <a:defRPr/>
            </a:pPr>
            <a:r>
              <a:rPr lang="en-US" sz="1000" kern="0" dirty="0">
                <a:solidFill>
                  <a:prstClr val="white"/>
                </a:solidFill>
                <a:cs typeface="Arial" panose="020B0604020202020204" pitchFamily="34" charset="0"/>
              </a:rPr>
              <a:t>420mg/j</a:t>
            </a:r>
            <a:endParaRPr lang="en-US" sz="900" kern="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62" name="Freeform 41">
            <a:extLst>
              <a:ext uri="{FF2B5EF4-FFF2-40B4-BE49-F238E27FC236}">
                <a16:creationId xmlns:a16="http://schemas.microsoft.com/office/drawing/2014/main" xmlns="" id="{D665CBFD-80B0-F1C6-39E5-943CD59654B9}"/>
              </a:ext>
            </a:extLst>
          </p:cNvPr>
          <p:cNvSpPr/>
          <p:nvPr/>
        </p:nvSpPr>
        <p:spPr>
          <a:xfrm>
            <a:off x="9837440" y="1271819"/>
            <a:ext cx="1670692" cy="58771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spcFirstLastPara="0" vert="horz" wrap="square" lIns="36000" tIns="0" rIns="0" bIns="0" numCol="1" spcCol="1270" anchor="ctr" anchorCtr="0">
            <a:noAutofit/>
          </a:bodyPr>
          <a:lstStyle/>
          <a:p>
            <a:pPr defTabSz="514350">
              <a:defRPr/>
            </a:pPr>
            <a:r>
              <a:rPr lang="en-US" sz="1000" b="1" ker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Si MRD Mo &lt; 0,01% à M9, </a:t>
            </a:r>
            <a:br>
              <a:rPr lang="en-US" sz="1000" b="1" ker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</a:br>
            <a:r>
              <a:rPr lang="en-US" sz="1000" b="1" ker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poursuivre IV pour 6 mois et arrêt à M15</a:t>
            </a:r>
            <a:endParaRPr lang="en-US" sz="1000" kern="0" baseline="30000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63" name="Freeform 41">
            <a:extLst>
              <a:ext uri="{FF2B5EF4-FFF2-40B4-BE49-F238E27FC236}">
                <a16:creationId xmlns:a16="http://schemas.microsoft.com/office/drawing/2014/main" xmlns="" id="{E725C22F-293A-38B1-216D-C625CC0D5C82}"/>
              </a:ext>
            </a:extLst>
          </p:cNvPr>
          <p:cNvSpPr/>
          <p:nvPr/>
        </p:nvSpPr>
        <p:spPr>
          <a:xfrm>
            <a:off x="9837440" y="2082426"/>
            <a:ext cx="1788503" cy="77130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spcFirstLastPara="0" vert="horz" wrap="square" lIns="36000" tIns="0" rIns="0" bIns="0" numCol="1" spcCol="1270" anchor="ctr" anchorCtr="0">
            <a:noAutofit/>
          </a:bodyPr>
          <a:lstStyle/>
          <a:p>
            <a:pPr defTabSz="514350">
              <a:defRPr/>
            </a:pPr>
            <a:r>
              <a:rPr lang="en-US" sz="1000" b="1" kern="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Si MRD Mo &gt; 0,01% à M9, </a:t>
            </a:r>
            <a:br>
              <a:rPr lang="en-US" sz="1000" b="1" kern="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</a:br>
            <a:r>
              <a:rPr lang="en-US" sz="1000" b="1" kern="0" dirty="0" err="1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poursuivre</a:t>
            </a:r>
            <a:r>
              <a:rPr lang="en-US" sz="1000" b="1" kern="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 IV pour 18 mois et </a:t>
            </a:r>
            <a:r>
              <a:rPr lang="en-US" sz="1000" b="1" kern="0" dirty="0" err="1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arrêt</a:t>
            </a:r>
            <a:r>
              <a:rPr lang="en-US" sz="1000" b="1" kern="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 à M27 </a:t>
            </a:r>
            <a:r>
              <a:rPr lang="en-US" sz="1000" b="1" kern="0" dirty="0" err="1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quelle</a:t>
            </a:r>
            <a:r>
              <a:rPr lang="en-US" sz="1000" b="1" kern="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 que </a:t>
            </a:r>
            <a:r>
              <a:rPr lang="en-US" sz="1000" b="1" kern="0" dirty="0" err="1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soit</a:t>
            </a:r>
            <a:r>
              <a:rPr lang="en-US" sz="1000" b="1" kern="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 la </a:t>
            </a:r>
            <a:r>
              <a:rPr lang="en-US" sz="1000" b="1" kern="0" dirty="0" err="1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réponse</a:t>
            </a:r>
            <a:r>
              <a:rPr lang="en-US" sz="1000" b="1" kern="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 et/ou la MR</a:t>
            </a:r>
            <a:endParaRPr lang="en-US" sz="1000" kern="0" baseline="30000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</p:txBody>
      </p:sp>
      <p:cxnSp>
        <p:nvCxnSpPr>
          <p:cNvPr id="64" name="Connecteur droit avec flèche 63">
            <a:extLst>
              <a:ext uri="{FF2B5EF4-FFF2-40B4-BE49-F238E27FC236}">
                <a16:creationId xmlns:a16="http://schemas.microsoft.com/office/drawing/2014/main" xmlns="" id="{9F49FA0E-C209-D941-9AA1-CDE2FB847B68}"/>
              </a:ext>
            </a:extLst>
          </p:cNvPr>
          <p:cNvCxnSpPr>
            <a:cxnSpLocks/>
            <a:endCxn id="62" idx="1"/>
          </p:cNvCxnSpPr>
          <p:nvPr/>
        </p:nvCxnSpPr>
        <p:spPr>
          <a:xfrm>
            <a:off x="6484736" y="1556932"/>
            <a:ext cx="3352704" cy="8744"/>
          </a:xfrm>
          <a:prstGeom prst="straightConnector1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avec flèche 67">
            <a:extLst>
              <a:ext uri="{FF2B5EF4-FFF2-40B4-BE49-F238E27FC236}">
                <a16:creationId xmlns:a16="http://schemas.microsoft.com/office/drawing/2014/main" xmlns="" id="{C7E23852-FBD5-82BC-02EA-F8DD06805F0D}"/>
              </a:ext>
            </a:extLst>
          </p:cNvPr>
          <p:cNvCxnSpPr>
            <a:cxnSpLocks/>
            <a:endCxn id="63" idx="1"/>
          </p:cNvCxnSpPr>
          <p:nvPr/>
        </p:nvCxnSpPr>
        <p:spPr>
          <a:xfrm flipV="1">
            <a:off x="8880319" y="2468077"/>
            <a:ext cx="957121" cy="408457"/>
          </a:xfrm>
          <a:prstGeom prst="straightConnector1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Graphique 72">
            <a:extLst>
              <a:ext uri="{FF2B5EF4-FFF2-40B4-BE49-F238E27FC236}">
                <a16:creationId xmlns:a16="http://schemas.microsoft.com/office/drawing/2014/main" xmlns="" id="{AE924A2C-83B6-8712-56B7-24A6395597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913799" y="83516"/>
            <a:ext cx="913124" cy="78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70593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5"/>
          </p:nvPr>
        </p:nvSpPr>
        <p:spPr>
          <a:xfrm>
            <a:off x="8068235" y="6554231"/>
            <a:ext cx="1578523" cy="240162"/>
          </a:xfrm>
        </p:spPr>
        <p:txBody>
          <a:bodyPr>
            <a:noAutofit/>
          </a:bodyPr>
          <a:lstStyle/>
          <a:p>
            <a:r>
              <a:rPr lang="fr-FR" dirty="0">
                <a:latin typeface="+mn-lt"/>
              </a:rPr>
              <a:t>9-12 décembre 2023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993276F0-A00D-30EE-2DC6-828245FEF99C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fr-FR" dirty="0"/>
              <a:t>AS. </a:t>
            </a:r>
            <a:r>
              <a:rPr lang="fr-FR" dirty="0" err="1"/>
              <a:t>Michallet</a:t>
            </a:r>
            <a:r>
              <a:rPr lang="fr-FR" dirty="0"/>
              <a:t> et al., ASH</a:t>
            </a:r>
            <a:r>
              <a:rPr lang="fr-FR" baseline="30000" dirty="0"/>
              <a:t>® </a:t>
            </a:r>
            <a:r>
              <a:rPr lang="fr-FR" dirty="0"/>
              <a:t>2023, Abs. #3268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CB52AF38-BF2D-7DEF-DB1E-E862BB10843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b="1">
                <a:solidFill>
                  <a:srgbClr val="FF7F4D"/>
                </a:solidFill>
                <a:latin typeface="Century Gothic" panose="020B0502020202020204" pitchFamily="34" charset="0"/>
              </a:rPr>
              <a:t>Etude ERADIC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7CF0C6C1-5C94-6F6C-AA1B-A9B7DC8328B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/>
              <a:t>Taux de réponse</a:t>
            </a:r>
            <a:endParaRPr lang="fr-FR" dirty="0">
              <a:latin typeface="+mn-lt"/>
            </a:endParaRP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xmlns="" id="{417778B4-C757-29C1-74EF-D58CC02D0438}"/>
              </a:ext>
            </a:extLst>
          </p:cNvPr>
          <p:cNvSpPr/>
          <p:nvPr/>
        </p:nvSpPr>
        <p:spPr>
          <a:xfrm>
            <a:off x="3332237" y="4958183"/>
            <a:ext cx="6460296" cy="796980"/>
          </a:xfrm>
          <a:prstGeom prst="rect">
            <a:avLst/>
          </a:prstGeom>
          <a:solidFill>
            <a:srgbClr val="005087"/>
          </a:solidFill>
        </p:spPr>
        <p:txBody>
          <a:bodyPr anchor="ctr"/>
          <a:lstStyle/>
          <a:p>
            <a:pPr algn="ctr">
              <a:spcBef>
                <a:spcPts val="1000"/>
              </a:spcBef>
              <a:buClr>
                <a:srgbClr val="106DAE"/>
              </a:buClr>
              <a:buSzPct val="60000"/>
            </a:pPr>
            <a:r>
              <a:rPr lang="en-US" sz="1500" b="1" dirty="0" err="1">
                <a:solidFill>
                  <a:prstClr val="white"/>
                </a:solidFill>
                <a:cs typeface="Arial Narrow" panose="020B0604020202020204" pitchFamily="34" charset="0"/>
              </a:rPr>
              <a:t>Maintien</a:t>
            </a:r>
            <a:r>
              <a:rPr lang="en-US" sz="1500" b="1" dirty="0">
                <a:solidFill>
                  <a:prstClr val="white"/>
                </a:solidFill>
                <a:cs typeface="Arial Narrow" panose="020B0604020202020204" pitchFamily="34" charset="0"/>
              </a:rPr>
              <a:t> de la </a:t>
            </a:r>
            <a:r>
              <a:rPr lang="en-US" sz="1500" b="1" dirty="0" err="1">
                <a:solidFill>
                  <a:prstClr val="white"/>
                </a:solidFill>
                <a:cs typeface="Arial Narrow" panose="020B0604020202020204" pitchFamily="34" charset="0"/>
              </a:rPr>
              <a:t>uMRD</a:t>
            </a:r>
            <a:r>
              <a:rPr lang="en-US" sz="1500" b="1" dirty="0">
                <a:solidFill>
                  <a:prstClr val="white"/>
                </a:solidFill>
                <a:cs typeface="Arial Narrow" panose="020B0604020202020204" pitchFamily="34" charset="0"/>
              </a:rPr>
              <a:t> dans le bras I + V, </a:t>
            </a:r>
            <a:r>
              <a:rPr lang="en-US" sz="1500" b="1" dirty="0" err="1">
                <a:solidFill>
                  <a:prstClr val="white"/>
                </a:solidFill>
                <a:cs typeface="Arial Narrow" panose="020B0604020202020204" pitchFamily="34" charset="0"/>
              </a:rPr>
              <a:t>contrairement</a:t>
            </a:r>
            <a:r>
              <a:rPr lang="en-US" sz="1500" b="1" dirty="0">
                <a:solidFill>
                  <a:prstClr val="white"/>
                </a:solidFill>
                <a:cs typeface="Arial Narrow" panose="020B0604020202020204" pitchFamily="34" charset="0"/>
              </a:rPr>
              <a:t> au bras FCR</a:t>
            </a:r>
          </a:p>
          <a:p>
            <a:pPr algn="ctr">
              <a:spcBef>
                <a:spcPts val="1000"/>
              </a:spcBef>
              <a:buClr>
                <a:srgbClr val="106DAE"/>
              </a:buClr>
              <a:buSzPct val="60000"/>
            </a:pPr>
            <a:r>
              <a:rPr lang="en-US" sz="1500" b="1" dirty="0">
                <a:solidFill>
                  <a:prstClr val="white"/>
                </a:solidFill>
                <a:cs typeface="Arial Narrow" panose="020B0604020202020204" pitchFamily="34" charset="0"/>
              </a:rPr>
              <a:t>Objectif principal </a:t>
            </a:r>
            <a:r>
              <a:rPr lang="en-US" sz="1500" dirty="0">
                <a:solidFill>
                  <a:prstClr val="white"/>
                </a:solidFill>
                <a:cs typeface="Arial Narrow" panose="020B0604020202020204" pitchFamily="34" charset="0"/>
              </a:rPr>
              <a:t>(</a:t>
            </a:r>
            <a:r>
              <a:rPr lang="en-US" sz="1500" dirty="0" err="1">
                <a:solidFill>
                  <a:prstClr val="white"/>
                </a:solidFill>
                <a:cs typeface="Arial Narrow" panose="020B0604020202020204" pitchFamily="34" charset="0"/>
              </a:rPr>
              <a:t>uMRD</a:t>
            </a:r>
            <a:r>
              <a:rPr lang="en-US" sz="1500" dirty="0">
                <a:solidFill>
                  <a:prstClr val="white"/>
                </a:solidFill>
                <a:cs typeface="Arial Narrow" panose="020B0604020202020204" pitchFamily="34" charset="0"/>
              </a:rPr>
              <a:t> 4 </a:t>
            </a:r>
            <a:r>
              <a:rPr lang="en-US" sz="1500" dirty="0" err="1">
                <a:solidFill>
                  <a:prstClr val="white"/>
                </a:solidFill>
                <a:cs typeface="Arial Narrow" panose="020B0604020202020204" pitchFamily="34" charset="0"/>
              </a:rPr>
              <a:t>à</a:t>
            </a:r>
            <a:r>
              <a:rPr lang="en-US" sz="1500" dirty="0">
                <a:solidFill>
                  <a:prstClr val="white"/>
                </a:solidFill>
                <a:cs typeface="Arial Narrow" panose="020B0604020202020204" pitchFamily="34" charset="0"/>
              </a:rPr>
              <a:t> M27) </a:t>
            </a:r>
            <a:r>
              <a:rPr lang="en-US" sz="1500" b="1" dirty="0" err="1">
                <a:solidFill>
                  <a:prstClr val="white"/>
                </a:solidFill>
                <a:cs typeface="Arial Narrow" panose="020B0604020202020204" pitchFamily="34" charset="0"/>
              </a:rPr>
              <a:t>attendu</a:t>
            </a:r>
            <a:r>
              <a:rPr lang="en-US" sz="1500" b="1" dirty="0">
                <a:solidFill>
                  <a:prstClr val="white"/>
                </a:solidFill>
                <a:cs typeface="Arial Narrow" panose="020B0604020202020204" pitchFamily="34" charset="0"/>
              </a:rPr>
              <a:t> avec impatience</a:t>
            </a:r>
          </a:p>
        </p:txBody>
      </p:sp>
      <p:sp>
        <p:nvSpPr>
          <p:cNvPr id="12" name="Espace réservé du contenu 5">
            <a:extLst>
              <a:ext uri="{FF2B5EF4-FFF2-40B4-BE49-F238E27FC236}">
                <a16:creationId xmlns:a16="http://schemas.microsoft.com/office/drawing/2014/main" xmlns="" id="{D18D7974-438F-9554-D258-CD96A1E70135}"/>
              </a:ext>
            </a:extLst>
          </p:cNvPr>
          <p:cNvSpPr txBox="1">
            <a:spLocks/>
          </p:cNvSpPr>
          <p:nvPr/>
        </p:nvSpPr>
        <p:spPr>
          <a:xfrm>
            <a:off x="4224628" y="1249234"/>
            <a:ext cx="2041062" cy="3357782"/>
          </a:xfrm>
          <a:prstGeom prst="rect">
            <a:avLst/>
          </a:prstGeom>
          <a:ln w="12700">
            <a:solidFill>
              <a:srgbClr val="005086"/>
            </a:solidFill>
          </a:ln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>
                <a:solidFill>
                  <a:prstClr val="black"/>
                </a:solidFill>
              </a:rPr>
              <a:t> </a:t>
            </a:r>
            <a:endParaRPr lang="fr-FR" dirty="0">
              <a:solidFill>
                <a:prstClr val="black"/>
              </a:solidFill>
            </a:endParaRPr>
          </a:p>
        </p:txBody>
      </p:sp>
      <p:graphicFrame>
        <p:nvGraphicFramePr>
          <p:cNvPr id="13" name="Chart 16">
            <a:extLst>
              <a:ext uri="{FF2B5EF4-FFF2-40B4-BE49-F238E27FC236}">
                <a16:creationId xmlns:a16="http://schemas.microsoft.com/office/drawing/2014/main" xmlns="" id="{F1C05E1C-C00A-D341-C78E-5E719E1CE143}"/>
              </a:ext>
            </a:extLst>
          </p:cNvPr>
          <p:cNvGraphicFramePr/>
          <p:nvPr>
            <p:extLst/>
          </p:nvPr>
        </p:nvGraphicFramePr>
        <p:xfrm>
          <a:off x="4435567" y="1454460"/>
          <a:ext cx="419378" cy="283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4" name="Espace réservé du texte 6">
            <a:extLst>
              <a:ext uri="{FF2B5EF4-FFF2-40B4-BE49-F238E27FC236}">
                <a16:creationId xmlns:a16="http://schemas.microsoft.com/office/drawing/2014/main" xmlns="" id="{879BAEE0-5D92-BF9E-698B-14AE33851BCD}"/>
              </a:ext>
            </a:extLst>
          </p:cNvPr>
          <p:cNvSpPr txBox="1">
            <a:spLocks/>
          </p:cNvSpPr>
          <p:nvPr/>
        </p:nvSpPr>
        <p:spPr>
          <a:xfrm>
            <a:off x="4337842" y="1067110"/>
            <a:ext cx="1790152" cy="38735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rgbClr val="737078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100"/>
              <a:t>MRD moelle au mois 9</a:t>
            </a:r>
            <a:endParaRPr lang="fr-FR" sz="1000" b="0" dirty="0"/>
          </a:p>
        </p:txBody>
      </p:sp>
      <p:sp>
        <p:nvSpPr>
          <p:cNvPr id="45" name="Freeform 41">
            <a:extLst>
              <a:ext uri="{FF2B5EF4-FFF2-40B4-BE49-F238E27FC236}">
                <a16:creationId xmlns:a16="http://schemas.microsoft.com/office/drawing/2014/main" xmlns="" id="{2FAC9034-24AB-AD8E-4E6B-899C894F133D}"/>
              </a:ext>
            </a:extLst>
          </p:cNvPr>
          <p:cNvSpPr/>
          <p:nvPr/>
        </p:nvSpPr>
        <p:spPr>
          <a:xfrm rot="16200000">
            <a:off x="3951155" y="2598214"/>
            <a:ext cx="909458" cy="247196"/>
          </a:xfrm>
          <a:prstGeom prst="roundRect">
            <a:avLst>
              <a:gd name="adj" fmla="val 9151"/>
            </a:avLst>
          </a:prstGeom>
          <a:noFill/>
          <a:ln w="25400" cap="flat" cmpd="sng" algn="ctr">
            <a:noFill/>
            <a:prstDash val="solid"/>
          </a:ln>
          <a:effectLst/>
        </p:spPr>
        <p:txBody>
          <a:bodyPr spcFirstLastPara="0" vert="horz" wrap="square" lIns="36000" tIns="36000" rIns="36000" bIns="36000" numCol="1" spcCol="1270" anchor="ctr" anchorCtr="0">
            <a:noAutofit/>
          </a:bodyPr>
          <a:lstStyle/>
          <a:p>
            <a:pPr algn="ctr" defTabSz="514350">
              <a:defRPr/>
            </a:pPr>
            <a:r>
              <a:rPr lang="en-US" sz="1000" b="1" ker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uMRD (%)</a:t>
            </a:r>
            <a:endParaRPr lang="en-US" sz="1000" b="1" kern="0" baseline="30000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</p:txBody>
      </p:sp>
      <p:grpSp>
        <p:nvGrpSpPr>
          <p:cNvPr id="62" name="Groupe 61">
            <a:extLst>
              <a:ext uri="{FF2B5EF4-FFF2-40B4-BE49-F238E27FC236}">
                <a16:creationId xmlns:a16="http://schemas.microsoft.com/office/drawing/2014/main" xmlns="" id="{73F722B9-0B81-D66B-C845-CA8D126095EF}"/>
              </a:ext>
            </a:extLst>
          </p:cNvPr>
          <p:cNvGrpSpPr/>
          <p:nvPr/>
        </p:nvGrpSpPr>
        <p:grpSpPr>
          <a:xfrm>
            <a:off x="4873294" y="2262979"/>
            <a:ext cx="662156" cy="2263281"/>
            <a:chOff x="1731877" y="1887429"/>
            <a:chExt cx="480051" cy="2263281"/>
          </a:xfrm>
        </p:grpSpPr>
        <p:sp>
          <p:nvSpPr>
            <p:cNvPr id="63" name="Freeform 41">
              <a:extLst>
                <a:ext uri="{FF2B5EF4-FFF2-40B4-BE49-F238E27FC236}">
                  <a16:creationId xmlns:a16="http://schemas.microsoft.com/office/drawing/2014/main" xmlns="" id="{8C412602-31D6-C4F5-5E49-0BF321F29E18}"/>
                </a:ext>
              </a:extLst>
            </p:cNvPr>
            <p:cNvSpPr/>
            <p:nvPr/>
          </p:nvSpPr>
          <p:spPr>
            <a:xfrm>
              <a:off x="1731877" y="3782655"/>
              <a:ext cx="480051" cy="36805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algn="ctr" defTabSz="514350">
                <a:defRPr/>
              </a:pPr>
              <a:r>
                <a:rPr lang="en-US" sz="900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FCR</a:t>
              </a:r>
            </a:p>
            <a:p>
              <a:pPr algn="ctr" defTabSz="514350">
                <a:defRPr/>
              </a:pPr>
              <a:r>
                <a:rPr lang="en-US" sz="800" kern="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ITT (n=56)</a:t>
              </a:r>
              <a:endParaRPr lang="en-US" sz="800" kern="0" baseline="3000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8" name="Freeform 41">
              <a:extLst>
                <a:ext uri="{FF2B5EF4-FFF2-40B4-BE49-F238E27FC236}">
                  <a16:creationId xmlns:a16="http://schemas.microsoft.com/office/drawing/2014/main" xmlns="" id="{6ED5B411-A78B-4B4F-CFA8-0D73239BED0A}"/>
                </a:ext>
              </a:extLst>
            </p:cNvPr>
            <p:cNvSpPr/>
            <p:nvPr/>
          </p:nvSpPr>
          <p:spPr>
            <a:xfrm>
              <a:off x="1844601" y="1887429"/>
              <a:ext cx="262971" cy="1881212"/>
            </a:xfrm>
            <a:prstGeom prst="rect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800" b="1" kern="0" dirty="0">
                  <a:solidFill>
                    <a:prstClr val="white"/>
                  </a:solidFill>
                  <a:cs typeface="Arial" panose="020B0604020202020204" pitchFamily="34" charset="0"/>
                </a:rPr>
                <a:t>59,6%</a:t>
              </a:r>
              <a:endParaRPr lang="en-US" sz="800" kern="0" baseline="300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31" name="Groupe 130">
            <a:extLst>
              <a:ext uri="{FF2B5EF4-FFF2-40B4-BE49-F238E27FC236}">
                <a16:creationId xmlns:a16="http://schemas.microsoft.com/office/drawing/2014/main" xmlns="" id="{1BF77DF9-BB8F-3F46-1A1F-1ABF6EF50813}"/>
              </a:ext>
            </a:extLst>
          </p:cNvPr>
          <p:cNvGrpSpPr/>
          <p:nvPr/>
        </p:nvGrpSpPr>
        <p:grpSpPr>
          <a:xfrm>
            <a:off x="5432799" y="3090952"/>
            <a:ext cx="662156" cy="1435308"/>
            <a:chOff x="1731877" y="2715402"/>
            <a:chExt cx="480051" cy="1435308"/>
          </a:xfrm>
        </p:grpSpPr>
        <p:sp>
          <p:nvSpPr>
            <p:cNvPr id="132" name="Freeform 41">
              <a:extLst>
                <a:ext uri="{FF2B5EF4-FFF2-40B4-BE49-F238E27FC236}">
                  <a16:creationId xmlns:a16="http://schemas.microsoft.com/office/drawing/2014/main" xmlns="" id="{62BD9982-3B76-5E97-DA28-F0A027EA70C1}"/>
                </a:ext>
              </a:extLst>
            </p:cNvPr>
            <p:cNvSpPr/>
            <p:nvPr/>
          </p:nvSpPr>
          <p:spPr>
            <a:xfrm>
              <a:off x="1731877" y="3782655"/>
              <a:ext cx="480051" cy="36805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algn="ctr" defTabSz="514350">
                <a:defRPr/>
              </a:pPr>
              <a:r>
                <a:rPr lang="en-US" sz="900" b="1" ker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IV</a:t>
              </a:r>
            </a:p>
            <a:p>
              <a:pPr algn="ctr" defTabSz="514350">
                <a:defRPr/>
              </a:pPr>
              <a:r>
                <a:rPr lang="en-US" sz="800" ker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ITT (n)54)</a:t>
              </a:r>
              <a:endParaRPr lang="en-US" sz="800" kern="0" baseline="3000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3" name="Freeform 41">
              <a:extLst>
                <a:ext uri="{FF2B5EF4-FFF2-40B4-BE49-F238E27FC236}">
                  <a16:creationId xmlns:a16="http://schemas.microsoft.com/office/drawing/2014/main" xmlns="" id="{D3901600-5AAE-AAE5-FC64-BA5C42579C18}"/>
                </a:ext>
              </a:extLst>
            </p:cNvPr>
            <p:cNvSpPr/>
            <p:nvPr/>
          </p:nvSpPr>
          <p:spPr>
            <a:xfrm>
              <a:off x="1844601" y="2715402"/>
              <a:ext cx="262971" cy="1053238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800" b="1" kern="0" dirty="0">
                  <a:solidFill>
                    <a:prstClr val="white"/>
                  </a:solidFill>
                  <a:cs typeface="Arial" panose="020B0604020202020204" pitchFamily="34" charset="0"/>
                </a:rPr>
                <a:t>33%</a:t>
              </a:r>
              <a:endParaRPr lang="en-US" sz="800" kern="0" baseline="300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</p:grp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xmlns="" id="{70BB55AF-7C02-A0CC-AB91-6AB421CCFAE2}"/>
              </a:ext>
            </a:extLst>
          </p:cNvPr>
          <p:cNvCxnSpPr>
            <a:cxnSpLocks/>
          </p:cNvCxnSpPr>
          <p:nvPr/>
        </p:nvCxnSpPr>
        <p:spPr>
          <a:xfrm>
            <a:off x="4783375" y="4144190"/>
            <a:ext cx="1324147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Espace réservé du contenu 5">
            <a:extLst>
              <a:ext uri="{FF2B5EF4-FFF2-40B4-BE49-F238E27FC236}">
                <a16:creationId xmlns:a16="http://schemas.microsoft.com/office/drawing/2014/main" xmlns="" id="{B10975A7-6002-3534-252A-2C25E3E90A1E}"/>
              </a:ext>
            </a:extLst>
          </p:cNvPr>
          <p:cNvSpPr txBox="1">
            <a:spLocks/>
          </p:cNvSpPr>
          <p:nvPr/>
        </p:nvSpPr>
        <p:spPr>
          <a:xfrm>
            <a:off x="6605199" y="1245130"/>
            <a:ext cx="4759488" cy="3357782"/>
          </a:xfrm>
          <a:prstGeom prst="rect">
            <a:avLst/>
          </a:prstGeom>
          <a:ln w="12700">
            <a:solidFill>
              <a:srgbClr val="005086"/>
            </a:solidFill>
          </a:ln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>
                <a:solidFill>
                  <a:prstClr val="black"/>
                </a:solidFill>
              </a:rPr>
              <a:t> </a:t>
            </a:r>
            <a:endParaRPr lang="fr-FR" dirty="0">
              <a:solidFill>
                <a:prstClr val="black"/>
              </a:solidFill>
            </a:endParaRPr>
          </a:p>
        </p:txBody>
      </p:sp>
      <p:graphicFrame>
        <p:nvGraphicFramePr>
          <p:cNvPr id="174" name="Chart 16">
            <a:extLst>
              <a:ext uri="{FF2B5EF4-FFF2-40B4-BE49-F238E27FC236}">
                <a16:creationId xmlns:a16="http://schemas.microsoft.com/office/drawing/2014/main" xmlns="" id="{73267A0E-EE52-0E43-4099-1969E72DBD41}"/>
              </a:ext>
            </a:extLst>
          </p:cNvPr>
          <p:cNvGraphicFramePr/>
          <p:nvPr/>
        </p:nvGraphicFramePr>
        <p:xfrm>
          <a:off x="6816138" y="1450356"/>
          <a:ext cx="419378" cy="283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5" name="Espace réservé du texte 6">
            <a:extLst>
              <a:ext uri="{FF2B5EF4-FFF2-40B4-BE49-F238E27FC236}">
                <a16:creationId xmlns:a16="http://schemas.microsoft.com/office/drawing/2014/main" xmlns="" id="{F62A19FA-EBFE-D6E5-A5CF-2B95864532F0}"/>
              </a:ext>
            </a:extLst>
          </p:cNvPr>
          <p:cNvSpPr txBox="1">
            <a:spLocks/>
          </p:cNvSpPr>
          <p:nvPr/>
        </p:nvSpPr>
        <p:spPr>
          <a:xfrm>
            <a:off x="6718413" y="1063006"/>
            <a:ext cx="1641685" cy="38735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rgbClr val="737078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100" dirty="0"/>
              <a:t>Cinétique de MRD </a:t>
            </a:r>
            <a:r>
              <a:rPr lang="fr-FR" sz="1100" dirty="0" err="1"/>
              <a:t>Sg</a:t>
            </a:r>
            <a:endParaRPr lang="fr-FR" sz="1000" b="0" dirty="0"/>
          </a:p>
        </p:txBody>
      </p:sp>
      <p:sp>
        <p:nvSpPr>
          <p:cNvPr id="176" name="Freeform 41">
            <a:extLst>
              <a:ext uri="{FF2B5EF4-FFF2-40B4-BE49-F238E27FC236}">
                <a16:creationId xmlns:a16="http://schemas.microsoft.com/office/drawing/2014/main" xmlns="" id="{DFA3E174-D254-7C8A-2605-F39BE828F859}"/>
              </a:ext>
            </a:extLst>
          </p:cNvPr>
          <p:cNvSpPr/>
          <p:nvPr/>
        </p:nvSpPr>
        <p:spPr>
          <a:xfrm rot="16200000">
            <a:off x="6331726" y="2594110"/>
            <a:ext cx="909458" cy="247196"/>
          </a:xfrm>
          <a:prstGeom prst="roundRect">
            <a:avLst>
              <a:gd name="adj" fmla="val 9151"/>
            </a:avLst>
          </a:prstGeom>
          <a:noFill/>
          <a:ln w="25400" cap="flat" cmpd="sng" algn="ctr">
            <a:noFill/>
            <a:prstDash val="solid"/>
          </a:ln>
          <a:effectLst/>
        </p:spPr>
        <p:txBody>
          <a:bodyPr spcFirstLastPara="0" vert="horz" wrap="square" lIns="36000" tIns="36000" rIns="36000" bIns="36000" numCol="1" spcCol="1270" anchor="ctr" anchorCtr="0">
            <a:noAutofit/>
          </a:bodyPr>
          <a:lstStyle/>
          <a:p>
            <a:pPr algn="ctr" defTabSz="514350">
              <a:defRPr/>
            </a:pPr>
            <a:r>
              <a:rPr lang="en-US" sz="1000" b="1" ker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uMRD (%)</a:t>
            </a:r>
            <a:endParaRPr lang="en-US" sz="1000" b="1" kern="0" baseline="30000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</p:txBody>
      </p:sp>
      <p:grpSp>
        <p:nvGrpSpPr>
          <p:cNvPr id="180" name="Groupe 179">
            <a:extLst>
              <a:ext uri="{FF2B5EF4-FFF2-40B4-BE49-F238E27FC236}">
                <a16:creationId xmlns:a16="http://schemas.microsoft.com/office/drawing/2014/main" xmlns="" id="{D1A06085-E5BD-A001-CBE7-A3D388CC3F86}"/>
              </a:ext>
            </a:extLst>
          </p:cNvPr>
          <p:cNvGrpSpPr/>
          <p:nvPr/>
        </p:nvGrpSpPr>
        <p:grpSpPr>
          <a:xfrm>
            <a:off x="7105528" y="1948605"/>
            <a:ext cx="720418" cy="2590027"/>
            <a:chOff x="1726388" y="1577159"/>
            <a:chExt cx="480051" cy="2590027"/>
          </a:xfrm>
        </p:grpSpPr>
        <p:sp>
          <p:nvSpPr>
            <p:cNvPr id="181" name="Freeform 41">
              <a:extLst>
                <a:ext uri="{FF2B5EF4-FFF2-40B4-BE49-F238E27FC236}">
                  <a16:creationId xmlns:a16="http://schemas.microsoft.com/office/drawing/2014/main" xmlns="" id="{D42FE5F0-66A7-B51C-4826-E54EE570CDFE}"/>
                </a:ext>
              </a:extLst>
            </p:cNvPr>
            <p:cNvSpPr/>
            <p:nvPr/>
          </p:nvSpPr>
          <p:spPr>
            <a:xfrm>
              <a:off x="1726388" y="3799131"/>
              <a:ext cx="480051" cy="36805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algn="ctr" defTabSz="514350">
                <a:defRPr/>
              </a:pPr>
              <a:r>
                <a:rPr lang="en-US" sz="1000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M9</a:t>
              </a:r>
            </a:p>
            <a:p>
              <a:pPr algn="ctr" defTabSz="514350">
                <a:defRPr/>
              </a:pPr>
              <a:r>
                <a:rPr lang="en-US" sz="900" kern="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(n=50)</a:t>
              </a:r>
              <a:endParaRPr lang="en-US" sz="900" kern="0" baseline="3000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82" name="Freeform 41">
              <a:extLst>
                <a:ext uri="{FF2B5EF4-FFF2-40B4-BE49-F238E27FC236}">
                  <a16:creationId xmlns:a16="http://schemas.microsoft.com/office/drawing/2014/main" xmlns="" id="{447571C3-5FBE-5385-3638-77D76B751C34}"/>
                </a:ext>
              </a:extLst>
            </p:cNvPr>
            <p:cNvSpPr/>
            <p:nvPr/>
          </p:nvSpPr>
          <p:spPr>
            <a:xfrm>
              <a:off x="1844601" y="1577159"/>
              <a:ext cx="262971" cy="2191482"/>
            </a:xfrm>
            <a:prstGeom prst="rect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800" b="1" kern="0" dirty="0">
                  <a:solidFill>
                    <a:prstClr val="white"/>
                  </a:solidFill>
                  <a:cs typeface="Arial" panose="020B0604020202020204" pitchFamily="34" charset="0"/>
                </a:rPr>
                <a:t>68%</a:t>
              </a:r>
              <a:endParaRPr lang="en-US" sz="800" kern="0" baseline="300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85" name="Groupe 184">
            <a:extLst>
              <a:ext uri="{FF2B5EF4-FFF2-40B4-BE49-F238E27FC236}">
                <a16:creationId xmlns:a16="http://schemas.microsoft.com/office/drawing/2014/main" xmlns="" id="{AB56889D-182D-6449-5529-C985F5449CFE}"/>
              </a:ext>
            </a:extLst>
          </p:cNvPr>
          <p:cNvGrpSpPr/>
          <p:nvPr/>
        </p:nvGrpSpPr>
        <p:grpSpPr>
          <a:xfrm>
            <a:off x="7673270" y="2456597"/>
            <a:ext cx="720418" cy="2073797"/>
            <a:chOff x="1731877" y="2085151"/>
            <a:chExt cx="480051" cy="2073797"/>
          </a:xfrm>
        </p:grpSpPr>
        <p:sp>
          <p:nvSpPr>
            <p:cNvPr id="186" name="Freeform 41">
              <a:extLst>
                <a:ext uri="{FF2B5EF4-FFF2-40B4-BE49-F238E27FC236}">
                  <a16:creationId xmlns:a16="http://schemas.microsoft.com/office/drawing/2014/main" xmlns="" id="{81B87A88-7328-3664-30A6-3A8E47583E91}"/>
                </a:ext>
              </a:extLst>
            </p:cNvPr>
            <p:cNvSpPr/>
            <p:nvPr/>
          </p:nvSpPr>
          <p:spPr>
            <a:xfrm>
              <a:off x="1731877" y="3790893"/>
              <a:ext cx="480051" cy="36805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algn="ctr" defTabSz="514350">
                <a:defRPr/>
              </a:pPr>
              <a:r>
                <a:rPr lang="en-US" sz="1000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M9</a:t>
              </a:r>
            </a:p>
            <a:p>
              <a:pPr algn="ctr" defTabSz="514350">
                <a:defRPr/>
              </a:pPr>
              <a:r>
                <a:rPr lang="en-US" sz="900" kern="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(n=49)</a:t>
              </a:r>
              <a:endParaRPr lang="en-US" sz="900" kern="0" baseline="3000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87" name="Freeform 41">
              <a:extLst>
                <a:ext uri="{FF2B5EF4-FFF2-40B4-BE49-F238E27FC236}">
                  <a16:creationId xmlns:a16="http://schemas.microsoft.com/office/drawing/2014/main" xmlns="" id="{B9623A15-0831-1AE9-B4E3-150E0BB13C6F}"/>
                </a:ext>
              </a:extLst>
            </p:cNvPr>
            <p:cNvSpPr/>
            <p:nvPr/>
          </p:nvSpPr>
          <p:spPr>
            <a:xfrm>
              <a:off x="1844601" y="2085151"/>
              <a:ext cx="262971" cy="1683489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800" b="1" kern="0" dirty="0">
                  <a:solidFill>
                    <a:prstClr val="white"/>
                  </a:solidFill>
                  <a:cs typeface="Arial" panose="020B0604020202020204" pitchFamily="34" charset="0"/>
                </a:rPr>
                <a:t>52%</a:t>
              </a:r>
              <a:endParaRPr lang="en-US" sz="800" kern="0" baseline="300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90" name="Groupe 189">
            <a:extLst>
              <a:ext uri="{FF2B5EF4-FFF2-40B4-BE49-F238E27FC236}">
                <a16:creationId xmlns:a16="http://schemas.microsoft.com/office/drawing/2014/main" xmlns="" id="{5FED74EB-D145-0609-E002-CD24B527AF65}"/>
              </a:ext>
            </a:extLst>
          </p:cNvPr>
          <p:cNvGrpSpPr/>
          <p:nvPr/>
        </p:nvGrpSpPr>
        <p:grpSpPr>
          <a:xfrm>
            <a:off x="8582184" y="2074461"/>
            <a:ext cx="720418" cy="2447695"/>
            <a:chOff x="1731877" y="1703015"/>
            <a:chExt cx="480051" cy="2447695"/>
          </a:xfrm>
        </p:grpSpPr>
        <p:sp>
          <p:nvSpPr>
            <p:cNvPr id="191" name="Freeform 41">
              <a:extLst>
                <a:ext uri="{FF2B5EF4-FFF2-40B4-BE49-F238E27FC236}">
                  <a16:creationId xmlns:a16="http://schemas.microsoft.com/office/drawing/2014/main" xmlns="" id="{580549D9-753C-C4B3-C45E-4811A8A5D93F}"/>
                </a:ext>
              </a:extLst>
            </p:cNvPr>
            <p:cNvSpPr/>
            <p:nvPr/>
          </p:nvSpPr>
          <p:spPr>
            <a:xfrm>
              <a:off x="1731877" y="3782655"/>
              <a:ext cx="480051" cy="36805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algn="ctr" defTabSz="514350">
                <a:defRPr/>
              </a:pPr>
              <a:r>
                <a:rPr lang="en-US" sz="1000" b="1" ker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M15</a:t>
              </a:r>
            </a:p>
            <a:p>
              <a:pPr algn="ctr" defTabSz="514350">
                <a:defRPr/>
              </a:pPr>
              <a:r>
                <a:rPr lang="en-US" sz="900" ker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(n=48)</a:t>
              </a:r>
              <a:endParaRPr lang="en-US" sz="900" kern="0" baseline="3000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92" name="Freeform 41">
              <a:extLst>
                <a:ext uri="{FF2B5EF4-FFF2-40B4-BE49-F238E27FC236}">
                  <a16:creationId xmlns:a16="http://schemas.microsoft.com/office/drawing/2014/main" xmlns="" id="{B83316D9-B5C0-652E-E535-B97CCE9A9012}"/>
                </a:ext>
              </a:extLst>
            </p:cNvPr>
            <p:cNvSpPr/>
            <p:nvPr/>
          </p:nvSpPr>
          <p:spPr>
            <a:xfrm>
              <a:off x="1844601" y="1703015"/>
              <a:ext cx="262971" cy="2065626"/>
            </a:xfrm>
            <a:prstGeom prst="rect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800" b="1" kern="0" dirty="0">
                  <a:solidFill>
                    <a:prstClr val="white"/>
                  </a:solidFill>
                  <a:cs typeface="Arial" panose="020B0604020202020204" pitchFamily="34" charset="0"/>
                </a:rPr>
                <a:t>65%</a:t>
              </a:r>
              <a:endParaRPr lang="en-US" sz="800" kern="0" baseline="300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95" name="Groupe 194">
            <a:extLst>
              <a:ext uri="{FF2B5EF4-FFF2-40B4-BE49-F238E27FC236}">
                <a16:creationId xmlns:a16="http://schemas.microsoft.com/office/drawing/2014/main" xmlns="" id="{C6F28635-A23E-84C7-3C96-400354901F57}"/>
              </a:ext>
            </a:extLst>
          </p:cNvPr>
          <p:cNvGrpSpPr/>
          <p:nvPr/>
        </p:nvGrpSpPr>
        <p:grpSpPr>
          <a:xfrm>
            <a:off x="9141689" y="1869744"/>
            <a:ext cx="720418" cy="2652412"/>
            <a:chOff x="1731877" y="1498298"/>
            <a:chExt cx="480051" cy="2652412"/>
          </a:xfrm>
        </p:grpSpPr>
        <p:sp>
          <p:nvSpPr>
            <p:cNvPr id="196" name="Freeform 41">
              <a:extLst>
                <a:ext uri="{FF2B5EF4-FFF2-40B4-BE49-F238E27FC236}">
                  <a16:creationId xmlns:a16="http://schemas.microsoft.com/office/drawing/2014/main" xmlns="" id="{FB728165-88A1-5B10-3AD3-A2DEC9FC1F9E}"/>
                </a:ext>
              </a:extLst>
            </p:cNvPr>
            <p:cNvSpPr/>
            <p:nvPr/>
          </p:nvSpPr>
          <p:spPr>
            <a:xfrm>
              <a:off x="1731877" y="3782655"/>
              <a:ext cx="480051" cy="36805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algn="ctr" defTabSz="514350">
                <a:defRPr/>
              </a:pPr>
              <a:r>
                <a:rPr lang="en-US" sz="1000" b="1" ker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M15</a:t>
              </a:r>
            </a:p>
            <a:p>
              <a:pPr algn="ctr" defTabSz="514350">
                <a:defRPr/>
              </a:pPr>
              <a:r>
                <a:rPr lang="en-US" sz="900" ker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(n=48)</a:t>
              </a:r>
              <a:endParaRPr lang="en-US" sz="900" kern="0" baseline="3000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97" name="Freeform 41">
              <a:extLst>
                <a:ext uri="{FF2B5EF4-FFF2-40B4-BE49-F238E27FC236}">
                  <a16:creationId xmlns:a16="http://schemas.microsoft.com/office/drawing/2014/main" xmlns="" id="{9875AEEA-3DE6-6ACF-EF2B-7E38F927976B}"/>
                </a:ext>
              </a:extLst>
            </p:cNvPr>
            <p:cNvSpPr/>
            <p:nvPr/>
          </p:nvSpPr>
          <p:spPr>
            <a:xfrm>
              <a:off x="1844601" y="1498298"/>
              <a:ext cx="262971" cy="2270342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800" b="1" kern="0" dirty="0">
                  <a:solidFill>
                    <a:prstClr val="white"/>
                  </a:solidFill>
                  <a:cs typeface="Arial" panose="020B0604020202020204" pitchFamily="34" charset="0"/>
                </a:rPr>
                <a:t>70%</a:t>
              </a:r>
              <a:endParaRPr lang="en-US" sz="800" kern="0" baseline="300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00" name="Groupe 199">
            <a:extLst>
              <a:ext uri="{FF2B5EF4-FFF2-40B4-BE49-F238E27FC236}">
                <a16:creationId xmlns:a16="http://schemas.microsoft.com/office/drawing/2014/main" xmlns="" id="{05C4641F-3DF2-C711-C281-CF6DE4CD708D}"/>
              </a:ext>
            </a:extLst>
          </p:cNvPr>
          <p:cNvGrpSpPr/>
          <p:nvPr/>
        </p:nvGrpSpPr>
        <p:grpSpPr>
          <a:xfrm>
            <a:off x="9955108" y="2456596"/>
            <a:ext cx="720418" cy="2065560"/>
            <a:chOff x="1731877" y="2085150"/>
            <a:chExt cx="480051" cy="2065560"/>
          </a:xfrm>
        </p:grpSpPr>
        <p:sp>
          <p:nvSpPr>
            <p:cNvPr id="201" name="Freeform 41">
              <a:extLst>
                <a:ext uri="{FF2B5EF4-FFF2-40B4-BE49-F238E27FC236}">
                  <a16:creationId xmlns:a16="http://schemas.microsoft.com/office/drawing/2014/main" xmlns="" id="{25DB149C-10EF-488C-66F8-FF0F9F6119C0}"/>
                </a:ext>
              </a:extLst>
            </p:cNvPr>
            <p:cNvSpPr/>
            <p:nvPr/>
          </p:nvSpPr>
          <p:spPr>
            <a:xfrm>
              <a:off x="1731877" y="3782655"/>
              <a:ext cx="480051" cy="36805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algn="ctr" defTabSz="514350">
                <a:defRPr/>
              </a:pPr>
              <a:r>
                <a:rPr lang="en-US" sz="1000" b="1" ker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M21</a:t>
              </a:r>
            </a:p>
            <a:p>
              <a:pPr algn="ctr" defTabSz="514350">
                <a:defRPr/>
              </a:pPr>
              <a:r>
                <a:rPr lang="en-US" sz="900" ker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(n=44)</a:t>
              </a:r>
              <a:endParaRPr lang="en-US" sz="900" kern="0" baseline="3000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2" name="Freeform 41">
              <a:extLst>
                <a:ext uri="{FF2B5EF4-FFF2-40B4-BE49-F238E27FC236}">
                  <a16:creationId xmlns:a16="http://schemas.microsoft.com/office/drawing/2014/main" xmlns="" id="{A9A8FBED-1E37-942B-2DC4-4A544088948C}"/>
                </a:ext>
              </a:extLst>
            </p:cNvPr>
            <p:cNvSpPr/>
            <p:nvPr/>
          </p:nvSpPr>
          <p:spPr>
            <a:xfrm>
              <a:off x="1844601" y="2085150"/>
              <a:ext cx="262971" cy="1683489"/>
            </a:xfrm>
            <a:prstGeom prst="rect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800" b="1" kern="0" dirty="0">
                  <a:solidFill>
                    <a:prstClr val="white"/>
                  </a:solidFill>
                  <a:cs typeface="Arial" panose="020B0604020202020204" pitchFamily="34" charset="0"/>
                </a:rPr>
                <a:t>52%</a:t>
              </a:r>
              <a:endParaRPr lang="en-US" sz="800" kern="0" baseline="300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05" name="Groupe 204">
            <a:extLst>
              <a:ext uri="{FF2B5EF4-FFF2-40B4-BE49-F238E27FC236}">
                <a16:creationId xmlns:a16="http://schemas.microsoft.com/office/drawing/2014/main" xmlns="" id="{8DE41B2A-C9DF-C4CD-06AB-9E21253F362A}"/>
              </a:ext>
            </a:extLst>
          </p:cNvPr>
          <p:cNvGrpSpPr/>
          <p:nvPr/>
        </p:nvGrpSpPr>
        <p:grpSpPr>
          <a:xfrm>
            <a:off x="10514613" y="1999398"/>
            <a:ext cx="720418" cy="2522758"/>
            <a:chOff x="1731877" y="1627952"/>
            <a:chExt cx="480051" cy="2522758"/>
          </a:xfrm>
        </p:grpSpPr>
        <p:sp>
          <p:nvSpPr>
            <p:cNvPr id="206" name="Freeform 41">
              <a:extLst>
                <a:ext uri="{FF2B5EF4-FFF2-40B4-BE49-F238E27FC236}">
                  <a16:creationId xmlns:a16="http://schemas.microsoft.com/office/drawing/2014/main" xmlns="" id="{42E0A326-C581-5F8F-B255-F7F508C5BD8A}"/>
                </a:ext>
              </a:extLst>
            </p:cNvPr>
            <p:cNvSpPr/>
            <p:nvPr/>
          </p:nvSpPr>
          <p:spPr>
            <a:xfrm>
              <a:off x="1731877" y="3782655"/>
              <a:ext cx="480051" cy="36805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algn="ctr" defTabSz="514350">
                <a:defRPr/>
              </a:pPr>
              <a:r>
                <a:rPr lang="en-US" sz="1000" b="1" ker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M21</a:t>
              </a:r>
            </a:p>
            <a:p>
              <a:pPr algn="ctr" defTabSz="514350">
                <a:defRPr/>
              </a:pPr>
              <a:r>
                <a:rPr lang="en-US" sz="900" kern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anose="020B0604020202020204" pitchFamily="34" charset="0"/>
                </a:rPr>
                <a:t>(n=43)</a:t>
              </a:r>
              <a:endParaRPr lang="en-US" sz="900" kern="0" baseline="3000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7" name="Freeform 41">
              <a:extLst>
                <a:ext uri="{FF2B5EF4-FFF2-40B4-BE49-F238E27FC236}">
                  <a16:creationId xmlns:a16="http://schemas.microsoft.com/office/drawing/2014/main" xmlns="" id="{47C32F0C-E11A-FD08-56A1-CA610D3135A3}"/>
                </a:ext>
              </a:extLst>
            </p:cNvPr>
            <p:cNvSpPr/>
            <p:nvPr/>
          </p:nvSpPr>
          <p:spPr>
            <a:xfrm>
              <a:off x="1844601" y="1627952"/>
              <a:ext cx="262971" cy="2140688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800" b="1" kern="0" dirty="0">
                  <a:solidFill>
                    <a:prstClr val="white"/>
                  </a:solidFill>
                  <a:cs typeface="Arial" panose="020B0604020202020204" pitchFamily="34" charset="0"/>
                </a:rPr>
                <a:t>67%</a:t>
              </a:r>
              <a:endParaRPr lang="en-US" sz="800" kern="0" baseline="300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</p:grpSp>
      <p:cxnSp>
        <p:nvCxnSpPr>
          <p:cNvPr id="215" name="Connecteur droit 214">
            <a:extLst>
              <a:ext uri="{FF2B5EF4-FFF2-40B4-BE49-F238E27FC236}">
                <a16:creationId xmlns:a16="http://schemas.microsoft.com/office/drawing/2014/main" xmlns="" id="{A655EFA2-1FC5-62A6-3D53-27BD7EB946BE}"/>
              </a:ext>
            </a:extLst>
          </p:cNvPr>
          <p:cNvCxnSpPr>
            <a:cxnSpLocks/>
          </p:cNvCxnSpPr>
          <p:nvPr/>
        </p:nvCxnSpPr>
        <p:spPr>
          <a:xfrm>
            <a:off x="7150298" y="4140086"/>
            <a:ext cx="4074809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xmlns="" id="{D50CF8A0-837D-2FB2-BE3D-513BD05CEDE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369563" y="1948604"/>
          <a:ext cx="2512087" cy="1593470"/>
        </p:xfrm>
        <a:graphic>
          <a:graphicData uri="http://schemas.openxmlformats.org/drawingml/2006/table">
            <a:tbl>
              <a:tblPr firstRow="1" bandRow="1"/>
              <a:tblGrid>
                <a:gridCol w="750639">
                  <a:extLst>
                    <a:ext uri="{9D8B030D-6E8A-4147-A177-3AD203B41FA5}">
                      <a16:colId xmlns:a16="http://schemas.microsoft.com/office/drawing/2014/main" xmlns="" val="4176269001"/>
                    </a:ext>
                  </a:extLst>
                </a:gridCol>
                <a:gridCol w="924449">
                  <a:extLst>
                    <a:ext uri="{9D8B030D-6E8A-4147-A177-3AD203B41FA5}">
                      <a16:colId xmlns:a16="http://schemas.microsoft.com/office/drawing/2014/main" xmlns="" val="2790876348"/>
                    </a:ext>
                  </a:extLst>
                </a:gridCol>
                <a:gridCol w="8369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96734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fr-FR" sz="2400" b="1" i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+mn-lt"/>
                        </a:rPr>
                        <a:t>I+V</a:t>
                      </a:r>
                    </a:p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schemeClr val="bg1"/>
                          </a:solidFill>
                          <a:latin typeface="+mn-lt"/>
                        </a:rPr>
                        <a:t>(n=56)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FCR</a:t>
                      </a:r>
                    </a:p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(n=5)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38204876"/>
                  </a:ext>
                </a:extLst>
              </a:tr>
              <a:tr h="398368">
                <a:tc>
                  <a:txBody>
                    <a:bodyPr/>
                    <a:lstStyle/>
                    <a:p>
                      <a:r>
                        <a:rPr lang="en-US" sz="1800" b="0" i="0">
                          <a:latin typeface="+mn-lt"/>
                        </a:rPr>
                        <a:t>RC</a:t>
                      </a:r>
                      <a:endParaRPr lang="en-US" sz="1800" b="0" i="0" dirty="0">
                        <a:latin typeface="+mn-lt"/>
                      </a:endParaRP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+mn-lt"/>
                        </a:rPr>
                        <a:t>66%</a:t>
                      </a:r>
                      <a:endParaRPr lang="en-US" sz="1800" b="0" i="0" dirty="0">
                        <a:latin typeface="+mn-lt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800" b="0" i="0">
                          <a:latin typeface="+mn-lt"/>
                        </a:rPr>
                        <a:t>56%</a:t>
                      </a:r>
                      <a:endParaRPr lang="en-US" sz="1800" b="0" i="0" dirty="0">
                        <a:latin typeface="+mn-lt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8368">
                <a:tc>
                  <a:txBody>
                    <a:bodyPr/>
                    <a:lstStyle/>
                    <a:p>
                      <a:r>
                        <a:rPr lang="en-US" sz="1800" b="0" i="0">
                          <a:latin typeface="+mn-lt"/>
                        </a:rPr>
                        <a:t>RP</a:t>
                      </a: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>
                          <a:latin typeface="+mn-lt"/>
                        </a:rPr>
                        <a:t>33%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a-DK" sz="1800" b="0" i="0" dirty="0">
                          <a:latin typeface="+mn-lt"/>
                        </a:rPr>
                        <a:t>39%</a:t>
                      </a:r>
                      <a:endParaRPr lang="en-US" sz="1800" b="0" i="0" dirty="0">
                        <a:latin typeface="+mn-lt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082878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0139C9B5-6947-3CC1-5E47-4DF4FE6416B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 err="1"/>
              <a:t>Sonrotoclax</a:t>
            </a:r>
            <a:r>
              <a:rPr lang="fr-FR" dirty="0"/>
              <a:t> + </a:t>
            </a:r>
            <a:r>
              <a:rPr lang="fr-FR" dirty="0" err="1"/>
              <a:t>Zanubrutinib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90B02BB8-2082-7FD9-66C7-DEFA1062184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" name="Espace réservé du texte 7">
            <a:extLst>
              <a:ext uri="{FF2B5EF4-FFF2-40B4-BE49-F238E27FC236}">
                <a16:creationId xmlns:a16="http://schemas.microsoft.com/office/drawing/2014/main" xmlns="" id="{01AC0FC2-3E33-01AF-19EA-BA2108A6175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68235" y="6554231"/>
            <a:ext cx="1578523" cy="240162"/>
          </a:xfrm>
        </p:spPr>
        <p:txBody>
          <a:bodyPr>
            <a:noAutofit/>
          </a:bodyPr>
          <a:lstStyle/>
          <a:p>
            <a:r>
              <a:rPr lang="fr-FR" dirty="0">
                <a:latin typeface="+mn-lt"/>
              </a:rPr>
              <a:t>9-12 décembre 2023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xmlns="" id="{6F224F72-46C0-ED13-85AA-660728E100E0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017816" y="6342603"/>
            <a:ext cx="5159375" cy="247196"/>
          </a:xfrm>
        </p:spPr>
        <p:txBody>
          <a:bodyPr/>
          <a:lstStyle/>
          <a:p>
            <a:r>
              <a:rPr lang="fr-FR" dirty="0"/>
              <a:t>C. S. Tam et al., ASH</a:t>
            </a:r>
            <a:r>
              <a:rPr lang="fr-FR" baseline="30000" dirty="0"/>
              <a:t>® </a:t>
            </a:r>
            <a:r>
              <a:rPr lang="fr-FR" dirty="0"/>
              <a:t>2023, Abs. #327</a:t>
            </a:r>
          </a:p>
        </p:txBody>
      </p:sp>
    </p:spTree>
    <p:extLst>
      <p:ext uri="{BB962C8B-B14F-4D97-AF65-F5344CB8AC3E}">
        <p14:creationId xmlns:p14="http://schemas.microsoft.com/office/powerpoint/2010/main" val="175567444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41">
            <a:extLst>
              <a:ext uri="{FF2B5EF4-FFF2-40B4-BE49-F238E27FC236}">
                <a16:creationId xmlns:a16="http://schemas.microsoft.com/office/drawing/2014/main" xmlns="" id="{9FFF852F-4F38-D9FE-C896-9D06AC48FC33}"/>
              </a:ext>
            </a:extLst>
          </p:cNvPr>
          <p:cNvSpPr/>
          <p:nvPr/>
        </p:nvSpPr>
        <p:spPr>
          <a:xfrm>
            <a:off x="7326556" y="2100319"/>
            <a:ext cx="3622943" cy="1653426"/>
          </a:xfrm>
          <a:prstGeom prst="roundRect">
            <a:avLst>
              <a:gd name="adj" fmla="val 2415"/>
            </a:avLst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bg1">
                <a:lumMod val="85000"/>
              </a:schemeClr>
            </a:solidFill>
            <a:prstDash val="solid"/>
          </a:ln>
          <a:effectLst/>
        </p:spPr>
        <p:txBody>
          <a:bodyPr spcFirstLastPara="0" vert="horz" wrap="square" lIns="36000" tIns="36000" rIns="36000" bIns="36000" numCol="1" spcCol="1270" anchor="ctr" anchorCtr="0">
            <a:noAutofit/>
          </a:bodyPr>
          <a:lstStyle/>
          <a:p>
            <a:pPr algn="ctr" defTabSz="514350">
              <a:defRPr/>
            </a:pPr>
            <a:endParaRPr lang="en-US" sz="1400" i="1" kern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32" name="Freeform 41">
            <a:extLst>
              <a:ext uri="{FF2B5EF4-FFF2-40B4-BE49-F238E27FC236}">
                <a16:creationId xmlns:a16="http://schemas.microsoft.com/office/drawing/2014/main" xmlns="" id="{8413024F-629A-67B0-EE75-AB2E1C5998D0}"/>
              </a:ext>
            </a:extLst>
          </p:cNvPr>
          <p:cNvSpPr/>
          <p:nvPr/>
        </p:nvSpPr>
        <p:spPr>
          <a:xfrm>
            <a:off x="1786031" y="2100319"/>
            <a:ext cx="3622943" cy="1653426"/>
          </a:xfrm>
          <a:prstGeom prst="roundRect">
            <a:avLst>
              <a:gd name="adj" fmla="val 2415"/>
            </a:avLst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bg1">
                <a:lumMod val="85000"/>
              </a:schemeClr>
            </a:solidFill>
            <a:prstDash val="solid"/>
          </a:ln>
          <a:effectLst/>
        </p:spPr>
        <p:txBody>
          <a:bodyPr spcFirstLastPara="0" vert="horz" wrap="square" lIns="36000" tIns="36000" rIns="36000" bIns="36000" numCol="1" spcCol="1270" anchor="ctr" anchorCtr="0">
            <a:noAutofit/>
          </a:bodyPr>
          <a:lstStyle/>
          <a:p>
            <a:pPr algn="ctr" defTabSz="514350">
              <a:defRPr/>
            </a:pPr>
            <a:endParaRPr lang="en-US" sz="1400" i="1" kern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xmlns="" id="{3434C085-0770-43A0-1B63-D7A7493A9A2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/>
          </a:bodyPr>
          <a:lstStyle/>
          <a:p>
            <a:r>
              <a:rPr lang="fr-FR" dirty="0"/>
              <a:t>9-12 décembre 2023</a:t>
            </a:r>
          </a:p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E0021175-4FA4-37AD-23CD-EBCF6DF2E13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 err="1"/>
              <a:t>Sonrotoclax</a:t>
            </a:r>
            <a:r>
              <a:rPr lang="fr-FR" dirty="0"/>
              <a:t> + </a:t>
            </a:r>
            <a:r>
              <a:rPr lang="fr-FR" dirty="0" err="1"/>
              <a:t>Zanubrutinib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024041FA-24D4-61E8-793F-4E60805D3C9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/>
              <a:t>Design de l’étude</a:t>
            </a:r>
          </a:p>
        </p:txBody>
      </p:sp>
      <p:sp>
        <p:nvSpPr>
          <p:cNvPr id="8" name="Freeform 41">
            <a:extLst>
              <a:ext uri="{FF2B5EF4-FFF2-40B4-BE49-F238E27FC236}">
                <a16:creationId xmlns:a16="http://schemas.microsoft.com/office/drawing/2014/main" xmlns="" id="{E9527624-6704-FB85-F2B8-5FF806FD67CB}"/>
              </a:ext>
            </a:extLst>
          </p:cNvPr>
          <p:cNvSpPr/>
          <p:nvPr/>
        </p:nvSpPr>
        <p:spPr>
          <a:xfrm>
            <a:off x="8198422" y="2931133"/>
            <a:ext cx="2116328" cy="479732"/>
          </a:xfrm>
          <a:prstGeom prst="roundRect">
            <a:avLst>
              <a:gd name="adj" fmla="val 9151"/>
            </a:avLst>
          </a:prstGeom>
          <a:solidFill>
            <a:srgbClr val="005086"/>
          </a:solidFill>
          <a:ln w="9525" cap="flat" cmpd="sng" algn="ctr">
            <a:solidFill>
              <a:schemeClr val="bg1"/>
            </a:solidFill>
            <a:prstDash val="solid"/>
          </a:ln>
          <a:effectLst/>
        </p:spPr>
        <p:txBody>
          <a:bodyPr spcFirstLastPara="0" vert="horz" wrap="square" lIns="36000" tIns="36000" rIns="36000" bIns="36000" numCol="1" spcCol="1270" anchor="ctr" anchorCtr="0">
            <a:noAutofit/>
          </a:bodyPr>
          <a:lstStyle/>
          <a:p>
            <a:pPr algn="ctr" defTabSz="514350">
              <a:defRPr/>
            </a:pPr>
            <a:r>
              <a:rPr lang="en-US" sz="1400" b="1" kern="0">
                <a:solidFill>
                  <a:prstClr val="white"/>
                </a:solidFill>
                <a:cs typeface="Arial" panose="020B0604020202020204" pitchFamily="34" charset="0"/>
              </a:rPr>
              <a:t>Sonrotoclax 160mg </a:t>
            </a:r>
            <a:br>
              <a:rPr lang="en-US" sz="1400" b="1" kern="0">
                <a:solidFill>
                  <a:prstClr val="white"/>
                </a:solidFill>
                <a:cs typeface="Arial" panose="020B0604020202020204" pitchFamily="34" charset="0"/>
              </a:rPr>
            </a:br>
            <a:r>
              <a:rPr lang="en-US" sz="1400" b="1" kern="0">
                <a:solidFill>
                  <a:prstClr val="white"/>
                </a:solidFill>
                <a:cs typeface="Arial" panose="020B0604020202020204" pitchFamily="34" charset="0"/>
              </a:rPr>
              <a:t>+ Zanubrutinib</a:t>
            </a:r>
            <a:endParaRPr lang="en-US" sz="1400" b="1" kern="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4" name="Freeform 41">
            <a:extLst>
              <a:ext uri="{FF2B5EF4-FFF2-40B4-BE49-F238E27FC236}">
                <a16:creationId xmlns:a16="http://schemas.microsoft.com/office/drawing/2014/main" xmlns="" id="{0D1ECEDA-ACD3-2CA5-B97E-9A262EC1DB8D}"/>
              </a:ext>
            </a:extLst>
          </p:cNvPr>
          <p:cNvSpPr/>
          <p:nvPr/>
        </p:nvSpPr>
        <p:spPr>
          <a:xfrm>
            <a:off x="1786031" y="1108587"/>
            <a:ext cx="3622943" cy="850403"/>
          </a:xfrm>
          <a:prstGeom prst="roundRect">
            <a:avLst>
              <a:gd name="adj" fmla="val 9151"/>
            </a:avLst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36000" tIns="36000" rIns="36000" bIns="36000" numCol="1" spcCol="1270" anchor="ctr" anchorCtr="0">
            <a:noAutofit/>
          </a:bodyPr>
          <a:lstStyle/>
          <a:p>
            <a:pPr algn="ctr" defTabSz="514350">
              <a:defRPr/>
            </a:pPr>
            <a:r>
              <a:rPr lang="en-US" sz="1400" b="1" kern="0" dirty="0" err="1">
                <a:solidFill>
                  <a:prstClr val="white"/>
                </a:solidFill>
                <a:cs typeface="Arial" panose="020B0604020202020204" pitchFamily="34" charset="0"/>
              </a:rPr>
              <a:t>Sonrotoclax</a:t>
            </a:r>
            <a:r>
              <a:rPr lang="en-US" sz="1400" b="1" kern="0" dirty="0">
                <a:solidFill>
                  <a:prstClr val="white"/>
                </a:solidFill>
                <a:cs typeface="Arial" panose="020B0604020202020204" pitchFamily="34" charset="0"/>
              </a:rPr>
              <a:t> + Zanubrutinib recherche de dose</a:t>
            </a:r>
          </a:p>
          <a:p>
            <a:pPr algn="ctr" defTabSz="514350">
              <a:defRPr/>
            </a:pPr>
            <a:r>
              <a:rPr lang="en-US" sz="1400" kern="0" dirty="0">
                <a:solidFill>
                  <a:prstClr val="white"/>
                </a:solidFill>
                <a:cs typeface="Arial" panose="020B0604020202020204" pitchFamily="34" charset="0"/>
              </a:rPr>
              <a:t>(ramp-up </a:t>
            </a:r>
            <a:r>
              <a:rPr lang="en-US" sz="1400" kern="0" dirty="0" err="1">
                <a:solidFill>
                  <a:prstClr val="white"/>
                </a:solidFill>
                <a:cs typeface="Arial" panose="020B0604020202020204" pitchFamily="34" charset="0"/>
              </a:rPr>
              <a:t>hebdomadaire</a:t>
            </a:r>
            <a:r>
              <a:rPr lang="en-US" sz="1400" kern="0" dirty="0">
                <a:solidFill>
                  <a:prstClr val="white"/>
                </a:solidFill>
                <a:cs typeface="Arial" panose="020B0604020202020204" pitchFamily="34" charset="0"/>
              </a:rPr>
              <a:t>/</a:t>
            </a:r>
            <a:r>
              <a:rPr lang="en-US" sz="1400" kern="0" dirty="0" err="1">
                <a:solidFill>
                  <a:prstClr val="white"/>
                </a:solidFill>
                <a:cs typeface="Arial" panose="020B0604020202020204" pitchFamily="34" charset="0"/>
              </a:rPr>
              <a:t>quotidien</a:t>
            </a:r>
            <a:r>
              <a:rPr lang="en-US" sz="1400" kern="0" dirty="0">
                <a:solidFill>
                  <a:prstClr val="white"/>
                </a:solidFill>
                <a:cs typeface="Arial" panose="020B0604020202020204" pitchFamily="34" charset="0"/>
              </a:rPr>
              <a:t>)</a:t>
            </a:r>
          </a:p>
          <a:p>
            <a:pPr algn="ctr" defTabSz="514350">
              <a:defRPr/>
            </a:pPr>
            <a:r>
              <a:rPr lang="en-US" sz="1400" i="1" kern="0" dirty="0">
                <a:solidFill>
                  <a:prstClr val="white"/>
                </a:solidFill>
                <a:cs typeface="Arial" panose="020B0604020202020204" pitchFamily="34" charset="0"/>
              </a:rPr>
              <a:t>LLC R/R, MCL, LLC L1</a:t>
            </a:r>
          </a:p>
        </p:txBody>
      </p:sp>
      <p:sp>
        <p:nvSpPr>
          <p:cNvPr id="17" name="Rectangle à coins arrondis 33">
            <a:extLst>
              <a:ext uri="{FF2B5EF4-FFF2-40B4-BE49-F238E27FC236}">
                <a16:creationId xmlns:a16="http://schemas.microsoft.com/office/drawing/2014/main" xmlns="" id="{9E30543A-A108-06ED-8032-DD632698C164}"/>
              </a:ext>
            </a:extLst>
          </p:cNvPr>
          <p:cNvSpPr/>
          <p:nvPr/>
        </p:nvSpPr>
        <p:spPr>
          <a:xfrm>
            <a:off x="1570891" y="1008213"/>
            <a:ext cx="9589477" cy="2990838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rgbClr val="000000">
                <a:lumMod val="50000"/>
                <a:lumOff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fr-FR" sz="2400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xmlns="" id="{A963C382-4278-3DE8-DB55-79F1F1BF65B7}"/>
              </a:ext>
            </a:extLst>
          </p:cNvPr>
          <p:cNvSpPr/>
          <p:nvPr/>
        </p:nvSpPr>
        <p:spPr>
          <a:xfrm>
            <a:off x="1570891" y="4118525"/>
            <a:ext cx="9589478" cy="1804227"/>
          </a:xfrm>
          <a:prstGeom prst="rect">
            <a:avLst/>
          </a:prstGeom>
          <a:solidFill>
            <a:srgbClr val="005087"/>
          </a:solidFill>
        </p:spPr>
        <p:txBody>
          <a:bodyPr anchor="ctr"/>
          <a:lstStyle/>
          <a:p>
            <a:pPr algn="ctr">
              <a:spcBef>
                <a:spcPts val="1000"/>
              </a:spcBef>
              <a:buClr>
                <a:srgbClr val="106DAE"/>
              </a:buClr>
              <a:buSzPct val="60000"/>
            </a:pPr>
            <a:r>
              <a:rPr lang="en-US" sz="1400" b="1" dirty="0">
                <a:solidFill>
                  <a:prstClr val="white"/>
                </a:solidFill>
                <a:cs typeface="Arial Narrow" panose="020B0604020202020204" pitchFamily="34" charset="0"/>
              </a:rPr>
              <a:t>BGB-11417-101 </a:t>
            </a:r>
            <a:r>
              <a:rPr lang="en-US" sz="1400" b="1" dirty="0" err="1">
                <a:solidFill>
                  <a:prstClr val="white"/>
                </a:solidFill>
                <a:cs typeface="Arial Narrow" panose="020B0604020202020204" pitchFamily="34" charset="0"/>
              </a:rPr>
              <a:t>est</a:t>
            </a:r>
            <a:r>
              <a:rPr lang="en-US" sz="1400" b="1" dirty="0">
                <a:solidFill>
                  <a:prstClr val="white"/>
                </a:solidFill>
                <a:cs typeface="Arial Narrow" panose="020B0604020202020204" pitchFamily="34" charset="0"/>
              </a:rPr>
              <a:t> </a:t>
            </a:r>
            <a:r>
              <a:rPr lang="en-US" sz="1400" b="1" dirty="0" err="1">
                <a:solidFill>
                  <a:prstClr val="white"/>
                </a:solidFill>
                <a:cs typeface="Arial Narrow" panose="020B0604020202020204" pitchFamily="34" charset="0"/>
              </a:rPr>
              <a:t>une</a:t>
            </a:r>
            <a:r>
              <a:rPr lang="en-US" sz="1400" b="1" dirty="0">
                <a:solidFill>
                  <a:prstClr val="white"/>
                </a:solidFill>
                <a:cs typeface="Arial Narrow" panose="020B0604020202020204" pitchFamily="34" charset="0"/>
              </a:rPr>
              <a:t> phase 1/2 </a:t>
            </a:r>
            <a:r>
              <a:rPr lang="en-US" sz="1400" b="1" dirty="0" err="1">
                <a:solidFill>
                  <a:prstClr val="white"/>
                </a:solidFill>
                <a:cs typeface="Arial Narrow" panose="020B0604020202020204" pitchFamily="34" charset="0"/>
              </a:rPr>
              <a:t>évaluant</a:t>
            </a:r>
            <a:r>
              <a:rPr lang="en-US" sz="1400" b="1" dirty="0">
                <a:solidFill>
                  <a:prstClr val="white"/>
                </a:solidFill>
                <a:cs typeface="Arial Narrow" panose="020B0604020202020204" pitchFamily="34" charset="0"/>
              </a:rPr>
              <a:t> le </a:t>
            </a:r>
            <a:r>
              <a:rPr lang="en-US" sz="1400" b="1" dirty="0" err="1">
                <a:solidFill>
                  <a:prstClr val="white"/>
                </a:solidFill>
                <a:cs typeface="Arial Narrow" panose="020B0604020202020204" pitchFamily="34" charset="0"/>
              </a:rPr>
              <a:t>sonrotoclax</a:t>
            </a:r>
            <a:r>
              <a:rPr lang="en-US" sz="1400" b="1" dirty="0">
                <a:solidFill>
                  <a:prstClr val="white"/>
                </a:solidFill>
                <a:cs typeface="Arial Narrow" panose="020B0604020202020204" pitchFamily="34" charset="0"/>
              </a:rPr>
              <a:t> en </a:t>
            </a:r>
            <a:r>
              <a:rPr lang="en-US" sz="1400" b="1" dirty="0" err="1">
                <a:solidFill>
                  <a:prstClr val="white"/>
                </a:solidFill>
                <a:cs typeface="Arial Narrow" panose="020B0604020202020204" pitchFamily="34" charset="0"/>
              </a:rPr>
              <a:t>monothérapie</a:t>
            </a:r>
            <a:r>
              <a:rPr lang="en-US" sz="1400" b="1" dirty="0">
                <a:solidFill>
                  <a:prstClr val="white"/>
                </a:solidFill>
                <a:cs typeface="Arial Narrow" panose="020B0604020202020204" pitchFamily="34" charset="0"/>
              </a:rPr>
              <a:t> et et en </a:t>
            </a:r>
            <a:r>
              <a:rPr lang="en-US" sz="1400" b="1" dirty="0" err="1">
                <a:solidFill>
                  <a:prstClr val="white"/>
                </a:solidFill>
                <a:cs typeface="Arial Narrow" panose="020B0604020202020204" pitchFamily="34" charset="0"/>
              </a:rPr>
              <a:t>combinaison</a:t>
            </a:r>
            <a:r>
              <a:rPr lang="en-US" sz="1400" b="1" dirty="0">
                <a:solidFill>
                  <a:prstClr val="white"/>
                </a:solidFill>
                <a:cs typeface="Arial Narrow" panose="020B0604020202020204" pitchFamily="34" charset="0"/>
              </a:rPr>
              <a:t> avec </a:t>
            </a:r>
            <a:br>
              <a:rPr lang="en-US" sz="1400" b="1" dirty="0">
                <a:solidFill>
                  <a:prstClr val="white"/>
                </a:solidFill>
                <a:cs typeface="Arial Narrow" panose="020B0604020202020204" pitchFamily="34" charset="0"/>
              </a:rPr>
            </a:br>
            <a:r>
              <a:rPr lang="en-US" sz="1400" b="1" dirty="0">
                <a:solidFill>
                  <a:prstClr val="white"/>
                </a:solidFill>
                <a:cs typeface="Arial Narrow" panose="020B0604020202020204" pitchFamily="34" charset="0"/>
              </a:rPr>
              <a:t>le </a:t>
            </a:r>
            <a:r>
              <a:rPr lang="en-US" sz="1400" b="1" dirty="0" err="1">
                <a:solidFill>
                  <a:prstClr val="white"/>
                </a:solidFill>
                <a:cs typeface="Arial Narrow" panose="020B0604020202020204" pitchFamily="34" charset="0"/>
              </a:rPr>
              <a:t>zanubrutinib</a:t>
            </a:r>
            <a:r>
              <a:rPr lang="en-US" sz="1400" b="1" dirty="0">
                <a:solidFill>
                  <a:prstClr val="white"/>
                </a:solidFill>
                <a:cs typeface="Arial Narrow" panose="020B0604020202020204" pitchFamily="34" charset="0"/>
              </a:rPr>
              <a:t> ou </a:t>
            </a:r>
            <a:r>
              <a:rPr lang="en-US" sz="1400" b="1" dirty="0" err="1">
                <a:solidFill>
                  <a:prstClr val="white"/>
                </a:solidFill>
                <a:cs typeface="Arial Narrow" panose="020B0604020202020204" pitchFamily="34" charset="0"/>
              </a:rPr>
              <a:t>l’obinutuzumab</a:t>
            </a:r>
            <a:r>
              <a:rPr lang="en-US" sz="1400" b="1" dirty="0">
                <a:solidFill>
                  <a:prstClr val="white"/>
                </a:solidFill>
                <a:cs typeface="Arial Narrow" panose="020B0604020202020204" pitchFamily="34" charset="0"/>
              </a:rPr>
              <a:t> ± </a:t>
            </a:r>
            <a:r>
              <a:rPr lang="en-US" sz="1400" b="1" dirty="0" err="1">
                <a:solidFill>
                  <a:prstClr val="white"/>
                </a:solidFill>
                <a:cs typeface="Arial Narrow" panose="020B0604020202020204" pitchFamily="34" charset="0"/>
              </a:rPr>
              <a:t>zanubrutinib</a:t>
            </a:r>
            <a:r>
              <a:rPr lang="en-US" sz="1400" b="1" dirty="0">
                <a:solidFill>
                  <a:prstClr val="white"/>
                </a:solidFill>
                <a:cs typeface="Arial Narrow" panose="020B0604020202020204" pitchFamily="34" charset="0"/>
              </a:rPr>
              <a:t> chez des pts avec syndrome </a:t>
            </a:r>
            <a:r>
              <a:rPr lang="en-US" sz="1400" b="1" dirty="0" err="1">
                <a:solidFill>
                  <a:prstClr val="white"/>
                </a:solidFill>
                <a:cs typeface="Arial Narrow" panose="020B0604020202020204" pitchFamily="34" charset="0"/>
              </a:rPr>
              <a:t>lymphoprolifératif</a:t>
            </a:r>
            <a:r>
              <a:rPr lang="en-US" sz="1400" b="1" dirty="0">
                <a:solidFill>
                  <a:prstClr val="white"/>
                </a:solidFill>
                <a:cs typeface="Arial Narrow" panose="020B0604020202020204" pitchFamily="34" charset="0"/>
              </a:rPr>
              <a:t> B.</a:t>
            </a:r>
          </a:p>
          <a:p>
            <a:pPr algn="ctr">
              <a:spcBef>
                <a:spcPts val="1000"/>
              </a:spcBef>
              <a:buClr>
                <a:srgbClr val="106DAE"/>
              </a:buClr>
              <a:buSzPct val="60000"/>
            </a:pPr>
            <a:r>
              <a:rPr lang="en-US" sz="1400" b="1" dirty="0" err="1">
                <a:solidFill>
                  <a:prstClr val="white"/>
                </a:solidFill>
                <a:cs typeface="Arial Narrow" panose="020B0604020202020204" pitchFamily="34" charset="0"/>
              </a:rPr>
              <a:t>L’objectif</a:t>
            </a:r>
            <a:r>
              <a:rPr lang="en-US" sz="1400" b="1" dirty="0">
                <a:solidFill>
                  <a:prstClr val="white"/>
                </a:solidFill>
                <a:cs typeface="Arial Narrow" panose="020B0604020202020204" pitchFamily="34" charset="0"/>
              </a:rPr>
              <a:t> principal </a:t>
            </a:r>
            <a:r>
              <a:rPr lang="en-US" sz="1400" b="1" dirty="0" err="1">
                <a:solidFill>
                  <a:prstClr val="white"/>
                </a:solidFill>
                <a:cs typeface="Arial Narrow" panose="020B0604020202020204" pitchFamily="34" charset="0"/>
              </a:rPr>
              <a:t>est</a:t>
            </a:r>
            <a:r>
              <a:rPr lang="en-US" sz="1400" b="1" dirty="0">
                <a:solidFill>
                  <a:prstClr val="white"/>
                </a:solidFill>
                <a:cs typeface="Arial Narrow" panose="020B0604020202020204" pitchFamily="34" charset="0"/>
              </a:rPr>
              <a:t> </a:t>
            </a:r>
            <a:r>
              <a:rPr lang="en-US" sz="1400" b="1" dirty="0" err="1">
                <a:solidFill>
                  <a:prstClr val="white"/>
                </a:solidFill>
                <a:cs typeface="Arial Narrow" panose="020B0604020202020204" pitchFamily="34" charset="0"/>
              </a:rPr>
              <a:t>l’évaluation</a:t>
            </a:r>
            <a:r>
              <a:rPr lang="en-US" sz="1400" b="1" dirty="0">
                <a:solidFill>
                  <a:prstClr val="white"/>
                </a:solidFill>
                <a:cs typeface="Arial Narrow" panose="020B0604020202020204" pitchFamily="34" charset="0"/>
              </a:rPr>
              <a:t> de la </a:t>
            </a:r>
            <a:r>
              <a:rPr lang="en-US" sz="1400" b="1" dirty="0" err="1" smtClean="0">
                <a:solidFill>
                  <a:prstClr val="white"/>
                </a:solidFill>
                <a:cs typeface="Arial Narrow" panose="020B0604020202020204" pitchFamily="34" charset="0"/>
              </a:rPr>
              <a:t>tolérance</a:t>
            </a:r>
            <a:r>
              <a:rPr lang="en-US" sz="1400" b="1" dirty="0" smtClean="0">
                <a:solidFill>
                  <a:prstClr val="white"/>
                </a:solidFill>
                <a:cs typeface="Arial Narrow" panose="020B0604020202020204" pitchFamily="34" charset="0"/>
              </a:rPr>
              <a:t> </a:t>
            </a:r>
            <a:r>
              <a:rPr lang="en-US" sz="1400" b="1" dirty="0">
                <a:solidFill>
                  <a:prstClr val="white"/>
                </a:solidFill>
                <a:cs typeface="Arial Narrow" panose="020B0604020202020204" pitchFamily="34" charset="0"/>
              </a:rPr>
              <a:t>et la determination de la dose de </a:t>
            </a:r>
            <a:r>
              <a:rPr lang="en-US" sz="1400" b="1" dirty="0" err="1">
                <a:solidFill>
                  <a:prstClr val="white"/>
                </a:solidFill>
                <a:cs typeface="Arial Narrow" panose="020B0604020202020204" pitchFamily="34" charset="0"/>
              </a:rPr>
              <a:t>sonrotoclax</a:t>
            </a:r>
            <a:r>
              <a:rPr lang="en-US" sz="1400" b="1" dirty="0">
                <a:solidFill>
                  <a:prstClr val="white"/>
                </a:solidFill>
                <a:cs typeface="Arial Narrow" panose="020B0604020202020204" pitchFamily="34" charset="0"/>
              </a:rPr>
              <a:t> </a:t>
            </a:r>
            <a:br>
              <a:rPr lang="en-US" sz="1400" b="1" dirty="0">
                <a:solidFill>
                  <a:prstClr val="white"/>
                </a:solidFill>
                <a:cs typeface="Arial Narrow" panose="020B0604020202020204" pitchFamily="34" charset="0"/>
              </a:rPr>
            </a:br>
            <a:r>
              <a:rPr lang="en-US" sz="1400" b="1" dirty="0">
                <a:solidFill>
                  <a:prstClr val="white"/>
                </a:solidFill>
                <a:cs typeface="Arial Narrow" panose="020B0604020202020204" pitchFamily="34" charset="0"/>
              </a:rPr>
              <a:t>en </a:t>
            </a:r>
            <a:r>
              <a:rPr lang="en-US" sz="1400" b="1" dirty="0" err="1">
                <a:solidFill>
                  <a:prstClr val="white"/>
                </a:solidFill>
                <a:cs typeface="Arial Narrow" panose="020B0604020202020204" pitchFamily="34" charset="0"/>
              </a:rPr>
              <a:t>combinaison</a:t>
            </a:r>
            <a:r>
              <a:rPr lang="en-US" sz="1400" b="1" dirty="0">
                <a:solidFill>
                  <a:prstClr val="white"/>
                </a:solidFill>
                <a:cs typeface="Arial Narrow" panose="020B0604020202020204" pitchFamily="34" charset="0"/>
              </a:rPr>
              <a:t> avec le </a:t>
            </a:r>
            <a:r>
              <a:rPr lang="en-US" sz="1400" b="1" dirty="0" err="1">
                <a:solidFill>
                  <a:prstClr val="white"/>
                </a:solidFill>
                <a:cs typeface="Arial Narrow" panose="020B0604020202020204" pitchFamily="34" charset="0"/>
              </a:rPr>
              <a:t>zanubrutinib</a:t>
            </a:r>
            <a:r>
              <a:rPr lang="en-US" sz="1400" b="1" dirty="0">
                <a:solidFill>
                  <a:prstClr val="white"/>
                </a:solidFill>
                <a:cs typeface="Arial Narrow" panose="020B0604020202020204" pitchFamily="34" charset="0"/>
              </a:rPr>
              <a:t> </a:t>
            </a:r>
            <a:r>
              <a:rPr lang="en-US" sz="1400" dirty="0">
                <a:solidFill>
                  <a:prstClr val="white"/>
                </a:solidFill>
                <a:cs typeface="Arial Narrow" panose="020B0604020202020204" pitchFamily="34" charset="0"/>
              </a:rPr>
              <a:t>(160 mg x 2/j ou 320 mg x 1/j).</a:t>
            </a:r>
          </a:p>
          <a:p>
            <a:pPr algn="ctr">
              <a:spcBef>
                <a:spcPts val="1000"/>
              </a:spcBef>
              <a:buClr>
                <a:srgbClr val="106DAE"/>
              </a:buClr>
              <a:buSzPct val="60000"/>
            </a:pPr>
            <a:r>
              <a:rPr lang="en-US" sz="1400" b="1" dirty="0">
                <a:solidFill>
                  <a:prstClr val="white"/>
                </a:solidFill>
                <a:cs typeface="Arial Narrow" panose="020B0604020202020204" pitchFamily="34" charset="0"/>
              </a:rPr>
              <a:t>8 </a:t>
            </a:r>
            <a:r>
              <a:rPr lang="en-US" sz="1400" b="1" dirty="0" err="1">
                <a:solidFill>
                  <a:prstClr val="white"/>
                </a:solidFill>
                <a:cs typeface="Arial Narrow" panose="020B0604020202020204" pitchFamily="34" charset="0"/>
              </a:rPr>
              <a:t>à</a:t>
            </a:r>
            <a:r>
              <a:rPr lang="en-US" sz="1400" b="1" dirty="0">
                <a:solidFill>
                  <a:prstClr val="white"/>
                </a:solidFill>
                <a:cs typeface="Arial Narrow" panose="020B0604020202020204" pitchFamily="34" charset="0"/>
              </a:rPr>
              <a:t> 12 </a:t>
            </a:r>
            <a:r>
              <a:rPr lang="en-US" sz="1400" b="1" dirty="0" err="1">
                <a:solidFill>
                  <a:prstClr val="white"/>
                </a:solidFill>
                <a:cs typeface="Arial Narrow" panose="020B0604020202020204" pitchFamily="34" charset="0"/>
              </a:rPr>
              <a:t>semaines</a:t>
            </a:r>
            <a:r>
              <a:rPr lang="en-US" sz="1400" b="1" dirty="0">
                <a:solidFill>
                  <a:prstClr val="white"/>
                </a:solidFill>
                <a:cs typeface="Arial Narrow" panose="020B0604020202020204" pitchFamily="34" charset="0"/>
              </a:rPr>
              <a:t> de </a:t>
            </a:r>
            <a:r>
              <a:rPr lang="en-US" sz="1400" b="1" dirty="0" err="1">
                <a:solidFill>
                  <a:prstClr val="white"/>
                </a:solidFill>
                <a:cs typeface="Arial Narrow" panose="020B0604020202020204" pitchFamily="34" charset="0"/>
              </a:rPr>
              <a:t>zanubrutinib</a:t>
            </a:r>
            <a:r>
              <a:rPr lang="en-US" sz="1400" b="1" dirty="0">
                <a:solidFill>
                  <a:prstClr val="white"/>
                </a:solidFill>
                <a:cs typeface="Arial Narrow" panose="020B0604020202020204" pitchFamily="34" charset="0"/>
              </a:rPr>
              <a:t> </a:t>
            </a:r>
            <a:r>
              <a:rPr lang="en-US" sz="1400" b="1" dirty="0" err="1">
                <a:solidFill>
                  <a:prstClr val="white"/>
                </a:solidFill>
                <a:cs typeface="Arial Narrow" panose="020B0604020202020204" pitchFamily="34" charset="0"/>
              </a:rPr>
              <a:t>avant</a:t>
            </a:r>
            <a:r>
              <a:rPr lang="en-US" sz="1400" b="1" dirty="0">
                <a:solidFill>
                  <a:prstClr val="white"/>
                </a:solidFill>
                <a:cs typeface="Arial Narrow" panose="020B0604020202020204" pitchFamily="34" charset="0"/>
              </a:rPr>
              <a:t> le </a:t>
            </a:r>
            <a:r>
              <a:rPr lang="en-US" sz="1400" b="1" dirty="0" err="1">
                <a:solidFill>
                  <a:prstClr val="white"/>
                </a:solidFill>
                <a:cs typeface="Arial Narrow" panose="020B0604020202020204" pitchFamily="34" charset="0"/>
              </a:rPr>
              <a:t>sonrotoclax</a:t>
            </a:r>
            <a:r>
              <a:rPr lang="en-US" sz="1400" b="1" dirty="0">
                <a:solidFill>
                  <a:prstClr val="white"/>
                </a:solidFill>
                <a:cs typeface="Arial Narrow" panose="020B0604020202020204" pitchFamily="34" charset="0"/>
              </a:rPr>
              <a:t> </a:t>
            </a:r>
            <a:r>
              <a:rPr lang="en-US" sz="1400" dirty="0">
                <a:solidFill>
                  <a:prstClr val="white"/>
                </a:solidFill>
                <a:cs typeface="Arial Narrow" panose="020B0604020202020204" pitchFamily="34" charset="0"/>
              </a:rPr>
              <a:t>(12 </a:t>
            </a:r>
            <a:r>
              <a:rPr lang="en-US" sz="1400" dirty="0" err="1">
                <a:solidFill>
                  <a:prstClr val="white"/>
                </a:solidFill>
                <a:cs typeface="Arial Narrow" panose="020B0604020202020204" pitchFamily="34" charset="0"/>
              </a:rPr>
              <a:t>semaines</a:t>
            </a:r>
            <a:r>
              <a:rPr lang="en-US" sz="1400" dirty="0">
                <a:solidFill>
                  <a:prstClr val="white"/>
                </a:solidFill>
                <a:cs typeface="Arial Narrow" panose="020B0604020202020204" pitchFamily="34" charset="0"/>
              </a:rPr>
              <a:t> </a:t>
            </a:r>
            <a:r>
              <a:rPr lang="en-US" sz="1400" dirty="0" err="1">
                <a:solidFill>
                  <a:prstClr val="white"/>
                </a:solidFill>
                <a:cs typeface="Arial Narrow" panose="020B0604020202020204" pitchFamily="34" charset="0"/>
              </a:rPr>
              <a:t>si</a:t>
            </a:r>
            <a:r>
              <a:rPr lang="en-US" sz="1400" dirty="0">
                <a:solidFill>
                  <a:prstClr val="white"/>
                </a:solidFill>
                <a:cs typeface="Arial Narrow" panose="020B0604020202020204" pitchFamily="34" charset="0"/>
              </a:rPr>
              <a:t> forte masse </a:t>
            </a:r>
            <a:r>
              <a:rPr lang="en-US" sz="1400" dirty="0" err="1">
                <a:solidFill>
                  <a:prstClr val="white"/>
                </a:solidFill>
                <a:cs typeface="Arial Narrow" panose="020B0604020202020204" pitchFamily="34" charset="0"/>
              </a:rPr>
              <a:t>tumorale</a:t>
            </a:r>
            <a:r>
              <a:rPr lang="en-US" sz="1400" dirty="0">
                <a:solidFill>
                  <a:prstClr val="white"/>
                </a:solidFill>
                <a:cs typeface="Arial Narrow" panose="020B0604020202020204" pitchFamily="34" charset="0"/>
              </a:rPr>
              <a:t>)</a:t>
            </a:r>
          </a:p>
          <a:p>
            <a:pPr algn="ctr">
              <a:spcBef>
                <a:spcPts val="1000"/>
              </a:spcBef>
              <a:buClr>
                <a:srgbClr val="106DAE"/>
              </a:buClr>
              <a:buSzPct val="60000"/>
            </a:pPr>
            <a:r>
              <a:rPr lang="en-US" sz="1400" b="1" dirty="0" err="1">
                <a:solidFill>
                  <a:prstClr val="white"/>
                </a:solidFill>
                <a:cs typeface="Arial Narrow" panose="020B0604020202020204" pitchFamily="34" charset="0"/>
              </a:rPr>
              <a:t>Sonrotoclax</a:t>
            </a:r>
            <a:r>
              <a:rPr lang="en-US" sz="1400" b="1" dirty="0">
                <a:solidFill>
                  <a:prstClr val="white"/>
                </a:solidFill>
                <a:cs typeface="Arial Narrow" panose="020B0604020202020204" pitchFamily="34" charset="0"/>
              </a:rPr>
              <a:t> </a:t>
            </a:r>
            <a:r>
              <a:rPr lang="en-US" sz="1400" b="1" i="1" dirty="0">
                <a:solidFill>
                  <a:prstClr val="white"/>
                </a:solidFill>
                <a:cs typeface="Arial Narrow" panose="020B0604020202020204" pitchFamily="34" charset="0"/>
              </a:rPr>
              <a:t>per </a:t>
            </a:r>
            <a:r>
              <a:rPr lang="en-US" sz="1400" b="1" i="1" dirty="0" err="1">
                <a:solidFill>
                  <a:prstClr val="white"/>
                </a:solidFill>
                <a:cs typeface="Arial Narrow" panose="020B0604020202020204" pitchFamily="34" charset="0"/>
              </a:rPr>
              <a:t>os</a:t>
            </a:r>
            <a:r>
              <a:rPr lang="en-US" sz="1400" b="1" i="1" dirty="0">
                <a:solidFill>
                  <a:prstClr val="white"/>
                </a:solidFill>
                <a:cs typeface="Arial Narrow" panose="020B0604020202020204" pitchFamily="34" charset="0"/>
              </a:rPr>
              <a:t> </a:t>
            </a:r>
            <a:r>
              <a:rPr lang="en-US" sz="1400" b="1" dirty="0">
                <a:solidFill>
                  <a:prstClr val="white"/>
                </a:solidFill>
                <a:cs typeface="Arial Narrow" panose="020B0604020202020204" pitchFamily="34" charset="0"/>
              </a:rPr>
              <a:t>1 x/j avec </a:t>
            </a:r>
            <a:r>
              <a:rPr lang="en-US" sz="1400" b="1" dirty="0" err="1">
                <a:solidFill>
                  <a:prstClr val="white"/>
                </a:solidFill>
                <a:cs typeface="Arial Narrow" panose="020B0604020202020204" pitchFamily="34" charset="0"/>
              </a:rPr>
              <a:t>une</a:t>
            </a:r>
            <a:r>
              <a:rPr lang="en-US" sz="1400" b="1" dirty="0">
                <a:solidFill>
                  <a:prstClr val="white"/>
                </a:solidFill>
                <a:cs typeface="Arial Narrow" panose="020B0604020202020204" pitchFamily="34" charset="0"/>
              </a:rPr>
              <a:t> escalade de dose </a:t>
            </a:r>
            <a:r>
              <a:rPr lang="en-US" sz="1400" b="1" dirty="0" err="1">
                <a:solidFill>
                  <a:prstClr val="white"/>
                </a:solidFill>
                <a:cs typeface="Arial Narrow" panose="020B0604020202020204" pitchFamily="34" charset="0"/>
              </a:rPr>
              <a:t>hebdomadaire</a:t>
            </a:r>
            <a:r>
              <a:rPr lang="en-US" sz="1400" b="1" dirty="0">
                <a:solidFill>
                  <a:prstClr val="white"/>
                </a:solidFill>
                <a:cs typeface="Arial Narrow" panose="020B0604020202020204" pitchFamily="34" charset="0"/>
              </a:rPr>
              <a:t> </a:t>
            </a:r>
            <a:r>
              <a:rPr lang="en-US" sz="1400" b="1" dirty="0" err="1">
                <a:solidFill>
                  <a:prstClr val="white"/>
                </a:solidFill>
                <a:cs typeface="Arial Narrow" panose="020B0604020202020204" pitchFamily="34" charset="0"/>
              </a:rPr>
              <a:t>ou</a:t>
            </a:r>
            <a:r>
              <a:rPr lang="en-US" sz="1400" b="1" dirty="0">
                <a:solidFill>
                  <a:prstClr val="white"/>
                </a:solidFill>
                <a:cs typeface="Arial Narrow" panose="020B0604020202020204" pitchFamily="34" charset="0"/>
              </a:rPr>
              <a:t> </a:t>
            </a:r>
            <a:r>
              <a:rPr lang="en-US" sz="1400" b="1" dirty="0" err="1">
                <a:solidFill>
                  <a:prstClr val="white"/>
                </a:solidFill>
                <a:cs typeface="Arial Narrow" panose="020B0604020202020204" pitchFamily="34" charset="0"/>
              </a:rPr>
              <a:t>quotidienne</a:t>
            </a:r>
            <a:endParaRPr lang="en-US" sz="1400" dirty="0">
              <a:solidFill>
                <a:prstClr val="white"/>
              </a:solidFill>
              <a:cs typeface="Arial Narrow" panose="020B0604020202020204" pitchFamily="34" charset="0"/>
            </a:endParaRPr>
          </a:p>
        </p:txBody>
      </p:sp>
      <p:sp>
        <p:nvSpPr>
          <p:cNvPr id="22" name="Freeform 41">
            <a:extLst>
              <a:ext uri="{FF2B5EF4-FFF2-40B4-BE49-F238E27FC236}">
                <a16:creationId xmlns:a16="http://schemas.microsoft.com/office/drawing/2014/main" xmlns="" id="{BEE94570-E9D1-4409-3F8D-A459B3C26AE6}"/>
              </a:ext>
            </a:extLst>
          </p:cNvPr>
          <p:cNvSpPr/>
          <p:nvPr/>
        </p:nvSpPr>
        <p:spPr>
          <a:xfrm>
            <a:off x="7326556" y="1098511"/>
            <a:ext cx="3622943" cy="860479"/>
          </a:xfrm>
          <a:prstGeom prst="roundRect">
            <a:avLst>
              <a:gd name="adj" fmla="val 9151"/>
            </a:avLst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36000" tIns="36000" rIns="36000" bIns="36000" numCol="1" spcCol="1270" anchor="ctr" anchorCtr="0">
            <a:noAutofit/>
          </a:bodyPr>
          <a:lstStyle/>
          <a:p>
            <a:pPr algn="ctr" defTabSz="514350">
              <a:defRPr/>
            </a:pPr>
            <a:r>
              <a:rPr lang="en-US" sz="1400" b="1" kern="0" dirty="0" err="1">
                <a:solidFill>
                  <a:prstClr val="white"/>
                </a:solidFill>
                <a:cs typeface="Arial" panose="020B0604020202020204" pitchFamily="34" charset="0"/>
              </a:rPr>
              <a:t>Sonrotoclax</a:t>
            </a:r>
            <a:r>
              <a:rPr lang="en-US" sz="1400" b="1" kern="0" dirty="0">
                <a:solidFill>
                  <a:prstClr val="white"/>
                </a:solidFill>
                <a:cs typeface="Arial" panose="020B0604020202020204" pitchFamily="34" charset="0"/>
              </a:rPr>
              <a:t> + Zanubrutinib Expansion</a:t>
            </a:r>
          </a:p>
          <a:p>
            <a:pPr algn="ctr" defTabSz="514350">
              <a:defRPr/>
            </a:pPr>
            <a:r>
              <a:rPr lang="en-US" sz="1400" i="1" kern="0" dirty="0">
                <a:solidFill>
                  <a:prstClr val="white"/>
                </a:solidFill>
                <a:cs typeface="Arial" panose="020B0604020202020204" pitchFamily="34" charset="0"/>
              </a:rPr>
              <a:t>LLC R/R, MCL, LLC L1</a:t>
            </a:r>
          </a:p>
        </p:txBody>
      </p:sp>
      <p:sp>
        <p:nvSpPr>
          <p:cNvPr id="23" name="Freeform 41">
            <a:extLst>
              <a:ext uri="{FF2B5EF4-FFF2-40B4-BE49-F238E27FC236}">
                <a16:creationId xmlns:a16="http://schemas.microsoft.com/office/drawing/2014/main" xmlns="" id="{F610C7F1-B78C-6F22-C758-1B892116E5C4}"/>
              </a:ext>
            </a:extLst>
          </p:cNvPr>
          <p:cNvSpPr/>
          <p:nvPr/>
        </p:nvSpPr>
        <p:spPr>
          <a:xfrm>
            <a:off x="8198422" y="2382124"/>
            <a:ext cx="2116328" cy="479732"/>
          </a:xfrm>
          <a:prstGeom prst="roundRect">
            <a:avLst>
              <a:gd name="adj" fmla="val 9151"/>
            </a:avLst>
          </a:prstGeom>
          <a:solidFill>
            <a:schemeClr val="accent2"/>
          </a:solidFill>
          <a:ln w="9525" cap="flat" cmpd="sng" algn="ctr">
            <a:solidFill>
              <a:schemeClr val="bg1"/>
            </a:solidFill>
            <a:prstDash val="solid"/>
          </a:ln>
          <a:effectLst/>
        </p:spPr>
        <p:txBody>
          <a:bodyPr spcFirstLastPara="0" vert="horz" wrap="square" lIns="36000" tIns="36000" rIns="36000" bIns="36000" numCol="1" spcCol="1270" anchor="ctr" anchorCtr="0">
            <a:noAutofit/>
          </a:bodyPr>
          <a:lstStyle/>
          <a:p>
            <a:pPr algn="ctr" defTabSz="514350">
              <a:defRPr/>
            </a:pPr>
            <a:r>
              <a:rPr lang="en-US" sz="1400" b="1" kern="0">
                <a:solidFill>
                  <a:prstClr val="white"/>
                </a:solidFill>
                <a:cs typeface="Arial" panose="020B0604020202020204" pitchFamily="34" charset="0"/>
              </a:rPr>
              <a:t>Sonrotoclax 320mg </a:t>
            </a:r>
            <a:br>
              <a:rPr lang="en-US" sz="1400" b="1" kern="0">
                <a:solidFill>
                  <a:prstClr val="white"/>
                </a:solidFill>
                <a:cs typeface="Arial" panose="020B0604020202020204" pitchFamily="34" charset="0"/>
              </a:rPr>
            </a:br>
            <a:r>
              <a:rPr lang="en-US" sz="1400" b="1" kern="0">
                <a:solidFill>
                  <a:prstClr val="white"/>
                </a:solidFill>
                <a:cs typeface="Arial" panose="020B0604020202020204" pitchFamily="34" charset="0"/>
              </a:rPr>
              <a:t>+ Zanubrutinib</a:t>
            </a:r>
            <a:endParaRPr lang="en-US" sz="1400" b="1" kern="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24" name="Freeform 41">
            <a:extLst>
              <a:ext uri="{FF2B5EF4-FFF2-40B4-BE49-F238E27FC236}">
                <a16:creationId xmlns:a16="http://schemas.microsoft.com/office/drawing/2014/main" xmlns="" id="{E9821F3C-6FD2-2D0C-C1B0-419622C1856D}"/>
              </a:ext>
            </a:extLst>
          </p:cNvPr>
          <p:cNvSpPr/>
          <p:nvPr/>
        </p:nvSpPr>
        <p:spPr>
          <a:xfrm>
            <a:off x="1844651" y="3378776"/>
            <a:ext cx="681677" cy="312249"/>
          </a:xfrm>
          <a:prstGeom prst="roundRect">
            <a:avLst>
              <a:gd name="adj" fmla="val 9151"/>
            </a:avLst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bg1"/>
            </a:solidFill>
            <a:prstDash val="solid"/>
          </a:ln>
          <a:effectLst/>
        </p:spPr>
        <p:txBody>
          <a:bodyPr spcFirstLastPara="0" vert="horz" wrap="square" lIns="36000" tIns="36000" rIns="36000" bIns="36000" numCol="1" spcCol="1270" anchor="ctr" anchorCtr="0">
            <a:noAutofit/>
          </a:bodyPr>
          <a:lstStyle/>
          <a:p>
            <a:pPr algn="ctr" defTabSz="514350">
              <a:defRPr/>
            </a:pPr>
            <a:r>
              <a:rPr lang="en-US" sz="1400" b="1" kern="0" dirty="0">
                <a:solidFill>
                  <a:prstClr val="white"/>
                </a:solidFill>
                <a:cs typeface="Arial" panose="020B0604020202020204" pitchFamily="34" charset="0"/>
              </a:rPr>
              <a:t>40mg</a:t>
            </a:r>
            <a:endParaRPr lang="en-US" sz="1400" i="1" kern="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25" name="Freeform 41">
            <a:extLst>
              <a:ext uri="{FF2B5EF4-FFF2-40B4-BE49-F238E27FC236}">
                <a16:creationId xmlns:a16="http://schemas.microsoft.com/office/drawing/2014/main" xmlns="" id="{7AFFAC89-0B4C-202D-74BE-F5C21FD0F619}"/>
              </a:ext>
            </a:extLst>
          </p:cNvPr>
          <p:cNvSpPr/>
          <p:nvPr/>
        </p:nvSpPr>
        <p:spPr>
          <a:xfrm>
            <a:off x="2552123" y="3072386"/>
            <a:ext cx="681677" cy="312249"/>
          </a:xfrm>
          <a:prstGeom prst="roundRect">
            <a:avLst>
              <a:gd name="adj" fmla="val 9151"/>
            </a:avLst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bg1"/>
            </a:solidFill>
            <a:prstDash val="solid"/>
          </a:ln>
          <a:effectLst/>
        </p:spPr>
        <p:txBody>
          <a:bodyPr spcFirstLastPara="0" vert="horz" wrap="square" lIns="36000" tIns="36000" rIns="36000" bIns="36000" numCol="1" spcCol="1270" anchor="ctr" anchorCtr="0">
            <a:noAutofit/>
          </a:bodyPr>
          <a:lstStyle/>
          <a:p>
            <a:pPr algn="ctr" defTabSz="514350">
              <a:defRPr/>
            </a:pPr>
            <a:r>
              <a:rPr lang="en-US" sz="1400" b="1" kern="0" dirty="0">
                <a:solidFill>
                  <a:prstClr val="white"/>
                </a:solidFill>
                <a:cs typeface="Arial" panose="020B0604020202020204" pitchFamily="34" charset="0"/>
              </a:rPr>
              <a:t>80mg</a:t>
            </a:r>
            <a:endParaRPr lang="en-US" sz="1400" i="1" kern="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26" name="Freeform 41">
            <a:extLst>
              <a:ext uri="{FF2B5EF4-FFF2-40B4-BE49-F238E27FC236}">
                <a16:creationId xmlns:a16="http://schemas.microsoft.com/office/drawing/2014/main" xmlns="" id="{038705B3-5733-E161-63C4-97596F205FC5}"/>
              </a:ext>
            </a:extLst>
          </p:cNvPr>
          <p:cNvSpPr/>
          <p:nvPr/>
        </p:nvSpPr>
        <p:spPr>
          <a:xfrm>
            <a:off x="3259595" y="2765994"/>
            <a:ext cx="681677" cy="312249"/>
          </a:xfrm>
          <a:prstGeom prst="roundRect">
            <a:avLst>
              <a:gd name="adj" fmla="val 9151"/>
            </a:avLst>
          </a:prstGeom>
          <a:solidFill>
            <a:schemeClr val="accent2"/>
          </a:solidFill>
          <a:ln w="9525" cap="flat" cmpd="sng" algn="ctr">
            <a:solidFill>
              <a:schemeClr val="bg1"/>
            </a:solidFill>
            <a:prstDash val="solid"/>
          </a:ln>
          <a:effectLst/>
        </p:spPr>
        <p:txBody>
          <a:bodyPr spcFirstLastPara="0" vert="horz" wrap="square" lIns="36000" tIns="36000" rIns="36000" bIns="36000" numCol="1" spcCol="1270" anchor="ctr" anchorCtr="0">
            <a:noAutofit/>
          </a:bodyPr>
          <a:lstStyle/>
          <a:p>
            <a:pPr algn="ctr" defTabSz="514350">
              <a:defRPr/>
            </a:pPr>
            <a:r>
              <a:rPr lang="en-US" sz="1400" b="1" kern="0" dirty="0">
                <a:solidFill>
                  <a:prstClr val="white"/>
                </a:solidFill>
                <a:cs typeface="Arial" panose="020B0604020202020204" pitchFamily="34" charset="0"/>
              </a:rPr>
              <a:t>160mg</a:t>
            </a:r>
            <a:endParaRPr lang="en-US" sz="1400" i="1" kern="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27" name="Freeform 41">
            <a:extLst>
              <a:ext uri="{FF2B5EF4-FFF2-40B4-BE49-F238E27FC236}">
                <a16:creationId xmlns:a16="http://schemas.microsoft.com/office/drawing/2014/main" xmlns="" id="{27539E72-500B-6363-0147-7EB32048E334}"/>
              </a:ext>
            </a:extLst>
          </p:cNvPr>
          <p:cNvSpPr/>
          <p:nvPr/>
        </p:nvSpPr>
        <p:spPr>
          <a:xfrm>
            <a:off x="3967067" y="2459602"/>
            <a:ext cx="681677" cy="312249"/>
          </a:xfrm>
          <a:prstGeom prst="roundRect">
            <a:avLst>
              <a:gd name="adj" fmla="val 9151"/>
            </a:avLst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bg1"/>
            </a:solidFill>
            <a:prstDash val="solid"/>
          </a:ln>
          <a:effectLst/>
        </p:spPr>
        <p:txBody>
          <a:bodyPr spcFirstLastPara="0" vert="horz" wrap="square" lIns="36000" tIns="36000" rIns="36000" bIns="36000" numCol="1" spcCol="1270" anchor="ctr" anchorCtr="0">
            <a:noAutofit/>
          </a:bodyPr>
          <a:lstStyle/>
          <a:p>
            <a:pPr algn="ctr" defTabSz="514350">
              <a:defRPr/>
            </a:pPr>
            <a:r>
              <a:rPr lang="en-US" sz="1400" b="1" kern="0" dirty="0">
                <a:solidFill>
                  <a:prstClr val="white"/>
                </a:solidFill>
                <a:cs typeface="Arial" panose="020B0604020202020204" pitchFamily="34" charset="0"/>
              </a:rPr>
              <a:t>320mg</a:t>
            </a:r>
            <a:endParaRPr lang="en-US" sz="1400" i="1" kern="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28" name="Freeform 41">
            <a:extLst>
              <a:ext uri="{FF2B5EF4-FFF2-40B4-BE49-F238E27FC236}">
                <a16:creationId xmlns:a16="http://schemas.microsoft.com/office/drawing/2014/main" xmlns="" id="{5C0976A2-137E-D853-071F-4A16334387F4}"/>
              </a:ext>
            </a:extLst>
          </p:cNvPr>
          <p:cNvSpPr/>
          <p:nvPr/>
        </p:nvSpPr>
        <p:spPr>
          <a:xfrm>
            <a:off x="4674539" y="2153210"/>
            <a:ext cx="681677" cy="312249"/>
          </a:xfrm>
          <a:prstGeom prst="roundRect">
            <a:avLst>
              <a:gd name="adj" fmla="val 9151"/>
            </a:avLst>
          </a:prstGeom>
          <a:solidFill>
            <a:schemeClr val="accent2">
              <a:lumMod val="50000"/>
            </a:schemeClr>
          </a:solidFill>
          <a:ln w="9525" cap="flat" cmpd="sng" algn="ctr">
            <a:solidFill>
              <a:schemeClr val="bg1"/>
            </a:solidFill>
            <a:prstDash val="solid"/>
          </a:ln>
          <a:effectLst/>
        </p:spPr>
        <p:txBody>
          <a:bodyPr spcFirstLastPara="0" vert="horz" wrap="square" lIns="36000" tIns="36000" rIns="36000" bIns="36000" numCol="1" spcCol="1270" anchor="ctr" anchorCtr="0">
            <a:noAutofit/>
          </a:bodyPr>
          <a:lstStyle/>
          <a:p>
            <a:pPr algn="ctr" defTabSz="514350">
              <a:defRPr/>
            </a:pPr>
            <a:r>
              <a:rPr lang="en-US" sz="1400" b="1" kern="0">
                <a:solidFill>
                  <a:prstClr val="white"/>
                </a:solidFill>
                <a:cs typeface="Arial" panose="020B0604020202020204" pitchFamily="34" charset="0"/>
              </a:rPr>
              <a:t>640mg</a:t>
            </a:r>
            <a:endParaRPr lang="en-US" sz="1400" i="1" kern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xmlns="" id="{FF8B1F89-FB8F-087D-C954-0A8AC84E3847}"/>
              </a:ext>
            </a:extLst>
          </p:cNvPr>
          <p:cNvCxnSpPr>
            <a:cxnSpLocks/>
            <a:stCxn id="22" idx="1"/>
            <a:endCxn id="14" idx="3"/>
          </p:cNvCxnSpPr>
          <p:nvPr/>
        </p:nvCxnSpPr>
        <p:spPr>
          <a:xfrm flipH="1">
            <a:off x="5408974" y="1528751"/>
            <a:ext cx="1917582" cy="5038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lèche : droite 36">
            <a:extLst>
              <a:ext uri="{FF2B5EF4-FFF2-40B4-BE49-F238E27FC236}">
                <a16:creationId xmlns:a16="http://schemas.microsoft.com/office/drawing/2014/main" xmlns="" id="{8ED50AA9-909F-E5FB-F4AE-A047E6508A23}"/>
              </a:ext>
            </a:extLst>
          </p:cNvPr>
          <p:cNvSpPr/>
          <p:nvPr/>
        </p:nvSpPr>
        <p:spPr>
          <a:xfrm>
            <a:off x="5408974" y="2392200"/>
            <a:ext cx="2269642" cy="1074594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8" name="Freeform 41">
            <a:extLst>
              <a:ext uri="{FF2B5EF4-FFF2-40B4-BE49-F238E27FC236}">
                <a16:creationId xmlns:a16="http://schemas.microsoft.com/office/drawing/2014/main" xmlns="" id="{D6E3A485-E250-1ACC-4AFE-098BBE843FA8}"/>
              </a:ext>
            </a:extLst>
          </p:cNvPr>
          <p:cNvSpPr/>
          <p:nvPr/>
        </p:nvSpPr>
        <p:spPr>
          <a:xfrm>
            <a:off x="5434769" y="2707062"/>
            <a:ext cx="1692862" cy="42781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514350">
              <a:defRPr/>
            </a:pPr>
            <a:r>
              <a:rPr lang="en-US" sz="800" b="1" kern="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160mg et 320mg </a:t>
            </a:r>
            <a:br>
              <a:rPr lang="en-US" sz="800" b="1" kern="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</a:br>
            <a:r>
              <a:rPr lang="en-US" sz="800" b="1" kern="0" dirty="0" err="1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sélectionnés</a:t>
            </a:r>
            <a:r>
              <a:rPr lang="en-US" sz="800" b="1" kern="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 pour la phase </a:t>
            </a:r>
            <a:r>
              <a:rPr lang="en-US" sz="800" b="1" kern="0" dirty="0" err="1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d’expansion</a:t>
            </a:r>
            <a:endParaRPr lang="en-US" sz="800" kern="0" baseline="30000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xmlns="" id="{0E14B5F9-0096-48BC-ED62-8DB91C0B2AC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017816" y="6342603"/>
            <a:ext cx="5159375" cy="247196"/>
          </a:xfrm>
        </p:spPr>
        <p:txBody>
          <a:bodyPr/>
          <a:lstStyle/>
          <a:p>
            <a:r>
              <a:rPr lang="fr-FR" dirty="0"/>
              <a:t>C. S. Tam et al., ASH</a:t>
            </a:r>
            <a:r>
              <a:rPr lang="fr-FR" baseline="30000" dirty="0"/>
              <a:t>® </a:t>
            </a:r>
            <a:r>
              <a:rPr lang="fr-FR" dirty="0"/>
              <a:t>2023, Abs. #327</a:t>
            </a:r>
          </a:p>
        </p:txBody>
      </p:sp>
    </p:spTree>
    <p:extLst>
      <p:ext uri="{BB962C8B-B14F-4D97-AF65-F5344CB8AC3E}">
        <p14:creationId xmlns:p14="http://schemas.microsoft.com/office/powerpoint/2010/main" val="251569835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059A7B84-8FC5-2BA1-A8B6-761F80BD71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 err="1"/>
              <a:t>Sonrotoclax</a:t>
            </a:r>
            <a:r>
              <a:rPr lang="fr-FR" dirty="0"/>
              <a:t> + </a:t>
            </a:r>
            <a:r>
              <a:rPr lang="fr-FR" dirty="0" err="1"/>
              <a:t>Zanubrutinib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27EFDC11-C2ED-2E38-0E8F-CB85D25B632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/>
              <a:t>Effets indésirables fréquents (incidence &gt;5 patients)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xmlns="" id="{0D381A8C-A80D-51CD-C43A-BAFEF4F0ADB1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104660" y="1280329"/>
            <a:ext cx="3556000" cy="2196039"/>
          </a:xfrm>
        </p:spPr>
        <p:txBody>
          <a:bodyPr/>
          <a:lstStyle/>
          <a:p>
            <a:r>
              <a:rPr lang="fr-FR" sz="2000" dirty="0"/>
              <a:t>EI observés avec </a:t>
            </a:r>
            <a:br>
              <a:rPr lang="fr-FR" sz="2000" dirty="0"/>
            </a:br>
            <a:r>
              <a:rPr lang="fr-FR" sz="2000" dirty="0"/>
              <a:t>la combinaison </a:t>
            </a:r>
            <a:r>
              <a:rPr lang="fr-FR" sz="2000" dirty="0" err="1"/>
              <a:t>Sonrotoclax</a:t>
            </a:r>
            <a:r>
              <a:rPr lang="fr-FR" sz="2000" dirty="0"/>
              <a:t> </a:t>
            </a:r>
            <a:br>
              <a:rPr lang="fr-FR" sz="2000" dirty="0"/>
            </a:br>
            <a:r>
              <a:rPr lang="fr-FR" sz="2000" dirty="0"/>
              <a:t>+ </a:t>
            </a:r>
            <a:r>
              <a:rPr lang="fr-FR" sz="2000" dirty="0" err="1"/>
              <a:t>Zanubrutinib</a:t>
            </a:r>
            <a:r>
              <a:rPr lang="fr-FR" sz="2000" dirty="0"/>
              <a:t> majoritairement </a:t>
            </a:r>
            <a:br>
              <a:rPr lang="fr-FR" sz="2000" dirty="0"/>
            </a:br>
            <a:r>
              <a:rPr lang="fr-FR" sz="2000" dirty="0"/>
              <a:t>de Grades 1 et 2</a:t>
            </a:r>
          </a:p>
        </p:txBody>
      </p:sp>
      <p:sp>
        <p:nvSpPr>
          <p:cNvPr id="9" name="Espace réservé du contenu 5">
            <a:extLst>
              <a:ext uri="{FF2B5EF4-FFF2-40B4-BE49-F238E27FC236}">
                <a16:creationId xmlns:a16="http://schemas.microsoft.com/office/drawing/2014/main" xmlns="" id="{5D77CBD3-EB89-97BC-1EF2-E70AF18A4B0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277157" y="1268390"/>
            <a:ext cx="6325060" cy="4498229"/>
          </a:xfrm>
        </p:spPr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10" name="Espace réservé du texte 6">
            <a:extLst>
              <a:ext uri="{FF2B5EF4-FFF2-40B4-BE49-F238E27FC236}">
                <a16:creationId xmlns:a16="http://schemas.microsoft.com/office/drawing/2014/main" xmlns="" id="{B7E9E34C-8E62-F147-7C30-8D99F6997E75}"/>
              </a:ext>
            </a:extLst>
          </p:cNvPr>
          <p:cNvSpPr txBox="1">
            <a:spLocks/>
          </p:cNvSpPr>
          <p:nvPr/>
        </p:nvSpPr>
        <p:spPr>
          <a:xfrm>
            <a:off x="4597762" y="5482388"/>
            <a:ext cx="1261746" cy="276857"/>
          </a:xfrm>
          <a:prstGeom prst="rect">
            <a:avLst/>
          </a:prstGeom>
          <a:noFill/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rgbClr val="737078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100"/>
              <a:t>Patients (%)</a:t>
            </a:r>
            <a:endParaRPr lang="fr-FR" sz="1000" dirty="0"/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xmlns="" id="{F60FD5DF-52E7-B872-2F2B-A3A9E493B827}"/>
              </a:ext>
            </a:extLst>
          </p:cNvPr>
          <p:cNvSpPr txBox="1">
            <a:spLocks/>
          </p:cNvSpPr>
          <p:nvPr/>
        </p:nvSpPr>
        <p:spPr>
          <a:xfrm>
            <a:off x="1878350" y="1439586"/>
            <a:ext cx="1002795" cy="3812816"/>
          </a:xfrm>
          <a:prstGeom prst="rect">
            <a:avLst/>
          </a:prstGeom>
          <a:noFill/>
        </p:spPr>
        <p:txBody>
          <a:bodyPr lIns="36000" tIns="36000" rIns="36000" bIns="3600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rgbClr val="737078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500"/>
              </a:spcBef>
            </a:pPr>
            <a:r>
              <a:rPr lang="fr-FR" sz="1000" dirty="0"/>
              <a:t>Ecchymoses</a:t>
            </a:r>
          </a:p>
          <a:p>
            <a:pPr algn="r">
              <a:lnSpc>
                <a:spcPct val="100000"/>
              </a:lnSpc>
              <a:spcBef>
                <a:spcPts val="500"/>
              </a:spcBef>
            </a:pPr>
            <a:r>
              <a:rPr lang="fr-FR" sz="1000" dirty="0"/>
              <a:t>Neutropénie</a:t>
            </a:r>
          </a:p>
          <a:p>
            <a:pPr algn="r">
              <a:lnSpc>
                <a:spcPct val="100000"/>
              </a:lnSpc>
              <a:spcBef>
                <a:spcPts val="500"/>
              </a:spcBef>
            </a:pPr>
            <a:r>
              <a:rPr lang="fr-FR" sz="1000" dirty="0"/>
              <a:t>COVID-19</a:t>
            </a:r>
          </a:p>
          <a:p>
            <a:pPr algn="r">
              <a:lnSpc>
                <a:spcPct val="100000"/>
              </a:lnSpc>
              <a:spcBef>
                <a:spcPts val="500"/>
              </a:spcBef>
            </a:pPr>
            <a:r>
              <a:rPr lang="fr-FR" sz="1000" dirty="0"/>
              <a:t>Céphalées</a:t>
            </a:r>
          </a:p>
          <a:p>
            <a:pPr algn="r">
              <a:lnSpc>
                <a:spcPct val="100000"/>
              </a:lnSpc>
              <a:spcBef>
                <a:spcPts val="500"/>
              </a:spcBef>
            </a:pPr>
            <a:r>
              <a:rPr lang="fr-FR" sz="1000" dirty="0"/>
              <a:t>Diarrhée</a:t>
            </a:r>
          </a:p>
          <a:p>
            <a:pPr algn="r">
              <a:lnSpc>
                <a:spcPct val="100000"/>
              </a:lnSpc>
              <a:spcBef>
                <a:spcPts val="500"/>
              </a:spcBef>
            </a:pPr>
            <a:r>
              <a:rPr lang="fr-FR" sz="1000" dirty="0"/>
              <a:t>Fatigue</a:t>
            </a:r>
          </a:p>
          <a:p>
            <a:pPr algn="r">
              <a:lnSpc>
                <a:spcPct val="100000"/>
              </a:lnSpc>
              <a:spcBef>
                <a:spcPts val="500"/>
              </a:spcBef>
            </a:pPr>
            <a:r>
              <a:rPr lang="fr-FR" sz="1000" dirty="0" smtClean="0"/>
              <a:t>Pétéchies</a:t>
            </a:r>
            <a:endParaRPr lang="fr-FR" sz="1000" dirty="0"/>
          </a:p>
          <a:p>
            <a:pPr algn="r">
              <a:lnSpc>
                <a:spcPct val="100000"/>
              </a:lnSpc>
              <a:spcBef>
                <a:spcPts val="500"/>
              </a:spcBef>
            </a:pPr>
            <a:r>
              <a:rPr lang="fr-FR" sz="1000" dirty="0"/>
              <a:t>Nausées</a:t>
            </a:r>
          </a:p>
          <a:p>
            <a:pPr algn="r">
              <a:lnSpc>
                <a:spcPct val="100000"/>
              </a:lnSpc>
              <a:spcBef>
                <a:spcPts val="500"/>
              </a:spcBef>
            </a:pPr>
            <a:r>
              <a:rPr lang="fr-FR" sz="1000" dirty="0"/>
              <a:t>Toux</a:t>
            </a:r>
          </a:p>
          <a:p>
            <a:pPr algn="r">
              <a:lnSpc>
                <a:spcPct val="100000"/>
              </a:lnSpc>
              <a:spcBef>
                <a:spcPts val="500"/>
              </a:spcBef>
            </a:pPr>
            <a:r>
              <a:rPr lang="fr-FR" sz="1000" dirty="0"/>
              <a:t>Myalgies</a:t>
            </a:r>
          </a:p>
          <a:p>
            <a:pPr algn="r">
              <a:lnSpc>
                <a:spcPct val="100000"/>
              </a:lnSpc>
              <a:spcBef>
                <a:spcPts val="500"/>
              </a:spcBef>
            </a:pPr>
            <a:r>
              <a:rPr lang="fr-FR" sz="1000" dirty="0" err="1"/>
              <a:t>LOmbalgies</a:t>
            </a:r>
            <a:endParaRPr lang="fr-FR" sz="1000" dirty="0"/>
          </a:p>
          <a:p>
            <a:pPr algn="r">
              <a:lnSpc>
                <a:spcPct val="100000"/>
              </a:lnSpc>
              <a:spcBef>
                <a:spcPts val="500"/>
              </a:spcBef>
            </a:pPr>
            <a:r>
              <a:rPr lang="fr-FR" sz="1000" dirty="0"/>
              <a:t>RGO</a:t>
            </a:r>
          </a:p>
          <a:p>
            <a:pPr algn="r">
              <a:lnSpc>
                <a:spcPct val="100000"/>
              </a:lnSpc>
              <a:spcBef>
                <a:spcPts val="500"/>
              </a:spcBef>
            </a:pPr>
            <a:r>
              <a:rPr lang="fr-FR" sz="1000" dirty="0"/>
              <a:t>Infections VAS</a:t>
            </a:r>
          </a:p>
          <a:p>
            <a:pPr algn="r">
              <a:lnSpc>
                <a:spcPct val="100000"/>
              </a:lnSpc>
              <a:spcBef>
                <a:spcPts val="500"/>
              </a:spcBef>
            </a:pPr>
            <a:r>
              <a:rPr lang="fr-FR" sz="1000" dirty="0"/>
              <a:t>Constipation</a:t>
            </a:r>
          </a:p>
          <a:p>
            <a:pPr algn="r">
              <a:lnSpc>
                <a:spcPct val="100000"/>
              </a:lnSpc>
              <a:spcBef>
                <a:spcPts val="500"/>
              </a:spcBef>
            </a:pPr>
            <a:r>
              <a:rPr lang="fr-FR" sz="1000" dirty="0"/>
              <a:t>Arthralgies</a:t>
            </a:r>
          </a:p>
          <a:p>
            <a:pPr algn="r">
              <a:lnSpc>
                <a:spcPct val="100000"/>
              </a:lnSpc>
              <a:spcBef>
                <a:spcPts val="500"/>
              </a:spcBef>
            </a:pPr>
            <a:r>
              <a:rPr lang="fr-FR" sz="1000" dirty="0"/>
              <a:t>Hypertension</a:t>
            </a:r>
          </a:p>
          <a:p>
            <a:pPr algn="r">
              <a:lnSpc>
                <a:spcPct val="100000"/>
              </a:lnSpc>
              <a:spcBef>
                <a:spcPts val="500"/>
              </a:spcBef>
            </a:pPr>
            <a:r>
              <a:rPr lang="fr-FR" sz="1000" dirty="0"/>
              <a:t>Rash</a:t>
            </a:r>
            <a:endParaRPr lang="fr-FR" sz="800" dirty="0"/>
          </a:p>
        </p:txBody>
      </p:sp>
      <p:grpSp>
        <p:nvGrpSpPr>
          <p:cNvPr id="90" name="Groupe 89">
            <a:extLst>
              <a:ext uri="{FF2B5EF4-FFF2-40B4-BE49-F238E27FC236}">
                <a16:creationId xmlns:a16="http://schemas.microsoft.com/office/drawing/2014/main" xmlns="" id="{DFB5379B-2C38-77AF-D375-A6CC7B225C15}"/>
              </a:ext>
            </a:extLst>
          </p:cNvPr>
          <p:cNvGrpSpPr/>
          <p:nvPr/>
        </p:nvGrpSpPr>
        <p:grpSpPr>
          <a:xfrm>
            <a:off x="2670855" y="1454334"/>
            <a:ext cx="4931362" cy="4137519"/>
            <a:chOff x="2704343" y="1763777"/>
            <a:chExt cx="3125562" cy="3581019"/>
          </a:xfrm>
        </p:grpSpPr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xmlns="" id="{FB60B724-C339-3D5F-376F-ED9C47A5EC76}"/>
                </a:ext>
              </a:extLst>
            </p:cNvPr>
            <p:cNvGrpSpPr/>
            <p:nvPr/>
          </p:nvGrpSpPr>
          <p:grpSpPr>
            <a:xfrm>
              <a:off x="2704343" y="5067939"/>
              <a:ext cx="3125562" cy="276857"/>
              <a:chOff x="2605879" y="4618742"/>
              <a:chExt cx="3214181" cy="276857"/>
            </a:xfrm>
          </p:grpSpPr>
          <p:sp>
            <p:nvSpPr>
              <p:cNvPr id="14" name="Espace réservé du texte 6">
                <a:extLst>
                  <a:ext uri="{FF2B5EF4-FFF2-40B4-BE49-F238E27FC236}">
                    <a16:creationId xmlns:a16="http://schemas.microsoft.com/office/drawing/2014/main" xmlns="" id="{31E5F6CD-5B84-299C-10A6-EC8E085123E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05879" y="4618742"/>
                <a:ext cx="357131" cy="276857"/>
              </a:xfrm>
              <a:prstGeom prst="rect">
                <a:avLst/>
              </a:prstGeom>
              <a:noFill/>
            </p:spPr>
            <p:txBody>
              <a:bodyPr anchor="ctr"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rgbClr val="737078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1000" b="0"/>
                  <a:t>40</a:t>
                </a:r>
                <a:endParaRPr lang="fr-FR" sz="800" b="0" dirty="0"/>
              </a:p>
            </p:txBody>
          </p:sp>
          <p:sp>
            <p:nvSpPr>
              <p:cNvPr id="15" name="Espace réservé du texte 6">
                <a:extLst>
                  <a:ext uri="{FF2B5EF4-FFF2-40B4-BE49-F238E27FC236}">
                    <a16:creationId xmlns:a16="http://schemas.microsoft.com/office/drawing/2014/main" xmlns="" id="{E5631BC2-84F2-5D5E-CFCD-0ABD85E1958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63010" y="4618742"/>
                <a:ext cx="357131" cy="276857"/>
              </a:xfrm>
              <a:prstGeom prst="rect">
                <a:avLst/>
              </a:prstGeom>
              <a:noFill/>
            </p:spPr>
            <p:txBody>
              <a:bodyPr anchor="ctr"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rgbClr val="737078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1000" b="0"/>
                  <a:t>30</a:t>
                </a:r>
                <a:endParaRPr lang="fr-FR" sz="800" b="0" dirty="0"/>
              </a:p>
            </p:txBody>
          </p:sp>
          <p:sp>
            <p:nvSpPr>
              <p:cNvPr id="16" name="Espace réservé du texte 6">
                <a:extLst>
                  <a:ext uri="{FF2B5EF4-FFF2-40B4-BE49-F238E27FC236}">
                    <a16:creationId xmlns:a16="http://schemas.microsoft.com/office/drawing/2014/main" xmlns="" id="{4E14C16F-2403-0E3B-F006-CB66E5F2FFE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20142" y="4618742"/>
                <a:ext cx="357131" cy="276857"/>
              </a:xfrm>
              <a:prstGeom prst="rect">
                <a:avLst/>
              </a:prstGeom>
              <a:noFill/>
            </p:spPr>
            <p:txBody>
              <a:bodyPr anchor="ctr"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rgbClr val="737078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1000" b="0"/>
                  <a:t>20</a:t>
                </a:r>
                <a:endParaRPr lang="fr-FR" sz="800" b="0" dirty="0"/>
              </a:p>
            </p:txBody>
          </p:sp>
          <p:sp>
            <p:nvSpPr>
              <p:cNvPr id="17" name="Espace réservé du texte 6">
                <a:extLst>
                  <a:ext uri="{FF2B5EF4-FFF2-40B4-BE49-F238E27FC236}">
                    <a16:creationId xmlns:a16="http://schemas.microsoft.com/office/drawing/2014/main" xmlns="" id="{2C87D806-B0CF-AABC-2834-3ED1EC6784A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77273" y="4618742"/>
                <a:ext cx="357131" cy="276857"/>
              </a:xfrm>
              <a:prstGeom prst="rect">
                <a:avLst/>
              </a:prstGeom>
              <a:noFill/>
            </p:spPr>
            <p:txBody>
              <a:bodyPr anchor="ctr"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rgbClr val="737078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1000" b="0"/>
                  <a:t>10</a:t>
                </a:r>
                <a:endParaRPr lang="fr-FR" sz="800" b="0" dirty="0"/>
              </a:p>
            </p:txBody>
          </p:sp>
          <p:sp>
            <p:nvSpPr>
              <p:cNvPr id="18" name="Espace réservé du texte 6">
                <a:extLst>
                  <a:ext uri="{FF2B5EF4-FFF2-40B4-BE49-F238E27FC236}">
                    <a16:creationId xmlns:a16="http://schemas.microsoft.com/office/drawing/2014/main" xmlns="" id="{228A0244-99E1-9B38-0588-246725F4916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34404" y="4618742"/>
                <a:ext cx="357131" cy="276857"/>
              </a:xfrm>
              <a:prstGeom prst="rect">
                <a:avLst/>
              </a:prstGeom>
              <a:noFill/>
            </p:spPr>
            <p:txBody>
              <a:bodyPr anchor="ctr"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rgbClr val="737078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1000" b="0"/>
                  <a:t>0</a:t>
                </a:r>
                <a:endParaRPr lang="fr-FR" sz="800" b="0" dirty="0"/>
              </a:p>
            </p:txBody>
          </p:sp>
          <p:sp>
            <p:nvSpPr>
              <p:cNvPr id="19" name="Espace réservé du texte 6">
                <a:extLst>
                  <a:ext uri="{FF2B5EF4-FFF2-40B4-BE49-F238E27FC236}">
                    <a16:creationId xmlns:a16="http://schemas.microsoft.com/office/drawing/2014/main" xmlns="" id="{5CFFE6A8-B885-87FA-B269-DCD328447E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91535" y="4618742"/>
                <a:ext cx="357131" cy="276857"/>
              </a:xfrm>
              <a:prstGeom prst="rect">
                <a:avLst/>
              </a:prstGeom>
              <a:noFill/>
            </p:spPr>
            <p:txBody>
              <a:bodyPr anchor="ctr"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rgbClr val="737078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1000" b="0"/>
                  <a:t>10</a:t>
                </a:r>
                <a:endParaRPr lang="fr-FR" sz="800" b="0" dirty="0"/>
              </a:p>
            </p:txBody>
          </p:sp>
          <p:sp>
            <p:nvSpPr>
              <p:cNvPr id="20" name="Espace réservé du texte 6">
                <a:extLst>
                  <a:ext uri="{FF2B5EF4-FFF2-40B4-BE49-F238E27FC236}">
                    <a16:creationId xmlns:a16="http://schemas.microsoft.com/office/drawing/2014/main" xmlns="" id="{0DDDF74D-32DC-6A5B-5778-185401B1351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48666" y="4618742"/>
                <a:ext cx="357131" cy="276857"/>
              </a:xfrm>
              <a:prstGeom prst="rect">
                <a:avLst/>
              </a:prstGeom>
              <a:noFill/>
            </p:spPr>
            <p:txBody>
              <a:bodyPr anchor="ctr"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rgbClr val="737078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1000" b="0"/>
                  <a:t>20</a:t>
                </a:r>
                <a:endParaRPr lang="fr-FR" sz="800" b="0" dirty="0"/>
              </a:p>
            </p:txBody>
          </p:sp>
          <p:sp>
            <p:nvSpPr>
              <p:cNvPr id="21" name="Espace réservé du texte 6">
                <a:extLst>
                  <a:ext uri="{FF2B5EF4-FFF2-40B4-BE49-F238E27FC236}">
                    <a16:creationId xmlns:a16="http://schemas.microsoft.com/office/drawing/2014/main" xmlns="" id="{54065AFE-41AF-0864-5625-B56EEEAF88F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05797" y="4618742"/>
                <a:ext cx="357131" cy="276857"/>
              </a:xfrm>
              <a:prstGeom prst="rect">
                <a:avLst/>
              </a:prstGeom>
              <a:noFill/>
            </p:spPr>
            <p:txBody>
              <a:bodyPr anchor="ctr"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rgbClr val="737078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1000" b="0"/>
                  <a:t>30</a:t>
                </a:r>
                <a:endParaRPr lang="fr-FR" sz="800" b="0" dirty="0"/>
              </a:p>
            </p:txBody>
          </p:sp>
          <p:sp>
            <p:nvSpPr>
              <p:cNvPr id="22" name="Espace réservé du texte 6">
                <a:extLst>
                  <a:ext uri="{FF2B5EF4-FFF2-40B4-BE49-F238E27FC236}">
                    <a16:creationId xmlns:a16="http://schemas.microsoft.com/office/drawing/2014/main" xmlns="" id="{9FAB54EA-B861-8931-1C94-60A0D66EA69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62929" y="4618742"/>
                <a:ext cx="357131" cy="276857"/>
              </a:xfrm>
              <a:prstGeom prst="rect">
                <a:avLst/>
              </a:prstGeom>
              <a:noFill/>
            </p:spPr>
            <p:txBody>
              <a:bodyPr anchor="ctr"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rgbClr val="737078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1000" b="0"/>
                  <a:t>40</a:t>
                </a:r>
                <a:endParaRPr lang="fr-FR" sz="800" b="0" dirty="0"/>
              </a:p>
            </p:txBody>
          </p:sp>
        </p:grpSp>
        <p:grpSp>
          <p:nvGrpSpPr>
            <p:cNvPr id="24" name="Groupe 23">
              <a:extLst>
                <a:ext uri="{FF2B5EF4-FFF2-40B4-BE49-F238E27FC236}">
                  <a16:creationId xmlns:a16="http://schemas.microsoft.com/office/drawing/2014/main" xmlns="" id="{AB983451-F98F-F471-6935-79A30857C16F}"/>
                </a:ext>
              </a:extLst>
            </p:cNvPr>
            <p:cNvGrpSpPr/>
            <p:nvPr/>
          </p:nvGrpSpPr>
          <p:grpSpPr>
            <a:xfrm>
              <a:off x="2877985" y="1763777"/>
              <a:ext cx="2778278" cy="3304162"/>
              <a:chOff x="2877985" y="1946890"/>
              <a:chExt cx="2778278" cy="2675231"/>
            </a:xfrm>
          </p:grpSpPr>
          <p:cxnSp>
            <p:nvCxnSpPr>
              <p:cNvPr id="26" name="Connecteur droit 25">
                <a:extLst>
                  <a:ext uri="{FF2B5EF4-FFF2-40B4-BE49-F238E27FC236}">
                    <a16:creationId xmlns:a16="http://schemas.microsoft.com/office/drawing/2014/main" xmlns="" id="{65FFDA00-B19B-6FB7-CAB8-AB981AE4F1C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881184" y="1946890"/>
                <a:ext cx="1" cy="2671852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cteur droit 26">
                <a:extLst>
                  <a:ext uri="{FF2B5EF4-FFF2-40B4-BE49-F238E27FC236}">
                    <a16:creationId xmlns:a16="http://schemas.microsoft.com/office/drawing/2014/main" xmlns="" id="{FF6C09DA-E2BB-20B4-7CCC-E6A263BD2B9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38922" y="1946890"/>
                <a:ext cx="1" cy="2671852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27">
                <a:extLst>
                  <a:ext uri="{FF2B5EF4-FFF2-40B4-BE49-F238E27FC236}">
                    <a16:creationId xmlns:a16="http://schemas.microsoft.com/office/drawing/2014/main" xmlns="" id="{67DF5BE8-8366-0011-CB89-14085B2FDC7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584500" y="1946890"/>
                <a:ext cx="1" cy="2671852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cteur droit 28">
                <a:extLst>
                  <a:ext uri="{FF2B5EF4-FFF2-40B4-BE49-F238E27FC236}">
                    <a16:creationId xmlns:a16="http://schemas.microsoft.com/office/drawing/2014/main" xmlns="" id="{A5C530C7-F4AA-7ECC-120D-F5F556B1670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930078" y="1946890"/>
                <a:ext cx="1" cy="2671852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cteur droit 29">
                <a:extLst>
                  <a:ext uri="{FF2B5EF4-FFF2-40B4-BE49-F238E27FC236}">
                    <a16:creationId xmlns:a16="http://schemas.microsoft.com/office/drawing/2014/main" xmlns="" id="{07C64E63-6F0F-B4A5-C530-FCEE387CCEA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275656" y="1946890"/>
                <a:ext cx="1" cy="2671852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necteur droit 30">
                <a:extLst>
                  <a:ext uri="{FF2B5EF4-FFF2-40B4-BE49-F238E27FC236}">
                    <a16:creationId xmlns:a16="http://schemas.microsoft.com/office/drawing/2014/main" xmlns="" id="{07DAE11D-3418-FEE0-0EFB-B314AB91A98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621234" y="1946890"/>
                <a:ext cx="1" cy="2671852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necteur droit 31">
                <a:extLst>
                  <a:ext uri="{FF2B5EF4-FFF2-40B4-BE49-F238E27FC236}">
                    <a16:creationId xmlns:a16="http://schemas.microsoft.com/office/drawing/2014/main" xmlns="" id="{EAE20DFD-86E5-04B6-2B24-115D13FD6B9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966812" y="1946890"/>
                <a:ext cx="1" cy="2671852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necteur droit 32">
                <a:extLst>
                  <a:ext uri="{FF2B5EF4-FFF2-40B4-BE49-F238E27FC236}">
                    <a16:creationId xmlns:a16="http://schemas.microsoft.com/office/drawing/2014/main" xmlns="" id="{0D0C58B7-9E9D-9EF2-B152-E0543A6F9F6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312390" y="1946890"/>
                <a:ext cx="1" cy="2671852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cteur droit 33">
                <a:extLst>
                  <a:ext uri="{FF2B5EF4-FFF2-40B4-BE49-F238E27FC236}">
                    <a16:creationId xmlns:a16="http://schemas.microsoft.com/office/drawing/2014/main" xmlns="" id="{CA124950-4A9F-9B37-9F3D-EDD72E721E4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652169" y="1946890"/>
                <a:ext cx="1" cy="2671852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necteur droit 35">
                <a:extLst>
                  <a:ext uri="{FF2B5EF4-FFF2-40B4-BE49-F238E27FC236}">
                    <a16:creationId xmlns:a16="http://schemas.microsoft.com/office/drawing/2014/main" xmlns="" id="{996AC9D8-64EC-C36F-6046-AE9E1723E041}"/>
                  </a:ext>
                </a:extLst>
              </p:cNvPr>
              <p:cNvCxnSpPr>
                <a:cxnSpLocks/>
                <a:stCxn id="14" idx="0"/>
                <a:endCxn id="22" idx="0"/>
              </p:cNvCxnSpPr>
              <p:nvPr/>
            </p:nvCxnSpPr>
            <p:spPr>
              <a:xfrm>
                <a:off x="2877985" y="4622121"/>
                <a:ext cx="2778278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8" name="Freeform 41">
            <a:extLst>
              <a:ext uri="{FF2B5EF4-FFF2-40B4-BE49-F238E27FC236}">
                <a16:creationId xmlns:a16="http://schemas.microsoft.com/office/drawing/2014/main" xmlns="" id="{5626EE14-EB2C-1210-7C12-164EE11AC928}"/>
              </a:ext>
            </a:extLst>
          </p:cNvPr>
          <p:cNvSpPr/>
          <p:nvPr/>
        </p:nvSpPr>
        <p:spPr>
          <a:xfrm>
            <a:off x="1366841" y="3020611"/>
            <a:ext cx="727430" cy="339501"/>
          </a:xfrm>
          <a:prstGeom prst="roundRect">
            <a:avLst>
              <a:gd name="adj" fmla="val 9151"/>
            </a:avLst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36000" tIns="36000" rIns="36000" bIns="36000" numCol="1" spcCol="1270" anchor="ctr" anchorCtr="0">
            <a:noAutofit/>
          </a:bodyPr>
          <a:lstStyle/>
          <a:p>
            <a:pPr algn="ctr" defTabSz="514350">
              <a:defRPr/>
            </a:pPr>
            <a:r>
              <a:rPr lang="en-US" sz="1000" b="1" kern="0">
                <a:solidFill>
                  <a:prstClr val="white"/>
                </a:solidFill>
                <a:cs typeface="Arial" panose="020B0604020202020204" pitchFamily="34" charset="0"/>
              </a:rPr>
              <a:t>Grade 1-2</a:t>
            </a:r>
          </a:p>
        </p:txBody>
      </p:sp>
      <p:sp>
        <p:nvSpPr>
          <p:cNvPr id="89" name="Freeform 41">
            <a:extLst>
              <a:ext uri="{FF2B5EF4-FFF2-40B4-BE49-F238E27FC236}">
                <a16:creationId xmlns:a16="http://schemas.microsoft.com/office/drawing/2014/main" xmlns="" id="{C7A4736D-4810-5260-7024-765BCA81B01C}"/>
              </a:ext>
            </a:extLst>
          </p:cNvPr>
          <p:cNvSpPr/>
          <p:nvPr/>
        </p:nvSpPr>
        <p:spPr>
          <a:xfrm>
            <a:off x="1366841" y="3429000"/>
            <a:ext cx="727430" cy="339503"/>
          </a:xfrm>
          <a:prstGeom prst="roundRect">
            <a:avLst>
              <a:gd name="adj" fmla="val 9151"/>
            </a:avLst>
          </a:prstGeom>
          <a:solidFill>
            <a:schemeClr val="tx1">
              <a:lumMod val="65000"/>
              <a:lumOff val="3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36000" tIns="36000" rIns="36000" bIns="36000" numCol="1" spcCol="1270" anchor="ctr" anchorCtr="0">
            <a:noAutofit/>
          </a:bodyPr>
          <a:lstStyle/>
          <a:p>
            <a:pPr algn="ctr" defTabSz="514350">
              <a:defRPr/>
            </a:pPr>
            <a:r>
              <a:rPr lang="en-US" sz="1000" b="1" kern="0" dirty="0">
                <a:solidFill>
                  <a:prstClr val="white"/>
                </a:solidFill>
                <a:cs typeface="Arial" panose="020B0604020202020204" pitchFamily="34" charset="0"/>
              </a:rPr>
              <a:t>Grade </a:t>
            </a:r>
            <a:r>
              <a:rPr lang="en-US" sz="1000" b="1" u="sng" kern="0" dirty="0">
                <a:solidFill>
                  <a:prstClr val="white"/>
                </a:solidFill>
                <a:cs typeface="Arial" panose="020B0604020202020204" pitchFamily="34" charset="0"/>
              </a:rPr>
              <a:t>&gt;</a:t>
            </a:r>
            <a:r>
              <a:rPr lang="en-US" sz="1000" b="1" kern="0" dirty="0">
                <a:solidFill>
                  <a:prstClr val="white"/>
                </a:solidFill>
                <a:cs typeface="Arial" panose="020B0604020202020204" pitchFamily="34" charset="0"/>
              </a:rPr>
              <a:t> 3</a:t>
            </a:r>
          </a:p>
        </p:txBody>
      </p:sp>
      <p:sp>
        <p:nvSpPr>
          <p:cNvPr id="95" name="Espace réservé du texte 6">
            <a:extLst>
              <a:ext uri="{FF2B5EF4-FFF2-40B4-BE49-F238E27FC236}">
                <a16:creationId xmlns:a16="http://schemas.microsoft.com/office/drawing/2014/main" xmlns="" id="{33954B65-005D-7F95-E50C-3F3667EC000E}"/>
              </a:ext>
            </a:extLst>
          </p:cNvPr>
          <p:cNvSpPr txBox="1">
            <a:spLocks/>
          </p:cNvSpPr>
          <p:nvPr/>
        </p:nvSpPr>
        <p:spPr>
          <a:xfrm>
            <a:off x="5760094" y="1053171"/>
            <a:ext cx="1103594" cy="38735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rgbClr val="737078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100" dirty="0" err="1">
                <a:solidFill>
                  <a:srgbClr val="ED7D31"/>
                </a:solidFill>
              </a:rPr>
              <a:t>Sonro</a:t>
            </a:r>
            <a:r>
              <a:rPr lang="fr-FR" sz="1100" dirty="0">
                <a:solidFill>
                  <a:srgbClr val="ED7D31"/>
                </a:solidFill>
              </a:rPr>
              <a:t> 320mg</a:t>
            </a:r>
            <a:r>
              <a:rPr lang="fr-FR" sz="1100" b="0" dirty="0">
                <a:solidFill>
                  <a:srgbClr val="ED7D31"/>
                </a:solidFill>
              </a:rPr>
              <a:t> </a:t>
            </a:r>
            <a:r>
              <a:rPr lang="fr-FR" sz="1100" b="0" dirty="0"/>
              <a:t>(n=56)</a:t>
            </a:r>
            <a:endParaRPr lang="fr-FR" sz="1000" b="0" dirty="0"/>
          </a:p>
        </p:txBody>
      </p:sp>
      <p:sp>
        <p:nvSpPr>
          <p:cNvPr id="96" name="Espace réservé du texte 6">
            <a:extLst>
              <a:ext uri="{FF2B5EF4-FFF2-40B4-BE49-F238E27FC236}">
                <a16:creationId xmlns:a16="http://schemas.microsoft.com/office/drawing/2014/main" xmlns="" id="{8E7D956D-CE2C-C0BD-8AD7-91F4DA713A00}"/>
              </a:ext>
            </a:extLst>
          </p:cNvPr>
          <p:cNvSpPr txBox="1">
            <a:spLocks/>
          </p:cNvSpPr>
          <p:nvPr/>
        </p:nvSpPr>
        <p:spPr>
          <a:xfrm>
            <a:off x="3713330" y="1053171"/>
            <a:ext cx="1103594" cy="38735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rgbClr val="737078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100" dirty="0" err="1">
                <a:solidFill>
                  <a:srgbClr val="005086"/>
                </a:solidFill>
              </a:rPr>
              <a:t>Sonro</a:t>
            </a:r>
            <a:r>
              <a:rPr lang="fr-FR" sz="1100" dirty="0">
                <a:solidFill>
                  <a:srgbClr val="005086"/>
                </a:solidFill>
              </a:rPr>
              <a:t> 160mg</a:t>
            </a:r>
            <a:r>
              <a:rPr lang="fr-FR" sz="1100" b="0" dirty="0">
                <a:solidFill>
                  <a:srgbClr val="005086"/>
                </a:solidFill>
              </a:rPr>
              <a:t> </a:t>
            </a:r>
            <a:r>
              <a:rPr lang="fr-FR" sz="1100" b="0" dirty="0"/>
              <a:t>(n=51)</a:t>
            </a:r>
            <a:endParaRPr lang="fr-FR" sz="1000" b="0" dirty="0"/>
          </a:p>
        </p:txBody>
      </p:sp>
      <p:grpSp>
        <p:nvGrpSpPr>
          <p:cNvPr id="119" name="Groupe 118">
            <a:extLst>
              <a:ext uri="{FF2B5EF4-FFF2-40B4-BE49-F238E27FC236}">
                <a16:creationId xmlns:a16="http://schemas.microsoft.com/office/drawing/2014/main" xmlns="" id="{EEF4218F-29AE-3316-5BAA-1FD9FC6F52F3}"/>
              </a:ext>
            </a:extLst>
          </p:cNvPr>
          <p:cNvGrpSpPr/>
          <p:nvPr/>
        </p:nvGrpSpPr>
        <p:grpSpPr>
          <a:xfrm>
            <a:off x="5154193" y="1524124"/>
            <a:ext cx="2007997" cy="3639590"/>
            <a:chOff x="5146907" y="1521280"/>
            <a:chExt cx="2007997" cy="3639590"/>
          </a:xfrm>
        </p:grpSpPr>
        <p:sp>
          <p:nvSpPr>
            <p:cNvPr id="98" name="Freeform 41">
              <a:extLst>
                <a:ext uri="{FF2B5EF4-FFF2-40B4-BE49-F238E27FC236}">
                  <a16:creationId xmlns:a16="http://schemas.microsoft.com/office/drawing/2014/main" xmlns="" id="{3BAFB5D2-ECDC-3F01-63C2-C6FB746BEC11}"/>
                </a:ext>
              </a:extLst>
            </p:cNvPr>
            <p:cNvSpPr/>
            <p:nvPr/>
          </p:nvSpPr>
          <p:spPr>
            <a:xfrm>
              <a:off x="5147820" y="1521280"/>
              <a:ext cx="2007084" cy="153638"/>
            </a:xfrm>
            <a:prstGeom prst="rect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800" b="1" kern="0">
                  <a:solidFill>
                    <a:prstClr val="white"/>
                  </a:solidFill>
                  <a:cs typeface="Arial" panose="020B0604020202020204" pitchFamily="34" charset="0"/>
                </a:rPr>
                <a:t>36</a:t>
              </a:r>
              <a:endParaRPr lang="en-US" sz="800" kern="0" baseline="300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9" name="Freeform 41">
              <a:extLst>
                <a:ext uri="{FF2B5EF4-FFF2-40B4-BE49-F238E27FC236}">
                  <a16:creationId xmlns:a16="http://schemas.microsoft.com/office/drawing/2014/main" xmlns="" id="{C509296A-E3F8-ACF4-D84E-7CE7DE274019}"/>
                </a:ext>
              </a:extLst>
            </p:cNvPr>
            <p:cNvSpPr/>
            <p:nvPr/>
          </p:nvSpPr>
          <p:spPr>
            <a:xfrm>
              <a:off x="5147820" y="1740172"/>
              <a:ext cx="392481" cy="153638"/>
            </a:xfrm>
            <a:prstGeom prst="rect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800" b="1" kern="0">
                  <a:solidFill>
                    <a:prstClr val="white"/>
                  </a:solidFill>
                  <a:cs typeface="Arial" panose="020B0604020202020204" pitchFamily="34" charset="0"/>
                </a:rPr>
                <a:t>7</a:t>
              </a:r>
              <a:endParaRPr lang="en-US" sz="800" kern="0" baseline="300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0" name="Freeform 41">
              <a:extLst>
                <a:ext uri="{FF2B5EF4-FFF2-40B4-BE49-F238E27FC236}">
                  <a16:creationId xmlns:a16="http://schemas.microsoft.com/office/drawing/2014/main" xmlns="" id="{93F9EAE0-A7A5-75D1-88BA-72CDF71730D8}"/>
                </a:ext>
              </a:extLst>
            </p:cNvPr>
            <p:cNvSpPr/>
            <p:nvPr/>
          </p:nvSpPr>
          <p:spPr>
            <a:xfrm>
              <a:off x="5540302" y="1740172"/>
              <a:ext cx="1383276" cy="15363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800" b="1" kern="0">
                  <a:solidFill>
                    <a:prstClr val="white"/>
                  </a:solidFill>
                  <a:cs typeface="Arial" panose="020B0604020202020204" pitchFamily="34" charset="0"/>
                </a:rPr>
                <a:t>25</a:t>
              </a:r>
              <a:endParaRPr lang="en-US" sz="800" kern="0" baseline="300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1" name="Freeform 41">
              <a:extLst>
                <a:ext uri="{FF2B5EF4-FFF2-40B4-BE49-F238E27FC236}">
                  <a16:creationId xmlns:a16="http://schemas.microsoft.com/office/drawing/2014/main" xmlns="" id="{C607002D-CDC1-4952-F2BD-C762FB5CA64C}"/>
                </a:ext>
              </a:extLst>
            </p:cNvPr>
            <p:cNvSpPr/>
            <p:nvPr/>
          </p:nvSpPr>
          <p:spPr>
            <a:xfrm>
              <a:off x="5147820" y="1957976"/>
              <a:ext cx="612271" cy="153638"/>
            </a:xfrm>
            <a:prstGeom prst="rect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800" b="1" kern="0">
                  <a:solidFill>
                    <a:prstClr val="white"/>
                  </a:solidFill>
                  <a:cs typeface="Arial" panose="020B0604020202020204" pitchFamily="34" charset="0"/>
                </a:rPr>
                <a:t>11</a:t>
              </a:r>
              <a:endParaRPr lang="en-US" sz="800" kern="0" baseline="300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2" name="Freeform 41">
              <a:extLst>
                <a:ext uri="{FF2B5EF4-FFF2-40B4-BE49-F238E27FC236}">
                  <a16:creationId xmlns:a16="http://schemas.microsoft.com/office/drawing/2014/main" xmlns="" id="{54F2CDBB-8093-4B99-5C85-4976C38B114C}"/>
                </a:ext>
              </a:extLst>
            </p:cNvPr>
            <p:cNvSpPr/>
            <p:nvPr/>
          </p:nvSpPr>
          <p:spPr>
            <a:xfrm>
              <a:off x="5147820" y="2175780"/>
              <a:ext cx="891959" cy="153638"/>
            </a:xfrm>
            <a:prstGeom prst="rect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800" b="1" kern="0">
                  <a:solidFill>
                    <a:prstClr val="white"/>
                  </a:solidFill>
                  <a:cs typeface="Arial" panose="020B0604020202020204" pitchFamily="34" charset="0"/>
                </a:rPr>
                <a:t>16</a:t>
              </a:r>
              <a:endParaRPr lang="en-US" sz="800" kern="0" baseline="300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3" name="Freeform 41">
              <a:extLst>
                <a:ext uri="{FF2B5EF4-FFF2-40B4-BE49-F238E27FC236}">
                  <a16:creationId xmlns:a16="http://schemas.microsoft.com/office/drawing/2014/main" xmlns="" id="{F41AA170-CE4F-EB22-6B5D-6A88D06BC924}"/>
                </a:ext>
              </a:extLst>
            </p:cNvPr>
            <p:cNvSpPr/>
            <p:nvPr/>
          </p:nvSpPr>
          <p:spPr>
            <a:xfrm>
              <a:off x="5147821" y="2393584"/>
              <a:ext cx="1092648" cy="153638"/>
            </a:xfrm>
            <a:prstGeom prst="rect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800" b="1" kern="0">
                  <a:solidFill>
                    <a:prstClr val="white"/>
                  </a:solidFill>
                  <a:cs typeface="Arial" panose="020B0604020202020204" pitchFamily="34" charset="0"/>
                </a:rPr>
                <a:t>20</a:t>
              </a:r>
              <a:endParaRPr lang="en-US" sz="800" kern="0" baseline="300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4" name="Freeform 41">
              <a:extLst>
                <a:ext uri="{FF2B5EF4-FFF2-40B4-BE49-F238E27FC236}">
                  <a16:creationId xmlns:a16="http://schemas.microsoft.com/office/drawing/2014/main" xmlns="" id="{4B9052CB-BD20-7367-0A47-F7ACD6D3E595}"/>
                </a:ext>
              </a:extLst>
            </p:cNvPr>
            <p:cNvSpPr/>
            <p:nvPr/>
          </p:nvSpPr>
          <p:spPr>
            <a:xfrm>
              <a:off x="5147820" y="2611388"/>
              <a:ext cx="515687" cy="153638"/>
            </a:xfrm>
            <a:prstGeom prst="rect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800" b="1" kern="0">
                  <a:solidFill>
                    <a:prstClr val="white"/>
                  </a:solidFill>
                  <a:cs typeface="Arial" panose="020B0604020202020204" pitchFamily="34" charset="0"/>
                </a:rPr>
                <a:t>9</a:t>
              </a:r>
              <a:endParaRPr lang="en-US" sz="800" kern="0" baseline="300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5" name="Freeform 41">
              <a:extLst>
                <a:ext uri="{FF2B5EF4-FFF2-40B4-BE49-F238E27FC236}">
                  <a16:creationId xmlns:a16="http://schemas.microsoft.com/office/drawing/2014/main" xmlns="" id="{1BB114B9-197F-1E62-6C23-17B4E2111E5C}"/>
                </a:ext>
              </a:extLst>
            </p:cNvPr>
            <p:cNvSpPr/>
            <p:nvPr/>
          </p:nvSpPr>
          <p:spPr>
            <a:xfrm>
              <a:off x="5147820" y="2829192"/>
              <a:ext cx="294991" cy="153638"/>
            </a:xfrm>
            <a:prstGeom prst="rect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800" b="1" kern="0">
                  <a:solidFill>
                    <a:prstClr val="white"/>
                  </a:solidFill>
                  <a:cs typeface="Arial" panose="020B0604020202020204" pitchFamily="34" charset="0"/>
                </a:rPr>
                <a:t>5</a:t>
              </a:r>
              <a:endParaRPr lang="en-US" sz="800" kern="0" baseline="300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6" name="Freeform 41">
              <a:extLst>
                <a:ext uri="{FF2B5EF4-FFF2-40B4-BE49-F238E27FC236}">
                  <a16:creationId xmlns:a16="http://schemas.microsoft.com/office/drawing/2014/main" xmlns="" id="{7332AACB-FCB0-7516-41AF-84F4AB4E2A97}"/>
                </a:ext>
              </a:extLst>
            </p:cNvPr>
            <p:cNvSpPr/>
            <p:nvPr/>
          </p:nvSpPr>
          <p:spPr>
            <a:xfrm>
              <a:off x="5147820" y="3046996"/>
              <a:ext cx="1092648" cy="153638"/>
            </a:xfrm>
            <a:prstGeom prst="rect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800" b="1" kern="0">
                  <a:solidFill>
                    <a:prstClr val="white"/>
                  </a:solidFill>
                  <a:cs typeface="Arial" panose="020B0604020202020204" pitchFamily="34" charset="0"/>
                </a:rPr>
                <a:t>20</a:t>
              </a:r>
              <a:endParaRPr lang="en-US" sz="800" kern="0" baseline="300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7" name="Freeform 41">
              <a:extLst>
                <a:ext uri="{FF2B5EF4-FFF2-40B4-BE49-F238E27FC236}">
                  <a16:creationId xmlns:a16="http://schemas.microsoft.com/office/drawing/2014/main" xmlns="" id="{15B2A74F-275D-F44C-93FA-B0666A57463D}"/>
                </a:ext>
              </a:extLst>
            </p:cNvPr>
            <p:cNvSpPr/>
            <p:nvPr/>
          </p:nvSpPr>
          <p:spPr>
            <a:xfrm>
              <a:off x="5147820" y="3264800"/>
              <a:ext cx="230509" cy="153638"/>
            </a:xfrm>
            <a:prstGeom prst="rect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800" b="1" kern="0">
                  <a:solidFill>
                    <a:prstClr val="white"/>
                  </a:solidFill>
                  <a:cs typeface="Arial" panose="020B0604020202020204" pitchFamily="34" charset="0"/>
                </a:rPr>
                <a:t>4</a:t>
              </a:r>
              <a:endParaRPr lang="en-US" sz="800" kern="0" baseline="300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8" name="Freeform 41">
              <a:extLst>
                <a:ext uri="{FF2B5EF4-FFF2-40B4-BE49-F238E27FC236}">
                  <a16:creationId xmlns:a16="http://schemas.microsoft.com/office/drawing/2014/main" xmlns="" id="{F34BAFD1-6AFF-CFD4-78B1-7E388C39625F}"/>
                </a:ext>
              </a:extLst>
            </p:cNvPr>
            <p:cNvSpPr/>
            <p:nvPr/>
          </p:nvSpPr>
          <p:spPr>
            <a:xfrm>
              <a:off x="5147820" y="3482604"/>
              <a:ext cx="717512" cy="153638"/>
            </a:xfrm>
            <a:prstGeom prst="rect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800" b="1" kern="0">
                  <a:solidFill>
                    <a:prstClr val="white"/>
                  </a:solidFill>
                  <a:cs typeface="Arial" panose="020B0604020202020204" pitchFamily="34" charset="0"/>
                </a:rPr>
                <a:t>13</a:t>
              </a:r>
              <a:endParaRPr lang="en-US" sz="800" kern="0" baseline="300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9" name="Freeform 41">
              <a:extLst>
                <a:ext uri="{FF2B5EF4-FFF2-40B4-BE49-F238E27FC236}">
                  <a16:creationId xmlns:a16="http://schemas.microsoft.com/office/drawing/2014/main" xmlns="" id="{C0A85F5C-19DB-3F52-E92D-1F3CF02A454E}"/>
                </a:ext>
              </a:extLst>
            </p:cNvPr>
            <p:cNvSpPr/>
            <p:nvPr/>
          </p:nvSpPr>
          <p:spPr>
            <a:xfrm>
              <a:off x="5147820" y="3700408"/>
              <a:ext cx="891959" cy="153638"/>
            </a:xfrm>
            <a:prstGeom prst="rect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800" b="1" kern="0">
                  <a:solidFill>
                    <a:prstClr val="white"/>
                  </a:solidFill>
                  <a:cs typeface="Arial" panose="020B0604020202020204" pitchFamily="34" charset="0"/>
                </a:rPr>
                <a:t>16</a:t>
              </a:r>
              <a:endParaRPr lang="en-US" sz="800" kern="0" baseline="300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0" name="Freeform 41">
              <a:extLst>
                <a:ext uri="{FF2B5EF4-FFF2-40B4-BE49-F238E27FC236}">
                  <a16:creationId xmlns:a16="http://schemas.microsoft.com/office/drawing/2014/main" xmlns="" id="{50C80B52-5683-5F5B-714D-BBC161FF45FB}"/>
                </a:ext>
              </a:extLst>
            </p:cNvPr>
            <p:cNvSpPr/>
            <p:nvPr/>
          </p:nvSpPr>
          <p:spPr>
            <a:xfrm>
              <a:off x="5147820" y="3918212"/>
              <a:ext cx="515689" cy="153638"/>
            </a:xfrm>
            <a:prstGeom prst="rect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800" b="1" kern="0">
                  <a:solidFill>
                    <a:prstClr val="white"/>
                  </a:solidFill>
                  <a:cs typeface="Arial" panose="020B0604020202020204" pitchFamily="34" charset="0"/>
                </a:rPr>
                <a:t>9</a:t>
              </a:r>
              <a:endParaRPr lang="en-US" sz="800" kern="0" baseline="300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1" name="Freeform 41">
              <a:extLst>
                <a:ext uri="{FF2B5EF4-FFF2-40B4-BE49-F238E27FC236}">
                  <a16:creationId xmlns:a16="http://schemas.microsoft.com/office/drawing/2014/main" xmlns="" id="{8E83950E-E0D1-431F-0A99-F31B194F63A2}"/>
                </a:ext>
              </a:extLst>
            </p:cNvPr>
            <p:cNvSpPr/>
            <p:nvPr/>
          </p:nvSpPr>
          <p:spPr>
            <a:xfrm>
              <a:off x="5147821" y="4136016"/>
              <a:ext cx="1288400" cy="153638"/>
            </a:xfrm>
            <a:prstGeom prst="rect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800" b="1" kern="0">
                  <a:solidFill>
                    <a:prstClr val="white"/>
                  </a:solidFill>
                  <a:cs typeface="Arial" panose="020B0604020202020204" pitchFamily="34" charset="0"/>
                </a:rPr>
                <a:t>23</a:t>
              </a:r>
              <a:endParaRPr lang="en-US" sz="800" kern="0" baseline="300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2" name="Freeform 41">
              <a:extLst>
                <a:ext uri="{FF2B5EF4-FFF2-40B4-BE49-F238E27FC236}">
                  <a16:creationId xmlns:a16="http://schemas.microsoft.com/office/drawing/2014/main" xmlns="" id="{AA3B06B1-4D45-92B4-8AB9-06257059CB6E}"/>
                </a:ext>
              </a:extLst>
            </p:cNvPr>
            <p:cNvSpPr/>
            <p:nvPr/>
          </p:nvSpPr>
          <p:spPr>
            <a:xfrm>
              <a:off x="5147820" y="4353820"/>
              <a:ext cx="803707" cy="153638"/>
            </a:xfrm>
            <a:prstGeom prst="rect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800" b="1" kern="0">
                  <a:solidFill>
                    <a:prstClr val="white"/>
                  </a:solidFill>
                  <a:cs typeface="Arial" panose="020B0604020202020204" pitchFamily="34" charset="0"/>
                </a:rPr>
                <a:t>14</a:t>
              </a:r>
              <a:endParaRPr lang="en-US" sz="800" kern="0" baseline="300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3" name="Freeform 41">
              <a:extLst>
                <a:ext uri="{FF2B5EF4-FFF2-40B4-BE49-F238E27FC236}">
                  <a16:creationId xmlns:a16="http://schemas.microsoft.com/office/drawing/2014/main" xmlns="" id="{C97748A5-1F51-3C82-A0D9-E400B9AC10B9}"/>
                </a:ext>
              </a:extLst>
            </p:cNvPr>
            <p:cNvSpPr/>
            <p:nvPr/>
          </p:nvSpPr>
          <p:spPr>
            <a:xfrm>
              <a:off x="5147820" y="4571624"/>
              <a:ext cx="717514" cy="153638"/>
            </a:xfrm>
            <a:prstGeom prst="rect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800" b="1" kern="0">
                  <a:solidFill>
                    <a:prstClr val="white"/>
                  </a:solidFill>
                  <a:cs typeface="Arial" panose="020B0604020202020204" pitchFamily="34" charset="0"/>
                </a:rPr>
                <a:t>13</a:t>
              </a:r>
              <a:endParaRPr lang="en-US" sz="800" kern="0" baseline="300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6" name="Freeform 41">
              <a:extLst>
                <a:ext uri="{FF2B5EF4-FFF2-40B4-BE49-F238E27FC236}">
                  <a16:creationId xmlns:a16="http://schemas.microsoft.com/office/drawing/2014/main" xmlns="" id="{B51F366F-EAE9-17B8-8100-A9BD6F0AF475}"/>
                </a:ext>
              </a:extLst>
            </p:cNvPr>
            <p:cNvSpPr/>
            <p:nvPr/>
          </p:nvSpPr>
          <p:spPr>
            <a:xfrm>
              <a:off x="5149185" y="4789428"/>
              <a:ext cx="230511" cy="153638"/>
            </a:xfrm>
            <a:prstGeom prst="rect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800" b="1" kern="0">
                  <a:solidFill>
                    <a:prstClr val="white"/>
                  </a:solidFill>
                  <a:cs typeface="Arial" panose="020B0604020202020204" pitchFamily="34" charset="0"/>
                </a:rPr>
                <a:t>4</a:t>
              </a:r>
              <a:endParaRPr lang="en-US" sz="800" kern="0" baseline="300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7" name="Freeform 41">
              <a:extLst>
                <a:ext uri="{FF2B5EF4-FFF2-40B4-BE49-F238E27FC236}">
                  <a16:creationId xmlns:a16="http://schemas.microsoft.com/office/drawing/2014/main" xmlns="" id="{1CE8B3B6-3AD4-7008-79CC-BC5DB9FD4EF6}"/>
                </a:ext>
              </a:extLst>
            </p:cNvPr>
            <p:cNvSpPr/>
            <p:nvPr/>
          </p:nvSpPr>
          <p:spPr>
            <a:xfrm>
              <a:off x="5146907" y="5007232"/>
              <a:ext cx="804622" cy="153638"/>
            </a:xfrm>
            <a:prstGeom prst="rect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800" b="1" kern="0">
                  <a:solidFill>
                    <a:prstClr val="white"/>
                  </a:solidFill>
                  <a:cs typeface="Arial" panose="020B0604020202020204" pitchFamily="34" charset="0"/>
                </a:rPr>
                <a:t>14</a:t>
              </a:r>
              <a:endParaRPr lang="en-US" sz="800" kern="0" baseline="300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8" name="Freeform 41">
              <a:extLst>
                <a:ext uri="{FF2B5EF4-FFF2-40B4-BE49-F238E27FC236}">
                  <a16:creationId xmlns:a16="http://schemas.microsoft.com/office/drawing/2014/main" xmlns="" id="{CCB1A1B7-AA7D-CE8F-6DB7-6EDCB86801C2}"/>
                </a:ext>
              </a:extLst>
            </p:cNvPr>
            <p:cNvSpPr/>
            <p:nvPr/>
          </p:nvSpPr>
          <p:spPr>
            <a:xfrm>
              <a:off x="5379696" y="4789198"/>
              <a:ext cx="283813" cy="15363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800" b="1" kern="0">
                  <a:solidFill>
                    <a:prstClr val="white"/>
                  </a:solidFill>
                  <a:cs typeface="Arial" panose="020B0604020202020204" pitchFamily="34" charset="0"/>
                </a:rPr>
                <a:t>5</a:t>
              </a:r>
              <a:endParaRPr lang="en-US" sz="800" kern="0" baseline="300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20" name="Groupe 119">
            <a:extLst>
              <a:ext uri="{FF2B5EF4-FFF2-40B4-BE49-F238E27FC236}">
                <a16:creationId xmlns:a16="http://schemas.microsoft.com/office/drawing/2014/main" xmlns="" id="{8ACFC343-DE7D-5392-0FAD-7AFE12A113DF}"/>
              </a:ext>
            </a:extLst>
          </p:cNvPr>
          <p:cNvGrpSpPr/>
          <p:nvPr/>
        </p:nvGrpSpPr>
        <p:grpSpPr>
          <a:xfrm flipH="1">
            <a:off x="3217376" y="1524124"/>
            <a:ext cx="1940253" cy="3639590"/>
            <a:chOff x="5143345" y="1521280"/>
            <a:chExt cx="1918613" cy="3639590"/>
          </a:xfrm>
        </p:grpSpPr>
        <p:sp>
          <p:nvSpPr>
            <p:cNvPr id="121" name="Freeform 41">
              <a:extLst>
                <a:ext uri="{FF2B5EF4-FFF2-40B4-BE49-F238E27FC236}">
                  <a16:creationId xmlns:a16="http://schemas.microsoft.com/office/drawing/2014/main" xmlns="" id="{62E74F1D-93EE-14EC-3CD4-208003AB49CD}"/>
                </a:ext>
              </a:extLst>
            </p:cNvPr>
            <p:cNvSpPr/>
            <p:nvPr/>
          </p:nvSpPr>
          <p:spPr>
            <a:xfrm>
              <a:off x="5147820" y="1521280"/>
              <a:ext cx="1914138" cy="153638"/>
            </a:xfrm>
            <a:prstGeom prst="rect">
              <a:avLst/>
            </a:prstGeom>
            <a:solidFill>
              <a:schemeClr val="accent5"/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800" b="1" kern="0">
                  <a:solidFill>
                    <a:prstClr val="white"/>
                  </a:solidFill>
                  <a:cs typeface="Arial" panose="020B0604020202020204" pitchFamily="34" charset="0"/>
                </a:rPr>
                <a:t>35</a:t>
              </a:r>
              <a:endParaRPr lang="en-US" sz="800" kern="0" baseline="300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2" name="Freeform 41">
              <a:extLst>
                <a:ext uri="{FF2B5EF4-FFF2-40B4-BE49-F238E27FC236}">
                  <a16:creationId xmlns:a16="http://schemas.microsoft.com/office/drawing/2014/main" xmlns="" id="{D801E8B2-3014-4AC3-C365-82A90910E749}"/>
                </a:ext>
              </a:extLst>
            </p:cNvPr>
            <p:cNvSpPr/>
            <p:nvPr/>
          </p:nvSpPr>
          <p:spPr>
            <a:xfrm>
              <a:off x="5147820" y="1740172"/>
              <a:ext cx="709511" cy="153638"/>
            </a:xfrm>
            <a:prstGeom prst="rect">
              <a:avLst/>
            </a:prstGeom>
            <a:solidFill>
              <a:schemeClr val="accent5"/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800" b="1" kern="0">
                  <a:solidFill>
                    <a:prstClr val="white"/>
                  </a:solidFill>
                  <a:cs typeface="Arial" panose="020B0604020202020204" pitchFamily="34" charset="0"/>
                </a:rPr>
                <a:t>13</a:t>
              </a:r>
              <a:endParaRPr lang="en-US" sz="800" kern="0" baseline="300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3" name="Freeform 41">
              <a:extLst>
                <a:ext uri="{FF2B5EF4-FFF2-40B4-BE49-F238E27FC236}">
                  <a16:creationId xmlns:a16="http://schemas.microsoft.com/office/drawing/2014/main" xmlns="" id="{A8EA647A-BE78-5EDC-ECC5-F20C54CEA31A}"/>
                </a:ext>
              </a:extLst>
            </p:cNvPr>
            <p:cNvSpPr/>
            <p:nvPr/>
          </p:nvSpPr>
          <p:spPr>
            <a:xfrm>
              <a:off x="5855012" y="1740172"/>
              <a:ext cx="986879" cy="153638"/>
            </a:xfrm>
            <a:prstGeom prst="rect">
              <a:avLst/>
            </a:prstGeom>
            <a:solidFill>
              <a:srgbClr val="005086"/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800" b="1" kern="0">
                  <a:solidFill>
                    <a:prstClr val="white"/>
                  </a:solidFill>
                  <a:cs typeface="Arial" panose="020B0604020202020204" pitchFamily="34" charset="0"/>
                </a:rPr>
                <a:t>18</a:t>
              </a:r>
              <a:endParaRPr lang="en-US" sz="800" kern="0" baseline="300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4" name="Freeform 41">
              <a:extLst>
                <a:ext uri="{FF2B5EF4-FFF2-40B4-BE49-F238E27FC236}">
                  <a16:creationId xmlns:a16="http://schemas.microsoft.com/office/drawing/2014/main" xmlns="" id="{63C16E65-84DF-BAED-5880-FCDB0FD55921}"/>
                </a:ext>
              </a:extLst>
            </p:cNvPr>
            <p:cNvSpPr/>
            <p:nvPr/>
          </p:nvSpPr>
          <p:spPr>
            <a:xfrm>
              <a:off x="5147820" y="1957976"/>
              <a:ext cx="1597385" cy="153638"/>
            </a:xfrm>
            <a:prstGeom prst="rect">
              <a:avLst/>
            </a:prstGeom>
            <a:solidFill>
              <a:schemeClr val="accent5"/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800" b="1" kern="0">
                  <a:solidFill>
                    <a:prstClr val="white"/>
                  </a:solidFill>
                  <a:cs typeface="Arial" panose="020B0604020202020204" pitchFamily="34" charset="0"/>
                </a:rPr>
                <a:t>29</a:t>
              </a:r>
              <a:endParaRPr lang="en-US" sz="800" kern="0" baseline="300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5" name="Freeform 41">
              <a:extLst>
                <a:ext uri="{FF2B5EF4-FFF2-40B4-BE49-F238E27FC236}">
                  <a16:creationId xmlns:a16="http://schemas.microsoft.com/office/drawing/2014/main" xmlns="" id="{355DB3C9-11BA-B82F-FE99-52D3B281A2EE}"/>
                </a:ext>
              </a:extLst>
            </p:cNvPr>
            <p:cNvSpPr/>
            <p:nvPr/>
          </p:nvSpPr>
          <p:spPr>
            <a:xfrm>
              <a:off x="5147820" y="2175780"/>
              <a:ext cx="1303285" cy="153638"/>
            </a:xfrm>
            <a:prstGeom prst="rect">
              <a:avLst/>
            </a:prstGeom>
            <a:solidFill>
              <a:schemeClr val="accent5"/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800" b="1" kern="0">
                  <a:solidFill>
                    <a:prstClr val="white"/>
                  </a:solidFill>
                  <a:cs typeface="Arial" panose="020B0604020202020204" pitchFamily="34" charset="0"/>
                </a:rPr>
                <a:t>24</a:t>
              </a:r>
              <a:endParaRPr lang="en-US" sz="800" kern="0" baseline="300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6" name="Freeform 41">
              <a:extLst>
                <a:ext uri="{FF2B5EF4-FFF2-40B4-BE49-F238E27FC236}">
                  <a16:creationId xmlns:a16="http://schemas.microsoft.com/office/drawing/2014/main" xmlns="" id="{85FE67FC-BF9B-BF75-6A60-DDA06FB4A2A3}"/>
                </a:ext>
              </a:extLst>
            </p:cNvPr>
            <p:cNvSpPr/>
            <p:nvPr/>
          </p:nvSpPr>
          <p:spPr>
            <a:xfrm>
              <a:off x="5147820" y="2393584"/>
              <a:ext cx="1211547" cy="153638"/>
            </a:xfrm>
            <a:prstGeom prst="rect">
              <a:avLst/>
            </a:prstGeom>
            <a:solidFill>
              <a:schemeClr val="accent5"/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800" b="1" kern="0">
                  <a:solidFill>
                    <a:prstClr val="white"/>
                  </a:solidFill>
                  <a:cs typeface="Arial" panose="020B0604020202020204" pitchFamily="34" charset="0"/>
                </a:rPr>
                <a:t>22</a:t>
              </a:r>
              <a:endParaRPr lang="en-US" sz="800" kern="0" baseline="300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7" name="Freeform 41">
              <a:extLst>
                <a:ext uri="{FF2B5EF4-FFF2-40B4-BE49-F238E27FC236}">
                  <a16:creationId xmlns:a16="http://schemas.microsoft.com/office/drawing/2014/main" xmlns="" id="{4FC9325A-EF20-F30C-F852-76CE00721AD7}"/>
                </a:ext>
              </a:extLst>
            </p:cNvPr>
            <p:cNvSpPr/>
            <p:nvPr/>
          </p:nvSpPr>
          <p:spPr>
            <a:xfrm>
              <a:off x="5147820" y="2611388"/>
              <a:ext cx="1303279" cy="153638"/>
            </a:xfrm>
            <a:prstGeom prst="rect">
              <a:avLst/>
            </a:prstGeom>
            <a:solidFill>
              <a:schemeClr val="accent5"/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800" b="1" kern="0">
                  <a:solidFill>
                    <a:prstClr val="white"/>
                  </a:solidFill>
                  <a:cs typeface="Arial" panose="020B0604020202020204" pitchFamily="34" charset="0"/>
                </a:rPr>
                <a:t>24</a:t>
              </a:r>
              <a:endParaRPr lang="en-US" sz="800" kern="0" baseline="300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8" name="Freeform 41">
              <a:extLst>
                <a:ext uri="{FF2B5EF4-FFF2-40B4-BE49-F238E27FC236}">
                  <a16:creationId xmlns:a16="http://schemas.microsoft.com/office/drawing/2014/main" xmlns="" id="{FB531585-DEE8-91A0-C53A-F9D24F9E4AF4}"/>
                </a:ext>
              </a:extLst>
            </p:cNvPr>
            <p:cNvSpPr/>
            <p:nvPr/>
          </p:nvSpPr>
          <p:spPr>
            <a:xfrm>
              <a:off x="5147820" y="2829192"/>
              <a:ext cx="882011" cy="153638"/>
            </a:xfrm>
            <a:prstGeom prst="rect">
              <a:avLst/>
            </a:prstGeom>
            <a:solidFill>
              <a:schemeClr val="accent5"/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800" b="1" kern="0">
                  <a:solidFill>
                    <a:prstClr val="white"/>
                  </a:solidFill>
                  <a:cs typeface="Arial" panose="020B0604020202020204" pitchFamily="34" charset="0"/>
                </a:rPr>
                <a:t>16</a:t>
              </a:r>
              <a:endParaRPr lang="en-US" sz="800" kern="0" baseline="300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9" name="Freeform 41">
              <a:extLst>
                <a:ext uri="{FF2B5EF4-FFF2-40B4-BE49-F238E27FC236}">
                  <a16:creationId xmlns:a16="http://schemas.microsoft.com/office/drawing/2014/main" xmlns="" id="{EAFED36C-7AF1-5669-5672-8A3131E9D77C}"/>
                </a:ext>
              </a:extLst>
            </p:cNvPr>
            <p:cNvSpPr/>
            <p:nvPr/>
          </p:nvSpPr>
          <p:spPr>
            <a:xfrm>
              <a:off x="5147820" y="3046996"/>
              <a:ext cx="735618" cy="153638"/>
            </a:xfrm>
            <a:prstGeom prst="rect">
              <a:avLst/>
            </a:prstGeom>
            <a:solidFill>
              <a:schemeClr val="accent5"/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800" b="1" kern="0">
                  <a:solidFill>
                    <a:prstClr val="white"/>
                  </a:solidFill>
                  <a:cs typeface="Arial" panose="020B0604020202020204" pitchFamily="34" charset="0"/>
                </a:rPr>
                <a:t>14</a:t>
              </a:r>
              <a:endParaRPr lang="en-US" sz="800" kern="0" baseline="300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0" name="Freeform 41">
              <a:extLst>
                <a:ext uri="{FF2B5EF4-FFF2-40B4-BE49-F238E27FC236}">
                  <a16:creationId xmlns:a16="http://schemas.microsoft.com/office/drawing/2014/main" xmlns="" id="{63F66DB0-563E-50E5-9726-1AD5B078FB86}"/>
                </a:ext>
              </a:extLst>
            </p:cNvPr>
            <p:cNvSpPr/>
            <p:nvPr/>
          </p:nvSpPr>
          <p:spPr>
            <a:xfrm>
              <a:off x="5147820" y="3264800"/>
              <a:ext cx="640419" cy="153638"/>
            </a:xfrm>
            <a:prstGeom prst="rect">
              <a:avLst/>
            </a:prstGeom>
            <a:solidFill>
              <a:schemeClr val="accent5"/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800" b="1" kern="0">
                  <a:solidFill>
                    <a:prstClr val="white"/>
                  </a:solidFill>
                  <a:cs typeface="Arial" panose="020B0604020202020204" pitchFamily="34" charset="0"/>
                </a:rPr>
                <a:t>12</a:t>
              </a:r>
              <a:endParaRPr lang="en-US" sz="800" kern="0" baseline="300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1" name="Freeform 41">
              <a:extLst>
                <a:ext uri="{FF2B5EF4-FFF2-40B4-BE49-F238E27FC236}">
                  <a16:creationId xmlns:a16="http://schemas.microsoft.com/office/drawing/2014/main" xmlns="" id="{E58C9E7C-262E-A6BD-D85B-4DADFF9B8EE9}"/>
                </a:ext>
              </a:extLst>
            </p:cNvPr>
            <p:cNvSpPr/>
            <p:nvPr/>
          </p:nvSpPr>
          <p:spPr>
            <a:xfrm>
              <a:off x="5147820" y="3482604"/>
              <a:ext cx="640415" cy="153638"/>
            </a:xfrm>
            <a:prstGeom prst="rect">
              <a:avLst/>
            </a:prstGeom>
            <a:solidFill>
              <a:schemeClr val="accent5"/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800" b="1" kern="0">
                  <a:solidFill>
                    <a:prstClr val="white"/>
                  </a:solidFill>
                  <a:cs typeface="Arial" panose="020B0604020202020204" pitchFamily="34" charset="0"/>
                </a:rPr>
                <a:t>12</a:t>
              </a:r>
              <a:endParaRPr lang="en-US" sz="800" kern="0" baseline="300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2" name="Freeform 41">
              <a:extLst>
                <a:ext uri="{FF2B5EF4-FFF2-40B4-BE49-F238E27FC236}">
                  <a16:creationId xmlns:a16="http://schemas.microsoft.com/office/drawing/2014/main" xmlns="" id="{FB7E219F-E247-E4F3-AC7A-A05E96A3E8F9}"/>
                </a:ext>
              </a:extLst>
            </p:cNvPr>
            <p:cNvSpPr/>
            <p:nvPr/>
          </p:nvSpPr>
          <p:spPr>
            <a:xfrm>
              <a:off x="5147820" y="3700408"/>
              <a:ext cx="640415" cy="153638"/>
            </a:xfrm>
            <a:prstGeom prst="rect">
              <a:avLst/>
            </a:prstGeom>
            <a:solidFill>
              <a:schemeClr val="accent5"/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800" b="1" kern="0">
                  <a:solidFill>
                    <a:prstClr val="white"/>
                  </a:solidFill>
                  <a:cs typeface="Arial" panose="020B0604020202020204" pitchFamily="34" charset="0"/>
                </a:rPr>
                <a:t>12</a:t>
              </a:r>
              <a:endParaRPr lang="en-US" sz="800" kern="0" baseline="300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3" name="Freeform 41">
              <a:extLst>
                <a:ext uri="{FF2B5EF4-FFF2-40B4-BE49-F238E27FC236}">
                  <a16:creationId xmlns:a16="http://schemas.microsoft.com/office/drawing/2014/main" xmlns="" id="{BC35CA4A-E4D4-71FE-3010-69A7BFFE7458}"/>
                </a:ext>
              </a:extLst>
            </p:cNvPr>
            <p:cNvSpPr/>
            <p:nvPr/>
          </p:nvSpPr>
          <p:spPr>
            <a:xfrm>
              <a:off x="5147820" y="3918212"/>
              <a:ext cx="640413" cy="153638"/>
            </a:xfrm>
            <a:prstGeom prst="rect">
              <a:avLst/>
            </a:prstGeom>
            <a:solidFill>
              <a:schemeClr val="accent5"/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800" b="1" kern="0">
                  <a:solidFill>
                    <a:prstClr val="white"/>
                  </a:solidFill>
                  <a:cs typeface="Arial" panose="020B0604020202020204" pitchFamily="34" charset="0"/>
                </a:rPr>
                <a:t>12</a:t>
              </a:r>
              <a:endParaRPr lang="en-US" sz="800" kern="0" baseline="300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4" name="Freeform 41">
              <a:extLst>
                <a:ext uri="{FF2B5EF4-FFF2-40B4-BE49-F238E27FC236}">
                  <a16:creationId xmlns:a16="http://schemas.microsoft.com/office/drawing/2014/main" xmlns="" id="{26A7E43A-E465-F45B-21E3-27A509C0A66B}"/>
                </a:ext>
              </a:extLst>
            </p:cNvPr>
            <p:cNvSpPr/>
            <p:nvPr/>
          </p:nvSpPr>
          <p:spPr>
            <a:xfrm>
              <a:off x="5147821" y="4136016"/>
              <a:ext cx="547414" cy="153638"/>
            </a:xfrm>
            <a:prstGeom prst="rect">
              <a:avLst/>
            </a:prstGeom>
            <a:solidFill>
              <a:schemeClr val="accent5"/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800" b="1" kern="0">
                  <a:solidFill>
                    <a:prstClr val="white"/>
                  </a:solidFill>
                  <a:cs typeface="Arial" panose="020B0604020202020204" pitchFamily="34" charset="0"/>
                </a:rPr>
                <a:t>10</a:t>
              </a:r>
              <a:endParaRPr lang="en-US" sz="800" kern="0" baseline="300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5" name="Freeform 41">
              <a:extLst>
                <a:ext uri="{FF2B5EF4-FFF2-40B4-BE49-F238E27FC236}">
                  <a16:creationId xmlns:a16="http://schemas.microsoft.com/office/drawing/2014/main" xmlns="" id="{7DC8F760-FE41-2591-B384-008A4D4766D5}"/>
                </a:ext>
              </a:extLst>
            </p:cNvPr>
            <p:cNvSpPr/>
            <p:nvPr/>
          </p:nvSpPr>
          <p:spPr>
            <a:xfrm>
              <a:off x="5147820" y="4353820"/>
              <a:ext cx="547413" cy="153638"/>
            </a:xfrm>
            <a:prstGeom prst="rect">
              <a:avLst/>
            </a:prstGeom>
            <a:solidFill>
              <a:schemeClr val="accent5"/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800" b="1" kern="0">
                  <a:solidFill>
                    <a:prstClr val="white"/>
                  </a:solidFill>
                  <a:cs typeface="Arial" panose="020B0604020202020204" pitchFamily="34" charset="0"/>
                </a:rPr>
                <a:t>10</a:t>
              </a:r>
              <a:endParaRPr lang="en-US" sz="800" kern="0" baseline="300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6" name="Freeform 41">
              <a:extLst>
                <a:ext uri="{FF2B5EF4-FFF2-40B4-BE49-F238E27FC236}">
                  <a16:creationId xmlns:a16="http://schemas.microsoft.com/office/drawing/2014/main" xmlns="" id="{B9176CA9-955E-BC8C-7824-2212A5A13D92}"/>
                </a:ext>
              </a:extLst>
            </p:cNvPr>
            <p:cNvSpPr/>
            <p:nvPr/>
          </p:nvSpPr>
          <p:spPr>
            <a:xfrm>
              <a:off x="5147820" y="4571624"/>
              <a:ext cx="547413" cy="153638"/>
            </a:xfrm>
            <a:prstGeom prst="rect">
              <a:avLst/>
            </a:prstGeom>
            <a:solidFill>
              <a:schemeClr val="accent5"/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800" b="1" kern="0">
                  <a:solidFill>
                    <a:prstClr val="white"/>
                  </a:solidFill>
                  <a:cs typeface="Arial" panose="020B0604020202020204" pitchFamily="34" charset="0"/>
                </a:rPr>
                <a:t>10</a:t>
              </a:r>
              <a:endParaRPr lang="en-US" sz="800" kern="0" baseline="300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7" name="Freeform 41">
              <a:extLst>
                <a:ext uri="{FF2B5EF4-FFF2-40B4-BE49-F238E27FC236}">
                  <a16:creationId xmlns:a16="http://schemas.microsoft.com/office/drawing/2014/main" xmlns="" id="{E0CF60B5-78EB-366D-E338-F43FFBD8B416}"/>
                </a:ext>
              </a:extLst>
            </p:cNvPr>
            <p:cNvSpPr/>
            <p:nvPr/>
          </p:nvSpPr>
          <p:spPr>
            <a:xfrm>
              <a:off x="6741550" y="1957746"/>
              <a:ext cx="100342" cy="153638"/>
            </a:xfrm>
            <a:prstGeom prst="rect">
              <a:avLst/>
            </a:prstGeom>
            <a:solidFill>
              <a:srgbClr val="005086"/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800" b="1" kern="0" dirty="0">
                  <a:solidFill>
                    <a:prstClr val="white"/>
                  </a:solidFill>
                  <a:cs typeface="Arial" panose="020B0604020202020204" pitchFamily="34" charset="0"/>
                </a:rPr>
                <a:t>2</a:t>
              </a:r>
              <a:endParaRPr lang="en-US" sz="800" kern="0" baseline="300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8" name="Freeform 41">
              <a:extLst>
                <a:ext uri="{FF2B5EF4-FFF2-40B4-BE49-F238E27FC236}">
                  <a16:creationId xmlns:a16="http://schemas.microsoft.com/office/drawing/2014/main" xmlns="" id="{8DB2D3AB-B6C1-43D4-F29A-CD366921AD0B}"/>
                </a:ext>
              </a:extLst>
            </p:cNvPr>
            <p:cNvSpPr/>
            <p:nvPr/>
          </p:nvSpPr>
          <p:spPr>
            <a:xfrm>
              <a:off x="6358001" y="2393583"/>
              <a:ext cx="93098" cy="153638"/>
            </a:xfrm>
            <a:prstGeom prst="rect">
              <a:avLst/>
            </a:prstGeom>
            <a:solidFill>
              <a:srgbClr val="005086"/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800" b="1" kern="0">
                  <a:solidFill>
                    <a:prstClr val="white"/>
                  </a:solidFill>
                  <a:cs typeface="Arial" panose="020B0604020202020204" pitchFamily="34" charset="0"/>
                </a:rPr>
                <a:t>2</a:t>
              </a:r>
              <a:endParaRPr lang="en-US" sz="800" kern="0" baseline="300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9" name="Freeform 41">
              <a:extLst>
                <a:ext uri="{FF2B5EF4-FFF2-40B4-BE49-F238E27FC236}">
                  <a16:creationId xmlns:a16="http://schemas.microsoft.com/office/drawing/2014/main" xmlns="" id="{C8D21331-23C3-646A-30D9-C766EF3A1256}"/>
                </a:ext>
              </a:extLst>
            </p:cNvPr>
            <p:cNvSpPr/>
            <p:nvPr/>
          </p:nvSpPr>
          <p:spPr>
            <a:xfrm>
              <a:off x="5145582" y="4789428"/>
              <a:ext cx="93367" cy="153638"/>
            </a:xfrm>
            <a:prstGeom prst="rect">
              <a:avLst/>
            </a:prstGeom>
            <a:solidFill>
              <a:schemeClr val="accent5"/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800" b="1" kern="0">
                  <a:solidFill>
                    <a:prstClr val="white"/>
                  </a:solidFill>
                  <a:cs typeface="Arial" panose="020B0604020202020204" pitchFamily="34" charset="0"/>
                </a:rPr>
                <a:t>2</a:t>
              </a:r>
              <a:endParaRPr lang="en-US" sz="800" kern="0" baseline="300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0" name="Freeform 41">
              <a:extLst>
                <a:ext uri="{FF2B5EF4-FFF2-40B4-BE49-F238E27FC236}">
                  <a16:creationId xmlns:a16="http://schemas.microsoft.com/office/drawing/2014/main" xmlns="" id="{1E2E91FD-936E-4F70-781B-4954B76A8055}"/>
                </a:ext>
              </a:extLst>
            </p:cNvPr>
            <p:cNvSpPr/>
            <p:nvPr/>
          </p:nvSpPr>
          <p:spPr>
            <a:xfrm>
              <a:off x="5143345" y="5007232"/>
              <a:ext cx="196979" cy="153638"/>
            </a:xfrm>
            <a:prstGeom prst="rect">
              <a:avLst/>
            </a:prstGeom>
            <a:solidFill>
              <a:schemeClr val="accent5"/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800" b="1" kern="0">
                  <a:solidFill>
                    <a:prstClr val="white"/>
                  </a:solidFill>
                  <a:cs typeface="Arial" panose="020B0604020202020204" pitchFamily="34" charset="0"/>
                </a:rPr>
                <a:t>4</a:t>
              </a:r>
              <a:endParaRPr lang="en-US" sz="800" kern="0" baseline="300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1" name="Freeform 41">
              <a:extLst>
                <a:ext uri="{FF2B5EF4-FFF2-40B4-BE49-F238E27FC236}">
                  <a16:creationId xmlns:a16="http://schemas.microsoft.com/office/drawing/2014/main" xmlns="" id="{01017140-13C4-94E6-FFCB-03680748117E}"/>
                </a:ext>
              </a:extLst>
            </p:cNvPr>
            <p:cNvSpPr/>
            <p:nvPr/>
          </p:nvSpPr>
          <p:spPr>
            <a:xfrm>
              <a:off x="5241029" y="4789198"/>
              <a:ext cx="453752" cy="153638"/>
            </a:xfrm>
            <a:prstGeom prst="rect">
              <a:avLst/>
            </a:prstGeom>
            <a:solidFill>
              <a:srgbClr val="005086"/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800" b="1" kern="0">
                  <a:solidFill>
                    <a:prstClr val="white"/>
                  </a:solidFill>
                  <a:cs typeface="Arial" panose="020B0604020202020204" pitchFamily="34" charset="0"/>
                </a:rPr>
                <a:t>8</a:t>
              </a:r>
              <a:endParaRPr lang="en-US" sz="800" kern="0" baseline="300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42" name="Espace réservé du texte 6">
            <a:extLst>
              <a:ext uri="{FF2B5EF4-FFF2-40B4-BE49-F238E27FC236}">
                <a16:creationId xmlns:a16="http://schemas.microsoft.com/office/drawing/2014/main" xmlns="" id="{6382EA05-8532-116C-5794-CBB4F7F097F5}"/>
              </a:ext>
            </a:extLst>
          </p:cNvPr>
          <p:cNvSpPr txBox="1">
            <a:spLocks/>
          </p:cNvSpPr>
          <p:nvPr/>
        </p:nvSpPr>
        <p:spPr>
          <a:xfrm>
            <a:off x="3078685" y="4277153"/>
            <a:ext cx="1152979" cy="590031"/>
          </a:xfrm>
          <a:prstGeom prst="rect">
            <a:avLst/>
          </a:prstGeom>
          <a:solidFill>
            <a:schemeClr val="bg1"/>
          </a:solidFill>
        </p:spPr>
        <p:txBody>
          <a:bodyPr lIns="36000" tIns="36000" rIns="72000" bIns="3600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rgbClr val="737078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900" dirty="0"/>
              <a:t>Suivi médian :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900" b="0" dirty="0"/>
              <a:t>7,2 mois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900" b="0" dirty="0"/>
              <a:t>(0,3-21,1 mois)</a:t>
            </a:r>
            <a:endParaRPr lang="fr-FR" sz="700" b="0" dirty="0"/>
          </a:p>
        </p:txBody>
      </p:sp>
      <p:sp>
        <p:nvSpPr>
          <p:cNvPr id="143" name="Espace réservé du texte 6">
            <a:extLst>
              <a:ext uri="{FF2B5EF4-FFF2-40B4-BE49-F238E27FC236}">
                <a16:creationId xmlns:a16="http://schemas.microsoft.com/office/drawing/2014/main" xmlns="" id="{AD1CD080-A9F4-6A58-33DE-BE0356135284}"/>
              </a:ext>
            </a:extLst>
          </p:cNvPr>
          <p:cNvSpPr txBox="1">
            <a:spLocks/>
          </p:cNvSpPr>
          <p:nvPr/>
        </p:nvSpPr>
        <p:spPr>
          <a:xfrm>
            <a:off x="6096000" y="3320644"/>
            <a:ext cx="1171453" cy="590031"/>
          </a:xfrm>
          <a:prstGeom prst="rect">
            <a:avLst/>
          </a:prstGeom>
          <a:solidFill>
            <a:schemeClr val="bg1"/>
          </a:solidFill>
        </p:spPr>
        <p:txBody>
          <a:bodyPr lIns="36000" tIns="36000" rIns="72000" bIns="3600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rgbClr val="737078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900" dirty="0"/>
              <a:t>Suivi médian :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900" b="0" dirty="0"/>
              <a:t>9,8 mois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900" b="0" dirty="0"/>
              <a:t>(0,5-17,4 mois)</a:t>
            </a:r>
            <a:endParaRPr lang="fr-FR" sz="700" b="0" dirty="0"/>
          </a:p>
        </p:txBody>
      </p:sp>
      <p:sp>
        <p:nvSpPr>
          <p:cNvPr id="6" name="Espace réservé du texte 7">
            <a:extLst>
              <a:ext uri="{FF2B5EF4-FFF2-40B4-BE49-F238E27FC236}">
                <a16:creationId xmlns:a16="http://schemas.microsoft.com/office/drawing/2014/main" xmlns="" id="{AE6950E7-849A-60CA-DFD8-92DA5D66FE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68235" y="6554231"/>
            <a:ext cx="1578523" cy="240162"/>
          </a:xfrm>
        </p:spPr>
        <p:txBody>
          <a:bodyPr>
            <a:noAutofit/>
          </a:bodyPr>
          <a:lstStyle/>
          <a:p>
            <a:r>
              <a:rPr lang="fr-FR" dirty="0">
                <a:latin typeface="+mn-lt"/>
              </a:rPr>
              <a:t>9-12 décembre 2023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xmlns="" id="{CD912C77-FBF5-9739-95B1-CFFC7D63EDD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017816" y="6342603"/>
            <a:ext cx="5159375" cy="247196"/>
          </a:xfrm>
        </p:spPr>
        <p:txBody>
          <a:bodyPr/>
          <a:lstStyle/>
          <a:p>
            <a:r>
              <a:rPr lang="fr-FR" dirty="0"/>
              <a:t>Tam et al., ASH</a:t>
            </a:r>
            <a:r>
              <a:rPr lang="fr-FR" baseline="30000" dirty="0"/>
              <a:t>® </a:t>
            </a:r>
            <a:r>
              <a:rPr lang="fr-FR" dirty="0"/>
              <a:t>2023, Abs #327</a:t>
            </a:r>
          </a:p>
        </p:txBody>
      </p:sp>
    </p:spTree>
    <p:extLst>
      <p:ext uri="{BB962C8B-B14F-4D97-AF65-F5344CB8AC3E}">
        <p14:creationId xmlns:p14="http://schemas.microsoft.com/office/powerpoint/2010/main" val="141513583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AEDB0A48-0736-F357-6285-6ED5D4EDD0B6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fr-FR" dirty="0"/>
              <a:t>C. S. Tam et al., ASH</a:t>
            </a:r>
            <a:r>
              <a:rPr lang="fr-FR" baseline="30000" dirty="0"/>
              <a:t>® </a:t>
            </a:r>
            <a:r>
              <a:rPr lang="fr-FR" dirty="0"/>
              <a:t>2023, Abs. #327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9FF5B9D3-9AB2-A154-CF8C-EA3B8E3CC9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 err="1"/>
              <a:t>Sonrotoclax</a:t>
            </a:r>
            <a:r>
              <a:rPr lang="fr-FR" dirty="0"/>
              <a:t> + </a:t>
            </a:r>
            <a:r>
              <a:rPr lang="fr-FR" dirty="0" err="1"/>
              <a:t>Zanubrutinib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645CDB5F-62B5-C5B2-C1F6-05D5B0AC6E3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/>
              <a:t>Effets indésirables d’intérêt</a:t>
            </a:r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xmlns="" id="{BF8BF58C-A1CD-C2A0-3E73-3AE89E08E62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721922" y="1467799"/>
          <a:ext cx="9529948" cy="3451044"/>
        </p:xfrm>
        <a:graphic>
          <a:graphicData uri="http://schemas.openxmlformats.org/drawingml/2006/table">
            <a:tbl>
              <a:tblPr firstRow="1" bandRow="1"/>
              <a:tblGrid>
                <a:gridCol w="2512082">
                  <a:extLst>
                    <a:ext uri="{9D8B030D-6E8A-4147-A177-3AD203B41FA5}">
                      <a16:colId xmlns:a16="http://schemas.microsoft.com/office/drawing/2014/main" xmlns="" val="4176269001"/>
                    </a:ext>
                  </a:extLst>
                </a:gridCol>
                <a:gridCol w="7017866">
                  <a:extLst>
                    <a:ext uri="{9D8B030D-6E8A-4147-A177-3AD203B41FA5}">
                      <a16:colId xmlns:a16="http://schemas.microsoft.com/office/drawing/2014/main" xmlns="" val="2317439276"/>
                    </a:ext>
                  </a:extLst>
                </a:gridCol>
              </a:tblGrid>
              <a:tr h="575174">
                <a:tc>
                  <a:txBody>
                    <a:bodyPr/>
                    <a:lstStyle/>
                    <a:p>
                      <a:r>
                        <a:rPr lang="fr-FR" sz="1600" b="1" i="0" noProof="0" dirty="0">
                          <a:latin typeface="Century Gothic" panose="020B0502020202020204" pitchFamily="34" charset="0"/>
                        </a:rPr>
                        <a:t>Syndrome de lyse tumorale</a:t>
                      </a: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0" i="0" noProof="0">
                          <a:latin typeface="Century Gothic" panose="020B0502020202020204" pitchFamily="34" charset="0"/>
                        </a:rPr>
                        <a:t>Aucun 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5174">
                <a:tc>
                  <a:txBody>
                    <a:bodyPr/>
                    <a:lstStyle/>
                    <a:p>
                      <a:r>
                        <a:rPr lang="fr-FR" sz="1600" b="1" i="0" noProof="0">
                          <a:latin typeface="Century Gothic" panose="020B0502020202020204" pitchFamily="34" charset="0"/>
                        </a:rPr>
                        <a:t>Toxicité gastro-intestinale</a:t>
                      </a: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0" i="0" noProof="0" dirty="0">
                          <a:latin typeface="Century Gothic" panose="020B0502020202020204" pitchFamily="34" charset="0"/>
                        </a:rPr>
                        <a:t>Diarrhées principalement de grade 1, sans nécessité de réduction de dose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5174">
                <a:tc>
                  <a:txBody>
                    <a:bodyPr/>
                    <a:lstStyle/>
                    <a:p>
                      <a:r>
                        <a:rPr lang="fr-FR" sz="1600" b="1" i="0" noProof="0">
                          <a:latin typeface="Century Gothic" panose="020B0502020202020204" pitchFamily="34" charset="0"/>
                        </a:rPr>
                        <a:t>Fibrillation auriculaire</a:t>
                      </a: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0" i="0" noProof="0">
                          <a:latin typeface="Century Gothic" panose="020B0502020202020204" pitchFamily="34" charset="0"/>
                        </a:rPr>
                        <a:t>Aucune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5174">
                <a:tc>
                  <a:txBody>
                    <a:bodyPr/>
                    <a:lstStyle/>
                    <a:p>
                      <a:r>
                        <a:rPr lang="fr-FR" sz="1600" b="1" i="0" noProof="0" dirty="0">
                          <a:latin typeface="Century Gothic" panose="020B0502020202020204" pitchFamily="34" charset="0"/>
                        </a:rPr>
                        <a:t>Neutropénie</a:t>
                      </a: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0" i="0" noProof="0" dirty="0">
                          <a:latin typeface="Century Gothic" panose="020B0502020202020204" pitchFamily="34" charset="0"/>
                        </a:rPr>
                        <a:t>EI (et EI de grade ≥ 3) le plus fréquent, 1 réduction de dose, pas de suspension de traitement, 18 patients ont eu recours à du G-CSF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51203895"/>
                  </a:ext>
                </a:extLst>
              </a:tr>
              <a:tr h="575174">
                <a:tc>
                  <a:txBody>
                    <a:bodyPr/>
                    <a:lstStyle/>
                    <a:p>
                      <a:r>
                        <a:rPr lang="fr-FR" sz="1600" b="1" i="0" noProof="0" dirty="0">
                          <a:latin typeface="Century Gothic" panose="020B0502020202020204" pitchFamily="34" charset="0"/>
                        </a:rPr>
                        <a:t>Neutropénie fébrile</a:t>
                      </a: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0" i="0" noProof="0" dirty="0">
                          <a:latin typeface="Century Gothic" panose="020B0502020202020204" pitchFamily="34" charset="0"/>
                        </a:rPr>
                        <a:t>2 patients dans la cohorte 160 mg, résolution sans séquelle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08347750"/>
                  </a:ext>
                </a:extLst>
              </a:tr>
              <a:tr h="575174">
                <a:tc>
                  <a:txBody>
                    <a:bodyPr/>
                    <a:lstStyle/>
                    <a:p>
                      <a:r>
                        <a:rPr lang="fr-FR" sz="1600" b="1" i="0" noProof="0">
                          <a:latin typeface="Century Gothic" panose="020B0502020202020204" pitchFamily="34" charset="0"/>
                        </a:rPr>
                        <a:t>Infections</a:t>
                      </a: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0" i="0" noProof="0" dirty="0">
                          <a:latin typeface="Century Gothic" panose="020B0502020202020204" pitchFamily="34" charset="0"/>
                        </a:rPr>
                        <a:t>Faible taux d’infections de grade ≥ 3 (8%), la pneumonie (n=4) était la seule infection de grade ≥ 3 survenant chez plus d’un patient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0723124"/>
                  </a:ext>
                </a:extLst>
              </a:tr>
            </a:tbl>
          </a:graphicData>
        </a:graphic>
      </p:graphicFrame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xmlns="" id="{12F05ADE-93A5-4BF2-B087-ACCCC7A6F9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68235" y="6554231"/>
            <a:ext cx="1578523" cy="240162"/>
          </a:xfrm>
        </p:spPr>
        <p:txBody>
          <a:bodyPr>
            <a:noAutofit/>
          </a:bodyPr>
          <a:lstStyle/>
          <a:p>
            <a:r>
              <a:rPr lang="fr-FR" dirty="0">
                <a:latin typeface="+mn-lt"/>
              </a:rPr>
              <a:t>9-12 décembre 2023</a:t>
            </a:r>
          </a:p>
        </p:txBody>
      </p:sp>
    </p:spTree>
    <p:extLst>
      <p:ext uri="{BB962C8B-B14F-4D97-AF65-F5344CB8AC3E}">
        <p14:creationId xmlns:p14="http://schemas.microsoft.com/office/powerpoint/2010/main" val="362882268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CB52AF38-BF2D-7DEF-DB1E-E862BB10843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 err="1"/>
              <a:t>Sonrotoclax</a:t>
            </a:r>
            <a:r>
              <a:rPr lang="fr-FR" dirty="0"/>
              <a:t> + </a:t>
            </a:r>
            <a:r>
              <a:rPr lang="fr-FR" dirty="0" err="1"/>
              <a:t>Zanubrutinib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7CF0C6C1-5C94-6F6C-AA1B-A9B7DC8328B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/>
              <a:t>Réponse et maladie résiduelle minimale dans le sang</a:t>
            </a:r>
            <a:endParaRPr lang="fr-FR" dirty="0">
              <a:latin typeface="+mn-lt"/>
            </a:endParaRPr>
          </a:p>
        </p:txBody>
      </p:sp>
      <p:sp>
        <p:nvSpPr>
          <p:cNvPr id="25" name="Espace réservé du contenu 24">
            <a:extLst>
              <a:ext uri="{FF2B5EF4-FFF2-40B4-BE49-F238E27FC236}">
                <a16:creationId xmlns:a16="http://schemas.microsoft.com/office/drawing/2014/main" xmlns="" id="{63AC3D76-5145-83EB-A045-5609579933D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154086" y="1572699"/>
            <a:ext cx="3556000" cy="2520868"/>
          </a:xfrm>
        </p:spPr>
        <p:txBody>
          <a:bodyPr/>
          <a:lstStyle/>
          <a:p>
            <a:r>
              <a:rPr lang="fr-FR" dirty="0"/>
              <a:t>Taux de </a:t>
            </a:r>
            <a:r>
              <a:rPr lang="fr-FR" dirty="0" err="1"/>
              <a:t>uMRD</a:t>
            </a:r>
            <a:r>
              <a:rPr lang="fr-FR" dirty="0"/>
              <a:t> </a:t>
            </a:r>
            <a:r>
              <a:rPr lang="fr-FR" dirty="0" err="1"/>
              <a:t>élévés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aux 2 doses</a:t>
            </a:r>
          </a:p>
          <a:p>
            <a:r>
              <a:rPr lang="fr-FR" dirty="0"/>
              <a:t>Meilleurs taux de </a:t>
            </a:r>
            <a:r>
              <a:rPr lang="fr-FR" dirty="0" err="1"/>
              <a:t>uMRD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à la posologie de 320 mg ?</a:t>
            </a:r>
          </a:p>
          <a:p>
            <a:r>
              <a:rPr lang="fr-FR" dirty="0"/>
              <a:t>Possible amélioration de </a:t>
            </a:r>
            <a:br>
              <a:rPr lang="fr-FR" dirty="0"/>
            </a:br>
            <a:r>
              <a:rPr lang="fr-FR" dirty="0"/>
              <a:t>la profondeur de la réponse au cours du temps</a:t>
            </a:r>
          </a:p>
        </p:txBody>
      </p:sp>
      <p:sp>
        <p:nvSpPr>
          <p:cNvPr id="12" name="Espace réservé du contenu 5">
            <a:extLst>
              <a:ext uri="{FF2B5EF4-FFF2-40B4-BE49-F238E27FC236}">
                <a16:creationId xmlns:a16="http://schemas.microsoft.com/office/drawing/2014/main" xmlns="" id="{D18D7974-438F-9554-D258-CD96A1E70135}"/>
              </a:ext>
            </a:extLst>
          </p:cNvPr>
          <p:cNvSpPr txBox="1">
            <a:spLocks/>
          </p:cNvSpPr>
          <p:nvPr/>
        </p:nvSpPr>
        <p:spPr>
          <a:xfrm>
            <a:off x="1360341" y="1239398"/>
            <a:ext cx="2041062" cy="4448173"/>
          </a:xfrm>
          <a:prstGeom prst="rect">
            <a:avLst/>
          </a:prstGeom>
          <a:ln w="12700">
            <a:solidFill>
              <a:srgbClr val="005086"/>
            </a:solidFill>
          </a:ln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>
                <a:solidFill>
                  <a:prstClr val="black"/>
                </a:solidFill>
              </a:rPr>
              <a:t> </a:t>
            </a:r>
            <a:endParaRPr lang="fr-FR" dirty="0">
              <a:solidFill>
                <a:prstClr val="black"/>
              </a:solidFill>
            </a:endParaRPr>
          </a:p>
        </p:txBody>
      </p:sp>
      <p:graphicFrame>
        <p:nvGraphicFramePr>
          <p:cNvPr id="13" name="Chart 16">
            <a:extLst>
              <a:ext uri="{FF2B5EF4-FFF2-40B4-BE49-F238E27FC236}">
                <a16:creationId xmlns:a16="http://schemas.microsoft.com/office/drawing/2014/main" xmlns="" id="{F1C05E1C-C00A-D341-C78E-5E719E1CE143}"/>
              </a:ext>
            </a:extLst>
          </p:cNvPr>
          <p:cNvGraphicFramePr/>
          <p:nvPr>
            <p:extLst/>
          </p:nvPr>
        </p:nvGraphicFramePr>
        <p:xfrm>
          <a:off x="1571280" y="1444625"/>
          <a:ext cx="419378" cy="283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4" name="Espace réservé du texte 6">
            <a:extLst>
              <a:ext uri="{FF2B5EF4-FFF2-40B4-BE49-F238E27FC236}">
                <a16:creationId xmlns:a16="http://schemas.microsoft.com/office/drawing/2014/main" xmlns="" id="{879BAEE0-5D92-BF9E-698B-14AE33851BCD}"/>
              </a:ext>
            </a:extLst>
          </p:cNvPr>
          <p:cNvSpPr txBox="1">
            <a:spLocks/>
          </p:cNvSpPr>
          <p:nvPr/>
        </p:nvSpPr>
        <p:spPr>
          <a:xfrm>
            <a:off x="1473555" y="1057275"/>
            <a:ext cx="1613170" cy="38735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rgbClr val="737078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100" dirty="0"/>
              <a:t>Meilleure réponse</a:t>
            </a:r>
            <a:endParaRPr lang="fr-FR" sz="1000" b="0" dirty="0"/>
          </a:p>
        </p:txBody>
      </p:sp>
      <p:sp>
        <p:nvSpPr>
          <p:cNvPr id="45" name="Freeform 41">
            <a:extLst>
              <a:ext uri="{FF2B5EF4-FFF2-40B4-BE49-F238E27FC236}">
                <a16:creationId xmlns:a16="http://schemas.microsoft.com/office/drawing/2014/main" xmlns="" id="{2FAC9034-24AB-AD8E-4E6B-899C894F133D}"/>
              </a:ext>
            </a:extLst>
          </p:cNvPr>
          <p:cNvSpPr/>
          <p:nvPr/>
        </p:nvSpPr>
        <p:spPr>
          <a:xfrm rot="16200000">
            <a:off x="1086868" y="2588379"/>
            <a:ext cx="909458" cy="247196"/>
          </a:xfrm>
          <a:prstGeom prst="roundRect">
            <a:avLst>
              <a:gd name="adj" fmla="val 9151"/>
            </a:avLst>
          </a:prstGeom>
          <a:noFill/>
          <a:ln w="25400" cap="flat" cmpd="sng" algn="ctr">
            <a:noFill/>
            <a:prstDash val="solid"/>
          </a:ln>
          <a:effectLst/>
        </p:spPr>
        <p:txBody>
          <a:bodyPr spcFirstLastPara="0" vert="horz" wrap="square" lIns="36000" tIns="36000" rIns="36000" bIns="36000" numCol="1" spcCol="1270" anchor="ctr" anchorCtr="0">
            <a:noAutofit/>
          </a:bodyPr>
          <a:lstStyle/>
          <a:p>
            <a:pPr algn="ctr" defTabSz="514350">
              <a:defRPr/>
            </a:pPr>
            <a:r>
              <a:rPr lang="en-US" sz="1000" b="1" kern="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  RG (%)</a:t>
            </a:r>
            <a:endParaRPr lang="en-US" sz="1000" b="1" kern="0" baseline="30000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63" name="Freeform 41">
            <a:extLst>
              <a:ext uri="{FF2B5EF4-FFF2-40B4-BE49-F238E27FC236}">
                <a16:creationId xmlns:a16="http://schemas.microsoft.com/office/drawing/2014/main" xmlns="" id="{8C412602-31D6-C4F5-5E49-0BF321F29E18}"/>
              </a:ext>
            </a:extLst>
          </p:cNvPr>
          <p:cNvSpPr/>
          <p:nvPr/>
        </p:nvSpPr>
        <p:spPr>
          <a:xfrm>
            <a:off x="2164490" y="4148370"/>
            <a:ext cx="899941" cy="36805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algn="ctr" defTabSz="514350">
              <a:defRPr/>
            </a:pPr>
            <a:r>
              <a:rPr lang="en-US" sz="900" b="1" kern="0" dirty="0" err="1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Tous</a:t>
            </a:r>
            <a:r>
              <a:rPr lang="en-US" sz="900" b="1" kern="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 les patients</a:t>
            </a:r>
          </a:p>
          <a:p>
            <a:pPr algn="ctr" defTabSz="514350">
              <a:defRPr/>
            </a:pPr>
            <a:r>
              <a:rPr lang="en-US" sz="800" kern="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(n=75)</a:t>
            </a:r>
            <a:endParaRPr lang="en-US" sz="800" kern="0" baseline="30000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128" name="Freeform 41">
            <a:extLst>
              <a:ext uri="{FF2B5EF4-FFF2-40B4-BE49-F238E27FC236}">
                <a16:creationId xmlns:a16="http://schemas.microsoft.com/office/drawing/2014/main" xmlns="" id="{6ED5B411-A78B-4B4F-CFA8-0D73239BED0A}"/>
              </a:ext>
            </a:extLst>
          </p:cNvPr>
          <p:cNvSpPr/>
          <p:nvPr/>
        </p:nvSpPr>
        <p:spPr>
          <a:xfrm>
            <a:off x="2164491" y="3344726"/>
            <a:ext cx="899941" cy="789630"/>
          </a:xfrm>
          <a:prstGeom prst="rect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514350">
              <a:defRPr/>
            </a:pPr>
            <a:r>
              <a:rPr lang="en-US" sz="800" b="1" kern="0">
                <a:solidFill>
                  <a:prstClr val="white"/>
                </a:solidFill>
                <a:cs typeface="Arial" panose="020B0604020202020204" pitchFamily="34" charset="0"/>
              </a:rPr>
              <a:t>32%</a:t>
            </a:r>
            <a:endParaRPr lang="en-US" sz="800" kern="0" baseline="300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33" name="Freeform 41">
            <a:extLst>
              <a:ext uri="{FF2B5EF4-FFF2-40B4-BE49-F238E27FC236}">
                <a16:creationId xmlns:a16="http://schemas.microsoft.com/office/drawing/2014/main" xmlns="" id="{D3901600-5AAE-AAE5-FC64-BA5C42579C18}"/>
              </a:ext>
            </a:extLst>
          </p:cNvPr>
          <p:cNvSpPr/>
          <p:nvPr/>
        </p:nvSpPr>
        <p:spPr>
          <a:xfrm>
            <a:off x="2164491" y="1572783"/>
            <a:ext cx="899941" cy="1771942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514350">
              <a:defRPr/>
            </a:pPr>
            <a:r>
              <a:rPr lang="en-US" sz="800" b="1" kern="0" dirty="0">
                <a:solidFill>
                  <a:prstClr val="white"/>
                </a:solidFill>
                <a:cs typeface="Arial" panose="020B0604020202020204" pitchFamily="34" charset="0"/>
              </a:rPr>
              <a:t>58%</a:t>
            </a:r>
            <a:endParaRPr lang="en-US" sz="800" kern="0" baseline="300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xmlns="" id="{70BB55AF-7C02-A0CC-AB91-6AB421CCFAE2}"/>
              </a:ext>
            </a:extLst>
          </p:cNvPr>
          <p:cNvCxnSpPr>
            <a:cxnSpLocks/>
          </p:cNvCxnSpPr>
          <p:nvPr/>
        </p:nvCxnSpPr>
        <p:spPr>
          <a:xfrm>
            <a:off x="1919088" y="4134355"/>
            <a:ext cx="1324147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Espace réservé du contenu 5">
            <a:extLst>
              <a:ext uri="{FF2B5EF4-FFF2-40B4-BE49-F238E27FC236}">
                <a16:creationId xmlns:a16="http://schemas.microsoft.com/office/drawing/2014/main" xmlns="" id="{B10975A7-6002-3534-252A-2C25E3E90A1E}"/>
              </a:ext>
            </a:extLst>
          </p:cNvPr>
          <p:cNvSpPr txBox="1">
            <a:spLocks/>
          </p:cNvSpPr>
          <p:nvPr/>
        </p:nvSpPr>
        <p:spPr>
          <a:xfrm>
            <a:off x="3591042" y="1235294"/>
            <a:ext cx="4250785" cy="4448173"/>
          </a:xfrm>
          <a:prstGeom prst="rect">
            <a:avLst/>
          </a:prstGeom>
          <a:ln w="12700">
            <a:solidFill>
              <a:srgbClr val="005086"/>
            </a:solidFill>
          </a:ln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>
                <a:solidFill>
                  <a:prstClr val="black"/>
                </a:solidFill>
              </a:rPr>
              <a:t> </a:t>
            </a:r>
            <a:endParaRPr lang="fr-FR" dirty="0">
              <a:solidFill>
                <a:prstClr val="black"/>
              </a:solidFill>
            </a:endParaRPr>
          </a:p>
        </p:txBody>
      </p:sp>
      <p:graphicFrame>
        <p:nvGraphicFramePr>
          <p:cNvPr id="174" name="Chart 16">
            <a:extLst>
              <a:ext uri="{FF2B5EF4-FFF2-40B4-BE49-F238E27FC236}">
                <a16:creationId xmlns:a16="http://schemas.microsoft.com/office/drawing/2014/main" xmlns="" id="{73267A0E-EE52-0E43-4099-1969E72DBD41}"/>
              </a:ext>
            </a:extLst>
          </p:cNvPr>
          <p:cNvGraphicFramePr/>
          <p:nvPr>
            <p:extLst/>
          </p:nvPr>
        </p:nvGraphicFramePr>
        <p:xfrm>
          <a:off x="3801982" y="1440521"/>
          <a:ext cx="419378" cy="283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5" name="Espace réservé du texte 6">
            <a:extLst>
              <a:ext uri="{FF2B5EF4-FFF2-40B4-BE49-F238E27FC236}">
                <a16:creationId xmlns:a16="http://schemas.microsoft.com/office/drawing/2014/main" xmlns="" id="{F62A19FA-EBFE-D6E5-A5CF-2B95864532F0}"/>
              </a:ext>
            </a:extLst>
          </p:cNvPr>
          <p:cNvSpPr txBox="1">
            <a:spLocks/>
          </p:cNvSpPr>
          <p:nvPr/>
        </p:nvSpPr>
        <p:spPr>
          <a:xfrm>
            <a:off x="3845109" y="1053171"/>
            <a:ext cx="1641685" cy="38735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rgbClr val="737078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100" dirty="0"/>
              <a:t>Meilleure MRD à la semaine 24</a:t>
            </a:r>
            <a:endParaRPr lang="fr-FR" sz="1000" b="0" dirty="0"/>
          </a:p>
        </p:txBody>
      </p:sp>
      <p:sp>
        <p:nvSpPr>
          <p:cNvPr id="176" name="Freeform 41">
            <a:extLst>
              <a:ext uri="{FF2B5EF4-FFF2-40B4-BE49-F238E27FC236}">
                <a16:creationId xmlns:a16="http://schemas.microsoft.com/office/drawing/2014/main" xmlns="" id="{DFA3E174-D254-7C8A-2605-F39BE828F859}"/>
              </a:ext>
            </a:extLst>
          </p:cNvPr>
          <p:cNvSpPr/>
          <p:nvPr/>
        </p:nvSpPr>
        <p:spPr>
          <a:xfrm rot="16200000">
            <a:off x="3317570" y="2584275"/>
            <a:ext cx="909458" cy="247196"/>
          </a:xfrm>
          <a:prstGeom prst="roundRect">
            <a:avLst>
              <a:gd name="adj" fmla="val 9151"/>
            </a:avLst>
          </a:prstGeom>
          <a:noFill/>
          <a:ln w="25400" cap="flat" cmpd="sng" algn="ctr">
            <a:noFill/>
            <a:prstDash val="solid"/>
          </a:ln>
          <a:effectLst/>
        </p:spPr>
        <p:txBody>
          <a:bodyPr spcFirstLastPara="0" vert="horz" wrap="square" lIns="36000" tIns="36000" rIns="36000" bIns="36000" numCol="1" spcCol="1270" anchor="ctr" anchorCtr="0">
            <a:noAutofit/>
          </a:bodyPr>
          <a:lstStyle/>
          <a:p>
            <a:pPr algn="ctr" defTabSz="514350">
              <a:defRPr/>
            </a:pPr>
            <a:r>
              <a:rPr lang="en-US" sz="1000" b="1" ker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MRD (%)</a:t>
            </a:r>
            <a:endParaRPr lang="en-US" sz="1000" b="1" kern="0" baseline="30000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181" name="Freeform 41">
            <a:extLst>
              <a:ext uri="{FF2B5EF4-FFF2-40B4-BE49-F238E27FC236}">
                <a16:creationId xmlns:a16="http://schemas.microsoft.com/office/drawing/2014/main" xmlns="" id="{D42FE5F0-66A7-B51C-4826-E54EE570CDFE}"/>
              </a:ext>
            </a:extLst>
          </p:cNvPr>
          <p:cNvSpPr/>
          <p:nvPr/>
        </p:nvSpPr>
        <p:spPr>
          <a:xfrm>
            <a:off x="4099609" y="4144266"/>
            <a:ext cx="720418" cy="36805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algn="ctr" defTabSz="514350">
              <a:defRPr/>
            </a:pPr>
            <a:r>
              <a:rPr lang="en-US" sz="900" b="1" kern="0" dirty="0" err="1">
                <a:solidFill>
                  <a:srgbClr val="005086"/>
                </a:solidFill>
                <a:cs typeface="Arial" panose="020B0604020202020204" pitchFamily="34" charset="0"/>
              </a:rPr>
              <a:t>Sonro</a:t>
            </a:r>
            <a:r>
              <a:rPr lang="en-US" sz="900" b="1" kern="0" dirty="0">
                <a:solidFill>
                  <a:srgbClr val="005086"/>
                </a:solidFill>
                <a:cs typeface="Arial" panose="020B0604020202020204" pitchFamily="34" charset="0"/>
              </a:rPr>
              <a:t> </a:t>
            </a:r>
            <a:br>
              <a:rPr lang="en-US" sz="900" b="1" kern="0" dirty="0">
                <a:solidFill>
                  <a:srgbClr val="005086"/>
                </a:solidFill>
                <a:cs typeface="Arial" panose="020B0604020202020204" pitchFamily="34" charset="0"/>
              </a:rPr>
            </a:br>
            <a:r>
              <a:rPr lang="en-US" sz="900" b="1" kern="0" dirty="0">
                <a:solidFill>
                  <a:srgbClr val="005086"/>
                </a:solidFill>
                <a:cs typeface="Arial" panose="020B0604020202020204" pitchFamily="34" charset="0"/>
              </a:rPr>
              <a:t>160mg</a:t>
            </a:r>
          </a:p>
          <a:p>
            <a:pPr algn="ctr" defTabSz="514350">
              <a:defRPr/>
            </a:pPr>
            <a:r>
              <a:rPr lang="en-US" sz="800" kern="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(n=25)</a:t>
            </a:r>
            <a:endParaRPr lang="en-US" sz="800" kern="0" baseline="30000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182" name="Freeform 41">
            <a:extLst>
              <a:ext uri="{FF2B5EF4-FFF2-40B4-BE49-F238E27FC236}">
                <a16:creationId xmlns:a16="http://schemas.microsoft.com/office/drawing/2014/main" xmlns="" id="{447571C3-5FBE-5385-3638-77D76B751C34}"/>
              </a:ext>
            </a:extLst>
          </p:cNvPr>
          <p:cNvSpPr/>
          <p:nvPr/>
        </p:nvSpPr>
        <p:spPr>
          <a:xfrm>
            <a:off x="4268775" y="2909740"/>
            <a:ext cx="394644" cy="1220511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514350">
              <a:defRPr/>
            </a:pPr>
            <a:r>
              <a:rPr lang="en-US" sz="800" b="1" kern="0">
                <a:solidFill>
                  <a:prstClr val="white"/>
                </a:solidFill>
                <a:cs typeface="Arial" panose="020B0604020202020204" pitchFamily="34" charset="0"/>
              </a:rPr>
              <a:t>48%</a:t>
            </a:r>
            <a:endParaRPr lang="en-US" sz="800" kern="0" baseline="300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86" name="Freeform 41">
            <a:extLst>
              <a:ext uri="{FF2B5EF4-FFF2-40B4-BE49-F238E27FC236}">
                <a16:creationId xmlns:a16="http://schemas.microsoft.com/office/drawing/2014/main" xmlns="" id="{81B87A88-7328-3664-30A6-3A8E47583E91}"/>
              </a:ext>
            </a:extLst>
          </p:cNvPr>
          <p:cNvSpPr/>
          <p:nvPr/>
        </p:nvSpPr>
        <p:spPr>
          <a:xfrm>
            <a:off x="4659114" y="4144266"/>
            <a:ext cx="720418" cy="36805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algn="ctr" defTabSz="514350">
              <a:defRPr/>
            </a:pPr>
            <a:r>
              <a:rPr lang="en-US" sz="900" b="1" kern="0" dirty="0" err="1">
                <a:solidFill>
                  <a:srgbClr val="ED7D31"/>
                </a:solidFill>
                <a:cs typeface="Arial" panose="020B0604020202020204" pitchFamily="34" charset="0"/>
              </a:rPr>
              <a:t>Sonro</a:t>
            </a:r>
            <a:r>
              <a:rPr lang="en-US" sz="900" b="1" kern="0" dirty="0">
                <a:solidFill>
                  <a:srgbClr val="ED7D31"/>
                </a:solidFill>
                <a:cs typeface="Arial" panose="020B0604020202020204" pitchFamily="34" charset="0"/>
              </a:rPr>
              <a:t> </a:t>
            </a:r>
            <a:br>
              <a:rPr lang="en-US" sz="900" b="1" kern="0" dirty="0">
                <a:solidFill>
                  <a:srgbClr val="ED7D31"/>
                </a:solidFill>
                <a:cs typeface="Arial" panose="020B0604020202020204" pitchFamily="34" charset="0"/>
              </a:rPr>
            </a:br>
            <a:r>
              <a:rPr lang="en-US" sz="900" b="1" kern="0" dirty="0">
                <a:solidFill>
                  <a:srgbClr val="ED7D31"/>
                </a:solidFill>
                <a:cs typeface="Arial" panose="020B0604020202020204" pitchFamily="34" charset="0"/>
              </a:rPr>
              <a:t>320mg</a:t>
            </a:r>
          </a:p>
          <a:p>
            <a:pPr algn="ctr" defTabSz="514350">
              <a:defRPr/>
            </a:pPr>
            <a:r>
              <a:rPr lang="en-US" sz="800" kern="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(n=32)</a:t>
            </a:r>
            <a:endParaRPr lang="en-US" sz="800" kern="0" baseline="30000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187" name="Freeform 41">
            <a:extLst>
              <a:ext uri="{FF2B5EF4-FFF2-40B4-BE49-F238E27FC236}">
                <a16:creationId xmlns:a16="http://schemas.microsoft.com/office/drawing/2014/main" xmlns="" id="{B9623A15-0831-1AE9-B4E3-150E0BB13C6F}"/>
              </a:ext>
            </a:extLst>
          </p:cNvPr>
          <p:cNvSpPr/>
          <p:nvPr/>
        </p:nvSpPr>
        <p:spPr>
          <a:xfrm>
            <a:off x="4828280" y="2136750"/>
            <a:ext cx="394644" cy="199350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514350">
              <a:defRPr/>
            </a:pPr>
            <a:r>
              <a:rPr lang="en-US" sz="800" b="1" kern="0">
                <a:solidFill>
                  <a:prstClr val="white"/>
                </a:solidFill>
                <a:cs typeface="Arial" panose="020B0604020202020204" pitchFamily="34" charset="0"/>
              </a:rPr>
              <a:t>78%</a:t>
            </a:r>
            <a:endParaRPr lang="en-US" sz="800" kern="0" baseline="300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cxnSp>
        <p:nvCxnSpPr>
          <p:cNvPr id="215" name="Connecteur droit 214">
            <a:extLst>
              <a:ext uri="{FF2B5EF4-FFF2-40B4-BE49-F238E27FC236}">
                <a16:creationId xmlns:a16="http://schemas.microsoft.com/office/drawing/2014/main" xmlns="" id="{A655EFA2-1FC5-62A6-3D53-27BD7EB946BE}"/>
              </a:ext>
            </a:extLst>
          </p:cNvPr>
          <p:cNvCxnSpPr>
            <a:cxnSpLocks/>
          </p:cNvCxnSpPr>
          <p:nvPr/>
        </p:nvCxnSpPr>
        <p:spPr>
          <a:xfrm>
            <a:off x="4136142" y="4130251"/>
            <a:ext cx="124339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Chart 16">
            <a:extLst>
              <a:ext uri="{FF2B5EF4-FFF2-40B4-BE49-F238E27FC236}">
                <a16:creationId xmlns:a16="http://schemas.microsoft.com/office/drawing/2014/main" xmlns="" id="{44F97687-A52C-3AFD-CD14-DBE3A121B7C3}"/>
              </a:ext>
            </a:extLst>
          </p:cNvPr>
          <p:cNvGraphicFramePr/>
          <p:nvPr>
            <p:extLst/>
          </p:nvPr>
        </p:nvGraphicFramePr>
        <p:xfrm>
          <a:off x="6028225" y="1440521"/>
          <a:ext cx="419378" cy="283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Espace réservé du texte 6">
            <a:extLst>
              <a:ext uri="{FF2B5EF4-FFF2-40B4-BE49-F238E27FC236}">
                <a16:creationId xmlns:a16="http://schemas.microsoft.com/office/drawing/2014/main" xmlns="" id="{69B3F06E-863C-DEBC-66E7-190356ADC96A}"/>
              </a:ext>
            </a:extLst>
          </p:cNvPr>
          <p:cNvSpPr txBox="1">
            <a:spLocks/>
          </p:cNvSpPr>
          <p:nvPr/>
        </p:nvSpPr>
        <p:spPr>
          <a:xfrm>
            <a:off x="6064514" y="1053171"/>
            <a:ext cx="1641685" cy="38735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rgbClr val="737078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100" dirty="0"/>
              <a:t>Meilleure MRD à la semaine 48</a:t>
            </a:r>
            <a:endParaRPr lang="fr-FR" sz="1000" b="0" dirty="0"/>
          </a:p>
        </p:txBody>
      </p:sp>
      <p:sp>
        <p:nvSpPr>
          <p:cNvPr id="17" name="Freeform 41">
            <a:extLst>
              <a:ext uri="{FF2B5EF4-FFF2-40B4-BE49-F238E27FC236}">
                <a16:creationId xmlns:a16="http://schemas.microsoft.com/office/drawing/2014/main" xmlns="" id="{8AA3D429-64CE-58E0-3792-AE396892AD20}"/>
              </a:ext>
            </a:extLst>
          </p:cNvPr>
          <p:cNvSpPr/>
          <p:nvPr/>
        </p:nvSpPr>
        <p:spPr>
          <a:xfrm rot="16200000">
            <a:off x="5543813" y="2584275"/>
            <a:ext cx="909458" cy="247196"/>
          </a:xfrm>
          <a:prstGeom prst="roundRect">
            <a:avLst>
              <a:gd name="adj" fmla="val 9151"/>
            </a:avLst>
          </a:prstGeom>
          <a:noFill/>
          <a:ln w="25400" cap="flat" cmpd="sng" algn="ctr">
            <a:noFill/>
            <a:prstDash val="solid"/>
          </a:ln>
          <a:effectLst/>
        </p:spPr>
        <p:txBody>
          <a:bodyPr spcFirstLastPara="0" vert="horz" wrap="square" lIns="36000" tIns="36000" rIns="36000" bIns="36000" numCol="1" spcCol="1270" anchor="ctr" anchorCtr="0">
            <a:noAutofit/>
          </a:bodyPr>
          <a:lstStyle/>
          <a:p>
            <a:pPr algn="ctr" defTabSz="514350">
              <a:defRPr/>
            </a:pPr>
            <a:r>
              <a:rPr lang="en-US" sz="1000" b="1" kern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MRD (%)</a:t>
            </a:r>
            <a:endParaRPr lang="en-US" sz="1000" b="1" kern="0" baseline="30000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18" name="Freeform 41">
            <a:extLst>
              <a:ext uri="{FF2B5EF4-FFF2-40B4-BE49-F238E27FC236}">
                <a16:creationId xmlns:a16="http://schemas.microsoft.com/office/drawing/2014/main" xmlns="" id="{272498A5-0E73-23EB-6F92-2474B9028C1A}"/>
              </a:ext>
            </a:extLst>
          </p:cNvPr>
          <p:cNvSpPr/>
          <p:nvPr/>
        </p:nvSpPr>
        <p:spPr>
          <a:xfrm>
            <a:off x="6325852" y="4144266"/>
            <a:ext cx="720418" cy="36805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algn="ctr" defTabSz="514350">
              <a:defRPr/>
            </a:pPr>
            <a:r>
              <a:rPr lang="en-US" sz="900" b="1" kern="0" dirty="0" err="1">
                <a:solidFill>
                  <a:srgbClr val="005086"/>
                </a:solidFill>
                <a:cs typeface="Arial" panose="020B0604020202020204" pitchFamily="34" charset="0"/>
              </a:rPr>
              <a:t>Sonro</a:t>
            </a:r>
            <a:r>
              <a:rPr lang="en-US" sz="900" b="1" kern="0" dirty="0">
                <a:solidFill>
                  <a:srgbClr val="005086"/>
                </a:solidFill>
                <a:cs typeface="Arial" panose="020B0604020202020204" pitchFamily="34" charset="0"/>
              </a:rPr>
              <a:t> </a:t>
            </a:r>
            <a:br>
              <a:rPr lang="en-US" sz="900" b="1" kern="0" dirty="0">
                <a:solidFill>
                  <a:srgbClr val="005086"/>
                </a:solidFill>
                <a:cs typeface="Arial" panose="020B0604020202020204" pitchFamily="34" charset="0"/>
              </a:rPr>
            </a:br>
            <a:r>
              <a:rPr lang="en-US" sz="900" b="1" kern="0" dirty="0">
                <a:solidFill>
                  <a:srgbClr val="005086"/>
                </a:solidFill>
                <a:cs typeface="Arial" panose="020B0604020202020204" pitchFamily="34" charset="0"/>
              </a:rPr>
              <a:t>160mg</a:t>
            </a:r>
          </a:p>
          <a:p>
            <a:pPr algn="ctr" defTabSz="514350">
              <a:defRPr/>
            </a:pPr>
            <a:r>
              <a:rPr lang="en-US" sz="800" kern="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(n=19)</a:t>
            </a:r>
            <a:endParaRPr lang="en-US" sz="800" kern="0" baseline="30000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19" name="Freeform 41">
            <a:extLst>
              <a:ext uri="{FF2B5EF4-FFF2-40B4-BE49-F238E27FC236}">
                <a16:creationId xmlns:a16="http://schemas.microsoft.com/office/drawing/2014/main" xmlns="" id="{98659A6C-3857-DD1A-694C-9F93AA49BF6F}"/>
              </a:ext>
            </a:extLst>
          </p:cNvPr>
          <p:cNvSpPr/>
          <p:nvPr/>
        </p:nvSpPr>
        <p:spPr>
          <a:xfrm>
            <a:off x="6495018" y="2253142"/>
            <a:ext cx="394644" cy="1877109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514350">
              <a:defRPr/>
            </a:pPr>
            <a:r>
              <a:rPr lang="en-US" sz="800" b="1" kern="0">
                <a:solidFill>
                  <a:prstClr val="white"/>
                </a:solidFill>
                <a:cs typeface="Arial" panose="020B0604020202020204" pitchFamily="34" charset="0"/>
              </a:rPr>
              <a:t>74%</a:t>
            </a:r>
            <a:endParaRPr lang="en-US" sz="800" kern="0" baseline="300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20" name="Freeform 41">
            <a:extLst>
              <a:ext uri="{FF2B5EF4-FFF2-40B4-BE49-F238E27FC236}">
                <a16:creationId xmlns:a16="http://schemas.microsoft.com/office/drawing/2014/main" xmlns="" id="{94C81B2D-C230-FBDA-90D4-CDB8D64358DD}"/>
              </a:ext>
            </a:extLst>
          </p:cNvPr>
          <p:cNvSpPr/>
          <p:nvPr/>
        </p:nvSpPr>
        <p:spPr>
          <a:xfrm>
            <a:off x="6885357" y="4144266"/>
            <a:ext cx="720418" cy="36805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algn="ctr" defTabSz="514350">
              <a:defRPr/>
            </a:pPr>
            <a:r>
              <a:rPr lang="en-US" sz="900" b="1" kern="0" dirty="0" err="1">
                <a:solidFill>
                  <a:srgbClr val="ED7D31"/>
                </a:solidFill>
                <a:cs typeface="Arial" panose="020B0604020202020204" pitchFamily="34" charset="0"/>
              </a:rPr>
              <a:t>Sonro</a:t>
            </a:r>
            <a:r>
              <a:rPr lang="en-US" sz="900" b="1" kern="0" dirty="0">
                <a:solidFill>
                  <a:srgbClr val="ED7D31"/>
                </a:solidFill>
                <a:cs typeface="Arial" panose="020B0604020202020204" pitchFamily="34" charset="0"/>
              </a:rPr>
              <a:t> </a:t>
            </a:r>
            <a:br>
              <a:rPr lang="en-US" sz="900" b="1" kern="0" dirty="0">
                <a:solidFill>
                  <a:srgbClr val="ED7D31"/>
                </a:solidFill>
                <a:cs typeface="Arial" panose="020B0604020202020204" pitchFamily="34" charset="0"/>
              </a:rPr>
            </a:br>
            <a:r>
              <a:rPr lang="en-US" sz="900" b="1" kern="0" dirty="0">
                <a:solidFill>
                  <a:srgbClr val="ED7D31"/>
                </a:solidFill>
                <a:cs typeface="Arial" panose="020B0604020202020204" pitchFamily="34" charset="0"/>
              </a:rPr>
              <a:t>320mg</a:t>
            </a:r>
          </a:p>
          <a:p>
            <a:pPr algn="ctr" defTabSz="514350">
              <a:defRPr/>
            </a:pPr>
            <a:r>
              <a:rPr lang="en-US" sz="800" kern="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(n=3)</a:t>
            </a:r>
            <a:endParaRPr lang="en-US" sz="800" kern="0" baseline="30000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21" name="Freeform 41">
            <a:extLst>
              <a:ext uri="{FF2B5EF4-FFF2-40B4-BE49-F238E27FC236}">
                <a16:creationId xmlns:a16="http://schemas.microsoft.com/office/drawing/2014/main" xmlns="" id="{A22E75ED-41D8-612C-1D57-C6BAB533E387}"/>
              </a:ext>
            </a:extLst>
          </p:cNvPr>
          <p:cNvSpPr/>
          <p:nvPr/>
        </p:nvSpPr>
        <p:spPr>
          <a:xfrm>
            <a:off x="7054523" y="1572782"/>
            <a:ext cx="394644" cy="2557469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514350">
              <a:defRPr/>
            </a:pPr>
            <a:r>
              <a:rPr lang="en-US" sz="800" b="1" kern="0">
                <a:solidFill>
                  <a:prstClr val="white"/>
                </a:solidFill>
                <a:cs typeface="Arial" panose="020B0604020202020204" pitchFamily="34" charset="0"/>
              </a:rPr>
              <a:t>100%</a:t>
            </a:r>
            <a:endParaRPr lang="en-US" sz="800" kern="0" baseline="300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xmlns="" id="{7D6E1E99-38AF-C411-9E7F-D5F03C9CA651}"/>
              </a:ext>
            </a:extLst>
          </p:cNvPr>
          <p:cNvCxnSpPr>
            <a:cxnSpLocks/>
          </p:cNvCxnSpPr>
          <p:nvPr/>
        </p:nvCxnSpPr>
        <p:spPr>
          <a:xfrm>
            <a:off x="6362385" y="4130251"/>
            <a:ext cx="124339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reeform 41">
            <a:extLst>
              <a:ext uri="{FF2B5EF4-FFF2-40B4-BE49-F238E27FC236}">
                <a16:creationId xmlns:a16="http://schemas.microsoft.com/office/drawing/2014/main" xmlns="" id="{F017A093-7665-EE5B-6A71-D46ACF33F4B8}"/>
              </a:ext>
            </a:extLst>
          </p:cNvPr>
          <p:cNvSpPr/>
          <p:nvPr/>
        </p:nvSpPr>
        <p:spPr>
          <a:xfrm>
            <a:off x="1669887" y="5091703"/>
            <a:ext cx="1418091" cy="387351"/>
          </a:xfrm>
          <a:prstGeom prst="roundRect">
            <a:avLst>
              <a:gd name="adj" fmla="val 9151"/>
            </a:avLst>
          </a:prstGeom>
          <a:solidFill>
            <a:srgbClr val="005086"/>
          </a:solidFill>
          <a:ln w="9525" cap="flat" cmpd="sng" algn="ctr">
            <a:solidFill>
              <a:schemeClr val="bg1"/>
            </a:solidFill>
            <a:prstDash val="solid"/>
          </a:ln>
          <a:effectLst/>
        </p:spPr>
        <p:txBody>
          <a:bodyPr spcFirstLastPara="0" vert="horz" wrap="square" lIns="36000" tIns="36000" rIns="36000" bIns="36000" numCol="1" spcCol="1270" anchor="ctr" anchorCtr="0">
            <a:noAutofit/>
          </a:bodyPr>
          <a:lstStyle/>
          <a:p>
            <a:pPr algn="ctr" defTabSz="514350">
              <a:defRPr/>
            </a:pPr>
            <a:r>
              <a:rPr lang="en-US" sz="1000" b="1" kern="0">
                <a:solidFill>
                  <a:prstClr val="white"/>
                </a:solidFill>
                <a:cs typeface="Arial" panose="020B0604020202020204" pitchFamily="34" charset="0"/>
              </a:rPr>
              <a:t>Sonrotoclax 160mg </a:t>
            </a:r>
            <a:br>
              <a:rPr lang="en-US" sz="1000" b="1" kern="0">
                <a:solidFill>
                  <a:prstClr val="white"/>
                </a:solidFill>
                <a:cs typeface="Arial" panose="020B0604020202020204" pitchFamily="34" charset="0"/>
              </a:rPr>
            </a:br>
            <a:r>
              <a:rPr lang="en-US" sz="1000" b="1" kern="0">
                <a:solidFill>
                  <a:prstClr val="white"/>
                </a:solidFill>
                <a:cs typeface="Arial" panose="020B0604020202020204" pitchFamily="34" charset="0"/>
              </a:rPr>
              <a:t>+ Zanubrutinib</a:t>
            </a:r>
            <a:endParaRPr lang="en-US" sz="1000" b="1" kern="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27" name="Freeform 41">
            <a:extLst>
              <a:ext uri="{FF2B5EF4-FFF2-40B4-BE49-F238E27FC236}">
                <a16:creationId xmlns:a16="http://schemas.microsoft.com/office/drawing/2014/main" xmlns="" id="{ABAB6192-FA01-E4C7-DC1F-8F9644B1FB22}"/>
              </a:ext>
            </a:extLst>
          </p:cNvPr>
          <p:cNvSpPr/>
          <p:nvPr/>
        </p:nvSpPr>
        <p:spPr>
          <a:xfrm>
            <a:off x="1669887" y="4639009"/>
            <a:ext cx="1418091" cy="387351"/>
          </a:xfrm>
          <a:prstGeom prst="roundRect">
            <a:avLst>
              <a:gd name="adj" fmla="val 9151"/>
            </a:avLst>
          </a:prstGeom>
          <a:solidFill>
            <a:schemeClr val="accent2"/>
          </a:solidFill>
          <a:ln w="9525" cap="flat" cmpd="sng" algn="ctr">
            <a:solidFill>
              <a:schemeClr val="bg1"/>
            </a:solidFill>
            <a:prstDash val="solid"/>
          </a:ln>
          <a:effectLst/>
        </p:spPr>
        <p:txBody>
          <a:bodyPr spcFirstLastPara="0" vert="horz" wrap="square" lIns="36000" tIns="36000" rIns="36000" bIns="36000" numCol="1" spcCol="1270" anchor="ctr" anchorCtr="0">
            <a:noAutofit/>
          </a:bodyPr>
          <a:lstStyle/>
          <a:p>
            <a:pPr algn="ctr" defTabSz="514350">
              <a:defRPr/>
            </a:pPr>
            <a:r>
              <a:rPr lang="en-US" sz="1000" b="1" kern="0">
                <a:solidFill>
                  <a:prstClr val="white"/>
                </a:solidFill>
                <a:cs typeface="Arial" panose="020B0604020202020204" pitchFamily="34" charset="0"/>
              </a:rPr>
              <a:t>Sonrotoclax 320mg </a:t>
            </a:r>
            <a:br>
              <a:rPr lang="en-US" sz="1000" b="1" kern="0">
                <a:solidFill>
                  <a:prstClr val="white"/>
                </a:solidFill>
                <a:cs typeface="Arial" panose="020B0604020202020204" pitchFamily="34" charset="0"/>
              </a:rPr>
            </a:br>
            <a:r>
              <a:rPr lang="en-US" sz="1000" b="1" kern="0">
                <a:solidFill>
                  <a:prstClr val="white"/>
                </a:solidFill>
                <a:cs typeface="Arial" panose="020B0604020202020204" pitchFamily="34" charset="0"/>
              </a:rPr>
              <a:t>+ Zanubrutinib</a:t>
            </a:r>
            <a:endParaRPr lang="en-US" sz="1000" b="1" kern="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28" name="Freeform 41">
            <a:extLst>
              <a:ext uri="{FF2B5EF4-FFF2-40B4-BE49-F238E27FC236}">
                <a16:creationId xmlns:a16="http://schemas.microsoft.com/office/drawing/2014/main" xmlns="" id="{3A0159C1-59B9-3C79-8993-126DF02D657B}"/>
              </a:ext>
            </a:extLst>
          </p:cNvPr>
          <p:cNvSpPr/>
          <p:nvPr/>
        </p:nvSpPr>
        <p:spPr>
          <a:xfrm>
            <a:off x="4588495" y="4877019"/>
            <a:ext cx="720417" cy="387351"/>
          </a:xfrm>
          <a:prstGeom prst="roundRect">
            <a:avLst>
              <a:gd name="adj" fmla="val 9151"/>
            </a:avLst>
          </a:prstGeom>
          <a:solidFill>
            <a:schemeClr val="accent2">
              <a:lumMod val="50000"/>
            </a:schemeClr>
          </a:solidFill>
          <a:ln w="9525" cap="flat" cmpd="sng" algn="ctr">
            <a:solidFill>
              <a:schemeClr val="bg1"/>
            </a:solidFill>
            <a:prstDash val="solid"/>
          </a:ln>
          <a:effectLst/>
        </p:spPr>
        <p:txBody>
          <a:bodyPr spcFirstLastPara="0" vert="horz" wrap="square" lIns="36000" tIns="36000" rIns="36000" bIns="36000" numCol="1" spcCol="1270" anchor="ctr" anchorCtr="0">
            <a:noAutofit/>
          </a:bodyPr>
          <a:lstStyle/>
          <a:p>
            <a:pPr algn="ctr" defTabSz="514350">
              <a:defRPr/>
            </a:pPr>
            <a:r>
              <a:rPr lang="en-US" sz="1000" b="1" kern="0" dirty="0">
                <a:solidFill>
                  <a:prstClr val="white"/>
                </a:solidFill>
                <a:cs typeface="Arial" panose="020B0604020202020204" pitchFamily="34" charset="0"/>
              </a:rPr>
              <a:t>uMRD4</a:t>
            </a:r>
          </a:p>
        </p:txBody>
      </p:sp>
      <p:sp>
        <p:nvSpPr>
          <p:cNvPr id="29" name="Freeform 41">
            <a:extLst>
              <a:ext uri="{FF2B5EF4-FFF2-40B4-BE49-F238E27FC236}">
                <a16:creationId xmlns:a16="http://schemas.microsoft.com/office/drawing/2014/main" xmlns="" id="{B64BA8A4-D59C-9356-1B1D-4BD3943EFD35}"/>
              </a:ext>
            </a:extLst>
          </p:cNvPr>
          <p:cNvSpPr/>
          <p:nvPr/>
        </p:nvSpPr>
        <p:spPr>
          <a:xfrm>
            <a:off x="5429893" y="4877018"/>
            <a:ext cx="720417" cy="387351"/>
          </a:xfrm>
          <a:prstGeom prst="roundRect">
            <a:avLst>
              <a:gd name="adj" fmla="val 9151"/>
            </a:avLst>
          </a:prstGeom>
          <a:solidFill>
            <a:srgbClr val="0070C0"/>
          </a:solidFill>
          <a:ln w="9525" cap="flat" cmpd="sng" algn="ctr">
            <a:solidFill>
              <a:schemeClr val="bg1"/>
            </a:solidFill>
            <a:prstDash val="solid"/>
          </a:ln>
          <a:effectLst/>
        </p:spPr>
        <p:txBody>
          <a:bodyPr spcFirstLastPara="0" vert="horz" wrap="square" lIns="36000" tIns="36000" rIns="36000" bIns="36000" numCol="1" spcCol="1270" anchor="ctr" anchorCtr="0">
            <a:noAutofit/>
          </a:bodyPr>
          <a:lstStyle/>
          <a:p>
            <a:pPr algn="ctr" defTabSz="514350">
              <a:defRPr/>
            </a:pPr>
            <a:r>
              <a:rPr lang="en-US" sz="1000" b="1" kern="0">
                <a:solidFill>
                  <a:prstClr val="white"/>
                </a:solidFill>
                <a:cs typeface="Arial" panose="020B0604020202020204" pitchFamily="34" charset="0"/>
              </a:rPr>
              <a:t>MRD4+</a:t>
            </a:r>
            <a:endParaRPr lang="en-US" sz="1000" b="1" kern="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30" name="Freeform 41">
            <a:extLst>
              <a:ext uri="{FF2B5EF4-FFF2-40B4-BE49-F238E27FC236}">
                <a16:creationId xmlns:a16="http://schemas.microsoft.com/office/drawing/2014/main" xmlns="" id="{3378530A-00DD-D766-D4FB-B477895E74C9}"/>
              </a:ext>
            </a:extLst>
          </p:cNvPr>
          <p:cNvSpPr/>
          <p:nvPr/>
        </p:nvSpPr>
        <p:spPr>
          <a:xfrm>
            <a:off x="6271291" y="4877017"/>
            <a:ext cx="720417" cy="411675"/>
          </a:xfrm>
          <a:prstGeom prst="roundRect">
            <a:avLst>
              <a:gd name="adj" fmla="val 9151"/>
            </a:avLst>
          </a:prstGeom>
          <a:solidFill>
            <a:srgbClr val="737078"/>
          </a:solidFill>
          <a:ln w="9525" cap="flat" cmpd="sng" algn="ctr">
            <a:solidFill>
              <a:schemeClr val="bg1"/>
            </a:solidFill>
            <a:prstDash val="solid"/>
          </a:ln>
          <a:effectLst/>
        </p:spPr>
        <p:txBody>
          <a:bodyPr spcFirstLastPara="0" vert="horz" wrap="square" lIns="36000" tIns="36000" rIns="36000" bIns="36000" numCol="1" spcCol="1270" anchor="ctr" anchorCtr="0">
            <a:noAutofit/>
          </a:bodyPr>
          <a:lstStyle/>
          <a:p>
            <a:pPr algn="ctr" defTabSz="514350">
              <a:defRPr/>
            </a:pPr>
            <a:r>
              <a:rPr lang="en-US" sz="950" b="1" kern="0" dirty="0">
                <a:solidFill>
                  <a:prstClr val="white"/>
                </a:solidFill>
                <a:cs typeface="Arial" panose="020B0604020202020204" pitchFamily="34" charset="0"/>
              </a:rPr>
              <a:t>Non </a:t>
            </a:r>
            <a:r>
              <a:rPr lang="en-US" sz="950" b="1" kern="0" dirty="0" err="1">
                <a:solidFill>
                  <a:prstClr val="white"/>
                </a:solidFill>
                <a:cs typeface="Arial" panose="020B0604020202020204" pitchFamily="34" charset="0"/>
              </a:rPr>
              <a:t>disponible</a:t>
            </a:r>
            <a:endParaRPr lang="en-US" sz="950" b="1" kern="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31" name="Freeform 41">
            <a:extLst>
              <a:ext uri="{FF2B5EF4-FFF2-40B4-BE49-F238E27FC236}">
                <a16:creationId xmlns:a16="http://schemas.microsoft.com/office/drawing/2014/main" xmlns="" id="{563BB9FB-3F6C-0A7E-4243-F04823FD3668}"/>
              </a:ext>
            </a:extLst>
          </p:cNvPr>
          <p:cNvSpPr/>
          <p:nvPr/>
        </p:nvSpPr>
        <p:spPr>
          <a:xfrm>
            <a:off x="4268775" y="2195924"/>
            <a:ext cx="394644" cy="713816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514350">
              <a:defRPr/>
            </a:pPr>
            <a:r>
              <a:rPr lang="en-US" sz="800" b="1" kern="0" dirty="0">
                <a:solidFill>
                  <a:prstClr val="white"/>
                </a:solidFill>
                <a:cs typeface="Arial" panose="020B0604020202020204" pitchFamily="34" charset="0"/>
              </a:rPr>
              <a:t>28%</a:t>
            </a:r>
            <a:endParaRPr lang="en-US" sz="800" kern="0" baseline="300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32" name="Freeform 41">
            <a:extLst>
              <a:ext uri="{FF2B5EF4-FFF2-40B4-BE49-F238E27FC236}">
                <a16:creationId xmlns:a16="http://schemas.microsoft.com/office/drawing/2014/main" xmlns="" id="{D95249CE-67B6-385E-1DEB-3F93FDD1406A}"/>
              </a:ext>
            </a:extLst>
          </p:cNvPr>
          <p:cNvSpPr/>
          <p:nvPr/>
        </p:nvSpPr>
        <p:spPr>
          <a:xfrm>
            <a:off x="4268775" y="1572782"/>
            <a:ext cx="394644" cy="623141"/>
          </a:xfrm>
          <a:prstGeom prst="rect">
            <a:avLst/>
          </a:prstGeom>
          <a:solidFill>
            <a:srgbClr val="737078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514350">
              <a:defRPr/>
            </a:pPr>
            <a:r>
              <a:rPr lang="en-US" sz="800" b="1" kern="0">
                <a:solidFill>
                  <a:prstClr val="white"/>
                </a:solidFill>
                <a:cs typeface="Arial" panose="020B0604020202020204" pitchFamily="34" charset="0"/>
              </a:rPr>
              <a:t>24%</a:t>
            </a:r>
            <a:endParaRPr lang="en-US" sz="800" kern="0" baseline="300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33" name="Freeform 41">
            <a:extLst>
              <a:ext uri="{FF2B5EF4-FFF2-40B4-BE49-F238E27FC236}">
                <a16:creationId xmlns:a16="http://schemas.microsoft.com/office/drawing/2014/main" xmlns="" id="{1FA67A71-756F-2D74-536B-5789A512ECDC}"/>
              </a:ext>
            </a:extLst>
          </p:cNvPr>
          <p:cNvSpPr/>
          <p:nvPr/>
        </p:nvSpPr>
        <p:spPr>
          <a:xfrm>
            <a:off x="4828280" y="1812212"/>
            <a:ext cx="394644" cy="333817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514350">
              <a:defRPr/>
            </a:pPr>
            <a:r>
              <a:rPr lang="en-US" sz="800" b="1" kern="0" dirty="0">
                <a:solidFill>
                  <a:prstClr val="white"/>
                </a:solidFill>
                <a:cs typeface="Arial" panose="020B0604020202020204" pitchFamily="34" charset="0"/>
              </a:rPr>
              <a:t>13%</a:t>
            </a:r>
            <a:endParaRPr lang="en-US" sz="800" kern="0" baseline="300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34" name="Freeform 41">
            <a:extLst>
              <a:ext uri="{FF2B5EF4-FFF2-40B4-BE49-F238E27FC236}">
                <a16:creationId xmlns:a16="http://schemas.microsoft.com/office/drawing/2014/main" xmlns="" id="{73AF6DCC-4E37-8D8F-C1DD-ABDB5276B067}"/>
              </a:ext>
            </a:extLst>
          </p:cNvPr>
          <p:cNvSpPr/>
          <p:nvPr/>
        </p:nvSpPr>
        <p:spPr>
          <a:xfrm>
            <a:off x="4828280" y="1572782"/>
            <a:ext cx="394644" cy="239430"/>
          </a:xfrm>
          <a:prstGeom prst="rect">
            <a:avLst/>
          </a:prstGeom>
          <a:solidFill>
            <a:srgbClr val="737078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514350">
              <a:defRPr/>
            </a:pPr>
            <a:r>
              <a:rPr lang="en-US" sz="800" b="1" kern="0">
                <a:solidFill>
                  <a:prstClr val="white"/>
                </a:solidFill>
                <a:cs typeface="Arial" panose="020B0604020202020204" pitchFamily="34" charset="0"/>
              </a:rPr>
              <a:t>9%</a:t>
            </a:r>
            <a:endParaRPr lang="en-US" sz="800" kern="0" baseline="300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35" name="Freeform 41">
            <a:extLst>
              <a:ext uri="{FF2B5EF4-FFF2-40B4-BE49-F238E27FC236}">
                <a16:creationId xmlns:a16="http://schemas.microsoft.com/office/drawing/2014/main" xmlns="" id="{F6F5B649-22FD-3CC9-CD9D-B95D0F7CA79A}"/>
              </a:ext>
            </a:extLst>
          </p:cNvPr>
          <p:cNvSpPr/>
          <p:nvPr/>
        </p:nvSpPr>
        <p:spPr>
          <a:xfrm>
            <a:off x="6495018" y="1572782"/>
            <a:ext cx="394644" cy="680359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514350">
              <a:defRPr/>
            </a:pPr>
            <a:r>
              <a:rPr lang="en-US" sz="800" b="1" kern="0">
                <a:solidFill>
                  <a:prstClr val="white"/>
                </a:solidFill>
                <a:cs typeface="Arial" panose="020B0604020202020204" pitchFamily="34" charset="0"/>
              </a:rPr>
              <a:t>26%</a:t>
            </a:r>
            <a:endParaRPr lang="en-US" sz="800" kern="0" baseline="300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xmlns="" id="{B62BE555-5D46-043A-81F5-9E330CD91FE0}"/>
              </a:ext>
            </a:extLst>
          </p:cNvPr>
          <p:cNvSpPr txBox="1">
            <a:spLocks/>
          </p:cNvSpPr>
          <p:nvPr/>
        </p:nvSpPr>
        <p:spPr>
          <a:xfrm>
            <a:off x="8068235" y="6554231"/>
            <a:ext cx="1578523" cy="240162"/>
          </a:xfrm>
          <a:prstGeom prst="rect">
            <a:avLst/>
          </a:prstGeom>
        </p:spPr>
        <p:txBody>
          <a:bodyPr rIns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50" b="1" i="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>
                <a:solidFill>
                  <a:prstClr val="white"/>
                </a:solidFill>
                <a:latin typeface="Century Gothic" panose="020F0302020204030204"/>
              </a:rPr>
              <a:t>9-12 décembre 2023</a:t>
            </a:r>
            <a:endParaRPr lang="fr-FR" dirty="0">
              <a:solidFill>
                <a:prstClr val="white"/>
              </a:solidFill>
              <a:latin typeface="Century Gothic" panose="020F0302020204030204"/>
            </a:endParaRP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xmlns="" id="{0B330F95-99A5-DCBD-D6DA-48A9341C955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017816" y="6342603"/>
            <a:ext cx="5159375" cy="247196"/>
          </a:xfrm>
        </p:spPr>
        <p:txBody>
          <a:bodyPr/>
          <a:lstStyle/>
          <a:p>
            <a:r>
              <a:rPr lang="fr-FR" dirty="0"/>
              <a:t>C. S. Tam et al., ASH</a:t>
            </a:r>
            <a:r>
              <a:rPr lang="fr-FR" baseline="30000" dirty="0"/>
              <a:t>® </a:t>
            </a:r>
            <a:r>
              <a:rPr lang="fr-FR" dirty="0"/>
              <a:t>2023, Abs. #327</a:t>
            </a:r>
          </a:p>
        </p:txBody>
      </p:sp>
    </p:spTree>
    <p:extLst>
      <p:ext uri="{BB962C8B-B14F-4D97-AF65-F5344CB8AC3E}">
        <p14:creationId xmlns:p14="http://schemas.microsoft.com/office/powerpoint/2010/main" val="3681150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="" xmlns:a16="http://schemas.microsoft.com/office/drawing/2014/main" id="{3434C085-0770-43A0-1B63-D7A7493A9A2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/>
          </a:bodyPr>
          <a:lstStyle/>
          <a:p>
            <a:r>
              <a:rPr lang="fr-FR" dirty="0"/>
              <a:t>9-12 décembre 2023</a:t>
            </a:r>
          </a:p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51BC11A6-4E2B-6A98-537D-379F5F43E696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fr-FR" dirty="0"/>
              <a:t>M. </a:t>
            </a:r>
            <a:r>
              <a:rPr lang="fr-FR" dirty="0" err="1"/>
              <a:t>Fürstenau</a:t>
            </a:r>
            <a:r>
              <a:rPr lang="fr-FR" dirty="0"/>
              <a:t> et al, ASH</a:t>
            </a:r>
            <a:r>
              <a:rPr lang="fr-FR" baseline="30000" dirty="0"/>
              <a:t>® </a:t>
            </a:r>
            <a:r>
              <a:rPr lang="fr-FR" dirty="0"/>
              <a:t> 2023, Abs.#635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E0021175-4FA4-37AD-23CD-EBCF6DF2E13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/>
              <a:t>Etude GAIA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024041FA-24D4-61E8-793F-4E60805D3C9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/>
              <a:t>Design de l’étude</a:t>
            </a:r>
            <a:endParaRPr lang="en-US" dirty="0"/>
          </a:p>
          <a:p>
            <a:endParaRPr lang="fr-FR" dirty="0"/>
          </a:p>
        </p:txBody>
      </p:sp>
      <p:sp>
        <p:nvSpPr>
          <p:cNvPr id="6" name="Parenthèse ouvrante 5">
            <a:extLst>
              <a:ext uri="{FF2B5EF4-FFF2-40B4-BE49-F238E27FC236}">
                <a16:creationId xmlns="" xmlns:a16="http://schemas.microsoft.com/office/drawing/2014/main" id="{F6ADC03F-34C1-14EB-DF22-618B1BDE1F12}"/>
              </a:ext>
            </a:extLst>
          </p:cNvPr>
          <p:cNvSpPr/>
          <p:nvPr/>
        </p:nvSpPr>
        <p:spPr>
          <a:xfrm>
            <a:off x="3956047" y="1507940"/>
            <a:ext cx="699010" cy="2336895"/>
          </a:xfrm>
          <a:prstGeom prst="leftBracket">
            <a:avLst>
              <a:gd name="adj" fmla="val 0"/>
            </a:avLst>
          </a:prstGeom>
          <a:noFill/>
          <a:ln w="19050" cap="flat" cmpd="sng" algn="ctr">
            <a:solidFill>
              <a:srgbClr val="000000">
                <a:lumMod val="50000"/>
                <a:lumOff val="50000"/>
              </a:srgbClr>
            </a:solidFill>
            <a:prstDash val="solid"/>
            <a:miter lim="800000"/>
            <a:headEnd type="triangle" w="lg" len="lg"/>
            <a:tailEnd type="triangle" w="lg" len="lg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fr-FR" sz="1400" ker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eeform 5">
            <a:extLst>
              <a:ext uri="{FF2B5EF4-FFF2-40B4-BE49-F238E27FC236}">
                <a16:creationId xmlns="" xmlns:a16="http://schemas.microsoft.com/office/drawing/2014/main" id="{29F750F8-89DA-2376-95FD-8C3980E2C782}"/>
              </a:ext>
            </a:extLst>
          </p:cNvPr>
          <p:cNvSpPr/>
          <p:nvPr/>
        </p:nvSpPr>
        <p:spPr>
          <a:xfrm>
            <a:off x="1145293" y="1154651"/>
            <a:ext cx="2661946" cy="304213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spcFirstLastPara="0" vert="horz" wrap="square" lIns="74434" tIns="74434" rIns="74434" bIns="74434" numCol="1" spcCol="1270" anchor="ctr" anchorCtr="0">
            <a:noAutofit/>
          </a:bodyPr>
          <a:lstStyle/>
          <a:p>
            <a:pPr defTabSz="450056">
              <a:spcBef>
                <a:spcPts val="400"/>
              </a:spcBef>
              <a:defRPr/>
            </a:pPr>
            <a:r>
              <a:rPr lang="da-DK" sz="1500" b="1" dirty="0">
                <a:solidFill>
                  <a:srgbClr val="000000"/>
                </a:solidFill>
                <a:cs typeface="Arial" panose="020B0604020202020204" pitchFamily="34" charset="0"/>
              </a:rPr>
              <a:t>Patients (N=926)</a:t>
            </a:r>
          </a:p>
          <a:p>
            <a:pPr marL="108000" indent="-108000" defTabSz="450056">
              <a:spcBef>
                <a:spcPts val="600"/>
              </a:spcBef>
              <a:buClr>
                <a:srgbClr val="FF7F4D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Patients FIT </a:t>
            </a:r>
            <a:r>
              <a:rPr lang="en-US" sz="1400" dirty="0" err="1">
                <a:solidFill>
                  <a:srgbClr val="000000"/>
                </a:solidFill>
                <a:cs typeface="Arial" panose="020B0604020202020204" pitchFamily="34" charset="0"/>
              </a:rPr>
              <a:t>atteints</a:t>
            </a:r>
            <a:r>
              <a:rPr 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 de LLC</a:t>
            </a:r>
          </a:p>
          <a:p>
            <a:pPr marL="108000" indent="-108000" defTabSz="450056">
              <a:spcBef>
                <a:spcPts val="600"/>
              </a:spcBef>
              <a:buClr>
                <a:srgbClr val="FF7F4D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Naïfs de </a:t>
            </a:r>
            <a:r>
              <a:rPr lang="en-US" sz="1400" dirty="0" err="1">
                <a:solidFill>
                  <a:srgbClr val="000000"/>
                </a:solidFill>
                <a:cs typeface="Arial" panose="020B0604020202020204" pitchFamily="34" charset="0"/>
              </a:rPr>
              <a:t>traitement</a:t>
            </a:r>
            <a:endParaRPr lang="en-US" sz="14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108000" indent="-108000" defTabSz="450056">
              <a:spcBef>
                <a:spcPts val="600"/>
              </a:spcBef>
              <a:buClr>
                <a:srgbClr val="FF7F4D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Sans </a:t>
            </a:r>
            <a:r>
              <a:rPr lang="en-US" sz="1400" dirty="0" err="1">
                <a:solidFill>
                  <a:srgbClr val="000000"/>
                </a:solidFill>
                <a:cs typeface="Arial" panose="020B0604020202020204" pitchFamily="34" charset="0"/>
              </a:rPr>
              <a:t>altération</a:t>
            </a:r>
            <a:r>
              <a:rPr 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 TP53 </a:t>
            </a:r>
            <a:br>
              <a:rPr lang="en-US" sz="1400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(Evaluation </a:t>
            </a:r>
            <a:r>
              <a:rPr lang="en-US" sz="1400" dirty="0" err="1">
                <a:solidFill>
                  <a:srgbClr val="000000"/>
                </a:solidFill>
                <a:cs typeface="Arial" panose="020B0604020202020204" pitchFamily="34" charset="0"/>
              </a:rPr>
              <a:t>centralisée</a:t>
            </a:r>
            <a:r>
              <a:rPr 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)</a:t>
            </a:r>
          </a:p>
        </p:txBody>
      </p:sp>
      <p:sp>
        <p:nvSpPr>
          <p:cNvPr id="8" name="Freeform 41">
            <a:extLst>
              <a:ext uri="{FF2B5EF4-FFF2-40B4-BE49-F238E27FC236}">
                <a16:creationId xmlns="" xmlns:a16="http://schemas.microsoft.com/office/drawing/2014/main" id="{E9527624-6704-FB85-F2B8-5FF806FD67CB}"/>
              </a:ext>
            </a:extLst>
          </p:cNvPr>
          <p:cNvSpPr/>
          <p:nvPr/>
        </p:nvSpPr>
        <p:spPr>
          <a:xfrm>
            <a:off x="4738143" y="1930163"/>
            <a:ext cx="3821871" cy="715603"/>
          </a:xfrm>
          <a:prstGeom prst="roundRect">
            <a:avLst>
              <a:gd name="adj" fmla="val 9151"/>
            </a:avLst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36000" tIns="36000" rIns="36000" bIns="36000" numCol="1" spcCol="1270" anchor="ctr" anchorCtr="0">
            <a:noAutofit/>
          </a:bodyPr>
          <a:lstStyle/>
          <a:p>
            <a:pPr algn="ctr" defTabSz="514350">
              <a:defRPr/>
            </a:pPr>
            <a:r>
              <a:rPr lang="en-US" sz="1400" b="1" kern="0" dirty="0">
                <a:solidFill>
                  <a:prstClr val="white"/>
                </a:solidFill>
                <a:cs typeface="Arial" panose="020B0604020202020204" pitchFamily="34" charset="0"/>
              </a:rPr>
              <a:t>RV</a:t>
            </a:r>
          </a:p>
          <a:p>
            <a:pPr algn="ctr" defTabSz="514350">
              <a:defRPr/>
            </a:pPr>
            <a:r>
              <a:rPr lang="en-US" sz="1400" kern="0" dirty="0">
                <a:solidFill>
                  <a:prstClr val="white"/>
                </a:solidFill>
                <a:cs typeface="Arial" panose="020B0604020202020204" pitchFamily="34" charset="0"/>
              </a:rPr>
              <a:t>Rituximab, Vénétoclax</a:t>
            </a:r>
          </a:p>
          <a:p>
            <a:pPr algn="ctr" defTabSz="514350">
              <a:defRPr/>
            </a:pPr>
            <a:r>
              <a:rPr lang="en-US" sz="1400" kern="0" dirty="0">
                <a:solidFill>
                  <a:prstClr val="white"/>
                </a:solidFill>
                <a:cs typeface="Arial" panose="020B0604020202020204" pitchFamily="34" charset="0"/>
              </a:rPr>
              <a:t>FD 12 mois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="" xmlns:a16="http://schemas.microsoft.com/office/drawing/2014/main" id="{9EA74932-1F40-49E1-7FAE-2A192DF7C286}"/>
              </a:ext>
            </a:extLst>
          </p:cNvPr>
          <p:cNvSpPr/>
          <p:nvPr/>
        </p:nvSpPr>
        <p:spPr>
          <a:xfrm>
            <a:off x="3690019" y="2439647"/>
            <a:ext cx="532056" cy="532056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lIns="0" tIns="0" rIns="0" bIns="0" rtlCol="0" anchor="ctr"/>
          <a:lstStyle/>
          <a:p>
            <a:pPr algn="ctr">
              <a:defRPr/>
            </a:pPr>
            <a:r>
              <a:rPr lang="en-US" altLang="zh-CN" sz="1600" b="1" kern="0">
                <a:solidFill>
                  <a:srgbClr val="FFFFFF"/>
                </a:solidFill>
                <a:cs typeface="Arial" panose="020B0604020202020204" pitchFamily="34" charset="0"/>
              </a:rPr>
              <a:t>R</a:t>
            </a:r>
            <a:endParaRPr lang="en-US" altLang="zh-CN" sz="1200" b="1" kern="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="" xmlns:a16="http://schemas.microsoft.com/office/drawing/2014/main" id="{9D598F9D-22A3-5BB6-1E3B-B29E7C4D7609}"/>
              </a:ext>
            </a:extLst>
          </p:cNvPr>
          <p:cNvSpPr/>
          <p:nvPr/>
        </p:nvSpPr>
        <p:spPr>
          <a:xfrm>
            <a:off x="9089862" y="1154651"/>
            <a:ext cx="2670663" cy="304213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spcFirstLastPara="0" vert="horz" wrap="square" lIns="74434" tIns="74434" rIns="74434" bIns="74434" numCol="1" spcCol="1270" anchor="ctr" anchorCtr="0">
            <a:noAutofit/>
          </a:bodyPr>
          <a:lstStyle/>
          <a:p>
            <a:pPr defTabSz="450056">
              <a:spcBef>
                <a:spcPts val="1200"/>
              </a:spcBef>
              <a:defRPr/>
            </a:pPr>
            <a:r>
              <a:rPr lang="en-US" sz="1500" b="1" dirty="0">
                <a:solidFill>
                  <a:srgbClr val="000000"/>
                </a:solidFill>
                <a:cs typeface="Arial" panose="020B0604020202020204" pitchFamily="34" charset="0"/>
              </a:rPr>
              <a:t>Objectif </a:t>
            </a:r>
            <a:r>
              <a:rPr lang="en-US" sz="1500" b="1" dirty="0" err="1">
                <a:solidFill>
                  <a:srgbClr val="000000"/>
                </a:solidFill>
                <a:cs typeface="Arial" panose="020B0604020202020204" pitchFamily="34" charset="0"/>
              </a:rPr>
              <a:t>primaire</a:t>
            </a:r>
            <a:r>
              <a:rPr lang="en-US" sz="1500" b="1" dirty="0">
                <a:solidFill>
                  <a:srgbClr val="000000"/>
                </a:solidFill>
                <a:cs typeface="Arial" panose="020B0604020202020204" pitchFamily="34" charset="0"/>
              </a:rPr>
              <a:t> :</a:t>
            </a:r>
            <a:endParaRPr lang="en-US" sz="1500" b="1" dirty="0">
              <a:solidFill>
                <a:srgbClr val="FF6600">
                  <a:lumMod val="50000"/>
                </a:srgbClr>
              </a:solidFill>
              <a:cs typeface="Arial" panose="020B0604020202020204" pitchFamily="34" charset="0"/>
            </a:endParaRPr>
          </a:p>
          <a:p>
            <a:pPr marL="108000" indent="-108000" defTabSz="450056">
              <a:spcBef>
                <a:spcPts val="600"/>
              </a:spcBef>
              <a:buClr>
                <a:srgbClr val="FF7F4D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 err="1">
                <a:solidFill>
                  <a:srgbClr val="000000"/>
                </a:solidFill>
                <a:cs typeface="Arial" panose="020B0604020202020204" pitchFamily="34" charset="0"/>
              </a:rPr>
              <a:t>Taux</a:t>
            </a:r>
            <a:r>
              <a:rPr 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 de MRD non detectable à 15 mois</a:t>
            </a:r>
          </a:p>
          <a:p>
            <a:pPr marL="108000" indent="-108000" defTabSz="450056">
              <a:spcBef>
                <a:spcPts val="600"/>
              </a:spcBef>
              <a:buClr>
                <a:srgbClr val="FF7F4D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SSP</a:t>
            </a:r>
          </a:p>
          <a:p>
            <a:pPr defTabSz="450056">
              <a:spcBef>
                <a:spcPts val="1200"/>
              </a:spcBef>
              <a:buClr>
                <a:srgbClr val="9A00C7"/>
              </a:buClr>
              <a:defRPr/>
            </a:pPr>
            <a:r>
              <a:rPr lang="en-US" sz="1500" b="1" dirty="0" err="1">
                <a:solidFill>
                  <a:srgbClr val="000000"/>
                </a:solidFill>
                <a:cs typeface="Arial" panose="020B0604020202020204" pitchFamily="34" charset="0"/>
              </a:rPr>
              <a:t>Objectifs</a:t>
            </a:r>
            <a:r>
              <a:rPr lang="en-US" sz="15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1500" b="1" dirty="0" err="1">
                <a:solidFill>
                  <a:srgbClr val="000000"/>
                </a:solidFill>
                <a:cs typeface="Arial" panose="020B0604020202020204" pitchFamily="34" charset="0"/>
              </a:rPr>
              <a:t>secondaires</a:t>
            </a:r>
            <a:r>
              <a:rPr lang="en-US" sz="1500" b="1" dirty="0">
                <a:solidFill>
                  <a:srgbClr val="000000"/>
                </a:solidFill>
                <a:cs typeface="Arial" panose="020B0604020202020204" pitchFamily="34" charset="0"/>
              </a:rPr>
              <a:t> :</a:t>
            </a:r>
            <a:endParaRPr lang="en-US" sz="1500" b="1" dirty="0">
              <a:solidFill>
                <a:srgbClr val="FF6600">
                  <a:lumMod val="50000"/>
                </a:srgbClr>
              </a:solidFill>
              <a:cs typeface="Arial" panose="020B0604020202020204" pitchFamily="34" charset="0"/>
            </a:endParaRPr>
          </a:p>
          <a:p>
            <a:pPr marL="108000" indent="-108000" defTabSz="450056">
              <a:spcBef>
                <a:spcPts val="600"/>
              </a:spcBef>
              <a:buClr>
                <a:srgbClr val="FF7F4D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Alpha split (0,025 </a:t>
            </a:r>
            <a:r>
              <a:rPr lang="en-US" sz="1400" dirty="0" err="1">
                <a:solidFill>
                  <a:srgbClr val="000000"/>
                </a:solidFill>
                <a:cs typeface="Arial" panose="020B0604020202020204" pitchFamily="34" charset="0"/>
              </a:rPr>
              <a:t>chacun</a:t>
            </a:r>
            <a:r>
              <a:rPr 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)</a:t>
            </a:r>
          </a:p>
          <a:p>
            <a:pPr marL="108000" indent="-108000" defTabSz="450056">
              <a:spcBef>
                <a:spcPts val="600"/>
              </a:spcBef>
              <a:buClr>
                <a:srgbClr val="FF7F4D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IC à 97,5%.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="" xmlns:a16="http://schemas.microsoft.com/office/drawing/2014/main" id="{AEC38D98-AAE9-E170-09FA-8825F35F112E}"/>
              </a:ext>
            </a:extLst>
          </p:cNvPr>
          <p:cNvGrpSpPr/>
          <p:nvPr/>
        </p:nvGrpSpPr>
        <p:grpSpPr>
          <a:xfrm>
            <a:off x="8823170" y="1465030"/>
            <a:ext cx="117884" cy="2481289"/>
            <a:chOff x="9203915" y="2629421"/>
            <a:chExt cx="117884" cy="2481289"/>
          </a:xfrm>
        </p:grpSpPr>
        <p:cxnSp>
          <p:nvCxnSpPr>
            <p:cNvPr id="12" name="Connecteur droit 11">
              <a:extLst>
                <a:ext uri="{FF2B5EF4-FFF2-40B4-BE49-F238E27FC236}">
                  <a16:creationId xmlns="" xmlns:a16="http://schemas.microsoft.com/office/drawing/2014/main" id="{E47B4724-DFD0-CB7D-AC84-26E7EF1D8D1D}"/>
                </a:ext>
              </a:extLst>
            </p:cNvPr>
            <p:cNvCxnSpPr>
              <a:cxnSpLocks/>
            </p:cNvCxnSpPr>
            <p:nvPr/>
          </p:nvCxnSpPr>
          <p:spPr>
            <a:xfrm>
              <a:off x="9203916" y="2629421"/>
              <a:ext cx="0" cy="2481289"/>
            </a:xfrm>
            <a:prstGeom prst="line">
              <a:avLst/>
            </a:prstGeom>
            <a:noFill/>
            <a:ln w="19050" cap="flat" cmpd="sng" algn="ctr">
              <a:solidFill>
                <a:srgbClr val="FFFFFF">
                  <a:lumMod val="65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3" name="Freeform 55">
              <a:extLst>
                <a:ext uri="{FF2B5EF4-FFF2-40B4-BE49-F238E27FC236}">
                  <a16:creationId xmlns="" xmlns:a16="http://schemas.microsoft.com/office/drawing/2014/main" id="{53E98082-1ADA-F491-CACC-918E6A4EADB6}"/>
                </a:ext>
              </a:extLst>
            </p:cNvPr>
            <p:cNvSpPr/>
            <p:nvPr/>
          </p:nvSpPr>
          <p:spPr>
            <a:xfrm rot="5400000">
              <a:off x="9051310" y="3845852"/>
              <a:ext cx="423093" cy="117884"/>
            </a:xfrm>
            <a:prstGeom prst="triangle">
              <a:avLst/>
            </a:prstGeom>
            <a:solidFill>
              <a:srgbClr val="FFFFFF">
                <a:lumMod val="65000"/>
              </a:srgbClr>
            </a:solidFill>
            <a:ln>
              <a:noFill/>
            </a:ln>
            <a:effectLst/>
          </p:spPr>
          <p:txBody>
            <a:bodyPr spcFirstLastPara="0" vert="horz" wrap="square" lIns="0" tIns="60722" rIns="77862" bIns="60722" numCol="1" spcCol="1270" anchor="ctr" anchorCtr="0">
              <a:noAutofit/>
            </a:bodyPr>
            <a:lstStyle/>
            <a:p>
              <a:pPr algn="ctr" defTabSz="35004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8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Freeform 41">
            <a:extLst>
              <a:ext uri="{FF2B5EF4-FFF2-40B4-BE49-F238E27FC236}">
                <a16:creationId xmlns="" xmlns:a16="http://schemas.microsoft.com/office/drawing/2014/main" id="{0D1ECEDA-ACD3-2CA5-B97E-9A262EC1DB8D}"/>
              </a:ext>
            </a:extLst>
          </p:cNvPr>
          <p:cNvSpPr/>
          <p:nvPr/>
        </p:nvSpPr>
        <p:spPr>
          <a:xfrm>
            <a:off x="4738143" y="1154651"/>
            <a:ext cx="3821871" cy="715603"/>
          </a:xfrm>
          <a:prstGeom prst="roundRect">
            <a:avLst>
              <a:gd name="adj" fmla="val 9151"/>
            </a:avLst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36000" tIns="36000" rIns="36000" bIns="36000" numCol="1" spcCol="1270" anchor="ctr" anchorCtr="0">
            <a:noAutofit/>
          </a:bodyPr>
          <a:lstStyle/>
          <a:p>
            <a:pPr algn="ctr" defTabSz="514350">
              <a:defRPr/>
            </a:pPr>
            <a:r>
              <a:rPr lang="en-US" sz="1400" b="1" kern="0" dirty="0">
                <a:solidFill>
                  <a:prstClr val="white"/>
                </a:solidFill>
                <a:cs typeface="Arial" panose="020B0604020202020204" pitchFamily="34" charset="0"/>
              </a:rPr>
              <a:t>CIT</a:t>
            </a:r>
          </a:p>
          <a:p>
            <a:pPr algn="ctr" defTabSz="514350">
              <a:defRPr/>
            </a:pPr>
            <a:r>
              <a:rPr lang="en-US" sz="1400" kern="0" dirty="0">
                <a:solidFill>
                  <a:prstClr val="white"/>
                </a:solidFill>
                <a:cs typeface="Arial" panose="020B0604020202020204" pitchFamily="34" charset="0"/>
              </a:rPr>
              <a:t>FCR ≤ 65 ans, BR &gt; 65 ans</a:t>
            </a:r>
          </a:p>
        </p:txBody>
      </p:sp>
      <p:sp>
        <p:nvSpPr>
          <p:cNvPr id="17" name="Rectangle à coins arrondis 33">
            <a:extLst>
              <a:ext uri="{FF2B5EF4-FFF2-40B4-BE49-F238E27FC236}">
                <a16:creationId xmlns="" xmlns:a16="http://schemas.microsoft.com/office/drawing/2014/main" id="{9E30543A-A108-06ED-8032-DD632698C164}"/>
              </a:ext>
            </a:extLst>
          </p:cNvPr>
          <p:cNvSpPr/>
          <p:nvPr/>
        </p:nvSpPr>
        <p:spPr>
          <a:xfrm>
            <a:off x="1145291" y="996488"/>
            <a:ext cx="10681632" cy="3309821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rgbClr val="000000">
                <a:lumMod val="50000"/>
                <a:lumOff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fr-FR" sz="2400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Freeform 41">
            <a:extLst>
              <a:ext uri="{FF2B5EF4-FFF2-40B4-BE49-F238E27FC236}">
                <a16:creationId xmlns="" xmlns:a16="http://schemas.microsoft.com/office/drawing/2014/main" id="{E775C273-2C56-70B8-E0E4-615681CE6097}"/>
              </a:ext>
            </a:extLst>
          </p:cNvPr>
          <p:cNvSpPr/>
          <p:nvPr/>
        </p:nvSpPr>
        <p:spPr>
          <a:xfrm>
            <a:off x="4738117" y="3481187"/>
            <a:ext cx="3821871" cy="715603"/>
          </a:xfrm>
          <a:prstGeom prst="roundRect">
            <a:avLst>
              <a:gd name="adj" fmla="val 9151"/>
            </a:avLst>
          </a:prstGeom>
          <a:solidFill>
            <a:schemeClr val="tx1">
              <a:lumMod val="75000"/>
              <a:lumOff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36000" tIns="36000" rIns="36000" bIns="36000" numCol="1" spcCol="1270" anchor="ctr" anchorCtr="0">
            <a:noAutofit/>
          </a:bodyPr>
          <a:lstStyle/>
          <a:p>
            <a:pPr algn="ctr" defTabSz="514350">
              <a:defRPr/>
            </a:pPr>
            <a:r>
              <a:rPr lang="en-US" sz="1400" b="1" kern="0" dirty="0">
                <a:solidFill>
                  <a:prstClr val="white"/>
                </a:solidFill>
                <a:cs typeface="Arial" panose="020B0604020202020204" pitchFamily="34" charset="0"/>
              </a:rPr>
              <a:t>GIV</a:t>
            </a:r>
          </a:p>
          <a:p>
            <a:pPr algn="ctr" defTabSz="514350">
              <a:defRPr/>
            </a:pPr>
            <a:r>
              <a:rPr lang="en-US" sz="1400" kern="0" dirty="0">
                <a:solidFill>
                  <a:prstClr val="white"/>
                </a:solidFill>
                <a:cs typeface="Arial" panose="020B0604020202020204" pitchFamily="34" charset="0"/>
              </a:rPr>
              <a:t>Obinutuzumab, Ibrutinib, Vénétoclax</a:t>
            </a:r>
          </a:p>
          <a:p>
            <a:pPr algn="ctr" defTabSz="514350">
              <a:defRPr/>
            </a:pPr>
            <a:r>
              <a:rPr lang="en-US" sz="1400" kern="0" dirty="0">
                <a:solidFill>
                  <a:prstClr val="white"/>
                </a:solidFill>
                <a:cs typeface="Arial" panose="020B0604020202020204" pitchFamily="34" charset="0"/>
              </a:rPr>
              <a:t>12-36 mois</a:t>
            </a:r>
          </a:p>
        </p:txBody>
      </p:sp>
      <p:sp>
        <p:nvSpPr>
          <p:cNvPr id="20" name="Freeform 41">
            <a:extLst>
              <a:ext uri="{FF2B5EF4-FFF2-40B4-BE49-F238E27FC236}">
                <a16:creationId xmlns="" xmlns:a16="http://schemas.microsoft.com/office/drawing/2014/main" id="{007DB8EE-5123-21FF-7C3A-0610EE2F3971}"/>
              </a:ext>
            </a:extLst>
          </p:cNvPr>
          <p:cNvSpPr/>
          <p:nvPr/>
        </p:nvSpPr>
        <p:spPr>
          <a:xfrm>
            <a:off x="4738117" y="2705675"/>
            <a:ext cx="3821871" cy="715603"/>
          </a:xfrm>
          <a:prstGeom prst="roundRect">
            <a:avLst>
              <a:gd name="adj" fmla="val 9151"/>
            </a:avLst>
          </a:prstGeom>
          <a:solidFill>
            <a:srgbClr val="FF7F4D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36000" tIns="36000" rIns="36000" bIns="36000" numCol="1" spcCol="1270" anchor="ctr" anchorCtr="0">
            <a:noAutofit/>
          </a:bodyPr>
          <a:lstStyle/>
          <a:p>
            <a:pPr algn="ctr" defTabSz="514350">
              <a:defRPr/>
            </a:pPr>
            <a:r>
              <a:rPr lang="en-US" sz="1400" b="1" kern="0" dirty="0">
                <a:solidFill>
                  <a:prstClr val="white"/>
                </a:solidFill>
                <a:cs typeface="Arial" panose="020B0604020202020204" pitchFamily="34" charset="0"/>
              </a:rPr>
              <a:t>GV</a:t>
            </a:r>
          </a:p>
          <a:p>
            <a:pPr algn="ctr" defTabSz="514350">
              <a:defRPr/>
            </a:pPr>
            <a:r>
              <a:rPr lang="en-US" sz="1400" kern="0" dirty="0">
                <a:solidFill>
                  <a:prstClr val="white"/>
                </a:solidFill>
                <a:cs typeface="Arial" panose="020B0604020202020204" pitchFamily="34" charset="0"/>
              </a:rPr>
              <a:t>Obinutuzumab, Vénétoclax</a:t>
            </a:r>
          </a:p>
          <a:p>
            <a:pPr algn="ctr" defTabSz="514350">
              <a:defRPr/>
            </a:pPr>
            <a:r>
              <a:rPr lang="en-US" sz="1400" kern="0" dirty="0">
                <a:solidFill>
                  <a:prstClr val="white"/>
                </a:solidFill>
                <a:cs typeface="Arial" panose="020B0604020202020204" pitchFamily="34" charset="0"/>
              </a:rPr>
              <a:t>FD 12 mois</a:t>
            </a:r>
          </a:p>
        </p:txBody>
      </p:sp>
      <p:graphicFrame>
        <p:nvGraphicFramePr>
          <p:cNvPr id="21" name="Tableau 20">
            <a:extLst>
              <a:ext uri="{FF2B5EF4-FFF2-40B4-BE49-F238E27FC236}">
                <a16:creationId xmlns="" xmlns:a16="http://schemas.microsoft.com/office/drawing/2014/main" id="{AF9FED17-8C21-7D62-630B-572BAE426FA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119357" y="4457771"/>
          <a:ext cx="4235257" cy="1468180"/>
        </p:xfrm>
        <a:graphic>
          <a:graphicData uri="http://schemas.openxmlformats.org/drawingml/2006/table">
            <a:tbl>
              <a:tblPr firstRow="1" bandRow="1"/>
              <a:tblGrid>
                <a:gridCol w="21140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211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</a:pPr>
                      <a:r>
                        <a:rPr lang="fr-FR" sz="1100" b="1" i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Population ITT </a:t>
                      </a:r>
                      <a:r>
                        <a:rPr lang="fr-FR" sz="1100" b="0" i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(n=926)</a:t>
                      </a:r>
                      <a:endParaRPr lang="fr-FR" sz="1100" b="0" i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10" marR="27304" marT="46234" marB="46234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endParaRPr lang="fr-FR" sz="1100" b="0" i="0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2467" marR="92467" marT="46234" marB="46234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25368585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>
                        <a:spcBef>
                          <a:spcPts val="0"/>
                        </a:spcBef>
                      </a:pPr>
                      <a:r>
                        <a:rPr lang="fr-FR" sz="1100" b="1" i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Âge médian</a:t>
                      </a:r>
                      <a:r>
                        <a:rPr lang="fr-FR" sz="1100" b="0" i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, en années</a:t>
                      </a:r>
                      <a:endParaRPr lang="fr-FR" sz="1100" b="0" i="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10" marR="27304" marT="46234" marB="46234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100" b="0" i="0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61 (27-84)</a:t>
                      </a:r>
                    </a:p>
                  </a:txBody>
                  <a:tcPr marL="92467" marR="92467" marT="46234" marB="46234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a-DK" sz="1100" b="1" i="0">
                          <a:latin typeface="Century Gothic" panose="020B0502020202020204" pitchFamily="34" charset="0"/>
                        </a:rPr>
                        <a:t>Score CIRS médian</a:t>
                      </a:r>
                      <a:endParaRPr lang="en-US" sz="1100" b="1" i="0" dirty="0">
                        <a:latin typeface="Century Gothic" panose="020B0502020202020204" pitchFamily="34" charset="0"/>
                      </a:endParaRPr>
                    </a:p>
                  </a:txBody>
                  <a:tcPr marL="81910" marR="27304" marT="46234" marB="46234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100" b="0" i="0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2 (0-7)</a:t>
                      </a:r>
                    </a:p>
                  </a:txBody>
                  <a:tcPr marL="92467" marR="92467" marT="46234" marB="46234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a-DK" sz="1100" b="1" i="0">
                          <a:latin typeface="Century Gothic" panose="020B0502020202020204" pitchFamily="34" charset="0"/>
                        </a:rPr>
                        <a:t>IGHV non muté</a:t>
                      </a:r>
                      <a:endParaRPr lang="en-US" sz="1100" b="1" i="0">
                        <a:latin typeface="Century Gothic" panose="020B0502020202020204" pitchFamily="34" charset="0"/>
                      </a:endParaRPr>
                    </a:p>
                  </a:txBody>
                  <a:tcPr marL="81910" marR="27304" marT="46234" marB="46234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100" b="0" i="0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56% de tous les patients</a:t>
                      </a:r>
                    </a:p>
                  </a:txBody>
                  <a:tcPr marL="92467" marR="92467" marT="46234" marB="46234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a-DK" sz="1100" b="1" i="0">
                          <a:latin typeface="Century Gothic" panose="020B0502020202020204" pitchFamily="34" charset="0"/>
                        </a:rPr>
                        <a:t>Caryotype complexe</a:t>
                      </a:r>
                      <a:endParaRPr lang="en-US" sz="1100" b="1" i="0">
                        <a:latin typeface="Century Gothic" panose="020B0502020202020204" pitchFamily="34" charset="0"/>
                      </a:endParaRPr>
                    </a:p>
                  </a:txBody>
                  <a:tcPr marL="81910" marR="27304" marT="46234" marB="46234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100" b="0" i="0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17% de l'ensemble des patients</a:t>
                      </a:r>
                    </a:p>
                  </a:txBody>
                  <a:tcPr marL="92467" marR="92467" marT="46234" marB="46234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2" name="Tableau 21">
            <a:extLst>
              <a:ext uri="{FF2B5EF4-FFF2-40B4-BE49-F238E27FC236}">
                <a16:creationId xmlns="" xmlns:a16="http://schemas.microsoft.com/office/drawing/2014/main" id="{90EFDEA8-03DD-26EB-F423-4C53AA7DD7B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705540" y="4457771"/>
          <a:ext cx="4235257" cy="1115604"/>
        </p:xfrm>
        <a:graphic>
          <a:graphicData uri="http://schemas.openxmlformats.org/drawingml/2006/table">
            <a:tbl>
              <a:tblPr firstRow="1" bandRow="1"/>
              <a:tblGrid>
                <a:gridCol w="21140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211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Analyse de suivi </a:t>
                      </a:r>
                      <a:r>
                        <a:rPr lang="fr-FR" sz="1100" b="0" i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(date limite des données : 01/2023)</a:t>
                      </a:r>
                    </a:p>
                  </a:txBody>
                  <a:tcPr marL="81910" marR="27304" marT="46234" marB="46234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endParaRPr lang="fr-FR" sz="1100" b="0" i="0" kern="1200">
                        <a:solidFill>
                          <a:schemeClr val="accent1">
                            <a:lumMod val="7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2467" marR="92467" marT="46234" marB="46234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15362118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>
                        <a:spcBef>
                          <a:spcPts val="0"/>
                        </a:spcBef>
                      </a:pPr>
                      <a:r>
                        <a:rPr lang="fr-FR" sz="1100" b="1" i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Durée médiane d'observation</a:t>
                      </a:r>
                      <a:endParaRPr lang="fr-FR" sz="1100" b="1" i="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10" marR="27304" marT="46234" marB="46234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100" b="0" i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50,7 mois (IQR : 44-6-57-9)</a:t>
                      </a:r>
                    </a:p>
                  </a:txBody>
                  <a:tcPr marL="92467" marR="92467" marT="46234" marB="46234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a-DK" sz="1100" b="1" i="0">
                          <a:latin typeface="Century Gothic" panose="020B0502020202020204" pitchFamily="34" charset="0"/>
                        </a:rPr>
                        <a:t>Durée médiane après la fin du traitement</a:t>
                      </a:r>
                      <a:endParaRPr lang="en-US" sz="1100" b="1" i="0" dirty="0">
                        <a:latin typeface="Century Gothic" panose="020B0502020202020204" pitchFamily="34" charset="0"/>
                      </a:endParaRPr>
                    </a:p>
                  </a:txBody>
                  <a:tcPr marL="81910" marR="27304" marT="46234" marB="46234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452438" algn="l"/>
                          <a:tab pos="722313" algn="l"/>
                        </a:tabLst>
                      </a:pPr>
                      <a:r>
                        <a:rPr lang="fr-FR" sz="1100" b="0" i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40,7 mois (IQR : 34,5-47,9)</a:t>
                      </a:r>
                    </a:p>
                  </a:txBody>
                  <a:tcPr marL="92467" marR="92467" marT="46234" marB="46234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310881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E363088A-B350-B68A-E618-88FF1C05F07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/>
              <a:t>Pr Romain GUIEZE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B039DEF9-8430-AA6B-0D99-C2A3388707B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13818" y="5509238"/>
            <a:ext cx="5459058" cy="987531"/>
          </a:xfrm>
        </p:spPr>
        <p:txBody>
          <a:bodyPr/>
          <a:lstStyle/>
          <a:p>
            <a:r>
              <a:rPr lang="fr-FR" dirty="0">
                <a:latin typeface="Gordita Light" pitchFamily="2" charset="77"/>
                <a:cs typeface="Gordita Light" pitchFamily="2" charset="77"/>
              </a:rPr>
              <a:t>Hôpital Estaing</a:t>
            </a:r>
          </a:p>
          <a:p>
            <a:r>
              <a:rPr lang="fr-FR" dirty="0">
                <a:latin typeface="Gordita Light" pitchFamily="2" charset="77"/>
              </a:rPr>
              <a:t>CHU Clermont-</a:t>
            </a:r>
            <a:r>
              <a:rPr lang="fr-FR" dirty="0" err="1">
                <a:latin typeface="Gordita Light" pitchFamily="2" charset="77"/>
              </a:rPr>
              <a:t>Fd</a:t>
            </a:r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xmlns="" id="{2B665F4E-44AC-CAEA-8A7D-F3A10B218F7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WebTV Post -ASH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®</a:t>
            </a:r>
            <a:endParaRPr lang="fr-FR" dirty="0"/>
          </a:p>
          <a:p>
            <a:endParaRPr lang="fr-FR" dirty="0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xmlns="" id="{30C2B1EA-1AB6-6F38-32AA-63C28861A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5086"/>
                </a:solidFill>
              </a:rPr>
              <a:t>Actualités 2023 et perspectives dans la prise en charge de la LLC</a:t>
            </a:r>
            <a:endParaRPr lang="fr-FR" dirty="0"/>
          </a:p>
        </p:txBody>
      </p:sp>
      <p:pic>
        <p:nvPicPr>
          <p:cNvPr id="11" name="Espace réservé pour une image  10"/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" b="758"/>
          <a:stretch>
            <a:fillRect/>
          </a:stretch>
        </p:blipFill>
        <p:spPr/>
      </p:pic>
      <p:pic>
        <p:nvPicPr>
          <p:cNvPr id="10" name="Espace réservé pour une image  9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97" b="16097"/>
          <a:stretch>
            <a:fillRect/>
          </a:stretch>
        </p:blipFill>
        <p:spPr/>
      </p:pic>
      <p:sp>
        <p:nvSpPr>
          <p:cNvPr id="12" name="Espace réservé du texte 1">
            <a:extLst>
              <a:ext uri="{FF2B5EF4-FFF2-40B4-BE49-F238E27FC236}">
                <a16:creationId xmlns="" xmlns:a16="http://schemas.microsoft.com/office/drawing/2014/main" id="{A5660D53-07C7-501C-ACE7-6F094F11B5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35351" y="6554231"/>
            <a:ext cx="1411407" cy="242888"/>
          </a:xfrm>
        </p:spPr>
        <p:txBody>
          <a:bodyPr>
            <a:normAutofit fontScale="85000" lnSpcReduction="10000"/>
          </a:bodyPr>
          <a:lstStyle/>
          <a:p>
            <a:r>
              <a:rPr lang="fr-FR" dirty="0"/>
              <a:t>9-12 décembre 2023</a:t>
            </a:r>
          </a:p>
          <a:p>
            <a:endParaRPr lang="fr-FR" dirty="0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518964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D1C2D0C3-2817-2BB5-F42C-8BAD7644D9E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/>
              <a:t>Romain GUIEZE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977495DC-4C9A-53D2-1F23-468F7B9E803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16225" y="1583079"/>
            <a:ext cx="7721146" cy="455457"/>
          </a:xfrm>
        </p:spPr>
        <p:txBody>
          <a:bodyPr/>
          <a:lstStyle/>
          <a:p>
            <a:r>
              <a:rPr lang="fr-FR" dirty="0">
                <a:solidFill>
                  <a:srgbClr val="FF7F4D"/>
                </a:solidFill>
                <a:latin typeface="Century Gothic" panose="020B0502020202020204" pitchFamily="34" charset="0"/>
              </a:rPr>
              <a:t>Invitation(s) congrès et présentations</a:t>
            </a:r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xmlns="" id="{2ABA5BF6-E7AC-BF06-05FC-3FA7C0E86ED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816225" y="2020759"/>
            <a:ext cx="6269902" cy="455457"/>
          </a:xfrm>
        </p:spPr>
        <p:txBody>
          <a:bodyPr/>
          <a:lstStyle/>
          <a:p>
            <a:r>
              <a:rPr lang="fr-FR" sz="2000" b="1" dirty="0">
                <a:solidFill>
                  <a:srgbClr val="005086"/>
                </a:solidFill>
                <a:latin typeface="Century Gothic" panose="020B0502020202020204" pitchFamily="34" charset="0"/>
              </a:rPr>
              <a:t>Janssen, </a:t>
            </a:r>
            <a:r>
              <a:rPr lang="fr-FR" sz="2000" b="1" dirty="0" err="1">
                <a:solidFill>
                  <a:srgbClr val="005086"/>
                </a:solidFill>
                <a:latin typeface="Century Gothic" panose="020B0502020202020204" pitchFamily="34" charset="0"/>
              </a:rPr>
              <a:t>Abbvie</a:t>
            </a:r>
            <a:r>
              <a:rPr lang="fr-FR" sz="2000" b="1" dirty="0">
                <a:solidFill>
                  <a:srgbClr val="005086"/>
                </a:solidFill>
                <a:latin typeface="Century Gothic" panose="020B0502020202020204" pitchFamily="34" charset="0"/>
              </a:rPr>
              <a:t>, </a:t>
            </a:r>
            <a:r>
              <a:rPr lang="fr-FR" sz="2000" b="1" dirty="0" err="1">
                <a:solidFill>
                  <a:srgbClr val="005086"/>
                </a:solidFill>
                <a:latin typeface="Century Gothic" panose="020B0502020202020204" pitchFamily="34" charset="0"/>
              </a:rPr>
              <a:t>BeiGene</a:t>
            </a:r>
            <a:r>
              <a:rPr lang="fr-FR" dirty="0">
                <a:latin typeface="Century Gothic" panose="020B0502020202020204" pitchFamily="34" charset="0"/>
              </a:rPr>
              <a:t>, AstraZeneca, Roche</a:t>
            </a:r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A5583081-CA76-5C0C-D5D2-24E6A23D5EA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r-FR" dirty="0">
                <a:solidFill>
                  <a:srgbClr val="FF7F4D"/>
                </a:solidFill>
                <a:latin typeface="Century Gothic" panose="020B0502020202020204" pitchFamily="34" charset="0"/>
              </a:rPr>
              <a:t>Table(s) ronde(s) scientifique(s)</a:t>
            </a:r>
            <a:br>
              <a:rPr lang="fr-FR" dirty="0">
                <a:solidFill>
                  <a:srgbClr val="FF7F4D"/>
                </a:solidFill>
                <a:latin typeface="Century Gothic" panose="020B0502020202020204" pitchFamily="34" charset="0"/>
              </a:rPr>
            </a:b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xmlns="" id="{031DDE0D-25C3-8583-5404-F427C6D4605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16225" y="3550527"/>
            <a:ext cx="7133318" cy="455457"/>
          </a:xfrm>
        </p:spPr>
        <p:txBody>
          <a:bodyPr/>
          <a:lstStyle/>
          <a:p>
            <a:r>
              <a:rPr lang="fr-FR" dirty="0">
                <a:solidFill>
                  <a:srgbClr val="FF7F4D"/>
                </a:solidFill>
                <a:latin typeface="Century Gothic" panose="020B0502020202020204" pitchFamily="34" charset="0"/>
              </a:rPr>
              <a:t>Ecriture d’article(s) scientifique(s)</a:t>
            </a:r>
            <a:br>
              <a:rPr lang="fr-FR" dirty="0">
                <a:solidFill>
                  <a:srgbClr val="FF7F4D"/>
                </a:solidFill>
                <a:latin typeface="Century Gothic" panose="020B0502020202020204" pitchFamily="34" charset="0"/>
              </a:rPr>
            </a:br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xmlns="" id="{ABC11812-CA45-65AD-F722-5F750424A74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816224" y="3988207"/>
            <a:ext cx="6177303" cy="455457"/>
          </a:xfrm>
        </p:spPr>
        <p:txBody>
          <a:bodyPr/>
          <a:lstStyle/>
          <a:p>
            <a:r>
              <a:rPr lang="fr-FR" sz="2000" b="1" dirty="0">
                <a:solidFill>
                  <a:srgbClr val="005086"/>
                </a:solidFill>
                <a:latin typeface="Century Gothic" panose="020B0502020202020204" pitchFamily="34" charset="0"/>
              </a:rPr>
              <a:t>Aucun</a:t>
            </a:r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59A018D-1764-3E4A-CDA8-AA64E84449B2}"/>
              </a:ext>
            </a:extLst>
          </p:cNvPr>
          <p:cNvSpPr/>
          <p:nvPr/>
        </p:nvSpPr>
        <p:spPr>
          <a:xfrm>
            <a:off x="2409371" y="4579257"/>
            <a:ext cx="406854" cy="3265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421BA378-7C89-42CF-8D99-905C9B4EBFE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816225" y="3004483"/>
            <a:ext cx="6177304" cy="455457"/>
          </a:xfrm>
        </p:spPr>
        <p:txBody>
          <a:bodyPr/>
          <a:lstStyle/>
          <a:p>
            <a:r>
              <a:rPr lang="fr-FR" sz="2000" b="1" dirty="0">
                <a:solidFill>
                  <a:srgbClr val="005086"/>
                </a:solidFill>
                <a:latin typeface="Century Gothic" panose="020B0502020202020204" pitchFamily="34" charset="0"/>
              </a:rPr>
              <a:t>Janssen, </a:t>
            </a:r>
            <a:r>
              <a:rPr lang="fr-FR" sz="2000" b="1" dirty="0" err="1">
                <a:solidFill>
                  <a:srgbClr val="005086"/>
                </a:solidFill>
                <a:latin typeface="Century Gothic" panose="020B0502020202020204" pitchFamily="34" charset="0"/>
              </a:rPr>
              <a:t>Abbvie</a:t>
            </a:r>
            <a:r>
              <a:rPr lang="fr-FR" sz="2000" b="1" dirty="0">
                <a:solidFill>
                  <a:srgbClr val="005086"/>
                </a:solidFill>
                <a:latin typeface="Century Gothic" panose="020B0502020202020204" pitchFamily="34" charset="0"/>
              </a:rPr>
              <a:t>, </a:t>
            </a:r>
            <a:r>
              <a:rPr lang="fr-FR" sz="2000" b="1" dirty="0" err="1">
                <a:solidFill>
                  <a:srgbClr val="005086"/>
                </a:solidFill>
                <a:latin typeface="Century Gothic" panose="020B0502020202020204" pitchFamily="34" charset="0"/>
              </a:rPr>
              <a:t>BeiGene</a:t>
            </a:r>
            <a:r>
              <a:rPr lang="fr-FR" dirty="0">
                <a:latin typeface="Century Gothic" panose="020B0502020202020204" pitchFamily="34" charset="0"/>
              </a:rPr>
              <a:t>, AstraZeneca, Roche</a:t>
            </a:r>
            <a:endParaRPr lang="fr-FR" dirty="0"/>
          </a:p>
          <a:p>
            <a:endParaRPr lang="en-US" dirty="0"/>
          </a:p>
        </p:txBody>
      </p:sp>
      <p:sp>
        <p:nvSpPr>
          <p:cNvPr id="11" name="Espace réservé du texte 1">
            <a:extLst>
              <a:ext uri="{FF2B5EF4-FFF2-40B4-BE49-F238E27FC236}">
                <a16:creationId xmlns="" xmlns:a16="http://schemas.microsoft.com/office/drawing/2014/main" id="{A5660D53-07C7-501C-ACE7-6F094F11B5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35351" y="6554231"/>
            <a:ext cx="1411407" cy="242888"/>
          </a:xfrm>
        </p:spPr>
        <p:txBody>
          <a:bodyPr>
            <a:normAutofit fontScale="92500"/>
          </a:bodyPr>
          <a:lstStyle/>
          <a:p>
            <a:r>
              <a:rPr lang="fr-FR" dirty="0"/>
              <a:t>9-12 décembre 2023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122629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0139C9B5-6947-3CC1-5E47-4DF4FE6416B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z="4000" dirty="0" err="1"/>
              <a:t>Nouvelles</a:t>
            </a:r>
            <a:r>
              <a:rPr lang="en-US" sz="4000"/>
              <a:t> Approches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90B02BB8-2082-7FD9-66C7-DEFA1062184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726712" y="3668780"/>
            <a:ext cx="10045157" cy="1582943"/>
          </a:xfrm>
        </p:spPr>
        <p:txBody>
          <a:bodyPr/>
          <a:lstStyle/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 err="1"/>
              <a:t>Ciblant</a:t>
            </a:r>
            <a:r>
              <a:rPr lang="en-US" sz="2800" dirty="0"/>
              <a:t> BTK dans la LLC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 err="1"/>
              <a:t>Modulant</a:t>
            </a:r>
            <a:r>
              <a:rPr lang="en-US" sz="2800" dirty="0"/>
              <a:t> </a:t>
            </a:r>
            <a:r>
              <a:rPr lang="en-US" sz="2800" dirty="0" err="1"/>
              <a:t>l’immunothérapie</a:t>
            </a:r>
            <a:r>
              <a:rPr lang="en-US" sz="2800" dirty="0"/>
              <a:t> anti-</a:t>
            </a:r>
            <a:r>
              <a:rPr lang="en-US" sz="2800" dirty="0" err="1"/>
              <a:t>tumorale</a:t>
            </a:r>
            <a:r>
              <a:rPr lang="en-US" sz="2800" dirty="0"/>
              <a:t> dans la LLC et le syndrome de Richter</a:t>
            </a:r>
          </a:p>
        </p:txBody>
      </p:sp>
      <p:sp>
        <p:nvSpPr>
          <p:cNvPr id="6" name="Espace réservé du texte 1">
            <a:extLst>
              <a:ext uri="{FF2B5EF4-FFF2-40B4-BE49-F238E27FC236}">
                <a16:creationId xmlns:a16="http://schemas.microsoft.com/office/drawing/2014/main" xmlns="" id="{DDD1E0DB-EABD-CFD5-9D22-FD30D14AE39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35351" y="6554231"/>
            <a:ext cx="1411407" cy="242888"/>
          </a:xfrm>
        </p:spPr>
        <p:txBody>
          <a:bodyPr>
            <a:normAutofit fontScale="92500"/>
          </a:bodyPr>
          <a:lstStyle/>
          <a:p>
            <a:r>
              <a:rPr lang="fr-FR" dirty="0"/>
              <a:t>9-12 décembre 2023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46309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xmlns="" id="{DDD1E0DB-EABD-CFD5-9D22-FD30D14AE39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/>
          </a:bodyPr>
          <a:lstStyle/>
          <a:p>
            <a:r>
              <a:rPr lang="fr-FR" dirty="0"/>
              <a:t>9-12 décembre 2023</a:t>
            </a:r>
          </a:p>
          <a:p>
            <a:endParaRPr lang="en-US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A18CDEFE-1885-7A71-47DB-11161157CEE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33858" y="2292720"/>
            <a:ext cx="11259225" cy="516866"/>
          </a:xfrm>
        </p:spPr>
        <p:txBody>
          <a:bodyPr/>
          <a:lstStyle/>
          <a:p>
            <a:r>
              <a:rPr lang="en-US" dirty="0" err="1"/>
              <a:t>Nouvelles</a:t>
            </a:r>
            <a:r>
              <a:rPr lang="en-US" dirty="0"/>
              <a:t> </a:t>
            </a:r>
            <a:r>
              <a:rPr lang="en-US" dirty="0" err="1"/>
              <a:t>approches</a:t>
            </a:r>
            <a:r>
              <a:rPr lang="en-US" dirty="0"/>
              <a:t> </a:t>
            </a:r>
            <a:r>
              <a:rPr lang="en-US" dirty="0" err="1"/>
              <a:t>ciblant</a:t>
            </a:r>
            <a:r>
              <a:rPr lang="en-US" dirty="0"/>
              <a:t> BTK dans la LLC</a:t>
            </a:r>
          </a:p>
        </p:txBody>
      </p:sp>
    </p:spTree>
    <p:extLst>
      <p:ext uri="{BB962C8B-B14F-4D97-AF65-F5344CB8AC3E}">
        <p14:creationId xmlns:p14="http://schemas.microsoft.com/office/powerpoint/2010/main" val="247646985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e 37">
            <a:extLst>
              <a:ext uri="{FF2B5EF4-FFF2-40B4-BE49-F238E27FC236}">
                <a16:creationId xmlns:a16="http://schemas.microsoft.com/office/drawing/2014/main" xmlns="" id="{617B42F4-2365-4967-4B0F-AC736625F285}"/>
              </a:ext>
            </a:extLst>
          </p:cNvPr>
          <p:cNvGrpSpPr/>
          <p:nvPr/>
        </p:nvGrpSpPr>
        <p:grpSpPr>
          <a:xfrm>
            <a:off x="2484255" y="1382161"/>
            <a:ext cx="1542423" cy="1670489"/>
            <a:chOff x="2484255" y="1726223"/>
            <a:chExt cx="1542423" cy="1326427"/>
          </a:xfrm>
        </p:grpSpPr>
        <p:cxnSp>
          <p:nvCxnSpPr>
            <p:cNvPr id="33" name="Connecteur droit 32">
              <a:extLst>
                <a:ext uri="{FF2B5EF4-FFF2-40B4-BE49-F238E27FC236}">
                  <a16:creationId xmlns:a16="http://schemas.microsoft.com/office/drawing/2014/main" xmlns="" id="{A3FEF8B7-DAAC-104C-4682-8750845EC4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84255" y="1726223"/>
              <a:ext cx="0" cy="1326427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>
              <a:extLst>
                <a:ext uri="{FF2B5EF4-FFF2-40B4-BE49-F238E27FC236}">
                  <a16:creationId xmlns:a16="http://schemas.microsoft.com/office/drawing/2014/main" xmlns="" id="{930E4EF7-065E-9619-5661-CC785AB404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93372" y="1726223"/>
              <a:ext cx="0" cy="1326427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35">
              <a:extLst>
                <a:ext uri="{FF2B5EF4-FFF2-40B4-BE49-F238E27FC236}">
                  <a16:creationId xmlns:a16="http://schemas.microsoft.com/office/drawing/2014/main" xmlns="" id="{0862985E-4C67-7E68-E220-F5C12019CED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07513" y="1726223"/>
              <a:ext cx="0" cy="1326427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>
              <a:extLst>
                <a:ext uri="{FF2B5EF4-FFF2-40B4-BE49-F238E27FC236}">
                  <a16:creationId xmlns:a16="http://schemas.microsoft.com/office/drawing/2014/main" xmlns="" id="{44B30CCB-14DE-FAF1-4768-2ABC6AC546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26678" y="1726223"/>
              <a:ext cx="0" cy="1326427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xmlns="" id="{A5660D53-07C7-501C-ACE7-6F094F11B5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/>
          </a:bodyPr>
          <a:lstStyle/>
          <a:p>
            <a:r>
              <a:rPr lang="fr-FR" dirty="0"/>
              <a:t>9-12 décembre 2023</a:t>
            </a:r>
          </a:p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993276F0-A00D-30EE-2DC6-828245FEF99C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fr-FR" dirty="0"/>
              <a:t>J. A. </a:t>
            </a:r>
            <a:r>
              <a:rPr lang="fr-FR" dirty="0" err="1"/>
              <a:t>Woyach</a:t>
            </a:r>
            <a:r>
              <a:rPr lang="fr-FR" dirty="0"/>
              <a:t> et al., ASH</a:t>
            </a:r>
            <a:r>
              <a:rPr lang="fr-FR" baseline="30000" dirty="0"/>
              <a:t>® </a:t>
            </a:r>
            <a:r>
              <a:rPr lang="fr-FR" dirty="0"/>
              <a:t>2023, Abs. #325</a:t>
            </a:r>
          </a:p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CB52AF38-BF2D-7DEF-DB1E-E862BB10843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/>
              <a:t>Inhibiteurs non-covalents de BTK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7CF0C6C1-5C94-6F6C-AA1B-A9B7DC8328B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sz="2000" b="1">
                <a:solidFill>
                  <a:srgbClr val="005086"/>
                </a:solidFill>
                <a:latin typeface="Century Gothic" panose="020B0502020202020204" pitchFamily="34" charset="0"/>
              </a:rPr>
              <a:t>Essai de phase 1/2 BRUIN : pirtobrutinib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A8F885FE-F0CE-F2F7-C727-2D237650F137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137611" y="1054287"/>
            <a:ext cx="5250178" cy="2925152"/>
          </a:xfrm>
        </p:spPr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2818AA4D-A0D4-0C63-186A-FC3B8C0C399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300919" y="876037"/>
            <a:ext cx="470332" cy="387350"/>
          </a:xfrm>
        </p:spPr>
        <p:txBody>
          <a:bodyPr/>
          <a:lstStyle/>
          <a:p>
            <a:r>
              <a:rPr lang="fr-FR" sz="1200">
                <a:latin typeface="Century Gothic" panose="020B0502020202020204" pitchFamily="34" charset="0"/>
              </a:rPr>
              <a:t>SSP</a:t>
            </a:r>
            <a:endParaRPr lang="fr-FR" sz="1050" dirty="0"/>
          </a:p>
        </p:txBody>
      </p:sp>
      <p:graphicFrame>
        <p:nvGraphicFramePr>
          <p:cNvPr id="9" name="Chart 16">
            <a:extLst>
              <a:ext uri="{FF2B5EF4-FFF2-40B4-BE49-F238E27FC236}">
                <a16:creationId xmlns:a16="http://schemas.microsoft.com/office/drawing/2014/main" xmlns="" id="{464ACBC5-51E0-3C72-7856-CCBCE6AB34B4}"/>
              </a:ext>
            </a:extLst>
          </p:cNvPr>
          <p:cNvGraphicFramePr/>
          <p:nvPr>
            <p:extLst/>
          </p:nvPr>
        </p:nvGraphicFramePr>
        <p:xfrm>
          <a:off x="1300918" y="1229206"/>
          <a:ext cx="4988786" cy="2466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xmlns="" id="{9E90F042-1FE7-E649-0F61-9286F2909E7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208543" y="3636553"/>
          <a:ext cx="5115341" cy="289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8706">
                  <a:extLst>
                    <a:ext uri="{9D8B030D-6E8A-4147-A177-3AD203B41FA5}">
                      <a16:colId xmlns:a16="http://schemas.microsoft.com/office/drawing/2014/main" xmlns="" val="1796791387"/>
                    </a:ext>
                  </a:extLst>
                </a:gridCol>
                <a:gridCol w="508515">
                  <a:extLst>
                    <a:ext uri="{9D8B030D-6E8A-4147-A177-3AD203B41FA5}">
                      <a16:colId xmlns:a16="http://schemas.microsoft.com/office/drawing/2014/main" xmlns="" val="2003630992"/>
                    </a:ext>
                  </a:extLst>
                </a:gridCol>
                <a:gridCol w="508515">
                  <a:extLst>
                    <a:ext uri="{9D8B030D-6E8A-4147-A177-3AD203B41FA5}">
                      <a16:colId xmlns:a16="http://schemas.microsoft.com/office/drawing/2014/main" xmlns="" val="1098140682"/>
                    </a:ext>
                  </a:extLst>
                </a:gridCol>
                <a:gridCol w="508515">
                  <a:extLst>
                    <a:ext uri="{9D8B030D-6E8A-4147-A177-3AD203B41FA5}">
                      <a16:colId xmlns:a16="http://schemas.microsoft.com/office/drawing/2014/main" xmlns="" val="1149399730"/>
                    </a:ext>
                  </a:extLst>
                </a:gridCol>
                <a:gridCol w="508515">
                  <a:extLst>
                    <a:ext uri="{9D8B030D-6E8A-4147-A177-3AD203B41FA5}">
                      <a16:colId xmlns:a16="http://schemas.microsoft.com/office/drawing/2014/main" xmlns="" val="822319570"/>
                    </a:ext>
                  </a:extLst>
                </a:gridCol>
                <a:gridCol w="508515">
                  <a:extLst>
                    <a:ext uri="{9D8B030D-6E8A-4147-A177-3AD203B41FA5}">
                      <a16:colId xmlns:a16="http://schemas.microsoft.com/office/drawing/2014/main" xmlns="" val="3705457803"/>
                    </a:ext>
                  </a:extLst>
                </a:gridCol>
                <a:gridCol w="508515">
                  <a:extLst>
                    <a:ext uri="{9D8B030D-6E8A-4147-A177-3AD203B41FA5}">
                      <a16:colId xmlns:a16="http://schemas.microsoft.com/office/drawing/2014/main" xmlns="" val="4273595423"/>
                    </a:ext>
                  </a:extLst>
                </a:gridCol>
                <a:gridCol w="508515">
                  <a:extLst>
                    <a:ext uri="{9D8B030D-6E8A-4147-A177-3AD203B41FA5}">
                      <a16:colId xmlns:a16="http://schemas.microsoft.com/office/drawing/2014/main" xmlns="" val="789287851"/>
                    </a:ext>
                  </a:extLst>
                </a:gridCol>
                <a:gridCol w="508515">
                  <a:extLst>
                    <a:ext uri="{9D8B030D-6E8A-4147-A177-3AD203B41FA5}">
                      <a16:colId xmlns:a16="http://schemas.microsoft.com/office/drawing/2014/main" xmlns="" val="1799216007"/>
                    </a:ext>
                  </a:extLst>
                </a:gridCol>
                <a:gridCol w="508515">
                  <a:extLst>
                    <a:ext uri="{9D8B030D-6E8A-4147-A177-3AD203B41FA5}">
                      <a16:colId xmlns:a16="http://schemas.microsoft.com/office/drawing/2014/main" xmlns="" val="304042180"/>
                    </a:ext>
                  </a:extLst>
                </a:gridCol>
              </a:tblGrid>
              <a:tr h="144724">
                <a:tc>
                  <a:txBody>
                    <a:bodyPr/>
                    <a:lstStyle/>
                    <a:p>
                      <a:pPr algn="ctr"/>
                      <a:r>
                        <a:rPr lang="fr-FR" sz="900"/>
                        <a:t>BCL2i-N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154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124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39630942"/>
                  </a:ext>
                </a:extLst>
              </a:tr>
              <a:tr h="144724">
                <a:tc>
                  <a:txBody>
                    <a:bodyPr/>
                    <a:lstStyle/>
                    <a:p>
                      <a:pPr algn="ctr"/>
                      <a:r>
                        <a:rPr lang="fr-FR" sz="900" b="1">
                          <a:solidFill>
                            <a:schemeClr val="bg1"/>
                          </a:solidFill>
                        </a:rPr>
                        <a:t>BCL2i-E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128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222647"/>
                  </a:ext>
                </a:extLst>
              </a:tr>
            </a:tbl>
          </a:graphicData>
        </a:graphic>
      </p:graphicFrame>
      <p:sp>
        <p:nvSpPr>
          <p:cNvPr id="18" name="Freeform 5">
            <a:extLst>
              <a:ext uri="{FF2B5EF4-FFF2-40B4-BE49-F238E27FC236}">
                <a16:creationId xmlns:a16="http://schemas.microsoft.com/office/drawing/2014/main" xmlns="" id="{CBEEF7EE-B21D-2BFE-2299-D84E2D641EAB}"/>
              </a:ext>
            </a:extLst>
          </p:cNvPr>
          <p:cNvSpPr/>
          <p:nvPr/>
        </p:nvSpPr>
        <p:spPr>
          <a:xfrm>
            <a:off x="1159172" y="4248698"/>
            <a:ext cx="5250176" cy="1519483"/>
          </a:xfrm>
          <a:prstGeom prst="rect">
            <a:avLst/>
          </a:prstGeom>
          <a:solidFill>
            <a:srgbClr val="005087"/>
          </a:solidFill>
        </p:spPr>
        <p:txBody>
          <a:bodyPr anchor="ctr"/>
          <a:lstStyle/>
          <a:p>
            <a:pPr>
              <a:spcBef>
                <a:spcPts val="1000"/>
              </a:spcBef>
              <a:buClr>
                <a:srgbClr val="106DAE"/>
              </a:buClr>
              <a:buSzPct val="60000"/>
            </a:pPr>
            <a:r>
              <a:rPr lang="fr-FR" sz="1500" b="1">
                <a:solidFill>
                  <a:prstClr val="white"/>
                </a:solidFill>
                <a:cs typeface="Arial Narrow" panose="020B0604020202020204" pitchFamily="34" charset="0"/>
              </a:rPr>
              <a:t>Analyse portant sur les 282 patients présentant une LLC et préalablement exposés aux iBTK covalents </a:t>
            </a:r>
            <a:br>
              <a:rPr lang="fr-FR" sz="1500" b="1">
                <a:solidFill>
                  <a:prstClr val="white"/>
                </a:solidFill>
                <a:cs typeface="Arial Narrow" panose="020B0604020202020204" pitchFamily="34" charset="0"/>
              </a:rPr>
            </a:br>
            <a:r>
              <a:rPr lang="fr-FR" sz="1500">
                <a:solidFill>
                  <a:prstClr val="white"/>
                </a:solidFill>
                <a:cs typeface="Arial Narrow" panose="020B0604020202020204" pitchFamily="34" charset="0"/>
              </a:rPr>
              <a:t>(77% réfractaire, 39% muté BTK)</a:t>
            </a:r>
          </a:p>
          <a:p>
            <a:pPr>
              <a:spcBef>
                <a:spcPts val="1000"/>
              </a:spcBef>
              <a:buClr>
                <a:srgbClr val="106DAE"/>
              </a:buClr>
              <a:buSzPct val="60000"/>
            </a:pPr>
            <a:r>
              <a:rPr lang="fr-FR" sz="1500" b="1">
                <a:solidFill>
                  <a:prstClr val="white"/>
                </a:solidFill>
                <a:cs typeface="Arial Narrow" panose="020B0604020202020204" pitchFamily="34" charset="0"/>
              </a:rPr>
              <a:t>128 patients ont également reçu un iBCL2 </a:t>
            </a:r>
            <a:br>
              <a:rPr lang="fr-FR" sz="1500" b="1">
                <a:solidFill>
                  <a:prstClr val="white"/>
                </a:solidFill>
                <a:cs typeface="Arial Narrow" panose="020B0604020202020204" pitchFamily="34" charset="0"/>
              </a:rPr>
            </a:br>
            <a:r>
              <a:rPr lang="fr-FR" sz="1500">
                <a:solidFill>
                  <a:prstClr val="white"/>
                </a:solidFill>
                <a:cs typeface="Arial Narrow" panose="020B0604020202020204" pitchFamily="34" charset="0"/>
              </a:rPr>
              <a:t>(84% réfractaire, 17% muté BCL2)</a:t>
            </a:r>
          </a:p>
        </p:txBody>
      </p:sp>
      <p:sp>
        <p:nvSpPr>
          <p:cNvPr id="19" name="Forme libre : forme 18">
            <a:extLst>
              <a:ext uri="{FF2B5EF4-FFF2-40B4-BE49-F238E27FC236}">
                <a16:creationId xmlns:a16="http://schemas.microsoft.com/office/drawing/2014/main" xmlns="" id="{391F3ACF-3058-F7A9-CD26-61B592434F1F}"/>
              </a:ext>
            </a:extLst>
          </p:cNvPr>
          <p:cNvSpPr/>
          <p:nvPr/>
        </p:nvSpPr>
        <p:spPr>
          <a:xfrm>
            <a:off x="1964602" y="1382162"/>
            <a:ext cx="4113291" cy="1134701"/>
          </a:xfrm>
          <a:custGeom>
            <a:avLst/>
            <a:gdLst>
              <a:gd name="connsiteX0" fmla="*/ 0 w 4113291"/>
              <a:gd name="connsiteY0" fmla="*/ 0 h 1134701"/>
              <a:gd name="connsiteX1" fmla="*/ 51303 w 4113291"/>
              <a:gd name="connsiteY1" fmla="*/ 0 h 1134701"/>
              <a:gd name="connsiteX2" fmla="*/ 66392 w 4113291"/>
              <a:gd name="connsiteY2" fmla="*/ 12072 h 1134701"/>
              <a:gd name="connsiteX3" fmla="*/ 105624 w 4113291"/>
              <a:gd name="connsiteY3" fmla="*/ 12072 h 1134701"/>
              <a:gd name="connsiteX4" fmla="*/ 105624 w 4113291"/>
              <a:gd name="connsiteY4" fmla="*/ 36214 h 1134701"/>
              <a:gd name="connsiteX5" fmla="*/ 135802 w 4113291"/>
              <a:gd name="connsiteY5" fmla="*/ 36214 h 1134701"/>
              <a:gd name="connsiteX6" fmla="*/ 168998 w 4113291"/>
              <a:gd name="connsiteY6" fmla="*/ 84499 h 1134701"/>
              <a:gd name="connsiteX7" fmla="*/ 253497 w 4113291"/>
              <a:gd name="connsiteY7" fmla="*/ 84499 h 1134701"/>
              <a:gd name="connsiteX8" fmla="*/ 268586 w 4113291"/>
              <a:gd name="connsiteY8" fmla="*/ 99588 h 1134701"/>
              <a:gd name="connsiteX9" fmla="*/ 325925 w 4113291"/>
              <a:gd name="connsiteY9" fmla="*/ 99588 h 1134701"/>
              <a:gd name="connsiteX10" fmla="*/ 407406 w 4113291"/>
              <a:gd name="connsiteY10" fmla="*/ 138820 h 1134701"/>
              <a:gd name="connsiteX11" fmla="*/ 470780 w 4113291"/>
              <a:gd name="connsiteY11" fmla="*/ 138820 h 1134701"/>
              <a:gd name="connsiteX12" fmla="*/ 482851 w 4113291"/>
              <a:gd name="connsiteY12" fmla="*/ 196159 h 1134701"/>
              <a:gd name="connsiteX13" fmla="*/ 531137 w 4113291"/>
              <a:gd name="connsiteY13" fmla="*/ 211248 h 1134701"/>
              <a:gd name="connsiteX14" fmla="*/ 579422 w 4113291"/>
              <a:gd name="connsiteY14" fmla="*/ 223319 h 1134701"/>
              <a:gd name="connsiteX15" fmla="*/ 609600 w 4113291"/>
              <a:gd name="connsiteY15" fmla="*/ 223319 h 1134701"/>
              <a:gd name="connsiteX16" fmla="*/ 639778 w 4113291"/>
              <a:gd name="connsiteY16" fmla="*/ 271604 h 1134701"/>
              <a:gd name="connsiteX17" fmla="*/ 639778 w 4113291"/>
              <a:gd name="connsiteY17" fmla="*/ 307818 h 1134701"/>
              <a:gd name="connsiteX18" fmla="*/ 724277 w 4113291"/>
              <a:gd name="connsiteY18" fmla="*/ 307818 h 1134701"/>
              <a:gd name="connsiteX19" fmla="*/ 742384 w 4113291"/>
              <a:gd name="connsiteY19" fmla="*/ 325925 h 1134701"/>
              <a:gd name="connsiteX20" fmla="*/ 796705 w 4113291"/>
              <a:gd name="connsiteY20" fmla="*/ 325925 h 1134701"/>
              <a:gd name="connsiteX21" fmla="*/ 811794 w 4113291"/>
              <a:gd name="connsiteY21" fmla="*/ 389299 h 1134701"/>
              <a:gd name="connsiteX22" fmla="*/ 872150 w 4113291"/>
              <a:gd name="connsiteY22" fmla="*/ 389299 h 1134701"/>
              <a:gd name="connsiteX23" fmla="*/ 881204 w 4113291"/>
              <a:gd name="connsiteY23" fmla="*/ 398353 h 1134701"/>
              <a:gd name="connsiteX24" fmla="*/ 935525 w 4113291"/>
              <a:gd name="connsiteY24" fmla="*/ 398353 h 1134701"/>
              <a:gd name="connsiteX25" fmla="*/ 935525 w 4113291"/>
              <a:gd name="connsiteY25" fmla="*/ 434567 h 1134701"/>
              <a:gd name="connsiteX26" fmla="*/ 965703 w 4113291"/>
              <a:gd name="connsiteY26" fmla="*/ 434567 h 1134701"/>
              <a:gd name="connsiteX27" fmla="*/ 965703 w 4113291"/>
              <a:gd name="connsiteY27" fmla="*/ 452674 h 1134701"/>
              <a:gd name="connsiteX28" fmla="*/ 1038131 w 4113291"/>
              <a:gd name="connsiteY28" fmla="*/ 452674 h 1134701"/>
              <a:gd name="connsiteX29" fmla="*/ 1038131 w 4113291"/>
              <a:gd name="connsiteY29" fmla="*/ 470781 h 1134701"/>
              <a:gd name="connsiteX30" fmla="*/ 1158844 w 4113291"/>
              <a:gd name="connsiteY30" fmla="*/ 470781 h 1134701"/>
              <a:gd name="connsiteX31" fmla="*/ 1213164 w 4113291"/>
              <a:gd name="connsiteY31" fmla="*/ 552262 h 1134701"/>
              <a:gd name="connsiteX32" fmla="*/ 1264467 w 4113291"/>
              <a:gd name="connsiteY32" fmla="*/ 552262 h 1134701"/>
              <a:gd name="connsiteX33" fmla="*/ 1285592 w 4113291"/>
              <a:gd name="connsiteY33" fmla="*/ 564333 h 1134701"/>
              <a:gd name="connsiteX34" fmla="*/ 1351984 w 4113291"/>
              <a:gd name="connsiteY34" fmla="*/ 564333 h 1134701"/>
              <a:gd name="connsiteX35" fmla="*/ 1376127 w 4113291"/>
              <a:gd name="connsiteY35" fmla="*/ 573387 h 1134701"/>
              <a:gd name="connsiteX36" fmla="*/ 1433465 w 4113291"/>
              <a:gd name="connsiteY36" fmla="*/ 573387 h 1134701"/>
              <a:gd name="connsiteX37" fmla="*/ 1451572 w 4113291"/>
              <a:gd name="connsiteY37" fmla="*/ 621672 h 1134701"/>
              <a:gd name="connsiteX38" fmla="*/ 1563232 w 4113291"/>
              <a:gd name="connsiteY38" fmla="*/ 621672 h 1134701"/>
              <a:gd name="connsiteX39" fmla="*/ 1605481 w 4113291"/>
              <a:gd name="connsiteY39" fmla="*/ 648832 h 1134701"/>
              <a:gd name="connsiteX40" fmla="*/ 1662820 w 4113291"/>
              <a:gd name="connsiteY40" fmla="*/ 648832 h 1134701"/>
              <a:gd name="connsiteX41" fmla="*/ 1662820 w 4113291"/>
              <a:gd name="connsiteY41" fmla="*/ 688064 h 1134701"/>
              <a:gd name="connsiteX42" fmla="*/ 1786550 w 4113291"/>
              <a:gd name="connsiteY42" fmla="*/ 733331 h 1134701"/>
              <a:gd name="connsiteX43" fmla="*/ 1898210 w 4113291"/>
              <a:gd name="connsiteY43" fmla="*/ 733331 h 1134701"/>
              <a:gd name="connsiteX44" fmla="*/ 1931406 w 4113291"/>
              <a:gd name="connsiteY44" fmla="*/ 826884 h 1134701"/>
              <a:gd name="connsiteX45" fmla="*/ 1988745 w 4113291"/>
              <a:gd name="connsiteY45" fmla="*/ 826884 h 1134701"/>
              <a:gd name="connsiteX46" fmla="*/ 1994780 w 4113291"/>
              <a:gd name="connsiteY46" fmla="*/ 863097 h 1134701"/>
              <a:gd name="connsiteX47" fmla="*/ 2353901 w 4113291"/>
              <a:gd name="connsiteY47" fmla="*/ 863097 h 1134701"/>
              <a:gd name="connsiteX48" fmla="*/ 2384079 w 4113291"/>
              <a:gd name="connsiteY48" fmla="*/ 950614 h 1134701"/>
              <a:gd name="connsiteX49" fmla="*/ 2450471 w 4113291"/>
              <a:gd name="connsiteY49" fmla="*/ 950614 h 1134701"/>
              <a:gd name="connsiteX50" fmla="*/ 2480649 w 4113291"/>
              <a:gd name="connsiteY50" fmla="*/ 1013988 h 1134701"/>
              <a:gd name="connsiteX51" fmla="*/ 2921251 w 4113291"/>
              <a:gd name="connsiteY51" fmla="*/ 1013988 h 1134701"/>
              <a:gd name="connsiteX52" fmla="*/ 2921251 w 4113291"/>
              <a:gd name="connsiteY52" fmla="*/ 1074345 h 1134701"/>
              <a:gd name="connsiteX53" fmla="*/ 2966519 w 4113291"/>
              <a:gd name="connsiteY53" fmla="*/ 1074345 h 1134701"/>
              <a:gd name="connsiteX54" fmla="*/ 2966519 w 4113291"/>
              <a:gd name="connsiteY54" fmla="*/ 1134701 h 1134701"/>
              <a:gd name="connsiteX55" fmla="*/ 4113291 w 4113291"/>
              <a:gd name="connsiteY55" fmla="*/ 1134701 h 1134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4113291" h="1134701">
                <a:moveTo>
                  <a:pt x="0" y="0"/>
                </a:moveTo>
                <a:lnTo>
                  <a:pt x="51303" y="0"/>
                </a:lnTo>
                <a:lnTo>
                  <a:pt x="66392" y="12072"/>
                </a:lnTo>
                <a:lnTo>
                  <a:pt x="105624" y="12072"/>
                </a:lnTo>
                <a:lnTo>
                  <a:pt x="105624" y="36214"/>
                </a:lnTo>
                <a:lnTo>
                  <a:pt x="135802" y="36214"/>
                </a:lnTo>
                <a:lnTo>
                  <a:pt x="168998" y="84499"/>
                </a:lnTo>
                <a:lnTo>
                  <a:pt x="253497" y="84499"/>
                </a:lnTo>
                <a:lnTo>
                  <a:pt x="268586" y="99588"/>
                </a:lnTo>
                <a:lnTo>
                  <a:pt x="325925" y="99588"/>
                </a:lnTo>
                <a:lnTo>
                  <a:pt x="407406" y="138820"/>
                </a:lnTo>
                <a:lnTo>
                  <a:pt x="470780" y="138820"/>
                </a:lnTo>
                <a:lnTo>
                  <a:pt x="482851" y="196159"/>
                </a:lnTo>
                <a:lnTo>
                  <a:pt x="531137" y="211248"/>
                </a:lnTo>
                <a:lnTo>
                  <a:pt x="579422" y="223319"/>
                </a:lnTo>
                <a:lnTo>
                  <a:pt x="609600" y="223319"/>
                </a:lnTo>
                <a:lnTo>
                  <a:pt x="639778" y="271604"/>
                </a:lnTo>
                <a:lnTo>
                  <a:pt x="639778" y="307818"/>
                </a:lnTo>
                <a:lnTo>
                  <a:pt x="724277" y="307818"/>
                </a:lnTo>
                <a:lnTo>
                  <a:pt x="742384" y="325925"/>
                </a:lnTo>
                <a:lnTo>
                  <a:pt x="796705" y="325925"/>
                </a:lnTo>
                <a:lnTo>
                  <a:pt x="811794" y="389299"/>
                </a:lnTo>
                <a:lnTo>
                  <a:pt x="872150" y="389299"/>
                </a:lnTo>
                <a:lnTo>
                  <a:pt x="881204" y="398353"/>
                </a:lnTo>
                <a:lnTo>
                  <a:pt x="935525" y="398353"/>
                </a:lnTo>
                <a:lnTo>
                  <a:pt x="935525" y="434567"/>
                </a:lnTo>
                <a:lnTo>
                  <a:pt x="965703" y="434567"/>
                </a:lnTo>
                <a:lnTo>
                  <a:pt x="965703" y="452674"/>
                </a:lnTo>
                <a:lnTo>
                  <a:pt x="1038131" y="452674"/>
                </a:lnTo>
                <a:lnTo>
                  <a:pt x="1038131" y="470781"/>
                </a:lnTo>
                <a:lnTo>
                  <a:pt x="1158844" y="470781"/>
                </a:lnTo>
                <a:lnTo>
                  <a:pt x="1213164" y="552262"/>
                </a:lnTo>
                <a:lnTo>
                  <a:pt x="1264467" y="552262"/>
                </a:lnTo>
                <a:lnTo>
                  <a:pt x="1285592" y="564333"/>
                </a:lnTo>
                <a:lnTo>
                  <a:pt x="1351984" y="564333"/>
                </a:lnTo>
                <a:lnTo>
                  <a:pt x="1376127" y="573387"/>
                </a:lnTo>
                <a:lnTo>
                  <a:pt x="1433465" y="573387"/>
                </a:lnTo>
                <a:lnTo>
                  <a:pt x="1451572" y="621672"/>
                </a:lnTo>
                <a:lnTo>
                  <a:pt x="1563232" y="621672"/>
                </a:lnTo>
                <a:lnTo>
                  <a:pt x="1605481" y="648832"/>
                </a:lnTo>
                <a:lnTo>
                  <a:pt x="1662820" y="648832"/>
                </a:lnTo>
                <a:lnTo>
                  <a:pt x="1662820" y="688064"/>
                </a:lnTo>
                <a:lnTo>
                  <a:pt x="1786550" y="733331"/>
                </a:lnTo>
                <a:lnTo>
                  <a:pt x="1898210" y="733331"/>
                </a:lnTo>
                <a:lnTo>
                  <a:pt x="1931406" y="826884"/>
                </a:lnTo>
                <a:lnTo>
                  <a:pt x="1988745" y="826884"/>
                </a:lnTo>
                <a:lnTo>
                  <a:pt x="1994780" y="863097"/>
                </a:lnTo>
                <a:lnTo>
                  <a:pt x="2353901" y="863097"/>
                </a:lnTo>
                <a:lnTo>
                  <a:pt x="2384079" y="950614"/>
                </a:lnTo>
                <a:lnTo>
                  <a:pt x="2450471" y="950614"/>
                </a:lnTo>
                <a:lnTo>
                  <a:pt x="2480649" y="1013988"/>
                </a:lnTo>
                <a:lnTo>
                  <a:pt x="2921251" y="1013988"/>
                </a:lnTo>
                <a:lnTo>
                  <a:pt x="2921251" y="1074345"/>
                </a:lnTo>
                <a:lnTo>
                  <a:pt x="2966519" y="1074345"/>
                </a:lnTo>
                <a:lnTo>
                  <a:pt x="2966519" y="1134701"/>
                </a:lnTo>
                <a:lnTo>
                  <a:pt x="4113291" y="1134701"/>
                </a:lnTo>
              </a:path>
            </a:pathLst>
          </a:cu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xmlns="" id="{A7D39CBD-11AD-C84C-5EE9-33E7F94D8502}"/>
              </a:ext>
            </a:extLst>
          </p:cNvPr>
          <p:cNvSpPr/>
          <p:nvPr/>
        </p:nvSpPr>
        <p:spPr>
          <a:xfrm>
            <a:off x="1976673" y="1373109"/>
            <a:ext cx="3431264" cy="1524000"/>
          </a:xfrm>
          <a:custGeom>
            <a:avLst/>
            <a:gdLst>
              <a:gd name="connsiteX0" fmla="*/ 0 w 3431264"/>
              <a:gd name="connsiteY0" fmla="*/ 0 h 1524000"/>
              <a:gd name="connsiteX1" fmla="*/ 63375 w 3431264"/>
              <a:gd name="connsiteY1" fmla="*/ 0 h 1524000"/>
              <a:gd name="connsiteX2" fmla="*/ 99588 w 3431264"/>
              <a:gd name="connsiteY2" fmla="*/ 75445 h 1524000"/>
              <a:gd name="connsiteX3" fmla="*/ 138820 w 3431264"/>
              <a:gd name="connsiteY3" fmla="*/ 75445 h 1524000"/>
              <a:gd name="connsiteX4" fmla="*/ 196159 w 3431264"/>
              <a:gd name="connsiteY4" fmla="*/ 153909 h 1524000"/>
              <a:gd name="connsiteX5" fmla="*/ 313854 w 3431264"/>
              <a:gd name="connsiteY5" fmla="*/ 153909 h 1524000"/>
              <a:gd name="connsiteX6" fmla="*/ 344032 w 3431264"/>
              <a:gd name="connsiteY6" fmla="*/ 199176 h 1524000"/>
              <a:gd name="connsiteX7" fmla="*/ 428531 w 3431264"/>
              <a:gd name="connsiteY7" fmla="*/ 199176 h 1524000"/>
              <a:gd name="connsiteX8" fmla="*/ 467763 w 3431264"/>
              <a:gd name="connsiteY8" fmla="*/ 235390 h 1524000"/>
              <a:gd name="connsiteX9" fmla="*/ 510012 w 3431264"/>
              <a:gd name="connsiteY9" fmla="*/ 304800 h 1524000"/>
              <a:gd name="connsiteX10" fmla="*/ 552262 w 3431264"/>
              <a:gd name="connsiteY10" fmla="*/ 304800 h 1524000"/>
              <a:gd name="connsiteX11" fmla="*/ 576404 w 3431264"/>
              <a:gd name="connsiteY11" fmla="*/ 316871 h 1524000"/>
              <a:gd name="connsiteX12" fmla="*/ 654868 w 3431264"/>
              <a:gd name="connsiteY12" fmla="*/ 316871 h 1524000"/>
              <a:gd name="connsiteX13" fmla="*/ 672975 w 3431264"/>
              <a:gd name="connsiteY13" fmla="*/ 395335 h 1524000"/>
              <a:gd name="connsiteX14" fmla="*/ 742384 w 3431264"/>
              <a:gd name="connsiteY14" fmla="*/ 410424 h 1524000"/>
              <a:gd name="connsiteX15" fmla="*/ 820848 w 3431264"/>
              <a:gd name="connsiteY15" fmla="*/ 410424 h 1524000"/>
              <a:gd name="connsiteX16" fmla="*/ 820848 w 3431264"/>
              <a:gd name="connsiteY16" fmla="*/ 506994 h 1524000"/>
              <a:gd name="connsiteX17" fmla="*/ 854044 w 3431264"/>
              <a:gd name="connsiteY17" fmla="*/ 540190 h 1524000"/>
              <a:gd name="connsiteX18" fmla="*/ 929489 w 3431264"/>
              <a:gd name="connsiteY18" fmla="*/ 540190 h 1524000"/>
              <a:gd name="connsiteX19" fmla="*/ 998899 w 3431264"/>
              <a:gd name="connsiteY19" fmla="*/ 636760 h 1524000"/>
              <a:gd name="connsiteX20" fmla="*/ 998899 w 3431264"/>
              <a:gd name="connsiteY20" fmla="*/ 672974 h 1524000"/>
              <a:gd name="connsiteX21" fmla="*/ 1173933 w 3431264"/>
              <a:gd name="connsiteY21" fmla="*/ 672974 h 1524000"/>
              <a:gd name="connsiteX22" fmla="*/ 1228254 w 3431264"/>
              <a:gd name="connsiteY22" fmla="*/ 697117 h 1524000"/>
              <a:gd name="connsiteX23" fmla="*/ 1228254 w 3431264"/>
              <a:gd name="connsiteY23" fmla="*/ 787651 h 1524000"/>
              <a:gd name="connsiteX24" fmla="*/ 1279557 w 3431264"/>
              <a:gd name="connsiteY24" fmla="*/ 787651 h 1524000"/>
              <a:gd name="connsiteX25" fmla="*/ 1297664 w 3431264"/>
              <a:gd name="connsiteY25" fmla="*/ 805758 h 1524000"/>
              <a:gd name="connsiteX26" fmla="*/ 1370091 w 3431264"/>
              <a:gd name="connsiteY26" fmla="*/ 805758 h 1524000"/>
              <a:gd name="connsiteX27" fmla="*/ 1370091 w 3431264"/>
              <a:gd name="connsiteY27" fmla="*/ 826883 h 1524000"/>
              <a:gd name="connsiteX28" fmla="*/ 1415359 w 3431264"/>
              <a:gd name="connsiteY28" fmla="*/ 826883 h 1524000"/>
              <a:gd name="connsiteX29" fmla="*/ 1442519 w 3431264"/>
              <a:gd name="connsiteY29" fmla="*/ 881204 h 1524000"/>
              <a:gd name="connsiteX30" fmla="*/ 1475715 w 3431264"/>
              <a:gd name="connsiteY30" fmla="*/ 881204 h 1524000"/>
              <a:gd name="connsiteX31" fmla="*/ 1505893 w 3431264"/>
              <a:gd name="connsiteY31" fmla="*/ 1001917 h 1524000"/>
              <a:gd name="connsiteX32" fmla="*/ 1560214 w 3431264"/>
              <a:gd name="connsiteY32" fmla="*/ 1001917 h 1524000"/>
              <a:gd name="connsiteX33" fmla="*/ 1584357 w 3431264"/>
              <a:gd name="connsiteY33" fmla="*/ 1026060 h 1524000"/>
              <a:gd name="connsiteX34" fmla="*/ 1635660 w 3431264"/>
              <a:gd name="connsiteY34" fmla="*/ 1026060 h 1524000"/>
              <a:gd name="connsiteX35" fmla="*/ 1635660 w 3431264"/>
              <a:gd name="connsiteY35" fmla="*/ 1050202 h 1524000"/>
              <a:gd name="connsiteX36" fmla="*/ 1668856 w 3431264"/>
              <a:gd name="connsiteY36" fmla="*/ 1050202 h 1524000"/>
              <a:gd name="connsiteX37" fmla="*/ 1668856 w 3431264"/>
              <a:gd name="connsiteY37" fmla="*/ 1074344 h 1524000"/>
              <a:gd name="connsiteX38" fmla="*/ 1720159 w 3431264"/>
              <a:gd name="connsiteY38" fmla="*/ 1074344 h 1524000"/>
              <a:gd name="connsiteX39" fmla="*/ 1720159 w 3431264"/>
              <a:gd name="connsiteY39" fmla="*/ 1113576 h 1524000"/>
              <a:gd name="connsiteX40" fmla="*/ 1810693 w 3431264"/>
              <a:gd name="connsiteY40" fmla="*/ 1113576 h 1524000"/>
              <a:gd name="connsiteX41" fmla="*/ 1810693 w 3431264"/>
              <a:gd name="connsiteY41" fmla="*/ 1131683 h 1524000"/>
              <a:gd name="connsiteX42" fmla="*/ 1837854 w 3431264"/>
              <a:gd name="connsiteY42" fmla="*/ 1131683 h 1524000"/>
              <a:gd name="connsiteX43" fmla="*/ 1837854 w 3431264"/>
              <a:gd name="connsiteY43" fmla="*/ 1149790 h 1524000"/>
              <a:gd name="connsiteX44" fmla="*/ 1928388 w 3431264"/>
              <a:gd name="connsiteY44" fmla="*/ 1149790 h 1524000"/>
              <a:gd name="connsiteX45" fmla="*/ 1928388 w 3431264"/>
              <a:gd name="connsiteY45" fmla="*/ 1201093 h 1524000"/>
              <a:gd name="connsiteX46" fmla="*/ 1964602 w 3431264"/>
              <a:gd name="connsiteY46" fmla="*/ 1243342 h 1524000"/>
              <a:gd name="connsiteX47" fmla="*/ 2076262 w 3431264"/>
              <a:gd name="connsiteY47" fmla="*/ 1243342 h 1524000"/>
              <a:gd name="connsiteX48" fmla="*/ 2076262 w 3431264"/>
              <a:gd name="connsiteY48" fmla="*/ 1285592 h 1524000"/>
              <a:gd name="connsiteX49" fmla="*/ 2441418 w 3431264"/>
              <a:gd name="connsiteY49" fmla="*/ 1285592 h 1524000"/>
              <a:gd name="connsiteX50" fmla="*/ 2462543 w 3431264"/>
              <a:gd name="connsiteY50" fmla="*/ 1364055 h 1524000"/>
              <a:gd name="connsiteX51" fmla="*/ 2492721 w 3431264"/>
              <a:gd name="connsiteY51" fmla="*/ 1364055 h 1524000"/>
              <a:gd name="connsiteX52" fmla="*/ 2492721 w 3431264"/>
              <a:gd name="connsiteY52" fmla="*/ 1442519 h 1524000"/>
              <a:gd name="connsiteX53" fmla="*/ 2646630 w 3431264"/>
              <a:gd name="connsiteY53" fmla="*/ 1442519 h 1524000"/>
              <a:gd name="connsiteX54" fmla="*/ 2646630 w 3431264"/>
              <a:gd name="connsiteY54" fmla="*/ 1524000 h 1524000"/>
              <a:gd name="connsiteX55" fmla="*/ 3431264 w 3431264"/>
              <a:gd name="connsiteY55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3431264" h="1524000">
                <a:moveTo>
                  <a:pt x="0" y="0"/>
                </a:moveTo>
                <a:lnTo>
                  <a:pt x="63375" y="0"/>
                </a:lnTo>
                <a:lnTo>
                  <a:pt x="99588" y="75445"/>
                </a:lnTo>
                <a:lnTo>
                  <a:pt x="138820" y="75445"/>
                </a:lnTo>
                <a:lnTo>
                  <a:pt x="196159" y="153909"/>
                </a:lnTo>
                <a:lnTo>
                  <a:pt x="313854" y="153909"/>
                </a:lnTo>
                <a:lnTo>
                  <a:pt x="344032" y="199176"/>
                </a:lnTo>
                <a:lnTo>
                  <a:pt x="428531" y="199176"/>
                </a:lnTo>
                <a:lnTo>
                  <a:pt x="467763" y="235390"/>
                </a:lnTo>
                <a:lnTo>
                  <a:pt x="510012" y="304800"/>
                </a:lnTo>
                <a:lnTo>
                  <a:pt x="552262" y="304800"/>
                </a:lnTo>
                <a:lnTo>
                  <a:pt x="576404" y="316871"/>
                </a:lnTo>
                <a:lnTo>
                  <a:pt x="654868" y="316871"/>
                </a:lnTo>
                <a:lnTo>
                  <a:pt x="672975" y="395335"/>
                </a:lnTo>
                <a:lnTo>
                  <a:pt x="742384" y="410424"/>
                </a:lnTo>
                <a:lnTo>
                  <a:pt x="820848" y="410424"/>
                </a:lnTo>
                <a:lnTo>
                  <a:pt x="820848" y="506994"/>
                </a:lnTo>
                <a:lnTo>
                  <a:pt x="854044" y="540190"/>
                </a:lnTo>
                <a:lnTo>
                  <a:pt x="929489" y="540190"/>
                </a:lnTo>
                <a:lnTo>
                  <a:pt x="998899" y="636760"/>
                </a:lnTo>
                <a:lnTo>
                  <a:pt x="998899" y="672974"/>
                </a:lnTo>
                <a:lnTo>
                  <a:pt x="1173933" y="672974"/>
                </a:lnTo>
                <a:lnTo>
                  <a:pt x="1228254" y="697117"/>
                </a:lnTo>
                <a:lnTo>
                  <a:pt x="1228254" y="787651"/>
                </a:lnTo>
                <a:lnTo>
                  <a:pt x="1279557" y="787651"/>
                </a:lnTo>
                <a:lnTo>
                  <a:pt x="1297664" y="805758"/>
                </a:lnTo>
                <a:lnTo>
                  <a:pt x="1370091" y="805758"/>
                </a:lnTo>
                <a:lnTo>
                  <a:pt x="1370091" y="826883"/>
                </a:lnTo>
                <a:lnTo>
                  <a:pt x="1415359" y="826883"/>
                </a:lnTo>
                <a:lnTo>
                  <a:pt x="1442519" y="881204"/>
                </a:lnTo>
                <a:lnTo>
                  <a:pt x="1475715" y="881204"/>
                </a:lnTo>
                <a:lnTo>
                  <a:pt x="1505893" y="1001917"/>
                </a:lnTo>
                <a:lnTo>
                  <a:pt x="1560214" y="1001917"/>
                </a:lnTo>
                <a:lnTo>
                  <a:pt x="1584357" y="1026060"/>
                </a:lnTo>
                <a:lnTo>
                  <a:pt x="1635660" y="1026060"/>
                </a:lnTo>
                <a:lnTo>
                  <a:pt x="1635660" y="1050202"/>
                </a:lnTo>
                <a:lnTo>
                  <a:pt x="1668856" y="1050202"/>
                </a:lnTo>
                <a:lnTo>
                  <a:pt x="1668856" y="1074344"/>
                </a:lnTo>
                <a:lnTo>
                  <a:pt x="1720159" y="1074344"/>
                </a:lnTo>
                <a:lnTo>
                  <a:pt x="1720159" y="1113576"/>
                </a:lnTo>
                <a:lnTo>
                  <a:pt x="1810693" y="1113576"/>
                </a:lnTo>
                <a:lnTo>
                  <a:pt x="1810693" y="1131683"/>
                </a:lnTo>
                <a:lnTo>
                  <a:pt x="1837854" y="1131683"/>
                </a:lnTo>
                <a:lnTo>
                  <a:pt x="1837854" y="1149790"/>
                </a:lnTo>
                <a:lnTo>
                  <a:pt x="1928388" y="1149790"/>
                </a:lnTo>
                <a:lnTo>
                  <a:pt x="1928388" y="1201093"/>
                </a:lnTo>
                <a:lnTo>
                  <a:pt x="1964602" y="1243342"/>
                </a:lnTo>
                <a:lnTo>
                  <a:pt x="2076262" y="1243342"/>
                </a:lnTo>
                <a:lnTo>
                  <a:pt x="2076262" y="1285592"/>
                </a:lnTo>
                <a:lnTo>
                  <a:pt x="2441418" y="1285592"/>
                </a:lnTo>
                <a:lnTo>
                  <a:pt x="2462543" y="1364055"/>
                </a:lnTo>
                <a:lnTo>
                  <a:pt x="2492721" y="1364055"/>
                </a:lnTo>
                <a:lnTo>
                  <a:pt x="2492721" y="1442519"/>
                </a:lnTo>
                <a:lnTo>
                  <a:pt x="2646630" y="1442519"/>
                </a:lnTo>
                <a:lnTo>
                  <a:pt x="2646630" y="1524000"/>
                </a:lnTo>
                <a:lnTo>
                  <a:pt x="3431264" y="1524000"/>
                </a:ln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9" name="Espace réservé du texte 6">
            <a:extLst>
              <a:ext uri="{FF2B5EF4-FFF2-40B4-BE49-F238E27FC236}">
                <a16:creationId xmlns:a16="http://schemas.microsoft.com/office/drawing/2014/main" xmlns="" id="{A4FF5576-9BC5-7FD1-1884-CC189543349B}"/>
              </a:ext>
            </a:extLst>
          </p:cNvPr>
          <p:cNvSpPr txBox="1">
            <a:spLocks/>
          </p:cNvSpPr>
          <p:nvPr/>
        </p:nvSpPr>
        <p:spPr>
          <a:xfrm>
            <a:off x="2520760" y="1426866"/>
            <a:ext cx="438432" cy="164399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rgbClr val="737078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000">
                <a:solidFill>
                  <a:srgbClr val="4472C4"/>
                </a:solidFill>
              </a:rPr>
              <a:t>87,1%</a:t>
            </a:r>
            <a:endParaRPr lang="fr-FR" sz="800" dirty="0">
              <a:solidFill>
                <a:srgbClr val="4472C4"/>
              </a:solidFill>
            </a:endParaRPr>
          </a:p>
        </p:txBody>
      </p:sp>
      <p:sp>
        <p:nvSpPr>
          <p:cNvPr id="40" name="Espace réservé du texte 6">
            <a:extLst>
              <a:ext uri="{FF2B5EF4-FFF2-40B4-BE49-F238E27FC236}">
                <a16:creationId xmlns:a16="http://schemas.microsoft.com/office/drawing/2014/main" xmlns="" id="{256FCF69-1B37-3A9C-B7E3-C2CF8C2EA7DA}"/>
              </a:ext>
            </a:extLst>
          </p:cNvPr>
          <p:cNvSpPr txBox="1">
            <a:spLocks/>
          </p:cNvSpPr>
          <p:nvPr/>
        </p:nvSpPr>
        <p:spPr>
          <a:xfrm>
            <a:off x="2514574" y="1910004"/>
            <a:ext cx="438432" cy="164399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rgbClr val="737078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000">
                <a:solidFill>
                  <a:srgbClr val="ED7D31"/>
                </a:solidFill>
              </a:rPr>
              <a:t>82,2%</a:t>
            </a:r>
            <a:endParaRPr lang="fr-FR" sz="800" dirty="0">
              <a:solidFill>
                <a:srgbClr val="ED7D31"/>
              </a:solidFill>
            </a:endParaRPr>
          </a:p>
        </p:txBody>
      </p:sp>
      <p:sp>
        <p:nvSpPr>
          <p:cNvPr id="41" name="Espace réservé du texte 6">
            <a:extLst>
              <a:ext uri="{FF2B5EF4-FFF2-40B4-BE49-F238E27FC236}">
                <a16:creationId xmlns:a16="http://schemas.microsoft.com/office/drawing/2014/main" xmlns="" id="{89D859CC-BCFF-E484-EAEB-1470C4F00E0A}"/>
              </a:ext>
            </a:extLst>
          </p:cNvPr>
          <p:cNvSpPr txBox="1">
            <a:spLocks/>
          </p:cNvSpPr>
          <p:nvPr/>
        </p:nvSpPr>
        <p:spPr>
          <a:xfrm>
            <a:off x="3033739" y="1676952"/>
            <a:ext cx="438432" cy="164399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rgbClr val="737078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000">
                <a:solidFill>
                  <a:srgbClr val="4472C4"/>
                </a:solidFill>
              </a:rPr>
              <a:t>72,8%</a:t>
            </a:r>
            <a:endParaRPr lang="fr-FR" sz="800" dirty="0">
              <a:solidFill>
                <a:srgbClr val="4472C4"/>
              </a:solidFill>
            </a:endParaRPr>
          </a:p>
        </p:txBody>
      </p:sp>
      <p:sp>
        <p:nvSpPr>
          <p:cNvPr id="42" name="Espace réservé du texte 6">
            <a:extLst>
              <a:ext uri="{FF2B5EF4-FFF2-40B4-BE49-F238E27FC236}">
                <a16:creationId xmlns:a16="http://schemas.microsoft.com/office/drawing/2014/main" xmlns="" id="{401AE879-B208-4077-07FA-066A4A4A7531}"/>
              </a:ext>
            </a:extLst>
          </p:cNvPr>
          <p:cNvSpPr txBox="1">
            <a:spLocks/>
          </p:cNvSpPr>
          <p:nvPr/>
        </p:nvSpPr>
        <p:spPr>
          <a:xfrm>
            <a:off x="3027553" y="2216685"/>
            <a:ext cx="438432" cy="164399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rgbClr val="737078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000">
                <a:solidFill>
                  <a:srgbClr val="ED7D31"/>
                </a:solidFill>
              </a:rPr>
              <a:t>60,7%</a:t>
            </a:r>
            <a:endParaRPr lang="fr-FR" sz="800" dirty="0">
              <a:solidFill>
                <a:srgbClr val="ED7D31"/>
              </a:solidFill>
            </a:endParaRPr>
          </a:p>
        </p:txBody>
      </p:sp>
      <p:sp>
        <p:nvSpPr>
          <p:cNvPr id="43" name="Espace réservé du texte 6">
            <a:extLst>
              <a:ext uri="{FF2B5EF4-FFF2-40B4-BE49-F238E27FC236}">
                <a16:creationId xmlns:a16="http://schemas.microsoft.com/office/drawing/2014/main" xmlns="" id="{E4F55FD9-0292-C746-B93D-7BEF3E992650}"/>
              </a:ext>
            </a:extLst>
          </p:cNvPr>
          <p:cNvSpPr txBox="1">
            <a:spLocks/>
          </p:cNvSpPr>
          <p:nvPr/>
        </p:nvSpPr>
        <p:spPr>
          <a:xfrm>
            <a:off x="3546718" y="1856702"/>
            <a:ext cx="438432" cy="164399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rgbClr val="737078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000">
                <a:solidFill>
                  <a:srgbClr val="4472C4"/>
                </a:solidFill>
              </a:rPr>
              <a:t>62,5%</a:t>
            </a:r>
            <a:endParaRPr lang="fr-FR" sz="800" dirty="0">
              <a:solidFill>
                <a:srgbClr val="4472C4"/>
              </a:solidFill>
            </a:endParaRPr>
          </a:p>
        </p:txBody>
      </p:sp>
      <p:sp>
        <p:nvSpPr>
          <p:cNvPr id="44" name="Espace réservé du texte 6">
            <a:extLst>
              <a:ext uri="{FF2B5EF4-FFF2-40B4-BE49-F238E27FC236}">
                <a16:creationId xmlns:a16="http://schemas.microsoft.com/office/drawing/2014/main" xmlns="" id="{0F26FB42-4C7C-AAE7-435E-F29AB3B9C5E1}"/>
              </a:ext>
            </a:extLst>
          </p:cNvPr>
          <p:cNvSpPr txBox="1">
            <a:spLocks/>
          </p:cNvSpPr>
          <p:nvPr/>
        </p:nvSpPr>
        <p:spPr>
          <a:xfrm>
            <a:off x="3540532" y="2547992"/>
            <a:ext cx="438432" cy="164399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rgbClr val="737078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000">
                <a:solidFill>
                  <a:srgbClr val="ED7D31"/>
                </a:solidFill>
              </a:rPr>
              <a:t>39,6%</a:t>
            </a:r>
            <a:endParaRPr lang="fr-FR" sz="800" dirty="0">
              <a:solidFill>
                <a:srgbClr val="ED7D31"/>
              </a:solidFill>
            </a:endParaRPr>
          </a:p>
        </p:txBody>
      </p:sp>
      <p:sp>
        <p:nvSpPr>
          <p:cNvPr id="45" name="Espace réservé du texte 6">
            <a:extLst>
              <a:ext uri="{FF2B5EF4-FFF2-40B4-BE49-F238E27FC236}">
                <a16:creationId xmlns:a16="http://schemas.microsoft.com/office/drawing/2014/main" xmlns="" id="{99916745-F962-87EC-ECD7-7F7686684F56}"/>
              </a:ext>
            </a:extLst>
          </p:cNvPr>
          <p:cNvSpPr txBox="1">
            <a:spLocks/>
          </p:cNvSpPr>
          <p:nvPr/>
        </p:nvSpPr>
        <p:spPr>
          <a:xfrm>
            <a:off x="4059697" y="2036452"/>
            <a:ext cx="438432" cy="164399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rgbClr val="737078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000">
                <a:solidFill>
                  <a:srgbClr val="4472C4"/>
                </a:solidFill>
              </a:rPr>
              <a:t>48,3%</a:t>
            </a:r>
            <a:endParaRPr lang="fr-FR" sz="800" dirty="0">
              <a:solidFill>
                <a:srgbClr val="4472C4"/>
              </a:solidFill>
            </a:endParaRPr>
          </a:p>
        </p:txBody>
      </p:sp>
      <p:sp>
        <p:nvSpPr>
          <p:cNvPr id="46" name="Espace réservé du texte 6">
            <a:extLst>
              <a:ext uri="{FF2B5EF4-FFF2-40B4-BE49-F238E27FC236}">
                <a16:creationId xmlns:a16="http://schemas.microsoft.com/office/drawing/2014/main" xmlns="" id="{327767BD-0B8F-B96F-6EE8-B59ED99D1699}"/>
              </a:ext>
            </a:extLst>
          </p:cNvPr>
          <p:cNvSpPr txBox="1">
            <a:spLocks/>
          </p:cNvSpPr>
          <p:nvPr/>
        </p:nvSpPr>
        <p:spPr>
          <a:xfrm>
            <a:off x="4053511" y="2696028"/>
            <a:ext cx="438432" cy="164399"/>
          </a:xfrm>
          <a:prstGeom prst="rect">
            <a:avLst/>
          </a:prstGeom>
          <a:noFill/>
        </p:spPr>
        <p:txBody>
          <a:bodyPr lIns="0" tIns="0" rIns="0" bIns="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rgbClr val="737078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000">
                <a:solidFill>
                  <a:srgbClr val="ED7D31"/>
                </a:solidFill>
              </a:rPr>
              <a:t>24,3%</a:t>
            </a:r>
            <a:endParaRPr lang="fr-FR" sz="800" dirty="0">
              <a:solidFill>
                <a:srgbClr val="ED7D31"/>
              </a:solidFill>
            </a:endParaRPr>
          </a:p>
        </p:txBody>
      </p:sp>
      <p:graphicFrame>
        <p:nvGraphicFramePr>
          <p:cNvPr id="47" name="Table 10">
            <a:extLst>
              <a:ext uri="{FF2B5EF4-FFF2-40B4-BE49-F238E27FC236}">
                <a16:creationId xmlns:a16="http://schemas.microsoft.com/office/drawing/2014/main" xmlns="" id="{34924BB2-7534-79F7-34F2-7AC678B8139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432334" y="1049806"/>
          <a:ext cx="2820643" cy="120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57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14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3421">
                  <a:extLst>
                    <a:ext uri="{9D8B030D-6E8A-4147-A177-3AD203B41FA5}">
                      <a16:colId xmlns:a16="http://schemas.microsoft.com/office/drawing/2014/main" xmlns="" val="1993344156"/>
                    </a:ext>
                  </a:extLst>
                </a:gridCol>
              </a:tblGrid>
              <a:tr h="19473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+mn-lt"/>
                        </a:rPr>
                        <a:t> </a:t>
                      </a:r>
                      <a:endParaRPr lang="en-US" sz="1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chemeClr val="bg1"/>
                          </a:solidFill>
                          <a:latin typeface="+mn-lt"/>
                        </a:rPr>
                        <a:t>BCL2i-N</a:t>
                      </a:r>
                      <a:endParaRPr lang="en-US" sz="1000" b="0" kern="12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BCL2i-E</a:t>
                      </a:r>
                      <a:endParaRPr kumimoji="0" lang="en-US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699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Média</a:t>
                      </a:r>
                      <a:r>
                        <a:rPr lang="en-US" sz="1000" b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ne</a:t>
                      </a:r>
                      <a:endParaRPr lang="en-US" sz="10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  <a:p>
                      <a:pPr marL="0" marR="0" lvl="0" indent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(IC95%)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23,0 mois</a:t>
                      </a:r>
                    </a:p>
                    <a:p>
                      <a:pPr algn="ctr"/>
                      <a:r>
                        <a:rPr lang="en-US" sz="10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(19,6-28,4)</a:t>
                      </a:r>
                      <a:endParaRPr lang="en-US" sz="1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15,9 mois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(13,6-17,5)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4736">
                <a:tc>
                  <a:txBody>
                    <a:bodyPr/>
                    <a:lstStyle/>
                    <a:p>
                      <a:pPr marL="0" marR="0" lvl="0" indent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Suivi</a:t>
                      </a:r>
                      <a:endParaRPr lang="en-US" sz="10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27,6 mois</a:t>
                      </a:r>
                      <a:endParaRPr lang="en-US" sz="1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22,2 mois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79560553"/>
                  </a:ext>
                </a:extLst>
              </a:tr>
              <a:tr h="326990">
                <a:tc>
                  <a:txBody>
                    <a:bodyPr/>
                    <a:lstStyle/>
                    <a:p>
                      <a:pPr marL="0" marR="0" lvl="0" indent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Evénements / Total</a:t>
                      </a:r>
                      <a:endParaRPr lang="en-US" sz="10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79/154</a:t>
                      </a:r>
                      <a:endParaRPr lang="en-US" sz="1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81/128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20351858"/>
                  </a:ext>
                </a:extLst>
              </a:tr>
            </a:tbl>
          </a:graphicData>
        </a:graphic>
      </p:graphicFrame>
      <p:pic>
        <p:nvPicPr>
          <p:cNvPr id="49" name="Image 48">
            <a:extLst>
              <a:ext uri="{FF2B5EF4-FFF2-40B4-BE49-F238E27FC236}">
                <a16:creationId xmlns:a16="http://schemas.microsoft.com/office/drawing/2014/main" xmlns="" id="{EBA4B8A8-CFFF-2050-888D-F3CF6834DA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53403" y="2842744"/>
            <a:ext cx="3225484" cy="2925437"/>
          </a:xfrm>
          <a:prstGeom prst="rect">
            <a:avLst/>
          </a:prstGeom>
          <a:ln w="12700">
            <a:solidFill>
              <a:srgbClr val="005086"/>
            </a:solidFill>
          </a:ln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xmlns="" id="{C55B0E8E-0573-F5BE-1266-2CE0226F9F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65705" y="1069181"/>
            <a:ext cx="2993204" cy="2558381"/>
          </a:xfrm>
          <a:prstGeom prst="rect">
            <a:avLst/>
          </a:prstGeom>
          <a:ln w="12700">
            <a:solidFill>
              <a:srgbClr val="005086"/>
            </a:solidFill>
          </a:ln>
        </p:spPr>
      </p:pic>
      <p:sp>
        <p:nvSpPr>
          <p:cNvPr id="50" name="Espace réservé du texte 6">
            <a:extLst>
              <a:ext uri="{FF2B5EF4-FFF2-40B4-BE49-F238E27FC236}">
                <a16:creationId xmlns:a16="http://schemas.microsoft.com/office/drawing/2014/main" xmlns="" id="{81B0B6D7-24CF-30CE-C6B0-0BA5D8F3FDCE}"/>
              </a:ext>
            </a:extLst>
          </p:cNvPr>
          <p:cNvSpPr txBox="1">
            <a:spLocks/>
          </p:cNvSpPr>
          <p:nvPr/>
        </p:nvSpPr>
        <p:spPr>
          <a:xfrm>
            <a:off x="8930125" y="1798493"/>
            <a:ext cx="298625" cy="16439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lIns="0" tIns="0" rIns="0" bIns="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rgbClr val="737078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1000">
                <a:solidFill>
                  <a:srgbClr val="C00000"/>
                </a:solidFill>
              </a:rPr>
              <a:t>BTK</a:t>
            </a:r>
            <a:endParaRPr lang="fr-FR" sz="800" dirty="0">
              <a:solidFill>
                <a:srgbClr val="C00000"/>
              </a:solidFill>
            </a:endParaRPr>
          </a:p>
        </p:txBody>
      </p:sp>
      <p:sp>
        <p:nvSpPr>
          <p:cNvPr id="51" name="Espace réservé du texte 6">
            <a:extLst>
              <a:ext uri="{FF2B5EF4-FFF2-40B4-BE49-F238E27FC236}">
                <a16:creationId xmlns:a16="http://schemas.microsoft.com/office/drawing/2014/main" xmlns="" id="{300C45D8-0B0B-A015-A3B3-A0A6253A8692}"/>
              </a:ext>
            </a:extLst>
          </p:cNvPr>
          <p:cNvSpPr txBox="1">
            <a:spLocks/>
          </p:cNvSpPr>
          <p:nvPr/>
        </p:nvSpPr>
        <p:spPr>
          <a:xfrm>
            <a:off x="9198628" y="1509065"/>
            <a:ext cx="182522" cy="12351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lIns="0" tIns="0" rIns="0" bIns="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rgbClr val="737078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700">
                <a:solidFill>
                  <a:prstClr val="black">
                    <a:lumMod val="65000"/>
                    <a:lumOff val="35000"/>
                  </a:prstClr>
                </a:solidFill>
              </a:rPr>
              <a:t>TK</a:t>
            </a:r>
            <a:endParaRPr lang="fr-FR" sz="5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xmlns="" id="{DA3CEC04-6040-561A-A6C5-0906531F98AA}"/>
              </a:ext>
            </a:extLst>
          </p:cNvPr>
          <p:cNvSpPr txBox="1">
            <a:spLocks/>
          </p:cNvSpPr>
          <p:nvPr/>
        </p:nvSpPr>
        <p:spPr>
          <a:xfrm>
            <a:off x="10467088" y="1509065"/>
            <a:ext cx="208531" cy="12351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lIns="0" tIns="0" rIns="0" bIns="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rgbClr val="737078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700">
                <a:solidFill>
                  <a:prstClr val="black">
                    <a:lumMod val="65000"/>
                    <a:lumOff val="35000"/>
                  </a:prstClr>
                </a:solidFill>
              </a:rPr>
              <a:t>TKL</a:t>
            </a:r>
            <a:endParaRPr lang="fr-FR" sz="5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xmlns="" id="{C7A2C36C-0F67-BD7A-BA55-C8D7BBC98713}"/>
              </a:ext>
            </a:extLst>
          </p:cNvPr>
          <p:cNvSpPr txBox="1">
            <a:spLocks/>
          </p:cNvSpPr>
          <p:nvPr/>
        </p:nvSpPr>
        <p:spPr>
          <a:xfrm>
            <a:off x="10692228" y="2348371"/>
            <a:ext cx="243223" cy="12351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lIns="0" tIns="0" rIns="0" bIns="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rgbClr val="737078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700">
                <a:solidFill>
                  <a:prstClr val="black">
                    <a:lumMod val="65000"/>
                    <a:lumOff val="35000"/>
                  </a:prstClr>
                </a:solidFill>
              </a:rPr>
              <a:t>CK1</a:t>
            </a:r>
            <a:endParaRPr lang="fr-FR" sz="5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5" name="Espace réservé du texte 6">
            <a:extLst>
              <a:ext uri="{FF2B5EF4-FFF2-40B4-BE49-F238E27FC236}">
                <a16:creationId xmlns:a16="http://schemas.microsoft.com/office/drawing/2014/main" xmlns="" id="{46CC5F66-CD39-5927-69BA-AD996E212DFE}"/>
              </a:ext>
            </a:extLst>
          </p:cNvPr>
          <p:cNvSpPr txBox="1">
            <a:spLocks/>
          </p:cNvSpPr>
          <p:nvPr/>
        </p:nvSpPr>
        <p:spPr>
          <a:xfrm>
            <a:off x="10726920" y="2968803"/>
            <a:ext cx="274455" cy="12351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lIns="0" tIns="0" rIns="0" bIns="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rgbClr val="737078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700">
                <a:solidFill>
                  <a:prstClr val="black">
                    <a:lumMod val="65000"/>
                    <a:lumOff val="35000"/>
                  </a:prstClr>
                </a:solidFill>
              </a:rPr>
              <a:t>AGC</a:t>
            </a:r>
            <a:endParaRPr lang="fr-FR" sz="5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6" name="Espace réservé du texte 6">
            <a:extLst>
              <a:ext uri="{FF2B5EF4-FFF2-40B4-BE49-F238E27FC236}">
                <a16:creationId xmlns:a16="http://schemas.microsoft.com/office/drawing/2014/main" xmlns="" id="{9724F6B5-E840-5F41-3878-B38957A74C2C}"/>
              </a:ext>
            </a:extLst>
          </p:cNvPr>
          <p:cNvSpPr txBox="1">
            <a:spLocks/>
          </p:cNvSpPr>
          <p:nvPr/>
        </p:nvSpPr>
        <p:spPr>
          <a:xfrm>
            <a:off x="10121597" y="3305490"/>
            <a:ext cx="345491" cy="12351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lIns="0" tIns="0" rIns="0" bIns="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rgbClr val="737078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700">
                <a:solidFill>
                  <a:prstClr val="black">
                    <a:lumMod val="65000"/>
                    <a:lumOff val="35000"/>
                  </a:prstClr>
                </a:solidFill>
              </a:rPr>
              <a:t>CAMK</a:t>
            </a:r>
            <a:endParaRPr lang="fr-FR" sz="5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7" name="Espace réservé du texte 6">
            <a:extLst>
              <a:ext uri="{FF2B5EF4-FFF2-40B4-BE49-F238E27FC236}">
                <a16:creationId xmlns:a16="http://schemas.microsoft.com/office/drawing/2014/main" xmlns="" id="{0253CB0A-1B64-DF90-C734-A1248FF751AA}"/>
              </a:ext>
            </a:extLst>
          </p:cNvPr>
          <p:cNvSpPr txBox="1">
            <a:spLocks/>
          </p:cNvSpPr>
          <p:nvPr/>
        </p:nvSpPr>
        <p:spPr>
          <a:xfrm>
            <a:off x="9117143" y="2175904"/>
            <a:ext cx="345491" cy="12351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lIns="0" tIns="0" rIns="0" bIns="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rgbClr val="737078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700">
                <a:solidFill>
                  <a:prstClr val="black">
                    <a:lumMod val="65000"/>
                    <a:lumOff val="35000"/>
                  </a:prstClr>
                </a:solidFill>
              </a:rPr>
              <a:t>CMGC</a:t>
            </a:r>
            <a:endParaRPr lang="fr-FR" sz="5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8" name="Espace réservé du texte 6">
            <a:extLst>
              <a:ext uri="{FF2B5EF4-FFF2-40B4-BE49-F238E27FC236}">
                <a16:creationId xmlns:a16="http://schemas.microsoft.com/office/drawing/2014/main" xmlns="" id="{CC0C2774-96EB-4FBF-155D-344B5BD4E680}"/>
              </a:ext>
            </a:extLst>
          </p:cNvPr>
          <p:cNvSpPr txBox="1">
            <a:spLocks/>
          </p:cNvSpPr>
          <p:nvPr/>
        </p:nvSpPr>
        <p:spPr>
          <a:xfrm>
            <a:off x="10900759" y="1160505"/>
            <a:ext cx="1067842" cy="597368"/>
          </a:xfrm>
          <a:prstGeom prst="rect">
            <a:avLst/>
          </a:prstGeom>
          <a:solidFill>
            <a:schemeClr val="bg1"/>
          </a:solidFill>
          <a:ln w="12700">
            <a:solidFill>
              <a:srgbClr val="005086"/>
            </a:solidFill>
          </a:ln>
        </p:spPr>
        <p:txBody>
          <a:bodyPr lIns="144000" tIns="0" rIns="0" bIns="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rgbClr val="737078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700" b="0">
                <a:solidFill>
                  <a:prstClr val="black">
                    <a:lumMod val="65000"/>
                    <a:lumOff val="35000"/>
                  </a:prstClr>
                </a:solidFill>
              </a:rPr>
              <a:t>IC50&lt;10nM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700" b="0">
                <a:solidFill>
                  <a:prstClr val="black">
                    <a:lumMod val="65000"/>
                    <a:lumOff val="35000"/>
                  </a:prstClr>
                </a:solidFill>
              </a:rPr>
              <a:t>10nM&lt;IC50&lt;50nM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700" b="0">
                <a:solidFill>
                  <a:prstClr val="black">
                    <a:lumMod val="65000"/>
                    <a:lumOff val="35000"/>
                  </a:prstClr>
                </a:solidFill>
              </a:rPr>
              <a:t>50nM&lt;IC50&lt;100nM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700" b="0">
                <a:solidFill>
                  <a:prstClr val="black">
                    <a:lumMod val="65000"/>
                    <a:lumOff val="35000"/>
                  </a:prstClr>
                </a:solidFill>
              </a:rPr>
              <a:t>100nM&lt;IC50&lt;200nM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700" b="0">
                <a:solidFill>
                  <a:prstClr val="black">
                    <a:lumMod val="65000"/>
                    <a:lumOff val="35000"/>
                  </a:prstClr>
                </a:solidFill>
              </a:rPr>
              <a:t>200nM&lt;IC50&lt;500nM</a:t>
            </a:r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xmlns="" id="{BF410837-F235-2021-1CBB-E619844C7210}"/>
              </a:ext>
            </a:extLst>
          </p:cNvPr>
          <p:cNvSpPr/>
          <p:nvPr/>
        </p:nvSpPr>
        <p:spPr>
          <a:xfrm>
            <a:off x="10930712" y="1198437"/>
            <a:ext cx="89603" cy="8960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xmlns="" id="{80FB86A5-5956-36B4-223F-18F0D7D07CA9}"/>
              </a:ext>
            </a:extLst>
          </p:cNvPr>
          <p:cNvSpPr/>
          <p:nvPr/>
        </p:nvSpPr>
        <p:spPr>
          <a:xfrm>
            <a:off x="10946999" y="1327423"/>
            <a:ext cx="57029" cy="57029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xmlns="" id="{44F633A4-4576-9B7E-9951-A77B505D995B}"/>
              </a:ext>
            </a:extLst>
          </p:cNvPr>
          <p:cNvSpPr/>
          <p:nvPr/>
        </p:nvSpPr>
        <p:spPr>
          <a:xfrm>
            <a:off x="10946999" y="1428929"/>
            <a:ext cx="57029" cy="57029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xmlns="" id="{7C9C0A14-856E-3BBE-6077-DCF216F7DFF4}"/>
              </a:ext>
            </a:extLst>
          </p:cNvPr>
          <p:cNvSpPr/>
          <p:nvPr/>
        </p:nvSpPr>
        <p:spPr>
          <a:xfrm>
            <a:off x="10952654" y="1545120"/>
            <a:ext cx="45719" cy="45719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xmlns="" id="{A91AD74A-8E07-829D-633D-D54E9BD659FA}"/>
              </a:ext>
            </a:extLst>
          </p:cNvPr>
          <p:cNvSpPr/>
          <p:nvPr/>
        </p:nvSpPr>
        <p:spPr>
          <a:xfrm>
            <a:off x="10961113" y="1657936"/>
            <a:ext cx="28800" cy="288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xmlns="" id="{E1C596F5-21CC-C2D3-442B-F83D6B5D3FD5}"/>
              </a:ext>
            </a:extLst>
          </p:cNvPr>
          <p:cNvSpPr txBox="1">
            <a:spLocks/>
          </p:cNvSpPr>
          <p:nvPr/>
        </p:nvSpPr>
        <p:spPr>
          <a:xfrm>
            <a:off x="10692228" y="1752446"/>
            <a:ext cx="208531" cy="12351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lIns="0" tIns="0" rIns="0" bIns="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rgbClr val="737078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700">
                <a:solidFill>
                  <a:prstClr val="black">
                    <a:lumMod val="65000"/>
                    <a:lumOff val="35000"/>
                  </a:prstClr>
                </a:solidFill>
              </a:rPr>
              <a:t>STE</a:t>
            </a:r>
            <a:endParaRPr lang="fr-FR" sz="5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6614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xmlns="" id="{121202B7-7F6B-C78E-A2C5-AEA12F39899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/>
          </a:bodyPr>
          <a:lstStyle/>
          <a:p>
            <a:r>
              <a:rPr lang="fr-FR" dirty="0"/>
              <a:t>9-12 décembre 2023</a:t>
            </a:r>
          </a:p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AEDB0A48-0736-F357-6285-6ED5D4EDD0B6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fr-FR" dirty="0"/>
              <a:t>J. A. </a:t>
            </a:r>
            <a:r>
              <a:rPr lang="fr-FR" dirty="0" err="1"/>
              <a:t>Woyach</a:t>
            </a:r>
            <a:r>
              <a:rPr lang="fr-FR" dirty="0"/>
              <a:t> et al., ASH</a:t>
            </a:r>
            <a:r>
              <a:rPr lang="fr-FR" baseline="30000" dirty="0"/>
              <a:t>® </a:t>
            </a:r>
            <a:r>
              <a:rPr lang="fr-FR" dirty="0"/>
              <a:t>2023, Abs. #325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9FF5B9D3-9AB2-A154-CF8C-EA3B8E3CC9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sz="3600" b="1">
                <a:solidFill>
                  <a:srgbClr val="FF7F4D"/>
                </a:solidFill>
                <a:latin typeface="Century Gothic" panose="020B0502020202020204" pitchFamily="34" charset="0"/>
              </a:rPr>
              <a:t>Inhibiteurs non-covalents de BTK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645CDB5F-62B5-C5B2-C1F6-05D5B0AC6E3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/>
              <a:t>Essai de phase 1/2 BRUIN : pirtobrutinib</a:t>
            </a:r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xmlns="" id="{BF8BF58C-A1CD-C2A0-3E73-3AE89E08E62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213337" y="1068837"/>
          <a:ext cx="10487746" cy="4719112"/>
        </p:xfrm>
        <a:graphic>
          <a:graphicData uri="http://schemas.openxmlformats.org/drawingml/2006/table">
            <a:tbl>
              <a:tblPr firstRow="1" bandRow="1"/>
              <a:tblGrid>
                <a:gridCol w="3438632">
                  <a:extLst>
                    <a:ext uri="{9D8B030D-6E8A-4147-A177-3AD203B41FA5}">
                      <a16:colId xmlns:a16="http://schemas.microsoft.com/office/drawing/2014/main" xmlns="" val="4176269001"/>
                    </a:ext>
                  </a:extLst>
                </a:gridCol>
                <a:gridCol w="1831117">
                  <a:extLst>
                    <a:ext uri="{9D8B030D-6E8A-4147-A177-3AD203B41FA5}">
                      <a16:colId xmlns:a16="http://schemas.microsoft.com/office/drawing/2014/main" xmlns="" val="2317439276"/>
                    </a:ext>
                  </a:extLst>
                </a:gridCol>
                <a:gridCol w="1831117">
                  <a:extLst>
                    <a:ext uri="{9D8B030D-6E8A-4147-A177-3AD203B41FA5}">
                      <a16:colId xmlns:a16="http://schemas.microsoft.com/office/drawing/2014/main" xmlns="" val="2790876348"/>
                    </a:ext>
                  </a:extLst>
                </a:gridCol>
                <a:gridCol w="1693440">
                  <a:extLst>
                    <a:ext uri="{9D8B030D-6E8A-4147-A177-3AD203B41FA5}">
                      <a16:colId xmlns:a16="http://schemas.microsoft.com/office/drawing/2014/main" xmlns="" val="2863081400"/>
                    </a:ext>
                  </a:extLst>
                </a:gridCol>
                <a:gridCol w="16934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97069">
                <a:tc row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fr-FR" sz="1400" b="1" i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Effets indésirables (EI) survenant sous traitement </a:t>
                      </a:r>
                      <a:r>
                        <a:rPr lang="fr-FR" sz="1400" b="0" i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(n=282)</a:t>
                      </a: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err="1">
                          <a:solidFill>
                            <a:schemeClr val="bg1"/>
                          </a:solidFill>
                          <a:latin typeface="+mn-lt"/>
                        </a:rPr>
                        <a:t>Toute</a:t>
                      </a:r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+mn-lt"/>
                        </a:rPr>
                        <a:t> cause</a:t>
                      </a:r>
                      <a:r>
                        <a:rPr lang="en-US" sz="1400" b="0" kern="1200" dirty="0">
                          <a:solidFill>
                            <a:schemeClr val="bg1"/>
                          </a:solidFill>
                          <a:latin typeface="+mn-lt"/>
                        </a:rPr>
                        <a:t> (</a:t>
                      </a:r>
                      <a:r>
                        <a:rPr lang="en-US" sz="1400" b="0" u="sng" kern="1200" dirty="0">
                          <a:solidFill>
                            <a:schemeClr val="bg1"/>
                          </a:solidFill>
                          <a:latin typeface="+mn-lt"/>
                        </a:rPr>
                        <a:t>&gt;</a:t>
                      </a:r>
                      <a:r>
                        <a:rPr lang="en-US" sz="1400" b="0" u="none" kern="120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0" kern="1200" dirty="0">
                          <a:solidFill>
                            <a:schemeClr val="bg1"/>
                          </a:solidFill>
                          <a:latin typeface="+mn-lt"/>
                        </a:rPr>
                        <a:t>20%) (%)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086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bg1"/>
                          </a:solidFill>
                          <a:latin typeface="+mn-lt"/>
                        </a:rPr>
                        <a:t>I+V</a:t>
                      </a:r>
                    </a:p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>
                          <a:solidFill>
                            <a:schemeClr val="bg1"/>
                          </a:solidFill>
                          <a:latin typeface="+mn-lt"/>
                        </a:rPr>
                        <a:t>(n=106)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Reliés</a:t>
                      </a:r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 au </a:t>
                      </a:r>
                      <a:r>
                        <a:rPr lang="en-US" sz="1400" b="1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traitement</a:t>
                      </a:r>
                      <a:r>
                        <a:rPr 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(%)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F4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C+O</a:t>
                      </a:r>
                    </a:p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(n=105)</a:t>
                      </a:r>
                      <a:endParaRPr lang="en-US" sz="14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38204876"/>
                  </a:ext>
                </a:extLst>
              </a:tr>
              <a:tr h="423991">
                <a:tc vMerge="1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fr-FR" sz="2000" b="1" i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chemeClr val="bg1"/>
                          </a:solidFill>
                          <a:latin typeface="+mn-lt"/>
                        </a:rPr>
                        <a:t>Tout grade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08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chemeClr val="bg1"/>
                          </a:solidFill>
                          <a:latin typeface="+mn-lt"/>
                        </a:rPr>
                        <a:t>Grade </a:t>
                      </a:r>
                      <a:r>
                        <a:rPr lang="en-US" sz="1400" b="1" i="0" u="sng" dirty="0">
                          <a:solidFill>
                            <a:schemeClr val="bg1"/>
                          </a:solidFill>
                          <a:latin typeface="+mn-lt"/>
                        </a:rPr>
                        <a:t>&gt;</a:t>
                      </a:r>
                      <a:r>
                        <a:rPr lang="en-US" sz="1400" b="1" i="0" dirty="0">
                          <a:solidFill>
                            <a:schemeClr val="bg1"/>
                          </a:solidFill>
                          <a:latin typeface="+mn-lt"/>
                        </a:rPr>
                        <a:t> 3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08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chemeClr val="bg1"/>
                          </a:solidFill>
                          <a:latin typeface="+mn-lt"/>
                        </a:rPr>
                        <a:t>Tout grade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F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chemeClr val="bg1"/>
                          </a:solidFill>
                          <a:latin typeface="+mn-lt"/>
                        </a:rPr>
                        <a:t>Grade </a:t>
                      </a:r>
                      <a:r>
                        <a:rPr lang="en-US" sz="1400" b="1" i="0" u="sng" dirty="0">
                          <a:solidFill>
                            <a:schemeClr val="bg1"/>
                          </a:solidFill>
                          <a:latin typeface="+mn-lt"/>
                        </a:rPr>
                        <a:t>&gt;</a:t>
                      </a:r>
                      <a:r>
                        <a:rPr lang="en-US" sz="1400" b="1" i="0" dirty="0">
                          <a:solidFill>
                            <a:schemeClr val="bg1"/>
                          </a:solidFill>
                          <a:latin typeface="+mn-lt"/>
                        </a:rPr>
                        <a:t> 3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F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21896491"/>
                  </a:ext>
                </a:extLst>
              </a:tr>
              <a:tr h="222114">
                <a:tc gridSpan="5">
                  <a:txBody>
                    <a:bodyPr/>
                    <a:lstStyle/>
                    <a:p>
                      <a:r>
                        <a:rPr lang="en-US" sz="1400" b="1" i="0" dirty="0">
                          <a:latin typeface="+mn-lt"/>
                        </a:rPr>
                        <a:t>EI</a:t>
                      </a: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+mn-lt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+mn-lt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+mn-lt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+mn-lt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2114">
                <a:tc>
                  <a:txBody>
                    <a:bodyPr/>
                    <a:lstStyle/>
                    <a:p>
                      <a:r>
                        <a:rPr lang="en-US" sz="1400" b="0" i="0">
                          <a:latin typeface="+mn-lt"/>
                        </a:rPr>
                        <a:t>Fatigue</a:t>
                      </a: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latin typeface="+mn-lt"/>
                        </a:rPr>
                        <a:t>36,9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latin typeface="+mn-lt"/>
                        </a:rPr>
                        <a:t>1,8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latin typeface="+mn-lt"/>
                        </a:rPr>
                        <a:t>3,5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a-DK" sz="1400" b="0" i="0">
                          <a:latin typeface="+mn-lt"/>
                        </a:rPr>
                        <a:t>0,0</a:t>
                      </a:r>
                      <a:endParaRPr lang="en-US" sz="1400" b="0" i="0">
                        <a:latin typeface="+mn-lt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2114">
                <a:tc>
                  <a:txBody>
                    <a:bodyPr/>
                    <a:lstStyle/>
                    <a:p>
                      <a:r>
                        <a:rPr lang="en-US" sz="1400" b="0" i="0" dirty="0" err="1">
                          <a:latin typeface="+mn-lt"/>
                        </a:rPr>
                        <a:t>Neutropénie</a:t>
                      </a:r>
                      <a:endParaRPr lang="en-US" sz="1400" b="0" i="0" dirty="0">
                        <a:latin typeface="+mn-lt"/>
                      </a:endParaRP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latin typeface="+mn-lt"/>
                        </a:rPr>
                        <a:t>34,4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C00000"/>
                          </a:solidFill>
                          <a:latin typeface="+mn-lt"/>
                        </a:rPr>
                        <a:t>28,4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latin typeface="+mn-lt"/>
                        </a:rPr>
                        <a:t>19,5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a-DK" sz="1400" b="0" i="0">
                          <a:latin typeface="+mn-lt"/>
                        </a:rPr>
                        <a:t>15,2</a:t>
                      </a:r>
                      <a:endParaRPr lang="en-US" sz="1400" b="0" i="0">
                        <a:latin typeface="+mn-lt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2114">
                <a:tc>
                  <a:txBody>
                    <a:bodyPr/>
                    <a:lstStyle/>
                    <a:p>
                      <a:r>
                        <a:rPr lang="en-US" sz="1400" b="0" i="0" dirty="0" err="1">
                          <a:latin typeface="+mn-lt"/>
                        </a:rPr>
                        <a:t>Diarrhée</a:t>
                      </a:r>
                      <a:endParaRPr lang="en-US" sz="1400" b="0" i="0" dirty="0">
                        <a:latin typeface="+mn-lt"/>
                      </a:endParaRP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latin typeface="+mn-lt"/>
                        </a:rPr>
                        <a:t>28,4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latin typeface="+mn-lt"/>
                        </a:rPr>
                        <a:t>0,4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latin typeface="+mn-lt"/>
                        </a:rPr>
                        <a:t>7,8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latin typeface="+mn-lt"/>
                        </a:rPr>
                        <a:t>0,0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51203895"/>
                  </a:ext>
                </a:extLst>
              </a:tr>
              <a:tr h="222114">
                <a:tc>
                  <a:txBody>
                    <a:bodyPr/>
                    <a:lstStyle/>
                    <a:p>
                      <a:r>
                        <a:rPr lang="en-US" sz="1400" b="0" i="0" dirty="0" err="1">
                          <a:latin typeface="+mn-lt"/>
                        </a:rPr>
                        <a:t>Toux</a:t>
                      </a:r>
                      <a:endParaRPr lang="en-US" sz="1400" b="0" i="0" dirty="0">
                        <a:latin typeface="+mn-lt"/>
                      </a:endParaRP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latin typeface="+mn-lt"/>
                        </a:rPr>
                        <a:t>27,3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latin typeface="+mn-lt"/>
                        </a:rPr>
                        <a:t>0,0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latin typeface="+mn-lt"/>
                        </a:rPr>
                        <a:t>1,8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latin typeface="+mn-lt"/>
                        </a:rPr>
                        <a:t>0,0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08347750"/>
                  </a:ext>
                </a:extLst>
              </a:tr>
              <a:tr h="222114"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latin typeface="+mn-lt"/>
                        </a:rPr>
                        <a:t>Contusions</a:t>
                      </a: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latin typeface="+mn-lt"/>
                        </a:rPr>
                        <a:t>26,2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latin typeface="+mn-lt"/>
                        </a:rPr>
                        <a:t>0,0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latin typeface="+mn-lt"/>
                        </a:rPr>
                        <a:t>17,4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latin typeface="+mn-lt"/>
                        </a:rPr>
                        <a:t>0,0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0723124"/>
                  </a:ext>
                </a:extLst>
              </a:tr>
              <a:tr h="222114">
                <a:tc>
                  <a:txBody>
                    <a:bodyPr/>
                    <a:lstStyle/>
                    <a:p>
                      <a:r>
                        <a:rPr lang="en-US" sz="1400" b="0" i="0">
                          <a:latin typeface="+mn-lt"/>
                        </a:rPr>
                        <a:t>Covid-19</a:t>
                      </a: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latin typeface="+mn-lt"/>
                        </a:rPr>
                        <a:t>25,9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latin typeface="+mn-lt"/>
                        </a:rPr>
                        <a:t>4,6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latin typeface="+mn-lt"/>
                        </a:rPr>
                        <a:t>0,7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latin typeface="+mn-lt"/>
                        </a:rPr>
                        <a:t>0,0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6434205"/>
                  </a:ext>
                </a:extLst>
              </a:tr>
              <a:tr h="222114">
                <a:tc>
                  <a:txBody>
                    <a:bodyPr/>
                    <a:lstStyle/>
                    <a:p>
                      <a:r>
                        <a:rPr lang="en-US" sz="1400" b="0" i="0" dirty="0" err="1">
                          <a:latin typeface="+mn-lt"/>
                        </a:rPr>
                        <a:t>Dyspnée</a:t>
                      </a:r>
                      <a:endParaRPr lang="en-US" sz="1400" b="0" i="0" dirty="0">
                        <a:latin typeface="+mn-lt"/>
                      </a:endParaRP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latin typeface="+mn-lt"/>
                        </a:rPr>
                        <a:t>22,3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latin typeface="+mn-lt"/>
                        </a:rPr>
                        <a:t>2,1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latin typeface="+mn-lt"/>
                        </a:rPr>
                        <a:t>0,7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latin typeface="+mn-lt"/>
                        </a:rPr>
                        <a:t>0,4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41607239"/>
                  </a:ext>
                </a:extLst>
              </a:tr>
              <a:tr h="222114">
                <a:tc>
                  <a:txBody>
                    <a:bodyPr/>
                    <a:lstStyle/>
                    <a:p>
                      <a:r>
                        <a:rPr lang="en-US" sz="1400" b="0" i="0" dirty="0" err="1">
                          <a:latin typeface="+mn-lt"/>
                        </a:rPr>
                        <a:t>Nausée</a:t>
                      </a:r>
                      <a:endParaRPr lang="en-US" sz="1400" b="0" i="0" dirty="0">
                        <a:latin typeface="+mn-lt"/>
                      </a:endParaRP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latin typeface="+mn-lt"/>
                        </a:rPr>
                        <a:t>22,2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latin typeface="+mn-lt"/>
                        </a:rPr>
                        <a:t>0,0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latin typeface="+mn-lt"/>
                        </a:rPr>
                        <a:t>3,5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latin typeface="+mn-lt"/>
                        </a:rPr>
                        <a:t>0,0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91716943"/>
                  </a:ext>
                </a:extLst>
              </a:tr>
              <a:tr h="222114">
                <a:tc>
                  <a:txBody>
                    <a:bodyPr/>
                    <a:lstStyle/>
                    <a:p>
                      <a:r>
                        <a:rPr lang="en-US" sz="1400" b="0" i="0" dirty="0" err="1">
                          <a:latin typeface="+mn-lt"/>
                        </a:rPr>
                        <a:t>Douleur</a:t>
                      </a:r>
                      <a:r>
                        <a:rPr lang="en-US" sz="1400" b="0" i="0" dirty="0">
                          <a:latin typeface="+mn-lt"/>
                        </a:rPr>
                        <a:t> </a:t>
                      </a:r>
                      <a:r>
                        <a:rPr lang="en-US" sz="1400" b="0" i="0" dirty="0" err="1">
                          <a:latin typeface="+mn-lt"/>
                        </a:rPr>
                        <a:t>abdominale</a:t>
                      </a:r>
                      <a:endParaRPr lang="en-US" sz="1400" b="0" i="0" dirty="0">
                        <a:latin typeface="+mn-lt"/>
                      </a:endParaRP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latin typeface="+mn-lt"/>
                        </a:rPr>
                        <a:t>21,3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latin typeface="+mn-lt"/>
                        </a:rPr>
                        <a:t>1,8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latin typeface="+mn-lt"/>
                        </a:rPr>
                        <a:t>2,1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latin typeface="+mn-lt"/>
                        </a:rPr>
                        <a:t>0,4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9888453"/>
                  </a:ext>
                </a:extLst>
              </a:tr>
              <a:tr h="222114">
                <a:tc gridSpan="5">
                  <a:txBody>
                    <a:bodyPr/>
                    <a:lstStyle/>
                    <a:p>
                      <a:r>
                        <a:rPr lang="en-US" sz="1400" b="1" i="0" dirty="0">
                          <a:latin typeface="+mn-lt"/>
                        </a:rPr>
                        <a:t>EI </a:t>
                      </a:r>
                      <a:r>
                        <a:rPr lang="en-US" sz="1400" b="1" i="0" dirty="0" err="1">
                          <a:latin typeface="+mn-lt"/>
                        </a:rPr>
                        <a:t>d’intérêt</a:t>
                      </a:r>
                      <a:r>
                        <a:rPr lang="en-US" sz="1400" b="1" i="0" dirty="0">
                          <a:latin typeface="+mn-lt"/>
                        </a:rPr>
                        <a:t> </a:t>
                      </a:r>
                      <a:r>
                        <a:rPr lang="en-US" sz="1400" b="1" i="0" dirty="0" err="1">
                          <a:latin typeface="+mn-lt"/>
                        </a:rPr>
                        <a:t>spécifique</a:t>
                      </a:r>
                      <a:endParaRPr lang="en-US" sz="1400" b="1" i="0" dirty="0">
                        <a:latin typeface="+mn-lt"/>
                      </a:endParaRP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+mn-lt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+mn-lt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+mn-lt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+mn-lt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15210204"/>
                  </a:ext>
                </a:extLst>
              </a:tr>
              <a:tr h="222114">
                <a:tc>
                  <a:txBody>
                    <a:bodyPr/>
                    <a:lstStyle/>
                    <a:p>
                      <a:r>
                        <a:rPr lang="en-US" sz="1400" b="0" i="0">
                          <a:latin typeface="+mn-lt"/>
                        </a:rPr>
                        <a:t>Infections</a:t>
                      </a: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latin typeface="+mn-lt"/>
                        </a:rPr>
                        <a:t>74,1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C00000"/>
                          </a:solidFill>
                          <a:latin typeface="+mn-lt"/>
                        </a:rPr>
                        <a:t>30,9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latin typeface="+mn-lt"/>
                        </a:rPr>
                        <a:t>12,8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latin typeface="+mn-lt"/>
                        </a:rPr>
                        <a:t>4,3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92145310"/>
                  </a:ext>
                </a:extLst>
              </a:tr>
              <a:tr h="222114"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latin typeface="+mn-lt"/>
                        </a:rPr>
                        <a:t>Ecchymoses</a:t>
                      </a: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latin typeface="+mn-lt"/>
                        </a:rPr>
                        <a:t>30,1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latin typeface="+mn-lt"/>
                        </a:rPr>
                        <a:t>0,0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latin typeface="+mn-lt"/>
                        </a:rPr>
                        <a:t>19,1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latin typeface="+mn-lt"/>
                        </a:rPr>
                        <a:t>0,0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8447618"/>
                  </a:ext>
                </a:extLst>
              </a:tr>
              <a:tr h="222114">
                <a:tc>
                  <a:txBody>
                    <a:bodyPr/>
                    <a:lstStyle/>
                    <a:p>
                      <a:r>
                        <a:rPr lang="en-US" sz="1400" b="0" i="0">
                          <a:latin typeface="+mn-lt"/>
                        </a:rPr>
                        <a:t>Rash</a:t>
                      </a: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latin typeface="+mn-lt"/>
                        </a:rPr>
                        <a:t>24,5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latin typeface="+mn-lt"/>
                        </a:rPr>
                        <a:t>1,1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latin typeface="+mn-lt"/>
                        </a:rPr>
                        <a:t>5,7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latin typeface="+mn-lt"/>
                        </a:rPr>
                        <a:t>0,4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5683141"/>
                  </a:ext>
                </a:extLst>
              </a:tr>
              <a:tr h="222114">
                <a:tc>
                  <a:txBody>
                    <a:bodyPr/>
                    <a:lstStyle/>
                    <a:p>
                      <a:r>
                        <a:rPr lang="en-US" sz="1400" b="0" i="0" dirty="0" err="1">
                          <a:latin typeface="+mn-lt"/>
                        </a:rPr>
                        <a:t>Arthralgie</a:t>
                      </a:r>
                      <a:endParaRPr lang="en-US" sz="1400" b="0" i="0" dirty="0">
                        <a:latin typeface="+mn-lt"/>
                      </a:endParaRP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latin typeface="+mn-lt"/>
                        </a:rPr>
                        <a:t>22,7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latin typeface="+mn-lt"/>
                        </a:rPr>
                        <a:t>1,4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latin typeface="+mn-lt"/>
                        </a:rPr>
                        <a:t>4,3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latin typeface="+mn-lt"/>
                        </a:rPr>
                        <a:t>0,0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5092549"/>
                  </a:ext>
                </a:extLst>
              </a:tr>
              <a:tr h="222114">
                <a:tc>
                  <a:txBody>
                    <a:bodyPr/>
                    <a:lstStyle/>
                    <a:p>
                      <a:r>
                        <a:rPr lang="en-US" sz="1400" b="0" i="0" dirty="0" err="1">
                          <a:latin typeface="+mn-lt"/>
                        </a:rPr>
                        <a:t>Hémorragie</a:t>
                      </a:r>
                      <a:endParaRPr lang="en-US" sz="1400" b="0" i="0" dirty="0">
                        <a:latin typeface="+mn-lt"/>
                      </a:endParaRP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latin typeface="+mn-lt"/>
                        </a:rPr>
                        <a:t>13,5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latin typeface="+mn-lt"/>
                        </a:rPr>
                        <a:t>2,1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latin typeface="+mn-lt"/>
                        </a:rPr>
                        <a:t>4,6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latin typeface="+mn-lt"/>
                        </a:rPr>
                        <a:t>1,1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37787214"/>
                  </a:ext>
                </a:extLst>
              </a:tr>
              <a:tr h="222114"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latin typeface="+mn-lt"/>
                        </a:rPr>
                        <a:t>Hypertension</a:t>
                      </a: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latin typeface="+mn-lt"/>
                        </a:rPr>
                        <a:t>14,2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latin typeface="+mn-lt"/>
                        </a:rPr>
                        <a:t>4,3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latin typeface="+mn-lt"/>
                        </a:rPr>
                        <a:t>3,5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latin typeface="+mn-lt"/>
                        </a:rPr>
                        <a:t>0,4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32152668"/>
                  </a:ext>
                </a:extLst>
              </a:tr>
              <a:tr h="222114">
                <a:tc>
                  <a:txBody>
                    <a:bodyPr/>
                    <a:lstStyle/>
                    <a:p>
                      <a:r>
                        <a:rPr lang="en-US" sz="1400" b="0" i="0" dirty="0">
                          <a:latin typeface="+mn-lt"/>
                        </a:rPr>
                        <a:t>ACFA/flutter</a:t>
                      </a: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C00000"/>
                          </a:solidFill>
                          <a:latin typeface="+mn-lt"/>
                        </a:rPr>
                        <a:t>4,6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+mn-lt"/>
                        </a:rPr>
                        <a:t>1,8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latin typeface="+mn-lt"/>
                        </a:rPr>
                        <a:t>1,4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+mn-lt"/>
                        </a:rPr>
                        <a:t>0,7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447513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623793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xmlns="" id="{9A98108B-7764-7961-C098-45742D9EFA1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/>
          </a:bodyPr>
          <a:lstStyle/>
          <a:p>
            <a:r>
              <a:rPr lang="fr-FR" dirty="0"/>
              <a:t>9-12 décembre 2023</a:t>
            </a:r>
          </a:p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893AED39-000E-E570-A908-0C17BF71DA89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fr-FR" dirty="0"/>
              <a:t>J. A. </a:t>
            </a:r>
            <a:r>
              <a:rPr lang="fr-FR" dirty="0" err="1"/>
              <a:t>Woyach</a:t>
            </a:r>
            <a:r>
              <a:rPr lang="fr-FR" dirty="0"/>
              <a:t> et al., ASH</a:t>
            </a:r>
            <a:r>
              <a:rPr lang="fr-FR" baseline="30000" dirty="0"/>
              <a:t>® </a:t>
            </a:r>
            <a:r>
              <a:rPr lang="fr-FR" dirty="0"/>
              <a:t>2023, Abs. #325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83FB1C32-EDFB-566E-8785-DC8F254EFC8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/>
              <a:t>Inhibiteurs non-covalents de BTK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7FF90D4C-FC05-61B9-1204-AAE7C7B6181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/>
              <a:t>Essai de phase 1/2 BRUIN : pirtobrutinib</a:t>
            </a:r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xmlns="" id="{07C88CEB-4FC4-088B-F9C2-A3FCDB66BA2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191156" y="1298485"/>
          <a:ext cx="3964504" cy="3369813"/>
        </p:xfrm>
        <a:graphic>
          <a:graphicData uri="http://schemas.openxmlformats.org/drawingml/2006/table">
            <a:tbl>
              <a:tblPr firstRow="1" bandRow="1"/>
              <a:tblGrid>
                <a:gridCol w="1512183">
                  <a:extLst>
                    <a:ext uri="{9D8B030D-6E8A-4147-A177-3AD203B41FA5}">
                      <a16:colId xmlns:a16="http://schemas.microsoft.com/office/drawing/2014/main" xmlns="" val="4176269001"/>
                    </a:ext>
                  </a:extLst>
                </a:gridCol>
                <a:gridCol w="925558">
                  <a:extLst>
                    <a:ext uri="{9D8B030D-6E8A-4147-A177-3AD203B41FA5}">
                      <a16:colId xmlns:a16="http://schemas.microsoft.com/office/drawing/2014/main" xmlns="" val="1970552544"/>
                    </a:ext>
                  </a:extLst>
                </a:gridCol>
                <a:gridCol w="1526763">
                  <a:extLst>
                    <a:ext uri="{9D8B030D-6E8A-4147-A177-3AD203B41FA5}">
                      <a16:colId xmlns:a16="http://schemas.microsoft.com/office/drawing/2014/main" xmlns="" val="2184827171"/>
                    </a:ext>
                  </a:extLst>
                </a:gridCol>
              </a:tblGrid>
              <a:tr h="599831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fr-FR" sz="1200" b="1" i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Traitement antérieur</a:t>
                      </a:r>
                      <a:r>
                        <a:rPr lang="fr-FR" sz="1200" b="0" i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, n (%)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fr-FR" sz="1100" b="1" i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Tous </a:t>
                      </a:r>
                    </a:p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fr-FR" sz="1100" b="0" i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(n=245)</a:t>
                      </a:r>
                      <a:endParaRPr lang="fr-FR" sz="1200" b="0" i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08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fr-FR" sz="1100" b="1" i="0" u="none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Patients ayant progressé et disposant d’échantillons  </a:t>
                      </a:r>
                      <a:r>
                        <a:rPr lang="fr-FR" sz="1100" b="0" i="0" u="none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(n=88)</a:t>
                      </a:r>
                      <a:endParaRPr lang="fr-FR" sz="1200" b="0" i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F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38204876"/>
                  </a:ext>
                </a:extLst>
              </a:tr>
              <a:tr h="299917">
                <a:tc gridSpan="3">
                  <a:txBody>
                    <a:bodyPr/>
                    <a:lstStyle/>
                    <a:p>
                      <a:r>
                        <a:rPr lang="en-US" sz="1100" b="1" i="0" dirty="0" err="1">
                          <a:latin typeface="Century Gothic" panose="020B0502020202020204" pitchFamily="34" charset="0"/>
                        </a:rPr>
                        <a:t>Inhibiteur</a:t>
                      </a:r>
                      <a:r>
                        <a:rPr lang="en-US" sz="1100" b="1" i="0" dirty="0">
                          <a:latin typeface="Century Gothic" panose="020B0502020202020204" pitchFamily="34" charset="0"/>
                        </a:rPr>
                        <a:t> covalent de BTK</a:t>
                      </a: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9917">
                <a:tc>
                  <a:txBody>
                    <a:bodyPr/>
                    <a:lstStyle/>
                    <a:p>
                      <a:r>
                        <a:rPr lang="en-US" sz="1100" b="0" i="0" dirty="0">
                          <a:latin typeface="Century Gothic" panose="020B0502020202020204" pitchFamily="34" charset="0"/>
                        </a:rPr>
                        <a:t>Ibrutinib</a:t>
                      </a:r>
                    </a:p>
                  </a:txBody>
                  <a:tcPr marL="180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>
                          <a:latin typeface="Century Gothic" panose="020B0502020202020204" pitchFamily="34" charset="0"/>
                        </a:rPr>
                        <a:t>218 (89)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>
                          <a:latin typeface="Century Gothic" panose="020B0502020202020204" pitchFamily="34" charset="0"/>
                        </a:rPr>
                        <a:t>79 (90)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9917">
                <a:tc>
                  <a:txBody>
                    <a:bodyPr/>
                    <a:lstStyle/>
                    <a:p>
                      <a:r>
                        <a:rPr lang="en-US" sz="1100" b="0" i="0">
                          <a:latin typeface="Century Gothic" panose="020B0502020202020204" pitchFamily="34" charset="0"/>
                        </a:rPr>
                        <a:t>Acalabrutinib</a:t>
                      </a:r>
                    </a:p>
                  </a:txBody>
                  <a:tcPr marL="180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latin typeface="Century Gothic" panose="020B0502020202020204" pitchFamily="34" charset="0"/>
                        </a:rPr>
                        <a:t>40 (16)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>
                          <a:latin typeface="Century Gothic" panose="020B0502020202020204" pitchFamily="34" charset="0"/>
                        </a:rPr>
                        <a:t>15 (17)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51203895"/>
                  </a:ext>
                </a:extLst>
              </a:tr>
              <a:tr h="299917">
                <a:tc>
                  <a:txBody>
                    <a:bodyPr/>
                    <a:lstStyle/>
                    <a:p>
                      <a:r>
                        <a:rPr lang="en-US" sz="1100" b="0" i="0">
                          <a:latin typeface="Century Gothic" panose="020B0502020202020204" pitchFamily="34" charset="0"/>
                        </a:rPr>
                        <a:t>Zanubrutinib</a:t>
                      </a:r>
                    </a:p>
                  </a:txBody>
                  <a:tcPr marL="180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>
                          <a:latin typeface="Century Gothic" panose="020B0502020202020204" pitchFamily="34" charset="0"/>
                        </a:rPr>
                        <a:t>7 (3)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>
                          <a:latin typeface="Century Gothic" panose="020B0502020202020204" pitchFamily="34" charset="0"/>
                        </a:rPr>
                        <a:t>2 (2)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08347750"/>
                  </a:ext>
                </a:extLst>
              </a:tr>
              <a:tr h="299917">
                <a:tc>
                  <a:txBody>
                    <a:bodyPr/>
                    <a:lstStyle/>
                    <a:p>
                      <a:r>
                        <a:rPr lang="en-US" sz="1100" b="1" i="0" dirty="0" err="1">
                          <a:latin typeface="Century Gothic" panose="020B0502020202020204" pitchFamily="34" charset="0"/>
                        </a:rPr>
                        <a:t>Chimiothérapie</a:t>
                      </a:r>
                      <a:endParaRPr lang="en-US" sz="1100" b="1" i="0" dirty="0">
                        <a:latin typeface="Century Gothic" panose="020B0502020202020204" pitchFamily="34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>
                          <a:latin typeface="Century Gothic" panose="020B0502020202020204" pitchFamily="34" charset="0"/>
                        </a:rPr>
                        <a:t>199 (81)</a:t>
                      </a:r>
                      <a:endParaRPr lang="en-US" sz="1100" b="1" i="0">
                        <a:latin typeface="Century Gothic" panose="020B0502020202020204" pitchFamily="34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>
                          <a:latin typeface="Century Gothic" panose="020B0502020202020204" pitchFamily="34" charset="0"/>
                        </a:rPr>
                        <a:t>75 (85)</a:t>
                      </a:r>
                      <a:endParaRPr lang="en-US" sz="1100" b="1" i="0">
                        <a:latin typeface="Century Gothic" panose="020B0502020202020204" pitchFamily="34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0723124"/>
                  </a:ext>
                </a:extLst>
              </a:tr>
              <a:tr h="299917">
                <a:tc>
                  <a:txBody>
                    <a:bodyPr/>
                    <a:lstStyle/>
                    <a:p>
                      <a:r>
                        <a:rPr lang="en-US" sz="1100" b="1" i="0" dirty="0">
                          <a:latin typeface="Century Gothic" panose="020B0502020202020204" pitchFamily="34" charset="0"/>
                        </a:rPr>
                        <a:t>Anti-CD20</a:t>
                      </a: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>
                          <a:latin typeface="Century Gothic" panose="020B0502020202020204" pitchFamily="34" charset="0"/>
                        </a:rPr>
                        <a:t>217 (89)</a:t>
                      </a:r>
                      <a:endParaRPr lang="en-US" sz="1100" b="1" i="0">
                        <a:latin typeface="Century Gothic" panose="020B0502020202020204" pitchFamily="34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>
                          <a:latin typeface="Century Gothic" panose="020B0502020202020204" pitchFamily="34" charset="0"/>
                        </a:rPr>
                        <a:t>79 (90)</a:t>
                      </a:r>
                      <a:endParaRPr lang="en-US" sz="1100" b="1" i="0">
                        <a:latin typeface="Century Gothic" panose="020B0502020202020204" pitchFamily="34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6434205"/>
                  </a:ext>
                </a:extLst>
              </a:tr>
              <a:tr h="299917">
                <a:tc>
                  <a:txBody>
                    <a:bodyPr/>
                    <a:lstStyle/>
                    <a:p>
                      <a:r>
                        <a:rPr lang="en-US" sz="1100" b="1" i="0" dirty="0" err="1">
                          <a:latin typeface="Century Gothic" panose="020B0502020202020204" pitchFamily="34" charset="0"/>
                        </a:rPr>
                        <a:t>Inhibiteur</a:t>
                      </a:r>
                      <a:r>
                        <a:rPr lang="en-US" sz="1100" b="1" i="0" dirty="0">
                          <a:latin typeface="Century Gothic" panose="020B0502020202020204" pitchFamily="34" charset="0"/>
                        </a:rPr>
                        <a:t> de BCL2</a:t>
                      </a: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>
                          <a:latin typeface="Century Gothic" panose="020B0502020202020204" pitchFamily="34" charset="0"/>
                        </a:rPr>
                        <a:t>113 (46)</a:t>
                      </a:r>
                      <a:endParaRPr lang="en-US" sz="1100" b="1" i="0">
                        <a:latin typeface="Century Gothic" panose="020B0502020202020204" pitchFamily="34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>
                          <a:latin typeface="Century Gothic" panose="020B0502020202020204" pitchFamily="34" charset="0"/>
                        </a:rPr>
                        <a:t>42 (48)</a:t>
                      </a:r>
                      <a:endParaRPr lang="en-US" sz="1100" b="1" i="0">
                        <a:latin typeface="Century Gothic" panose="020B0502020202020204" pitchFamily="34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1362548"/>
                  </a:ext>
                </a:extLst>
              </a:tr>
              <a:tr h="299917">
                <a:tc>
                  <a:txBody>
                    <a:bodyPr/>
                    <a:lstStyle/>
                    <a:p>
                      <a:r>
                        <a:rPr lang="en-US" sz="1100" b="1" i="0" dirty="0" err="1">
                          <a:latin typeface="Century Gothic" panose="020B0502020202020204" pitchFamily="34" charset="0"/>
                        </a:rPr>
                        <a:t>Inhibiteur</a:t>
                      </a:r>
                      <a:r>
                        <a:rPr lang="en-US" sz="1100" b="1" i="0" dirty="0">
                          <a:latin typeface="Century Gothic" panose="020B0502020202020204" pitchFamily="34" charset="0"/>
                        </a:rPr>
                        <a:t> de PI3K</a:t>
                      </a: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>
                          <a:latin typeface="Century Gothic" panose="020B0502020202020204" pitchFamily="34" charset="0"/>
                        </a:rPr>
                        <a:t>61 (25)</a:t>
                      </a:r>
                      <a:endParaRPr lang="en-US" sz="1100" b="1" i="0">
                        <a:latin typeface="Century Gothic" panose="020B0502020202020204" pitchFamily="34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>
                          <a:latin typeface="Century Gothic" panose="020B0502020202020204" pitchFamily="34" charset="0"/>
                        </a:rPr>
                        <a:t>24 (24)</a:t>
                      </a:r>
                      <a:endParaRPr lang="en-US" sz="1100" b="1" i="0">
                        <a:latin typeface="Century Gothic" panose="020B0502020202020204" pitchFamily="34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01256662"/>
                  </a:ext>
                </a:extLst>
              </a:tr>
              <a:tr h="299917">
                <a:tc>
                  <a:txBody>
                    <a:bodyPr/>
                    <a:lstStyle/>
                    <a:p>
                      <a:r>
                        <a:rPr lang="en-US" sz="1100" b="1" i="0">
                          <a:latin typeface="Century Gothic" panose="020B0502020202020204" pitchFamily="34" charset="0"/>
                        </a:rPr>
                        <a:t>CAR-T</a:t>
                      </a: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>
                          <a:latin typeface="Century Gothic" panose="020B0502020202020204" pitchFamily="34" charset="0"/>
                        </a:rPr>
                        <a:t>15 (6)</a:t>
                      </a:r>
                      <a:endParaRPr lang="en-US" sz="1100" b="1" i="0">
                        <a:latin typeface="Century Gothic" panose="020B0502020202020204" pitchFamily="34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latin typeface="Century Gothic" panose="020B0502020202020204" pitchFamily="34" charset="0"/>
                        </a:rPr>
                        <a:t>8 (9)</a:t>
                      </a:r>
                      <a:endParaRPr lang="en-US" sz="1100" b="1" i="0" dirty="0">
                        <a:latin typeface="Century Gothic" panose="020B0502020202020204" pitchFamily="34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98737701"/>
                  </a:ext>
                </a:extLst>
              </a:tr>
            </a:tbl>
          </a:graphicData>
        </a:graphic>
      </p:graphicFrame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92E30CEE-A736-FEB4-585F-FCA67E123E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25503" t="21748" r="64919" b="32931"/>
          <a:stretch/>
        </p:blipFill>
        <p:spPr>
          <a:xfrm>
            <a:off x="6699008" y="1725929"/>
            <a:ext cx="800572" cy="2403463"/>
          </a:xfrm>
          <a:prstGeom prst="rect">
            <a:avLst/>
          </a:prstGeom>
        </p:spPr>
      </p:pic>
      <p:graphicFrame>
        <p:nvGraphicFramePr>
          <p:cNvPr id="13" name="Chart 16">
            <a:extLst>
              <a:ext uri="{FF2B5EF4-FFF2-40B4-BE49-F238E27FC236}">
                <a16:creationId xmlns:a16="http://schemas.microsoft.com/office/drawing/2014/main" xmlns="" id="{8774B1BD-101D-ED64-1452-40A0360CDFCA}"/>
              </a:ext>
            </a:extLst>
          </p:cNvPr>
          <p:cNvGraphicFramePr/>
          <p:nvPr>
            <p:extLst/>
          </p:nvPr>
        </p:nvGraphicFramePr>
        <p:xfrm>
          <a:off x="5465127" y="1442899"/>
          <a:ext cx="634886" cy="2838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Espace réservé du contenu 5">
            <a:extLst>
              <a:ext uri="{FF2B5EF4-FFF2-40B4-BE49-F238E27FC236}">
                <a16:creationId xmlns:a16="http://schemas.microsoft.com/office/drawing/2014/main" xmlns="" id="{AF6153FE-D1E6-5398-779F-B0D54FDDC7B0}"/>
              </a:ext>
            </a:extLst>
          </p:cNvPr>
          <p:cNvSpPr txBox="1">
            <a:spLocks/>
          </p:cNvSpPr>
          <p:nvPr/>
        </p:nvSpPr>
        <p:spPr>
          <a:xfrm>
            <a:off x="5389124" y="1298486"/>
            <a:ext cx="6482238" cy="3330491"/>
          </a:xfrm>
          <a:prstGeom prst="rect">
            <a:avLst/>
          </a:prstGeom>
          <a:ln w="12700">
            <a:solidFill>
              <a:srgbClr val="005086"/>
            </a:solidFill>
          </a:ln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>
                <a:solidFill>
                  <a:prstClr val="black"/>
                </a:solidFill>
              </a:rPr>
              <a:t> 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5" name="Espace réservé du texte 6">
            <a:extLst>
              <a:ext uri="{FF2B5EF4-FFF2-40B4-BE49-F238E27FC236}">
                <a16:creationId xmlns:a16="http://schemas.microsoft.com/office/drawing/2014/main" xmlns="" id="{FDF6DFB8-DBCC-D776-D7C1-C803AA6511D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08637" y="1103174"/>
            <a:ext cx="1181313" cy="387350"/>
          </a:xfrm>
        </p:spPr>
        <p:txBody>
          <a:bodyPr/>
          <a:lstStyle/>
          <a:p>
            <a:pPr algn="ctr"/>
            <a:r>
              <a:rPr lang="fr-FR" sz="1000">
                <a:latin typeface="Century Gothic" panose="020B0502020202020204" pitchFamily="34" charset="0"/>
              </a:rPr>
              <a:t>BTK C481x (63)</a:t>
            </a:r>
            <a:endParaRPr lang="fr-FR" sz="800" dirty="0"/>
          </a:p>
        </p:txBody>
      </p:sp>
      <p:sp>
        <p:nvSpPr>
          <p:cNvPr id="16" name="Espace réservé du texte 6">
            <a:extLst>
              <a:ext uri="{FF2B5EF4-FFF2-40B4-BE49-F238E27FC236}">
                <a16:creationId xmlns:a16="http://schemas.microsoft.com/office/drawing/2014/main" xmlns="" id="{B6463D0E-23F2-DAE2-5053-DED44A1802F4}"/>
              </a:ext>
            </a:extLst>
          </p:cNvPr>
          <p:cNvSpPr txBox="1">
            <a:spLocks/>
          </p:cNvSpPr>
          <p:nvPr/>
        </p:nvSpPr>
        <p:spPr>
          <a:xfrm>
            <a:off x="8309456" y="1103174"/>
            <a:ext cx="1181313" cy="38735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rgbClr val="737078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000"/>
              <a:t>BTK T474x (34)</a:t>
            </a:r>
            <a:endParaRPr lang="fr-FR" sz="800" dirty="0"/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xmlns="" id="{1BAFF825-D4CD-104A-3592-BE34AAC4EA42}"/>
              </a:ext>
            </a:extLst>
          </p:cNvPr>
          <p:cNvSpPr txBox="1">
            <a:spLocks/>
          </p:cNvSpPr>
          <p:nvPr/>
        </p:nvSpPr>
        <p:spPr>
          <a:xfrm>
            <a:off x="10181250" y="1103174"/>
            <a:ext cx="1181313" cy="38735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rgbClr val="737078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000"/>
              <a:t>BTK L528w (14)</a:t>
            </a:r>
            <a:endParaRPr lang="fr-FR" sz="800" dirty="0"/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xmlns="" id="{7441B7BA-D185-5F54-7E2F-468A77F3D8E9}"/>
              </a:ext>
            </a:extLst>
          </p:cNvPr>
          <p:cNvCxnSpPr>
            <a:cxnSpLocks/>
          </p:cNvCxnSpPr>
          <p:nvPr/>
        </p:nvCxnSpPr>
        <p:spPr>
          <a:xfrm>
            <a:off x="6057530" y="4132353"/>
            <a:ext cx="555735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e 50">
            <a:extLst>
              <a:ext uri="{FF2B5EF4-FFF2-40B4-BE49-F238E27FC236}">
                <a16:creationId xmlns:a16="http://schemas.microsoft.com/office/drawing/2014/main" xmlns="" id="{27EAD5EB-96B0-95DE-574E-63788F52CDA9}"/>
              </a:ext>
            </a:extLst>
          </p:cNvPr>
          <p:cNvGrpSpPr/>
          <p:nvPr/>
        </p:nvGrpSpPr>
        <p:grpSpPr>
          <a:xfrm>
            <a:off x="6328053" y="4132353"/>
            <a:ext cx="1342937" cy="322954"/>
            <a:chOff x="6105646" y="4770268"/>
            <a:chExt cx="1342937" cy="322954"/>
          </a:xfrm>
        </p:grpSpPr>
        <p:sp>
          <p:nvSpPr>
            <p:cNvPr id="21" name="Espace réservé du texte 6">
              <a:extLst>
                <a:ext uri="{FF2B5EF4-FFF2-40B4-BE49-F238E27FC236}">
                  <a16:creationId xmlns:a16="http://schemas.microsoft.com/office/drawing/2014/main" xmlns="" id="{4762FBB0-27BD-255A-5223-BCB0A50129FE}"/>
                </a:ext>
              </a:extLst>
            </p:cNvPr>
            <p:cNvSpPr txBox="1">
              <a:spLocks/>
            </p:cNvSpPr>
            <p:nvPr/>
          </p:nvSpPr>
          <p:spPr>
            <a:xfrm>
              <a:off x="6105646" y="4816365"/>
              <a:ext cx="1342937" cy="276857"/>
            </a:xfrm>
            <a:prstGeom prst="rect">
              <a:avLst/>
            </a:prstGeom>
            <a:noFill/>
          </p:spPr>
          <p:txBody>
            <a:bodyPr anchor="ctr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b="1" kern="1200">
                  <a:solidFill>
                    <a:srgbClr val="737078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100"/>
                <a:t>Baseline	 PD</a:t>
              </a:r>
              <a:endParaRPr lang="fr-FR" sz="1000" dirty="0"/>
            </a:p>
          </p:txBody>
        </p:sp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xmlns="" id="{990A2FD8-8A17-5883-A794-CBD7BB2004F5}"/>
                </a:ext>
              </a:extLst>
            </p:cNvPr>
            <p:cNvCxnSpPr/>
            <p:nvPr/>
          </p:nvCxnSpPr>
          <p:spPr>
            <a:xfrm flipV="1">
              <a:off x="6495495" y="4770268"/>
              <a:ext cx="0" cy="68062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49">
              <a:extLst>
                <a:ext uri="{FF2B5EF4-FFF2-40B4-BE49-F238E27FC236}">
                  <a16:creationId xmlns:a16="http://schemas.microsoft.com/office/drawing/2014/main" xmlns="" id="{0EC0D922-0D05-C8E1-1A06-103C3560C9C7}"/>
                </a:ext>
              </a:extLst>
            </p:cNvPr>
            <p:cNvCxnSpPr/>
            <p:nvPr/>
          </p:nvCxnSpPr>
          <p:spPr>
            <a:xfrm flipV="1">
              <a:off x="7250064" y="4773227"/>
              <a:ext cx="0" cy="68062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e 53">
            <a:extLst>
              <a:ext uri="{FF2B5EF4-FFF2-40B4-BE49-F238E27FC236}">
                <a16:creationId xmlns:a16="http://schemas.microsoft.com/office/drawing/2014/main" xmlns="" id="{DE5F794F-CCD2-8FDE-4181-6FC6DA97284F}"/>
              </a:ext>
            </a:extLst>
          </p:cNvPr>
          <p:cNvGrpSpPr/>
          <p:nvPr/>
        </p:nvGrpSpPr>
        <p:grpSpPr>
          <a:xfrm>
            <a:off x="8085386" y="4132353"/>
            <a:ext cx="1446905" cy="322954"/>
            <a:chOff x="6105646" y="4770268"/>
            <a:chExt cx="1446905" cy="322954"/>
          </a:xfrm>
        </p:grpSpPr>
        <p:sp>
          <p:nvSpPr>
            <p:cNvPr id="66" name="Espace réservé du texte 6">
              <a:extLst>
                <a:ext uri="{FF2B5EF4-FFF2-40B4-BE49-F238E27FC236}">
                  <a16:creationId xmlns:a16="http://schemas.microsoft.com/office/drawing/2014/main" xmlns="" id="{AC89E33B-B15B-CE68-AB9F-0A39A5AF75A0}"/>
                </a:ext>
              </a:extLst>
            </p:cNvPr>
            <p:cNvSpPr txBox="1">
              <a:spLocks/>
            </p:cNvSpPr>
            <p:nvPr/>
          </p:nvSpPr>
          <p:spPr>
            <a:xfrm>
              <a:off x="6105646" y="4816365"/>
              <a:ext cx="1446905" cy="276857"/>
            </a:xfrm>
            <a:prstGeom prst="rect">
              <a:avLst/>
            </a:prstGeom>
            <a:noFill/>
          </p:spPr>
          <p:txBody>
            <a:bodyPr anchor="ctr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b="1" kern="1200">
                  <a:solidFill>
                    <a:srgbClr val="737078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100"/>
                <a:t>Baseline	 PD</a:t>
              </a:r>
              <a:endParaRPr lang="fr-FR" sz="1000" dirty="0"/>
            </a:p>
          </p:txBody>
        </p:sp>
        <p:cxnSp>
          <p:nvCxnSpPr>
            <p:cNvPr id="70" name="Connecteur droit 69">
              <a:extLst>
                <a:ext uri="{FF2B5EF4-FFF2-40B4-BE49-F238E27FC236}">
                  <a16:creationId xmlns:a16="http://schemas.microsoft.com/office/drawing/2014/main" xmlns="" id="{7ADD0BA3-1800-D94A-58A0-57F939C87A65}"/>
                </a:ext>
              </a:extLst>
            </p:cNvPr>
            <p:cNvCxnSpPr/>
            <p:nvPr/>
          </p:nvCxnSpPr>
          <p:spPr>
            <a:xfrm flipV="1">
              <a:off x="6495495" y="4770268"/>
              <a:ext cx="0" cy="68062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droit 70">
              <a:extLst>
                <a:ext uri="{FF2B5EF4-FFF2-40B4-BE49-F238E27FC236}">
                  <a16:creationId xmlns:a16="http://schemas.microsoft.com/office/drawing/2014/main" xmlns="" id="{4AFB0DEC-763C-D6E6-1DCF-B00B28B7AB0B}"/>
                </a:ext>
              </a:extLst>
            </p:cNvPr>
            <p:cNvCxnSpPr/>
            <p:nvPr/>
          </p:nvCxnSpPr>
          <p:spPr>
            <a:xfrm flipV="1">
              <a:off x="7305328" y="4773227"/>
              <a:ext cx="0" cy="68062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e 74">
            <a:extLst>
              <a:ext uri="{FF2B5EF4-FFF2-40B4-BE49-F238E27FC236}">
                <a16:creationId xmlns:a16="http://schemas.microsoft.com/office/drawing/2014/main" xmlns="" id="{C82DEA13-BFCD-2AED-99AE-B1D8699C8871}"/>
              </a:ext>
            </a:extLst>
          </p:cNvPr>
          <p:cNvGrpSpPr/>
          <p:nvPr/>
        </p:nvGrpSpPr>
        <p:grpSpPr>
          <a:xfrm>
            <a:off x="9954799" y="4132353"/>
            <a:ext cx="1431142" cy="322954"/>
            <a:chOff x="6105646" y="4770268"/>
            <a:chExt cx="1431142" cy="322954"/>
          </a:xfrm>
        </p:grpSpPr>
        <p:sp>
          <p:nvSpPr>
            <p:cNvPr id="76" name="Espace réservé du texte 6">
              <a:extLst>
                <a:ext uri="{FF2B5EF4-FFF2-40B4-BE49-F238E27FC236}">
                  <a16:creationId xmlns:a16="http://schemas.microsoft.com/office/drawing/2014/main" xmlns="" id="{1617B8B7-846F-91E7-1097-0F875EE2F8BC}"/>
                </a:ext>
              </a:extLst>
            </p:cNvPr>
            <p:cNvSpPr txBox="1">
              <a:spLocks/>
            </p:cNvSpPr>
            <p:nvPr/>
          </p:nvSpPr>
          <p:spPr>
            <a:xfrm>
              <a:off x="6105646" y="4816365"/>
              <a:ext cx="1431142" cy="276857"/>
            </a:xfrm>
            <a:prstGeom prst="rect">
              <a:avLst/>
            </a:prstGeom>
            <a:noFill/>
          </p:spPr>
          <p:txBody>
            <a:bodyPr anchor="ctr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b="1" kern="1200">
                  <a:solidFill>
                    <a:srgbClr val="737078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100"/>
                <a:t>Baseline	 PD</a:t>
              </a:r>
              <a:endParaRPr lang="fr-FR" sz="1000" dirty="0"/>
            </a:p>
          </p:txBody>
        </p:sp>
        <p:cxnSp>
          <p:nvCxnSpPr>
            <p:cNvPr id="80" name="Connecteur droit 79">
              <a:extLst>
                <a:ext uri="{FF2B5EF4-FFF2-40B4-BE49-F238E27FC236}">
                  <a16:creationId xmlns:a16="http://schemas.microsoft.com/office/drawing/2014/main" xmlns="" id="{1B451762-E9E1-E82D-1BD0-3A99E937DC5F}"/>
                </a:ext>
              </a:extLst>
            </p:cNvPr>
            <p:cNvCxnSpPr/>
            <p:nvPr/>
          </p:nvCxnSpPr>
          <p:spPr>
            <a:xfrm flipV="1">
              <a:off x="6495495" y="4770268"/>
              <a:ext cx="0" cy="68062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cteur droit 80">
              <a:extLst>
                <a:ext uri="{FF2B5EF4-FFF2-40B4-BE49-F238E27FC236}">
                  <a16:creationId xmlns:a16="http://schemas.microsoft.com/office/drawing/2014/main" xmlns="" id="{FA85E347-18EC-B8A9-7545-35E13BBAAA9B}"/>
                </a:ext>
              </a:extLst>
            </p:cNvPr>
            <p:cNvCxnSpPr/>
            <p:nvPr/>
          </p:nvCxnSpPr>
          <p:spPr>
            <a:xfrm flipV="1">
              <a:off x="7305328" y="4773227"/>
              <a:ext cx="0" cy="68062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5" name="Image 84">
            <a:extLst>
              <a:ext uri="{FF2B5EF4-FFF2-40B4-BE49-F238E27FC236}">
                <a16:creationId xmlns:a16="http://schemas.microsoft.com/office/drawing/2014/main" xmlns="" id="{8DC81CBC-4B0C-5B00-B04F-7A40AE4A51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50383" t="21748" r="39200" b="32931"/>
          <a:stretch/>
        </p:blipFill>
        <p:spPr>
          <a:xfrm>
            <a:off x="8464742" y="1713409"/>
            <a:ext cx="870742" cy="2403463"/>
          </a:xfrm>
          <a:prstGeom prst="rect">
            <a:avLst/>
          </a:prstGeom>
        </p:spPr>
      </p:pic>
      <p:pic>
        <p:nvPicPr>
          <p:cNvPr id="86" name="Image 85">
            <a:extLst>
              <a:ext uri="{FF2B5EF4-FFF2-40B4-BE49-F238E27FC236}">
                <a16:creationId xmlns:a16="http://schemas.microsoft.com/office/drawing/2014/main" xmlns="" id="{A4738DCD-179A-42DD-8163-C3606467C3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75450" t="21748" r="14133" b="32931"/>
          <a:stretch/>
        </p:blipFill>
        <p:spPr>
          <a:xfrm>
            <a:off x="10336536" y="1721149"/>
            <a:ext cx="870742" cy="2403463"/>
          </a:xfrm>
          <a:prstGeom prst="rect">
            <a:avLst/>
          </a:prstGeom>
        </p:spPr>
      </p:pic>
      <p:sp>
        <p:nvSpPr>
          <p:cNvPr id="101" name="Freeform 5">
            <a:extLst>
              <a:ext uri="{FF2B5EF4-FFF2-40B4-BE49-F238E27FC236}">
                <a16:creationId xmlns:a16="http://schemas.microsoft.com/office/drawing/2014/main" xmlns="" id="{4C261FBF-1107-A06D-01D8-E76F23506E92}"/>
              </a:ext>
            </a:extLst>
          </p:cNvPr>
          <p:cNvSpPr/>
          <p:nvPr/>
        </p:nvSpPr>
        <p:spPr>
          <a:xfrm>
            <a:off x="1191156" y="4886326"/>
            <a:ext cx="3964504" cy="881856"/>
          </a:xfrm>
          <a:prstGeom prst="rect">
            <a:avLst/>
          </a:prstGeom>
          <a:solidFill>
            <a:srgbClr val="005087"/>
          </a:solidFill>
        </p:spPr>
        <p:txBody>
          <a:bodyPr anchor="ctr"/>
          <a:lstStyle/>
          <a:p>
            <a:pPr algn="ctr">
              <a:spcBef>
                <a:spcPts val="1000"/>
              </a:spcBef>
              <a:buClr>
                <a:srgbClr val="106DAE"/>
              </a:buClr>
              <a:buSzPct val="60000"/>
            </a:pPr>
            <a:r>
              <a:rPr lang="fr-FR" sz="1500" b="1">
                <a:solidFill>
                  <a:prstClr val="white"/>
                </a:solidFill>
                <a:cs typeface="Arial Narrow" panose="020B0604020202020204" pitchFamily="34" charset="0"/>
              </a:rPr>
              <a:t>Analyse portant sur </a:t>
            </a:r>
            <a:br>
              <a:rPr lang="fr-FR" sz="1500" b="1">
                <a:solidFill>
                  <a:prstClr val="white"/>
                </a:solidFill>
                <a:cs typeface="Arial Narrow" panose="020B0604020202020204" pitchFamily="34" charset="0"/>
              </a:rPr>
            </a:br>
            <a:r>
              <a:rPr lang="fr-FR" sz="1500" b="1">
                <a:solidFill>
                  <a:prstClr val="white"/>
                </a:solidFill>
                <a:cs typeface="Arial Narrow" panose="020B0604020202020204" pitchFamily="34" charset="0"/>
              </a:rPr>
              <a:t>les 88 patients ayant progressé</a:t>
            </a:r>
          </a:p>
        </p:txBody>
      </p:sp>
      <p:sp>
        <p:nvSpPr>
          <p:cNvPr id="105" name="Freeform 5">
            <a:extLst>
              <a:ext uri="{FF2B5EF4-FFF2-40B4-BE49-F238E27FC236}">
                <a16:creationId xmlns:a16="http://schemas.microsoft.com/office/drawing/2014/main" xmlns="" id="{58862D62-8DB6-D54B-B7AB-58D4A1AEE611}"/>
              </a:ext>
            </a:extLst>
          </p:cNvPr>
          <p:cNvSpPr/>
          <p:nvPr/>
        </p:nvSpPr>
        <p:spPr>
          <a:xfrm>
            <a:off x="5389123" y="4886326"/>
            <a:ext cx="6482237" cy="881856"/>
          </a:xfrm>
          <a:prstGeom prst="rect">
            <a:avLst/>
          </a:prstGeom>
          <a:solidFill>
            <a:srgbClr val="005087"/>
          </a:solidFill>
        </p:spPr>
        <p:txBody>
          <a:bodyPr anchor="ctr"/>
          <a:lstStyle/>
          <a:p>
            <a:pPr algn="ctr">
              <a:spcBef>
                <a:spcPts val="1000"/>
              </a:spcBef>
              <a:buClr>
                <a:srgbClr val="106DAE"/>
              </a:buClr>
              <a:buSzPct val="60000"/>
            </a:pPr>
            <a:r>
              <a:rPr lang="fr-FR" sz="1500" b="1">
                <a:solidFill>
                  <a:prstClr val="white"/>
                </a:solidFill>
                <a:cs typeface="Arial Narrow" panose="020B0604020202020204" pitchFamily="34" charset="0"/>
              </a:rPr>
              <a:t>44% mutations de BTK</a:t>
            </a:r>
          </a:p>
          <a:p>
            <a:pPr algn="ctr">
              <a:spcBef>
                <a:spcPts val="1000"/>
              </a:spcBef>
              <a:buClr>
                <a:srgbClr val="106DAE"/>
              </a:buClr>
              <a:buSzPct val="60000"/>
            </a:pPr>
            <a:r>
              <a:rPr lang="fr-FR" sz="1500" b="1">
                <a:solidFill>
                  <a:prstClr val="white"/>
                </a:solidFill>
                <a:cs typeface="Arial Narrow" panose="020B0604020202020204" pitchFamily="34" charset="0"/>
              </a:rPr>
              <a:t>24% autres </a:t>
            </a:r>
            <a:r>
              <a:rPr lang="fr-FR" sz="1500">
                <a:solidFill>
                  <a:prstClr val="white"/>
                </a:solidFill>
                <a:cs typeface="Arial Narrow" panose="020B0604020202020204" pitchFamily="34" charset="0"/>
              </a:rPr>
              <a:t>(TP53, PIK3CA, PLCG2 TET2, IRF4, BCL2, KMT2C)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C14399-0A9F-F561-F629-84F671A25EBF}"/>
              </a:ext>
            </a:extLst>
          </p:cNvPr>
          <p:cNvSpPr/>
          <p:nvPr/>
        </p:nvSpPr>
        <p:spPr>
          <a:xfrm>
            <a:off x="8309455" y="1103173"/>
            <a:ext cx="3053107" cy="38735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xmlns="" id="{582CC177-B6BA-E7F0-8BD1-FF32BB79A3FC}"/>
              </a:ext>
            </a:extLst>
          </p:cNvPr>
          <p:cNvSpPr txBox="1">
            <a:spLocks/>
          </p:cNvSpPr>
          <p:nvPr/>
        </p:nvSpPr>
        <p:spPr>
          <a:xfrm>
            <a:off x="1030172" y="6549923"/>
            <a:ext cx="5159375" cy="2471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i="1" kern="1200" baseline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prstClr val="white"/>
                </a:solidFill>
              </a:rPr>
              <a:t>J. Brown et al., ASH</a:t>
            </a:r>
            <a:r>
              <a:rPr lang="fr-FR" baseline="30000" dirty="0">
                <a:solidFill>
                  <a:prstClr val="white"/>
                </a:solidFill>
              </a:rPr>
              <a:t>® </a:t>
            </a:r>
            <a:r>
              <a:rPr lang="fr-FR" dirty="0">
                <a:solidFill>
                  <a:prstClr val="white"/>
                </a:solidFill>
              </a:rPr>
              <a:t>2023, Abs. #326</a:t>
            </a:r>
          </a:p>
        </p:txBody>
      </p:sp>
    </p:spTree>
    <p:extLst>
      <p:ext uri="{BB962C8B-B14F-4D97-AF65-F5344CB8AC3E}">
        <p14:creationId xmlns:p14="http://schemas.microsoft.com/office/powerpoint/2010/main" val="92773433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xmlns="" id="{1DD1EC4D-9C3F-3C36-FDCB-63BC4C2ADE8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295931" y="1365475"/>
          <a:ext cx="4985648" cy="3537043"/>
        </p:xfrm>
        <a:graphic>
          <a:graphicData uri="http://schemas.openxmlformats.org/drawingml/2006/table">
            <a:tbl>
              <a:tblPr firstRow="1" bandRow="1"/>
              <a:tblGrid>
                <a:gridCol w="2414326">
                  <a:extLst>
                    <a:ext uri="{9D8B030D-6E8A-4147-A177-3AD203B41FA5}">
                      <a16:colId xmlns:a16="http://schemas.microsoft.com/office/drawing/2014/main" xmlns="" val="4176269001"/>
                    </a:ext>
                  </a:extLst>
                </a:gridCol>
                <a:gridCol w="1285661">
                  <a:extLst>
                    <a:ext uri="{9D8B030D-6E8A-4147-A177-3AD203B41FA5}">
                      <a16:colId xmlns:a16="http://schemas.microsoft.com/office/drawing/2014/main" xmlns="" val="2317439276"/>
                    </a:ext>
                  </a:extLst>
                </a:gridCol>
                <a:gridCol w="1285661">
                  <a:extLst>
                    <a:ext uri="{9D8B030D-6E8A-4147-A177-3AD203B41FA5}">
                      <a16:colId xmlns:a16="http://schemas.microsoft.com/office/drawing/2014/main" xmlns="" val="2790876348"/>
                    </a:ext>
                  </a:extLst>
                </a:gridCol>
              </a:tblGrid>
              <a:tr h="332062">
                <a:tc row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fr-FR" sz="1400" b="1" i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Toxicité</a:t>
                      </a:r>
                      <a:endParaRPr lang="fr-FR" sz="1400" b="0" i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+mn-lt"/>
                        </a:rPr>
                        <a:t>TEAEs </a:t>
                      </a:r>
                      <a:r>
                        <a:rPr lang="en-US" sz="1400" b="0" kern="1200" dirty="0">
                          <a:solidFill>
                            <a:schemeClr val="bg1"/>
                          </a:solidFill>
                          <a:latin typeface="+mn-lt"/>
                        </a:rPr>
                        <a:t>(</a:t>
                      </a:r>
                      <a:r>
                        <a:rPr lang="en-US" sz="1400" b="0" u="sng" kern="1200" dirty="0">
                          <a:solidFill>
                            <a:schemeClr val="bg1"/>
                          </a:solidFill>
                          <a:latin typeface="+mn-lt"/>
                        </a:rPr>
                        <a:t>&gt;</a:t>
                      </a:r>
                      <a:r>
                        <a:rPr lang="en-US" sz="1400" b="0" u="none" kern="120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0" kern="1200" dirty="0">
                          <a:solidFill>
                            <a:schemeClr val="bg1"/>
                          </a:solidFill>
                          <a:latin typeface="+mn-lt"/>
                        </a:rPr>
                        <a:t>20%)</a:t>
                      </a:r>
                      <a:r>
                        <a:rPr 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 , n</a:t>
                      </a:r>
                      <a:r>
                        <a:rPr lang="en-US" sz="1400" b="0" kern="1200" dirty="0">
                          <a:solidFill>
                            <a:schemeClr val="bg1"/>
                          </a:solidFill>
                          <a:latin typeface="+mn-lt"/>
                        </a:rPr>
                        <a:t> (%)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bg1"/>
                          </a:solidFill>
                          <a:latin typeface="+mn-lt"/>
                        </a:rPr>
                        <a:t>I+V</a:t>
                      </a:r>
                    </a:p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>
                          <a:solidFill>
                            <a:schemeClr val="bg1"/>
                          </a:solidFill>
                          <a:latin typeface="+mn-lt"/>
                        </a:rPr>
                        <a:t>(n=106)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38204876"/>
                  </a:ext>
                </a:extLst>
              </a:tr>
              <a:tr h="473934">
                <a:tc vMerge="1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fr-FR" sz="2000" b="1" i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err="1">
                          <a:solidFill>
                            <a:schemeClr val="bg1"/>
                          </a:solidFill>
                          <a:latin typeface="+mn-lt"/>
                        </a:rPr>
                        <a:t>Tous</a:t>
                      </a:r>
                      <a:r>
                        <a:rPr lang="en-US" sz="1400" b="1" i="0" dirty="0">
                          <a:solidFill>
                            <a:schemeClr val="bg1"/>
                          </a:solidFill>
                          <a:latin typeface="+mn-lt"/>
                        </a:rPr>
                        <a:t> les grades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08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chemeClr val="bg1"/>
                          </a:solidFill>
                          <a:latin typeface="+mn-lt"/>
                        </a:rPr>
                        <a:t>Grade </a:t>
                      </a:r>
                      <a:r>
                        <a:rPr lang="en-US" sz="1400" b="1" i="0" u="none" dirty="0">
                          <a:solidFill>
                            <a:schemeClr val="bg1"/>
                          </a:solidFill>
                          <a:latin typeface="+mn-lt"/>
                        </a:rPr>
                        <a:t>≥</a:t>
                      </a:r>
                      <a:r>
                        <a:rPr lang="en-US" sz="1400" b="1" i="0" dirty="0">
                          <a:solidFill>
                            <a:schemeClr val="bg1"/>
                          </a:solidFill>
                          <a:latin typeface="+mn-lt"/>
                        </a:rPr>
                        <a:t> 3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F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21896491"/>
                  </a:ext>
                </a:extLst>
              </a:tr>
              <a:tr h="248277">
                <a:tc>
                  <a:txBody>
                    <a:bodyPr/>
                    <a:lstStyle/>
                    <a:p>
                      <a:r>
                        <a:rPr lang="en-US" sz="1200" b="0" i="0" dirty="0" err="1">
                          <a:latin typeface="+mn-lt"/>
                        </a:rPr>
                        <a:t>Diarrhée</a:t>
                      </a:r>
                      <a:endParaRPr lang="en-US" sz="1200" b="0" i="0" dirty="0">
                        <a:latin typeface="+mn-lt"/>
                      </a:endParaRP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latin typeface="+mn-lt"/>
                        </a:rPr>
                        <a:t>19 (42,2)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latin typeface="+mn-lt"/>
                        </a:rPr>
                        <a:t>1 (2,2)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8277"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latin typeface="+mn-lt"/>
                        </a:rPr>
                        <a:t>Fatigue</a:t>
                      </a: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latin typeface="+mn-lt"/>
                        </a:rPr>
                        <a:t>16 (35,6)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1 (2,2)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8277">
                <a:tc>
                  <a:txBody>
                    <a:bodyPr/>
                    <a:lstStyle/>
                    <a:p>
                      <a:r>
                        <a:rPr lang="en-US" sz="1200" b="0" i="0" dirty="0" err="1">
                          <a:latin typeface="+mn-lt"/>
                        </a:rPr>
                        <a:t>Arthralgie</a:t>
                      </a:r>
                      <a:endParaRPr lang="en-US" sz="1200" b="0" i="0" dirty="0">
                        <a:latin typeface="+mn-lt"/>
                      </a:endParaRP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latin typeface="+mn-lt"/>
                        </a:rPr>
                        <a:t>15 (33,3)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1 (2,2)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51203895"/>
                  </a:ext>
                </a:extLst>
              </a:tr>
              <a:tr h="248277"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latin typeface="+mn-lt"/>
                        </a:rPr>
                        <a:t>Constipation</a:t>
                      </a: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latin typeface="+mn-lt"/>
                        </a:rPr>
                        <a:t>14 (31,1)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1 (2,2)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08347750"/>
                  </a:ext>
                </a:extLst>
              </a:tr>
              <a:tr h="248277">
                <a:tc>
                  <a:txBody>
                    <a:bodyPr/>
                    <a:lstStyle/>
                    <a:p>
                      <a:r>
                        <a:rPr lang="en-US" sz="1200" b="0" i="0" dirty="0" err="1">
                          <a:latin typeface="+mn-lt"/>
                        </a:rPr>
                        <a:t>Céphalées</a:t>
                      </a:r>
                      <a:endParaRPr lang="en-US" sz="1200" b="0" i="0" dirty="0">
                        <a:latin typeface="+mn-lt"/>
                      </a:endParaRP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latin typeface="+mn-lt"/>
                        </a:rPr>
                        <a:t>14 (31,1)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latin typeface="+mn-lt"/>
                        </a:rPr>
                        <a:t>0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0723124"/>
                  </a:ext>
                </a:extLst>
              </a:tr>
              <a:tr h="248277">
                <a:tc>
                  <a:txBody>
                    <a:bodyPr/>
                    <a:lstStyle/>
                    <a:p>
                      <a:r>
                        <a:rPr lang="en-US" sz="1200" b="0" i="0" dirty="0" err="1">
                          <a:latin typeface="+mn-lt"/>
                        </a:rPr>
                        <a:t>Toux</a:t>
                      </a:r>
                      <a:endParaRPr lang="en-US" sz="1200" b="0" i="0" dirty="0">
                        <a:latin typeface="+mn-lt"/>
                      </a:endParaRP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latin typeface="+mn-lt"/>
                        </a:rPr>
                        <a:t>12 (26,7)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6434205"/>
                  </a:ext>
                </a:extLst>
              </a:tr>
              <a:tr h="248277">
                <a:tc>
                  <a:txBody>
                    <a:bodyPr/>
                    <a:lstStyle/>
                    <a:p>
                      <a:r>
                        <a:rPr lang="en-US" sz="1200" b="0" i="0" dirty="0" err="1">
                          <a:latin typeface="+mn-lt"/>
                        </a:rPr>
                        <a:t>Vertiges</a:t>
                      </a:r>
                      <a:endParaRPr lang="en-US" sz="1200" b="0" i="0" dirty="0">
                        <a:latin typeface="+mn-lt"/>
                      </a:endParaRP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latin typeface="+mn-lt"/>
                        </a:rPr>
                        <a:t>11 (24,4)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41607239"/>
                  </a:ext>
                </a:extLst>
              </a:tr>
              <a:tr h="248277">
                <a:tc>
                  <a:txBody>
                    <a:bodyPr/>
                    <a:lstStyle/>
                    <a:p>
                      <a:r>
                        <a:rPr lang="en-US" sz="1200" b="0" i="0" dirty="0" err="1">
                          <a:latin typeface="+mn-lt"/>
                        </a:rPr>
                        <a:t>Nausée</a:t>
                      </a:r>
                      <a:endParaRPr lang="en-US" sz="1200" b="0" i="0" dirty="0">
                        <a:latin typeface="+mn-lt"/>
                      </a:endParaRP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latin typeface="+mn-lt"/>
                        </a:rPr>
                        <a:t>11 (24,4)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91716943"/>
                  </a:ext>
                </a:extLst>
              </a:tr>
              <a:tr h="248277"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latin typeface="+mn-lt"/>
                        </a:rPr>
                        <a:t>Congestion nasal</a:t>
                      </a: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latin typeface="+mn-lt"/>
                        </a:rPr>
                        <a:t>10 (22,2)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9888453"/>
                  </a:ext>
                </a:extLst>
              </a:tr>
              <a:tr h="248277"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latin typeface="+mn-lt"/>
                        </a:rPr>
                        <a:t>Contusion</a:t>
                      </a: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latin typeface="+mn-lt"/>
                        </a:rPr>
                        <a:t>9 (20,0)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92145310"/>
                  </a:ext>
                </a:extLst>
              </a:tr>
              <a:tr h="248277">
                <a:tc>
                  <a:txBody>
                    <a:bodyPr/>
                    <a:lstStyle/>
                    <a:p>
                      <a:r>
                        <a:rPr lang="en-US" sz="1200" b="0" i="0" dirty="0" err="1">
                          <a:latin typeface="+mn-lt"/>
                        </a:rPr>
                        <a:t>Vomissement</a:t>
                      </a:r>
                      <a:endParaRPr lang="en-US" sz="1200" b="0" i="0" dirty="0">
                        <a:latin typeface="+mn-lt"/>
                      </a:endParaRP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latin typeface="+mn-lt"/>
                        </a:rPr>
                        <a:t>9 (20,0)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8447618"/>
                  </a:ext>
                </a:extLst>
              </a:tr>
            </a:tbl>
          </a:graphicData>
        </a:graphic>
      </p:graphicFrame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xmlns="" id="{9A98108B-7764-7961-C098-45742D9EFA1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/>
          </a:bodyPr>
          <a:lstStyle/>
          <a:p>
            <a:r>
              <a:rPr lang="fr-FR" dirty="0"/>
              <a:t>9-12 décembre 2023</a:t>
            </a:r>
          </a:p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893AED39-000E-E570-A908-0C17BF71DA89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fr-FR" dirty="0"/>
              <a:t>J. A. </a:t>
            </a:r>
            <a:r>
              <a:rPr lang="fr-FR" dirty="0" err="1"/>
              <a:t>Woyach</a:t>
            </a:r>
            <a:r>
              <a:rPr lang="fr-FR" dirty="0"/>
              <a:t> et al., ASH</a:t>
            </a:r>
            <a:r>
              <a:rPr lang="fr-FR" baseline="30000" dirty="0"/>
              <a:t>® </a:t>
            </a:r>
            <a:r>
              <a:rPr lang="fr-FR" dirty="0"/>
              <a:t>2023, Abs. #325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83FB1C32-EDFB-566E-8785-DC8F254EFC8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/>
              <a:t>Inhibiteurs non-covalents de BTK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7FF90D4C-FC05-61B9-1204-AAE7C7B6181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/>
              <a:t>Essai de phase 1 d’escalade de dose</a:t>
            </a:r>
            <a:r>
              <a:rPr lang="fr-FR" b="0"/>
              <a:t> (3+3) : </a:t>
            </a:r>
            <a:r>
              <a:rPr lang="fr-FR"/>
              <a:t/>
            </a:r>
            <a:br>
              <a:rPr lang="fr-FR"/>
            </a:br>
            <a:r>
              <a:rPr lang="fr-FR"/>
              <a:t>LP-168 </a:t>
            </a:r>
            <a:r>
              <a:rPr lang="fr-FR" b="0"/>
              <a:t>(inhibiteur non-covalent/covalent de BTK)</a:t>
            </a:r>
          </a:p>
        </p:txBody>
      </p:sp>
      <p:sp>
        <p:nvSpPr>
          <p:cNvPr id="101" name="Freeform 5">
            <a:extLst>
              <a:ext uri="{FF2B5EF4-FFF2-40B4-BE49-F238E27FC236}">
                <a16:creationId xmlns:a16="http://schemas.microsoft.com/office/drawing/2014/main" xmlns="" id="{4C261FBF-1107-A06D-01D8-E76F23506E92}"/>
              </a:ext>
            </a:extLst>
          </p:cNvPr>
          <p:cNvSpPr/>
          <p:nvPr/>
        </p:nvSpPr>
        <p:spPr>
          <a:xfrm>
            <a:off x="6552860" y="4135755"/>
            <a:ext cx="5238635" cy="1533525"/>
          </a:xfrm>
          <a:prstGeom prst="rect">
            <a:avLst/>
          </a:prstGeom>
          <a:solidFill>
            <a:srgbClr val="005087"/>
          </a:solidFill>
        </p:spPr>
        <p:txBody>
          <a:bodyPr anchor="ctr"/>
          <a:lstStyle/>
          <a:p>
            <a:pPr>
              <a:spcBef>
                <a:spcPts val="1000"/>
              </a:spcBef>
              <a:buClr>
                <a:srgbClr val="106DAE"/>
              </a:buClr>
              <a:buSzPct val="60000"/>
            </a:pPr>
            <a:r>
              <a:rPr lang="fr-FR" sz="1500" b="1" dirty="0">
                <a:solidFill>
                  <a:prstClr val="white"/>
                </a:solidFill>
                <a:cs typeface="Arial Narrow" panose="020B0604020202020204" pitchFamily="34" charset="0"/>
              </a:rPr>
              <a:t>Analyse :</a:t>
            </a:r>
          </a:p>
          <a:p>
            <a:pPr marL="180000" indent="-180000">
              <a:buClr>
                <a:prstClr val="white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1500" dirty="0">
                <a:solidFill>
                  <a:prstClr val="white"/>
                </a:solidFill>
                <a:cs typeface="Arial Narrow" panose="020B0604020202020204" pitchFamily="34" charset="0"/>
              </a:rPr>
              <a:t>LP-168 liaison covalente à BTK-</a:t>
            </a:r>
            <a:r>
              <a:rPr lang="fr-FR" sz="1500" dirty="0" err="1">
                <a:solidFill>
                  <a:prstClr val="white"/>
                </a:solidFill>
                <a:cs typeface="Arial Narrow" panose="020B0604020202020204" pitchFamily="34" charset="0"/>
              </a:rPr>
              <a:t>wt</a:t>
            </a:r>
            <a:r>
              <a:rPr lang="fr-FR" sz="1500" dirty="0">
                <a:solidFill>
                  <a:prstClr val="white"/>
                </a:solidFill>
                <a:cs typeface="Arial Narrow" panose="020B0604020202020204" pitchFamily="34" charset="0"/>
              </a:rPr>
              <a:t> et non –covalente à BTK muté</a:t>
            </a:r>
          </a:p>
          <a:p>
            <a:pPr marL="180000" indent="-180000">
              <a:buClr>
                <a:prstClr val="white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1500" dirty="0">
                <a:solidFill>
                  <a:prstClr val="white"/>
                </a:solidFill>
                <a:cs typeface="Arial Narrow" panose="020B0604020202020204" pitchFamily="34" charset="0"/>
              </a:rPr>
              <a:t>Diverses hémopathies lymphoïdes (n=43, 37 LLC R/R)</a:t>
            </a:r>
          </a:p>
          <a:p>
            <a:pPr marL="180000" indent="-180000">
              <a:buClr>
                <a:prstClr val="white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1500" dirty="0">
                <a:solidFill>
                  <a:prstClr val="white"/>
                </a:solidFill>
                <a:cs typeface="Arial Narrow" panose="020B0604020202020204" pitchFamily="34" charset="0"/>
              </a:rPr>
              <a:t>Pas de DLT identifiée</a:t>
            </a:r>
          </a:p>
          <a:p>
            <a:pPr marL="180000" indent="-180000">
              <a:buClr>
                <a:prstClr val="white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1500" dirty="0">
                <a:solidFill>
                  <a:prstClr val="white"/>
                </a:solidFill>
                <a:cs typeface="Arial Narrow" panose="020B0604020202020204" pitchFamily="34" charset="0"/>
              </a:rPr>
              <a:t>3 patients ont arrêté pour toxicité</a:t>
            </a:r>
          </a:p>
        </p:txBody>
      </p:sp>
      <p:graphicFrame>
        <p:nvGraphicFramePr>
          <p:cNvPr id="18" name="Tableau 17">
            <a:extLst>
              <a:ext uri="{FF2B5EF4-FFF2-40B4-BE49-F238E27FC236}">
                <a16:creationId xmlns:a16="http://schemas.microsoft.com/office/drawing/2014/main" xmlns="" id="{B1B08AED-C8C7-8C7C-6C51-BCEA805528C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552860" y="1365476"/>
          <a:ext cx="5238635" cy="2536924"/>
        </p:xfrm>
        <a:graphic>
          <a:graphicData uri="http://schemas.openxmlformats.org/drawingml/2006/table">
            <a:tbl>
              <a:tblPr firstRow="1" bandRow="1"/>
              <a:tblGrid>
                <a:gridCol w="2639177">
                  <a:extLst>
                    <a:ext uri="{9D8B030D-6E8A-4147-A177-3AD203B41FA5}">
                      <a16:colId xmlns:a16="http://schemas.microsoft.com/office/drawing/2014/main" xmlns="" val="4176269001"/>
                    </a:ext>
                  </a:extLst>
                </a:gridCol>
                <a:gridCol w="1299729">
                  <a:extLst>
                    <a:ext uri="{9D8B030D-6E8A-4147-A177-3AD203B41FA5}">
                      <a16:colId xmlns:a16="http://schemas.microsoft.com/office/drawing/2014/main" xmlns="" val="2863081400"/>
                    </a:ext>
                  </a:extLst>
                </a:gridCol>
                <a:gridCol w="12997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31146">
                <a:tc row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fr-FR" sz="1400" b="1" i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Toxicité</a:t>
                      </a:r>
                      <a:endParaRPr lang="fr-FR" sz="1400" b="0" i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EI </a:t>
                      </a:r>
                      <a:r>
                        <a:rPr lang="en-US" sz="1200" b="1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d’intérêt</a:t>
                      </a:r>
                      <a:r>
                        <a:rPr lang="en-US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200" b="1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spécifique</a:t>
                      </a:r>
                      <a:r>
                        <a:rPr lang="en-US" sz="12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2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n</a:t>
                      </a:r>
                      <a:r>
                        <a:rPr lang="en-US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2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(%)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C+O</a:t>
                      </a:r>
                    </a:p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(n=105)</a:t>
                      </a:r>
                      <a:endParaRPr lang="en-US" sz="14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38204876"/>
                  </a:ext>
                </a:extLst>
              </a:tr>
              <a:tr h="472627">
                <a:tc vMerge="1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fr-FR" sz="2000" b="1" i="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err="1">
                          <a:solidFill>
                            <a:schemeClr val="bg1"/>
                          </a:solidFill>
                          <a:latin typeface="+mn-lt"/>
                        </a:rPr>
                        <a:t>Tous</a:t>
                      </a:r>
                      <a:r>
                        <a:rPr lang="en-US" sz="1400" b="1" i="0" dirty="0">
                          <a:solidFill>
                            <a:schemeClr val="bg1"/>
                          </a:solidFill>
                          <a:latin typeface="+mn-lt"/>
                        </a:rPr>
                        <a:t> les grades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08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chemeClr val="bg1"/>
                          </a:solidFill>
                          <a:latin typeface="+mn-lt"/>
                        </a:rPr>
                        <a:t>Grade </a:t>
                      </a:r>
                      <a:r>
                        <a:rPr lang="en-US" sz="1400" b="1" i="0" u="none" dirty="0">
                          <a:solidFill>
                            <a:schemeClr val="bg1"/>
                          </a:solidFill>
                          <a:latin typeface="+mn-lt"/>
                        </a:rPr>
                        <a:t>≥</a:t>
                      </a:r>
                      <a:r>
                        <a:rPr lang="en-US" sz="1400" b="1" i="0" dirty="0">
                          <a:solidFill>
                            <a:schemeClr val="bg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F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21896491"/>
                  </a:ext>
                </a:extLst>
              </a:tr>
              <a:tr h="247593"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latin typeface="+mn-lt"/>
                        </a:rPr>
                        <a:t>ACFA</a:t>
                      </a: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latin typeface="+mn-lt"/>
                        </a:rPr>
                        <a:t>0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a-DK" sz="1400" b="0" i="0">
                          <a:latin typeface="+mn-lt"/>
                        </a:rPr>
                        <a:t>0</a:t>
                      </a:r>
                      <a:endParaRPr lang="en-US" sz="1400" b="0" i="0">
                        <a:latin typeface="+mn-lt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7593">
                <a:tc>
                  <a:txBody>
                    <a:bodyPr/>
                    <a:lstStyle/>
                    <a:p>
                      <a:r>
                        <a:rPr lang="en-US" sz="1200" b="0" i="0" dirty="0" err="1">
                          <a:latin typeface="+mn-lt"/>
                        </a:rPr>
                        <a:t>Saignement</a:t>
                      </a:r>
                      <a:endParaRPr lang="en-US" sz="1200" b="0" i="0" dirty="0">
                        <a:latin typeface="+mn-lt"/>
                      </a:endParaRP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latin typeface="+mn-lt"/>
                        </a:rPr>
                        <a:t>9 (20,0)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a-DK" sz="1400" b="0" i="0">
                          <a:latin typeface="+mn-lt"/>
                        </a:rPr>
                        <a:t>0</a:t>
                      </a:r>
                      <a:endParaRPr lang="en-US" sz="1400" b="0" i="0">
                        <a:latin typeface="+mn-lt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7593">
                <a:tc>
                  <a:txBody>
                    <a:bodyPr/>
                    <a:lstStyle/>
                    <a:p>
                      <a:r>
                        <a:rPr lang="en-US" sz="1200" b="0" i="0" dirty="0" err="1">
                          <a:latin typeface="+mn-lt"/>
                        </a:rPr>
                        <a:t>Ecchymose</a:t>
                      </a:r>
                      <a:endParaRPr lang="en-US" sz="1200" b="0" i="0" dirty="0">
                        <a:latin typeface="+mn-lt"/>
                      </a:endParaRP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latin typeface="+mn-lt"/>
                        </a:rPr>
                        <a:t>13 (28,9)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latin typeface="+mn-lt"/>
                        </a:rPr>
                        <a:t>0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51203895"/>
                  </a:ext>
                </a:extLst>
              </a:tr>
              <a:tr h="247593">
                <a:tc>
                  <a:txBody>
                    <a:bodyPr/>
                    <a:lstStyle/>
                    <a:p>
                      <a:r>
                        <a:rPr lang="en-US" sz="1200" b="0" i="0" dirty="0" err="1">
                          <a:latin typeface="+mn-lt"/>
                        </a:rPr>
                        <a:t>Hémorragie</a:t>
                      </a:r>
                      <a:endParaRPr lang="en-US" sz="1200" b="0" i="0" dirty="0">
                        <a:latin typeface="+mn-lt"/>
                      </a:endParaRP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latin typeface="+mn-lt"/>
                        </a:rPr>
                        <a:t>7 (15,6)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latin typeface="+mn-lt"/>
                        </a:rPr>
                        <a:t>1 (2,2)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08347750"/>
                  </a:ext>
                </a:extLst>
              </a:tr>
              <a:tr h="247593"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latin typeface="+mn-lt"/>
                        </a:rPr>
                        <a:t>Hypertension</a:t>
                      </a: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latin typeface="+mn-lt"/>
                        </a:rPr>
                        <a:t>5 (11,1)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latin typeface="+mn-lt"/>
                        </a:rPr>
                        <a:t>1 (2,2)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0723124"/>
                  </a:ext>
                </a:extLst>
              </a:tr>
              <a:tr h="247593"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latin typeface="+mn-lt"/>
                        </a:rPr>
                        <a:t>Infection</a:t>
                      </a: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latin typeface="+mn-lt"/>
                        </a:rPr>
                        <a:t>28 (62,2)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latin typeface="+mn-lt"/>
                        </a:rPr>
                        <a:t>7 (15,6)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6434205"/>
                  </a:ext>
                </a:extLst>
              </a:tr>
              <a:tr h="247593">
                <a:tc>
                  <a:txBody>
                    <a:bodyPr/>
                    <a:lstStyle/>
                    <a:p>
                      <a:r>
                        <a:rPr lang="en-US" sz="1200" b="0" i="0" dirty="0" err="1">
                          <a:latin typeface="+mn-lt"/>
                        </a:rPr>
                        <a:t>Neutropénie</a:t>
                      </a:r>
                      <a:endParaRPr lang="en-US" sz="1200" b="0" i="0" dirty="0">
                        <a:latin typeface="+mn-lt"/>
                      </a:endParaRP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latin typeface="+mn-lt"/>
                        </a:rPr>
                        <a:t>7 (15,6)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latin typeface="+mn-lt"/>
                        </a:rPr>
                        <a:t>6 (13,3)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416072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345139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xmlns="" id="{1DD1EC4D-9C3F-3C36-FDCB-63BC4C2ADE8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136265" y="1767736"/>
          <a:ext cx="5040927" cy="2772294"/>
        </p:xfrm>
        <a:graphic>
          <a:graphicData uri="http://schemas.openxmlformats.org/drawingml/2006/table">
            <a:tbl>
              <a:tblPr firstRow="1" bandRow="1"/>
              <a:tblGrid>
                <a:gridCol w="1875672">
                  <a:extLst>
                    <a:ext uri="{9D8B030D-6E8A-4147-A177-3AD203B41FA5}">
                      <a16:colId xmlns:a16="http://schemas.microsoft.com/office/drawing/2014/main" xmlns="" val="4176269001"/>
                    </a:ext>
                  </a:extLst>
                </a:gridCol>
                <a:gridCol w="633051">
                  <a:extLst>
                    <a:ext uri="{9D8B030D-6E8A-4147-A177-3AD203B41FA5}">
                      <a16:colId xmlns:a16="http://schemas.microsoft.com/office/drawing/2014/main" xmlns="" val="2256142931"/>
                    </a:ext>
                  </a:extLst>
                </a:gridCol>
                <a:gridCol w="633051">
                  <a:extLst>
                    <a:ext uri="{9D8B030D-6E8A-4147-A177-3AD203B41FA5}">
                      <a16:colId xmlns:a16="http://schemas.microsoft.com/office/drawing/2014/main" xmlns="" val="1451143816"/>
                    </a:ext>
                  </a:extLst>
                </a:gridCol>
                <a:gridCol w="633051">
                  <a:extLst>
                    <a:ext uri="{9D8B030D-6E8A-4147-A177-3AD203B41FA5}">
                      <a16:colId xmlns:a16="http://schemas.microsoft.com/office/drawing/2014/main" xmlns="" val="3941385221"/>
                    </a:ext>
                  </a:extLst>
                </a:gridCol>
                <a:gridCol w="633051">
                  <a:extLst>
                    <a:ext uri="{9D8B030D-6E8A-4147-A177-3AD203B41FA5}">
                      <a16:colId xmlns:a16="http://schemas.microsoft.com/office/drawing/2014/main" xmlns="" val="3360676021"/>
                    </a:ext>
                  </a:extLst>
                </a:gridCol>
                <a:gridCol w="633051">
                  <a:extLst>
                    <a:ext uri="{9D8B030D-6E8A-4147-A177-3AD203B41FA5}">
                      <a16:colId xmlns:a16="http://schemas.microsoft.com/office/drawing/2014/main" xmlns="" val="2317439276"/>
                    </a:ext>
                  </a:extLst>
                </a:gridCol>
              </a:tblGrid>
              <a:tr h="632813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fr-FR" sz="1050" b="1" i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Réponse  </a:t>
                      </a:r>
                    </a:p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fr-FR" sz="1050" b="0" i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(LLC/SLL à la dose originale)</a:t>
                      </a: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200" dirty="0">
                          <a:solidFill>
                            <a:schemeClr val="bg1"/>
                          </a:solidFill>
                          <a:latin typeface="+mn-lt"/>
                        </a:rPr>
                        <a:t>100mg</a:t>
                      </a:r>
                    </a:p>
                  </a:txBody>
                  <a:tcPr marL="0" marR="0" marT="36000" marB="36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F4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200" dirty="0">
                          <a:solidFill>
                            <a:schemeClr val="bg1"/>
                          </a:solidFill>
                          <a:latin typeface="+mn-lt"/>
                        </a:rPr>
                        <a:t>150mg QD</a:t>
                      </a:r>
                    </a:p>
                  </a:txBody>
                  <a:tcPr marL="0" marR="0" marT="36000" marB="36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F4D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200" dirty="0">
                          <a:solidFill>
                            <a:schemeClr val="bg1"/>
                          </a:solidFill>
                          <a:latin typeface="+mn-lt"/>
                        </a:rPr>
                        <a:t>200mg QD</a:t>
                      </a:r>
                    </a:p>
                  </a:txBody>
                  <a:tcPr marL="0" marR="0" marT="36000" marB="36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F4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200" dirty="0">
                          <a:solidFill>
                            <a:schemeClr val="bg1"/>
                          </a:solidFill>
                          <a:latin typeface="+mn-lt"/>
                        </a:rPr>
                        <a:t>150mg BID</a:t>
                      </a:r>
                    </a:p>
                  </a:txBody>
                  <a:tcPr marL="0" marR="0" marT="36000" marB="36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F4D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200" dirty="0">
                          <a:solidFill>
                            <a:schemeClr val="bg1"/>
                          </a:solidFill>
                          <a:latin typeface="+mn-lt"/>
                        </a:rPr>
                        <a:t>300mg QD</a:t>
                      </a:r>
                    </a:p>
                  </a:txBody>
                  <a:tcPr marL="0" marR="0" marT="36000" marB="36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F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38204876"/>
                  </a:ext>
                </a:extLst>
              </a:tr>
              <a:tr h="284594">
                <a:tc>
                  <a:txBody>
                    <a:bodyPr/>
                    <a:lstStyle/>
                    <a:p>
                      <a:r>
                        <a:rPr lang="en-US" sz="1000" b="1" i="0">
                          <a:latin typeface="+mn-lt"/>
                        </a:rPr>
                        <a:t>N</a:t>
                      </a:r>
                    </a:p>
                  </a:txBody>
                  <a:tcPr marL="3600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13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5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4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8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7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4594">
                <a:tc>
                  <a:txBody>
                    <a:bodyPr/>
                    <a:lstStyle/>
                    <a:p>
                      <a:r>
                        <a:rPr lang="en-US" sz="1000" b="1" i="0">
                          <a:latin typeface="+mn-lt"/>
                        </a:rPr>
                        <a:t>ORR</a:t>
                      </a:r>
                      <a:r>
                        <a:rPr lang="en-US" sz="1000" b="0" i="0">
                          <a:latin typeface="+mn-lt"/>
                        </a:rPr>
                        <a:t>, n(%)</a:t>
                      </a:r>
                    </a:p>
                  </a:txBody>
                  <a:tcPr marL="3600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4 (30,8)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1 (20)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3 (75)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6 (75)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5 (71,4)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4594">
                <a:tc>
                  <a:txBody>
                    <a:bodyPr/>
                    <a:lstStyle/>
                    <a:p>
                      <a:r>
                        <a:rPr lang="en-US" sz="1000" b="1" i="0">
                          <a:latin typeface="+mn-lt"/>
                        </a:rPr>
                        <a:t>CR</a:t>
                      </a:r>
                      <a:r>
                        <a:rPr lang="en-US" sz="1000" b="0" i="0">
                          <a:latin typeface="+mn-lt"/>
                        </a:rPr>
                        <a:t>, n(%)</a:t>
                      </a:r>
                    </a:p>
                  </a:txBody>
                  <a:tcPr marL="3600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0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0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0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0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0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51203895"/>
                  </a:ext>
                </a:extLst>
              </a:tr>
              <a:tr h="284594">
                <a:tc>
                  <a:txBody>
                    <a:bodyPr/>
                    <a:lstStyle/>
                    <a:p>
                      <a:r>
                        <a:rPr lang="en-US" sz="1000" b="1" i="0" dirty="0">
                          <a:latin typeface="+mn-lt"/>
                        </a:rPr>
                        <a:t>PR ou PR-L</a:t>
                      </a:r>
                      <a:r>
                        <a:rPr lang="en-US" sz="1000" b="0" i="0" dirty="0">
                          <a:latin typeface="+mn-lt"/>
                        </a:rPr>
                        <a:t>, n(%)</a:t>
                      </a:r>
                    </a:p>
                  </a:txBody>
                  <a:tcPr marL="3600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4 (30,8)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1 (20)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3 (75)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6 (75)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5 (71,4)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08347750"/>
                  </a:ext>
                </a:extLst>
              </a:tr>
              <a:tr h="284594">
                <a:tc>
                  <a:txBody>
                    <a:bodyPr/>
                    <a:lstStyle/>
                    <a:p>
                      <a:r>
                        <a:rPr lang="en-US" sz="1000" b="1" i="0" dirty="0" err="1">
                          <a:latin typeface="+mn-lt"/>
                        </a:rPr>
                        <a:t>Maladie</a:t>
                      </a:r>
                      <a:r>
                        <a:rPr lang="en-US" sz="1000" b="1" i="0" dirty="0">
                          <a:latin typeface="+mn-lt"/>
                        </a:rPr>
                        <a:t> Stable</a:t>
                      </a:r>
                      <a:r>
                        <a:rPr lang="en-US" sz="1000" b="0" i="0" dirty="0">
                          <a:latin typeface="+mn-lt"/>
                        </a:rPr>
                        <a:t>, n(%)</a:t>
                      </a:r>
                    </a:p>
                  </a:txBody>
                  <a:tcPr marL="3600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9 (68,2)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4 (80)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1 (25)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2 (25)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2 (28,6)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0723124"/>
                  </a:ext>
                </a:extLst>
              </a:tr>
              <a:tr h="284594">
                <a:tc>
                  <a:txBody>
                    <a:bodyPr/>
                    <a:lstStyle/>
                    <a:p>
                      <a:r>
                        <a:rPr lang="en-US" sz="1000" b="1" i="0" dirty="0">
                          <a:latin typeface="+mn-lt"/>
                        </a:rPr>
                        <a:t>Progression</a:t>
                      </a:r>
                      <a:r>
                        <a:rPr lang="en-US" sz="1000" b="0" i="0" dirty="0">
                          <a:latin typeface="+mn-lt"/>
                        </a:rPr>
                        <a:t>, n(%)</a:t>
                      </a:r>
                    </a:p>
                  </a:txBody>
                  <a:tcPr marL="3600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0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0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0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0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0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6434205"/>
                  </a:ext>
                </a:extLst>
              </a:tr>
              <a:tr h="431917">
                <a:tc>
                  <a:txBody>
                    <a:bodyPr/>
                    <a:lstStyle/>
                    <a:p>
                      <a:r>
                        <a:rPr lang="en-US" sz="1000" b="1" i="0" dirty="0" err="1">
                          <a:latin typeface="+mn-lt"/>
                        </a:rPr>
                        <a:t>Durée</a:t>
                      </a:r>
                      <a:r>
                        <a:rPr lang="en-US" sz="1000" b="1" i="0" dirty="0">
                          <a:latin typeface="+mn-lt"/>
                        </a:rPr>
                        <a:t> du </a:t>
                      </a:r>
                      <a:r>
                        <a:rPr lang="en-US" sz="1000" b="1" i="0" dirty="0" err="1">
                          <a:latin typeface="+mn-lt"/>
                        </a:rPr>
                        <a:t>traitement</a:t>
                      </a:r>
                      <a:r>
                        <a:rPr lang="en-US" sz="1000" b="1" i="0" dirty="0">
                          <a:latin typeface="+mn-lt"/>
                        </a:rPr>
                        <a:t> </a:t>
                      </a:r>
                      <a:r>
                        <a:rPr lang="en-US" sz="1000" b="0" i="0" dirty="0">
                          <a:latin typeface="+mn-lt"/>
                        </a:rPr>
                        <a:t>(DOT), </a:t>
                      </a:r>
                      <a:r>
                        <a:rPr lang="en-US" sz="1000" b="0" i="0" dirty="0" err="1">
                          <a:latin typeface="+mn-lt"/>
                        </a:rPr>
                        <a:t>médiane</a:t>
                      </a:r>
                      <a:r>
                        <a:rPr lang="en-US" sz="1000" b="0" i="0" dirty="0">
                          <a:latin typeface="+mn-lt"/>
                        </a:rPr>
                        <a:t> (</a:t>
                      </a:r>
                      <a:r>
                        <a:rPr lang="en-US" sz="1000" b="0" i="0" dirty="0" err="1">
                          <a:latin typeface="+mn-lt"/>
                        </a:rPr>
                        <a:t>intervalle</a:t>
                      </a:r>
                      <a:r>
                        <a:rPr lang="en-US" sz="1000" b="0" i="0" dirty="0">
                          <a:latin typeface="+mn-lt"/>
                        </a:rPr>
                        <a:t>), cycles</a:t>
                      </a:r>
                    </a:p>
                  </a:txBody>
                  <a:tcPr marL="3600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24,9</a:t>
                      </a:r>
                    </a:p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(3,0-27,9)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19,9</a:t>
                      </a:r>
                    </a:p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(7,0-21,7)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15,4</a:t>
                      </a:r>
                    </a:p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(12,6-18,4)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11,0</a:t>
                      </a:r>
                    </a:p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(4,0-15,0)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>
                          <a:latin typeface="+mn-lt"/>
                        </a:rPr>
                        <a:t>8,0</a:t>
                      </a:r>
                    </a:p>
                    <a:p>
                      <a:pPr algn="ctr"/>
                      <a:r>
                        <a:rPr lang="en-US" sz="1000" b="0" i="0" dirty="0">
                          <a:latin typeface="+mn-lt"/>
                        </a:rPr>
                        <a:t>(4,9-12,5)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41607239"/>
                  </a:ext>
                </a:extLst>
              </a:tr>
            </a:tbl>
          </a:graphicData>
        </a:graphic>
      </p:graphicFrame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xmlns="" id="{9A98108B-7764-7961-C098-45742D9EFA1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/>
          </a:bodyPr>
          <a:lstStyle/>
          <a:p>
            <a:r>
              <a:rPr lang="fr-FR" dirty="0"/>
              <a:t>9-12 décembre 2023</a:t>
            </a:r>
          </a:p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893AED39-000E-E570-A908-0C17BF71DA89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fr-FR" dirty="0"/>
              <a:t>J. A. </a:t>
            </a:r>
            <a:r>
              <a:rPr lang="fr-FR" dirty="0" err="1"/>
              <a:t>Woyach</a:t>
            </a:r>
            <a:r>
              <a:rPr lang="fr-FR" dirty="0"/>
              <a:t> et al., ASH</a:t>
            </a:r>
            <a:r>
              <a:rPr lang="fr-FR" baseline="30000" dirty="0"/>
              <a:t>® </a:t>
            </a:r>
            <a:r>
              <a:rPr lang="fr-FR" dirty="0"/>
              <a:t>2023, Abs. #328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83FB1C32-EDFB-566E-8785-DC8F254EFC8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/>
              <a:t>Inhibiteurs non-covalents de BTK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7FF90D4C-FC05-61B9-1204-AAE7C7B6181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/>
              <a:t>Essai de phase 1 d’escalade de dose</a:t>
            </a:r>
            <a:r>
              <a:rPr lang="fr-FR" b="0" dirty="0"/>
              <a:t> (3+3) : 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LP-168 </a:t>
            </a:r>
            <a:r>
              <a:rPr lang="fr-FR" b="0" dirty="0"/>
              <a:t>(inhibiteur non-covalent/covalent de BTK)</a:t>
            </a:r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xmlns="" id="{D54A6065-90C9-1E3D-A8BE-EF63CA1A4B5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413590" y="1767736"/>
          <a:ext cx="5377908" cy="2328879"/>
        </p:xfrm>
        <a:graphic>
          <a:graphicData uri="http://schemas.openxmlformats.org/drawingml/2006/table">
            <a:tbl>
              <a:tblPr firstRow="1" bandRow="1"/>
              <a:tblGrid>
                <a:gridCol w="2001058">
                  <a:extLst>
                    <a:ext uri="{9D8B030D-6E8A-4147-A177-3AD203B41FA5}">
                      <a16:colId xmlns:a16="http://schemas.microsoft.com/office/drawing/2014/main" xmlns="" val="4176269001"/>
                    </a:ext>
                  </a:extLst>
                </a:gridCol>
                <a:gridCol w="675370">
                  <a:extLst>
                    <a:ext uri="{9D8B030D-6E8A-4147-A177-3AD203B41FA5}">
                      <a16:colId xmlns:a16="http://schemas.microsoft.com/office/drawing/2014/main" xmlns="" val="2256142931"/>
                    </a:ext>
                  </a:extLst>
                </a:gridCol>
                <a:gridCol w="675370">
                  <a:extLst>
                    <a:ext uri="{9D8B030D-6E8A-4147-A177-3AD203B41FA5}">
                      <a16:colId xmlns:a16="http://schemas.microsoft.com/office/drawing/2014/main" xmlns="" val="1451143816"/>
                    </a:ext>
                  </a:extLst>
                </a:gridCol>
                <a:gridCol w="675370">
                  <a:extLst>
                    <a:ext uri="{9D8B030D-6E8A-4147-A177-3AD203B41FA5}">
                      <a16:colId xmlns:a16="http://schemas.microsoft.com/office/drawing/2014/main" xmlns="" val="3941385221"/>
                    </a:ext>
                  </a:extLst>
                </a:gridCol>
                <a:gridCol w="675370">
                  <a:extLst>
                    <a:ext uri="{9D8B030D-6E8A-4147-A177-3AD203B41FA5}">
                      <a16:colId xmlns:a16="http://schemas.microsoft.com/office/drawing/2014/main" xmlns="" val="3360676021"/>
                    </a:ext>
                  </a:extLst>
                </a:gridCol>
                <a:gridCol w="675370">
                  <a:extLst>
                    <a:ext uri="{9D8B030D-6E8A-4147-A177-3AD203B41FA5}">
                      <a16:colId xmlns:a16="http://schemas.microsoft.com/office/drawing/2014/main" xmlns="" val="361758471"/>
                    </a:ext>
                  </a:extLst>
                </a:gridCol>
              </a:tblGrid>
              <a:tr h="629703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fr-FR" sz="1050" b="1" i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Réponse dans les divers </a:t>
                      </a:r>
                    </a:p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fr-FR" sz="1050" b="1" i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sous-groupes</a:t>
                      </a:r>
                    </a:p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fr-FR" sz="1050" b="0" i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(</a:t>
                      </a:r>
                      <a:r>
                        <a:rPr lang="fr-FR" sz="1050" b="0" i="0" u="sng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&gt;</a:t>
                      </a:r>
                      <a:r>
                        <a:rPr lang="fr-FR" sz="1050" b="0" i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200mgQD)</a:t>
                      </a:r>
                    </a:p>
                  </a:txBody>
                  <a:tcPr marL="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200" dirty="0" err="1">
                          <a:solidFill>
                            <a:schemeClr val="bg1"/>
                          </a:solidFill>
                          <a:latin typeface="+mn-lt"/>
                        </a:rPr>
                        <a:t>Tous</a:t>
                      </a:r>
                      <a:r>
                        <a:rPr lang="en-US" sz="1050" b="1" kern="1200" dirty="0">
                          <a:solidFill>
                            <a:schemeClr val="bg1"/>
                          </a:solidFill>
                          <a:latin typeface="+mn-lt"/>
                        </a:rPr>
                        <a:t> les patients</a:t>
                      </a:r>
                    </a:p>
                  </a:txBody>
                  <a:tcPr marL="0" marR="0" marT="36000" marB="36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200" dirty="0">
                          <a:solidFill>
                            <a:schemeClr val="bg1"/>
                          </a:solidFill>
                          <a:latin typeface="+mn-lt"/>
                        </a:rPr>
                        <a:t>Un </a:t>
                      </a:r>
                      <a:r>
                        <a:rPr lang="en-US" sz="1050" b="1" kern="1200" dirty="0" err="1">
                          <a:solidFill>
                            <a:schemeClr val="bg1"/>
                          </a:solidFill>
                          <a:latin typeface="+mn-lt"/>
                        </a:rPr>
                        <a:t>seul</a:t>
                      </a:r>
                      <a:r>
                        <a:rPr lang="en-US" sz="1050" b="1" kern="120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en-US" sz="1050" b="1" kern="1200" dirty="0" err="1">
                          <a:solidFill>
                            <a:schemeClr val="bg1"/>
                          </a:solidFill>
                          <a:latin typeface="+mn-lt"/>
                        </a:rPr>
                        <a:t>BTKi</a:t>
                      </a:r>
                      <a:r>
                        <a:rPr lang="en-US" sz="1050" b="1" kern="1200" dirty="0">
                          <a:solidFill>
                            <a:schemeClr val="bg1"/>
                          </a:solidFill>
                          <a:latin typeface="+mn-lt"/>
                        </a:rPr>
                        <a:t> au </a:t>
                      </a:r>
                      <a:r>
                        <a:rPr lang="en-US" sz="1050" b="1" kern="1200" dirty="0" err="1">
                          <a:solidFill>
                            <a:schemeClr val="bg1"/>
                          </a:solidFill>
                          <a:latin typeface="+mn-lt"/>
                        </a:rPr>
                        <a:t>préalable</a:t>
                      </a:r>
                      <a:endParaRPr lang="en-US" sz="1050" b="1" kern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200">
                          <a:solidFill>
                            <a:schemeClr val="bg1"/>
                          </a:solidFill>
                          <a:latin typeface="+mn-lt"/>
                        </a:rPr>
                        <a:t>BTKi + BCL2i</a:t>
                      </a:r>
                    </a:p>
                  </a:txBody>
                  <a:tcPr marL="0" marR="0" marT="36000" marB="36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kern="1200" dirty="0" err="1">
                          <a:solidFill>
                            <a:schemeClr val="bg1"/>
                          </a:solidFill>
                          <a:latin typeface="+mn-lt"/>
                        </a:rPr>
                        <a:t>Altération</a:t>
                      </a:r>
                      <a:endParaRPr lang="en-US" sz="1050" b="1" kern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200" dirty="0">
                          <a:solidFill>
                            <a:schemeClr val="bg1"/>
                          </a:solidFill>
                          <a:latin typeface="+mn-lt"/>
                        </a:rPr>
                        <a:t>TP53</a:t>
                      </a:r>
                    </a:p>
                  </a:txBody>
                  <a:tcPr marL="0" marR="0" marT="36000" marB="36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5E3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kern="1200" dirty="0">
                          <a:solidFill>
                            <a:schemeClr val="bg1"/>
                          </a:solidFill>
                          <a:latin typeface="+mn-lt"/>
                        </a:rPr>
                        <a:t>Mutation</a:t>
                      </a:r>
                    </a:p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200" dirty="0">
                          <a:solidFill>
                            <a:schemeClr val="bg1"/>
                          </a:solidFill>
                          <a:latin typeface="+mn-lt"/>
                        </a:rPr>
                        <a:t>BTK T474</a:t>
                      </a:r>
                    </a:p>
                  </a:txBody>
                  <a:tcPr marL="0" marR="0" marT="36000" marB="360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0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38204876"/>
                  </a:ext>
                </a:extLst>
              </a:tr>
              <a:tr h="283196">
                <a:tc>
                  <a:txBody>
                    <a:bodyPr/>
                    <a:lstStyle/>
                    <a:p>
                      <a:r>
                        <a:rPr lang="en-US" sz="1000" b="1" i="0">
                          <a:latin typeface="+mn-lt"/>
                        </a:rPr>
                        <a:t>N</a:t>
                      </a:r>
                    </a:p>
                  </a:txBody>
                  <a:tcPr marL="3600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19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11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8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10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7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3196">
                <a:tc>
                  <a:txBody>
                    <a:bodyPr/>
                    <a:lstStyle/>
                    <a:p>
                      <a:r>
                        <a:rPr lang="en-US" sz="1000" b="1" i="0">
                          <a:latin typeface="+mn-lt"/>
                        </a:rPr>
                        <a:t>ORR</a:t>
                      </a:r>
                      <a:r>
                        <a:rPr lang="en-US" sz="1000" b="0" i="0">
                          <a:latin typeface="+mn-lt"/>
                        </a:rPr>
                        <a:t>, n(%)</a:t>
                      </a:r>
                    </a:p>
                  </a:txBody>
                  <a:tcPr marL="3600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14 (73,7)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9 (81,8)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6 (75)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7 (70)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5 (71,4)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3196">
                <a:tc>
                  <a:txBody>
                    <a:bodyPr/>
                    <a:lstStyle/>
                    <a:p>
                      <a:r>
                        <a:rPr lang="en-US" sz="1000" b="1" i="0">
                          <a:latin typeface="+mn-lt"/>
                        </a:rPr>
                        <a:t>CR</a:t>
                      </a:r>
                      <a:r>
                        <a:rPr lang="en-US" sz="1000" b="0" i="0">
                          <a:latin typeface="+mn-lt"/>
                        </a:rPr>
                        <a:t>, n(%)</a:t>
                      </a:r>
                    </a:p>
                  </a:txBody>
                  <a:tcPr marL="3600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0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0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0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0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0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51203895"/>
                  </a:ext>
                </a:extLst>
              </a:tr>
              <a:tr h="283196">
                <a:tc>
                  <a:txBody>
                    <a:bodyPr/>
                    <a:lstStyle/>
                    <a:p>
                      <a:r>
                        <a:rPr lang="en-US" sz="1000" b="1" i="0" dirty="0">
                          <a:latin typeface="+mn-lt"/>
                        </a:rPr>
                        <a:t>PR ou PR-L</a:t>
                      </a:r>
                      <a:r>
                        <a:rPr lang="en-US" sz="1000" b="0" i="0" dirty="0">
                          <a:latin typeface="+mn-lt"/>
                        </a:rPr>
                        <a:t>, n(%)</a:t>
                      </a:r>
                    </a:p>
                  </a:txBody>
                  <a:tcPr marL="3600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14 (73,7)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9 (81,8)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6 (75)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7 (70)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5 (71,4)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08347750"/>
                  </a:ext>
                </a:extLst>
              </a:tr>
              <a:tr h="283196">
                <a:tc>
                  <a:txBody>
                    <a:bodyPr/>
                    <a:lstStyle/>
                    <a:p>
                      <a:r>
                        <a:rPr lang="en-US" sz="1000" b="1" i="0" dirty="0" err="1">
                          <a:latin typeface="+mn-lt"/>
                        </a:rPr>
                        <a:t>Maladie</a:t>
                      </a:r>
                      <a:r>
                        <a:rPr lang="en-US" sz="1000" b="1" i="0" dirty="0">
                          <a:latin typeface="+mn-lt"/>
                        </a:rPr>
                        <a:t> Stable</a:t>
                      </a:r>
                      <a:r>
                        <a:rPr lang="en-US" sz="1000" b="0" i="0" dirty="0">
                          <a:latin typeface="+mn-lt"/>
                        </a:rPr>
                        <a:t>, n(%)</a:t>
                      </a:r>
                    </a:p>
                  </a:txBody>
                  <a:tcPr marL="3600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5 (26,3)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2 (18,2)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2 (25)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3 (30)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2 (28,6)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0723124"/>
                  </a:ext>
                </a:extLst>
              </a:tr>
              <a:tr h="283196">
                <a:tc>
                  <a:txBody>
                    <a:bodyPr/>
                    <a:lstStyle/>
                    <a:p>
                      <a:r>
                        <a:rPr lang="en-US" sz="1000" b="1" i="0" dirty="0">
                          <a:latin typeface="+mn-lt"/>
                        </a:rPr>
                        <a:t>Progression</a:t>
                      </a:r>
                      <a:r>
                        <a:rPr lang="en-US" sz="1000" b="0" i="0" dirty="0">
                          <a:latin typeface="+mn-lt"/>
                        </a:rPr>
                        <a:t>, n(%)</a:t>
                      </a:r>
                    </a:p>
                  </a:txBody>
                  <a:tcPr marL="36000" marR="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0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0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0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0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>
                          <a:latin typeface="+mn-lt"/>
                        </a:rPr>
                        <a:t>0</a:t>
                      </a:r>
                    </a:p>
                  </a:txBody>
                  <a:tcPr marL="0" marR="0" marT="36000" marB="3600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6434205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F829BD5-5A5B-869B-0A69-9D7B49A69CA7}"/>
              </a:ext>
            </a:extLst>
          </p:cNvPr>
          <p:cNvSpPr/>
          <p:nvPr/>
        </p:nvSpPr>
        <p:spPr>
          <a:xfrm>
            <a:off x="1136264" y="2676190"/>
            <a:ext cx="5040927" cy="301319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85C8F0E-52C8-1EA7-6C9A-1854DD30264A}"/>
              </a:ext>
            </a:extLst>
          </p:cNvPr>
          <p:cNvSpPr/>
          <p:nvPr/>
        </p:nvSpPr>
        <p:spPr>
          <a:xfrm>
            <a:off x="6409925" y="2668730"/>
            <a:ext cx="5377906" cy="301319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3153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xmlns="" id="{9A98108B-7764-7961-C098-45742D9EFA1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/>
          </a:bodyPr>
          <a:lstStyle/>
          <a:p>
            <a:r>
              <a:rPr lang="fr-FR" dirty="0"/>
              <a:t>9-12 décembre 2023</a:t>
            </a:r>
          </a:p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893AED39-000E-E570-A908-0C17BF71DA89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fr-FR" dirty="0"/>
              <a:t>A. Danilov et al., ASH</a:t>
            </a:r>
            <a:r>
              <a:rPr lang="fr-FR" baseline="30000" dirty="0"/>
              <a:t>® </a:t>
            </a:r>
            <a:r>
              <a:rPr lang="fr-FR" dirty="0"/>
              <a:t>2023, Abs. #4463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83FB1C32-EDFB-566E-8785-DC8F254EFC8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/>
              <a:t>BTK degraders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7FF90D4C-FC05-61B9-1204-AAE7C7B6181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32774" y="589844"/>
            <a:ext cx="11259224" cy="341085"/>
          </a:xfrm>
        </p:spPr>
        <p:txBody>
          <a:bodyPr/>
          <a:lstStyle/>
          <a:p>
            <a:r>
              <a:rPr lang="fr-FR" dirty="0"/>
              <a:t>Essai de FIH NX-2127 </a:t>
            </a:r>
            <a:endParaRPr lang="fr-FR" b="0" dirty="0"/>
          </a:p>
        </p:txBody>
      </p:sp>
      <p:sp>
        <p:nvSpPr>
          <p:cNvPr id="101" name="Freeform 5">
            <a:extLst>
              <a:ext uri="{FF2B5EF4-FFF2-40B4-BE49-F238E27FC236}">
                <a16:creationId xmlns:a16="http://schemas.microsoft.com/office/drawing/2014/main" xmlns="" id="{4C261FBF-1107-A06D-01D8-E76F23506E92}"/>
              </a:ext>
            </a:extLst>
          </p:cNvPr>
          <p:cNvSpPr/>
          <p:nvPr/>
        </p:nvSpPr>
        <p:spPr>
          <a:xfrm>
            <a:off x="1352462" y="4475017"/>
            <a:ext cx="4701946" cy="455161"/>
          </a:xfrm>
          <a:prstGeom prst="rect">
            <a:avLst/>
          </a:prstGeom>
          <a:solidFill>
            <a:srgbClr val="005087"/>
          </a:solidFill>
        </p:spPr>
        <p:txBody>
          <a:bodyPr anchor="ctr"/>
          <a:lstStyle/>
          <a:p>
            <a:pPr>
              <a:spcBef>
                <a:spcPts val="1000"/>
              </a:spcBef>
              <a:buClr>
                <a:srgbClr val="106DAE"/>
              </a:buClr>
              <a:buSzPct val="60000"/>
            </a:pPr>
            <a:r>
              <a:rPr lang="fr-FR" dirty="0">
                <a:solidFill>
                  <a:prstClr val="white"/>
                </a:solidFill>
              </a:rPr>
              <a:t>N=21 NHL, 33 CLL (78% double exposé)</a:t>
            </a:r>
            <a:endParaRPr lang="fr-FR" sz="1500" dirty="0">
              <a:solidFill>
                <a:prstClr val="white"/>
              </a:solidFill>
              <a:cs typeface="Arial Narrow" panose="020B0604020202020204" pitchFamily="34" charset="0"/>
            </a:endParaRPr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xmlns="" id="{D54A6065-90C9-1E3D-A8BE-EF63CA1A4B5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254267" y="1178011"/>
          <a:ext cx="5374242" cy="4522719"/>
        </p:xfrm>
        <a:graphic>
          <a:graphicData uri="http://schemas.openxmlformats.org/drawingml/2006/table">
            <a:tbl>
              <a:tblPr firstRow="1" bandRow="1"/>
              <a:tblGrid>
                <a:gridCol w="2670405">
                  <a:extLst>
                    <a:ext uri="{9D8B030D-6E8A-4147-A177-3AD203B41FA5}">
                      <a16:colId xmlns:a16="http://schemas.microsoft.com/office/drawing/2014/main" xmlns="" val="4176269001"/>
                    </a:ext>
                  </a:extLst>
                </a:gridCol>
                <a:gridCol w="901279">
                  <a:extLst>
                    <a:ext uri="{9D8B030D-6E8A-4147-A177-3AD203B41FA5}">
                      <a16:colId xmlns:a16="http://schemas.microsoft.com/office/drawing/2014/main" xmlns="" val="2256142931"/>
                    </a:ext>
                  </a:extLst>
                </a:gridCol>
                <a:gridCol w="901279">
                  <a:extLst>
                    <a:ext uri="{9D8B030D-6E8A-4147-A177-3AD203B41FA5}">
                      <a16:colId xmlns:a16="http://schemas.microsoft.com/office/drawing/2014/main" xmlns="" val="1451143816"/>
                    </a:ext>
                  </a:extLst>
                </a:gridCol>
                <a:gridCol w="901279">
                  <a:extLst>
                    <a:ext uri="{9D8B030D-6E8A-4147-A177-3AD203B41FA5}">
                      <a16:colId xmlns:a16="http://schemas.microsoft.com/office/drawing/2014/main" xmlns="" val="3941385221"/>
                    </a:ext>
                  </a:extLst>
                </a:gridCol>
              </a:tblGrid>
              <a:tr h="445419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fr-FR" sz="1050" b="1" i="0" dirty="0" err="1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TAEs</a:t>
                      </a:r>
                      <a:r>
                        <a:rPr lang="fr-FR" sz="1050" b="0" i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, n(%)</a:t>
                      </a: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200" dirty="0" err="1">
                          <a:solidFill>
                            <a:schemeClr val="bg1"/>
                          </a:solidFill>
                          <a:latin typeface="+mn-lt"/>
                        </a:rPr>
                        <a:t>Tous</a:t>
                      </a:r>
                      <a:r>
                        <a:rPr lang="en-US" sz="1050" b="1" kern="1200" dirty="0">
                          <a:solidFill>
                            <a:schemeClr val="bg1"/>
                          </a:solidFill>
                          <a:latin typeface="+mn-lt"/>
                        </a:rPr>
                        <a:t> les grades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200">
                          <a:solidFill>
                            <a:schemeClr val="bg1"/>
                          </a:solidFill>
                          <a:latin typeface="+mn-lt"/>
                        </a:rPr>
                        <a:t>Grade 3+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200" dirty="0">
                          <a:solidFill>
                            <a:schemeClr val="bg1"/>
                          </a:solidFill>
                          <a:latin typeface="+mn-lt"/>
                        </a:rPr>
                        <a:t>EI </a:t>
                      </a:r>
                      <a:r>
                        <a:rPr lang="en-US" sz="1050" b="1" kern="1200" dirty="0" err="1">
                          <a:solidFill>
                            <a:schemeClr val="bg1"/>
                          </a:solidFill>
                          <a:latin typeface="+mn-lt"/>
                        </a:rPr>
                        <a:t>sévères</a:t>
                      </a:r>
                      <a:endParaRPr lang="en-US" sz="1050" b="1" kern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38204876"/>
                  </a:ext>
                </a:extLst>
              </a:tr>
              <a:tr h="203865">
                <a:tc>
                  <a:txBody>
                    <a:bodyPr/>
                    <a:lstStyle/>
                    <a:p>
                      <a:r>
                        <a:rPr lang="en-US" sz="1000" b="1" i="0">
                          <a:latin typeface="+mn-lt"/>
                        </a:rPr>
                        <a:t>Fatigue</a:t>
                      </a: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25 (46,3)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-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-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3865">
                <a:tc>
                  <a:txBody>
                    <a:bodyPr/>
                    <a:lstStyle/>
                    <a:p>
                      <a:r>
                        <a:rPr lang="en-US" sz="1000" b="1" i="0" dirty="0" err="1">
                          <a:latin typeface="+mn-lt"/>
                        </a:rPr>
                        <a:t>Neutropénie</a:t>
                      </a:r>
                      <a:endParaRPr lang="en-US" sz="1000" b="0" i="0" dirty="0">
                        <a:latin typeface="+mn-lt"/>
                      </a:endParaRP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25 (46,3)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23 (42,6)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-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3865">
                <a:tc>
                  <a:txBody>
                    <a:bodyPr/>
                    <a:lstStyle/>
                    <a:p>
                      <a:r>
                        <a:rPr lang="en-US" sz="1000" b="1" i="0">
                          <a:latin typeface="+mn-lt"/>
                        </a:rPr>
                        <a:t>Hypertension</a:t>
                      </a:r>
                      <a:endParaRPr lang="en-US" sz="1000" b="0" i="0">
                        <a:latin typeface="+mn-lt"/>
                      </a:endParaRP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18 (33,3)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8 (14,8)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-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51203895"/>
                  </a:ext>
                </a:extLst>
              </a:tr>
              <a:tr h="203865">
                <a:tc>
                  <a:txBody>
                    <a:bodyPr/>
                    <a:lstStyle/>
                    <a:p>
                      <a:r>
                        <a:rPr lang="en-US" sz="1000" b="1" i="0" dirty="0">
                          <a:latin typeface="+mn-lt"/>
                        </a:rPr>
                        <a:t>Ecchymoses/contusion</a:t>
                      </a:r>
                      <a:endParaRPr lang="en-US" sz="1000" b="0" i="0" dirty="0">
                        <a:latin typeface="+mn-lt"/>
                      </a:endParaRP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16 (29,6)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-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1 (1,9)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08347750"/>
                  </a:ext>
                </a:extLst>
              </a:tr>
              <a:tr h="203865">
                <a:tc>
                  <a:txBody>
                    <a:bodyPr/>
                    <a:lstStyle/>
                    <a:p>
                      <a:r>
                        <a:rPr lang="en-US" sz="1000" b="1" i="0" dirty="0" err="1">
                          <a:latin typeface="+mn-lt"/>
                        </a:rPr>
                        <a:t>Diarrée</a:t>
                      </a:r>
                      <a:endParaRPr lang="en-US" sz="1000" b="0" i="0" dirty="0">
                        <a:latin typeface="+mn-lt"/>
                      </a:endParaRP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16 (29,6)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-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-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0723124"/>
                  </a:ext>
                </a:extLst>
              </a:tr>
              <a:tr h="203865">
                <a:tc>
                  <a:txBody>
                    <a:bodyPr/>
                    <a:lstStyle/>
                    <a:p>
                      <a:r>
                        <a:rPr lang="en-US" sz="1000" b="1" i="0" dirty="0" err="1">
                          <a:latin typeface="+mn-lt"/>
                        </a:rPr>
                        <a:t>Anémie</a:t>
                      </a:r>
                      <a:endParaRPr lang="en-US" sz="1000" b="0" i="0" dirty="0">
                        <a:latin typeface="+mn-lt"/>
                      </a:endParaRP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13 (24,1)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8 (14,8)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1 (1,9)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6434205"/>
                  </a:ext>
                </a:extLst>
              </a:tr>
              <a:tr h="203865">
                <a:tc>
                  <a:txBody>
                    <a:bodyPr/>
                    <a:lstStyle/>
                    <a:p>
                      <a:r>
                        <a:rPr lang="en-US" sz="1000" b="1" i="0" dirty="0" err="1">
                          <a:latin typeface="+mn-lt"/>
                        </a:rPr>
                        <a:t>Vertiges</a:t>
                      </a:r>
                      <a:endParaRPr lang="en-US" sz="1000" b="0" i="0" dirty="0">
                        <a:latin typeface="+mn-lt"/>
                      </a:endParaRP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13 (24,1)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-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-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07463517"/>
                  </a:ext>
                </a:extLst>
              </a:tr>
              <a:tr h="203865">
                <a:tc>
                  <a:txBody>
                    <a:bodyPr/>
                    <a:lstStyle/>
                    <a:p>
                      <a:r>
                        <a:rPr lang="en-US" sz="1000" b="1" i="0" dirty="0" err="1">
                          <a:latin typeface="+mn-lt"/>
                        </a:rPr>
                        <a:t>Dyspnée</a:t>
                      </a:r>
                      <a:endParaRPr lang="en-US" sz="1000" b="1" i="0" dirty="0">
                        <a:latin typeface="+mn-lt"/>
                      </a:endParaRP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13 (24,1)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1 (1,9)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-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36155625"/>
                  </a:ext>
                </a:extLst>
              </a:tr>
              <a:tr h="203865">
                <a:tc>
                  <a:txBody>
                    <a:bodyPr/>
                    <a:lstStyle/>
                    <a:p>
                      <a:r>
                        <a:rPr lang="en-US" sz="1000" b="1" i="0" dirty="0" err="1">
                          <a:latin typeface="+mn-lt"/>
                        </a:rPr>
                        <a:t>Thrombopénie</a:t>
                      </a:r>
                      <a:endParaRPr lang="en-US" sz="1000" b="1" i="0" dirty="0">
                        <a:latin typeface="+mn-lt"/>
                      </a:endParaRP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13 (24,1)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4 (7,4)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-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4208254"/>
                  </a:ext>
                </a:extLst>
              </a:tr>
              <a:tr h="203865">
                <a:tc>
                  <a:txBody>
                    <a:bodyPr/>
                    <a:lstStyle/>
                    <a:p>
                      <a:r>
                        <a:rPr lang="en-US" sz="1000" b="1" i="0" dirty="0">
                          <a:latin typeface="+mn-lt"/>
                        </a:rPr>
                        <a:t>Constipation</a:t>
                      </a: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12 (22,2)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-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-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89780968"/>
                  </a:ext>
                </a:extLst>
              </a:tr>
              <a:tr h="203865">
                <a:tc>
                  <a:txBody>
                    <a:bodyPr/>
                    <a:lstStyle/>
                    <a:p>
                      <a:r>
                        <a:rPr lang="en-US" sz="1000" b="1" i="0" dirty="0" err="1">
                          <a:latin typeface="+mn-lt"/>
                        </a:rPr>
                        <a:t>Céphalée</a:t>
                      </a:r>
                      <a:endParaRPr lang="en-US" sz="1000" b="1" i="0" dirty="0">
                        <a:latin typeface="+mn-lt"/>
                      </a:endParaRP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11 (20,4)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-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-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65829999"/>
                  </a:ext>
                </a:extLst>
              </a:tr>
              <a:tr h="203865">
                <a:tc>
                  <a:txBody>
                    <a:bodyPr/>
                    <a:lstStyle/>
                    <a:p>
                      <a:r>
                        <a:rPr lang="en-US" sz="1000" b="1" i="0" dirty="0" err="1">
                          <a:latin typeface="+mn-lt"/>
                        </a:rPr>
                        <a:t>Hémorragie</a:t>
                      </a:r>
                      <a:r>
                        <a:rPr lang="en-US" sz="1000" b="1" i="0" dirty="0">
                          <a:latin typeface="+mn-lt"/>
                        </a:rPr>
                        <a:t> digestive haute</a:t>
                      </a: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2 (3,7)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2 (3,7)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2 (3,7)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84490315"/>
                  </a:ext>
                </a:extLst>
              </a:tr>
              <a:tr h="203865">
                <a:tc>
                  <a:txBody>
                    <a:bodyPr/>
                    <a:lstStyle/>
                    <a:p>
                      <a:r>
                        <a:rPr lang="en-US" sz="1000" b="1" i="0" dirty="0" err="1">
                          <a:latin typeface="+mn-lt"/>
                        </a:rPr>
                        <a:t>Prurit</a:t>
                      </a:r>
                      <a:endParaRPr lang="en-US" sz="1000" b="1" i="0" dirty="0">
                        <a:latin typeface="+mn-lt"/>
                      </a:endParaRP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11 (20,4)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1 (1,9)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-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2560361"/>
                  </a:ext>
                </a:extLst>
              </a:tr>
              <a:tr h="203865">
                <a:tc>
                  <a:txBody>
                    <a:bodyPr/>
                    <a:lstStyle/>
                    <a:p>
                      <a:r>
                        <a:rPr lang="en-US" sz="1000" b="1" i="0">
                          <a:latin typeface="+mn-lt"/>
                        </a:rPr>
                        <a:t>COVID-19</a:t>
                      </a: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7 (13,0)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1 (1,9)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-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95070039"/>
                  </a:ext>
                </a:extLst>
              </a:tr>
              <a:tr h="203865">
                <a:tc>
                  <a:txBody>
                    <a:bodyPr/>
                    <a:lstStyle/>
                    <a:p>
                      <a:r>
                        <a:rPr lang="en-US" sz="1000" b="1" i="0" dirty="0">
                          <a:latin typeface="+mn-lt"/>
                        </a:rPr>
                        <a:t>ACFA</a:t>
                      </a: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6 (11,1)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3 (5,6)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3 (5,6)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21447211"/>
                  </a:ext>
                </a:extLst>
              </a:tr>
              <a:tr h="203865">
                <a:tc>
                  <a:txBody>
                    <a:bodyPr/>
                    <a:lstStyle/>
                    <a:p>
                      <a:r>
                        <a:rPr lang="en-US" sz="1000" b="1" i="0" dirty="0" err="1">
                          <a:latin typeface="+mn-lt"/>
                        </a:rPr>
                        <a:t>Pneumonie</a:t>
                      </a:r>
                      <a:endParaRPr lang="en-US" sz="1000" b="1" i="0" dirty="0">
                        <a:latin typeface="+mn-lt"/>
                      </a:endParaRP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6 (11,1)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3 (5,6)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3 (5,6)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71742687"/>
                  </a:ext>
                </a:extLst>
              </a:tr>
              <a:tr h="203865">
                <a:tc>
                  <a:txBody>
                    <a:bodyPr/>
                    <a:lstStyle/>
                    <a:p>
                      <a:r>
                        <a:rPr lang="en-US" sz="1000" b="1" i="0" dirty="0" err="1">
                          <a:latin typeface="+mn-lt"/>
                        </a:rPr>
                        <a:t>Douleur</a:t>
                      </a:r>
                      <a:r>
                        <a:rPr lang="en-US" sz="1000" b="1" i="0" dirty="0">
                          <a:latin typeface="+mn-lt"/>
                        </a:rPr>
                        <a:t> des </a:t>
                      </a:r>
                      <a:r>
                        <a:rPr lang="en-US" sz="1000" b="1" i="0" dirty="0" err="1">
                          <a:latin typeface="+mn-lt"/>
                        </a:rPr>
                        <a:t>extrémités</a:t>
                      </a:r>
                      <a:endParaRPr lang="en-US" sz="1000" b="1" i="0" dirty="0">
                        <a:latin typeface="+mn-lt"/>
                      </a:endParaRP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5 (9,3)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2 (3,7)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1 (1,9)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48985789"/>
                  </a:ext>
                </a:extLst>
              </a:tr>
              <a:tr h="203865">
                <a:tc>
                  <a:txBody>
                    <a:bodyPr/>
                    <a:lstStyle/>
                    <a:p>
                      <a:r>
                        <a:rPr lang="en-US" sz="1000" b="1" i="0" dirty="0" err="1">
                          <a:latin typeface="+mn-lt"/>
                        </a:rPr>
                        <a:t>Leucocytose</a:t>
                      </a:r>
                      <a:endParaRPr lang="en-US" sz="1000" b="1" i="0" dirty="0">
                        <a:latin typeface="+mn-lt"/>
                      </a:endParaRP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3 (5,6)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2 (3,7)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1 (1,9)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33370535"/>
                  </a:ext>
                </a:extLst>
              </a:tr>
              <a:tr h="203865">
                <a:tc>
                  <a:txBody>
                    <a:bodyPr/>
                    <a:lstStyle/>
                    <a:p>
                      <a:r>
                        <a:rPr lang="en-US" sz="1000" b="1" i="0" dirty="0" err="1">
                          <a:latin typeface="+mn-lt"/>
                        </a:rPr>
                        <a:t>Lymphocytose</a:t>
                      </a:r>
                      <a:endParaRPr lang="en-US" sz="1000" b="1" i="0" dirty="0">
                        <a:latin typeface="+mn-lt"/>
                      </a:endParaRP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2 (3,7)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2 (3,7)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-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4327277"/>
                  </a:ext>
                </a:extLst>
              </a:tr>
              <a:tr h="203865">
                <a:tc>
                  <a:txBody>
                    <a:bodyPr/>
                    <a:lstStyle/>
                    <a:p>
                      <a:r>
                        <a:rPr lang="en-US" sz="1000" b="1" i="0">
                          <a:latin typeface="+mn-lt"/>
                        </a:rPr>
                        <a:t>Sepsis</a:t>
                      </a: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2 (3,7)</a:t>
                      </a:r>
                      <a:endParaRPr lang="en-US" sz="1000" b="0" i="0">
                        <a:latin typeface="+mn-lt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2 (3,7)</a:t>
                      </a:r>
                      <a:endParaRPr lang="en-US" sz="1000" b="0" i="0">
                        <a:latin typeface="+mn-lt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2 (3,7)</a:t>
                      </a:r>
                      <a:endParaRPr lang="en-US" sz="1000" b="0" i="0" dirty="0">
                        <a:latin typeface="+mn-lt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84442755"/>
                  </a:ext>
                </a:extLst>
              </a:tr>
            </a:tbl>
          </a:graphicData>
        </a:graphic>
      </p:graphicFrame>
      <p:grpSp>
        <p:nvGrpSpPr>
          <p:cNvPr id="98" name="Groupe 97">
            <a:extLst>
              <a:ext uri="{FF2B5EF4-FFF2-40B4-BE49-F238E27FC236}">
                <a16:creationId xmlns:a16="http://schemas.microsoft.com/office/drawing/2014/main" xmlns="" id="{E15B33B6-BB01-975A-99E1-54C034A1BC54}"/>
              </a:ext>
            </a:extLst>
          </p:cNvPr>
          <p:cNvGrpSpPr/>
          <p:nvPr/>
        </p:nvGrpSpPr>
        <p:grpSpPr>
          <a:xfrm>
            <a:off x="1352462" y="1303390"/>
            <a:ext cx="4701946" cy="2916748"/>
            <a:chOff x="1194195" y="1362008"/>
            <a:chExt cx="4701946" cy="2916748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xmlns="" id="{7AEA7D0F-0E10-EC0C-0465-3055FBA836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2865" t="40000" r="17808" b="35821"/>
            <a:stretch/>
          </p:blipFill>
          <p:spPr>
            <a:xfrm>
              <a:off x="1194195" y="1362008"/>
              <a:ext cx="4701946" cy="2916748"/>
            </a:xfrm>
            <a:prstGeom prst="rect">
              <a:avLst/>
            </a:prstGeom>
            <a:ln w="12700">
              <a:solidFill>
                <a:srgbClr val="005086"/>
              </a:solidFill>
            </a:ln>
          </p:spPr>
        </p:pic>
        <p:sp>
          <p:nvSpPr>
            <p:cNvPr id="12" name="Espace réservé du texte 6">
              <a:extLst>
                <a:ext uri="{FF2B5EF4-FFF2-40B4-BE49-F238E27FC236}">
                  <a16:creationId xmlns:a16="http://schemas.microsoft.com/office/drawing/2014/main" xmlns="" id="{A78C15C6-B899-191A-AAE9-FDFA856D2910}"/>
                </a:ext>
              </a:extLst>
            </p:cNvPr>
            <p:cNvSpPr txBox="1">
              <a:spLocks/>
            </p:cNvSpPr>
            <p:nvPr/>
          </p:nvSpPr>
          <p:spPr>
            <a:xfrm>
              <a:off x="4955709" y="1452600"/>
              <a:ext cx="404449" cy="14759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b="1" kern="1200">
                  <a:solidFill>
                    <a:srgbClr val="737078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fr-FR" sz="9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T cell</a:t>
              </a:r>
              <a:endParaRPr lang="fr-FR" sz="700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13" name="Espace réservé du texte 6">
              <a:extLst>
                <a:ext uri="{FF2B5EF4-FFF2-40B4-BE49-F238E27FC236}">
                  <a16:creationId xmlns:a16="http://schemas.microsoft.com/office/drawing/2014/main" xmlns="" id="{B2E445F4-F58D-660A-E8D9-D133263CE072}"/>
                </a:ext>
              </a:extLst>
            </p:cNvPr>
            <p:cNvSpPr txBox="1">
              <a:spLocks/>
            </p:cNvSpPr>
            <p:nvPr/>
          </p:nvSpPr>
          <p:spPr>
            <a:xfrm>
              <a:off x="1249205" y="2396219"/>
              <a:ext cx="975381" cy="14759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b="1" kern="1200">
                  <a:solidFill>
                    <a:srgbClr val="737078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fr-FR" sz="90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Malignant B cell</a:t>
              </a:r>
              <a:endParaRPr lang="fr-FR" sz="700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14" name="Espace réservé du texte 6">
              <a:extLst>
                <a:ext uri="{FF2B5EF4-FFF2-40B4-BE49-F238E27FC236}">
                  <a16:creationId xmlns:a16="http://schemas.microsoft.com/office/drawing/2014/main" xmlns="" id="{D1977F26-A7D9-3618-ED4A-1E85F4870075}"/>
                </a:ext>
              </a:extLst>
            </p:cNvPr>
            <p:cNvSpPr txBox="1">
              <a:spLocks/>
            </p:cNvSpPr>
            <p:nvPr/>
          </p:nvSpPr>
          <p:spPr>
            <a:xfrm>
              <a:off x="3859338" y="1452600"/>
              <a:ext cx="589831" cy="222663"/>
            </a:xfrm>
            <a:prstGeom prst="roundRect">
              <a:avLst>
                <a:gd name="adj" fmla="val 7473"/>
              </a:avLst>
            </a:prstGeom>
            <a:solidFill>
              <a:srgbClr val="005086"/>
            </a:solidFill>
            <a:ln>
              <a:noFill/>
            </a:ln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b="1" kern="1200">
                  <a:solidFill>
                    <a:srgbClr val="737078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fr-FR" sz="900">
                  <a:solidFill>
                    <a:prstClr val="white"/>
                  </a:solidFill>
                </a:rPr>
                <a:t>NX-2127</a:t>
              </a:r>
              <a:endParaRPr lang="fr-FR" sz="700" dirty="0">
                <a:solidFill>
                  <a:prstClr val="white"/>
                </a:solidFill>
              </a:endParaRPr>
            </a:p>
          </p:txBody>
        </p:sp>
        <p:sp>
          <p:nvSpPr>
            <p:cNvPr id="15" name="Espace réservé du texte 6">
              <a:extLst>
                <a:ext uri="{FF2B5EF4-FFF2-40B4-BE49-F238E27FC236}">
                  <a16:creationId xmlns:a16="http://schemas.microsoft.com/office/drawing/2014/main" xmlns="" id="{C8ABF3A0-F5B3-49B8-F69C-C9B0BF029022}"/>
                </a:ext>
              </a:extLst>
            </p:cNvPr>
            <p:cNvSpPr txBox="1">
              <a:spLocks/>
            </p:cNvSpPr>
            <p:nvPr/>
          </p:nvSpPr>
          <p:spPr>
            <a:xfrm>
              <a:off x="1691618" y="1754134"/>
              <a:ext cx="589831" cy="222663"/>
            </a:xfrm>
            <a:prstGeom prst="roundRect">
              <a:avLst>
                <a:gd name="adj" fmla="val 7473"/>
              </a:avLst>
            </a:prstGeom>
            <a:solidFill>
              <a:srgbClr val="005086"/>
            </a:solidFill>
            <a:ln>
              <a:noFill/>
            </a:ln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b="1" kern="1200">
                  <a:solidFill>
                    <a:srgbClr val="737078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fr-FR" sz="900">
                  <a:solidFill>
                    <a:prstClr val="white"/>
                  </a:solidFill>
                </a:rPr>
                <a:t>NX-2127</a:t>
              </a:r>
              <a:endParaRPr lang="fr-FR" sz="700" dirty="0">
                <a:solidFill>
                  <a:prstClr val="white"/>
                </a:solidFill>
              </a:endParaRPr>
            </a:p>
          </p:txBody>
        </p:sp>
        <p:sp>
          <p:nvSpPr>
            <p:cNvPr id="17" name="Espace réservé du texte 6">
              <a:extLst>
                <a:ext uri="{FF2B5EF4-FFF2-40B4-BE49-F238E27FC236}">
                  <a16:creationId xmlns:a16="http://schemas.microsoft.com/office/drawing/2014/main" xmlns="" id="{7AB943A1-500C-58B3-5EEE-3DAF6CC8A042}"/>
                </a:ext>
              </a:extLst>
            </p:cNvPr>
            <p:cNvSpPr txBox="1">
              <a:spLocks/>
            </p:cNvSpPr>
            <p:nvPr/>
          </p:nvSpPr>
          <p:spPr>
            <a:xfrm>
              <a:off x="3963050" y="2799578"/>
              <a:ext cx="346231" cy="147599"/>
            </a:xfrm>
            <a:prstGeom prst="roundRect">
              <a:avLst>
                <a:gd name="adj" fmla="val 7473"/>
              </a:avLst>
            </a:prstGeom>
            <a:solidFill>
              <a:srgbClr val="005086"/>
            </a:solidFill>
            <a:ln>
              <a:noFill/>
            </a:ln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b="1" kern="1200">
                  <a:solidFill>
                    <a:srgbClr val="737078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fr-FR" sz="700" b="0">
                  <a:solidFill>
                    <a:prstClr val="white"/>
                  </a:solidFill>
                </a:rPr>
                <a:t>IKZF1/3</a:t>
              </a:r>
              <a:endParaRPr lang="fr-FR" sz="500" b="0" dirty="0">
                <a:solidFill>
                  <a:prstClr val="white"/>
                </a:solidFill>
              </a:endParaRPr>
            </a:p>
          </p:txBody>
        </p:sp>
        <p:sp>
          <p:nvSpPr>
            <p:cNvPr id="18" name="Espace réservé du texte 6">
              <a:extLst>
                <a:ext uri="{FF2B5EF4-FFF2-40B4-BE49-F238E27FC236}">
                  <a16:creationId xmlns:a16="http://schemas.microsoft.com/office/drawing/2014/main" xmlns="" id="{7496C767-6B4C-1ACC-6B27-0D10A13890A8}"/>
                </a:ext>
              </a:extLst>
            </p:cNvPr>
            <p:cNvSpPr txBox="1">
              <a:spLocks/>
            </p:cNvSpPr>
            <p:nvPr/>
          </p:nvSpPr>
          <p:spPr>
            <a:xfrm>
              <a:off x="2738379" y="2799578"/>
              <a:ext cx="220911" cy="147599"/>
            </a:xfrm>
            <a:prstGeom prst="roundRect">
              <a:avLst>
                <a:gd name="adj" fmla="val 7473"/>
              </a:avLst>
            </a:prstGeom>
            <a:solidFill>
              <a:srgbClr val="005086"/>
            </a:solidFill>
            <a:ln>
              <a:noFill/>
            </a:ln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b="1" kern="1200">
                  <a:solidFill>
                    <a:srgbClr val="737078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fr-FR" sz="700" b="0">
                  <a:solidFill>
                    <a:prstClr val="white"/>
                  </a:solidFill>
                </a:rPr>
                <a:t>BTK</a:t>
              </a:r>
              <a:endParaRPr lang="fr-FR" sz="500" b="0" dirty="0">
                <a:solidFill>
                  <a:prstClr val="white"/>
                </a:solidFill>
              </a:endParaRPr>
            </a:p>
          </p:txBody>
        </p:sp>
        <p:sp>
          <p:nvSpPr>
            <p:cNvPr id="19" name="Espace réservé du texte 6">
              <a:extLst>
                <a:ext uri="{FF2B5EF4-FFF2-40B4-BE49-F238E27FC236}">
                  <a16:creationId xmlns:a16="http://schemas.microsoft.com/office/drawing/2014/main" xmlns="" id="{130183FF-83C7-74FB-56A2-DB2323805A12}"/>
                </a:ext>
              </a:extLst>
            </p:cNvPr>
            <p:cNvSpPr txBox="1">
              <a:spLocks/>
            </p:cNvSpPr>
            <p:nvPr/>
          </p:nvSpPr>
          <p:spPr>
            <a:xfrm>
              <a:off x="3129614" y="2322419"/>
              <a:ext cx="220911" cy="147599"/>
            </a:xfrm>
            <a:prstGeom prst="roundRect">
              <a:avLst>
                <a:gd name="adj" fmla="val 7473"/>
              </a:avLst>
            </a:prstGeom>
            <a:solidFill>
              <a:srgbClr val="005086"/>
            </a:solidFill>
            <a:ln>
              <a:noFill/>
            </a:ln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b="1" kern="1200">
                  <a:solidFill>
                    <a:srgbClr val="737078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fr-FR" sz="700" b="0">
                  <a:solidFill>
                    <a:prstClr val="white"/>
                  </a:solidFill>
                </a:rPr>
                <a:t>BTK</a:t>
              </a:r>
              <a:endParaRPr lang="fr-FR" sz="500" b="0" dirty="0">
                <a:solidFill>
                  <a:prstClr val="white"/>
                </a:solidFill>
              </a:endParaRPr>
            </a:p>
          </p:txBody>
        </p:sp>
        <p:sp>
          <p:nvSpPr>
            <p:cNvPr id="20" name="Espace réservé du texte 6">
              <a:extLst>
                <a:ext uri="{FF2B5EF4-FFF2-40B4-BE49-F238E27FC236}">
                  <a16:creationId xmlns:a16="http://schemas.microsoft.com/office/drawing/2014/main" xmlns="" id="{1AEE21C7-42AE-F7C7-F1C8-F7AA8D03AFAD}"/>
                </a:ext>
              </a:extLst>
            </p:cNvPr>
            <p:cNvSpPr txBox="1">
              <a:spLocks/>
            </p:cNvSpPr>
            <p:nvPr/>
          </p:nvSpPr>
          <p:spPr>
            <a:xfrm>
              <a:off x="5391754" y="1945455"/>
              <a:ext cx="315637" cy="147599"/>
            </a:xfrm>
            <a:prstGeom prst="roundRect">
              <a:avLst>
                <a:gd name="adj" fmla="val 7473"/>
              </a:avLst>
            </a:prstGeom>
            <a:solidFill>
              <a:srgbClr val="005086"/>
            </a:solidFill>
            <a:ln>
              <a:noFill/>
            </a:ln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b="1" kern="1200">
                  <a:solidFill>
                    <a:srgbClr val="737078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fr-FR" sz="700" b="0">
                  <a:solidFill>
                    <a:prstClr val="white"/>
                  </a:solidFill>
                </a:rPr>
                <a:t>IKZF1/3</a:t>
              </a:r>
              <a:endParaRPr lang="fr-FR" sz="500" b="0" dirty="0">
                <a:solidFill>
                  <a:prstClr val="white"/>
                </a:solidFill>
              </a:endParaRPr>
            </a:p>
          </p:txBody>
        </p:sp>
        <p:sp>
          <p:nvSpPr>
            <p:cNvPr id="21" name="Espace réservé du texte 6">
              <a:extLst>
                <a:ext uri="{FF2B5EF4-FFF2-40B4-BE49-F238E27FC236}">
                  <a16:creationId xmlns:a16="http://schemas.microsoft.com/office/drawing/2014/main" xmlns="" id="{E4FD0234-C8A2-C4F8-8EFF-07D04978574D}"/>
                </a:ext>
              </a:extLst>
            </p:cNvPr>
            <p:cNvSpPr txBox="1">
              <a:spLocks/>
            </p:cNvSpPr>
            <p:nvPr/>
          </p:nvSpPr>
          <p:spPr>
            <a:xfrm>
              <a:off x="3318628" y="1973581"/>
              <a:ext cx="644422" cy="14759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b="1" kern="1200">
                  <a:solidFill>
                    <a:srgbClr val="737078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fr-FR" sz="700" b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BCR complex</a:t>
              </a:r>
              <a:endParaRPr lang="fr-FR" sz="500" b="0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22" name="Espace réservé du texte 6">
              <a:extLst>
                <a:ext uri="{FF2B5EF4-FFF2-40B4-BE49-F238E27FC236}">
                  <a16:creationId xmlns:a16="http://schemas.microsoft.com/office/drawing/2014/main" xmlns="" id="{1CE5955E-4370-B579-5D6D-1EED3CC8522B}"/>
                </a:ext>
              </a:extLst>
            </p:cNvPr>
            <p:cNvSpPr txBox="1">
              <a:spLocks/>
            </p:cNvSpPr>
            <p:nvPr/>
          </p:nvSpPr>
          <p:spPr>
            <a:xfrm>
              <a:off x="3318628" y="3126168"/>
              <a:ext cx="568441" cy="14759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b="1" kern="1200">
                  <a:solidFill>
                    <a:srgbClr val="737078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fr-FR" sz="700" b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Proteasome</a:t>
              </a:r>
              <a:endParaRPr lang="fr-FR" sz="500" b="0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23" name="Espace réservé du texte 6">
              <a:extLst>
                <a:ext uri="{FF2B5EF4-FFF2-40B4-BE49-F238E27FC236}">
                  <a16:creationId xmlns:a16="http://schemas.microsoft.com/office/drawing/2014/main" xmlns="" id="{37FBECDA-0169-CB53-E08F-C7B26B55C53C}"/>
                </a:ext>
              </a:extLst>
            </p:cNvPr>
            <p:cNvSpPr txBox="1">
              <a:spLocks/>
            </p:cNvSpPr>
            <p:nvPr/>
          </p:nvSpPr>
          <p:spPr>
            <a:xfrm>
              <a:off x="4835722" y="2291707"/>
              <a:ext cx="568441" cy="14759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b="1" kern="1200">
                  <a:solidFill>
                    <a:srgbClr val="737078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fr-FR" sz="700" b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Proteasome</a:t>
              </a:r>
              <a:endParaRPr lang="fr-FR" sz="500" b="0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24" name="Espace réservé du texte 6">
              <a:extLst>
                <a:ext uri="{FF2B5EF4-FFF2-40B4-BE49-F238E27FC236}">
                  <a16:creationId xmlns:a16="http://schemas.microsoft.com/office/drawing/2014/main" xmlns="" id="{58485619-AB68-A0E5-682E-2D999259060B}"/>
                </a:ext>
              </a:extLst>
            </p:cNvPr>
            <p:cNvSpPr txBox="1">
              <a:spLocks/>
            </p:cNvSpPr>
            <p:nvPr/>
          </p:nvSpPr>
          <p:spPr>
            <a:xfrm>
              <a:off x="2690595" y="2504788"/>
              <a:ext cx="428102" cy="14759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b="1" kern="1200">
                  <a:solidFill>
                    <a:srgbClr val="737078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fr-FR" sz="700" b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Ubiquitin</a:t>
              </a:r>
              <a:endParaRPr lang="fr-FR" sz="500" b="0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25" name="Espace réservé du texte 6">
              <a:extLst>
                <a:ext uri="{FF2B5EF4-FFF2-40B4-BE49-F238E27FC236}">
                  <a16:creationId xmlns:a16="http://schemas.microsoft.com/office/drawing/2014/main" xmlns="" id="{881F1D97-BF25-BE60-414F-08F417867057}"/>
                </a:ext>
              </a:extLst>
            </p:cNvPr>
            <p:cNvSpPr txBox="1">
              <a:spLocks/>
            </p:cNvSpPr>
            <p:nvPr/>
          </p:nvSpPr>
          <p:spPr>
            <a:xfrm>
              <a:off x="4790006" y="3245808"/>
              <a:ext cx="428102" cy="14759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b="1" kern="1200">
                  <a:solidFill>
                    <a:srgbClr val="737078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fr-FR" sz="700" b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Perforin</a:t>
              </a:r>
              <a:endParaRPr lang="fr-FR" sz="500" b="0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26" name="Espace réservé du texte 6">
              <a:extLst>
                <a:ext uri="{FF2B5EF4-FFF2-40B4-BE49-F238E27FC236}">
                  <a16:creationId xmlns:a16="http://schemas.microsoft.com/office/drawing/2014/main" xmlns="" id="{3350F0BC-3D40-C138-8389-67A0E66ED392}"/>
                </a:ext>
              </a:extLst>
            </p:cNvPr>
            <p:cNvSpPr txBox="1">
              <a:spLocks/>
            </p:cNvSpPr>
            <p:nvPr/>
          </p:nvSpPr>
          <p:spPr>
            <a:xfrm>
              <a:off x="4887150" y="2961824"/>
              <a:ext cx="486445" cy="21729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b="1" kern="1200">
                  <a:solidFill>
                    <a:srgbClr val="737078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fr-FR" sz="700" b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Granzyme B</a:t>
              </a:r>
              <a:endParaRPr lang="fr-FR" sz="500" b="0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27" name="Espace réservé du texte 6">
              <a:extLst>
                <a:ext uri="{FF2B5EF4-FFF2-40B4-BE49-F238E27FC236}">
                  <a16:creationId xmlns:a16="http://schemas.microsoft.com/office/drawing/2014/main" xmlns="" id="{A5D8546A-F0BC-00E2-D064-8A66FAD83FAB}"/>
                </a:ext>
              </a:extLst>
            </p:cNvPr>
            <p:cNvSpPr txBox="1">
              <a:spLocks/>
            </p:cNvSpPr>
            <p:nvPr/>
          </p:nvSpPr>
          <p:spPr>
            <a:xfrm>
              <a:off x="5251473" y="3355123"/>
              <a:ext cx="428102" cy="21729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b="1" kern="1200">
                  <a:solidFill>
                    <a:srgbClr val="737078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fr-FR" sz="700" b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IL-2 and IFN</a:t>
              </a:r>
              <a:endParaRPr lang="fr-FR" sz="500" b="0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16" name="Espace réservé du texte 6">
              <a:extLst>
                <a:ext uri="{FF2B5EF4-FFF2-40B4-BE49-F238E27FC236}">
                  <a16:creationId xmlns:a16="http://schemas.microsoft.com/office/drawing/2014/main" xmlns="" id="{4D1085E2-AAA3-0662-B52A-143D1B7FCD22}"/>
                </a:ext>
              </a:extLst>
            </p:cNvPr>
            <p:cNvSpPr txBox="1">
              <a:spLocks/>
            </p:cNvSpPr>
            <p:nvPr/>
          </p:nvSpPr>
          <p:spPr>
            <a:xfrm>
              <a:off x="4205082" y="3806986"/>
              <a:ext cx="469276" cy="147599"/>
            </a:xfrm>
            <a:prstGeom prst="roundRect">
              <a:avLst>
                <a:gd name="adj" fmla="val 7473"/>
              </a:avLst>
            </a:prstGeom>
            <a:solidFill>
              <a:srgbClr val="005086"/>
            </a:solidFill>
            <a:ln>
              <a:noFill/>
            </a:ln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b="1" kern="1200">
                  <a:solidFill>
                    <a:srgbClr val="737078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fr-FR" sz="700" b="0">
                  <a:solidFill>
                    <a:prstClr val="white"/>
                  </a:solidFill>
                </a:rPr>
                <a:t>Death</a:t>
              </a:r>
              <a:endParaRPr lang="fr-FR" sz="500" b="0" dirty="0">
                <a:solidFill>
                  <a:prstClr val="white"/>
                </a:solidFill>
              </a:endParaRPr>
            </a:p>
          </p:txBody>
        </p:sp>
        <p:sp>
          <p:nvSpPr>
            <p:cNvPr id="28" name="Espace réservé du texte 6">
              <a:extLst>
                <a:ext uri="{FF2B5EF4-FFF2-40B4-BE49-F238E27FC236}">
                  <a16:creationId xmlns:a16="http://schemas.microsoft.com/office/drawing/2014/main" xmlns="" id="{63A33F97-5A5B-DA7C-F6D9-98B4F8091657}"/>
                </a:ext>
              </a:extLst>
            </p:cNvPr>
            <p:cNvSpPr txBox="1">
              <a:spLocks/>
            </p:cNvSpPr>
            <p:nvPr/>
          </p:nvSpPr>
          <p:spPr>
            <a:xfrm>
              <a:off x="3687591" y="3621974"/>
              <a:ext cx="614157" cy="21729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b="1" kern="1200">
                  <a:solidFill>
                    <a:srgbClr val="737078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fr-FR" sz="700" b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Loss of survival signal</a:t>
              </a:r>
              <a:endParaRPr lang="fr-FR" sz="500" b="0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29" name="Espace réservé du texte 6">
              <a:extLst>
                <a:ext uri="{FF2B5EF4-FFF2-40B4-BE49-F238E27FC236}">
                  <a16:creationId xmlns:a16="http://schemas.microsoft.com/office/drawing/2014/main" xmlns="" id="{35C9214A-119D-092F-DD75-FF5813E5D541}"/>
                </a:ext>
              </a:extLst>
            </p:cNvPr>
            <p:cNvSpPr txBox="1">
              <a:spLocks/>
            </p:cNvSpPr>
            <p:nvPr/>
          </p:nvSpPr>
          <p:spPr>
            <a:xfrm>
              <a:off x="2765462" y="3828836"/>
              <a:ext cx="949212" cy="14157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b="1" kern="1200">
                  <a:solidFill>
                    <a:srgbClr val="737078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fr-FR" sz="700" b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Survival proliferation</a:t>
              </a:r>
              <a:endParaRPr lang="fr-FR" sz="500" b="0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30" name="Espace réservé du texte 6">
              <a:extLst>
                <a:ext uri="{FF2B5EF4-FFF2-40B4-BE49-F238E27FC236}">
                  <a16:creationId xmlns:a16="http://schemas.microsoft.com/office/drawing/2014/main" xmlns="" id="{C8523E6A-F339-1F05-EC42-1C1BE96E4CC5}"/>
                </a:ext>
              </a:extLst>
            </p:cNvPr>
            <p:cNvSpPr txBox="1">
              <a:spLocks/>
            </p:cNvSpPr>
            <p:nvPr/>
          </p:nvSpPr>
          <p:spPr>
            <a:xfrm>
              <a:off x="2986576" y="3536461"/>
              <a:ext cx="541155" cy="21729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b="1" kern="1200">
                  <a:solidFill>
                    <a:srgbClr val="737078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fr-FR" sz="700" b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N-KB pathway</a:t>
              </a:r>
              <a:endParaRPr lang="fr-FR" sz="500" b="0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sp>
          <p:nvSpPr>
            <p:cNvPr id="31" name="Signe de multiplication 30">
              <a:extLst>
                <a:ext uri="{FF2B5EF4-FFF2-40B4-BE49-F238E27FC236}">
                  <a16:creationId xmlns:a16="http://schemas.microsoft.com/office/drawing/2014/main" xmlns="" id="{E3151074-2DBE-DE00-1B6D-42B40228F154}"/>
                </a:ext>
              </a:extLst>
            </p:cNvPr>
            <p:cNvSpPr/>
            <p:nvPr/>
          </p:nvSpPr>
          <p:spPr>
            <a:xfrm>
              <a:off x="3025492" y="3417538"/>
              <a:ext cx="463110" cy="466304"/>
            </a:xfrm>
            <a:prstGeom prst="mathMultiply">
              <a:avLst>
                <a:gd name="adj1" fmla="val 9476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96" name="Signe de multiplication 95">
              <a:extLst>
                <a:ext uri="{FF2B5EF4-FFF2-40B4-BE49-F238E27FC236}">
                  <a16:creationId xmlns:a16="http://schemas.microsoft.com/office/drawing/2014/main" xmlns="" id="{219019BF-EE06-0FE8-951B-A60213684640}"/>
                </a:ext>
              </a:extLst>
            </p:cNvPr>
            <p:cNvSpPr/>
            <p:nvPr/>
          </p:nvSpPr>
          <p:spPr>
            <a:xfrm>
              <a:off x="3025492" y="3677800"/>
              <a:ext cx="463110" cy="466304"/>
            </a:xfrm>
            <a:prstGeom prst="mathMultiply">
              <a:avLst>
                <a:gd name="adj1" fmla="val 9476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97" name="Espace réservé du texte 6">
              <a:extLst>
                <a:ext uri="{FF2B5EF4-FFF2-40B4-BE49-F238E27FC236}">
                  <a16:creationId xmlns:a16="http://schemas.microsoft.com/office/drawing/2014/main" xmlns="" id="{F21DE276-10C1-0244-DC0D-738FCBFB723A}"/>
                </a:ext>
              </a:extLst>
            </p:cNvPr>
            <p:cNvSpPr txBox="1">
              <a:spLocks/>
            </p:cNvSpPr>
            <p:nvPr/>
          </p:nvSpPr>
          <p:spPr>
            <a:xfrm>
              <a:off x="1777392" y="2804454"/>
              <a:ext cx="541155" cy="346397"/>
            </a:xfrm>
            <a:prstGeom prst="roundRect">
              <a:avLst>
                <a:gd name="adj" fmla="val 10644"/>
              </a:avLst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b="1" kern="1200">
                  <a:solidFill>
                    <a:srgbClr val="737078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fr-FR" sz="700" b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Cereblon</a:t>
              </a:r>
            </a:p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fr-FR" sz="700" b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Ligase</a:t>
              </a:r>
            </a:p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fr-FR" sz="700" b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complex</a:t>
              </a:r>
              <a:endParaRPr lang="fr-FR" sz="500" b="0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3495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="" xmlns:a16="http://schemas.microsoft.com/office/drawing/2014/main" id="{A5660D53-07C7-501C-ACE7-6F094F11B5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/>
          </a:bodyPr>
          <a:lstStyle/>
          <a:p>
            <a:r>
              <a:rPr lang="fr-FR" dirty="0"/>
              <a:t>9-12 décembre 2023</a:t>
            </a:r>
          </a:p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993276F0-A00D-30EE-2DC6-828245FEF99C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fr-FR" dirty="0"/>
              <a:t>M. </a:t>
            </a:r>
            <a:r>
              <a:rPr lang="fr-FR" dirty="0" err="1"/>
              <a:t>Fürstenau</a:t>
            </a:r>
            <a:r>
              <a:rPr lang="fr-FR" dirty="0"/>
              <a:t> et al, ASH</a:t>
            </a:r>
            <a:r>
              <a:rPr lang="fr-FR" baseline="30000" dirty="0"/>
              <a:t>® </a:t>
            </a:r>
            <a:r>
              <a:rPr lang="fr-FR" dirty="0"/>
              <a:t> 2023, Abs.#635</a:t>
            </a:r>
          </a:p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CB52AF38-BF2D-7DEF-DB1E-E862BB10843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/>
              <a:t>Etude GAIA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7CF0C6C1-5C94-6F6C-AA1B-A9B7DC8328B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lIns="180000" tIns="45720" rIns="91440" bIns="45720" anchor="t">
            <a:noAutofit/>
          </a:bodyPr>
          <a:lstStyle/>
          <a:p>
            <a:r>
              <a:rPr lang="fr-FR" dirty="0">
                <a:latin typeface="Century Gothic"/>
              </a:rPr>
              <a:t>Survie Sans Progression</a:t>
            </a:r>
          </a:p>
          <a:p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="" xmlns:a16="http://schemas.microsoft.com/office/drawing/2014/main" id="{A8F885FE-F0CE-F2F7-C727-2D237650F137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312995" y="1119240"/>
            <a:ext cx="6553200" cy="4617333"/>
          </a:xfrm>
        </p:spPr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="" xmlns:a16="http://schemas.microsoft.com/office/drawing/2014/main" id="{2818AA4D-A0D4-0C63-186A-FC3B8C0C399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454743" y="897126"/>
            <a:ext cx="2531104" cy="387350"/>
          </a:xfrm>
        </p:spPr>
        <p:txBody>
          <a:bodyPr/>
          <a:lstStyle/>
          <a:p>
            <a:r>
              <a:rPr kumimoji="0" lang="fr-FR" u="none" strike="noStrike" kern="1200" cap="none" spc="0" normalizeH="0" baseline="0" noProof="0" dirty="0">
                <a:ln>
                  <a:noFill/>
                </a:ln>
                <a:solidFill>
                  <a:srgbClr val="737078"/>
                </a:solidFill>
                <a:effectLst/>
                <a:uLnTx/>
                <a:uFillTx/>
                <a:latin typeface="Century Gothic" panose="020B0502020202020204" pitchFamily="34" charset="0"/>
              </a:rPr>
              <a:t>Survie Sans Progression</a:t>
            </a:r>
            <a:endParaRPr lang="fr-FR" sz="1200" dirty="0"/>
          </a:p>
        </p:txBody>
      </p:sp>
      <p:sp>
        <p:nvSpPr>
          <p:cNvPr id="8" name="Espace réservé du contenu 7">
            <a:extLst>
              <a:ext uri="{FF2B5EF4-FFF2-40B4-BE49-F238E27FC236}">
                <a16:creationId xmlns="" xmlns:a16="http://schemas.microsoft.com/office/drawing/2014/main" id="{378A2D15-AC3B-8A18-67BF-A8D66E67B6F6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154086" y="502507"/>
            <a:ext cx="3556000" cy="5223702"/>
          </a:xfrm>
          <a:solidFill>
            <a:srgbClr val="ED7D31">
              <a:alpha val="74902"/>
            </a:srgbClr>
          </a:solidFill>
        </p:spPr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kumimoji="0" lang="fr-FR" sz="18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Comparaisons des SSP :</a:t>
            </a:r>
          </a:p>
          <a:p>
            <a:pPr lvl="1"/>
            <a:r>
              <a:rPr lang="fr-FR" b="1" dirty="0">
                <a:latin typeface="Century Gothic" panose="020B0502020202020204" pitchFamily="34" charset="0"/>
              </a:rPr>
              <a:t>GIV </a:t>
            </a:r>
            <a:r>
              <a:rPr lang="fr-FR" i="1" dirty="0">
                <a:latin typeface="Century Gothic" panose="020B0502020202020204" pitchFamily="34" charset="0"/>
              </a:rPr>
              <a:t>vs</a:t>
            </a:r>
            <a:r>
              <a:rPr lang="fr-FR" dirty="0">
                <a:latin typeface="Century Gothic" panose="020B0502020202020204" pitchFamily="34" charset="0"/>
              </a:rPr>
              <a:t> </a:t>
            </a:r>
            <a:r>
              <a:rPr lang="fr-FR" b="1" dirty="0">
                <a:solidFill>
                  <a:srgbClr val="0070C0"/>
                </a:solidFill>
                <a:latin typeface="Century Gothic" panose="020B0502020202020204" pitchFamily="34" charset="0"/>
              </a:rPr>
              <a:t>CIT</a:t>
            </a:r>
          </a:p>
          <a:p>
            <a:pPr lvl="2"/>
            <a:r>
              <a:rPr lang="fr-FR" b="0" dirty="0">
                <a:latin typeface="Century Gothic" panose="020B0502020202020204" pitchFamily="34" charset="0"/>
              </a:rPr>
              <a:t>HR 0,30 (97,5%CI) : 0,19-0,47</a:t>
            </a:r>
          </a:p>
          <a:p>
            <a:pPr lvl="2">
              <a:spcAft>
                <a:spcPts val="600"/>
              </a:spcAft>
            </a:pPr>
            <a:r>
              <a:rPr lang="fr-FR" i="1" dirty="0">
                <a:latin typeface="Century Gothic" panose="020B0502020202020204" pitchFamily="34" charset="0"/>
              </a:rPr>
              <a:t>p</a:t>
            </a:r>
            <a:r>
              <a:rPr lang="fr-FR" dirty="0">
                <a:latin typeface="Century Gothic" panose="020B0502020202020204" pitchFamily="34" charset="0"/>
              </a:rPr>
              <a:t>&lt;0,001</a:t>
            </a:r>
          </a:p>
          <a:p>
            <a:pPr lvl="1"/>
            <a:r>
              <a:rPr lang="fr-FR" b="1" dirty="0">
                <a:latin typeface="Century Gothic" panose="020B0502020202020204" pitchFamily="34" charset="0"/>
              </a:rPr>
              <a:t>GIV </a:t>
            </a:r>
            <a:r>
              <a:rPr lang="fr-FR" i="1" dirty="0">
                <a:latin typeface="Century Gothic" panose="020B0502020202020204" pitchFamily="34" charset="0"/>
              </a:rPr>
              <a:t>vs</a:t>
            </a:r>
            <a:r>
              <a:rPr lang="fr-FR" dirty="0">
                <a:latin typeface="Century Gothic" panose="020B0502020202020204" pitchFamily="34" charset="0"/>
              </a:rPr>
              <a:t> 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RV</a:t>
            </a:r>
          </a:p>
          <a:p>
            <a:pPr lvl="2"/>
            <a:r>
              <a:rPr lang="fr-FR" b="0" dirty="0">
                <a:latin typeface="Century Gothic" panose="020B0502020202020204" pitchFamily="34" charset="0"/>
              </a:rPr>
              <a:t>HR 0,38 (97,5%CI) : 0,24-0,59</a:t>
            </a:r>
          </a:p>
          <a:p>
            <a:pPr lvl="2">
              <a:spcAft>
                <a:spcPts val="600"/>
              </a:spcAft>
            </a:pPr>
            <a:r>
              <a:rPr lang="fr-FR" i="1" dirty="0">
                <a:latin typeface="Century Gothic" panose="020B0502020202020204" pitchFamily="34" charset="0"/>
              </a:rPr>
              <a:t>p</a:t>
            </a:r>
            <a:r>
              <a:rPr lang="fr-FR" dirty="0">
                <a:latin typeface="Century Gothic" panose="020B0502020202020204" pitchFamily="34" charset="0"/>
              </a:rPr>
              <a:t>&lt;0,001</a:t>
            </a:r>
            <a:endParaRPr lang="fr-FR" dirty="0"/>
          </a:p>
          <a:p>
            <a:pPr lvl="1"/>
            <a:r>
              <a:rPr lang="fr-FR" b="1" dirty="0">
                <a:latin typeface="Century Gothic" panose="020B0502020202020204" pitchFamily="34" charset="0"/>
              </a:rPr>
              <a:t>GIV </a:t>
            </a:r>
            <a:r>
              <a:rPr lang="fr-FR" i="1" dirty="0">
                <a:latin typeface="Century Gothic" panose="020B0502020202020204" pitchFamily="34" charset="0"/>
              </a:rPr>
              <a:t>vs </a:t>
            </a:r>
            <a:r>
              <a:rPr lang="fr-FR" b="1" dirty="0">
                <a:solidFill>
                  <a:srgbClr val="C00000"/>
                </a:solidFill>
                <a:latin typeface="Century Gothic" panose="020B0502020202020204" pitchFamily="34" charset="0"/>
              </a:rPr>
              <a:t>GV</a:t>
            </a:r>
          </a:p>
          <a:p>
            <a:pPr lvl="2"/>
            <a:r>
              <a:rPr lang="fr-FR" b="0" dirty="0">
                <a:latin typeface="Century Gothic" panose="020B0502020202020204" pitchFamily="34" charset="0"/>
              </a:rPr>
              <a:t>HR 0,63 (97,5%CI) : 0,39-1,02</a:t>
            </a:r>
          </a:p>
          <a:p>
            <a:pPr lvl="2">
              <a:spcAft>
                <a:spcPts val="1200"/>
              </a:spcAft>
            </a:pPr>
            <a:r>
              <a:rPr lang="fr-FR" i="1" dirty="0">
                <a:latin typeface="Century Gothic" panose="020B0502020202020204" pitchFamily="34" charset="0"/>
              </a:rPr>
              <a:t>p</a:t>
            </a:r>
            <a:r>
              <a:rPr lang="fr-FR" dirty="0">
                <a:latin typeface="Century Gothic" panose="020B0502020202020204" pitchFamily="34" charset="0"/>
              </a:rPr>
              <a:t>&lt;0,03</a:t>
            </a:r>
            <a:endParaRPr lang="fr-FR" dirty="0"/>
          </a:p>
          <a:p>
            <a:pPr lvl="1"/>
            <a:r>
              <a:rPr lang="fr-FR" b="1" dirty="0">
                <a:solidFill>
                  <a:srgbClr val="C00000"/>
                </a:solidFill>
                <a:latin typeface="Century Gothic" panose="020B0502020202020204" pitchFamily="34" charset="0"/>
              </a:rPr>
              <a:t>GV </a:t>
            </a:r>
            <a:r>
              <a:rPr lang="fr-FR" i="1" dirty="0">
                <a:latin typeface="Century Gothic" panose="020B0502020202020204" pitchFamily="34" charset="0"/>
              </a:rPr>
              <a:t>vs</a:t>
            </a:r>
            <a:r>
              <a:rPr lang="fr-FR" dirty="0">
                <a:latin typeface="Century Gothic" panose="020B0502020202020204" pitchFamily="34" charset="0"/>
              </a:rPr>
              <a:t> </a:t>
            </a:r>
            <a:r>
              <a:rPr lang="fr-FR" b="1" dirty="0">
                <a:solidFill>
                  <a:srgbClr val="0070C0"/>
                </a:solidFill>
                <a:latin typeface="Century Gothic" panose="020B0502020202020204" pitchFamily="34" charset="0"/>
              </a:rPr>
              <a:t>CIT</a:t>
            </a:r>
          </a:p>
          <a:p>
            <a:pPr lvl="2"/>
            <a:r>
              <a:rPr lang="fr-FR" b="0" dirty="0">
                <a:latin typeface="Century Gothic" panose="020B0502020202020204" pitchFamily="34" charset="0"/>
              </a:rPr>
              <a:t>HR 0,47 (97,5%CI) : 0,32-0,69</a:t>
            </a:r>
          </a:p>
          <a:p>
            <a:pPr lvl="2">
              <a:spcAft>
                <a:spcPts val="600"/>
              </a:spcAft>
            </a:pPr>
            <a:r>
              <a:rPr lang="fr-FR" i="1" dirty="0">
                <a:latin typeface="Century Gothic" panose="020B0502020202020204" pitchFamily="34" charset="0"/>
              </a:rPr>
              <a:t>p</a:t>
            </a:r>
            <a:r>
              <a:rPr lang="fr-FR" dirty="0">
                <a:latin typeface="Century Gothic" panose="020B0502020202020204" pitchFamily="34" charset="0"/>
              </a:rPr>
              <a:t>&lt;0,001</a:t>
            </a:r>
            <a:endParaRPr lang="fr-FR" dirty="0"/>
          </a:p>
          <a:p>
            <a:pPr lvl="1"/>
            <a:r>
              <a:rPr lang="fr-FR" b="1" dirty="0">
                <a:solidFill>
                  <a:srgbClr val="C00000"/>
                </a:solidFill>
                <a:latin typeface="Century Gothic" panose="020B0502020202020204" pitchFamily="34" charset="0"/>
              </a:rPr>
              <a:t>GV</a:t>
            </a:r>
            <a:r>
              <a:rPr lang="fr-FR" b="1" i="1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fr-FR" i="1" dirty="0">
                <a:latin typeface="Century Gothic" panose="020B0502020202020204" pitchFamily="34" charset="0"/>
              </a:rPr>
              <a:t>vs 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RV</a:t>
            </a:r>
          </a:p>
          <a:p>
            <a:pPr lvl="2"/>
            <a:r>
              <a:rPr lang="fr-FR" b="0" dirty="0">
                <a:latin typeface="Century Gothic" panose="020B0502020202020204" pitchFamily="34" charset="0"/>
              </a:rPr>
              <a:t>HR 0,57 (97,5%CI) : 0,38-0,84</a:t>
            </a:r>
          </a:p>
          <a:p>
            <a:pPr lvl="2">
              <a:spcAft>
                <a:spcPts val="1200"/>
              </a:spcAft>
            </a:pPr>
            <a:r>
              <a:rPr lang="fr-FR" i="1" dirty="0">
                <a:latin typeface="Century Gothic" panose="020B0502020202020204" pitchFamily="34" charset="0"/>
              </a:rPr>
              <a:t>p</a:t>
            </a:r>
            <a:r>
              <a:rPr lang="fr-FR" dirty="0">
                <a:latin typeface="Century Gothic" panose="020B0502020202020204" pitchFamily="34" charset="0"/>
              </a:rPr>
              <a:t>=0,001</a:t>
            </a:r>
            <a:endParaRPr lang="fr-FR" dirty="0"/>
          </a:p>
          <a:p>
            <a:pPr lvl="1"/>
            <a:r>
              <a:rPr lang="fr-FR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RV</a:t>
            </a:r>
            <a:r>
              <a:rPr lang="fr-FR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FR" i="1" dirty="0">
                <a:latin typeface="Century Gothic" panose="020B0502020202020204" pitchFamily="34" charset="0"/>
              </a:rPr>
              <a:t>vs</a:t>
            </a:r>
            <a:r>
              <a:rPr lang="fr-FR" dirty="0">
                <a:latin typeface="Century Gothic" panose="020B0502020202020204" pitchFamily="34" charset="0"/>
              </a:rPr>
              <a:t> </a:t>
            </a:r>
            <a:r>
              <a:rPr lang="fr-FR" b="1" dirty="0">
                <a:solidFill>
                  <a:srgbClr val="0070C0"/>
                </a:solidFill>
                <a:latin typeface="Century Gothic" panose="020B0502020202020204" pitchFamily="34" charset="0"/>
              </a:rPr>
              <a:t>CIT</a:t>
            </a:r>
          </a:p>
          <a:p>
            <a:pPr lvl="2"/>
            <a:r>
              <a:rPr lang="fr-FR" b="0" dirty="0">
                <a:latin typeface="Century Gothic" panose="020B0502020202020204" pitchFamily="34" charset="0"/>
              </a:rPr>
              <a:t>HR 0,78 (97,5%CI) : 0,55-1,10</a:t>
            </a:r>
          </a:p>
          <a:p>
            <a:pPr lvl="2"/>
            <a:r>
              <a:rPr lang="fr-FR" i="1" dirty="0">
                <a:latin typeface="Century Gothic" panose="020B0502020202020204" pitchFamily="34" charset="0"/>
              </a:rPr>
              <a:t>p</a:t>
            </a:r>
            <a:r>
              <a:rPr lang="fr-FR" dirty="0">
                <a:latin typeface="Century Gothic" panose="020B0502020202020204" pitchFamily="34" charset="0"/>
              </a:rPr>
              <a:t>=0,1</a:t>
            </a:r>
            <a:endParaRPr lang="fr-FR" dirty="0"/>
          </a:p>
        </p:txBody>
      </p:sp>
      <p:graphicFrame>
        <p:nvGraphicFramePr>
          <p:cNvPr id="9" name="Chart 16">
            <a:extLst>
              <a:ext uri="{FF2B5EF4-FFF2-40B4-BE49-F238E27FC236}">
                <a16:creationId xmlns="" xmlns:a16="http://schemas.microsoft.com/office/drawing/2014/main" id="{464ACBC5-51E0-3C72-7856-CCBCE6AB34B4}"/>
              </a:ext>
            </a:extLst>
          </p:cNvPr>
          <p:cNvGraphicFramePr/>
          <p:nvPr>
            <p:extLst/>
          </p:nvPr>
        </p:nvGraphicFramePr>
        <p:xfrm>
          <a:off x="1454743" y="1208914"/>
          <a:ext cx="6202290" cy="3556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Tableau 12">
            <a:extLst>
              <a:ext uri="{FF2B5EF4-FFF2-40B4-BE49-F238E27FC236}">
                <a16:creationId xmlns="" xmlns:a16="http://schemas.microsoft.com/office/drawing/2014/main" id="{9E90F042-1FE7-E649-0F61-9286F2909E7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458560" y="4735907"/>
          <a:ext cx="5596604" cy="882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406">
                  <a:extLst>
                    <a:ext uri="{9D8B030D-6E8A-4147-A177-3AD203B41FA5}">
                      <a16:colId xmlns="" xmlns:a16="http://schemas.microsoft.com/office/drawing/2014/main" val="1796791387"/>
                    </a:ext>
                  </a:extLst>
                </a:gridCol>
                <a:gridCol w="873033">
                  <a:extLst>
                    <a:ext uri="{9D8B030D-6E8A-4147-A177-3AD203B41FA5}">
                      <a16:colId xmlns="" xmlns:a16="http://schemas.microsoft.com/office/drawing/2014/main" val="2003630992"/>
                    </a:ext>
                  </a:extLst>
                </a:gridCol>
                <a:gridCol w="873033">
                  <a:extLst>
                    <a:ext uri="{9D8B030D-6E8A-4147-A177-3AD203B41FA5}">
                      <a16:colId xmlns="" xmlns:a16="http://schemas.microsoft.com/office/drawing/2014/main" val="1098140682"/>
                    </a:ext>
                  </a:extLst>
                </a:gridCol>
                <a:gridCol w="873033">
                  <a:extLst>
                    <a:ext uri="{9D8B030D-6E8A-4147-A177-3AD203B41FA5}">
                      <a16:colId xmlns="" xmlns:a16="http://schemas.microsoft.com/office/drawing/2014/main" val="1149399730"/>
                    </a:ext>
                  </a:extLst>
                </a:gridCol>
                <a:gridCol w="873033">
                  <a:extLst>
                    <a:ext uri="{9D8B030D-6E8A-4147-A177-3AD203B41FA5}">
                      <a16:colId xmlns="" xmlns:a16="http://schemas.microsoft.com/office/drawing/2014/main" val="789287851"/>
                    </a:ext>
                  </a:extLst>
                </a:gridCol>
                <a:gridCol w="873033">
                  <a:extLst>
                    <a:ext uri="{9D8B030D-6E8A-4147-A177-3AD203B41FA5}">
                      <a16:colId xmlns="" xmlns:a16="http://schemas.microsoft.com/office/drawing/2014/main" val="1799216007"/>
                    </a:ext>
                  </a:extLst>
                </a:gridCol>
                <a:gridCol w="873033">
                  <a:extLst>
                    <a:ext uri="{9D8B030D-6E8A-4147-A177-3AD203B41FA5}">
                      <a16:colId xmlns="" xmlns:a16="http://schemas.microsoft.com/office/drawing/2014/main" val="304042180"/>
                    </a:ext>
                  </a:extLst>
                </a:gridCol>
              </a:tblGrid>
              <a:tr h="220551"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CIT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dirty="0">
                          <a:solidFill>
                            <a:schemeClr val="accent1"/>
                          </a:solidFill>
                        </a:rPr>
                        <a:t>229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197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173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156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39630942"/>
                  </a:ext>
                </a:extLst>
              </a:tr>
              <a:tr h="220551"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chemeClr val="bg1"/>
                          </a:solidFill>
                        </a:rPr>
                        <a:t>RV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32339099"/>
                  </a:ext>
                </a:extLst>
              </a:tr>
              <a:tr h="220551"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chemeClr val="bg1"/>
                          </a:solidFill>
                        </a:rPr>
                        <a:t>GV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F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229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222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209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accent2"/>
                          </a:solidFill>
                        </a:rPr>
                        <a:t>198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accent2"/>
                          </a:solidFill>
                        </a:rPr>
                        <a:t>121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accent2"/>
                          </a:solidFill>
                        </a:rPr>
                        <a:t>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222647"/>
                  </a:ext>
                </a:extLst>
              </a:tr>
              <a:tr h="220551">
                <a:tc>
                  <a:txBody>
                    <a:bodyPr/>
                    <a:lstStyle/>
                    <a:p>
                      <a:pPr algn="ctr"/>
                      <a:r>
                        <a:rPr lang="fr-FR" sz="900" b="1">
                          <a:solidFill>
                            <a:schemeClr val="bg1"/>
                          </a:solidFill>
                        </a:rPr>
                        <a:t>GIV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05294923"/>
                  </a:ext>
                </a:extLst>
              </a:tr>
            </a:tbl>
          </a:graphicData>
        </a:graphic>
      </p:graphicFrame>
      <p:graphicFrame>
        <p:nvGraphicFramePr>
          <p:cNvPr id="14" name="Table 10">
            <a:extLst>
              <a:ext uri="{FF2B5EF4-FFF2-40B4-BE49-F238E27FC236}">
                <a16:creationId xmlns="" xmlns:a16="http://schemas.microsoft.com/office/drawing/2014/main" id="{1F702024-29C9-0916-9D4A-CC0053DDA94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331309" y="3178063"/>
          <a:ext cx="3822356" cy="50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095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378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0136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17837">
                  <a:extLst>
                    <a:ext uri="{9D8B030D-6E8A-4147-A177-3AD203B41FA5}">
                      <a16:colId xmlns="" xmlns:a16="http://schemas.microsoft.com/office/drawing/2014/main" val="1993344156"/>
                    </a:ext>
                  </a:extLst>
                </a:gridCol>
                <a:gridCol w="568411">
                  <a:extLst>
                    <a:ext uri="{9D8B030D-6E8A-4147-A177-3AD203B41FA5}">
                      <a16:colId xmlns="" xmlns:a16="http://schemas.microsoft.com/office/drawing/2014/main" val="2556315163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 dirty="0">
                          <a:solidFill>
                            <a:schemeClr val="tx1"/>
                          </a:solidFill>
                          <a:latin typeface="+mn-lt"/>
                        </a:rPr>
                        <a:t> </a:t>
                      </a:r>
                      <a:endParaRPr lang="en-US" sz="105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>
                          <a:solidFill>
                            <a:schemeClr val="bg1"/>
                          </a:solidFill>
                          <a:latin typeface="+mn-lt"/>
                        </a:rPr>
                        <a:t>CIT</a:t>
                      </a:r>
                      <a:endParaRPr lang="en-US" sz="10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 dirty="0">
                          <a:solidFill>
                            <a:schemeClr val="bg1"/>
                          </a:solidFill>
                          <a:latin typeface="+mn-lt"/>
                        </a:rPr>
                        <a:t>RV</a:t>
                      </a:r>
                      <a:endParaRPr lang="en-US" sz="10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GV</a:t>
                      </a:r>
                    </a:p>
                  </a:txBody>
                  <a:tcPr anchor="ctr">
                    <a:solidFill>
                      <a:srgbClr val="FF7F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GIV</a:t>
                      </a:r>
                      <a:endParaRPr lang="en-US" sz="1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Taux</a:t>
                      </a:r>
                      <a:r>
                        <a:rPr 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 de SSP à 4 ans</a:t>
                      </a:r>
                      <a:endParaRPr lang="en-US" sz="105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E8E6E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62,0%</a:t>
                      </a:r>
                    </a:p>
                  </a:txBody>
                  <a:tcPr anchor="ctr">
                    <a:solidFill>
                      <a:srgbClr val="E8E6E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70,1%</a:t>
                      </a:r>
                    </a:p>
                  </a:txBody>
                  <a:tcPr anchor="ctr">
                    <a:solidFill>
                      <a:srgbClr val="E8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81,8%</a:t>
                      </a:r>
                    </a:p>
                  </a:txBody>
                  <a:tcPr anchor="ctr">
                    <a:solidFill>
                      <a:srgbClr val="E8E6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85,5%</a:t>
                      </a:r>
                    </a:p>
                  </a:txBody>
                  <a:tcPr anchor="ctr">
                    <a:solidFill>
                      <a:srgbClr val="E8E6E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0" name="Groupe 19">
            <a:extLst>
              <a:ext uri="{FF2B5EF4-FFF2-40B4-BE49-F238E27FC236}">
                <a16:creationId xmlns="" xmlns:a16="http://schemas.microsoft.com/office/drawing/2014/main" id="{4E6DF78A-B3E7-3F76-EC8C-F049921C311D}"/>
              </a:ext>
            </a:extLst>
          </p:cNvPr>
          <p:cNvGrpSpPr/>
          <p:nvPr/>
        </p:nvGrpSpPr>
        <p:grpSpPr>
          <a:xfrm>
            <a:off x="2179413" y="1348684"/>
            <a:ext cx="5169970" cy="1795141"/>
            <a:chOff x="2179413" y="1331592"/>
            <a:chExt cx="5200300" cy="1795141"/>
          </a:xfrm>
        </p:grpSpPr>
        <p:sp>
          <p:nvSpPr>
            <p:cNvPr id="16" name="Forme libre : forme 15">
              <a:extLst>
                <a:ext uri="{FF2B5EF4-FFF2-40B4-BE49-F238E27FC236}">
                  <a16:creationId xmlns="" xmlns:a16="http://schemas.microsoft.com/office/drawing/2014/main" id="{21383608-F483-9B62-CBE1-71D25404CCCB}"/>
                </a:ext>
              </a:extLst>
            </p:cNvPr>
            <p:cNvSpPr/>
            <p:nvPr/>
          </p:nvSpPr>
          <p:spPr>
            <a:xfrm>
              <a:off x="2187828" y="1340006"/>
              <a:ext cx="5180665" cy="1309892"/>
            </a:xfrm>
            <a:custGeom>
              <a:avLst/>
              <a:gdLst>
                <a:gd name="connsiteX0" fmla="*/ 0 w 5180665"/>
                <a:gd name="connsiteY0" fmla="*/ 0 h 1309892"/>
                <a:gd name="connsiteX1" fmla="*/ 171100 w 5180665"/>
                <a:gd name="connsiteY1" fmla="*/ 0 h 1309892"/>
                <a:gd name="connsiteX2" fmla="*/ 201954 w 5180665"/>
                <a:gd name="connsiteY2" fmla="*/ 14025 h 1309892"/>
                <a:gd name="connsiteX3" fmla="*/ 479639 w 5180665"/>
                <a:gd name="connsiteY3" fmla="*/ 14025 h 1309892"/>
                <a:gd name="connsiteX4" fmla="*/ 504884 w 5180665"/>
                <a:gd name="connsiteY4" fmla="*/ 19635 h 1309892"/>
                <a:gd name="connsiteX5" fmla="*/ 650739 w 5180665"/>
                <a:gd name="connsiteY5" fmla="*/ 19635 h 1309892"/>
                <a:gd name="connsiteX6" fmla="*/ 684398 w 5180665"/>
                <a:gd name="connsiteY6" fmla="*/ 50489 h 1309892"/>
                <a:gd name="connsiteX7" fmla="*/ 976108 w 5180665"/>
                <a:gd name="connsiteY7" fmla="*/ 50489 h 1309892"/>
                <a:gd name="connsiteX8" fmla="*/ 1006962 w 5180665"/>
                <a:gd name="connsiteY8" fmla="*/ 58904 h 1309892"/>
                <a:gd name="connsiteX9" fmla="*/ 1079890 w 5180665"/>
                <a:gd name="connsiteY9" fmla="*/ 58904 h 1309892"/>
                <a:gd name="connsiteX10" fmla="*/ 1093914 w 5180665"/>
                <a:gd name="connsiteY10" fmla="*/ 75733 h 1309892"/>
                <a:gd name="connsiteX11" fmla="*/ 1133183 w 5180665"/>
                <a:gd name="connsiteY11" fmla="*/ 75733 h 1309892"/>
                <a:gd name="connsiteX12" fmla="*/ 1161232 w 5180665"/>
                <a:gd name="connsiteY12" fmla="*/ 92562 h 1309892"/>
                <a:gd name="connsiteX13" fmla="*/ 1699774 w 5180665"/>
                <a:gd name="connsiteY13" fmla="*/ 92562 h 1309892"/>
                <a:gd name="connsiteX14" fmla="*/ 1725019 w 5180665"/>
                <a:gd name="connsiteY14" fmla="*/ 109392 h 1309892"/>
                <a:gd name="connsiteX15" fmla="*/ 1795141 w 5180665"/>
                <a:gd name="connsiteY15" fmla="*/ 109392 h 1309892"/>
                <a:gd name="connsiteX16" fmla="*/ 1809166 w 5180665"/>
                <a:gd name="connsiteY16" fmla="*/ 120612 h 1309892"/>
                <a:gd name="connsiteX17" fmla="*/ 1884898 w 5180665"/>
                <a:gd name="connsiteY17" fmla="*/ 120612 h 1309892"/>
                <a:gd name="connsiteX18" fmla="*/ 1912947 w 5180665"/>
                <a:gd name="connsiteY18" fmla="*/ 145856 h 1309892"/>
                <a:gd name="connsiteX19" fmla="*/ 1971851 w 5180665"/>
                <a:gd name="connsiteY19" fmla="*/ 145856 h 1309892"/>
                <a:gd name="connsiteX20" fmla="*/ 2106486 w 5180665"/>
                <a:gd name="connsiteY20" fmla="*/ 173905 h 1309892"/>
                <a:gd name="connsiteX21" fmla="*/ 2210268 w 5180665"/>
                <a:gd name="connsiteY21" fmla="*/ 173905 h 1309892"/>
                <a:gd name="connsiteX22" fmla="*/ 2274781 w 5180665"/>
                <a:gd name="connsiteY22" fmla="*/ 221588 h 1309892"/>
                <a:gd name="connsiteX23" fmla="*/ 2577711 w 5180665"/>
                <a:gd name="connsiteY23" fmla="*/ 221588 h 1309892"/>
                <a:gd name="connsiteX24" fmla="*/ 2602955 w 5180665"/>
                <a:gd name="connsiteY24" fmla="*/ 241223 h 1309892"/>
                <a:gd name="connsiteX25" fmla="*/ 2813323 w 5180665"/>
                <a:gd name="connsiteY25" fmla="*/ 241223 h 1309892"/>
                <a:gd name="connsiteX26" fmla="*/ 2844177 w 5180665"/>
                <a:gd name="connsiteY26" fmla="*/ 255247 h 1309892"/>
                <a:gd name="connsiteX27" fmla="*/ 2925519 w 5180665"/>
                <a:gd name="connsiteY27" fmla="*/ 255247 h 1309892"/>
                <a:gd name="connsiteX28" fmla="*/ 2953568 w 5180665"/>
                <a:gd name="connsiteY28" fmla="*/ 266467 h 1309892"/>
                <a:gd name="connsiteX29" fmla="*/ 3015276 w 5180665"/>
                <a:gd name="connsiteY29" fmla="*/ 266467 h 1309892"/>
                <a:gd name="connsiteX30" fmla="*/ 3057350 w 5180665"/>
                <a:gd name="connsiteY30" fmla="*/ 294516 h 1309892"/>
                <a:gd name="connsiteX31" fmla="*/ 3158327 w 5180665"/>
                <a:gd name="connsiteY31" fmla="*/ 294516 h 1309892"/>
                <a:gd name="connsiteX32" fmla="*/ 3158327 w 5180665"/>
                <a:gd name="connsiteY32" fmla="*/ 314150 h 1309892"/>
                <a:gd name="connsiteX33" fmla="*/ 3371500 w 5180665"/>
                <a:gd name="connsiteY33" fmla="*/ 314150 h 1309892"/>
                <a:gd name="connsiteX34" fmla="*/ 3371500 w 5180665"/>
                <a:gd name="connsiteY34" fmla="*/ 328175 h 1309892"/>
                <a:gd name="connsiteX35" fmla="*/ 3430403 w 5180665"/>
                <a:gd name="connsiteY35" fmla="*/ 328175 h 1309892"/>
                <a:gd name="connsiteX36" fmla="*/ 3430403 w 5180665"/>
                <a:gd name="connsiteY36" fmla="*/ 350614 h 1309892"/>
                <a:gd name="connsiteX37" fmla="*/ 3466866 w 5180665"/>
                <a:gd name="connsiteY37" fmla="*/ 350614 h 1309892"/>
                <a:gd name="connsiteX38" fmla="*/ 3483696 w 5180665"/>
                <a:gd name="connsiteY38" fmla="*/ 398297 h 1309892"/>
                <a:gd name="connsiteX39" fmla="*/ 3579063 w 5180665"/>
                <a:gd name="connsiteY39" fmla="*/ 398297 h 1309892"/>
                <a:gd name="connsiteX40" fmla="*/ 3579063 w 5180665"/>
                <a:gd name="connsiteY40" fmla="*/ 437566 h 1309892"/>
                <a:gd name="connsiteX41" fmla="*/ 3797846 w 5180665"/>
                <a:gd name="connsiteY41" fmla="*/ 437566 h 1309892"/>
                <a:gd name="connsiteX42" fmla="*/ 3918457 w 5180665"/>
                <a:gd name="connsiteY42" fmla="*/ 527323 h 1309892"/>
                <a:gd name="connsiteX43" fmla="*/ 4384071 w 5180665"/>
                <a:gd name="connsiteY43" fmla="*/ 527323 h 1309892"/>
                <a:gd name="connsiteX44" fmla="*/ 4384071 w 5180665"/>
                <a:gd name="connsiteY44" fmla="*/ 575007 h 1309892"/>
                <a:gd name="connsiteX45" fmla="*/ 5096518 w 5180665"/>
                <a:gd name="connsiteY45" fmla="*/ 575007 h 1309892"/>
                <a:gd name="connsiteX46" fmla="*/ 5096518 w 5180665"/>
                <a:gd name="connsiteY46" fmla="*/ 1309892 h 1309892"/>
                <a:gd name="connsiteX47" fmla="*/ 5180665 w 5180665"/>
                <a:gd name="connsiteY47" fmla="*/ 1309892 h 1309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5180665" h="1309892">
                  <a:moveTo>
                    <a:pt x="0" y="0"/>
                  </a:moveTo>
                  <a:lnTo>
                    <a:pt x="171100" y="0"/>
                  </a:lnTo>
                  <a:lnTo>
                    <a:pt x="201954" y="14025"/>
                  </a:lnTo>
                  <a:lnTo>
                    <a:pt x="479639" y="14025"/>
                  </a:lnTo>
                  <a:lnTo>
                    <a:pt x="504884" y="19635"/>
                  </a:lnTo>
                  <a:lnTo>
                    <a:pt x="650739" y="19635"/>
                  </a:lnTo>
                  <a:lnTo>
                    <a:pt x="684398" y="50489"/>
                  </a:lnTo>
                  <a:lnTo>
                    <a:pt x="976108" y="50489"/>
                  </a:lnTo>
                  <a:lnTo>
                    <a:pt x="1006962" y="58904"/>
                  </a:lnTo>
                  <a:lnTo>
                    <a:pt x="1079890" y="58904"/>
                  </a:lnTo>
                  <a:lnTo>
                    <a:pt x="1093914" y="75733"/>
                  </a:lnTo>
                  <a:lnTo>
                    <a:pt x="1133183" y="75733"/>
                  </a:lnTo>
                  <a:lnTo>
                    <a:pt x="1161232" y="92562"/>
                  </a:lnTo>
                  <a:lnTo>
                    <a:pt x="1699774" y="92562"/>
                  </a:lnTo>
                  <a:lnTo>
                    <a:pt x="1725019" y="109392"/>
                  </a:lnTo>
                  <a:lnTo>
                    <a:pt x="1795141" y="109392"/>
                  </a:lnTo>
                  <a:lnTo>
                    <a:pt x="1809166" y="120612"/>
                  </a:lnTo>
                  <a:lnTo>
                    <a:pt x="1884898" y="120612"/>
                  </a:lnTo>
                  <a:lnTo>
                    <a:pt x="1912947" y="145856"/>
                  </a:lnTo>
                  <a:lnTo>
                    <a:pt x="1971851" y="145856"/>
                  </a:lnTo>
                  <a:lnTo>
                    <a:pt x="2106486" y="173905"/>
                  </a:lnTo>
                  <a:lnTo>
                    <a:pt x="2210268" y="173905"/>
                  </a:lnTo>
                  <a:lnTo>
                    <a:pt x="2274781" y="221588"/>
                  </a:lnTo>
                  <a:lnTo>
                    <a:pt x="2577711" y="221588"/>
                  </a:lnTo>
                  <a:lnTo>
                    <a:pt x="2602955" y="241223"/>
                  </a:lnTo>
                  <a:lnTo>
                    <a:pt x="2813323" y="241223"/>
                  </a:lnTo>
                  <a:lnTo>
                    <a:pt x="2844177" y="255247"/>
                  </a:lnTo>
                  <a:lnTo>
                    <a:pt x="2925519" y="255247"/>
                  </a:lnTo>
                  <a:lnTo>
                    <a:pt x="2953568" y="266467"/>
                  </a:lnTo>
                  <a:lnTo>
                    <a:pt x="3015276" y="266467"/>
                  </a:lnTo>
                  <a:lnTo>
                    <a:pt x="3057350" y="294516"/>
                  </a:lnTo>
                  <a:lnTo>
                    <a:pt x="3158327" y="294516"/>
                  </a:lnTo>
                  <a:lnTo>
                    <a:pt x="3158327" y="314150"/>
                  </a:lnTo>
                  <a:lnTo>
                    <a:pt x="3371500" y="314150"/>
                  </a:lnTo>
                  <a:lnTo>
                    <a:pt x="3371500" y="328175"/>
                  </a:lnTo>
                  <a:lnTo>
                    <a:pt x="3430403" y="328175"/>
                  </a:lnTo>
                  <a:lnTo>
                    <a:pt x="3430403" y="350614"/>
                  </a:lnTo>
                  <a:lnTo>
                    <a:pt x="3466866" y="350614"/>
                  </a:lnTo>
                  <a:lnTo>
                    <a:pt x="3483696" y="398297"/>
                  </a:lnTo>
                  <a:lnTo>
                    <a:pt x="3579063" y="398297"/>
                  </a:lnTo>
                  <a:lnTo>
                    <a:pt x="3579063" y="437566"/>
                  </a:lnTo>
                  <a:lnTo>
                    <a:pt x="3797846" y="437566"/>
                  </a:lnTo>
                  <a:lnTo>
                    <a:pt x="3918457" y="527323"/>
                  </a:lnTo>
                  <a:lnTo>
                    <a:pt x="4384071" y="527323"/>
                  </a:lnTo>
                  <a:lnTo>
                    <a:pt x="4384071" y="575007"/>
                  </a:lnTo>
                  <a:lnTo>
                    <a:pt x="5096518" y="575007"/>
                  </a:lnTo>
                  <a:lnTo>
                    <a:pt x="5096518" y="1309892"/>
                  </a:lnTo>
                  <a:lnTo>
                    <a:pt x="5180665" y="1309892"/>
                  </a:lnTo>
                </a:path>
              </a:pathLst>
            </a:custGeom>
            <a:noFill/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="" xmlns:a16="http://schemas.microsoft.com/office/drawing/2014/main" id="{74C94427-AB91-1877-4051-9668F62970D1}"/>
                </a:ext>
              </a:extLst>
            </p:cNvPr>
            <p:cNvSpPr/>
            <p:nvPr/>
          </p:nvSpPr>
          <p:spPr>
            <a:xfrm>
              <a:off x="2187828" y="1337202"/>
              <a:ext cx="5191885" cy="1534284"/>
            </a:xfrm>
            <a:custGeom>
              <a:avLst/>
              <a:gdLst>
                <a:gd name="connsiteX0" fmla="*/ 0 w 5191885"/>
                <a:gd name="connsiteY0" fmla="*/ 0 h 1534284"/>
                <a:gd name="connsiteX1" fmla="*/ 117806 w 5191885"/>
                <a:gd name="connsiteY1" fmla="*/ 0 h 1534284"/>
                <a:gd name="connsiteX2" fmla="*/ 145855 w 5191885"/>
                <a:gd name="connsiteY2" fmla="*/ 16829 h 1534284"/>
                <a:gd name="connsiteX3" fmla="*/ 398297 w 5191885"/>
                <a:gd name="connsiteY3" fmla="*/ 16829 h 1534284"/>
                <a:gd name="connsiteX4" fmla="*/ 443176 w 5191885"/>
                <a:gd name="connsiteY4" fmla="*/ 67317 h 1534284"/>
                <a:gd name="connsiteX5" fmla="*/ 513298 w 5191885"/>
                <a:gd name="connsiteY5" fmla="*/ 67317 h 1534284"/>
                <a:gd name="connsiteX6" fmla="*/ 583421 w 5191885"/>
                <a:gd name="connsiteY6" fmla="*/ 145855 h 1534284"/>
                <a:gd name="connsiteX7" fmla="*/ 751716 w 5191885"/>
                <a:gd name="connsiteY7" fmla="*/ 145855 h 1534284"/>
                <a:gd name="connsiteX8" fmla="*/ 771350 w 5191885"/>
                <a:gd name="connsiteY8" fmla="*/ 162684 h 1534284"/>
                <a:gd name="connsiteX9" fmla="*/ 819033 w 5191885"/>
                <a:gd name="connsiteY9" fmla="*/ 162684 h 1534284"/>
                <a:gd name="connsiteX10" fmla="*/ 841473 w 5191885"/>
                <a:gd name="connsiteY10" fmla="*/ 185123 h 1534284"/>
                <a:gd name="connsiteX11" fmla="*/ 922815 w 5191885"/>
                <a:gd name="connsiteY11" fmla="*/ 185123 h 1534284"/>
                <a:gd name="connsiteX12" fmla="*/ 950864 w 5191885"/>
                <a:gd name="connsiteY12" fmla="*/ 201953 h 1534284"/>
                <a:gd name="connsiteX13" fmla="*/ 1032206 w 5191885"/>
                <a:gd name="connsiteY13" fmla="*/ 201953 h 1534284"/>
                <a:gd name="connsiteX14" fmla="*/ 1057451 w 5191885"/>
                <a:gd name="connsiteY14" fmla="*/ 204758 h 1534284"/>
                <a:gd name="connsiteX15" fmla="*/ 1096719 w 5191885"/>
                <a:gd name="connsiteY15" fmla="*/ 204758 h 1534284"/>
                <a:gd name="connsiteX16" fmla="*/ 1119159 w 5191885"/>
                <a:gd name="connsiteY16" fmla="*/ 224392 h 1534284"/>
                <a:gd name="connsiteX17" fmla="*/ 1178062 w 5191885"/>
                <a:gd name="connsiteY17" fmla="*/ 224392 h 1534284"/>
                <a:gd name="connsiteX18" fmla="*/ 1208916 w 5191885"/>
                <a:gd name="connsiteY18" fmla="*/ 277685 h 1534284"/>
                <a:gd name="connsiteX19" fmla="*/ 1293063 w 5191885"/>
                <a:gd name="connsiteY19" fmla="*/ 277685 h 1534284"/>
                <a:gd name="connsiteX20" fmla="*/ 1354771 w 5191885"/>
                <a:gd name="connsiteY20" fmla="*/ 291710 h 1534284"/>
                <a:gd name="connsiteX21" fmla="*/ 1447333 w 5191885"/>
                <a:gd name="connsiteY21" fmla="*/ 359028 h 1534284"/>
                <a:gd name="connsiteX22" fmla="*/ 1537090 w 5191885"/>
                <a:gd name="connsiteY22" fmla="*/ 359028 h 1534284"/>
                <a:gd name="connsiteX23" fmla="*/ 1567944 w 5191885"/>
                <a:gd name="connsiteY23" fmla="*/ 392687 h 1534284"/>
                <a:gd name="connsiteX24" fmla="*/ 1598798 w 5191885"/>
                <a:gd name="connsiteY24" fmla="*/ 392687 h 1534284"/>
                <a:gd name="connsiteX25" fmla="*/ 1621237 w 5191885"/>
                <a:gd name="connsiteY25" fmla="*/ 448785 h 1534284"/>
                <a:gd name="connsiteX26" fmla="*/ 1725019 w 5191885"/>
                <a:gd name="connsiteY26" fmla="*/ 448785 h 1534284"/>
                <a:gd name="connsiteX27" fmla="*/ 1792336 w 5191885"/>
                <a:gd name="connsiteY27" fmla="*/ 496468 h 1534284"/>
                <a:gd name="connsiteX28" fmla="*/ 1898923 w 5191885"/>
                <a:gd name="connsiteY28" fmla="*/ 496468 h 1534284"/>
                <a:gd name="connsiteX29" fmla="*/ 1898923 w 5191885"/>
                <a:gd name="connsiteY29" fmla="*/ 527322 h 1534284"/>
                <a:gd name="connsiteX30" fmla="*/ 1977460 w 5191885"/>
                <a:gd name="connsiteY30" fmla="*/ 527322 h 1534284"/>
                <a:gd name="connsiteX31" fmla="*/ 1977460 w 5191885"/>
                <a:gd name="connsiteY31" fmla="*/ 558176 h 1534284"/>
                <a:gd name="connsiteX32" fmla="*/ 2067217 w 5191885"/>
                <a:gd name="connsiteY32" fmla="*/ 558176 h 1534284"/>
                <a:gd name="connsiteX33" fmla="*/ 2159779 w 5191885"/>
                <a:gd name="connsiteY33" fmla="*/ 597445 h 1534284"/>
                <a:gd name="connsiteX34" fmla="*/ 2257951 w 5191885"/>
                <a:gd name="connsiteY34" fmla="*/ 597445 h 1534284"/>
                <a:gd name="connsiteX35" fmla="*/ 2294415 w 5191885"/>
                <a:gd name="connsiteY35" fmla="*/ 628299 h 1534284"/>
                <a:gd name="connsiteX36" fmla="*/ 2322464 w 5191885"/>
                <a:gd name="connsiteY36" fmla="*/ 628299 h 1534284"/>
                <a:gd name="connsiteX37" fmla="*/ 2330879 w 5191885"/>
                <a:gd name="connsiteY37" fmla="*/ 650738 h 1534284"/>
                <a:gd name="connsiteX38" fmla="*/ 2381367 w 5191885"/>
                <a:gd name="connsiteY38" fmla="*/ 650738 h 1534284"/>
                <a:gd name="connsiteX39" fmla="*/ 2398197 w 5191885"/>
                <a:gd name="connsiteY39" fmla="*/ 656348 h 1534284"/>
                <a:gd name="connsiteX40" fmla="*/ 2493563 w 5191885"/>
                <a:gd name="connsiteY40" fmla="*/ 656348 h 1534284"/>
                <a:gd name="connsiteX41" fmla="*/ 2524417 w 5191885"/>
                <a:gd name="connsiteY41" fmla="*/ 673177 h 1534284"/>
                <a:gd name="connsiteX42" fmla="*/ 2684297 w 5191885"/>
                <a:gd name="connsiteY42" fmla="*/ 673177 h 1534284"/>
                <a:gd name="connsiteX43" fmla="*/ 2751615 w 5191885"/>
                <a:gd name="connsiteY43" fmla="*/ 754520 h 1534284"/>
                <a:gd name="connsiteX44" fmla="*/ 2799298 w 5191885"/>
                <a:gd name="connsiteY44" fmla="*/ 754520 h 1534284"/>
                <a:gd name="connsiteX45" fmla="*/ 2799298 w 5191885"/>
                <a:gd name="connsiteY45" fmla="*/ 785374 h 1534284"/>
                <a:gd name="connsiteX46" fmla="*/ 2875031 w 5191885"/>
                <a:gd name="connsiteY46" fmla="*/ 785374 h 1534284"/>
                <a:gd name="connsiteX47" fmla="*/ 2875031 w 5191885"/>
                <a:gd name="connsiteY47" fmla="*/ 805008 h 1534284"/>
                <a:gd name="connsiteX48" fmla="*/ 2922714 w 5191885"/>
                <a:gd name="connsiteY48" fmla="*/ 805008 h 1534284"/>
                <a:gd name="connsiteX49" fmla="*/ 2922714 w 5191885"/>
                <a:gd name="connsiteY49" fmla="*/ 835862 h 1534284"/>
                <a:gd name="connsiteX50" fmla="*/ 2973203 w 5191885"/>
                <a:gd name="connsiteY50" fmla="*/ 835862 h 1534284"/>
                <a:gd name="connsiteX51" fmla="*/ 2973203 w 5191885"/>
                <a:gd name="connsiteY51" fmla="*/ 872326 h 1534284"/>
                <a:gd name="connsiteX52" fmla="*/ 3015276 w 5191885"/>
                <a:gd name="connsiteY52" fmla="*/ 872326 h 1534284"/>
                <a:gd name="connsiteX53" fmla="*/ 3079789 w 5191885"/>
                <a:gd name="connsiteY53" fmla="*/ 914400 h 1534284"/>
                <a:gd name="connsiteX54" fmla="*/ 3133082 w 5191885"/>
                <a:gd name="connsiteY54" fmla="*/ 962083 h 1534284"/>
                <a:gd name="connsiteX55" fmla="*/ 3177961 w 5191885"/>
                <a:gd name="connsiteY55" fmla="*/ 962083 h 1534284"/>
                <a:gd name="connsiteX56" fmla="*/ 3259303 w 5191885"/>
                <a:gd name="connsiteY56" fmla="*/ 1029401 h 1534284"/>
                <a:gd name="connsiteX57" fmla="*/ 3326621 w 5191885"/>
                <a:gd name="connsiteY57" fmla="*/ 1029401 h 1534284"/>
                <a:gd name="connsiteX58" fmla="*/ 3349060 w 5191885"/>
                <a:gd name="connsiteY58" fmla="*/ 1046230 h 1534284"/>
                <a:gd name="connsiteX59" fmla="*/ 3517355 w 5191885"/>
                <a:gd name="connsiteY59" fmla="*/ 1046230 h 1534284"/>
                <a:gd name="connsiteX60" fmla="*/ 3517355 w 5191885"/>
                <a:gd name="connsiteY60" fmla="*/ 1077084 h 1534284"/>
                <a:gd name="connsiteX61" fmla="*/ 3593087 w 5191885"/>
                <a:gd name="connsiteY61" fmla="*/ 1077084 h 1534284"/>
                <a:gd name="connsiteX62" fmla="*/ 3593087 w 5191885"/>
                <a:gd name="connsiteY62" fmla="*/ 1096719 h 1534284"/>
                <a:gd name="connsiteX63" fmla="*/ 3651990 w 5191885"/>
                <a:gd name="connsiteY63" fmla="*/ 1096719 h 1534284"/>
                <a:gd name="connsiteX64" fmla="*/ 3680039 w 5191885"/>
                <a:gd name="connsiteY64" fmla="*/ 1135987 h 1534284"/>
                <a:gd name="connsiteX65" fmla="*/ 3719308 w 5191885"/>
                <a:gd name="connsiteY65" fmla="*/ 1135987 h 1534284"/>
                <a:gd name="connsiteX66" fmla="*/ 3719308 w 5191885"/>
                <a:gd name="connsiteY66" fmla="*/ 1189281 h 1534284"/>
                <a:gd name="connsiteX67" fmla="*/ 3795041 w 5191885"/>
                <a:gd name="connsiteY67" fmla="*/ 1242574 h 1534284"/>
                <a:gd name="connsiteX68" fmla="*/ 4148459 w 5191885"/>
                <a:gd name="connsiteY68" fmla="*/ 1242574 h 1534284"/>
                <a:gd name="connsiteX69" fmla="*/ 4148459 w 5191885"/>
                <a:gd name="connsiteY69" fmla="*/ 1295867 h 1534284"/>
                <a:gd name="connsiteX70" fmla="*/ 4235411 w 5191885"/>
                <a:gd name="connsiteY70" fmla="*/ 1295867 h 1534284"/>
                <a:gd name="connsiteX71" fmla="*/ 4235411 w 5191885"/>
                <a:gd name="connsiteY71" fmla="*/ 1349160 h 1534284"/>
                <a:gd name="connsiteX72" fmla="*/ 4322363 w 5191885"/>
                <a:gd name="connsiteY72" fmla="*/ 1349160 h 1534284"/>
                <a:gd name="connsiteX73" fmla="*/ 4322363 w 5191885"/>
                <a:gd name="connsiteY73" fmla="*/ 1394039 h 1534284"/>
                <a:gd name="connsiteX74" fmla="*/ 4448584 w 5191885"/>
                <a:gd name="connsiteY74" fmla="*/ 1394039 h 1534284"/>
                <a:gd name="connsiteX75" fmla="*/ 4448584 w 5191885"/>
                <a:gd name="connsiteY75" fmla="*/ 1466966 h 1534284"/>
                <a:gd name="connsiteX76" fmla="*/ 4487853 w 5191885"/>
                <a:gd name="connsiteY76" fmla="*/ 1466966 h 1534284"/>
                <a:gd name="connsiteX77" fmla="*/ 4487853 w 5191885"/>
                <a:gd name="connsiteY77" fmla="*/ 1534284 h 1534284"/>
                <a:gd name="connsiteX78" fmla="*/ 5191885 w 5191885"/>
                <a:gd name="connsiteY78" fmla="*/ 1534284 h 1534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5191885" h="1534284">
                  <a:moveTo>
                    <a:pt x="0" y="0"/>
                  </a:moveTo>
                  <a:lnTo>
                    <a:pt x="117806" y="0"/>
                  </a:lnTo>
                  <a:lnTo>
                    <a:pt x="145855" y="16829"/>
                  </a:lnTo>
                  <a:lnTo>
                    <a:pt x="398297" y="16829"/>
                  </a:lnTo>
                  <a:lnTo>
                    <a:pt x="443176" y="67317"/>
                  </a:lnTo>
                  <a:lnTo>
                    <a:pt x="513298" y="67317"/>
                  </a:lnTo>
                  <a:lnTo>
                    <a:pt x="583421" y="145855"/>
                  </a:lnTo>
                  <a:lnTo>
                    <a:pt x="751716" y="145855"/>
                  </a:lnTo>
                  <a:lnTo>
                    <a:pt x="771350" y="162684"/>
                  </a:lnTo>
                  <a:lnTo>
                    <a:pt x="819033" y="162684"/>
                  </a:lnTo>
                  <a:lnTo>
                    <a:pt x="841473" y="185123"/>
                  </a:lnTo>
                  <a:lnTo>
                    <a:pt x="922815" y="185123"/>
                  </a:lnTo>
                  <a:lnTo>
                    <a:pt x="950864" y="201953"/>
                  </a:lnTo>
                  <a:lnTo>
                    <a:pt x="1032206" y="201953"/>
                  </a:lnTo>
                  <a:lnTo>
                    <a:pt x="1057451" y="204758"/>
                  </a:lnTo>
                  <a:lnTo>
                    <a:pt x="1096719" y="204758"/>
                  </a:lnTo>
                  <a:lnTo>
                    <a:pt x="1119159" y="224392"/>
                  </a:lnTo>
                  <a:lnTo>
                    <a:pt x="1178062" y="224392"/>
                  </a:lnTo>
                  <a:lnTo>
                    <a:pt x="1208916" y="277685"/>
                  </a:lnTo>
                  <a:lnTo>
                    <a:pt x="1293063" y="277685"/>
                  </a:lnTo>
                  <a:lnTo>
                    <a:pt x="1354771" y="291710"/>
                  </a:lnTo>
                  <a:lnTo>
                    <a:pt x="1447333" y="359028"/>
                  </a:lnTo>
                  <a:lnTo>
                    <a:pt x="1537090" y="359028"/>
                  </a:lnTo>
                  <a:lnTo>
                    <a:pt x="1567944" y="392687"/>
                  </a:lnTo>
                  <a:lnTo>
                    <a:pt x="1598798" y="392687"/>
                  </a:lnTo>
                  <a:lnTo>
                    <a:pt x="1621237" y="448785"/>
                  </a:lnTo>
                  <a:lnTo>
                    <a:pt x="1725019" y="448785"/>
                  </a:lnTo>
                  <a:lnTo>
                    <a:pt x="1792336" y="496468"/>
                  </a:lnTo>
                  <a:lnTo>
                    <a:pt x="1898923" y="496468"/>
                  </a:lnTo>
                  <a:lnTo>
                    <a:pt x="1898923" y="527322"/>
                  </a:lnTo>
                  <a:lnTo>
                    <a:pt x="1977460" y="527322"/>
                  </a:lnTo>
                  <a:lnTo>
                    <a:pt x="1977460" y="558176"/>
                  </a:lnTo>
                  <a:lnTo>
                    <a:pt x="2067217" y="558176"/>
                  </a:lnTo>
                  <a:lnTo>
                    <a:pt x="2159779" y="597445"/>
                  </a:lnTo>
                  <a:lnTo>
                    <a:pt x="2257951" y="597445"/>
                  </a:lnTo>
                  <a:lnTo>
                    <a:pt x="2294415" y="628299"/>
                  </a:lnTo>
                  <a:lnTo>
                    <a:pt x="2322464" y="628299"/>
                  </a:lnTo>
                  <a:lnTo>
                    <a:pt x="2330879" y="650738"/>
                  </a:lnTo>
                  <a:lnTo>
                    <a:pt x="2381367" y="650738"/>
                  </a:lnTo>
                  <a:lnTo>
                    <a:pt x="2398197" y="656348"/>
                  </a:lnTo>
                  <a:lnTo>
                    <a:pt x="2493563" y="656348"/>
                  </a:lnTo>
                  <a:lnTo>
                    <a:pt x="2524417" y="673177"/>
                  </a:lnTo>
                  <a:lnTo>
                    <a:pt x="2684297" y="673177"/>
                  </a:lnTo>
                  <a:lnTo>
                    <a:pt x="2751615" y="754520"/>
                  </a:lnTo>
                  <a:lnTo>
                    <a:pt x="2799298" y="754520"/>
                  </a:lnTo>
                  <a:lnTo>
                    <a:pt x="2799298" y="785374"/>
                  </a:lnTo>
                  <a:lnTo>
                    <a:pt x="2875031" y="785374"/>
                  </a:lnTo>
                  <a:lnTo>
                    <a:pt x="2875031" y="805008"/>
                  </a:lnTo>
                  <a:lnTo>
                    <a:pt x="2922714" y="805008"/>
                  </a:lnTo>
                  <a:lnTo>
                    <a:pt x="2922714" y="835862"/>
                  </a:lnTo>
                  <a:lnTo>
                    <a:pt x="2973203" y="835862"/>
                  </a:lnTo>
                  <a:lnTo>
                    <a:pt x="2973203" y="872326"/>
                  </a:lnTo>
                  <a:lnTo>
                    <a:pt x="3015276" y="872326"/>
                  </a:lnTo>
                  <a:lnTo>
                    <a:pt x="3079789" y="914400"/>
                  </a:lnTo>
                  <a:lnTo>
                    <a:pt x="3133082" y="962083"/>
                  </a:lnTo>
                  <a:lnTo>
                    <a:pt x="3177961" y="962083"/>
                  </a:lnTo>
                  <a:lnTo>
                    <a:pt x="3259303" y="1029401"/>
                  </a:lnTo>
                  <a:lnTo>
                    <a:pt x="3326621" y="1029401"/>
                  </a:lnTo>
                  <a:lnTo>
                    <a:pt x="3349060" y="1046230"/>
                  </a:lnTo>
                  <a:lnTo>
                    <a:pt x="3517355" y="1046230"/>
                  </a:lnTo>
                  <a:lnTo>
                    <a:pt x="3517355" y="1077084"/>
                  </a:lnTo>
                  <a:lnTo>
                    <a:pt x="3593087" y="1077084"/>
                  </a:lnTo>
                  <a:lnTo>
                    <a:pt x="3593087" y="1096719"/>
                  </a:lnTo>
                  <a:lnTo>
                    <a:pt x="3651990" y="1096719"/>
                  </a:lnTo>
                  <a:lnTo>
                    <a:pt x="3680039" y="1135987"/>
                  </a:lnTo>
                  <a:lnTo>
                    <a:pt x="3719308" y="1135987"/>
                  </a:lnTo>
                  <a:lnTo>
                    <a:pt x="3719308" y="1189281"/>
                  </a:lnTo>
                  <a:lnTo>
                    <a:pt x="3795041" y="1242574"/>
                  </a:lnTo>
                  <a:lnTo>
                    <a:pt x="4148459" y="1242574"/>
                  </a:lnTo>
                  <a:lnTo>
                    <a:pt x="4148459" y="1295867"/>
                  </a:lnTo>
                  <a:lnTo>
                    <a:pt x="4235411" y="1295867"/>
                  </a:lnTo>
                  <a:lnTo>
                    <a:pt x="4235411" y="1349160"/>
                  </a:lnTo>
                  <a:lnTo>
                    <a:pt x="4322363" y="1349160"/>
                  </a:lnTo>
                  <a:lnTo>
                    <a:pt x="4322363" y="1394039"/>
                  </a:lnTo>
                  <a:lnTo>
                    <a:pt x="4448584" y="1394039"/>
                  </a:lnTo>
                  <a:lnTo>
                    <a:pt x="4448584" y="1466966"/>
                  </a:lnTo>
                  <a:lnTo>
                    <a:pt x="4487853" y="1466966"/>
                  </a:lnTo>
                  <a:lnTo>
                    <a:pt x="4487853" y="1534284"/>
                  </a:lnTo>
                  <a:lnTo>
                    <a:pt x="5191885" y="1534284"/>
                  </a:lnTo>
                </a:path>
              </a:pathLst>
            </a:cu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="" xmlns:a16="http://schemas.microsoft.com/office/drawing/2014/main" id="{B7D93076-D862-9E10-EC6C-E69BF196C904}"/>
                </a:ext>
              </a:extLst>
            </p:cNvPr>
            <p:cNvSpPr/>
            <p:nvPr/>
          </p:nvSpPr>
          <p:spPr>
            <a:xfrm>
              <a:off x="2185023" y="1334397"/>
              <a:ext cx="5158226" cy="1200500"/>
            </a:xfrm>
            <a:custGeom>
              <a:avLst/>
              <a:gdLst>
                <a:gd name="connsiteX0" fmla="*/ 0 w 5158226"/>
                <a:gd name="connsiteY0" fmla="*/ 0 h 1200500"/>
                <a:gd name="connsiteX1" fmla="*/ 171100 w 5158226"/>
                <a:gd name="connsiteY1" fmla="*/ 0 h 1200500"/>
                <a:gd name="connsiteX2" fmla="*/ 218783 w 5158226"/>
                <a:gd name="connsiteY2" fmla="*/ 36463 h 1200500"/>
                <a:gd name="connsiteX3" fmla="*/ 538543 w 5158226"/>
                <a:gd name="connsiteY3" fmla="*/ 36463 h 1200500"/>
                <a:gd name="connsiteX4" fmla="*/ 560982 w 5158226"/>
                <a:gd name="connsiteY4" fmla="*/ 61708 h 1200500"/>
                <a:gd name="connsiteX5" fmla="*/ 617080 w 5158226"/>
                <a:gd name="connsiteY5" fmla="*/ 61708 h 1200500"/>
                <a:gd name="connsiteX6" fmla="*/ 639519 w 5158226"/>
                <a:gd name="connsiteY6" fmla="*/ 72927 h 1200500"/>
                <a:gd name="connsiteX7" fmla="*/ 959279 w 5158226"/>
                <a:gd name="connsiteY7" fmla="*/ 72927 h 1200500"/>
                <a:gd name="connsiteX8" fmla="*/ 959279 w 5158226"/>
                <a:gd name="connsiteY8" fmla="*/ 92562 h 1200500"/>
                <a:gd name="connsiteX9" fmla="*/ 1141598 w 5158226"/>
                <a:gd name="connsiteY9" fmla="*/ 92562 h 1200500"/>
                <a:gd name="connsiteX10" fmla="*/ 1183671 w 5158226"/>
                <a:gd name="connsiteY10" fmla="*/ 109391 h 1200500"/>
                <a:gd name="connsiteX11" fmla="*/ 1408064 w 5158226"/>
                <a:gd name="connsiteY11" fmla="*/ 109391 h 1200500"/>
                <a:gd name="connsiteX12" fmla="*/ 1427698 w 5158226"/>
                <a:gd name="connsiteY12" fmla="*/ 129025 h 1200500"/>
                <a:gd name="connsiteX13" fmla="*/ 1587578 w 5158226"/>
                <a:gd name="connsiteY13" fmla="*/ 129025 h 1200500"/>
                <a:gd name="connsiteX14" fmla="*/ 1663311 w 5158226"/>
                <a:gd name="connsiteY14" fmla="*/ 213173 h 1200500"/>
                <a:gd name="connsiteX15" fmla="*/ 1753068 w 5158226"/>
                <a:gd name="connsiteY15" fmla="*/ 213173 h 1200500"/>
                <a:gd name="connsiteX16" fmla="*/ 1783922 w 5158226"/>
                <a:gd name="connsiteY16" fmla="*/ 232807 h 1200500"/>
                <a:gd name="connsiteX17" fmla="*/ 2013924 w 5158226"/>
                <a:gd name="connsiteY17" fmla="*/ 232807 h 1200500"/>
                <a:gd name="connsiteX18" fmla="*/ 2053193 w 5158226"/>
                <a:gd name="connsiteY18" fmla="*/ 246832 h 1200500"/>
                <a:gd name="connsiteX19" fmla="*/ 2114901 w 5158226"/>
                <a:gd name="connsiteY19" fmla="*/ 246832 h 1200500"/>
                <a:gd name="connsiteX20" fmla="*/ 2145755 w 5158226"/>
                <a:gd name="connsiteY20" fmla="*/ 277686 h 1200500"/>
                <a:gd name="connsiteX21" fmla="*/ 2286000 w 5158226"/>
                <a:gd name="connsiteY21" fmla="*/ 277686 h 1200500"/>
                <a:gd name="connsiteX22" fmla="*/ 2386977 w 5158226"/>
                <a:gd name="connsiteY22" fmla="*/ 305735 h 1200500"/>
                <a:gd name="connsiteX23" fmla="*/ 2566491 w 5158226"/>
                <a:gd name="connsiteY23" fmla="*/ 305735 h 1200500"/>
                <a:gd name="connsiteX24" fmla="*/ 2602955 w 5158226"/>
                <a:gd name="connsiteY24" fmla="*/ 325369 h 1200500"/>
                <a:gd name="connsiteX25" fmla="*/ 2636614 w 5158226"/>
                <a:gd name="connsiteY25" fmla="*/ 325369 h 1200500"/>
                <a:gd name="connsiteX26" fmla="*/ 2661858 w 5158226"/>
                <a:gd name="connsiteY26" fmla="*/ 339394 h 1200500"/>
                <a:gd name="connsiteX27" fmla="*/ 2731981 w 5158226"/>
                <a:gd name="connsiteY27" fmla="*/ 339394 h 1200500"/>
                <a:gd name="connsiteX28" fmla="*/ 2760030 w 5158226"/>
                <a:gd name="connsiteY28" fmla="*/ 361833 h 1200500"/>
                <a:gd name="connsiteX29" fmla="*/ 2827348 w 5158226"/>
                <a:gd name="connsiteY29" fmla="*/ 361833 h 1200500"/>
                <a:gd name="connsiteX30" fmla="*/ 2827348 w 5158226"/>
                <a:gd name="connsiteY30" fmla="*/ 387077 h 1200500"/>
                <a:gd name="connsiteX31" fmla="*/ 2992837 w 5158226"/>
                <a:gd name="connsiteY31" fmla="*/ 387077 h 1200500"/>
                <a:gd name="connsiteX32" fmla="*/ 2992837 w 5158226"/>
                <a:gd name="connsiteY32" fmla="*/ 406711 h 1200500"/>
                <a:gd name="connsiteX33" fmla="*/ 3276133 w 5158226"/>
                <a:gd name="connsiteY33" fmla="*/ 406711 h 1200500"/>
                <a:gd name="connsiteX34" fmla="*/ 3276133 w 5158226"/>
                <a:gd name="connsiteY34" fmla="*/ 437565 h 1200500"/>
                <a:gd name="connsiteX35" fmla="*/ 3351865 w 5158226"/>
                <a:gd name="connsiteY35" fmla="*/ 437565 h 1200500"/>
                <a:gd name="connsiteX36" fmla="*/ 3427598 w 5158226"/>
                <a:gd name="connsiteY36" fmla="*/ 510493 h 1200500"/>
                <a:gd name="connsiteX37" fmla="*/ 3651990 w 5158226"/>
                <a:gd name="connsiteY37" fmla="*/ 510493 h 1200500"/>
                <a:gd name="connsiteX38" fmla="*/ 3685649 w 5158226"/>
                <a:gd name="connsiteY38" fmla="*/ 544152 h 1200500"/>
                <a:gd name="connsiteX39" fmla="*/ 3758577 w 5158226"/>
                <a:gd name="connsiteY39" fmla="*/ 544152 h 1200500"/>
                <a:gd name="connsiteX40" fmla="*/ 3797846 w 5158226"/>
                <a:gd name="connsiteY40" fmla="*/ 619884 h 1200500"/>
                <a:gd name="connsiteX41" fmla="*/ 3890408 w 5158226"/>
                <a:gd name="connsiteY41" fmla="*/ 619884 h 1200500"/>
                <a:gd name="connsiteX42" fmla="*/ 3890408 w 5158226"/>
                <a:gd name="connsiteY42" fmla="*/ 647933 h 1200500"/>
                <a:gd name="connsiteX43" fmla="*/ 3940896 w 5158226"/>
                <a:gd name="connsiteY43" fmla="*/ 647933 h 1200500"/>
                <a:gd name="connsiteX44" fmla="*/ 3940896 w 5158226"/>
                <a:gd name="connsiteY44" fmla="*/ 670373 h 1200500"/>
                <a:gd name="connsiteX45" fmla="*/ 4033458 w 5158226"/>
                <a:gd name="connsiteY45" fmla="*/ 670373 h 1200500"/>
                <a:gd name="connsiteX46" fmla="*/ 4033458 w 5158226"/>
                <a:gd name="connsiteY46" fmla="*/ 718056 h 1200500"/>
                <a:gd name="connsiteX47" fmla="*/ 4075532 w 5158226"/>
                <a:gd name="connsiteY47" fmla="*/ 718056 h 1200500"/>
                <a:gd name="connsiteX48" fmla="*/ 4075532 w 5158226"/>
                <a:gd name="connsiteY48" fmla="*/ 732081 h 1200500"/>
                <a:gd name="connsiteX49" fmla="*/ 4120410 w 5158226"/>
                <a:gd name="connsiteY49" fmla="*/ 732081 h 1200500"/>
                <a:gd name="connsiteX50" fmla="*/ 4120410 w 5158226"/>
                <a:gd name="connsiteY50" fmla="*/ 774154 h 1200500"/>
                <a:gd name="connsiteX51" fmla="*/ 4215777 w 5158226"/>
                <a:gd name="connsiteY51" fmla="*/ 774154 h 1200500"/>
                <a:gd name="connsiteX52" fmla="*/ 4215777 w 5158226"/>
                <a:gd name="connsiteY52" fmla="*/ 813423 h 1200500"/>
                <a:gd name="connsiteX53" fmla="*/ 4257851 w 5158226"/>
                <a:gd name="connsiteY53" fmla="*/ 813423 h 1200500"/>
                <a:gd name="connsiteX54" fmla="*/ 4257851 w 5158226"/>
                <a:gd name="connsiteY54" fmla="*/ 861106 h 1200500"/>
                <a:gd name="connsiteX55" fmla="*/ 4398096 w 5158226"/>
                <a:gd name="connsiteY55" fmla="*/ 861106 h 1200500"/>
                <a:gd name="connsiteX56" fmla="*/ 4398096 w 5158226"/>
                <a:gd name="connsiteY56" fmla="*/ 917205 h 1200500"/>
                <a:gd name="connsiteX57" fmla="*/ 4529927 w 5158226"/>
                <a:gd name="connsiteY57" fmla="*/ 917205 h 1200500"/>
                <a:gd name="connsiteX58" fmla="*/ 4529927 w 5158226"/>
                <a:gd name="connsiteY58" fmla="*/ 990132 h 1200500"/>
                <a:gd name="connsiteX59" fmla="*/ 4602854 w 5158226"/>
                <a:gd name="connsiteY59" fmla="*/ 990132 h 1200500"/>
                <a:gd name="connsiteX60" fmla="*/ 4602854 w 5158226"/>
                <a:gd name="connsiteY60" fmla="*/ 1091109 h 1200500"/>
                <a:gd name="connsiteX61" fmla="*/ 4717856 w 5158226"/>
                <a:gd name="connsiteY61" fmla="*/ 1091109 h 1200500"/>
                <a:gd name="connsiteX62" fmla="*/ 4717856 w 5158226"/>
                <a:gd name="connsiteY62" fmla="*/ 1200500 h 1200500"/>
                <a:gd name="connsiteX63" fmla="*/ 4745905 w 5158226"/>
                <a:gd name="connsiteY63" fmla="*/ 1194890 h 1200500"/>
                <a:gd name="connsiteX64" fmla="*/ 5158226 w 5158226"/>
                <a:gd name="connsiteY64" fmla="*/ 1194890 h 120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158226" h="1200500">
                  <a:moveTo>
                    <a:pt x="0" y="0"/>
                  </a:moveTo>
                  <a:lnTo>
                    <a:pt x="171100" y="0"/>
                  </a:lnTo>
                  <a:lnTo>
                    <a:pt x="218783" y="36463"/>
                  </a:lnTo>
                  <a:lnTo>
                    <a:pt x="538543" y="36463"/>
                  </a:lnTo>
                  <a:lnTo>
                    <a:pt x="560982" y="61708"/>
                  </a:lnTo>
                  <a:lnTo>
                    <a:pt x="617080" y="61708"/>
                  </a:lnTo>
                  <a:lnTo>
                    <a:pt x="639519" y="72927"/>
                  </a:lnTo>
                  <a:lnTo>
                    <a:pt x="959279" y="72927"/>
                  </a:lnTo>
                  <a:lnTo>
                    <a:pt x="959279" y="92562"/>
                  </a:lnTo>
                  <a:lnTo>
                    <a:pt x="1141598" y="92562"/>
                  </a:lnTo>
                  <a:lnTo>
                    <a:pt x="1183671" y="109391"/>
                  </a:lnTo>
                  <a:lnTo>
                    <a:pt x="1408064" y="109391"/>
                  </a:lnTo>
                  <a:lnTo>
                    <a:pt x="1427698" y="129025"/>
                  </a:lnTo>
                  <a:lnTo>
                    <a:pt x="1587578" y="129025"/>
                  </a:lnTo>
                  <a:lnTo>
                    <a:pt x="1663311" y="213173"/>
                  </a:lnTo>
                  <a:lnTo>
                    <a:pt x="1753068" y="213173"/>
                  </a:lnTo>
                  <a:lnTo>
                    <a:pt x="1783922" y="232807"/>
                  </a:lnTo>
                  <a:lnTo>
                    <a:pt x="2013924" y="232807"/>
                  </a:lnTo>
                  <a:lnTo>
                    <a:pt x="2053193" y="246832"/>
                  </a:lnTo>
                  <a:lnTo>
                    <a:pt x="2114901" y="246832"/>
                  </a:lnTo>
                  <a:lnTo>
                    <a:pt x="2145755" y="277686"/>
                  </a:lnTo>
                  <a:lnTo>
                    <a:pt x="2286000" y="277686"/>
                  </a:lnTo>
                  <a:lnTo>
                    <a:pt x="2386977" y="305735"/>
                  </a:lnTo>
                  <a:lnTo>
                    <a:pt x="2566491" y="305735"/>
                  </a:lnTo>
                  <a:lnTo>
                    <a:pt x="2602955" y="325369"/>
                  </a:lnTo>
                  <a:lnTo>
                    <a:pt x="2636614" y="325369"/>
                  </a:lnTo>
                  <a:lnTo>
                    <a:pt x="2661858" y="339394"/>
                  </a:lnTo>
                  <a:lnTo>
                    <a:pt x="2731981" y="339394"/>
                  </a:lnTo>
                  <a:lnTo>
                    <a:pt x="2760030" y="361833"/>
                  </a:lnTo>
                  <a:lnTo>
                    <a:pt x="2827348" y="361833"/>
                  </a:lnTo>
                  <a:lnTo>
                    <a:pt x="2827348" y="387077"/>
                  </a:lnTo>
                  <a:lnTo>
                    <a:pt x="2992837" y="387077"/>
                  </a:lnTo>
                  <a:lnTo>
                    <a:pt x="2992837" y="406711"/>
                  </a:lnTo>
                  <a:lnTo>
                    <a:pt x="3276133" y="406711"/>
                  </a:lnTo>
                  <a:lnTo>
                    <a:pt x="3276133" y="437565"/>
                  </a:lnTo>
                  <a:lnTo>
                    <a:pt x="3351865" y="437565"/>
                  </a:lnTo>
                  <a:lnTo>
                    <a:pt x="3427598" y="510493"/>
                  </a:lnTo>
                  <a:lnTo>
                    <a:pt x="3651990" y="510493"/>
                  </a:lnTo>
                  <a:lnTo>
                    <a:pt x="3685649" y="544152"/>
                  </a:lnTo>
                  <a:lnTo>
                    <a:pt x="3758577" y="544152"/>
                  </a:lnTo>
                  <a:lnTo>
                    <a:pt x="3797846" y="619884"/>
                  </a:lnTo>
                  <a:lnTo>
                    <a:pt x="3890408" y="619884"/>
                  </a:lnTo>
                  <a:lnTo>
                    <a:pt x="3890408" y="647933"/>
                  </a:lnTo>
                  <a:lnTo>
                    <a:pt x="3940896" y="647933"/>
                  </a:lnTo>
                  <a:lnTo>
                    <a:pt x="3940896" y="670373"/>
                  </a:lnTo>
                  <a:lnTo>
                    <a:pt x="4033458" y="670373"/>
                  </a:lnTo>
                  <a:lnTo>
                    <a:pt x="4033458" y="718056"/>
                  </a:lnTo>
                  <a:lnTo>
                    <a:pt x="4075532" y="718056"/>
                  </a:lnTo>
                  <a:lnTo>
                    <a:pt x="4075532" y="732081"/>
                  </a:lnTo>
                  <a:lnTo>
                    <a:pt x="4120410" y="732081"/>
                  </a:lnTo>
                  <a:lnTo>
                    <a:pt x="4120410" y="774154"/>
                  </a:lnTo>
                  <a:lnTo>
                    <a:pt x="4215777" y="774154"/>
                  </a:lnTo>
                  <a:lnTo>
                    <a:pt x="4215777" y="813423"/>
                  </a:lnTo>
                  <a:lnTo>
                    <a:pt x="4257851" y="813423"/>
                  </a:lnTo>
                  <a:lnTo>
                    <a:pt x="4257851" y="861106"/>
                  </a:lnTo>
                  <a:lnTo>
                    <a:pt x="4398096" y="861106"/>
                  </a:lnTo>
                  <a:lnTo>
                    <a:pt x="4398096" y="917205"/>
                  </a:lnTo>
                  <a:lnTo>
                    <a:pt x="4529927" y="917205"/>
                  </a:lnTo>
                  <a:lnTo>
                    <a:pt x="4529927" y="990132"/>
                  </a:lnTo>
                  <a:lnTo>
                    <a:pt x="4602854" y="990132"/>
                  </a:lnTo>
                  <a:lnTo>
                    <a:pt x="4602854" y="1091109"/>
                  </a:lnTo>
                  <a:lnTo>
                    <a:pt x="4717856" y="1091109"/>
                  </a:lnTo>
                  <a:lnTo>
                    <a:pt x="4717856" y="1200500"/>
                  </a:lnTo>
                  <a:lnTo>
                    <a:pt x="4745905" y="1194890"/>
                  </a:lnTo>
                  <a:lnTo>
                    <a:pt x="5158226" y="1194890"/>
                  </a:lnTo>
                </a:path>
              </a:pathLst>
            </a:custGeom>
            <a:noFill/>
            <a:ln w="28575">
              <a:solidFill>
                <a:srgbClr val="FF7F4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="" xmlns:a16="http://schemas.microsoft.com/office/drawing/2014/main" id="{FD2BA8C2-A3D6-87AB-82DF-461720DC47F7}"/>
                </a:ext>
              </a:extLst>
            </p:cNvPr>
            <p:cNvSpPr/>
            <p:nvPr/>
          </p:nvSpPr>
          <p:spPr>
            <a:xfrm>
              <a:off x="2179413" y="1331592"/>
              <a:ext cx="5040420" cy="1795141"/>
            </a:xfrm>
            <a:custGeom>
              <a:avLst/>
              <a:gdLst>
                <a:gd name="connsiteX0" fmla="*/ 0 w 5040420"/>
                <a:gd name="connsiteY0" fmla="*/ 0 h 1795141"/>
                <a:gd name="connsiteX1" fmla="*/ 165490 w 5040420"/>
                <a:gd name="connsiteY1" fmla="*/ 0 h 1795141"/>
                <a:gd name="connsiteX2" fmla="*/ 193539 w 5040420"/>
                <a:gd name="connsiteY2" fmla="*/ 30854 h 1795141"/>
                <a:gd name="connsiteX3" fmla="*/ 274881 w 5040420"/>
                <a:gd name="connsiteY3" fmla="*/ 30854 h 1795141"/>
                <a:gd name="connsiteX4" fmla="*/ 319760 w 5040420"/>
                <a:gd name="connsiteY4" fmla="*/ 56098 h 1795141"/>
                <a:gd name="connsiteX5" fmla="*/ 401102 w 5040420"/>
                <a:gd name="connsiteY5" fmla="*/ 56098 h 1795141"/>
                <a:gd name="connsiteX6" fmla="*/ 423542 w 5040420"/>
                <a:gd name="connsiteY6" fmla="*/ 72927 h 1795141"/>
                <a:gd name="connsiteX7" fmla="*/ 524518 w 5040420"/>
                <a:gd name="connsiteY7" fmla="*/ 72927 h 1795141"/>
                <a:gd name="connsiteX8" fmla="*/ 575007 w 5040420"/>
                <a:gd name="connsiteY8" fmla="*/ 81342 h 1795141"/>
                <a:gd name="connsiteX9" fmla="*/ 706837 w 5040420"/>
                <a:gd name="connsiteY9" fmla="*/ 81342 h 1795141"/>
                <a:gd name="connsiteX10" fmla="*/ 726472 w 5040420"/>
                <a:gd name="connsiteY10" fmla="*/ 92562 h 1795141"/>
                <a:gd name="connsiteX11" fmla="*/ 833058 w 5040420"/>
                <a:gd name="connsiteY11" fmla="*/ 92562 h 1795141"/>
                <a:gd name="connsiteX12" fmla="*/ 866717 w 5040420"/>
                <a:gd name="connsiteY12" fmla="*/ 100976 h 1795141"/>
                <a:gd name="connsiteX13" fmla="*/ 964889 w 5040420"/>
                <a:gd name="connsiteY13" fmla="*/ 100976 h 1795141"/>
                <a:gd name="connsiteX14" fmla="*/ 984523 w 5040420"/>
                <a:gd name="connsiteY14" fmla="*/ 126221 h 1795141"/>
                <a:gd name="connsiteX15" fmla="*/ 1180867 w 5040420"/>
                <a:gd name="connsiteY15" fmla="*/ 126221 h 1795141"/>
                <a:gd name="connsiteX16" fmla="*/ 1214526 w 5040420"/>
                <a:gd name="connsiteY16" fmla="*/ 140245 h 1795141"/>
                <a:gd name="connsiteX17" fmla="*/ 1343551 w 5040420"/>
                <a:gd name="connsiteY17" fmla="*/ 140245 h 1795141"/>
                <a:gd name="connsiteX18" fmla="*/ 1447333 w 5040420"/>
                <a:gd name="connsiteY18" fmla="*/ 196343 h 1795141"/>
                <a:gd name="connsiteX19" fmla="*/ 1548310 w 5040420"/>
                <a:gd name="connsiteY19" fmla="*/ 196343 h 1795141"/>
                <a:gd name="connsiteX20" fmla="*/ 1604408 w 5040420"/>
                <a:gd name="connsiteY20" fmla="*/ 224392 h 1795141"/>
                <a:gd name="connsiteX21" fmla="*/ 1755873 w 5040420"/>
                <a:gd name="connsiteY21" fmla="*/ 224392 h 1795141"/>
                <a:gd name="connsiteX22" fmla="*/ 1865264 w 5040420"/>
                <a:gd name="connsiteY22" fmla="*/ 277686 h 1795141"/>
                <a:gd name="connsiteX23" fmla="*/ 2016729 w 5040420"/>
                <a:gd name="connsiteY23" fmla="*/ 277686 h 1795141"/>
                <a:gd name="connsiteX24" fmla="*/ 2123316 w 5040420"/>
                <a:gd name="connsiteY24" fmla="*/ 339394 h 1795141"/>
                <a:gd name="connsiteX25" fmla="*/ 2190634 w 5040420"/>
                <a:gd name="connsiteY25" fmla="*/ 339394 h 1795141"/>
                <a:gd name="connsiteX26" fmla="*/ 2269171 w 5040420"/>
                <a:gd name="connsiteY26" fmla="*/ 381467 h 1795141"/>
                <a:gd name="connsiteX27" fmla="*/ 2311245 w 5040420"/>
                <a:gd name="connsiteY27" fmla="*/ 381467 h 1795141"/>
                <a:gd name="connsiteX28" fmla="*/ 2389782 w 5040420"/>
                <a:gd name="connsiteY28" fmla="*/ 423541 h 1795141"/>
                <a:gd name="connsiteX29" fmla="*/ 2462710 w 5040420"/>
                <a:gd name="connsiteY29" fmla="*/ 423541 h 1795141"/>
                <a:gd name="connsiteX30" fmla="*/ 2504783 w 5040420"/>
                <a:gd name="connsiteY30" fmla="*/ 485249 h 1795141"/>
                <a:gd name="connsiteX31" fmla="*/ 2608565 w 5040420"/>
                <a:gd name="connsiteY31" fmla="*/ 485249 h 1795141"/>
                <a:gd name="connsiteX32" fmla="*/ 2642224 w 5040420"/>
                <a:gd name="connsiteY32" fmla="*/ 518908 h 1795141"/>
                <a:gd name="connsiteX33" fmla="*/ 2737591 w 5040420"/>
                <a:gd name="connsiteY33" fmla="*/ 518908 h 1795141"/>
                <a:gd name="connsiteX34" fmla="*/ 2788079 w 5040420"/>
                <a:gd name="connsiteY34" fmla="*/ 552567 h 1795141"/>
                <a:gd name="connsiteX35" fmla="*/ 2889056 w 5040420"/>
                <a:gd name="connsiteY35" fmla="*/ 552567 h 1795141"/>
                <a:gd name="connsiteX36" fmla="*/ 2925520 w 5040420"/>
                <a:gd name="connsiteY36" fmla="*/ 569396 h 1795141"/>
                <a:gd name="connsiteX37" fmla="*/ 3006862 w 5040420"/>
                <a:gd name="connsiteY37" fmla="*/ 569396 h 1795141"/>
                <a:gd name="connsiteX38" fmla="*/ 3124668 w 5040420"/>
                <a:gd name="connsiteY38" fmla="*/ 661958 h 1795141"/>
                <a:gd name="connsiteX39" fmla="*/ 3203205 w 5040420"/>
                <a:gd name="connsiteY39" fmla="*/ 661958 h 1795141"/>
                <a:gd name="connsiteX40" fmla="*/ 3220035 w 5040420"/>
                <a:gd name="connsiteY40" fmla="*/ 718056 h 1795141"/>
                <a:gd name="connsiteX41" fmla="*/ 3360280 w 5040420"/>
                <a:gd name="connsiteY41" fmla="*/ 718056 h 1795141"/>
                <a:gd name="connsiteX42" fmla="*/ 3360280 w 5040420"/>
                <a:gd name="connsiteY42" fmla="*/ 776959 h 1795141"/>
                <a:gd name="connsiteX43" fmla="*/ 3385524 w 5040420"/>
                <a:gd name="connsiteY43" fmla="*/ 776959 h 1795141"/>
                <a:gd name="connsiteX44" fmla="*/ 3385524 w 5040420"/>
                <a:gd name="connsiteY44" fmla="*/ 813423 h 1795141"/>
                <a:gd name="connsiteX45" fmla="*/ 3489306 w 5040420"/>
                <a:gd name="connsiteY45" fmla="*/ 813423 h 1795141"/>
                <a:gd name="connsiteX46" fmla="*/ 3551014 w 5040420"/>
                <a:gd name="connsiteY46" fmla="*/ 894765 h 1795141"/>
                <a:gd name="connsiteX47" fmla="*/ 3590283 w 5040420"/>
                <a:gd name="connsiteY47" fmla="*/ 894765 h 1795141"/>
                <a:gd name="connsiteX48" fmla="*/ 3590283 w 5040420"/>
                <a:gd name="connsiteY48" fmla="*/ 953668 h 1795141"/>
                <a:gd name="connsiteX49" fmla="*/ 3643576 w 5040420"/>
                <a:gd name="connsiteY49" fmla="*/ 984522 h 1795141"/>
                <a:gd name="connsiteX50" fmla="*/ 3778212 w 5040420"/>
                <a:gd name="connsiteY50" fmla="*/ 984522 h 1795141"/>
                <a:gd name="connsiteX51" fmla="*/ 3881993 w 5040420"/>
                <a:gd name="connsiteY51" fmla="*/ 1124768 h 1795141"/>
                <a:gd name="connsiteX52" fmla="*/ 4123215 w 5040420"/>
                <a:gd name="connsiteY52" fmla="*/ 1124768 h 1795141"/>
                <a:gd name="connsiteX53" fmla="*/ 4123215 w 5040420"/>
                <a:gd name="connsiteY53" fmla="*/ 1164037 h 1795141"/>
                <a:gd name="connsiteX54" fmla="*/ 4168094 w 5040420"/>
                <a:gd name="connsiteY54" fmla="*/ 1164037 h 1795141"/>
                <a:gd name="connsiteX55" fmla="*/ 4168094 w 5040420"/>
                <a:gd name="connsiteY55" fmla="*/ 1200500 h 1795141"/>
                <a:gd name="connsiteX56" fmla="*/ 4201753 w 5040420"/>
                <a:gd name="connsiteY56" fmla="*/ 1200500 h 1795141"/>
                <a:gd name="connsiteX57" fmla="*/ 4201753 w 5040420"/>
                <a:gd name="connsiteY57" fmla="*/ 1245379 h 1795141"/>
                <a:gd name="connsiteX58" fmla="*/ 4529927 w 5040420"/>
                <a:gd name="connsiteY58" fmla="*/ 1245379 h 1795141"/>
                <a:gd name="connsiteX59" fmla="*/ 4529927 w 5040420"/>
                <a:gd name="connsiteY59" fmla="*/ 1349160 h 1795141"/>
                <a:gd name="connsiteX60" fmla="*/ 4619684 w 5040420"/>
                <a:gd name="connsiteY60" fmla="*/ 1349160 h 1795141"/>
                <a:gd name="connsiteX61" fmla="*/ 4619684 w 5040420"/>
                <a:gd name="connsiteY61" fmla="*/ 1475381 h 1795141"/>
                <a:gd name="connsiteX62" fmla="*/ 4759929 w 5040420"/>
                <a:gd name="connsiteY62" fmla="*/ 1475381 h 1795141"/>
                <a:gd name="connsiteX63" fmla="*/ 4759929 w 5040420"/>
                <a:gd name="connsiteY63" fmla="*/ 1795141 h 1795141"/>
                <a:gd name="connsiteX64" fmla="*/ 5040420 w 5040420"/>
                <a:gd name="connsiteY64" fmla="*/ 1795141 h 1795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040420" h="1795141">
                  <a:moveTo>
                    <a:pt x="0" y="0"/>
                  </a:moveTo>
                  <a:lnTo>
                    <a:pt x="165490" y="0"/>
                  </a:lnTo>
                  <a:lnTo>
                    <a:pt x="193539" y="30854"/>
                  </a:lnTo>
                  <a:lnTo>
                    <a:pt x="274881" y="30854"/>
                  </a:lnTo>
                  <a:lnTo>
                    <a:pt x="319760" y="56098"/>
                  </a:lnTo>
                  <a:lnTo>
                    <a:pt x="401102" y="56098"/>
                  </a:lnTo>
                  <a:lnTo>
                    <a:pt x="423542" y="72927"/>
                  </a:lnTo>
                  <a:lnTo>
                    <a:pt x="524518" y="72927"/>
                  </a:lnTo>
                  <a:lnTo>
                    <a:pt x="575007" y="81342"/>
                  </a:lnTo>
                  <a:lnTo>
                    <a:pt x="706837" y="81342"/>
                  </a:lnTo>
                  <a:lnTo>
                    <a:pt x="726472" y="92562"/>
                  </a:lnTo>
                  <a:lnTo>
                    <a:pt x="833058" y="92562"/>
                  </a:lnTo>
                  <a:lnTo>
                    <a:pt x="866717" y="100976"/>
                  </a:lnTo>
                  <a:lnTo>
                    <a:pt x="964889" y="100976"/>
                  </a:lnTo>
                  <a:lnTo>
                    <a:pt x="984523" y="126221"/>
                  </a:lnTo>
                  <a:lnTo>
                    <a:pt x="1180867" y="126221"/>
                  </a:lnTo>
                  <a:lnTo>
                    <a:pt x="1214526" y="140245"/>
                  </a:lnTo>
                  <a:lnTo>
                    <a:pt x="1343551" y="140245"/>
                  </a:lnTo>
                  <a:lnTo>
                    <a:pt x="1447333" y="196343"/>
                  </a:lnTo>
                  <a:lnTo>
                    <a:pt x="1548310" y="196343"/>
                  </a:lnTo>
                  <a:lnTo>
                    <a:pt x="1604408" y="224392"/>
                  </a:lnTo>
                  <a:lnTo>
                    <a:pt x="1755873" y="224392"/>
                  </a:lnTo>
                  <a:lnTo>
                    <a:pt x="1865264" y="277686"/>
                  </a:lnTo>
                  <a:lnTo>
                    <a:pt x="2016729" y="277686"/>
                  </a:lnTo>
                  <a:lnTo>
                    <a:pt x="2123316" y="339394"/>
                  </a:lnTo>
                  <a:lnTo>
                    <a:pt x="2190634" y="339394"/>
                  </a:lnTo>
                  <a:lnTo>
                    <a:pt x="2269171" y="381467"/>
                  </a:lnTo>
                  <a:lnTo>
                    <a:pt x="2311245" y="381467"/>
                  </a:lnTo>
                  <a:lnTo>
                    <a:pt x="2389782" y="423541"/>
                  </a:lnTo>
                  <a:lnTo>
                    <a:pt x="2462710" y="423541"/>
                  </a:lnTo>
                  <a:lnTo>
                    <a:pt x="2504783" y="485249"/>
                  </a:lnTo>
                  <a:lnTo>
                    <a:pt x="2608565" y="485249"/>
                  </a:lnTo>
                  <a:lnTo>
                    <a:pt x="2642224" y="518908"/>
                  </a:lnTo>
                  <a:lnTo>
                    <a:pt x="2737591" y="518908"/>
                  </a:lnTo>
                  <a:lnTo>
                    <a:pt x="2788079" y="552567"/>
                  </a:lnTo>
                  <a:lnTo>
                    <a:pt x="2889056" y="552567"/>
                  </a:lnTo>
                  <a:lnTo>
                    <a:pt x="2925520" y="569396"/>
                  </a:lnTo>
                  <a:lnTo>
                    <a:pt x="3006862" y="569396"/>
                  </a:lnTo>
                  <a:lnTo>
                    <a:pt x="3124668" y="661958"/>
                  </a:lnTo>
                  <a:lnTo>
                    <a:pt x="3203205" y="661958"/>
                  </a:lnTo>
                  <a:lnTo>
                    <a:pt x="3220035" y="718056"/>
                  </a:lnTo>
                  <a:lnTo>
                    <a:pt x="3360280" y="718056"/>
                  </a:lnTo>
                  <a:lnTo>
                    <a:pt x="3360280" y="776959"/>
                  </a:lnTo>
                  <a:lnTo>
                    <a:pt x="3385524" y="776959"/>
                  </a:lnTo>
                  <a:lnTo>
                    <a:pt x="3385524" y="813423"/>
                  </a:lnTo>
                  <a:lnTo>
                    <a:pt x="3489306" y="813423"/>
                  </a:lnTo>
                  <a:lnTo>
                    <a:pt x="3551014" y="894765"/>
                  </a:lnTo>
                  <a:lnTo>
                    <a:pt x="3590283" y="894765"/>
                  </a:lnTo>
                  <a:lnTo>
                    <a:pt x="3590283" y="953668"/>
                  </a:lnTo>
                  <a:lnTo>
                    <a:pt x="3643576" y="984522"/>
                  </a:lnTo>
                  <a:lnTo>
                    <a:pt x="3778212" y="984522"/>
                  </a:lnTo>
                  <a:lnTo>
                    <a:pt x="3881993" y="1124768"/>
                  </a:lnTo>
                  <a:lnTo>
                    <a:pt x="4123215" y="1124768"/>
                  </a:lnTo>
                  <a:lnTo>
                    <a:pt x="4123215" y="1164037"/>
                  </a:lnTo>
                  <a:lnTo>
                    <a:pt x="4168094" y="1164037"/>
                  </a:lnTo>
                  <a:lnTo>
                    <a:pt x="4168094" y="1200500"/>
                  </a:lnTo>
                  <a:lnTo>
                    <a:pt x="4201753" y="1200500"/>
                  </a:lnTo>
                  <a:lnTo>
                    <a:pt x="4201753" y="1245379"/>
                  </a:lnTo>
                  <a:lnTo>
                    <a:pt x="4529927" y="1245379"/>
                  </a:lnTo>
                  <a:lnTo>
                    <a:pt x="4529927" y="1349160"/>
                  </a:lnTo>
                  <a:lnTo>
                    <a:pt x="4619684" y="1349160"/>
                  </a:lnTo>
                  <a:lnTo>
                    <a:pt x="4619684" y="1475381"/>
                  </a:lnTo>
                  <a:lnTo>
                    <a:pt x="4759929" y="1475381"/>
                  </a:lnTo>
                  <a:lnTo>
                    <a:pt x="4759929" y="1795141"/>
                  </a:lnTo>
                  <a:lnTo>
                    <a:pt x="5040420" y="1795141"/>
                  </a:lnTo>
                </a:path>
              </a:pathLst>
            </a:cu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086072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xmlns="" id="{9A98108B-7764-7961-C098-45742D9EFA1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/>
          </a:bodyPr>
          <a:lstStyle/>
          <a:p>
            <a:r>
              <a:rPr lang="fr-FR" dirty="0"/>
              <a:t>9-12 décembre 2023</a:t>
            </a:r>
          </a:p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893AED39-000E-E570-A908-0C17BF71DA89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fr-FR" dirty="0"/>
              <a:t>J. Seymour et al., ASH</a:t>
            </a:r>
            <a:r>
              <a:rPr lang="fr-FR" baseline="30000" dirty="0"/>
              <a:t>® </a:t>
            </a:r>
            <a:r>
              <a:rPr lang="fr-FR" dirty="0"/>
              <a:t>2023, Abs. #4401</a:t>
            </a:r>
          </a:p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83FB1C32-EDFB-566E-8785-DC8F254EFC8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/>
              <a:t>BTK degraders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7FF90D4C-FC05-61B9-1204-AAE7C7B6181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/>
              <a:t>Essai de FIH BGB-16673 </a:t>
            </a:r>
            <a:r>
              <a:rPr lang="fr-FR" b="0" dirty="0"/>
              <a:t>(activité réduite sur IKAROS et AIOLOS)</a:t>
            </a:r>
            <a:br>
              <a:rPr lang="fr-FR" b="0" dirty="0"/>
            </a:br>
            <a:r>
              <a:rPr lang="fr-FR" b="0" dirty="0"/>
              <a:t>N=51 (24 LLC), Suivi 2,55 mois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487E9B1A-43C3-B0CC-9972-2C620C0C32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10" t="38049" r="60604" b="37723"/>
          <a:stretch/>
        </p:blipFill>
        <p:spPr>
          <a:xfrm>
            <a:off x="1641518" y="1482239"/>
            <a:ext cx="2542478" cy="4030100"/>
          </a:xfrm>
          <a:prstGeom prst="rect">
            <a:avLst/>
          </a:prstGeom>
          <a:ln w="12700">
            <a:solidFill>
              <a:srgbClr val="005086"/>
            </a:solidFill>
          </a:ln>
        </p:spPr>
      </p:pic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xmlns="" id="{24DDDEF5-7CF2-A305-3D1B-62F37F7E0E5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496409" y="1482239"/>
          <a:ext cx="6881750" cy="4078980"/>
        </p:xfrm>
        <a:graphic>
          <a:graphicData uri="http://schemas.openxmlformats.org/drawingml/2006/table">
            <a:tbl>
              <a:tblPr firstRow="1" bandRow="1"/>
              <a:tblGrid>
                <a:gridCol w="2979182">
                  <a:extLst>
                    <a:ext uri="{9D8B030D-6E8A-4147-A177-3AD203B41FA5}">
                      <a16:colId xmlns:a16="http://schemas.microsoft.com/office/drawing/2014/main" xmlns="" val="4176269001"/>
                    </a:ext>
                  </a:extLst>
                </a:gridCol>
                <a:gridCol w="650428">
                  <a:extLst>
                    <a:ext uri="{9D8B030D-6E8A-4147-A177-3AD203B41FA5}">
                      <a16:colId xmlns:a16="http://schemas.microsoft.com/office/drawing/2014/main" xmlns="" val="2256142931"/>
                    </a:ext>
                  </a:extLst>
                </a:gridCol>
                <a:gridCol w="650428">
                  <a:extLst>
                    <a:ext uri="{9D8B030D-6E8A-4147-A177-3AD203B41FA5}">
                      <a16:colId xmlns:a16="http://schemas.microsoft.com/office/drawing/2014/main" xmlns="" val="1451143816"/>
                    </a:ext>
                  </a:extLst>
                </a:gridCol>
                <a:gridCol w="650428">
                  <a:extLst>
                    <a:ext uri="{9D8B030D-6E8A-4147-A177-3AD203B41FA5}">
                      <a16:colId xmlns:a16="http://schemas.microsoft.com/office/drawing/2014/main" xmlns="" val="3941385221"/>
                    </a:ext>
                  </a:extLst>
                </a:gridCol>
                <a:gridCol w="650428">
                  <a:extLst>
                    <a:ext uri="{9D8B030D-6E8A-4147-A177-3AD203B41FA5}">
                      <a16:colId xmlns:a16="http://schemas.microsoft.com/office/drawing/2014/main" xmlns="" val="3360676021"/>
                    </a:ext>
                  </a:extLst>
                </a:gridCol>
                <a:gridCol w="650428">
                  <a:extLst>
                    <a:ext uri="{9D8B030D-6E8A-4147-A177-3AD203B41FA5}">
                      <a16:colId xmlns:a16="http://schemas.microsoft.com/office/drawing/2014/main" xmlns="" val="2317439276"/>
                    </a:ext>
                  </a:extLst>
                </a:gridCol>
                <a:gridCol w="650428">
                  <a:extLst>
                    <a:ext uri="{9D8B030D-6E8A-4147-A177-3AD203B41FA5}">
                      <a16:colId xmlns:a16="http://schemas.microsoft.com/office/drawing/2014/main" xmlns="" val="3557379973"/>
                    </a:ext>
                  </a:extLst>
                </a:gridCol>
              </a:tblGrid>
              <a:tr h="456530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fr-FR" sz="1000" b="1" i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Patients</a:t>
                      </a:r>
                      <a:r>
                        <a:rPr lang="fr-FR" sz="1000" b="0" i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, n(%)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chemeClr val="bg1"/>
                          </a:solidFill>
                          <a:latin typeface="+mn-lt"/>
                        </a:rPr>
                        <a:t>50mg</a:t>
                      </a:r>
                    </a:p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kern="1200" dirty="0">
                          <a:solidFill>
                            <a:schemeClr val="bg1"/>
                          </a:solidFill>
                          <a:latin typeface="+mn-lt"/>
                        </a:rPr>
                        <a:t>(n=4)</a:t>
                      </a:r>
                      <a:endParaRPr lang="en-US" sz="1000" b="1" kern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F4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chemeClr val="bg1"/>
                          </a:solidFill>
                          <a:latin typeface="+mn-lt"/>
                        </a:rPr>
                        <a:t>100mg </a:t>
                      </a:r>
                      <a:r>
                        <a:rPr lang="en-US" sz="1000" b="0" kern="1200" dirty="0">
                          <a:solidFill>
                            <a:schemeClr val="bg1"/>
                          </a:solidFill>
                          <a:latin typeface="+mn-lt"/>
                        </a:rPr>
                        <a:t>(n=14)</a:t>
                      </a:r>
                      <a:endParaRPr lang="en-US" sz="1000" b="1" kern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037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chemeClr val="bg1"/>
                          </a:solidFill>
                          <a:latin typeface="+mn-lt"/>
                        </a:rPr>
                        <a:t>20</a:t>
                      </a:r>
                      <a:r>
                        <a:rPr lang="en-US" sz="10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0mg (n=15</a:t>
                      </a:r>
                      <a:r>
                        <a:rPr lang="en-US" sz="1000" b="0" kern="1200" dirty="0">
                          <a:solidFill>
                            <a:schemeClr val="bg1"/>
                          </a:solidFill>
                          <a:latin typeface="+mn-lt"/>
                        </a:rPr>
                        <a:t>)</a:t>
                      </a:r>
                      <a:endParaRPr lang="en-US" sz="1000" b="1" kern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0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chemeClr val="bg1"/>
                          </a:solidFill>
                          <a:latin typeface="+mn-lt"/>
                        </a:rPr>
                        <a:t>350mg </a:t>
                      </a:r>
                      <a:r>
                        <a:rPr lang="en-US" sz="1000" b="0" kern="1200" dirty="0">
                          <a:solidFill>
                            <a:schemeClr val="bg1"/>
                          </a:solidFill>
                          <a:latin typeface="+mn-lt"/>
                        </a:rPr>
                        <a:t>(n=13)</a:t>
                      </a:r>
                      <a:endParaRPr lang="en-US" sz="1000" b="1" kern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5E3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chemeClr val="bg1"/>
                          </a:solidFill>
                          <a:latin typeface="+mn-lt"/>
                        </a:rPr>
                        <a:t>500mg</a:t>
                      </a:r>
                    </a:p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kern="1200" dirty="0">
                          <a:solidFill>
                            <a:schemeClr val="bg1"/>
                          </a:solidFill>
                          <a:latin typeface="+mn-lt"/>
                        </a:rPr>
                        <a:t>(n=4)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482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 err="1">
                          <a:solidFill>
                            <a:schemeClr val="bg1"/>
                          </a:solidFill>
                          <a:latin typeface="+mn-lt"/>
                        </a:rPr>
                        <a:t>Toutes</a:t>
                      </a:r>
                      <a:r>
                        <a:rPr lang="en-US" sz="1000" b="1" kern="1200" dirty="0">
                          <a:solidFill>
                            <a:schemeClr val="bg1"/>
                          </a:solidFill>
                          <a:latin typeface="+mn-lt"/>
                        </a:rPr>
                        <a:t> doses</a:t>
                      </a:r>
                    </a:p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kern="1200" dirty="0">
                          <a:solidFill>
                            <a:schemeClr val="bg1"/>
                          </a:solidFill>
                          <a:latin typeface="+mn-lt"/>
                        </a:rPr>
                        <a:t>(n=50)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38204876"/>
                  </a:ext>
                </a:extLst>
              </a:tr>
              <a:tr h="201210">
                <a:tc gridSpan="7">
                  <a:txBody>
                    <a:bodyPr/>
                    <a:lstStyle/>
                    <a:p>
                      <a:r>
                        <a:rPr lang="en-US" sz="1000" b="1" i="0" dirty="0">
                          <a:latin typeface="+mn-lt"/>
                        </a:rPr>
                        <a:t>EI* (≥ 10% tout grade ou ≥3% Grade 3 et +)</a:t>
                      </a:r>
                    </a:p>
                  </a:txBody>
                  <a:tcPr marL="3600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0" i="0"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0" i="0"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0" i="0"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0" i="0"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0" i="0"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0" i="0"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73305005"/>
                  </a:ext>
                </a:extLst>
              </a:tr>
              <a:tr h="201210"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+mn-lt"/>
                        </a:rPr>
                        <a:t>Contusion</a:t>
                      </a:r>
                    </a:p>
                  </a:txBody>
                  <a:tcPr marL="10800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6(43)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5(33)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2(15)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2(50)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>
                          <a:latin typeface="+mn-lt"/>
                        </a:rPr>
                        <a:t>15(30)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1210">
                <a:tc>
                  <a:txBody>
                    <a:bodyPr/>
                    <a:lstStyle/>
                    <a:p>
                      <a:r>
                        <a:rPr lang="en-US" sz="1000" b="0" i="0" dirty="0" err="1">
                          <a:latin typeface="+mn-lt"/>
                        </a:rPr>
                        <a:t>Diarrhée</a:t>
                      </a:r>
                      <a:endParaRPr lang="en-US" sz="1000" b="0" i="0" dirty="0">
                        <a:latin typeface="+mn-lt"/>
                      </a:endParaRPr>
                    </a:p>
                  </a:txBody>
                  <a:tcPr marL="10800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2(50)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2(14)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2(13)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4(31)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2(50)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>
                          <a:latin typeface="+mn-lt"/>
                        </a:rPr>
                        <a:t>12(24)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1210">
                <a:tc>
                  <a:txBody>
                    <a:bodyPr/>
                    <a:lstStyle/>
                    <a:p>
                      <a:r>
                        <a:rPr lang="en-US" sz="1000" b="0" i="0">
                          <a:latin typeface="+mn-lt"/>
                        </a:rPr>
                        <a:t>Fatigue</a:t>
                      </a:r>
                    </a:p>
                  </a:txBody>
                  <a:tcPr marL="10800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3(21)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4(27)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1(8)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2(50)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>
                          <a:latin typeface="+mn-lt"/>
                        </a:rPr>
                        <a:t>10(20)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51203895"/>
                  </a:ext>
                </a:extLst>
              </a:tr>
              <a:tr h="201210"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+mn-lt"/>
                        </a:rPr>
                        <a:t>Augmentation </a:t>
                      </a:r>
                      <a:r>
                        <a:rPr lang="en-US" sz="1000" b="0" i="0" dirty="0" err="1">
                          <a:latin typeface="+mn-lt"/>
                        </a:rPr>
                        <a:t>amylasémie</a:t>
                      </a:r>
                      <a:endParaRPr lang="en-US" sz="1000" b="0" i="0" dirty="0">
                        <a:latin typeface="+mn-lt"/>
                      </a:endParaRPr>
                    </a:p>
                  </a:txBody>
                  <a:tcPr marL="10800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>
                          <a:latin typeface="+mn-lt"/>
                        </a:rPr>
                        <a:t>1(25)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3(21)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2(13)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1(8)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1(25)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>
                          <a:latin typeface="+mn-lt"/>
                        </a:rPr>
                        <a:t>8(16)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08347750"/>
                  </a:ext>
                </a:extLst>
              </a:tr>
              <a:tr h="201210">
                <a:tc>
                  <a:txBody>
                    <a:bodyPr/>
                    <a:lstStyle/>
                    <a:p>
                      <a:r>
                        <a:rPr lang="en-US" sz="1000" b="0" i="0" dirty="0" err="1">
                          <a:latin typeface="+mn-lt"/>
                        </a:rPr>
                        <a:t>Neutropénie</a:t>
                      </a:r>
                      <a:endParaRPr lang="en-US" sz="1000" b="0" i="0" dirty="0">
                        <a:latin typeface="+mn-lt"/>
                      </a:endParaRPr>
                    </a:p>
                  </a:txBody>
                  <a:tcPr marL="10800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>
                          <a:latin typeface="+mn-lt"/>
                        </a:rPr>
                        <a:t>1(25)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3(21)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>
                          <a:latin typeface="+mn-lt"/>
                        </a:rPr>
                        <a:t>2(13)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1(8)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1(25)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>
                          <a:latin typeface="+mn-lt"/>
                        </a:rPr>
                        <a:t>8(16)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0723124"/>
                  </a:ext>
                </a:extLst>
              </a:tr>
              <a:tr h="201210"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+mn-lt"/>
                        </a:rPr>
                        <a:t>Augmentation Lipase*</a:t>
                      </a:r>
                    </a:p>
                  </a:txBody>
                  <a:tcPr marL="10800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1(25)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2(14)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2(13)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2(15)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>
                          <a:latin typeface="+mn-lt"/>
                        </a:rPr>
                        <a:t>7(14)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6434205"/>
                  </a:ext>
                </a:extLst>
              </a:tr>
              <a:tr h="201210">
                <a:tc>
                  <a:txBody>
                    <a:bodyPr/>
                    <a:lstStyle/>
                    <a:p>
                      <a:r>
                        <a:rPr lang="en-US" sz="1000" b="0" i="0" dirty="0" err="1">
                          <a:latin typeface="+mn-lt"/>
                        </a:rPr>
                        <a:t>Fièvre</a:t>
                      </a:r>
                      <a:endParaRPr lang="en-US" sz="1000" b="0" i="0" dirty="0">
                        <a:latin typeface="+mn-lt"/>
                      </a:endParaRPr>
                    </a:p>
                  </a:txBody>
                  <a:tcPr marL="10800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1(25)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4(29)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1(7)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1(8)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>
                          <a:latin typeface="+mn-lt"/>
                        </a:rPr>
                        <a:t>7(14)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41607239"/>
                  </a:ext>
                </a:extLst>
              </a:tr>
              <a:tr h="201210">
                <a:tc>
                  <a:txBody>
                    <a:bodyPr/>
                    <a:lstStyle/>
                    <a:p>
                      <a:r>
                        <a:rPr lang="en-US" sz="1000" b="0" i="0" dirty="0" err="1">
                          <a:latin typeface="+mn-lt"/>
                        </a:rPr>
                        <a:t>Toux</a:t>
                      </a:r>
                      <a:endParaRPr lang="en-US" sz="1000" b="0" i="0" dirty="0">
                        <a:latin typeface="+mn-lt"/>
                      </a:endParaRPr>
                    </a:p>
                  </a:txBody>
                  <a:tcPr marL="10800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2(50)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2(14)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1(7)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1(8)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>
                          <a:latin typeface="+mn-lt"/>
                        </a:rPr>
                        <a:t>6(12)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00177463"/>
                  </a:ext>
                </a:extLst>
              </a:tr>
              <a:tr h="201210">
                <a:tc>
                  <a:txBody>
                    <a:bodyPr/>
                    <a:lstStyle/>
                    <a:p>
                      <a:r>
                        <a:rPr lang="en-US" sz="1000" b="0" i="0" dirty="0" err="1">
                          <a:latin typeface="+mn-lt"/>
                        </a:rPr>
                        <a:t>Céphalée</a:t>
                      </a:r>
                      <a:endParaRPr lang="en-US" sz="1000" b="0" i="0" dirty="0">
                        <a:latin typeface="+mn-lt"/>
                      </a:endParaRPr>
                    </a:p>
                  </a:txBody>
                  <a:tcPr marL="10800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1(7)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1(7)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1(8)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2(50)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>
                          <a:latin typeface="+mn-lt"/>
                        </a:rPr>
                        <a:t>5(10)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87222460"/>
                  </a:ext>
                </a:extLst>
              </a:tr>
              <a:tr h="201210">
                <a:tc>
                  <a:txBody>
                    <a:bodyPr/>
                    <a:lstStyle/>
                    <a:p>
                      <a:r>
                        <a:rPr lang="en-US" sz="1000" b="0" i="0" dirty="0" err="1">
                          <a:latin typeface="+mn-lt"/>
                        </a:rPr>
                        <a:t>Thrombopénie</a:t>
                      </a:r>
                      <a:endParaRPr lang="en-US" sz="1000" b="0" i="0" dirty="0">
                        <a:latin typeface="+mn-lt"/>
                      </a:endParaRPr>
                    </a:p>
                  </a:txBody>
                  <a:tcPr marL="10800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1(25)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2(14)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2(13)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>
                          <a:latin typeface="+mn-lt"/>
                        </a:rPr>
                        <a:t>5(10)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6138614"/>
                  </a:ext>
                </a:extLst>
              </a:tr>
              <a:tr h="201210">
                <a:tc>
                  <a:txBody>
                    <a:bodyPr/>
                    <a:lstStyle/>
                    <a:p>
                      <a:r>
                        <a:rPr lang="en-US" sz="1000" b="0" i="0" dirty="0" err="1">
                          <a:latin typeface="+mn-lt"/>
                        </a:rPr>
                        <a:t>Pneumonie</a:t>
                      </a:r>
                      <a:endParaRPr lang="en-US" sz="1000" b="0" i="0" dirty="0">
                        <a:latin typeface="+mn-lt"/>
                      </a:endParaRPr>
                    </a:p>
                  </a:txBody>
                  <a:tcPr marL="10800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1(25)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1(7)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1(8)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>
                          <a:latin typeface="+mn-lt"/>
                        </a:rPr>
                        <a:t>3-6)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11328894"/>
                  </a:ext>
                </a:extLst>
              </a:tr>
              <a:tr h="201210">
                <a:tc>
                  <a:txBody>
                    <a:bodyPr/>
                    <a:lstStyle/>
                    <a:p>
                      <a:r>
                        <a:rPr lang="en-US" sz="1000" b="0" i="0" dirty="0" err="1">
                          <a:latin typeface="+mn-lt"/>
                        </a:rPr>
                        <a:t>Pneumonie</a:t>
                      </a:r>
                      <a:r>
                        <a:rPr lang="en-US" sz="1000" b="0" i="0" dirty="0">
                          <a:latin typeface="+mn-lt"/>
                        </a:rPr>
                        <a:t> COVID-19</a:t>
                      </a:r>
                    </a:p>
                  </a:txBody>
                  <a:tcPr marL="10800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1(7)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1(8)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>
                          <a:latin typeface="+mn-lt"/>
                        </a:rPr>
                        <a:t>2(4)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61518913"/>
                  </a:ext>
                </a:extLst>
              </a:tr>
              <a:tr h="201210">
                <a:tc gridSpan="7">
                  <a:txBody>
                    <a:bodyPr/>
                    <a:lstStyle/>
                    <a:p>
                      <a:r>
                        <a:rPr lang="en-US" sz="1000" b="1" i="0" dirty="0" err="1">
                          <a:latin typeface="+mn-lt"/>
                        </a:rPr>
                        <a:t>Eis</a:t>
                      </a:r>
                      <a:r>
                        <a:rPr lang="en-US" sz="1000" b="1" i="0" dirty="0">
                          <a:latin typeface="+mn-lt"/>
                        </a:rPr>
                        <a:t> </a:t>
                      </a:r>
                      <a:r>
                        <a:rPr lang="en-US" sz="1000" b="1" i="0" dirty="0" err="1">
                          <a:latin typeface="+mn-lt"/>
                        </a:rPr>
                        <a:t>d’intérêt</a:t>
                      </a:r>
                      <a:r>
                        <a:rPr lang="en-US" sz="1000" b="1" i="0" dirty="0">
                          <a:latin typeface="+mn-lt"/>
                        </a:rPr>
                        <a:t> </a:t>
                      </a:r>
                      <a:r>
                        <a:rPr lang="en-US" sz="1000" b="1" i="0" dirty="0" err="1">
                          <a:latin typeface="+mn-lt"/>
                        </a:rPr>
                        <a:t>commun</a:t>
                      </a:r>
                      <a:endParaRPr lang="en-US" sz="1000" b="1" i="0" dirty="0">
                        <a:latin typeface="+mn-lt"/>
                      </a:endParaRPr>
                    </a:p>
                  </a:txBody>
                  <a:tcPr marL="3600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0" i="0"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0" i="0"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0" i="0"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0" i="0"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0" i="0"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0" i="0"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04798983"/>
                  </a:ext>
                </a:extLst>
              </a:tr>
              <a:tr h="201210"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+mn-lt"/>
                        </a:rPr>
                        <a:t>Tout </a:t>
                      </a:r>
                      <a:r>
                        <a:rPr lang="en-US" sz="1000" b="0" i="0" dirty="0" err="1">
                          <a:latin typeface="+mn-lt"/>
                        </a:rPr>
                        <a:t>saignement</a:t>
                      </a:r>
                      <a:endParaRPr lang="en-US" sz="1000" b="0" i="0" dirty="0">
                        <a:latin typeface="+mn-lt"/>
                      </a:endParaRPr>
                    </a:p>
                  </a:txBody>
                  <a:tcPr marL="10800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2(50)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7(50)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6(40)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4(31)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2(50)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>
                          <a:latin typeface="+mn-lt"/>
                        </a:rPr>
                        <a:t>21(42)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93864040"/>
                  </a:ext>
                </a:extLst>
              </a:tr>
              <a:tr h="201210">
                <a:tc>
                  <a:txBody>
                    <a:bodyPr/>
                    <a:lstStyle/>
                    <a:p>
                      <a:r>
                        <a:rPr lang="en-US" sz="1000" b="0" i="0" dirty="0" err="1">
                          <a:latin typeface="+mn-lt"/>
                        </a:rPr>
                        <a:t>Toute</a:t>
                      </a:r>
                      <a:r>
                        <a:rPr lang="en-US" sz="1000" b="0" i="0" dirty="0">
                          <a:latin typeface="+mn-lt"/>
                        </a:rPr>
                        <a:t> infection</a:t>
                      </a:r>
                    </a:p>
                  </a:txBody>
                  <a:tcPr marL="10800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2(50)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6(43)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7(47)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4(31)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1(25)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i="0">
                          <a:latin typeface="+mn-lt"/>
                        </a:rPr>
                        <a:t>20(40)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54755917"/>
                  </a:ext>
                </a:extLst>
              </a:tr>
              <a:tr h="201210"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+mn-lt"/>
                        </a:rPr>
                        <a:t>ACFA</a:t>
                      </a:r>
                    </a:p>
                  </a:txBody>
                  <a:tcPr marL="10800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70205410"/>
                  </a:ext>
                </a:extLst>
              </a:tr>
              <a:tr h="201210"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+mn-lt"/>
                        </a:rPr>
                        <a:t>Hypertension</a:t>
                      </a:r>
                    </a:p>
                  </a:txBody>
                  <a:tcPr marL="10800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F03020202040302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062721"/>
                  </a:ext>
                </a:extLst>
              </a:tr>
            </a:tbl>
          </a:graphicData>
        </a:graphic>
      </p:graphicFrame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xmlns="" id="{71C34628-9BCF-7C9E-59F9-F062C3706EB1}"/>
              </a:ext>
            </a:extLst>
          </p:cNvPr>
          <p:cNvSpPr txBox="1">
            <a:spLocks/>
          </p:cNvSpPr>
          <p:nvPr/>
        </p:nvSpPr>
        <p:spPr>
          <a:xfrm>
            <a:off x="1986634" y="2140995"/>
            <a:ext cx="1852246" cy="222663"/>
          </a:xfrm>
          <a:prstGeom prst="roundRect">
            <a:avLst>
              <a:gd name="adj" fmla="val 7473"/>
            </a:avLst>
          </a:prstGeom>
          <a:solidFill>
            <a:srgbClr val="005086"/>
          </a:solidFill>
          <a:ln>
            <a:noFill/>
          </a:ln>
        </p:spPr>
        <p:txBody>
          <a:bodyPr lIns="0" tIns="0" rIns="0" bIns="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rgbClr val="737078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900">
                <a:solidFill>
                  <a:prstClr val="white"/>
                </a:solidFill>
              </a:rPr>
              <a:t>(A) Ternary complex formation</a:t>
            </a:r>
            <a:endParaRPr lang="fr-FR" sz="700" dirty="0">
              <a:solidFill>
                <a:prstClr val="white"/>
              </a:solidFill>
            </a:endParaRPr>
          </a:p>
        </p:txBody>
      </p:sp>
      <p:sp>
        <p:nvSpPr>
          <p:cNvPr id="99" name="Espace réservé du texte 6">
            <a:extLst>
              <a:ext uri="{FF2B5EF4-FFF2-40B4-BE49-F238E27FC236}">
                <a16:creationId xmlns:a16="http://schemas.microsoft.com/office/drawing/2014/main" xmlns="" id="{0370C73B-5599-710F-9DA2-0F19E5C48C2B}"/>
              </a:ext>
            </a:extLst>
          </p:cNvPr>
          <p:cNvSpPr txBox="1">
            <a:spLocks/>
          </p:cNvSpPr>
          <p:nvPr/>
        </p:nvSpPr>
        <p:spPr>
          <a:xfrm>
            <a:off x="1986634" y="3022414"/>
            <a:ext cx="1852246" cy="222663"/>
          </a:xfrm>
          <a:prstGeom prst="roundRect">
            <a:avLst>
              <a:gd name="adj" fmla="val 7473"/>
            </a:avLst>
          </a:prstGeom>
          <a:solidFill>
            <a:srgbClr val="005086"/>
          </a:solidFill>
          <a:ln>
            <a:noFill/>
          </a:ln>
        </p:spPr>
        <p:txBody>
          <a:bodyPr lIns="0" tIns="0" rIns="0" bIns="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rgbClr val="737078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900">
                <a:solidFill>
                  <a:prstClr val="white"/>
                </a:solidFill>
              </a:rPr>
              <a:t>(B) Polyubiquitination</a:t>
            </a:r>
            <a:endParaRPr lang="fr-FR" sz="700" dirty="0">
              <a:solidFill>
                <a:prstClr val="white"/>
              </a:solidFill>
            </a:endParaRPr>
          </a:p>
        </p:txBody>
      </p:sp>
      <p:sp>
        <p:nvSpPr>
          <p:cNvPr id="100" name="Espace réservé du texte 6">
            <a:extLst>
              <a:ext uri="{FF2B5EF4-FFF2-40B4-BE49-F238E27FC236}">
                <a16:creationId xmlns:a16="http://schemas.microsoft.com/office/drawing/2014/main" xmlns="" id="{75E3D376-ABD3-FA11-82B3-18918FCAAA02}"/>
              </a:ext>
            </a:extLst>
          </p:cNvPr>
          <p:cNvSpPr txBox="1">
            <a:spLocks/>
          </p:cNvSpPr>
          <p:nvPr/>
        </p:nvSpPr>
        <p:spPr>
          <a:xfrm>
            <a:off x="1986634" y="3870311"/>
            <a:ext cx="1852246" cy="222663"/>
          </a:xfrm>
          <a:prstGeom prst="roundRect">
            <a:avLst>
              <a:gd name="adj" fmla="val 7473"/>
            </a:avLst>
          </a:prstGeom>
          <a:solidFill>
            <a:srgbClr val="005086"/>
          </a:solidFill>
          <a:ln>
            <a:noFill/>
          </a:ln>
        </p:spPr>
        <p:txBody>
          <a:bodyPr lIns="0" tIns="0" rIns="0" bIns="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rgbClr val="737078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900">
                <a:solidFill>
                  <a:prstClr val="white"/>
                </a:solidFill>
              </a:rPr>
              <a:t>(C) Target degradation</a:t>
            </a:r>
            <a:endParaRPr lang="fr-FR" sz="700" dirty="0">
              <a:solidFill>
                <a:prstClr val="white"/>
              </a:solidFill>
            </a:endParaRPr>
          </a:p>
        </p:txBody>
      </p:sp>
      <p:sp>
        <p:nvSpPr>
          <p:cNvPr id="102" name="Espace réservé du texte 6">
            <a:extLst>
              <a:ext uri="{FF2B5EF4-FFF2-40B4-BE49-F238E27FC236}">
                <a16:creationId xmlns:a16="http://schemas.microsoft.com/office/drawing/2014/main" xmlns="" id="{C622D2F4-899E-D0A2-08F6-4FDBDE193B53}"/>
              </a:ext>
            </a:extLst>
          </p:cNvPr>
          <p:cNvSpPr txBox="1">
            <a:spLocks/>
          </p:cNvSpPr>
          <p:nvPr/>
        </p:nvSpPr>
        <p:spPr>
          <a:xfrm>
            <a:off x="2895172" y="4849438"/>
            <a:ext cx="610028" cy="14759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lIns="0" tIns="0" rIns="0" bIns="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rgbClr val="737078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700" b="0">
                <a:solidFill>
                  <a:prstClr val="black">
                    <a:lumMod val="65000"/>
                    <a:lumOff val="35000"/>
                  </a:prstClr>
                </a:solidFill>
              </a:rPr>
              <a:t>Proteasome</a:t>
            </a:r>
            <a:endParaRPr lang="fr-FR" sz="500" b="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03" name="Espace réservé du texte 6">
            <a:extLst>
              <a:ext uri="{FF2B5EF4-FFF2-40B4-BE49-F238E27FC236}">
                <a16:creationId xmlns:a16="http://schemas.microsoft.com/office/drawing/2014/main" xmlns="" id="{14A74037-D32F-4885-F5B9-2BB94202F04E}"/>
              </a:ext>
            </a:extLst>
          </p:cNvPr>
          <p:cNvSpPr txBox="1">
            <a:spLocks/>
          </p:cNvSpPr>
          <p:nvPr/>
        </p:nvSpPr>
        <p:spPr>
          <a:xfrm>
            <a:off x="2452860" y="1962338"/>
            <a:ext cx="515857" cy="14759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lIns="0" tIns="0" rIns="0" bIns="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rgbClr val="737078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700" b="0">
                <a:solidFill>
                  <a:prstClr val="black">
                    <a:lumMod val="65000"/>
                    <a:lumOff val="35000"/>
                  </a:prstClr>
                </a:solidFill>
              </a:rPr>
              <a:t>E2 ligand</a:t>
            </a:r>
            <a:endParaRPr lang="fr-FR" sz="500" b="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04" name="Espace réservé du texte 6">
            <a:extLst>
              <a:ext uri="{FF2B5EF4-FFF2-40B4-BE49-F238E27FC236}">
                <a16:creationId xmlns:a16="http://schemas.microsoft.com/office/drawing/2014/main" xmlns="" id="{126D19AC-2247-40E3-1D57-54245C6D6FC9}"/>
              </a:ext>
            </a:extLst>
          </p:cNvPr>
          <p:cNvSpPr txBox="1">
            <a:spLocks/>
          </p:cNvSpPr>
          <p:nvPr/>
        </p:nvSpPr>
        <p:spPr>
          <a:xfrm>
            <a:off x="3013190" y="1965649"/>
            <a:ext cx="515857" cy="14759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lIns="0" tIns="0" rIns="0" bIns="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rgbClr val="737078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700" b="0">
                <a:solidFill>
                  <a:prstClr val="black">
                    <a:lumMod val="65000"/>
                    <a:lumOff val="35000"/>
                  </a:prstClr>
                </a:solidFill>
              </a:rPr>
              <a:t>BTK ligand</a:t>
            </a:r>
            <a:endParaRPr lang="fr-FR" sz="500" b="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05" name="Espace réservé du texte 6">
            <a:extLst>
              <a:ext uri="{FF2B5EF4-FFF2-40B4-BE49-F238E27FC236}">
                <a16:creationId xmlns:a16="http://schemas.microsoft.com/office/drawing/2014/main" xmlns="" id="{77C3422B-8D10-58B9-A1E0-2965D77B5B9C}"/>
              </a:ext>
            </a:extLst>
          </p:cNvPr>
          <p:cNvSpPr txBox="1">
            <a:spLocks/>
          </p:cNvSpPr>
          <p:nvPr/>
        </p:nvSpPr>
        <p:spPr>
          <a:xfrm>
            <a:off x="2724136" y="1586882"/>
            <a:ext cx="515857" cy="14759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lIns="0" tIns="0" rIns="0" bIns="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rgbClr val="737078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700" dirty="0"/>
              <a:t>BGB-16673</a:t>
            </a:r>
            <a:endParaRPr lang="fr-FR" sz="300" b="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A59D8207-7F6F-6587-0D47-42D1A84A232B}"/>
              </a:ext>
            </a:extLst>
          </p:cNvPr>
          <p:cNvSpPr txBox="1"/>
          <p:nvPr/>
        </p:nvSpPr>
        <p:spPr>
          <a:xfrm>
            <a:off x="4504647" y="5629950"/>
            <a:ext cx="15039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prstClr val="black"/>
                </a:solidFill>
              </a:rPr>
              <a:t>*</a:t>
            </a:r>
            <a:r>
              <a:rPr lang="en-US" sz="800" dirty="0" err="1">
                <a:solidFill>
                  <a:prstClr val="black"/>
                </a:solidFill>
              </a:rPr>
              <a:t>survenant</a:t>
            </a:r>
            <a:r>
              <a:rPr lang="en-US" sz="800" dirty="0">
                <a:solidFill>
                  <a:prstClr val="black"/>
                </a:solidFill>
              </a:rPr>
              <a:t> sous </a:t>
            </a:r>
            <a:r>
              <a:rPr lang="en-US" sz="800" dirty="0" err="1">
                <a:solidFill>
                  <a:prstClr val="black"/>
                </a:solidFill>
              </a:rPr>
              <a:t>traitement</a:t>
            </a:r>
            <a:endParaRPr lang="en-US" sz="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90785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xmlns="" id="{9A98108B-7764-7961-C098-45742D9EFA1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/>
          </a:bodyPr>
          <a:lstStyle/>
          <a:p>
            <a:r>
              <a:rPr lang="fr-FR" dirty="0"/>
              <a:t>9-12 décembre 2023</a:t>
            </a:r>
          </a:p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893AED39-000E-E570-A908-0C17BF71DA89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fr-FR" dirty="0"/>
              <a:t>J. Seymour et al., ASH</a:t>
            </a:r>
            <a:r>
              <a:rPr lang="fr-FR" baseline="30000" dirty="0"/>
              <a:t>® </a:t>
            </a:r>
            <a:r>
              <a:rPr lang="fr-FR" dirty="0"/>
              <a:t>2023, Abs. #4401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83FB1C32-EDFB-566E-8785-DC8F254EFC8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BTK </a:t>
            </a:r>
            <a:r>
              <a:rPr lang="fr-FR" dirty="0" err="1"/>
              <a:t>degraders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7FF90D4C-FC05-61B9-1204-AAE7C7B6181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/>
              <a:t>Essai de FIH BGB-16673 </a:t>
            </a:r>
            <a:r>
              <a:rPr lang="fr-FR" b="0"/>
              <a:t>(activité réduite sur IKAROS et AIOLOS)</a:t>
            </a:r>
            <a:br>
              <a:rPr lang="fr-FR" b="0"/>
            </a:br>
            <a:r>
              <a:rPr lang="fr-FR" b="0"/>
              <a:t>N=51 (24 LLC), Suivi 2,55 mois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xmlns="" id="{79109866-4AAA-D6D2-C8F0-11D381224B2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765059" y="3039763"/>
          <a:ext cx="2734057" cy="2125295"/>
        </p:xfrm>
        <a:graphic>
          <a:graphicData uri="http://schemas.openxmlformats.org/drawingml/2006/table">
            <a:tbl>
              <a:tblPr firstRow="1" bandRow="1"/>
              <a:tblGrid>
                <a:gridCol w="2044145">
                  <a:extLst>
                    <a:ext uri="{9D8B030D-6E8A-4147-A177-3AD203B41FA5}">
                      <a16:colId xmlns:a16="http://schemas.microsoft.com/office/drawing/2014/main" xmlns="" val="4176269001"/>
                    </a:ext>
                  </a:extLst>
                </a:gridCol>
                <a:gridCol w="689912">
                  <a:extLst>
                    <a:ext uri="{9D8B030D-6E8A-4147-A177-3AD203B41FA5}">
                      <a16:colId xmlns:a16="http://schemas.microsoft.com/office/drawing/2014/main" xmlns="" val="2256142931"/>
                    </a:ext>
                  </a:extLst>
                </a:gridCol>
              </a:tblGrid>
              <a:tr h="391159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fr-FR" sz="1050" b="1" i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Patients</a:t>
                      </a:r>
                      <a:r>
                        <a:rPr lang="fr-FR" sz="1050" b="0" i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, n(%)</a:t>
                      </a:r>
                      <a:r>
                        <a:rPr lang="fr-FR" sz="1050" b="1" i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/>
                      </a:r>
                      <a:br>
                        <a:rPr lang="fr-FR" sz="1050" b="1" i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fr-FR" sz="1050" b="1" i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meilleure réponse globale</a:t>
                      </a:r>
                      <a:endParaRPr lang="fr-FR" sz="1050" b="0" i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200" dirty="0">
                          <a:solidFill>
                            <a:schemeClr val="bg1"/>
                          </a:solidFill>
                          <a:latin typeface="+mn-lt"/>
                        </a:rPr>
                        <a:t>LLC/SLL</a:t>
                      </a:r>
                    </a:p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kern="1200" dirty="0">
                          <a:solidFill>
                            <a:schemeClr val="bg1"/>
                          </a:solidFill>
                          <a:latin typeface="+mn-lt"/>
                        </a:rPr>
                        <a:t>(n=10)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38204876"/>
                  </a:ext>
                </a:extLst>
              </a:tr>
              <a:tr h="178667">
                <a:tc>
                  <a:txBody>
                    <a:bodyPr/>
                    <a:lstStyle/>
                    <a:p>
                      <a:r>
                        <a:rPr lang="en-US" sz="1000" b="0" i="0">
                          <a:latin typeface="+mn-lt"/>
                        </a:rPr>
                        <a:t>CR</a:t>
                      </a:r>
                    </a:p>
                  </a:txBody>
                  <a:tcPr marL="3600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8667">
                <a:tc>
                  <a:txBody>
                    <a:bodyPr/>
                    <a:lstStyle/>
                    <a:p>
                      <a:r>
                        <a:rPr lang="en-US" sz="1000" b="0" i="0">
                          <a:latin typeface="+mn-lt"/>
                        </a:rPr>
                        <a:t>PR</a:t>
                      </a:r>
                    </a:p>
                  </a:txBody>
                  <a:tcPr marL="3600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6(60)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78667">
                <a:tc>
                  <a:txBody>
                    <a:bodyPr/>
                    <a:lstStyle/>
                    <a:p>
                      <a:r>
                        <a:rPr lang="en-US" sz="1000" b="0" i="0">
                          <a:latin typeface="+mn-lt"/>
                        </a:rPr>
                        <a:t>PR-L</a:t>
                      </a:r>
                    </a:p>
                  </a:txBody>
                  <a:tcPr marL="3600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1(10)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51203895"/>
                  </a:ext>
                </a:extLst>
              </a:tr>
              <a:tr h="178667">
                <a:tc>
                  <a:txBody>
                    <a:bodyPr/>
                    <a:lstStyle/>
                    <a:p>
                      <a:r>
                        <a:rPr lang="en-US" sz="1000" b="0" i="0">
                          <a:latin typeface="+mn-lt"/>
                        </a:rPr>
                        <a:t>MR</a:t>
                      </a:r>
                    </a:p>
                  </a:txBody>
                  <a:tcPr marL="3600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08347750"/>
                  </a:ext>
                </a:extLst>
              </a:tr>
              <a:tr h="178667">
                <a:tc>
                  <a:txBody>
                    <a:bodyPr/>
                    <a:lstStyle/>
                    <a:p>
                      <a:r>
                        <a:rPr lang="en-US" sz="1000" b="0" i="0">
                          <a:latin typeface="+mn-lt"/>
                        </a:rPr>
                        <a:t>SD</a:t>
                      </a:r>
                    </a:p>
                  </a:txBody>
                  <a:tcPr marL="3600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2(20)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0723124"/>
                  </a:ext>
                </a:extLst>
              </a:tr>
              <a:tr h="178667">
                <a:tc>
                  <a:txBody>
                    <a:bodyPr/>
                    <a:lstStyle/>
                    <a:p>
                      <a:r>
                        <a:rPr lang="en-US" sz="1000" b="0" i="0">
                          <a:latin typeface="+mn-lt"/>
                        </a:rPr>
                        <a:t>PD</a:t>
                      </a:r>
                    </a:p>
                  </a:txBody>
                  <a:tcPr marL="3600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6434205"/>
                  </a:ext>
                </a:extLst>
              </a:tr>
              <a:tr h="300008">
                <a:tc>
                  <a:txBody>
                    <a:bodyPr/>
                    <a:lstStyle/>
                    <a:p>
                      <a:r>
                        <a:rPr lang="en-US" sz="1000" b="0" i="0" dirty="0" err="1">
                          <a:latin typeface="+mn-lt"/>
                        </a:rPr>
                        <a:t>Arrêt</a:t>
                      </a:r>
                      <a:r>
                        <a:rPr lang="en-US" sz="1000" b="0" i="0" baseline="0" dirty="0">
                          <a:latin typeface="+mn-lt"/>
                        </a:rPr>
                        <a:t> </a:t>
                      </a:r>
                      <a:r>
                        <a:rPr lang="en-US" sz="1000" b="0" i="0" baseline="0" dirty="0" err="1">
                          <a:latin typeface="+mn-lt"/>
                        </a:rPr>
                        <a:t>avant</a:t>
                      </a:r>
                      <a:r>
                        <a:rPr lang="en-US" sz="1000" b="0" i="0" baseline="0" dirty="0">
                          <a:latin typeface="+mn-lt"/>
                        </a:rPr>
                        <a:t> la première </a:t>
                      </a:r>
                      <a:r>
                        <a:rPr lang="en-US" sz="1000" b="0" i="0" baseline="0" dirty="0" err="1">
                          <a:latin typeface="+mn-lt"/>
                        </a:rPr>
                        <a:t>évaluation</a:t>
                      </a:r>
                      <a:endParaRPr lang="en-US" sz="1000" b="0" i="0" dirty="0">
                        <a:latin typeface="+mn-lt"/>
                      </a:endParaRPr>
                    </a:p>
                  </a:txBody>
                  <a:tcPr marL="3600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1(10)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41607239"/>
                  </a:ext>
                </a:extLst>
              </a:tr>
              <a:tr h="178667">
                <a:tc>
                  <a:txBody>
                    <a:bodyPr/>
                    <a:lstStyle/>
                    <a:p>
                      <a:r>
                        <a:rPr lang="en-US" sz="1000" b="1" i="0" dirty="0" err="1">
                          <a:latin typeface="+mn-lt"/>
                        </a:rPr>
                        <a:t>Taux</a:t>
                      </a:r>
                      <a:r>
                        <a:rPr lang="en-US" sz="1000" b="1" i="0" dirty="0">
                          <a:latin typeface="+mn-lt"/>
                        </a:rPr>
                        <a:t> de contrôle de la </a:t>
                      </a:r>
                      <a:r>
                        <a:rPr lang="en-US" sz="1000" b="1" i="0" dirty="0" err="1">
                          <a:latin typeface="+mn-lt"/>
                        </a:rPr>
                        <a:t>maladie</a:t>
                      </a:r>
                      <a:endParaRPr lang="en-US" sz="1000" b="1" i="0" dirty="0">
                        <a:latin typeface="+mn-lt"/>
                      </a:endParaRPr>
                    </a:p>
                  </a:txBody>
                  <a:tcPr marL="3600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>
                          <a:latin typeface="+mn-lt"/>
                        </a:rPr>
                        <a:t>9(90)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93132150"/>
                  </a:ext>
                </a:extLst>
              </a:tr>
              <a:tr h="178667">
                <a:tc>
                  <a:txBody>
                    <a:bodyPr/>
                    <a:lstStyle/>
                    <a:p>
                      <a:r>
                        <a:rPr lang="en-US" sz="1000" b="1" i="0">
                          <a:latin typeface="+mn-lt"/>
                        </a:rPr>
                        <a:t>ORR</a:t>
                      </a:r>
                    </a:p>
                  </a:txBody>
                  <a:tcPr marL="3600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>
                          <a:latin typeface="+mn-lt"/>
                        </a:rPr>
                        <a:t>7(70)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984073"/>
                  </a:ext>
                </a:extLst>
              </a:tr>
            </a:tbl>
          </a:graphicData>
        </a:graphic>
      </p:graphicFrame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xmlns="" id="{73978D5A-5A27-E9E5-ABB2-EA14823E797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424113" y="1407773"/>
          <a:ext cx="2098794" cy="3889423"/>
        </p:xfrm>
        <a:graphic>
          <a:graphicData uri="http://schemas.openxmlformats.org/drawingml/2006/table">
            <a:tbl>
              <a:tblPr firstRow="1" bandRow="1"/>
              <a:tblGrid>
                <a:gridCol w="388483">
                  <a:extLst>
                    <a:ext uri="{9D8B030D-6E8A-4147-A177-3AD203B41FA5}">
                      <a16:colId xmlns:a16="http://schemas.microsoft.com/office/drawing/2014/main" xmlns="" val="4176269001"/>
                    </a:ext>
                  </a:extLst>
                </a:gridCol>
                <a:gridCol w="409860">
                  <a:extLst>
                    <a:ext uri="{9D8B030D-6E8A-4147-A177-3AD203B41FA5}">
                      <a16:colId xmlns:a16="http://schemas.microsoft.com/office/drawing/2014/main" xmlns="" val="2249814002"/>
                    </a:ext>
                  </a:extLst>
                </a:gridCol>
                <a:gridCol w="447006">
                  <a:extLst>
                    <a:ext uri="{9D8B030D-6E8A-4147-A177-3AD203B41FA5}">
                      <a16:colId xmlns:a16="http://schemas.microsoft.com/office/drawing/2014/main" xmlns="" val="1694369605"/>
                    </a:ext>
                  </a:extLst>
                </a:gridCol>
                <a:gridCol w="429476">
                  <a:extLst>
                    <a:ext uri="{9D8B030D-6E8A-4147-A177-3AD203B41FA5}">
                      <a16:colId xmlns:a16="http://schemas.microsoft.com/office/drawing/2014/main" xmlns="" val="2256142931"/>
                    </a:ext>
                  </a:extLst>
                </a:gridCol>
                <a:gridCol w="423969">
                  <a:extLst>
                    <a:ext uri="{9D8B030D-6E8A-4147-A177-3AD203B41FA5}">
                      <a16:colId xmlns:a16="http://schemas.microsoft.com/office/drawing/2014/main" xmlns="" val="3919768228"/>
                    </a:ext>
                  </a:extLst>
                </a:gridCol>
              </a:tblGrid>
              <a:tr h="150034">
                <a:tc gridSpan="5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fr-FR" sz="1050" b="1" i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Traitement préalable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0" kern="12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0" kern="12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0" kern="12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fr-FR" sz="1050" b="0" i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96829239"/>
                  </a:ext>
                </a:extLst>
              </a:tr>
              <a:tr h="300067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fr-FR" sz="900" b="1" i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cBTKI</a:t>
                      </a:r>
                      <a:endParaRPr lang="fr-FR" sz="900" b="0" i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kern="1200">
                          <a:solidFill>
                            <a:schemeClr val="bg1"/>
                          </a:solidFill>
                          <a:latin typeface="+mn-lt"/>
                        </a:rPr>
                        <a:t>ncBTKI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kern="1200">
                          <a:solidFill>
                            <a:schemeClr val="bg1"/>
                          </a:solidFill>
                          <a:latin typeface="+mn-lt"/>
                        </a:rPr>
                        <a:t>BCL2i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>
                          <a:solidFill>
                            <a:schemeClr val="bg1"/>
                          </a:solidFill>
                          <a:latin typeface="+mn-lt"/>
                        </a:rPr>
                        <a:t>BTK/</a:t>
                      </a:r>
                      <a:br>
                        <a:rPr lang="en-US" sz="900" b="1" kern="1200">
                          <a:solidFill>
                            <a:schemeClr val="bg1"/>
                          </a:solidFill>
                          <a:latin typeface="+mn-lt"/>
                        </a:rPr>
                      </a:br>
                      <a:r>
                        <a:rPr lang="en-US" sz="900" b="1" kern="1200">
                          <a:solidFill>
                            <a:schemeClr val="bg1"/>
                          </a:solidFill>
                          <a:latin typeface="+mn-lt"/>
                        </a:rPr>
                        <a:t>mut</a:t>
                      </a:r>
                      <a:endParaRPr lang="en-US" sz="900" b="0" kern="12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kern="12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38204876"/>
                  </a:ext>
                </a:extLst>
              </a:tr>
              <a:tr h="142889">
                <a:tc>
                  <a:txBody>
                    <a:bodyPr/>
                    <a:lstStyle/>
                    <a:p>
                      <a:endParaRPr lang="en-US" sz="900" b="0" i="0"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0" i="0"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0" i="0"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>
                          <a:latin typeface="+mn-lt"/>
                        </a:rPr>
                        <a:t>-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>
                          <a:latin typeface="+mn-lt"/>
                        </a:rPr>
                        <a:t>LLC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2889">
                <a:tc>
                  <a:txBody>
                    <a:bodyPr/>
                    <a:lstStyle/>
                    <a:p>
                      <a:endParaRPr lang="en-US" sz="900" b="0" i="0"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0" i="0"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0" i="0"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>
                          <a:latin typeface="+mn-lt"/>
                        </a:rPr>
                        <a:t>-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>
                          <a:latin typeface="+mn-lt"/>
                        </a:rPr>
                        <a:t>LLC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42889">
                <a:tc>
                  <a:txBody>
                    <a:bodyPr/>
                    <a:lstStyle/>
                    <a:p>
                      <a:endParaRPr lang="en-US" sz="900" b="0" i="0"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0" i="0"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0" i="0"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>
                          <a:latin typeface="+mn-lt"/>
                        </a:rPr>
                        <a:t>+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>
                          <a:latin typeface="+mn-lt"/>
                        </a:rPr>
                        <a:t>LLC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51203895"/>
                  </a:ext>
                </a:extLst>
              </a:tr>
              <a:tr h="142889">
                <a:tc>
                  <a:txBody>
                    <a:bodyPr/>
                    <a:lstStyle/>
                    <a:p>
                      <a:endParaRPr lang="en-US" sz="900" b="0" i="0"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0" i="0"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0" i="0"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>
                          <a:latin typeface="+mn-lt"/>
                        </a:rPr>
                        <a:t>U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SLL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08347750"/>
                  </a:ext>
                </a:extLst>
              </a:tr>
              <a:tr h="142889">
                <a:tc>
                  <a:txBody>
                    <a:bodyPr/>
                    <a:lstStyle/>
                    <a:p>
                      <a:endParaRPr lang="en-US" sz="900" b="0" i="0"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0" i="0"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0" i="0"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>
                          <a:latin typeface="+mn-lt"/>
                        </a:rPr>
                        <a:t>-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>
                          <a:latin typeface="+mn-lt"/>
                        </a:rPr>
                        <a:t>LLC</a:t>
                      </a:r>
                      <a:endParaRPr lang="en-US" sz="900" b="0" i="0" dirty="0"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0723124"/>
                  </a:ext>
                </a:extLst>
              </a:tr>
              <a:tr h="142889">
                <a:tc>
                  <a:txBody>
                    <a:bodyPr/>
                    <a:lstStyle/>
                    <a:p>
                      <a:endParaRPr lang="en-US" sz="900" b="0" i="0"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0" i="0"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0" i="0"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>
                          <a:latin typeface="+mn-lt"/>
                        </a:rPr>
                        <a:t>U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>
                          <a:latin typeface="+mn-lt"/>
                        </a:rPr>
                        <a:t>LLC</a:t>
                      </a:r>
                      <a:endParaRPr lang="en-US" sz="900" b="0" i="0" dirty="0"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6434205"/>
                  </a:ext>
                </a:extLst>
              </a:tr>
              <a:tr h="142889">
                <a:tc>
                  <a:txBody>
                    <a:bodyPr/>
                    <a:lstStyle/>
                    <a:p>
                      <a:endParaRPr lang="en-US" sz="900" b="0" i="0"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0" i="0"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0" i="0"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>
                          <a:latin typeface="+mn-lt"/>
                        </a:rPr>
                        <a:t>-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>
                          <a:latin typeface="+mn-lt"/>
                        </a:rPr>
                        <a:t>LLC</a:t>
                      </a:r>
                      <a:endParaRPr lang="en-US" sz="900" b="0" i="0" dirty="0"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41607239"/>
                  </a:ext>
                </a:extLst>
              </a:tr>
              <a:tr h="142889">
                <a:tc>
                  <a:txBody>
                    <a:bodyPr/>
                    <a:lstStyle/>
                    <a:p>
                      <a:endParaRPr lang="en-US" sz="900" b="1" i="0"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0" i="0"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0" i="0"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>
                          <a:latin typeface="+mn-lt"/>
                        </a:rPr>
                        <a:t>+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>
                          <a:latin typeface="+mn-lt"/>
                        </a:rPr>
                        <a:t>LLC</a:t>
                      </a:r>
                      <a:endParaRPr lang="en-US" sz="900" b="0" i="0" dirty="0"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93132150"/>
                  </a:ext>
                </a:extLst>
              </a:tr>
              <a:tr h="142889">
                <a:tc>
                  <a:txBody>
                    <a:bodyPr/>
                    <a:lstStyle/>
                    <a:p>
                      <a:endParaRPr lang="en-US" sz="900" b="1" i="0"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0" i="0"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0" i="0"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>
                          <a:latin typeface="+mn-lt"/>
                        </a:rPr>
                        <a:t>-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>
                          <a:latin typeface="+mn-lt"/>
                        </a:rPr>
                        <a:t>LLC</a:t>
                      </a:r>
                      <a:endParaRPr lang="en-US" sz="900" b="0" i="0" dirty="0"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984073"/>
                  </a:ext>
                </a:extLst>
              </a:tr>
              <a:tr h="142889">
                <a:tc>
                  <a:txBody>
                    <a:bodyPr/>
                    <a:lstStyle/>
                    <a:p>
                      <a:endParaRPr lang="en-US" sz="900" b="1" i="0"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0" i="0"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0" i="0"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>
                          <a:latin typeface="+mn-lt"/>
                        </a:rPr>
                        <a:t>+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>
                          <a:latin typeface="+mn-lt"/>
                        </a:rPr>
                        <a:t>LLC</a:t>
                      </a:r>
                      <a:endParaRPr lang="en-US" sz="900" b="0" i="0" dirty="0"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26510982"/>
                  </a:ext>
                </a:extLst>
              </a:tr>
              <a:tr h="142889">
                <a:tc>
                  <a:txBody>
                    <a:bodyPr/>
                    <a:lstStyle/>
                    <a:p>
                      <a:endParaRPr lang="en-US" sz="900" b="1" i="0"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0" i="0"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0" i="0"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>
                          <a:latin typeface="+mn-lt"/>
                        </a:rPr>
                        <a:t>U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>
                          <a:latin typeface="+mn-lt"/>
                        </a:rPr>
                        <a:t>LLC</a:t>
                      </a:r>
                      <a:endParaRPr lang="en-US" sz="900" b="0" i="0" dirty="0"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03759258"/>
                  </a:ext>
                </a:extLst>
              </a:tr>
              <a:tr h="142889">
                <a:tc>
                  <a:txBody>
                    <a:bodyPr/>
                    <a:lstStyle/>
                    <a:p>
                      <a:endParaRPr lang="en-US" sz="900" b="1" i="0"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0" i="0"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0" i="0"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>
                          <a:latin typeface="+mn-lt"/>
                        </a:rPr>
                        <a:t>U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>
                          <a:latin typeface="+mn-lt"/>
                        </a:rPr>
                        <a:t>LLC</a:t>
                      </a:r>
                      <a:endParaRPr lang="en-US" sz="900" b="0" i="0" dirty="0"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58850642"/>
                  </a:ext>
                </a:extLst>
              </a:tr>
              <a:tr h="142889">
                <a:tc>
                  <a:txBody>
                    <a:bodyPr/>
                    <a:lstStyle/>
                    <a:p>
                      <a:endParaRPr lang="en-US" sz="900" b="1" i="0"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0" i="0"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0" i="0"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>
                          <a:latin typeface="+mn-lt"/>
                        </a:rPr>
                        <a:t>U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>
                          <a:latin typeface="+mn-lt"/>
                        </a:rPr>
                        <a:t>LLC</a:t>
                      </a:r>
                      <a:endParaRPr lang="en-US" sz="900" b="0" i="0" dirty="0"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32184955"/>
                  </a:ext>
                </a:extLst>
              </a:tr>
              <a:tr h="142889">
                <a:tc>
                  <a:txBody>
                    <a:bodyPr/>
                    <a:lstStyle/>
                    <a:p>
                      <a:endParaRPr lang="en-US" sz="900" b="1" i="0"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0" i="0"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0" i="0"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>
                          <a:latin typeface="+mn-lt"/>
                        </a:rPr>
                        <a:t>-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>
                          <a:latin typeface="+mn-lt"/>
                        </a:rPr>
                        <a:t>LLC</a:t>
                      </a:r>
                      <a:endParaRPr lang="en-US" sz="900" b="0" i="0" dirty="0"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91240541"/>
                  </a:ext>
                </a:extLst>
              </a:tr>
              <a:tr h="142889">
                <a:tc>
                  <a:txBody>
                    <a:bodyPr/>
                    <a:lstStyle/>
                    <a:p>
                      <a:endParaRPr lang="en-US" sz="900" b="1" i="0"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0" i="0"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0" i="0"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>
                          <a:latin typeface="+mn-lt"/>
                        </a:rPr>
                        <a:t>U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>
                          <a:latin typeface="+mn-lt"/>
                        </a:rPr>
                        <a:t>LLC</a:t>
                      </a:r>
                      <a:endParaRPr lang="en-US" sz="900" b="0" i="0" dirty="0"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16307143"/>
                  </a:ext>
                </a:extLst>
              </a:tr>
              <a:tr h="142889">
                <a:tc>
                  <a:txBody>
                    <a:bodyPr/>
                    <a:lstStyle/>
                    <a:p>
                      <a:endParaRPr lang="en-US" sz="900" b="1" i="0"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0" i="0"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0" i="0"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>
                          <a:latin typeface="+mn-lt"/>
                        </a:rPr>
                        <a:t>U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>
                          <a:latin typeface="+mn-lt"/>
                        </a:rPr>
                        <a:t>LLC</a:t>
                      </a:r>
                      <a:endParaRPr lang="en-US" sz="900" b="0" i="0" dirty="0"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06817180"/>
                  </a:ext>
                </a:extLst>
              </a:tr>
              <a:tr h="142889">
                <a:tc>
                  <a:txBody>
                    <a:bodyPr/>
                    <a:lstStyle/>
                    <a:p>
                      <a:endParaRPr lang="en-US" sz="900" b="1" i="0"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0" i="0"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0" i="0"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>
                          <a:latin typeface="+mn-lt"/>
                        </a:rPr>
                        <a:t>+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>
                          <a:latin typeface="+mn-lt"/>
                        </a:rPr>
                        <a:t>LLC</a:t>
                      </a:r>
                      <a:endParaRPr lang="en-US" sz="900" b="0" i="0" dirty="0"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96378592"/>
                  </a:ext>
                </a:extLst>
              </a:tr>
              <a:tr h="142889">
                <a:tc>
                  <a:txBody>
                    <a:bodyPr/>
                    <a:lstStyle/>
                    <a:p>
                      <a:endParaRPr lang="en-US" sz="900" b="1" i="0"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0" i="0"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0" i="0"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>
                          <a:latin typeface="+mn-lt"/>
                        </a:rPr>
                        <a:t>U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>
                          <a:latin typeface="+mn-lt"/>
                        </a:rPr>
                        <a:t>LLC</a:t>
                      </a:r>
                      <a:endParaRPr lang="en-US" sz="900" b="0" i="0" dirty="0"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54194449"/>
                  </a:ext>
                </a:extLst>
              </a:tr>
              <a:tr h="142889">
                <a:tc>
                  <a:txBody>
                    <a:bodyPr/>
                    <a:lstStyle/>
                    <a:p>
                      <a:endParaRPr lang="en-US" sz="900" b="1" i="0"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0" i="0"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0" i="0"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>
                          <a:latin typeface="+mn-lt"/>
                        </a:rPr>
                        <a:t>U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>
                          <a:latin typeface="+mn-lt"/>
                        </a:rPr>
                        <a:t>LLC</a:t>
                      </a:r>
                      <a:endParaRPr lang="en-US" sz="900" b="0" i="0" dirty="0"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6428018"/>
                  </a:ext>
                </a:extLst>
              </a:tr>
              <a:tr h="142889">
                <a:tc>
                  <a:txBody>
                    <a:bodyPr/>
                    <a:lstStyle/>
                    <a:p>
                      <a:endParaRPr lang="en-US" sz="900" b="1" i="0"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0" i="0"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0" i="0"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>
                          <a:latin typeface="+mn-lt"/>
                        </a:rPr>
                        <a:t>U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>
                          <a:latin typeface="+mn-lt"/>
                        </a:rPr>
                        <a:t>LLC</a:t>
                      </a:r>
                      <a:endParaRPr lang="en-US" sz="900" b="0" i="0" dirty="0"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6733542"/>
                  </a:ext>
                </a:extLst>
              </a:tr>
              <a:tr h="142889">
                <a:tc>
                  <a:txBody>
                    <a:bodyPr/>
                    <a:lstStyle/>
                    <a:p>
                      <a:endParaRPr lang="en-US" sz="900" b="1" i="0"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0" i="0"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0" i="0"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>
                          <a:latin typeface="+mn-lt"/>
                        </a:rPr>
                        <a:t>U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>
                          <a:latin typeface="+mn-lt"/>
                        </a:rPr>
                        <a:t>LLC</a:t>
                      </a:r>
                      <a:endParaRPr lang="en-US" sz="900" b="0" i="0" dirty="0"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24563388"/>
                  </a:ext>
                </a:extLst>
              </a:tr>
              <a:tr h="142889">
                <a:tc>
                  <a:txBody>
                    <a:bodyPr/>
                    <a:lstStyle/>
                    <a:p>
                      <a:endParaRPr lang="en-US" sz="900" b="1" i="0"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0" i="0"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0" i="0"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>
                          <a:latin typeface="+mn-lt"/>
                        </a:rPr>
                        <a:t>U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>
                          <a:latin typeface="+mn-lt"/>
                        </a:rPr>
                        <a:t>LLC</a:t>
                      </a:r>
                      <a:endParaRPr lang="en-US" sz="900" b="0" i="0" dirty="0"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79717340"/>
                  </a:ext>
                </a:extLst>
              </a:tr>
              <a:tr h="142889">
                <a:tc>
                  <a:txBody>
                    <a:bodyPr/>
                    <a:lstStyle/>
                    <a:p>
                      <a:endParaRPr lang="en-US" sz="900" b="1" i="0"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0" i="0"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0" i="0"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>
                          <a:latin typeface="+mn-lt"/>
                        </a:rPr>
                        <a:t>+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>
                          <a:latin typeface="+mn-lt"/>
                        </a:rPr>
                        <a:t>LLC</a:t>
                      </a:r>
                      <a:endParaRPr lang="en-US" sz="900" b="0" i="0" dirty="0"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23627051"/>
                  </a:ext>
                </a:extLst>
              </a:tr>
              <a:tr h="142889">
                <a:tc>
                  <a:txBody>
                    <a:bodyPr/>
                    <a:lstStyle/>
                    <a:p>
                      <a:endParaRPr lang="en-US" sz="900" b="1" i="0"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0" i="0"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0" i="0"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>
                          <a:latin typeface="+mn-lt"/>
                        </a:rPr>
                        <a:t>U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>
                          <a:latin typeface="+mn-lt"/>
                        </a:rPr>
                        <a:t>LLC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09692244"/>
                  </a:ext>
                </a:extLst>
              </a:tr>
            </a:tbl>
          </a:graphicData>
        </a:graphic>
      </p:graphicFrame>
      <p:sp>
        <p:nvSpPr>
          <p:cNvPr id="13" name="Espace réservé du contenu 5">
            <a:extLst>
              <a:ext uri="{FF2B5EF4-FFF2-40B4-BE49-F238E27FC236}">
                <a16:creationId xmlns:a16="http://schemas.microsoft.com/office/drawing/2014/main" xmlns="" id="{45D57BE5-2342-C8DB-F903-CF015E090FEC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376400" y="1350765"/>
            <a:ext cx="7367365" cy="4392634"/>
          </a:xfrm>
        </p:spPr>
        <p:txBody>
          <a:bodyPr/>
          <a:lstStyle/>
          <a:p>
            <a:r>
              <a:rPr lang="fr-FR" dirty="0"/>
              <a:t> 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EC5B5DE8-A564-BDA7-DE2A-2FBA39F4B9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10" t="38049" r="60604" b="37723"/>
          <a:stretch/>
        </p:blipFill>
        <p:spPr>
          <a:xfrm>
            <a:off x="1641518" y="1482239"/>
            <a:ext cx="2542478" cy="4030100"/>
          </a:xfrm>
          <a:prstGeom prst="rect">
            <a:avLst/>
          </a:prstGeom>
          <a:ln w="12700">
            <a:solidFill>
              <a:srgbClr val="005086"/>
            </a:solidFill>
          </a:ln>
        </p:spPr>
      </p:pic>
      <p:sp>
        <p:nvSpPr>
          <p:cNvPr id="18" name="Espace réservé du texte 6">
            <a:extLst>
              <a:ext uri="{FF2B5EF4-FFF2-40B4-BE49-F238E27FC236}">
                <a16:creationId xmlns:a16="http://schemas.microsoft.com/office/drawing/2014/main" xmlns="" id="{E06EA1F7-F93D-0658-D7CC-530A15916FFB}"/>
              </a:ext>
            </a:extLst>
          </p:cNvPr>
          <p:cNvSpPr txBox="1">
            <a:spLocks/>
          </p:cNvSpPr>
          <p:nvPr/>
        </p:nvSpPr>
        <p:spPr>
          <a:xfrm>
            <a:off x="1986634" y="2140995"/>
            <a:ext cx="1852246" cy="222663"/>
          </a:xfrm>
          <a:prstGeom prst="roundRect">
            <a:avLst>
              <a:gd name="adj" fmla="val 7473"/>
            </a:avLst>
          </a:prstGeom>
          <a:solidFill>
            <a:srgbClr val="005086"/>
          </a:solidFill>
          <a:ln>
            <a:noFill/>
          </a:ln>
        </p:spPr>
        <p:txBody>
          <a:bodyPr lIns="0" tIns="0" rIns="0" bIns="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rgbClr val="737078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900">
                <a:solidFill>
                  <a:prstClr val="white"/>
                </a:solidFill>
              </a:rPr>
              <a:t>(A) Ternary complex formation</a:t>
            </a:r>
            <a:endParaRPr lang="fr-FR" sz="700" dirty="0">
              <a:solidFill>
                <a:prstClr val="white"/>
              </a:solidFill>
            </a:endParaRPr>
          </a:p>
        </p:txBody>
      </p:sp>
      <p:sp>
        <p:nvSpPr>
          <p:cNvPr id="19" name="Espace réservé du texte 6">
            <a:extLst>
              <a:ext uri="{FF2B5EF4-FFF2-40B4-BE49-F238E27FC236}">
                <a16:creationId xmlns:a16="http://schemas.microsoft.com/office/drawing/2014/main" xmlns="" id="{8CB70D83-5350-36D2-5133-3846E3211F88}"/>
              </a:ext>
            </a:extLst>
          </p:cNvPr>
          <p:cNvSpPr txBox="1">
            <a:spLocks/>
          </p:cNvSpPr>
          <p:nvPr/>
        </p:nvSpPr>
        <p:spPr>
          <a:xfrm>
            <a:off x="1986634" y="3022414"/>
            <a:ext cx="1852246" cy="222663"/>
          </a:xfrm>
          <a:prstGeom prst="roundRect">
            <a:avLst>
              <a:gd name="adj" fmla="val 7473"/>
            </a:avLst>
          </a:prstGeom>
          <a:solidFill>
            <a:srgbClr val="005086"/>
          </a:solidFill>
          <a:ln>
            <a:noFill/>
          </a:ln>
        </p:spPr>
        <p:txBody>
          <a:bodyPr lIns="0" tIns="0" rIns="0" bIns="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rgbClr val="737078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900">
                <a:solidFill>
                  <a:prstClr val="white"/>
                </a:solidFill>
              </a:rPr>
              <a:t>(B) Polyubiquitination</a:t>
            </a:r>
            <a:endParaRPr lang="fr-FR" sz="700" dirty="0">
              <a:solidFill>
                <a:prstClr val="white"/>
              </a:solidFill>
            </a:endParaRPr>
          </a:p>
        </p:txBody>
      </p:sp>
      <p:sp>
        <p:nvSpPr>
          <p:cNvPr id="20" name="Espace réservé du texte 6">
            <a:extLst>
              <a:ext uri="{FF2B5EF4-FFF2-40B4-BE49-F238E27FC236}">
                <a16:creationId xmlns:a16="http://schemas.microsoft.com/office/drawing/2014/main" xmlns="" id="{7EABEE40-3F78-5224-19C4-7577CEEB0969}"/>
              </a:ext>
            </a:extLst>
          </p:cNvPr>
          <p:cNvSpPr txBox="1">
            <a:spLocks/>
          </p:cNvSpPr>
          <p:nvPr/>
        </p:nvSpPr>
        <p:spPr>
          <a:xfrm>
            <a:off x="1986634" y="3870311"/>
            <a:ext cx="1852246" cy="222663"/>
          </a:xfrm>
          <a:prstGeom prst="roundRect">
            <a:avLst>
              <a:gd name="adj" fmla="val 7473"/>
            </a:avLst>
          </a:prstGeom>
          <a:solidFill>
            <a:srgbClr val="005086"/>
          </a:solidFill>
          <a:ln>
            <a:noFill/>
          </a:ln>
        </p:spPr>
        <p:txBody>
          <a:bodyPr lIns="0" tIns="0" rIns="0" bIns="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rgbClr val="737078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900">
                <a:solidFill>
                  <a:prstClr val="white"/>
                </a:solidFill>
              </a:rPr>
              <a:t>(C) Target degradation</a:t>
            </a:r>
            <a:endParaRPr lang="fr-FR" sz="700" dirty="0">
              <a:solidFill>
                <a:prstClr val="white"/>
              </a:solidFill>
            </a:endParaRPr>
          </a:p>
        </p:txBody>
      </p:sp>
      <p:sp>
        <p:nvSpPr>
          <p:cNvPr id="21" name="Espace réservé du texte 6">
            <a:extLst>
              <a:ext uri="{FF2B5EF4-FFF2-40B4-BE49-F238E27FC236}">
                <a16:creationId xmlns:a16="http://schemas.microsoft.com/office/drawing/2014/main" xmlns="" id="{23040951-BC43-3BE7-6E6D-E6ADF68095E3}"/>
              </a:ext>
            </a:extLst>
          </p:cNvPr>
          <p:cNvSpPr txBox="1">
            <a:spLocks/>
          </p:cNvSpPr>
          <p:nvPr/>
        </p:nvSpPr>
        <p:spPr>
          <a:xfrm>
            <a:off x="2895172" y="4849438"/>
            <a:ext cx="610028" cy="14759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lIns="0" tIns="0" rIns="0" bIns="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rgbClr val="737078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700" b="0">
                <a:solidFill>
                  <a:prstClr val="black">
                    <a:lumMod val="65000"/>
                    <a:lumOff val="35000"/>
                  </a:prstClr>
                </a:solidFill>
              </a:rPr>
              <a:t>Proteasome</a:t>
            </a:r>
            <a:endParaRPr lang="fr-FR" sz="500" b="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2" name="Espace réservé du texte 6">
            <a:extLst>
              <a:ext uri="{FF2B5EF4-FFF2-40B4-BE49-F238E27FC236}">
                <a16:creationId xmlns:a16="http://schemas.microsoft.com/office/drawing/2014/main" xmlns="" id="{2D041677-FB4E-8631-DF09-37EAB0D031E2}"/>
              </a:ext>
            </a:extLst>
          </p:cNvPr>
          <p:cNvSpPr txBox="1">
            <a:spLocks/>
          </p:cNvSpPr>
          <p:nvPr/>
        </p:nvSpPr>
        <p:spPr>
          <a:xfrm>
            <a:off x="2452860" y="1962338"/>
            <a:ext cx="515857" cy="14759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lIns="0" tIns="0" rIns="0" bIns="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rgbClr val="737078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700" b="0">
                <a:solidFill>
                  <a:prstClr val="black">
                    <a:lumMod val="65000"/>
                    <a:lumOff val="35000"/>
                  </a:prstClr>
                </a:solidFill>
              </a:rPr>
              <a:t>E2 ligand</a:t>
            </a:r>
            <a:endParaRPr lang="fr-FR" sz="500" b="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3" name="Espace réservé du texte 6">
            <a:extLst>
              <a:ext uri="{FF2B5EF4-FFF2-40B4-BE49-F238E27FC236}">
                <a16:creationId xmlns:a16="http://schemas.microsoft.com/office/drawing/2014/main" xmlns="" id="{14A2FDA0-A36C-B287-D9C7-E0CEC944A7A9}"/>
              </a:ext>
            </a:extLst>
          </p:cNvPr>
          <p:cNvSpPr txBox="1">
            <a:spLocks/>
          </p:cNvSpPr>
          <p:nvPr/>
        </p:nvSpPr>
        <p:spPr>
          <a:xfrm>
            <a:off x="3013190" y="1965649"/>
            <a:ext cx="515857" cy="14759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lIns="0" tIns="0" rIns="0" bIns="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rgbClr val="737078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700" b="0">
                <a:solidFill>
                  <a:prstClr val="black">
                    <a:lumMod val="65000"/>
                    <a:lumOff val="35000"/>
                  </a:prstClr>
                </a:solidFill>
              </a:rPr>
              <a:t>BTK ligand</a:t>
            </a:r>
            <a:endParaRPr lang="fr-FR" sz="500" b="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4" name="Espace réservé du texte 6">
            <a:extLst>
              <a:ext uri="{FF2B5EF4-FFF2-40B4-BE49-F238E27FC236}">
                <a16:creationId xmlns:a16="http://schemas.microsoft.com/office/drawing/2014/main" xmlns="" id="{1795A1EC-D0B7-2CAE-54A6-995FC60566E1}"/>
              </a:ext>
            </a:extLst>
          </p:cNvPr>
          <p:cNvSpPr txBox="1">
            <a:spLocks/>
          </p:cNvSpPr>
          <p:nvPr/>
        </p:nvSpPr>
        <p:spPr>
          <a:xfrm>
            <a:off x="2724136" y="1586882"/>
            <a:ext cx="515857" cy="147599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lIns="0" tIns="0" rIns="0" bIns="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rgbClr val="737078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700" dirty="0"/>
              <a:t>BGB-16673</a:t>
            </a:r>
            <a:endParaRPr lang="fr-FR" sz="300" b="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aphicFrame>
        <p:nvGraphicFramePr>
          <p:cNvPr id="120" name="Tableau 119">
            <a:extLst>
              <a:ext uri="{FF2B5EF4-FFF2-40B4-BE49-F238E27FC236}">
                <a16:creationId xmlns:a16="http://schemas.microsoft.com/office/drawing/2014/main" xmlns="" id="{DC45D7C2-0BF3-AD7D-E849-8B7D93EE2E7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426189" y="1408770"/>
          <a:ext cx="3252140" cy="344672"/>
        </p:xfrm>
        <a:graphic>
          <a:graphicData uri="http://schemas.openxmlformats.org/drawingml/2006/table">
            <a:tbl>
              <a:tblPr firstRow="1" bandRow="1"/>
              <a:tblGrid>
                <a:gridCol w="650428">
                  <a:extLst>
                    <a:ext uri="{9D8B030D-6E8A-4147-A177-3AD203B41FA5}">
                      <a16:colId xmlns:a16="http://schemas.microsoft.com/office/drawing/2014/main" xmlns="" val="2256142931"/>
                    </a:ext>
                  </a:extLst>
                </a:gridCol>
                <a:gridCol w="650428">
                  <a:extLst>
                    <a:ext uri="{9D8B030D-6E8A-4147-A177-3AD203B41FA5}">
                      <a16:colId xmlns:a16="http://schemas.microsoft.com/office/drawing/2014/main" xmlns="" val="1451143816"/>
                    </a:ext>
                  </a:extLst>
                </a:gridCol>
                <a:gridCol w="650428">
                  <a:extLst>
                    <a:ext uri="{9D8B030D-6E8A-4147-A177-3AD203B41FA5}">
                      <a16:colId xmlns:a16="http://schemas.microsoft.com/office/drawing/2014/main" xmlns="" val="3941385221"/>
                    </a:ext>
                  </a:extLst>
                </a:gridCol>
                <a:gridCol w="650428">
                  <a:extLst>
                    <a:ext uri="{9D8B030D-6E8A-4147-A177-3AD203B41FA5}">
                      <a16:colId xmlns:a16="http://schemas.microsoft.com/office/drawing/2014/main" xmlns="" val="3360676021"/>
                    </a:ext>
                  </a:extLst>
                </a:gridCol>
                <a:gridCol w="650428">
                  <a:extLst>
                    <a:ext uri="{9D8B030D-6E8A-4147-A177-3AD203B41FA5}">
                      <a16:colId xmlns:a16="http://schemas.microsoft.com/office/drawing/2014/main" xmlns="" val="2317439276"/>
                    </a:ext>
                  </a:extLst>
                </a:gridCol>
              </a:tblGrid>
              <a:tr h="344672"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chemeClr val="bg1"/>
                          </a:solidFill>
                          <a:latin typeface="+mn-lt"/>
                        </a:rPr>
                        <a:t>50mg</a:t>
                      </a:r>
                    </a:p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kern="1200" dirty="0">
                          <a:solidFill>
                            <a:schemeClr val="bg1"/>
                          </a:solidFill>
                          <a:latin typeface="+mn-lt"/>
                        </a:rPr>
                        <a:t>(n=4)</a:t>
                      </a:r>
                      <a:endParaRPr lang="en-US" sz="1000" b="1" kern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F4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chemeClr val="bg1"/>
                          </a:solidFill>
                          <a:latin typeface="+mn-lt"/>
                        </a:rPr>
                        <a:t>100mg </a:t>
                      </a:r>
                      <a:r>
                        <a:rPr lang="en-US" sz="1000" b="0" kern="1200" dirty="0">
                          <a:solidFill>
                            <a:schemeClr val="bg1"/>
                          </a:solidFill>
                          <a:latin typeface="+mn-lt"/>
                        </a:rPr>
                        <a:t>(n=14)</a:t>
                      </a:r>
                      <a:endParaRPr lang="en-US" sz="1000" b="1" kern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037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chemeClr val="bg1"/>
                          </a:solidFill>
                          <a:latin typeface="+mn-lt"/>
                        </a:rPr>
                        <a:t>200mg </a:t>
                      </a:r>
                      <a:r>
                        <a:rPr lang="en-US" sz="1000" b="0" kern="1200" dirty="0">
                          <a:solidFill>
                            <a:schemeClr val="bg1"/>
                          </a:solidFill>
                          <a:latin typeface="+mn-lt"/>
                        </a:rPr>
                        <a:t>(n=15)</a:t>
                      </a:r>
                      <a:endParaRPr lang="en-US" sz="1000" b="1" kern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0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chemeClr val="bg1"/>
                          </a:solidFill>
                          <a:latin typeface="+mn-lt"/>
                        </a:rPr>
                        <a:t>350mg </a:t>
                      </a:r>
                      <a:r>
                        <a:rPr lang="en-US" sz="1000" b="0" kern="1200" dirty="0">
                          <a:solidFill>
                            <a:schemeClr val="bg1"/>
                          </a:solidFill>
                          <a:latin typeface="+mn-lt"/>
                        </a:rPr>
                        <a:t>(n=13)</a:t>
                      </a:r>
                      <a:endParaRPr lang="en-US" sz="1000" b="1" kern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5E3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chemeClr val="bg1"/>
                          </a:solidFill>
                          <a:latin typeface="+mn-lt"/>
                        </a:rPr>
                        <a:t>500mg</a:t>
                      </a:r>
                    </a:p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kern="1200" dirty="0">
                          <a:solidFill>
                            <a:schemeClr val="bg1"/>
                          </a:solidFill>
                          <a:latin typeface="+mn-lt"/>
                        </a:rPr>
                        <a:t>(n=4)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48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38204876"/>
                  </a:ext>
                </a:extLst>
              </a:tr>
            </a:tbl>
          </a:graphicData>
        </a:graphic>
      </p:graphicFrame>
      <p:grpSp>
        <p:nvGrpSpPr>
          <p:cNvPr id="142" name="Groupe 141">
            <a:extLst>
              <a:ext uri="{FF2B5EF4-FFF2-40B4-BE49-F238E27FC236}">
                <a16:creationId xmlns:a16="http://schemas.microsoft.com/office/drawing/2014/main" xmlns="" id="{1AEC9167-44CC-4766-540F-E442B29B1BAB}"/>
              </a:ext>
            </a:extLst>
          </p:cNvPr>
          <p:cNvGrpSpPr/>
          <p:nvPr/>
        </p:nvGrpSpPr>
        <p:grpSpPr>
          <a:xfrm>
            <a:off x="6364943" y="1879600"/>
            <a:ext cx="5366870" cy="3863798"/>
            <a:chOff x="6364943" y="1879600"/>
            <a:chExt cx="5366870" cy="3863798"/>
          </a:xfrm>
        </p:grpSpPr>
        <p:graphicFrame>
          <p:nvGraphicFramePr>
            <p:cNvPr id="12" name="Chart 16">
              <a:extLst>
                <a:ext uri="{FF2B5EF4-FFF2-40B4-BE49-F238E27FC236}">
                  <a16:creationId xmlns:a16="http://schemas.microsoft.com/office/drawing/2014/main" xmlns="" id="{961AACA5-51E0-FD65-8A49-EE7C0F051291}"/>
                </a:ext>
              </a:extLst>
            </p:cNvPr>
            <p:cNvGraphicFramePr/>
            <p:nvPr>
              <p:extLst/>
            </p:nvPr>
          </p:nvGraphicFramePr>
          <p:xfrm>
            <a:off x="6364943" y="5166101"/>
            <a:ext cx="5366870" cy="57729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6" name="Flèche : pentagone 25">
              <a:extLst>
                <a:ext uri="{FF2B5EF4-FFF2-40B4-BE49-F238E27FC236}">
                  <a16:creationId xmlns:a16="http://schemas.microsoft.com/office/drawing/2014/main" xmlns="" id="{30815CF3-5F44-5FDC-0A36-D646B845BDDB}"/>
                </a:ext>
              </a:extLst>
            </p:cNvPr>
            <p:cNvSpPr/>
            <p:nvPr/>
          </p:nvSpPr>
          <p:spPr>
            <a:xfrm>
              <a:off x="6559550" y="1879600"/>
              <a:ext cx="3689350" cy="111125"/>
            </a:xfrm>
            <a:prstGeom prst="homePlate">
              <a:avLst/>
            </a:prstGeom>
            <a:solidFill>
              <a:srgbClr val="FF7F4D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27" name="Flèche : pentagone 26">
              <a:extLst>
                <a:ext uri="{FF2B5EF4-FFF2-40B4-BE49-F238E27FC236}">
                  <a16:creationId xmlns:a16="http://schemas.microsoft.com/office/drawing/2014/main" xmlns="" id="{FFFB897A-D1DC-2068-51CB-486D08176472}"/>
                </a:ext>
              </a:extLst>
            </p:cNvPr>
            <p:cNvSpPr/>
            <p:nvPr/>
          </p:nvSpPr>
          <p:spPr>
            <a:xfrm>
              <a:off x="6559550" y="2022446"/>
              <a:ext cx="2647950" cy="111125"/>
            </a:xfrm>
            <a:prstGeom prst="homePlate">
              <a:avLst/>
            </a:prstGeom>
            <a:solidFill>
              <a:srgbClr val="FF7037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28" name="Flèche : pentagone 27">
              <a:extLst>
                <a:ext uri="{FF2B5EF4-FFF2-40B4-BE49-F238E27FC236}">
                  <a16:creationId xmlns:a16="http://schemas.microsoft.com/office/drawing/2014/main" xmlns="" id="{3002489D-EE64-4917-CAE6-AE283868075A}"/>
                </a:ext>
              </a:extLst>
            </p:cNvPr>
            <p:cNvSpPr/>
            <p:nvPr/>
          </p:nvSpPr>
          <p:spPr>
            <a:xfrm>
              <a:off x="6559550" y="2165292"/>
              <a:ext cx="1714500" cy="111125"/>
            </a:xfrm>
            <a:prstGeom prst="homePlate">
              <a:avLst/>
            </a:prstGeom>
            <a:solidFill>
              <a:srgbClr val="FF7037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29" name="Flèche : pentagone 28">
              <a:extLst>
                <a:ext uri="{FF2B5EF4-FFF2-40B4-BE49-F238E27FC236}">
                  <a16:creationId xmlns:a16="http://schemas.microsoft.com/office/drawing/2014/main" xmlns="" id="{3CC9979F-A2B2-A953-A9E8-796D4D11C31C}"/>
                </a:ext>
              </a:extLst>
            </p:cNvPr>
            <p:cNvSpPr/>
            <p:nvPr/>
          </p:nvSpPr>
          <p:spPr>
            <a:xfrm>
              <a:off x="6559549" y="2308138"/>
              <a:ext cx="473075" cy="111125"/>
            </a:xfrm>
            <a:prstGeom prst="homePlate">
              <a:avLst/>
            </a:prstGeom>
            <a:solidFill>
              <a:srgbClr val="FF7037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30" name="Flèche : pentagone 29">
              <a:extLst>
                <a:ext uri="{FF2B5EF4-FFF2-40B4-BE49-F238E27FC236}">
                  <a16:creationId xmlns:a16="http://schemas.microsoft.com/office/drawing/2014/main" xmlns="" id="{D4961103-1CFF-1F49-0963-B1B474341068}"/>
                </a:ext>
              </a:extLst>
            </p:cNvPr>
            <p:cNvSpPr/>
            <p:nvPr/>
          </p:nvSpPr>
          <p:spPr>
            <a:xfrm>
              <a:off x="6559550" y="2450984"/>
              <a:ext cx="419100" cy="111125"/>
            </a:xfrm>
            <a:prstGeom prst="homePlate">
              <a:avLst/>
            </a:prstGeom>
            <a:solidFill>
              <a:srgbClr val="FF7037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31" name="Flèche : pentagone 30">
              <a:extLst>
                <a:ext uri="{FF2B5EF4-FFF2-40B4-BE49-F238E27FC236}">
                  <a16:creationId xmlns:a16="http://schemas.microsoft.com/office/drawing/2014/main" xmlns="" id="{E205CC88-4D61-5227-FC00-F89A04E3E6E9}"/>
                </a:ext>
              </a:extLst>
            </p:cNvPr>
            <p:cNvSpPr/>
            <p:nvPr/>
          </p:nvSpPr>
          <p:spPr>
            <a:xfrm>
              <a:off x="6559550" y="2593830"/>
              <a:ext cx="419100" cy="111125"/>
            </a:xfrm>
            <a:prstGeom prst="homePlate">
              <a:avLst/>
            </a:prstGeom>
            <a:solidFill>
              <a:srgbClr val="FF7037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96" name="Flèche : pentagone 95">
              <a:extLst>
                <a:ext uri="{FF2B5EF4-FFF2-40B4-BE49-F238E27FC236}">
                  <a16:creationId xmlns:a16="http://schemas.microsoft.com/office/drawing/2014/main" xmlns="" id="{32009E2F-7E7F-FA3C-E3B0-73856D6E2807}"/>
                </a:ext>
              </a:extLst>
            </p:cNvPr>
            <p:cNvSpPr/>
            <p:nvPr/>
          </p:nvSpPr>
          <p:spPr>
            <a:xfrm>
              <a:off x="6559550" y="2736676"/>
              <a:ext cx="1962150" cy="111125"/>
            </a:xfrm>
            <a:prstGeom prst="homePlate">
              <a:avLst/>
            </a:prstGeom>
            <a:solidFill>
              <a:srgbClr val="FF703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97" name="Flèche : pentagone 96">
              <a:extLst>
                <a:ext uri="{FF2B5EF4-FFF2-40B4-BE49-F238E27FC236}">
                  <a16:creationId xmlns:a16="http://schemas.microsoft.com/office/drawing/2014/main" xmlns="" id="{AFF76419-91C6-6B61-1AA2-A3F926B2A023}"/>
                </a:ext>
              </a:extLst>
            </p:cNvPr>
            <p:cNvSpPr/>
            <p:nvPr/>
          </p:nvSpPr>
          <p:spPr>
            <a:xfrm>
              <a:off x="6559550" y="2879522"/>
              <a:ext cx="1768475" cy="111125"/>
            </a:xfrm>
            <a:prstGeom prst="homePlate">
              <a:avLst/>
            </a:prstGeom>
            <a:solidFill>
              <a:srgbClr val="FF703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98" name="Flèche : pentagone 97">
              <a:extLst>
                <a:ext uri="{FF2B5EF4-FFF2-40B4-BE49-F238E27FC236}">
                  <a16:creationId xmlns:a16="http://schemas.microsoft.com/office/drawing/2014/main" xmlns="" id="{E10420C2-17C9-7EC3-5156-DC9E30A514F2}"/>
                </a:ext>
              </a:extLst>
            </p:cNvPr>
            <p:cNvSpPr/>
            <p:nvPr/>
          </p:nvSpPr>
          <p:spPr>
            <a:xfrm>
              <a:off x="6559550" y="3022368"/>
              <a:ext cx="1714500" cy="111125"/>
            </a:xfrm>
            <a:prstGeom prst="homePlate">
              <a:avLst/>
            </a:prstGeom>
            <a:solidFill>
              <a:srgbClr val="FF703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101" name="Flèche : pentagone 100">
              <a:extLst>
                <a:ext uri="{FF2B5EF4-FFF2-40B4-BE49-F238E27FC236}">
                  <a16:creationId xmlns:a16="http://schemas.microsoft.com/office/drawing/2014/main" xmlns="" id="{CCDDADEA-2177-3E1A-C370-0973DF04CBDC}"/>
                </a:ext>
              </a:extLst>
            </p:cNvPr>
            <p:cNvSpPr/>
            <p:nvPr/>
          </p:nvSpPr>
          <p:spPr>
            <a:xfrm>
              <a:off x="6559550" y="3165214"/>
              <a:ext cx="923925" cy="111125"/>
            </a:xfrm>
            <a:prstGeom prst="homePlate">
              <a:avLst/>
            </a:prstGeom>
            <a:solidFill>
              <a:srgbClr val="FF703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106" name="Flèche : pentagone 105">
              <a:extLst>
                <a:ext uri="{FF2B5EF4-FFF2-40B4-BE49-F238E27FC236}">
                  <a16:creationId xmlns:a16="http://schemas.microsoft.com/office/drawing/2014/main" xmlns="" id="{CA5672D5-B089-5B70-6112-9F73C14D071A}"/>
                </a:ext>
              </a:extLst>
            </p:cNvPr>
            <p:cNvSpPr/>
            <p:nvPr/>
          </p:nvSpPr>
          <p:spPr>
            <a:xfrm>
              <a:off x="6559550" y="3308060"/>
              <a:ext cx="473074" cy="111125"/>
            </a:xfrm>
            <a:prstGeom prst="homePlate">
              <a:avLst/>
            </a:prstGeom>
            <a:solidFill>
              <a:srgbClr val="FF703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107" name="Flèche : pentagone 106">
              <a:extLst>
                <a:ext uri="{FF2B5EF4-FFF2-40B4-BE49-F238E27FC236}">
                  <a16:creationId xmlns:a16="http://schemas.microsoft.com/office/drawing/2014/main" xmlns="" id="{EA7DA036-42F4-3972-50C2-A1123EF85FAE}"/>
                </a:ext>
              </a:extLst>
            </p:cNvPr>
            <p:cNvSpPr/>
            <p:nvPr/>
          </p:nvSpPr>
          <p:spPr>
            <a:xfrm>
              <a:off x="6559550" y="3450906"/>
              <a:ext cx="360909" cy="111125"/>
            </a:xfrm>
            <a:prstGeom prst="homePlate">
              <a:avLst/>
            </a:prstGeom>
            <a:solidFill>
              <a:srgbClr val="FF703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108" name="Flèche : pentagone 107">
              <a:extLst>
                <a:ext uri="{FF2B5EF4-FFF2-40B4-BE49-F238E27FC236}">
                  <a16:creationId xmlns:a16="http://schemas.microsoft.com/office/drawing/2014/main" xmlns="" id="{24C1B805-D159-447B-DFA0-8A716E4379D2}"/>
                </a:ext>
              </a:extLst>
            </p:cNvPr>
            <p:cNvSpPr/>
            <p:nvPr/>
          </p:nvSpPr>
          <p:spPr>
            <a:xfrm>
              <a:off x="6559550" y="3593752"/>
              <a:ext cx="324266" cy="111125"/>
            </a:xfrm>
            <a:prstGeom prst="homePlate">
              <a:avLst/>
            </a:prstGeom>
            <a:solidFill>
              <a:srgbClr val="FF703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109" name="Flèche : pentagone 108">
              <a:extLst>
                <a:ext uri="{FF2B5EF4-FFF2-40B4-BE49-F238E27FC236}">
                  <a16:creationId xmlns:a16="http://schemas.microsoft.com/office/drawing/2014/main" xmlns="" id="{1A0878B5-AD68-29A1-374F-25EDF13B28E6}"/>
                </a:ext>
              </a:extLst>
            </p:cNvPr>
            <p:cNvSpPr/>
            <p:nvPr/>
          </p:nvSpPr>
          <p:spPr>
            <a:xfrm>
              <a:off x="6559550" y="3736598"/>
              <a:ext cx="285750" cy="111125"/>
            </a:xfrm>
            <a:prstGeom prst="homePlate">
              <a:avLst/>
            </a:prstGeom>
            <a:solidFill>
              <a:srgbClr val="FF703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110" name="Flèche : pentagone 109">
              <a:extLst>
                <a:ext uri="{FF2B5EF4-FFF2-40B4-BE49-F238E27FC236}">
                  <a16:creationId xmlns:a16="http://schemas.microsoft.com/office/drawing/2014/main" xmlns="" id="{C0F1085E-401B-4D6D-F65A-FA4063CA5D38}"/>
                </a:ext>
              </a:extLst>
            </p:cNvPr>
            <p:cNvSpPr/>
            <p:nvPr/>
          </p:nvSpPr>
          <p:spPr>
            <a:xfrm>
              <a:off x="6559550" y="3879444"/>
              <a:ext cx="155761" cy="111125"/>
            </a:xfrm>
            <a:prstGeom prst="homePlate">
              <a:avLst/>
            </a:prstGeom>
            <a:solidFill>
              <a:srgbClr val="FF703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111" name="Flèche : pentagone 110">
              <a:extLst>
                <a:ext uri="{FF2B5EF4-FFF2-40B4-BE49-F238E27FC236}">
                  <a16:creationId xmlns:a16="http://schemas.microsoft.com/office/drawing/2014/main" xmlns="" id="{B71DCAD2-F3A0-414A-DA09-05119A305550}"/>
                </a:ext>
              </a:extLst>
            </p:cNvPr>
            <p:cNvSpPr/>
            <p:nvPr/>
          </p:nvSpPr>
          <p:spPr>
            <a:xfrm>
              <a:off x="6559550" y="4022290"/>
              <a:ext cx="1244600" cy="111125"/>
            </a:xfrm>
            <a:prstGeom prst="homePlate">
              <a:avLst/>
            </a:prstGeom>
            <a:solidFill>
              <a:srgbClr val="CA5E3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xmlns="" id="{CAD4E44A-16C0-8B36-FB07-C60164797505}"/>
                </a:ext>
              </a:extLst>
            </p:cNvPr>
            <p:cNvSpPr/>
            <p:nvPr/>
          </p:nvSpPr>
          <p:spPr>
            <a:xfrm>
              <a:off x="6559550" y="4165136"/>
              <a:ext cx="523875" cy="111125"/>
            </a:xfrm>
            <a:prstGeom prst="rect">
              <a:avLst/>
            </a:prstGeom>
            <a:solidFill>
              <a:srgbClr val="CA5E3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113" name="Flèche : pentagone 112">
              <a:extLst>
                <a:ext uri="{FF2B5EF4-FFF2-40B4-BE49-F238E27FC236}">
                  <a16:creationId xmlns:a16="http://schemas.microsoft.com/office/drawing/2014/main" xmlns="" id="{0451D741-A340-1B37-438F-76B078DC682D}"/>
                </a:ext>
              </a:extLst>
            </p:cNvPr>
            <p:cNvSpPr/>
            <p:nvPr/>
          </p:nvSpPr>
          <p:spPr>
            <a:xfrm>
              <a:off x="6559550" y="4307982"/>
              <a:ext cx="523875" cy="111125"/>
            </a:xfrm>
            <a:prstGeom prst="homePlate">
              <a:avLst/>
            </a:prstGeom>
            <a:solidFill>
              <a:srgbClr val="CA5E3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114" name="Flèche : pentagone 113">
              <a:extLst>
                <a:ext uri="{FF2B5EF4-FFF2-40B4-BE49-F238E27FC236}">
                  <a16:creationId xmlns:a16="http://schemas.microsoft.com/office/drawing/2014/main" xmlns="" id="{58CF2633-2CE5-16C9-474C-3C3EA8A13FAB}"/>
                </a:ext>
              </a:extLst>
            </p:cNvPr>
            <p:cNvSpPr/>
            <p:nvPr/>
          </p:nvSpPr>
          <p:spPr>
            <a:xfrm>
              <a:off x="6559550" y="4450828"/>
              <a:ext cx="473074" cy="111125"/>
            </a:xfrm>
            <a:prstGeom prst="homePlate">
              <a:avLst/>
            </a:prstGeom>
            <a:solidFill>
              <a:srgbClr val="CA5E3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115" name="Flèche : pentagone 114">
              <a:extLst>
                <a:ext uri="{FF2B5EF4-FFF2-40B4-BE49-F238E27FC236}">
                  <a16:creationId xmlns:a16="http://schemas.microsoft.com/office/drawing/2014/main" xmlns="" id="{33B9B7D3-02C1-EAFA-7332-8438B76B3BCF}"/>
                </a:ext>
              </a:extLst>
            </p:cNvPr>
            <p:cNvSpPr/>
            <p:nvPr/>
          </p:nvSpPr>
          <p:spPr>
            <a:xfrm>
              <a:off x="6559550" y="4593674"/>
              <a:ext cx="241300" cy="111125"/>
            </a:xfrm>
            <a:prstGeom prst="homePlate">
              <a:avLst/>
            </a:prstGeom>
            <a:solidFill>
              <a:srgbClr val="CA5E3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116" name="Flèche : pentagone 115">
              <a:extLst>
                <a:ext uri="{FF2B5EF4-FFF2-40B4-BE49-F238E27FC236}">
                  <a16:creationId xmlns:a16="http://schemas.microsoft.com/office/drawing/2014/main" xmlns="" id="{40D5B901-8890-6730-90DF-AEB95F96CE4D}"/>
                </a:ext>
              </a:extLst>
            </p:cNvPr>
            <p:cNvSpPr/>
            <p:nvPr/>
          </p:nvSpPr>
          <p:spPr>
            <a:xfrm>
              <a:off x="6559550" y="4879366"/>
              <a:ext cx="898525" cy="111125"/>
            </a:xfrm>
            <a:prstGeom prst="homePlate">
              <a:avLst/>
            </a:prstGeom>
            <a:solidFill>
              <a:srgbClr val="99482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117" name="Flèche : pentagone 116">
              <a:extLst>
                <a:ext uri="{FF2B5EF4-FFF2-40B4-BE49-F238E27FC236}">
                  <a16:creationId xmlns:a16="http://schemas.microsoft.com/office/drawing/2014/main" xmlns="" id="{A4B656DF-EC48-829B-A344-472022A317A3}"/>
                </a:ext>
              </a:extLst>
            </p:cNvPr>
            <p:cNvSpPr/>
            <p:nvPr/>
          </p:nvSpPr>
          <p:spPr>
            <a:xfrm>
              <a:off x="6559550" y="4736520"/>
              <a:ext cx="219075" cy="111125"/>
            </a:xfrm>
            <a:prstGeom prst="homePlate">
              <a:avLst/>
            </a:prstGeom>
            <a:solidFill>
              <a:srgbClr val="CA5E3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118" name="Flèche : pentagone 117">
              <a:extLst>
                <a:ext uri="{FF2B5EF4-FFF2-40B4-BE49-F238E27FC236}">
                  <a16:creationId xmlns:a16="http://schemas.microsoft.com/office/drawing/2014/main" xmlns="" id="{4B4C818D-EE24-ACDF-62D8-B3AC0CBD6B7A}"/>
                </a:ext>
              </a:extLst>
            </p:cNvPr>
            <p:cNvSpPr/>
            <p:nvPr/>
          </p:nvSpPr>
          <p:spPr>
            <a:xfrm>
              <a:off x="6559551" y="5022212"/>
              <a:ext cx="717550" cy="111125"/>
            </a:xfrm>
            <a:prstGeom prst="homePlate">
              <a:avLst/>
            </a:prstGeom>
            <a:solidFill>
              <a:srgbClr val="99482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119" name="Flèche : pentagone 118">
              <a:extLst>
                <a:ext uri="{FF2B5EF4-FFF2-40B4-BE49-F238E27FC236}">
                  <a16:creationId xmlns:a16="http://schemas.microsoft.com/office/drawing/2014/main" xmlns="" id="{EBD87989-316A-EFEF-E208-BF91C4609B37}"/>
                </a:ext>
              </a:extLst>
            </p:cNvPr>
            <p:cNvSpPr/>
            <p:nvPr/>
          </p:nvSpPr>
          <p:spPr>
            <a:xfrm>
              <a:off x="6559551" y="5165057"/>
              <a:ext cx="596900" cy="111125"/>
            </a:xfrm>
            <a:prstGeom prst="homePlate">
              <a:avLst/>
            </a:prstGeom>
            <a:solidFill>
              <a:srgbClr val="99482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121" name="Triangle isocèle 120">
              <a:extLst>
                <a:ext uri="{FF2B5EF4-FFF2-40B4-BE49-F238E27FC236}">
                  <a16:creationId xmlns:a16="http://schemas.microsoft.com/office/drawing/2014/main" xmlns="" id="{9FEA5A67-86E8-CDC7-7017-0BC361AA468C}"/>
                </a:ext>
              </a:extLst>
            </p:cNvPr>
            <p:cNvSpPr/>
            <p:nvPr/>
          </p:nvSpPr>
          <p:spPr>
            <a:xfrm>
              <a:off x="7232651" y="1883438"/>
              <a:ext cx="88900" cy="107776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122" name="Triangle isocèle 121">
              <a:extLst>
                <a:ext uri="{FF2B5EF4-FFF2-40B4-BE49-F238E27FC236}">
                  <a16:creationId xmlns:a16="http://schemas.microsoft.com/office/drawing/2014/main" xmlns="" id="{7A68AD35-5FD3-21E3-A81E-03B08BE0275C}"/>
                </a:ext>
              </a:extLst>
            </p:cNvPr>
            <p:cNvSpPr/>
            <p:nvPr/>
          </p:nvSpPr>
          <p:spPr>
            <a:xfrm>
              <a:off x="7909525" y="1883438"/>
              <a:ext cx="88900" cy="107776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123" name="Triangle isocèle 122">
              <a:extLst>
                <a:ext uri="{FF2B5EF4-FFF2-40B4-BE49-F238E27FC236}">
                  <a16:creationId xmlns:a16="http://schemas.microsoft.com/office/drawing/2014/main" xmlns="" id="{CDEB497E-7431-1951-4DC4-617AD6508EB9}"/>
                </a:ext>
              </a:extLst>
            </p:cNvPr>
            <p:cNvSpPr/>
            <p:nvPr/>
          </p:nvSpPr>
          <p:spPr>
            <a:xfrm>
              <a:off x="8653685" y="1883438"/>
              <a:ext cx="88900" cy="107776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124" name="Triangle isocèle 123">
              <a:extLst>
                <a:ext uri="{FF2B5EF4-FFF2-40B4-BE49-F238E27FC236}">
                  <a16:creationId xmlns:a16="http://schemas.microsoft.com/office/drawing/2014/main" xmlns="" id="{8B17E73A-2399-A32D-6627-628F13728AD5}"/>
                </a:ext>
              </a:extLst>
            </p:cNvPr>
            <p:cNvSpPr/>
            <p:nvPr/>
          </p:nvSpPr>
          <p:spPr>
            <a:xfrm>
              <a:off x="9330559" y="1883438"/>
              <a:ext cx="88900" cy="107776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125" name="Triangle isocèle 124">
              <a:extLst>
                <a:ext uri="{FF2B5EF4-FFF2-40B4-BE49-F238E27FC236}">
                  <a16:creationId xmlns:a16="http://schemas.microsoft.com/office/drawing/2014/main" xmlns="" id="{C7B32C1A-5455-B977-D0F2-C5F1DA7EC1FB}"/>
                </a:ext>
              </a:extLst>
            </p:cNvPr>
            <p:cNvSpPr/>
            <p:nvPr/>
          </p:nvSpPr>
          <p:spPr>
            <a:xfrm>
              <a:off x="10024128" y="1883438"/>
              <a:ext cx="88900" cy="107776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126" name="Triangle isocèle 125">
              <a:extLst>
                <a:ext uri="{FF2B5EF4-FFF2-40B4-BE49-F238E27FC236}">
                  <a16:creationId xmlns:a16="http://schemas.microsoft.com/office/drawing/2014/main" xmlns="" id="{56351FCF-9C28-B8BE-7AF0-E3278A028323}"/>
                </a:ext>
              </a:extLst>
            </p:cNvPr>
            <p:cNvSpPr/>
            <p:nvPr/>
          </p:nvSpPr>
          <p:spPr>
            <a:xfrm>
              <a:off x="7230074" y="2733878"/>
              <a:ext cx="88900" cy="107776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127" name="Triangle isocèle 126">
              <a:extLst>
                <a:ext uri="{FF2B5EF4-FFF2-40B4-BE49-F238E27FC236}">
                  <a16:creationId xmlns:a16="http://schemas.microsoft.com/office/drawing/2014/main" xmlns="" id="{B15E1F57-2AD9-705A-8BCD-F33F9550AA02}"/>
                </a:ext>
              </a:extLst>
            </p:cNvPr>
            <p:cNvSpPr/>
            <p:nvPr/>
          </p:nvSpPr>
          <p:spPr>
            <a:xfrm>
              <a:off x="7185624" y="2881196"/>
              <a:ext cx="88900" cy="107776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128" name="Triangle isocèle 127">
              <a:extLst>
                <a:ext uri="{FF2B5EF4-FFF2-40B4-BE49-F238E27FC236}">
                  <a16:creationId xmlns:a16="http://schemas.microsoft.com/office/drawing/2014/main" xmlns="" id="{E8799303-69F6-D921-7B7B-DA39C3C8B4F7}"/>
                </a:ext>
              </a:extLst>
            </p:cNvPr>
            <p:cNvSpPr/>
            <p:nvPr/>
          </p:nvSpPr>
          <p:spPr>
            <a:xfrm>
              <a:off x="8056907" y="2880637"/>
              <a:ext cx="88900" cy="107776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129" name="Triangle isocèle 128">
              <a:extLst>
                <a:ext uri="{FF2B5EF4-FFF2-40B4-BE49-F238E27FC236}">
                  <a16:creationId xmlns:a16="http://schemas.microsoft.com/office/drawing/2014/main" xmlns="" id="{BE22F139-54C5-2B79-4285-84F30F82B48F}"/>
                </a:ext>
              </a:extLst>
            </p:cNvPr>
            <p:cNvSpPr/>
            <p:nvPr/>
          </p:nvSpPr>
          <p:spPr>
            <a:xfrm>
              <a:off x="7909525" y="3018839"/>
              <a:ext cx="88900" cy="107776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130" name="Triangle isocèle 129">
              <a:extLst>
                <a:ext uri="{FF2B5EF4-FFF2-40B4-BE49-F238E27FC236}">
                  <a16:creationId xmlns:a16="http://schemas.microsoft.com/office/drawing/2014/main" xmlns="" id="{4BCFC37B-5422-3E4B-3563-2FADE5A33556}"/>
                </a:ext>
              </a:extLst>
            </p:cNvPr>
            <p:cNvSpPr/>
            <p:nvPr/>
          </p:nvSpPr>
          <p:spPr>
            <a:xfrm>
              <a:off x="7220549" y="4880481"/>
              <a:ext cx="88900" cy="107776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131" name="Losange 130">
              <a:extLst>
                <a:ext uri="{FF2B5EF4-FFF2-40B4-BE49-F238E27FC236}">
                  <a16:creationId xmlns:a16="http://schemas.microsoft.com/office/drawing/2014/main" xmlns="" id="{E371E289-A44A-10B9-D199-0D6EB32E21BD}"/>
                </a:ext>
              </a:extLst>
            </p:cNvPr>
            <p:cNvSpPr/>
            <p:nvPr/>
          </p:nvSpPr>
          <p:spPr>
            <a:xfrm>
              <a:off x="7230074" y="2024120"/>
              <a:ext cx="88900" cy="107776"/>
            </a:xfrm>
            <a:prstGeom prst="diamond">
              <a:avLst/>
            </a:prstGeom>
            <a:solidFill>
              <a:srgbClr val="C00000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132" name="Losange 131">
              <a:extLst>
                <a:ext uri="{FF2B5EF4-FFF2-40B4-BE49-F238E27FC236}">
                  <a16:creationId xmlns:a16="http://schemas.microsoft.com/office/drawing/2014/main" xmlns="" id="{D216DC50-76FA-3661-21EE-8FDD0012747D}"/>
                </a:ext>
              </a:extLst>
            </p:cNvPr>
            <p:cNvSpPr/>
            <p:nvPr/>
          </p:nvSpPr>
          <p:spPr>
            <a:xfrm>
              <a:off x="7230074" y="2165696"/>
              <a:ext cx="88900" cy="107776"/>
            </a:xfrm>
            <a:prstGeom prst="diamond">
              <a:avLst/>
            </a:prstGeom>
            <a:solidFill>
              <a:srgbClr val="C00000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133" name="Losange 132">
              <a:extLst>
                <a:ext uri="{FF2B5EF4-FFF2-40B4-BE49-F238E27FC236}">
                  <a16:creationId xmlns:a16="http://schemas.microsoft.com/office/drawing/2014/main" xmlns="" id="{70F75F49-15CF-55D4-444C-F631C1BBE402}"/>
                </a:ext>
              </a:extLst>
            </p:cNvPr>
            <p:cNvSpPr/>
            <p:nvPr/>
          </p:nvSpPr>
          <p:spPr>
            <a:xfrm>
              <a:off x="7910124" y="2164237"/>
              <a:ext cx="88900" cy="107776"/>
            </a:xfrm>
            <a:prstGeom prst="diamond">
              <a:avLst/>
            </a:prstGeom>
            <a:solidFill>
              <a:srgbClr val="C00000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134" name="Losange 133">
              <a:extLst>
                <a:ext uri="{FF2B5EF4-FFF2-40B4-BE49-F238E27FC236}">
                  <a16:creationId xmlns:a16="http://schemas.microsoft.com/office/drawing/2014/main" xmlns="" id="{2AE17A44-1F79-2402-7E42-7526795A7B3E}"/>
                </a:ext>
              </a:extLst>
            </p:cNvPr>
            <p:cNvSpPr/>
            <p:nvPr/>
          </p:nvSpPr>
          <p:spPr>
            <a:xfrm>
              <a:off x="7238234" y="4025639"/>
              <a:ext cx="88900" cy="107776"/>
            </a:xfrm>
            <a:prstGeom prst="diamond">
              <a:avLst/>
            </a:prstGeom>
            <a:solidFill>
              <a:srgbClr val="C00000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135" name="Ellipse 134">
              <a:extLst>
                <a:ext uri="{FF2B5EF4-FFF2-40B4-BE49-F238E27FC236}">
                  <a16:creationId xmlns:a16="http://schemas.microsoft.com/office/drawing/2014/main" xmlns="" id="{D1A9830B-0E33-869E-296E-58DA454330FE}"/>
                </a:ext>
              </a:extLst>
            </p:cNvPr>
            <p:cNvSpPr/>
            <p:nvPr/>
          </p:nvSpPr>
          <p:spPr>
            <a:xfrm>
              <a:off x="7220549" y="3034377"/>
              <a:ext cx="88900" cy="92440"/>
            </a:xfrm>
            <a:prstGeom prst="ellipse">
              <a:avLst/>
            </a:prstGeom>
            <a:solidFill>
              <a:schemeClr val="accent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136" name="Ellipse 135">
              <a:extLst>
                <a:ext uri="{FF2B5EF4-FFF2-40B4-BE49-F238E27FC236}">
                  <a16:creationId xmlns:a16="http://schemas.microsoft.com/office/drawing/2014/main" xmlns="" id="{5CFEDE8E-DE71-451A-7E2D-D70AC771A8D1}"/>
                </a:ext>
              </a:extLst>
            </p:cNvPr>
            <p:cNvSpPr/>
            <p:nvPr/>
          </p:nvSpPr>
          <p:spPr>
            <a:xfrm>
              <a:off x="7910723" y="2035791"/>
              <a:ext cx="88900" cy="92440"/>
            </a:xfrm>
            <a:prstGeom prst="ellipse">
              <a:avLst/>
            </a:prstGeom>
            <a:solidFill>
              <a:schemeClr val="accent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137" name="Ellipse 136">
              <a:extLst>
                <a:ext uri="{FF2B5EF4-FFF2-40B4-BE49-F238E27FC236}">
                  <a16:creationId xmlns:a16="http://schemas.microsoft.com/office/drawing/2014/main" xmlns="" id="{B27452D9-B2FD-11E9-C6BC-C511E9369A61}"/>
                </a:ext>
              </a:extLst>
            </p:cNvPr>
            <p:cNvSpPr/>
            <p:nvPr/>
          </p:nvSpPr>
          <p:spPr>
            <a:xfrm>
              <a:off x="7346730" y="3173585"/>
              <a:ext cx="88900" cy="92440"/>
            </a:xfrm>
            <a:prstGeom prst="ellipse">
              <a:avLst/>
            </a:prstGeom>
            <a:solidFill>
              <a:schemeClr val="accent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138" name="Triangle isocèle 137">
              <a:extLst>
                <a:ext uri="{FF2B5EF4-FFF2-40B4-BE49-F238E27FC236}">
                  <a16:creationId xmlns:a16="http://schemas.microsoft.com/office/drawing/2014/main" xmlns="" id="{42A4E528-2C87-2B6B-4708-F12D7E78132B}"/>
                </a:ext>
              </a:extLst>
            </p:cNvPr>
            <p:cNvSpPr/>
            <p:nvPr/>
          </p:nvSpPr>
          <p:spPr>
            <a:xfrm>
              <a:off x="8653685" y="2021957"/>
              <a:ext cx="88900" cy="107776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139" name="Losange 138">
              <a:extLst>
                <a:ext uri="{FF2B5EF4-FFF2-40B4-BE49-F238E27FC236}">
                  <a16:creationId xmlns:a16="http://schemas.microsoft.com/office/drawing/2014/main" xmlns="" id="{B508895B-6FBB-90CA-240A-8C6BBED524D1}"/>
                </a:ext>
              </a:extLst>
            </p:cNvPr>
            <p:cNvSpPr/>
            <p:nvPr/>
          </p:nvSpPr>
          <p:spPr>
            <a:xfrm>
              <a:off x="9633149" y="4179551"/>
              <a:ext cx="88900" cy="107776"/>
            </a:xfrm>
            <a:prstGeom prst="diamond">
              <a:avLst/>
            </a:prstGeom>
            <a:solidFill>
              <a:srgbClr val="C00000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140" name="Ellipse 139">
              <a:extLst>
                <a:ext uri="{FF2B5EF4-FFF2-40B4-BE49-F238E27FC236}">
                  <a16:creationId xmlns:a16="http://schemas.microsoft.com/office/drawing/2014/main" xmlns="" id="{2BAB69A8-0C3F-5555-6AB3-F86579C85171}"/>
                </a:ext>
              </a:extLst>
            </p:cNvPr>
            <p:cNvSpPr/>
            <p:nvPr/>
          </p:nvSpPr>
          <p:spPr>
            <a:xfrm>
              <a:off x="9629974" y="3824091"/>
              <a:ext cx="88900" cy="92440"/>
            </a:xfrm>
            <a:prstGeom prst="ellipse">
              <a:avLst/>
            </a:prstGeom>
            <a:solidFill>
              <a:schemeClr val="accent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141" name="Triangle isocèle 140">
              <a:extLst>
                <a:ext uri="{FF2B5EF4-FFF2-40B4-BE49-F238E27FC236}">
                  <a16:creationId xmlns:a16="http://schemas.microsoft.com/office/drawing/2014/main" xmlns="" id="{5EDE81C4-938A-45B4-B7F9-57CCC7157663}"/>
                </a:ext>
              </a:extLst>
            </p:cNvPr>
            <p:cNvSpPr/>
            <p:nvPr/>
          </p:nvSpPr>
          <p:spPr>
            <a:xfrm>
              <a:off x="9627914" y="3633923"/>
              <a:ext cx="88900" cy="107776"/>
            </a:xfrm>
            <a:prstGeom prst="triangle">
              <a:avLst/>
            </a:prstGeom>
            <a:solidFill>
              <a:schemeClr val="tx1">
                <a:lumMod val="65000"/>
                <a:lumOff val="35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723223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A18CDEFE-1885-7A71-47DB-11161157CEE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683835" y="2426536"/>
            <a:ext cx="9846526" cy="516866"/>
          </a:xfrm>
        </p:spPr>
        <p:txBody>
          <a:bodyPr/>
          <a:lstStyle/>
          <a:p>
            <a:r>
              <a:rPr lang="en-US" dirty="0"/>
              <a:t>Nouvelles </a:t>
            </a:r>
            <a:r>
              <a:rPr lang="en-US" dirty="0" err="1"/>
              <a:t>approches</a:t>
            </a:r>
            <a:r>
              <a:rPr lang="en-US" dirty="0"/>
              <a:t> </a:t>
            </a:r>
            <a:r>
              <a:rPr lang="en-US" dirty="0" err="1"/>
              <a:t>modulant</a:t>
            </a:r>
            <a:r>
              <a:rPr lang="en-US" dirty="0"/>
              <a:t> </a:t>
            </a:r>
            <a:r>
              <a:rPr lang="en-US" dirty="0" err="1"/>
              <a:t>l’immunité</a:t>
            </a:r>
            <a:endParaRPr lang="en-US" dirty="0"/>
          </a:p>
        </p:txBody>
      </p:sp>
      <p:sp>
        <p:nvSpPr>
          <p:cNvPr id="5" name="Espace réservé du texte 1">
            <a:extLst>
              <a:ext uri="{FF2B5EF4-FFF2-40B4-BE49-F238E27FC236}">
                <a16:creationId xmlns:a16="http://schemas.microsoft.com/office/drawing/2014/main" xmlns="" id="{DDD1E0DB-EABD-CFD5-9D22-FD30D14AE39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/>
          </a:bodyPr>
          <a:lstStyle/>
          <a:p>
            <a:r>
              <a:rPr lang="fr-FR" dirty="0"/>
              <a:t>9-12 décembre 2023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6182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xmlns="" id="{1DD1EC4D-9C3F-3C36-FDCB-63BC4C2ADE8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340447" y="1281718"/>
          <a:ext cx="7490514" cy="3669223"/>
        </p:xfrm>
        <a:graphic>
          <a:graphicData uri="http://schemas.openxmlformats.org/drawingml/2006/table">
            <a:tbl>
              <a:tblPr firstRow="1" bandRow="1"/>
              <a:tblGrid>
                <a:gridCol w="3627320">
                  <a:extLst>
                    <a:ext uri="{9D8B030D-6E8A-4147-A177-3AD203B41FA5}">
                      <a16:colId xmlns:a16="http://schemas.microsoft.com/office/drawing/2014/main" xmlns="" val="4176269001"/>
                    </a:ext>
                  </a:extLst>
                </a:gridCol>
                <a:gridCol w="1931597">
                  <a:extLst>
                    <a:ext uri="{9D8B030D-6E8A-4147-A177-3AD203B41FA5}">
                      <a16:colId xmlns:a16="http://schemas.microsoft.com/office/drawing/2014/main" xmlns="" val="2317439276"/>
                    </a:ext>
                  </a:extLst>
                </a:gridCol>
                <a:gridCol w="1931597">
                  <a:extLst>
                    <a:ext uri="{9D8B030D-6E8A-4147-A177-3AD203B41FA5}">
                      <a16:colId xmlns:a16="http://schemas.microsoft.com/office/drawing/2014/main" xmlns="" val="2790876348"/>
                    </a:ext>
                  </a:extLst>
                </a:gridCol>
              </a:tblGrid>
              <a:tr h="386860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fr-FR" sz="1600" b="1" i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dirty="0">
                          <a:solidFill>
                            <a:schemeClr val="bg1"/>
                          </a:solidFill>
                          <a:latin typeface="+mn-lt"/>
                        </a:rPr>
                        <a:t>Globale population</a:t>
                      </a:r>
                    </a:p>
                    <a:p>
                      <a:pPr algn="ctr"/>
                      <a:r>
                        <a:rPr lang="en-US" sz="1100" b="0" i="0" dirty="0">
                          <a:solidFill>
                            <a:schemeClr val="bg1"/>
                          </a:solidFill>
                          <a:latin typeface="+mn-lt"/>
                        </a:rPr>
                        <a:t>(n=118)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dirty="0">
                          <a:solidFill>
                            <a:schemeClr val="bg1"/>
                          </a:solidFill>
                          <a:latin typeface="+mn-lt"/>
                        </a:rPr>
                        <a:t>Sous-</a:t>
                      </a:r>
                      <a:r>
                        <a:rPr lang="en-US" sz="1100" b="1" i="0" dirty="0" err="1">
                          <a:solidFill>
                            <a:schemeClr val="bg1"/>
                          </a:solidFill>
                          <a:latin typeface="+mn-lt"/>
                        </a:rPr>
                        <a:t>groupe</a:t>
                      </a:r>
                      <a:r>
                        <a:rPr lang="en-US" sz="1100" b="1" i="0" dirty="0">
                          <a:solidFill>
                            <a:schemeClr val="bg1"/>
                          </a:solidFill>
                          <a:latin typeface="+mn-lt"/>
                        </a:rPr>
                        <a:t> progression </a:t>
                      </a:r>
                      <a:r>
                        <a:rPr lang="en-US" sz="1100" b="1" i="0" dirty="0" err="1">
                          <a:solidFill>
                            <a:schemeClr val="bg1"/>
                          </a:solidFill>
                          <a:latin typeface="+mn-lt"/>
                        </a:rPr>
                        <a:t>BTKi</a:t>
                      </a:r>
                      <a:r>
                        <a:rPr lang="en-US" sz="1100" b="1" i="0" dirty="0">
                          <a:solidFill>
                            <a:schemeClr val="bg1"/>
                          </a:solidFill>
                          <a:latin typeface="+mn-lt"/>
                        </a:rPr>
                        <a:t>/</a:t>
                      </a:r>
                      <a:r>
                        <a:rPr lang="en-US" sz="1100" b="1" i="0" dirty="0" err="1">
                          <a:solidFill>
                            <a:schemeClr val="bg1"/>
                          </a:solidFill>
                          <a:latin typeface="+mn-lt"/>
                        </a:rPr>
                        <a:t>échec</a:t>
                      </a:r>
                      <a:r>
                        <a:rPr lang="en-US" sz="1100" b="1" i="0" dirty="0">
                          <a:solidFill>
                            <a:schemeClr val="bg1"/>
                          </a:solidFill>
                          <a:latin typeface="+mn-lt"/>
                        </a:rPr>
                        <a:t> vénétoclax</a:t>
                      </a:r>
                      <a:r>
                        <a:rPr lang="en-US" sz="1100" b="0" i="0" dirty="0">
                          <a:solidFill>
                            <a:schemeClr val="bg1"/>
                          </a:solidFill>
                          <a:latin typeface="+mn-lt"/>
                        </a:rPr>
                        <a:t>(n=71)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21896491"/>
                  </a:ext>
                </a:extLst>
              </a:tr>
              <a:tr h="190981">
                <a:tc>
                  <a:txBody>
                    <a:bodyPr/>
                    <a:lstStyle/>
                    <a:p>
                      <a:r>
                        <a:rPr lang="en-US" sz="1100" b="0" i="0" dirty="0" err="1">
                          <a:latin typeface="+mn-lt"/>
                        </a:rPr>
                        <a:t>Âge</a:t>
                      </a:r>
                      <a:r>
                        <a:rPr lang="en-US" sz="1100" b="0" i="0" dirty="0">
                          <a:latin typeface="+mn-lt"/>
                        </a:rPr>
                        <a:t> </a:t>
                      </a:r>
                      <a:r>
                        <a:rPr lang="en-US" sz="1100" b="0" i="0" dirty="0" err="1">
                          <a:latin typeface="+mn-lt"/>
                        </a:rPr>
                        <a:t>médian</a:t>
                      </a:r>
                      <a:r>
                        <a:rPr lang="en-US" sz="1100" b="0" i="0" dirty="0">
                          <a:latin typeface="+mn-lt"/>
                        </a:rPr>
                        <a:t> (</a:t>
                      </a:r>
                      <a:r>
                        <a:rPr lang="en-US" sz="1100" b="0" i="0" dirty="0" err="1">
                          <a:latin typeface="+mn-lt"/>
                        </a:rPr>
                        <a:t>intervalle</a:t>
                      </a:r>
                      <a:r>
                        <a:rPr lang="en-US" sz="1100" b="0" i="0" dirty="0">
                          <a:latin typeface="+mn-lt"/>
                        </a:rPr>
                        <a:t>), y</a:t>
                      </a: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>
                          <a:latin typeface="+mn-lt"/>
                        </a:rPr>
                        <a:t>65,0 (49-82)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>
                          <a:latin typeface="+mn-lt"/>
                        </a:rPr>
                        <a:t>66,0 (49-78)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981">
                <a:tc>
                  <a:txBody>
                    <a:bodyPr/>
                    <a:lstStyle/>
                    <a:p>
                      <a:r>
                        <a:rPr lang="en-US" sz="1100" b="0" i="0" dirty="0" err="1">
                          <a:latin typeface="+mn-lt"/>
                        </a:rPr>
                        <a:t>Lignes</a:t>
                      </a:r>
                      <a:r>
                        <a:rPr lang="en-US" sz="1100" b="0" i="0" dirty="0">
                          <a:latin typeface="+mn-lt"/>
                        </a:rPr>
                        <a:t> </a:t>
                      </a:r>
                      <a:r>
                        <a:rPr lang="en-US" sz="1100" b="0" i="0" dirty="0" err="1">
                          <a:latin typeface="+mn-lt"/>
                        </a:rPr>
                        <a:t>thérapeutiques</a:t>
                      </a:r>
                      <a:r>
                        <a:rPr lang="en-US" sz="1100" b="0" i="0" dirty="0">
                          <a:latin typeface="+mn-lt"/>
                        </a:rPr>
                        <a:t> </a:t>
                      </a:r>
                      <a:r>
                        <a:rPr lang="en-US" sz="1100" b="0" i="0" dirty="0" err="1">
                          <a:latin typeface="+mn-lt"/>
                        </a:rPr>
                        <a:t>antérieures</a:t>
                      </a:r>
                      <a:r>
                        <a:rPr lang="en-US" sz="1100" b="0" i="0" dirty="0">
                          <a:latin typeface="+mn-lt"/>
                        </a:rPr>
                        <a:t>, </a:t>
                      </a:r>
                      <a:r>
                        <a:rPr lang="en-US" sz="1100" b="0" i="0" dirty="0" err="1">
                          <a:latin typeface="+mn-lt"/>
                        </a:rPr>
                        <a:t>médiane</a:t>
                      </a:r>
                      <a:r>
                        <a:rPr lang="en-US" sz="1100" b="0" i="0" dirty="0">
                          <a:latin typeface="+mn-lt"/>
                        </a:rPr>
                        <a:t> (</a:t>
                      </a:r>
                      <a:r>
                        <a:rPr lang="en-US" sz="1100" b="0" i="0" dirty="0" err="1">
                          <a:latin typeface="+mn-lt"/>
                        </a:rPr>
                        <a:t>intervalle</a:t>
                      </a:r>
                      <a:r>
                        <a:rPr lang="en-US" sz="1100" b="0" i="0" dirty="0">
                          <a:latin typeface="+mn-lt"/>
                        </a:rPr>
                        <a:t>) </a:t>
                      </a: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>
                          <a:latin typeface="+mn-lt"/>
                        </a:rPr>
                        <a:t>5 (2-14)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 (2-14)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0981">
                <a:tc>
                  <a:txBody>
                    <a:bodyPr/>
                    <a:lstStyle/>
                    <a:p>
                      <a:pPr lvl="1"/>
                      <a:r>
                        <a:rPr lang="en-US" sz="1100" b="0" i="0" dirty="0">
                          <a:latin typeface="+mn-lt"/>
                        </a:rPr>
                        <a:t>Bulky, n (%)</a:t>
                      </a:r>
                      <a:r>
                        <a:rPr lang="en-US" sz="1100" b="0" i="0">
                          <a:latin typeface="+mn-lt"/>
                        </a:rPr>
                        <a:t/>
                      </a:r>
                      <a:br>
                        <a:rPr lang="en-US" sz="1100" b="0" i="0">
                          <a:latin typeface="+mn-lt"/>
                        </a:rPr>
                      </a:br>
                      <a:r>
                        <a:rPr lang="en-US" sz="1100" b="0" i="0">
                          <a:latin typeface="+mn-lt"/>
                        </a:rPr>
                        <a:t>Oui</a:t>
                      </a:r>
                      <a:r>
                        <a:rPr lang="en-US" sz="1100" b="0" i="0" dirty="0">
                          <a:latin typeface="+mn-lt"/>
                        </a:rPr>
                        <a:t/>
                      </a:r>
                      <a:br>
                        <a:rPr lang="en-US" sz="1100" b="0" i="0" dirty="0">
                          <a:latin typeface="+mn-lt"/>
                        </a:rPr>
                      </a:br>
                      <a:r>
                        <a:rPr lang="en-US" sz="1100" b="0" i="0" dirty="0">
                          <a:latin typeface="+mn-lt"/>
                        </a:rPr>
                        <a:t>Inconnu</a:t>
                      </a: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i="0">
                        <a:latin typeface="+mn-lt"/>
                      </a:endParaRPr>
                    </a:p>
                    <a:p>
                      <a:pPr algn="ctr"/>
                      <a:r>
                        <a:rPr lang="en-US" sz="1100" b="0" i="0">
                          <a:latin typeface="+mn-lt"/>
                        </a:rPr>
                        <a:t>53 (45)</a:t>
                      </a:r>
                      <a:br>
                        <a:rPr lang="en-US" sz="1100" b="0" i="0">
                          <a:latin typeface="+mn-lt"/>
                        </a:rPr>
                      </a:br>
                      <a:r>
                        <a:rPr lang="en-US" sz="1100" b="0" i="0">
                          <a:latin typeface="+mn-lt"/>
                        </a:rPr>
                        <a:t>9 (8)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33 (46)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 (11)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51203895"/>
                  </a:ext>
                </a:extLst>
              </a:tr>
              <a:tr h="190981">
                <a:tc>
                  <a:txBody>
                    <a:bodyPr/>
                    <a:lstStyle/>
                    <a:p>
                      <a:r>
                        <a:rPr lang="en-US" sz="1100" b="0" i="0" dirty="0">
                          <a:latin typeface="+mn-lt"/>
                        </a:rPr>
                        <a:t>Haut </a:t>
                      </a:r>
                      <a:r>
                        <a:rPr lang="en-US" sz="1100" b="0" i="0" dirty="0" err="1">
                          <a:latin typeface="+mn-lt"/>
                        </a:rPr>
                        <a:t>risque</a:t>
                      </a:r>
                      <a:r>
                        <a:rPr lang="en-US" sz="1100" b="0" i="0" dirty="0">
                          <a:latin typeface="+mn-lt"/>
                        </a:rPr>
                        <a:t> </a:t>
                      </a:r>
                      <a:r>
                        <a:rPr lang="en-US" sz="1100" b="0" i="0" dirty="0" err="1">
                          <a:latin typeface="+mn-lt"/>
                        </a:rPr>
                        <a:t>cytogénétique</a:t>
                      </a:r>
                      <a:r>
                        <a:rPr lang="en-US" sz="1100" b="0" i="0" dirty="0">
                          <a:latin typeface="+mn-lt"/>
                        </a:rPr>
                        <a:t>, n (%)</a:t>
                      </a: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>
                          <a:latin typeface="+mn-lt"/>
                        </a:rPr>
                        <a:t>98 (83)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61 (86)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08347750"/>
                  </a:ext>
                </a:extLst>
              </a:tr>
              <a:tr h="669276">
                <a:tc>
                  <a:txBody>
                    <a:bodyPr/>
                    <a:lstStyle/>
                    <a:p>
                      <a:r>
                        <a:rPr lang="en-US" sz="1100" b="0" i="0" dirty="0" err="1">
                          <a:latin typeface="+mn-lt"/>
                        </a:rPr>
                        <a:t>iBTK</a:t>
                      </a:r>
                      <a:r>
                        <a:rPr lang="en-US" sz="1100" b="0" i="0" dirty="0">
                          <a:latin typeface="+mn-lt"/>
                        </a:rPr>
                        <a:t> </a:t>
                      </a:r>
                      <a:r>
                        <a:rPr lang="en-US" sz="1100" b="0" i="0" dirty="0" err="1">
                          <a:latin typeface="+mn-lt"/>
                        </a:rPr>
                        <a:t>antérieur</a:t>
                      </a:r>
                      <a:r>
                        <a:rPr lang="en-US" sz="1100" b="0" i="0" dirty="0">
                          <a:latin typeface="+mn-lt"/>
                        </a:rPr>
                        <a:t>, n (%)</a:t>
                      </a:r>
                    </a:p>
                    <a:p>
                      <a:pPr lvl="1"/>
                      <a:r>
                        <a:rPr lang="en-US" sz="1100" b="0" i="0" dirty="0" err="1">
                          <a:latin typeface="+mn-lt"/>
                        </a:rPr>
                        <a:t>Réfractaire</a:t>
                      </a:r>
                      <a:endParaRPr lang="en-US" sz="1100" b="0" i="0" dirty="0">
                        <a:latin typeface="+mn-lt"/>
                      </a:endParaRPr>
                    </a:p>
                    <a:p>
                      <a:pPr lvl="1"/>
                      <a:r>
                        <a:rPr lang="en-US" sz="1100" b="0" i="0" dirty="0">
                          <a:latin typeface="+mn-lt"/>
                        </a:rPr>
                        <a:t>Rechute</a:t>
                      </a:r>
                    </a:p>
                    <a:p>
                      <a:pPr lvl="1"/>
                      <a:r>
                        <a:rPr lang="en-US" sz="1100" b="0" i="0" dirty="0" err="1">
                          <a:latin typeface="+mn-lt"/>
                        </a:rPr>
                        <a:t>Intolérant</a:t>
                      </a:r>
                      <a:endParaRPr lang="en-US" sz="1100" b="0" i="0" dirty="0">
                        <a:latin typeface="+mn-lt"/>
                      </a:endParaRP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>
                          <a:latin typeface="+mn-lt"/>
                        </a:rPr>
                        <a:t>118 (100)</a:t>
                      </a:r>
                    </a:p>
                    <a:p>
                      <a:pPr algn="ctr"/>
                      <a:r>
                        <a:rPr lang="en-US" sz="1100" b="0" i="0">
                          <a:latin typeface="+mn-lt"/>
                        </a:rPr>
                        <a:t>104 (88)</a:t>
                      </a:r>
                    </a:p>
                    <a:p>
                      <a:pPr algn="ctr"/>
                      <a:r>
                        <a:rPr lang="en-US" sz="1100" b="0" i="0">
                          <a:latin typeface="+mn-lt"/>
                        </a:rPr>
                        <a:t>2 (2)</a:t>
                      </a:r>
                    </a:p>
                    <a:p>
                      <a:pPr algn="ctr"/>
                      <a:r>
                        <a:rPr lang="en-US" sz="1100" b="0" i="0">
                          <a:latin typeface="+mn-lt"/>
                        </a:rPr>
                        <a:t>12 (10)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>
                          <a:latin typeface="+mn-lt"/>
                        </a:rPr>
                        <a:t>71 (100)</a:t>
                      </a:r>
                    </a:p>
                    <a:p>
                      <a:pPr algn="ctr"/>
                      <a:r>
                        <a:rPr lang="en-US" sz="1100" b="0" i="0">
                          <a:latin typeface="+mn-lt"/>
                        </a:rPr>
                        <a:t>71 (100))</a:t>
                      </a:r>
                    </a:p>
                    <a:p>
                      <a:pPr algn="ctr"/>
                      <a:r>
                        <a:rPr lang="en-US" sz="1100" b="0" i="0">
                          <a:latin typeface="+mn-lt"/>
                        </a:rPr>
                        <a:t>0</a:t>
                      </a:r>
                    </a:p>
                    <a:p>
                      <a:pPr algn="ctr"/>
                      <a:r>
                        <a:rPr lang="en-US" sz="1100" b="0" i="0">
                          <a:latin typeface="+mn-lt"/>
                        </a:rPr>
                        <a:t>0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0723124"/>
                  </a:ext>
                </a:extLst>
              </a:tr>
              <a:tr h="190981">
                <a:tc>
                  <a:txBody>
                    <a:bodyPr/>
                    <a:lstStyle/>
                    <a:p>
                      <a:r>
                        <a:rPr lang="en-US" sz="1100" b="0" i="0" dirty="0" err="1">
                          <a:latin typeface="+mn-lt"/>
                        </a:rPr>
                        <a:t>Vénétoclax</a:t>
                      </a:r>
                      <a:r>
                        <a:rPr lang="en-US" sz="1100" b="0" i="0" dirty="0">
                          <a:latin typeface="+mn-lt"/>
                        </a:rPr>
                        <a:t> </a:t>
                      </a:r>
                      <a:r>
                        <a:rPr lang="en-US" sz="1100" b="0" i="0" dirty="0" err="1">
                          <a:latin typeface="+mn-lt"/>
                        </a:rPr>
                        <a:t>antérieur</a:t>
                      </a:r>
                      <a:r>
                        <a:rPr lang="en-US" sz="1100" b="0" i="0" dirty="0">
                          <a:latin typeface="+mn-lt"/>
                        </a:rPr>
                        <a:t>, n (%)</a:t>
                      </a:r>
                    </a:p>
                    <a:p>
                      <a:pPr lvl="1"/>
                      <a:r>
                        <a:rPr lang="en-US" sz="1100" b="0" i="0" dirty="0" err="1">
                          <a:latin typeface="+mn-lt"/>
                        </a:rPr>
                        <a:t>Réfractaire</a:t>
                      </a:r>
                      <a:endParaRPr lang="en-US" sz="1100" b="0" i="0" dirty="0">
                        <a:latin typeface="+mn-lt"/>
                      </a:endParaRPr>
                    </a:p>
                    <a:p>
                      <a:pPr lvl="1"/>
                      <a:r>
                        <a:rPr lang="en-US" sz="1100" b="0" i="0" dirty="0">
                          <a:latin typeface="+mn-lt"/>
                        </a:rPr>
                        <a:t>Rechute</a:t>
                      </a:r>
                    </a:p>
                    <a:p>
                      <a:pPr lvl="1"/>
                      <a:r>
                        <a:rPr lang="en-US" sz="1100" b="0" i="0" dirty="0" err="1">
                          <a:latin typeface="+mn-lt"/>
                        </a:rPr>
                        <a:t>Intolérant</a:t>
                      </a:r>
                      <a:endParaRPr lang="en-US" sz="1100" b="0" i="0" dirty="0">
                        <a:latin typeface="+mn-lt"/>
                      </a:endParaRP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latin typeface="+mn-lt"/>
                        </a:rPr>
                        <a:t>95 (81)</a:t>
                      </a:r>
                    </a:p>
                    <a:p>
                      <a:pPr algn="ctr"/>
                      <a:r>
                        <a:rPr lang="en-US" sz="1100" b="0" i="0" dirty="0">
                          <a:latin typeface="+mn-lt"/>
                        </a:rPr>
                        <a:t>90 (76)</a:t>
                      </a:r>
                    </a:p>
                    <a:p>
                      <a:pPr algn="ctr"/>
                      <a:r>
                        <a:rPr lang="en-US" sz="1100" b="0" i="0" dirty="0">
                          <a:latin typeface="+mn-lt"/>
                        </a:rPr>
                        <a:t>0</a:t>
                      </a:r>
                    </a:p>
                    <a:p>
                      <a:pPr algn="ctr"/>
                      <a:r>
                        <a:rPr lang="en-US" sz="1100" b="0" i="0" dirty="0">
                          <a:latin typeface="+mn-lt"/>
                        </a:rPr>
                        <a:t>4 (3)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71 (100)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68 (96)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 (4)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6434205"/>
                  </a:ext>
                </a:extLst>
              </a:tr>
              <a:tr h="190981">
                <a:tc>
                  <a:txBody>
                    <a:bodyPr/>
                    <a:lstStyle/>
                    <a:p>
                      <a:r>
                        <a:rPr lang="en-US" sz="1100" b="0" i="0" dirty="0">
                          <a:latin typeface="+mn-lt"/>
                        </a:rPr>
                        <a:t>Double exposé, n (%)</a:t>
                      </a:r>
                    </a:p>
                    <a:p>
                      <a:r>
                        <a:rPr lang="en-US" sz="1100" b="0" i="0">
                          <a:latin typeface="+mn-lt"/>
                        </a:rPr>
                        <a:t>Progression </a:t>
                      </a:r>
                      <a:r>
                        <a:rPr lang="en-US" sz="1100" b="0" i="0" dirty="0">
                          <a:latin typeface="+mn-lt"/>
                        </a:rPr>
                        <a:t>sous </a:t>
                      </a:r>
                      <a:r>
                        <a:rPr lang="en-US" sz="1100" b="0" i="0" dirty="0" err="1">
                          <a:latin typeface="+mn-lt"/>
                        </a:rPr>
                        <a:t>iBTK</a:t>
                      </a:r>
                      <a:r>
                        <a:rPr lang="en-US" sz="1100" b="0" i="0" dirty="0">
                          <a:latin typeface="+mn-lt"/>
                        </a:rPr>
                        <a:t>/</a:t>
                      </a:r>
                      <a:r>
                        <a:rPr lang="en-US" sz="1100" b="0" i="0" dirty="0" err="1">
                          <a:latin typeface="+mn-lt"/>
                        </a:rPr>
                        <a:t>échec</a:t>
                      </a:r>
                      <a:r>
                        <a:rPr lang="en-US" sz="1100" b="0" i="0" dirty="0">
                          <a:latin typeface="+mn-lt"/>
                        </a:rPr>
                        <a:t> </a:t>
                      </a:r>
                      <a:r>
                        <a:rPr lang="en-US" sz="1100" b="0" i="0" dirty="0" err="1">
                          <a:latin typeface="+mn-lt"/>
                        </a:rPr>
                        <a:t>vénétoclax</a:t>
                      </a:r>
                      <a:r>
                        <a:rPr lang="en-US" sz="1100" b="0" i="0" dirty="0">
                          <a:latin typeface="+mn-lt"/>
                        </a:rPr>
                        <a:t>, n (%)</a:t>
                      </a: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>
                          <a:latin typeface="+mn-lt"/>
                        </a:rPr>
                        <a:t>95 (81)</a:t>
                      </a:r>
                    </a:p>
                    <a:p>
                      <a:pPr algn="ctr"/>
                      <a:r>
                        <a:rPr lang="en-US" sz="1100" b="0" i="0">
                          <a:latin typeface="+mn-lt"/>
                        </a:rPr>
                        <a:t>71 (60)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71 (100)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70 (100)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41607239"/>
                  </a:ext>
                </a:extLst>
              </a:tr>
              <a:tr h="269741">
                <a:tc>
                  <a:txBody>
                    <a:bodyPr/>
                    <a:lstStyle/>
                    <a:p>
                      <a:r>
                        <a:rPr lang="en-US" sz="1100" b="0" i="0" dirty="0" err="1">
                          <a:latin typeface="+mn-lt"/>
                        </a:rPr>
                        <a:t>Thérapie</a:t>
                      </a:r>
                      <a:r>
                        <a:rPr lang="en-US" sz="1100" b="0" i="0" dirty="0">
                          <a:latin typeface="+mn-lt"/>
                        </a:rPr>
                        <a:t> de </a:t>
                      </a:r>
                      <a:r>
                        <a:rPr lang="en-US" sz="1100" b="0" i="1" dirty="0">
                          <a:latin typeface="+mn-lt"/>
                        </a:rPr>
                        <a:t>bridge</a:t>
                      </a:r>
                      <a:r>
                        <a:rPr lang="en-US" sz="1100" b="0" i="0" dirty="0">
                          <a:latin typeface="+mn-lt"/>
                        </a:rPr>
                        <a:t>, n (%)</a:t>
                      </a:r>
                    </a:p>
                  </a:txBody>
                  <a:tcPr marL="3600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latin typeface="+mn-lt"/>
                        </a:rPr>
                        <a:t>90 (76)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56 (79)</a:t>
                      </a:r>
                    </a:p>
                  </a:txBody>
                  <a:tcPr marL="36000" marR="36000" marT="0" marB="0" anchor="ctr">
                    <a:lnL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91716943"/>
                  </a:ext>
                </a:extLst>
              </a:tr>
            </a:tbl>
          </a:graphicData>
        </a:graphic>
      </p:graphicFrame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xmlns="" id="{F087BFA8-7A5D-55EE-36F5-1DA781563C89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fr-FR" dirty="0"/>
              <a:t>T. </a:t>
            </a:r>
            <a:r>
              <a:rPr lang="fr-FR" dirty="0" err="1"/>
              <a:t>Siddiqi</a:t>
            </a:r>
            <a:r>
              <a:rPr lang="fr-FR" dirty="0"/>
              <a:t> et al., ASH</a:t>
            </a:r>
            <a:r>
              <a:rPr lang="fr-FR" baseline="30000" dirty="0"/>
              <a:t>® </a:t>
            </a:r>
            <a:r>
              <a:rPr lang="fr-FR" dirty="0"/>
              <a:t>2023, Abs. #330</a:t>
            </a:r>
          </a:p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83FB1C32-EDFB-566E-8785-DC8F254EFC8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/>
              <a:t>CAR-T cells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7FF90D4C-FC05-61B9-1204-AAE7C7B6181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/>
              <a:t>Essai TRANSCEND CLL 004 </a:t>
            </a:r>
            <a:r>
              <a:rPr lang="fr-FR" b="0" dirty="0"/>
              <a:t>: </a:t>
            </a:r>
            <a:r>
              <a:rPr lang="fr-FR" b="0" dirty="0" err="1"/>
              <a:t>liscaptagene</a:t>
            </a:r>
            <a:r>
              <a:rPr lang="fr-FR" b="0" dirty="0"/>
              <a:t> </a:t>
            </a:r>
            <a:r>
              <a:rPr lang="fr-FR" b="0" dirty="0" err="1"/>
              <a:t>maraleucel</a:t>
            </a:r>
            <a:r>
              <a:rPr lang="fr-FR" b="0" dirty="0"/>
              <a:t> (</a:t>
            </a:r>
            <a:r>
              <a:rPr lang="fr-FR" b="0" dirty="0" err="1"/>
              <a:t>liso-cel</a:t>
            </a:r>
            <a:r>
              <a:rPr lang="fr-FR" b="0" dirty="0"/>
              <a:t>) - </a:t>
            </a:r>
            <a:r>
              <a:rPr lang="fr-FR" dirty="0"/>
              <a:t>suivi à 23,5 mois</a:t>
            </a:r>
          </a:p>
        </p:txBody>
      </p:sp>
      <p:sp>
        <p:nvSpPr>
          <p:cNvPr id="12" name="Espace réservé du contenu 11">
            <a:extLst>
              <a:ext uri="{FF2B5EF4-FFF2-40B4-BE49-F238E27FC236}">
                <a16:creationId xmlns:a16="http://schemas.microsoft.com/office/drawing/2014/main" xmlns="" id="{B6CA6DD6-BB93-9183-0D9F-26C1A21537BA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9155722" y="2641025"/>
            <a:ext cx="2608385" cy="2333992"/>
          </a:xfrm>
        </p:spPr>
        <p:txBody>
          <a:bodyPr/>
          <a:lstStyle/>
          <a:p>
            <a:r>
              <a:rPr lang="fr-FR"/>
              <a:t>n = 50 (DL2)</a:t>
            </a:r>
          </a:p>
          <a:p>
            <a:r>
              <a:rPr lang="fr-FR"/>
              <a:t>ORR = 44%</a:t>
            </a:r>
          </a:p>
          <a:p>
            <a:r>
              <a:rPr lang="fr-FR"/>
              <a:t>CR/CRi = 20%</a:t>
            </a:r>
          </a:p>
          <a:p>
            <a:r>
              <a:rPr lang="fr-FR"/>
              <a:t>uMRD sang = 64%</a:t>
            </a:r>
          </a:p>
          <a:p>
            <a:r>
              <a:rPr lang="fr-FR"/>
              <a:t>TTNT = 12,4 mois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2045A5B-0771-27D5-8485-364DC4D34713}"/>
              </a:ext>
            </a:extLst>
          </p:cNvPr>
          <p:cNvSpPr/>
          <p:nvPr/>
        </p:nvSpPr>
        <p:spPr>
          <a:xfrm>
            <a:off x="1340447" y="4348310"/>
            <a:ext cx="7490514" cy="16983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9" name="Espace réservé du texte 1">
            <a:extLst>
              <a:ext uri="{FF2B5EF4-FFF2-40B4-BE49-F238E27FC236}">
                <a16:creationId xmlns:a16="http://schemas.microsoft.com/office/drawing/2014/main" xmlns="" id="{DDD1E0DB-EABD-CFD5-9D22-FD30D14AE39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/>
          </a:bodyPr>
          <a:lstStyle/>
          <a:p>
            <a:r>
              <a:rPr lang="fr-FR" dirty="0"/>
              <a:t>9-12 décembre 2023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34984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xmlns="" id="{F087BFA8-7A5D-55EE-36F5-1DA781563C89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fr-FR" dirty="0"/>
              <a:t>T. </a:t>
            </a:r>
            <a:r>
              <a:rPr lang="fr-FR" dirty="0" err="1"/>
              <a:t>Siddiqi</a:t>
            </a:r>
            <a:r>
              <a:rPr lang="fr-FR" dirty="0"/>
              <a:t> et al., ASH</a:t>
            </a:r>
            <a:r>
              <a:rPr lang="fr-FR" baseline="30000" dirty="0"/>
              <a:t>® </a:t>
            </a:r>
            <a:r>
              <a:rPr lang="fr-FR" dirty="0"/>
              <a:t>2023, Abs. #330</a:t>
            </a:r>
          </a:p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83FB1C32-EDFB-566E-8785-DC8F254EFC8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CAR-T </a:t>
            </a:r>
            <a:r>
              <a:rPr lang="fr-FR" dirty="0" err="1"/>
              <a:t>cells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7FF90D4C-FC05-61B9-1204-AAE7C7B6181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/>
              <a:t>Essai TRANSCEND CLL 004 </a:t>
            </a:r>
            <a:r>
              <a:rPr lang="fr-FR" b="0"/>
              <a:t>: liscaptagene maraleucel (liso-cel)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D8914D4E-EFF1-9B80-131E-14C827ADA8B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159170" y="1097173"/>
            <a:ext cx="5250178" cy="4895065"/>
          </a:xfrm>
          <a:ln w="9525"/>
        </p:spPr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xmlns="" id="{156009BD-D753-A27C-DB51-0FB2A746B36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416248" y="860804"/>
            <a:ext cx="2248040" cy="38735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Population globale DL2</a:t>
            </a:r>
          </a:p>
        </p:txBody>
      </p:sp>
      <p:sp>
        <p:nvSpPr>
          <p:cNvPr id="15" name="Espace réservé du contenu 5">
            <a:extLst>
              <a:ext uri="{FF2B5EF4-FFF2-40B4-BE49-F238E27FC236}">
                <a16:creationId xmlns:a16="http://schemas.microsoft.com/office/drawing/2014/main" xmlns="" id="{36CED194-4896-97E5-CF30-2F1A5DF7F857}"/>
              </a:ext>
            </a:extLst>
          </p:cNvPr>
          <p:cNvSpPr txBox="1">
            <a:spLocks/>
          </p:cNvSpPr>
          <p:nvPr/>
        </p:nvSpPr>
        <p:spPr>
          <a:xfrm>
            <a:off x="6670927" y="1097171"/>
            <a:ext cx="5250178" cy="4885339"/>
          </a:xfrm>
          <a:prstGeom prst="rect">
            <a:avLst/>
          </a:prstGeom>
          <a:ln w="9525">
            <a:solidFill>
              <a:srgbClr val="005086"/>
            </a:solidFill>
          </a:ln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>
                <a:solidFill>
                  <a:prstClr val="black"/>
                </a:solidFill>
              </a:rPr>
              <a:t> 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6" name="Espace réservé du texte 6">
            <a:extLst>
              <a:ext uri="{FF2B5EF4-FFF2-40B4-BE49-F238E27FC236}">
                <a16:creationId xmlns:a16="http://schemas.microsoft.com/office/drawing/2014/main" xmlns="" id="{1B49E2BD-405B-9B1C-4035-AE29D099BA76}"/>
              </a:ext>
            </a:extLst>
          </p:cNvPr>
          <p:cNvSpPr txBox="1">
            <a:spLocks/>
          </p:cNvSpPr>
          <p:nvPr/>
        </p:nvSpPr>
        <p:spPr>
          <a:xfrm>
            <a:off x="6812676" y="913209"/>
            <a:ext cx="1416924" cy="38735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rgbClr val="737078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200" dirty="0">
                <a:solidFill>
                  <a:prstClr val="black">
                    <a:lumMod val="65000"/>
                    <a:lumOff val="35000"/>
                  </a:prstClr>
                </a:solidFill>
              </a:rPr>
              <a:t>PEAS à DL2 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xmlns="" id="{9EDDFFCB-72DB-088E-EFFC-844653CCBFFD}"/>
              </a:ext>
            </a:extLst>
          </p:cNvPr>
          <p:cNvGraphicFramePr/>
          <p:nvPr>
            <p:extLst/>
          </p:nvPr>
        </p:nvGraphicFramePr>
        <p:xfrm>
          <a:off x="7011274" y="1467147"/>
          <a:ext cx="4749421" cy="3898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xmlns="" id="{F9A73539-29C0-0861-7F02-AF5A84270D83}"/>
              </a:ext>
            </a:extLst>
          </p:cNvPr>
          <p:cNvSpPr txBox="1">
            <a:spLocks/>
          </p:cNvSpPr>
          <p:nvPr/>
        </p:nvSpPr>
        <p:spPr>
          <a:xfrm>
            <a:off x="7713828" y="4448122"/>
            <a:ext cx="1617568" cy="25761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rgbClr val="737078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fr-FR" sz="90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xmlns="" id="{417DC70A-3EFA-7529-202B-677D2B9EABF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863592" y="5274372"/>
          <a:ext cx="4988791" cy="554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223">
                  <a:extLst>
                    <a:ext uri="{9D8B030D-6E8A-4147-A177-3AD203B41FA5}">
                      <a16:colId xmlns:a16="http://schemas.microsoft.com/office/drawing/2014/main" xmlns="" val="1796791387"/>
                    </a:ext>
                  </a:extLst>
                </a:gridCol>
                <a:gridCol w="547571">
                  <a:extLst>
                    <a:ext uri="{9D8B030D-6E8A-4147-A177-3AD203B41FA5}">
                      <a16:colId xmlns:a16="http://schemas.microsoft.com/office/drawing/2014/main" xmlns="" val="87126769"/>
                    </a:ext>
                  </a:extLst>
                </a:gridCol>
                <a:gridCol w="547571">
                  <a:extLst>
                    <a:ext uri="{9D8B030D-6E8A-4147-A177-3AD203B41FA5}">
                      <a16:colId xmlns:a16="http://schemas.microsoft.com/office/drawing/2014/main" xmlns="" val="2091545322"/>
                    </a:ext>
                  </a:extLst>
                </a:gridCol>
                <a:gridCol w="547571">
                  <a:extLst>
                    <a:ext uri="{9D8B030D-6E8A-4147-A177-3AD203B41FA5}">
                      <a16:colId xmlns:a16="http://schemas.microsoft.com/office/drawing/2014/main" xmlns="" val="1452934103"/>
                    </a:ext>
                  </a:extLst>
                </a:gridCol>
                <a:gridCol w="547571">
                  <a:extLst>
                    <a:ext uri="{9D8B030D-6E8A-4147-A177-3AD203B41FA5}">
                      <a16:colId xmlns:a16="http://schemas.microsoft.com/office/drawing/2014/main" xmlns="" val="2768426404"/>
                    </a:ext>
                  </a:extLst>
                </a:gridCol>
                <a:gridCol w="547571">
                  <a:extLst>
                    <a:ext uri="{9D8B030D-6E8A-4147-A177-3AD203B41FA5}">
                      <a16:colId xmlns:a16="http://schemas.microsoft.com/office/drawing/2014/main" xmlns="" val="3323036794"/>
                    </a:ext>
                  </a:extLst>
                </a:gridCol>
                <a:gridCol w="547571">
                  <a:extLst>
                    <a:ext uri="{9D8B030D-6E8A-4147-A177-3AD203B41FA5}">
                      <a16:colId xmlns:a16="http://schemas.microsoft.com/office/drawing/2014/main" xmlns="" val="4110264379"/>
                    </a:ext>
                  </a:extLst>
                </a:gridCol>
                <a:gridCol w="547571">
                  <a:extLst>
                    <a:ext uri="{9D8B030D-6E8A-4147-A177-3AD203B41FA5}">
                      <a16:colId xmlns:a16="http://schemas.microsoft.com/office/drawing/2014/main" xmlns="" val="2838685256"/>
                    </a:ext>
                  </a:extLst>
                </a:gridCol>
                <a:gridCol w="547571">
                  <a:extLst>
                    <a:ext uri="{9D8B030D-6E8A-4147-A177-3AD203B41FA5}">
                      <a16:colId xmlns:a16="http://schemas.microsoft.com/office/drawing/2014/main" xmlns="" val="3870954392"/>
                    </a:ext>
                  </a:extLst>
                </a:gridCol>
              </a:tblGrid>
              <a:tr h="138528"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 dirty="0">
                          <a:solidFill>
                            <a:schemeClr val="bg1"/>
                          </a:solidFill>
                          <a:latin typeface="+mn-lt"/>
                        </a:rPr>
                        <a:t>CR/</a:t>
                      </a:r>
                      <a:r>
                        <a:rPr lang="en-US" sz="900" b="1" kern="1200" dirty="0" err="1">
                          <a:solidFill>
                            <a:schemeClr val="bg1"/>
                          </a:solidFill>
                          <a:latin typeface="+mn-lt"/>
                        </a:rPr>
                        <a:t>CRi</a:t>
                      </a:r>
                      <a:endParaRPr lang="en-US" sz="900" b="1" kern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39630942"/>
                  </a:ext>
                </a:extLst>
              </a:tr>
              <a:tr h="138528"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>
                          <a:solidFill>
                            <a:schemeClr val="bg1"/>
                          </a:solidFill>
                          <a:latin typeface="+mn-lt"/>
                        </a:rPr>
                        <a:t>PR/nPR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9388732"/>
                  </a:ext>
                </a:extLst>
              </a:tr>
              <a:tr h="138528"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 dirty="0">
                          <a:solidFill>
                            <a:schemeClr val="bg1"/>
                          </a:solidFill>
                          <a:latin typeface="+mn-lt"/>
                        </a:rPr>
                        <a:t>Non </a:t>
                      </a:r>
                      <a:r>
                        <a:rPr lang="en-US" sz="900" b="1" kern="1200" dirty="0" err="1">
                          <a:solidFill>
                            <a:schemeClr val="bg1"/>
                          </a:solidFill>
                          <a:latin typeface="+mn-lt"/>
                        </a:rPr>
                        <a:t>rép</a:t>
                      </a:r>
                      <a:r>
                        <a:rPr lang="en-US" sz="900" b="1" kern="1200" dirty="0">
                          <a:solidFill>
                            <a:schemeClr val="bg1"/>
                          </a:solidFill>
                          <a:latin typeface="+mn-lt"/>
                        </a:rPr>
                        <a:t>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2"/>
                          </a:solidFill>
                        </a:rPr>
                        <a:t>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2"/>
                          </a:solidFill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2"/>
                          </a:solidFill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2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2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2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2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61176060"/>
                  </a:ext>
                </a:extLst>
              </a:tr>
              <a:tr h="138528"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Total</a:t>
                      </a:r>
                      <a:endParaRPr lang="en-US" sz="9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222647"/>
                  </a:ext>
                </a:extLst>
              </a:tr>
            </a:tbl>
          </a:graphicData>
        </a:graphic>
      </p:graphicFrame>
      <p:graphicFrame>
        <p:nvGraphicFramePr>
          <p:cNvPr id="14" name="Chart 16">
            <a:extLst>
              <a:ext uri="{FF2B5EF4-FFF2-40B4-BE49-F238E27FC236}">
                <a16:creationId xmlns:a16="http://schemas.microsoft.com/office/drawing/2014/main" xmlns="" id="{2E0F5CF9-A234-552B-2B36-DCC5323E320A}"/>
              </a:ext>
            </a:extLst>
          </p:cNvPr>
          <p:cNvGraphicFramePr/>
          <p:nvPr>
            <p:extLst/>
          </p:nvPr>
        </p:nvGraphicFramePr>
        <p:xfrm>
          <a:off x="1422364" y="1497818"/>
          <a:ext cx="4749421" cy="3898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Espace réservé du texte 6">
            <a:extLst>
              <a:ext uri="{FF2B5EF4-FFF2-40B4-BE49-F238E27FC236}">
                <a16:creationId xmlns:a16="http://schemas.microsoft.com/office/drawing/2014/main" xmlns="" id="{6A42184F-616F-3A39-AC1E-5DD9C8C4925E}"/>
              </a:ext>
            </a:extLst>
          </p:cNvPr>
          <p:cNvSpPr txBox="1">
            <a:spLocks/>
          </p:cNvSpPr>
          <p:nvPr/>
        </p:nvSpPr>
        <p:spPr>
          <a:xfrm>
            <a:off x="4930740" y="2016232"/>
            <a:ext cx="1067785" cy="25761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rgbClr val="737078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900" dirty="0">
                <a:solidFill>
                  <a:srgbClr val="4472C4"/>
                </a:solidFill>
              </a:rPr>
              <a:t>NA (30,1-NA)</a:t>
            </a:r>
            <a:endParaRPr lang="fr-FR" sz="700" dirty="0">
              <a:solidFill>
                <a:srgbClr val="4472C4"/>
              </a:solidFill>
            </a:endParaRPr>
          </a:p>
        </p:txBody>
      </p:sp>
      <p:sp>
        <p:nvSpPr>
          <p:cNvPr id="21" name="Espace réservé du texte 6">
            <a:extLst>
              <a:ext uri="{FF2B5EF4-FFF2-40B4-BE49-F238E27FC236}">
                <a16:creationId xmlns:a16="http://schemas.microsoft.com/office/drawing/2014/main" xmlns="" id="{F353BB93-0171-C331-A284-E203468FD41E}"/>
              </a:ext>
            </a:extLst>
          </p:cNvPr>
          <p:cNvSpPr txBox="1">
            <a:spLocks/>
          </p:cNvSpPr>
          <p:nvPr/>
        </p:nvSpPr>
        <p:spPr>
          <a:xfrm>
            <a:off x="5049184" y="3199825"/>
            <a:ext cx="833577" cy="25761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rgbClr val="737078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900" dirty="0">
                <a:solidFill>
                  <a:srgbClr val="70AD47">
                    <a:lumMod val="75000"/>
                  </a:srgbClr>
                </a:solidFill>
              </a:rPr>
              <a:t>26,2 (17,9-NA)</a:t>
            </a:r>
            <a:endParaRPr lang="fr-FR" sz="700" dirty="0">
              <a:solidFill>
                <a:srgbClr val="70AD47">
                  <a:lumMod val="75000"/>
                </a:srgbClr>
              </a:solidFill>
            </a:endParaRPr>
          </a:p>
        </p:txBody>
      </p:sp>
      <p:graphicFrame>
        <p:nvGraphicFramePr>
          <p:cNvPr id="22" name="Tableau 21">
            <a:extLst>
              <a:ext uri="{FF2B5EF4-FFF2-40B4-BE49-F238E27FC236}">
                <a16:creationId xmlns:a16="http://schemas.microsoft.com/office/drawing/2014/main" xmlns="" id="{78011A1E-7B77-2C3B-206B-BE79201AF64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274682" y="5305043"/>
          <a:ext cx="4988791" cy="554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223">
                  <a:extLst>
                    <a:ext uri="{9D8B030D-6E8A-4147-A177-3AD203B41FA5}">
                      <a16:colId xmlns:a16="http://schemas.microsoft.com/office/drawing/2014/main" xmlns="" val="1796791387"/>
                    </a:ext>
                  </a:extLst>
                </a:gridCol>
                <a:gridCol w="547571">
                  <a:extLst>
                    <a:ext uri="{9D8B030D-6E8A-4147-A177-3AD203B41FA5}">
                      <a16:colId xmlns:a16="http://schemas.microsoft.com/office/drawing/2014/main" xmlns="" val="87126769"/>
                    </a:ext>
                  </a:extLst>
                </a:gridCol>
                <a:gridCol w="547571">
                  <a:extLst>
                    <a:ext uri="{9D8B030D-6E8A-4147-A177-3AD203B41FA5}">
                      <a16:colId xmlns:a16="http://schemas.microsoft.com/office/drawing/2014/main" xmlns="" val="2091545322"/>
                    </a:ext>
                  </a:extLst>
                </a:gridCol>
                <a:gridCol w="547571">
                  <a:extLst>
                    <a:ext uri="{9D8B030D-6E8A-4147-A177-3AD203B41FA5}">
                      <a16:colId xmlns:a16="http://schemas.microsoft.com/office/drawing/2014/main" xmlns="" val="1452934103"/>
                    </a:ext>
                  </a:extLst>
                </a:gridCol>
                <a:gridCol w="547571">
                  <a:extLst>
                    <a:ext uri="{9D8B030D-6E8A-4147-A177-3AD203B41FA5}">
                      <a16:colId xmlns:a16="http://schemas.microsoft.com/office/drawing/2014/main" xmlns="" val="2768426404"/>
                    </a:ext>
                  </a:extLst>
                </a:gridCol>
                <a:gridCol w="547571">
                  <a:extLst>
                    <a:ext uri="{9D8B030D-6E8A-4147-A177-3AD203B41FA5}">
                      <a16:colId xmlns:a16="http://schemas.microsoft.com/office/drawing/2014/main" xmlns="" val="3323036794"/>
                    </a:ext>
                  </a:extLst>
                </a:gridCol>
                <a:gridCol w="547571">
                  <a:extLst>
                    <a:ext uri="{9D8B030D-6E8A-4147-A177-3AD203B41FA5}">
                      <a16:colId xmlns:a16="http://schemas.microsoft.com/office/drawing/2014/main" xmlns="" val="4110264379"/>
                    </a:ext>
                  </a:extLst>
                </a:gridCol>
                <a:gridCol w="547571">
                  <a:extLst>
                    <a:ext uri="{9D8B030D-6E8A-4147-A177-3AD203B41FA5}">
                      <a16:colId xmlns:a16="http://schemas.microsoft.com/office/drawing/2014/main" xmlns="" val="2838685256"/>
                    </a:ext>
                  </a:extLst>
                </a:gridCol>
                <a:gridCol w="547571">
                  <a:extLst>
                    <a:ext uri="{9D8B030D-6E8A-4147-A177-3AD203B41FA5}">
                      <a16:colId xmlns:a16="http://schemas.microsoft.com/office/drawing/2014/main" xmlns="" val="3870954392"/>
                    </a:ext>
                  </a:extLst>
                </a:gridCol>
              </a:tblGrid>
              <a:tr h="138528"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 dirty="0">
                          <a:solidFill>
                            <a:schemeClr val="bg1"/>
                          </a:solidFill>
                          <a:latin typeface="+mn-lt"/>
                        </a:rPr>
                        <a:t>CR/</a:t>
                      </a:r>
                      <a:r>
                        <a:rPr lang="en-US" sz="900" b="1" kern="1200" dirty="0" err="1">
                          <a:solidFill>
                            <a:schemeClr val="bg1"/>
                          </a:solidFill>
                          <a:latin typeface="+mn-lt"/>
                        </a:rPr>
                        <a:t>CRi</a:t>
                      </a:r>
                      <a:endParaRPr lang="en-US" sz="900" b="1" kern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39630942"/>
                  </a:ext>
                </a:extLst>
              </a:tr>
              <a:tr h="138528"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>
                          <a:solidFill>
                            <a:schemeClr val="bg1"/>
                          </a:solidFill>
                          <a:latin typeface="+mn-lt"/>
                        </a:rPr>
                        <a:t>PR/nPR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9388732"/>
                  </a:ext>
                </a:extLst>
              </a:tr>
              <a:tr h="138528"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 dirty="0">
                          <a:solidFill>
                            <a:schemeClr val="bg1"/>
                          </a:solidFill>
                          <a:latin typeface="+mn-lt"/>
                        </a:rPr>
                        <a:t>Non </a:t>
                      </a:r>
                      <a:r>
                        <a:rPr lang="en-US" sz="900" b="1" kern="1200" dirty="0" err="1">
                          <a:solidFill>
                            <a:schemeClr val="bg1"/>
                          </a:solidFill>
                          <a:latin typeface="+mn-lt"/>
                        </a:rPr>
                        <a:t>rép</a:t>
                      </a:r>
                      <a:r>
                        <a:rPr lang="en-US" sz="900" b="1" kern="1200" dirty="0">
                          <a:solidFill>
                            <a:schemeClr val="bg1"/>
                          </a:solidFill>
                          <a:latin typeface="+mn-lt"/>
                        </a:rPr>
                        <a:t>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2"/>
                          </a:solidFill>
                        </a:rPr>
                        <a:t>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2"/>
                          </a:solidFill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2"/>
                          </a:solidFill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2"/>
                          </a:solidFill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2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2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61176060"/>
                  </a:ext>
                </a:extLst>
              </a:tr>
              <a:tr h="138528"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Total</a:t>
                      </a:r>
                      <a:endParaRPr lang="en-US" sz="9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222647"/>
                  </a:ext>
                </a:extLst>
              </a:tr>
            </a:tbl>
          </a:graphicData>
        </a:graphic>
      </p:graphicFrame>
      <p:sp>
        <p:nvSpPr>
          <p:cNvPr id="24" name="Forme libre : forme 23">
            <a:extLst>
              <a:ext uri="{FF2B5EF4-FFF2-40B4-BE49-F238E27FC236}">
                <a16:creationId xmlns:a16="http://schemas.microsoft.com/office/drawing/2014/main" xmlns="" id="{B5D51BC2-EB58-6FD3-4367-06162003C6A5}"/>
              </a:ext>
            </a:extLst>
          </p:cNvPr>
          <p:cNvSpPr/>
          <p:nvPr/>
        </p:nvSpPr>
        <p:spPr>
          <a:xfrm>
            <a:off x="2092830" y="1618151"/>
            <a:ext cx="2768967" cy="3024141"/>
          </a:xfrm>
          <a:custGeom>
            <a:avLst/>
            <a:gdLst>
              <a:gd name="connsiteX0" fmla="*/ 0 w 2967292"/>
              <a:gd name="connsiteY0" fmla="*/ 0 h 1591828"/>
              <a:gd name="connsiteX1" fmla="*/ 0 w 2967292"/>
              <a:gd name="connsiteY1" fmla="*/ 48939 h 1591828"/>
              <a:gd name="connsiteX2" fmla="*/ 48939 w 2967292"/>
              <a:gd name="connsiteY2" fmla="*/ 48939 h 1591828"/>
              <a:gd name="connsiteX3" fmla="*/ 48939 w 2967292"/>
              <a:gd name="connsiteY3" fmla="*/ 157122 h 1591828"/>
              <a:gd name="connsiteX4" fmla="*/ 77273 w 2967292"/>
              <a:gd name="connsiteY4" fmla="*/ 157122 h 1591828"/>
              <a:gd name="connsiteX5" fmla="*/ 77273 w 2967292"/>
              <a:gd name="connsiteY5" fmla="*/ 319396 h 1591828"/>
              <a:gd name="connsiteX6" fmla="*/ 113334 w 2967292"/>
              <a:gd name="connsiteY6" fmla="*/ 319396 h 1591828"/>
              <a:gd name="connsiteX7" fmla="*/ 113334 w 2967292"/>
              <a:gd name="connsiteY7" fmla="*/ 383790 h 1591828"/>
              <a:gd name="connsiteX8" fmla="*/ 182880 w 2967292"/>
              <a:gd name="connsiteY8" fmla="*/ 383790 h 1591828"/>
              <a:gd name="connsiteX9" fmla="*/ 182880 w 2967292"/>
              <a:gd name="connsiteY9" fmla="*/ 468791 h 1591828"/>
              <a:gd name="connsiteX10" fmla="*/ 218940 w 2967292"/>
              <a:gd name="connsiteY10" fmla="*/ 468791 h 1591828"/>
              <a:gd name="connsiteX11" fmla="*/ 218940 w 2967292"/>
              <a:gd name="connsiteY11" fmla="*/ 517730 h 1591828"/>
              <a:gd name="connsiteX12" fmla="*/ 242122 w 2967292"/>
              <a:gd name="connsiteY12" fmla="*/ 517730 h 1591828"/>
              <a:gd name="connsiteX13" fmla="*/ 242122 w 2967292"/>
              <a:gd name="connsiteY13" fmla="*/ 556367 h 1591828"/>
              <a:gd name="connsiteX14" fmla="*/ 267880 w 2967292"/>
              <a:gd name="connsiteY14" fmla="*/ 556367 h 1591828"/>
              <a:gd name="connsiteX15" fmla="*/ 267880 w 2967292"/>
              <a:gd name="connsiteY15" fmla="*/ 602731 h 1591828"/>
              <a:gd name="connsiteX16" fmla="*/ 291062 w 2967292"/>
              <a:gd name="connsiteY16" fmla="*/ 602731 h 1591828"/>
              <a:gd name="connsiteX17" fmla="*/ 291062 w 2967292"/>
              <a:gd name="connsiteY17" fmla="*/ 695459 h 1591828"/>
              <a:gd name="connsiteX18" fmla="*/ 301365 w 2967292"/>
              <a:gd name="connsiteY18" fmla="*/ 695459 h 1591828"/>
              <a:gd name="connsiteX19" fmla="*/ 301365 w 2967292"/>
              <a:gd name="connsiteY19" fmla="*/ 746974 h 1591828"/>
              <a:gd name="connsiteX20" fmla="*/ 321971 w 2967292"/>
              <a:gd name="connsiteY20" fmla="*/ 746974 h 1591828"/>
              <a:gd name="connsiteX21" fmla="*/ 321971 w 2967292"/>
              <a:gd name="connsiteY21" fmla="*/ 780459 h 1591828"/>
              <a:gd name="connsiteX22" fmla="*/ 360608 w 2967292"/>
              <a:gd name="connsiteY22" fmla="*/ 780459 h 1591828"/>
              <a:gd name="connsiteX23" fmla="*/ 360608 w 2967292"/>
              <a:gd name="connsiteY23" fmla="*/ 831975 h 1591828"/>
              <a:gd name="connsiteX24" fmla="*/ 445609 w 2967292"/>
              <a:gd name="connsiteY24" fmla="*/ 831975 h 1591828"/>
              <a:gd name="connsiteX25" fmla="*/ 445609 w 2967292"/>
              <a:gd name="connsiteY25" fmla="*/ 878339 h 1591828"/>
              <a:gd name="connsiteX26" fmla="*/ 530609 w 2967292"/>
              <a:gd name="connsiteY26" fmla="*/ 878339 h 1591828"/>
              <a:gd name="connsiteX27" fmla="*/ 530609 w 2967292"/>
              <a:gd name="connsiteY27" fmla="*/ 929854 h 1591828"/>
              <a:gd name="connsiteX28" fmla="*/ 564094 w 2967292"/>
              <a:gd name="connsiteY28" fmla="*/ 929854 h 1591828"/>
              <a:gd name="connsiteX29" fmla="*/ 564094 w 2967292"/>
              <a:gd name="connsiteY29" fmla="*/ 1014855 h 1591828"/>
              <a:gd name="connsiteX30" fmla="*/ 600155 w 2967292"/>
              <a:gd name="connsiteY30" fmla="*/ 1014855 h 1591828"/>
              <a:gd name="connsiteX31" fmla="*/ 600155 w 2967292"/>
              <a:gd name="connsiteY31" fmla="*/ 1133341 h 1591828"/>
              <a:gd name="connsiteX32" fmla="*/ 633640 w 2967292"/>
              <a:gd name="connsiteY32" fmla="*/ 1133341 h 1591828"/>
              <a:gd name="connsiteX33" fmla="*/ 633640 w 2967292"/>
              <a:gd name="connsiteY33" fmla="*/ 1179704 h 1591828"/>
              <a:gd name="connsiteX34" fmla="*/ 811369 w 2967292"/>
              <a:gd name="connsiteY34" fmla="*/ 1179704 h 1591828"/>
              <a:gd name="connsiteX35" fmla="*/ 811369 w 2967292"/>
              <a:gd name="connsiteY35" fmla="*/ 1244099 h 1591828"/>
              <a:gd name="connsiteX36" fmla="*/ 870611 w 2967292"/>
              <a:gd name="connsiteY36" fmla="*/ 1244099 h 1591828"/>
              <a:gd name="connsiteX37" fmla="*/ 870611 w 2967292"/>
              <a:gd name="connsiteY37" fmla="*/ 1318796 h 1591828"/>
              <a:gd name="connsiteX38" fmla="*/ 911824 w 2967292"/>
              <a:gd name="connsiteY38" fmla="*/ 1318796 h 1591828"/>
              <a:gd name="connsiteX39" fmla="*/ 911824 w 2967292"/>
              <a:gd name="connsiteY39" fmla="*/ 1352281 h 1591828"/>
              <a:gd name="connsiteX40" fmla="*/ 1179704 w 2967292"/>
              <a:gd name="connsiteY40" fmla="*/ 1352281 h 1591828"/>
              <a:gd name="connsiteX41" fmla="*/ 1179704 w 2967292"/>
              <a:gd name="connsiteY41" fmla="*/ 1465615 h 1591828"/>
              <a:gd name="connsiteX42" fmla="*/ 1741223 w 2967292"/>
              <a:gd name="connsiteY42" fmla="*/ 1465615 h 1591828"/>
              <a:gd name="connsiteX43" fmla="*/ 1741223 w 2967292"/>
              <a:gd name="connsiteY43" fmla="*/ 1524858 h 1591828"/>
              <a:gd name="connsiteX44" fmla="*/ 2166226 w 2967292"/>
              <a:gd name="connsiteY44" fmla="*/ 1524858 h 1591828"/>
              <a:gd name="connsiteX45" fmla="*/ 2166226 w 2967292"/>
              <a:gd name="connsiteY45" fmla="*/ 1591828 h 1591828"/>
              <a:gd name="connsiteX46" fmla="*/ 2967292 w 2967292"/>
              <a:gd name="connsiteY46" fmla="*/ 1591828 h 1591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967292" h="1591828">
                <a:moveTo>
                  <a:pt x="0" y="0"/>
                </a:moveTo>
                <a:lnTo>
                  <a:pt x="0" y="48939"/>
                </a:lnTo>
                <a:lnTo>
                  <a:pt x="48939" y="48939"/>
                </a:lnTo>
                <a:lnTo>
                  <a:pt x="48939" y="157122"/>
                </a:lnTo>
                <a:lnTo>
                  <a:pt x="77273" y="157122"/>
                </a:lnTo>
                <a:lnTo>
                  <a:pt x="77273" y="319396"/>
                </a:lnTo>
                <a:lnTo>
                  <a:pt x="113334" y="319396"/>
                </a:lnTo>
                <a:lnTo>
                  <a:pt x="113334" y="383790"/>
                </a:lnTo>
                <a:lnTo>
                  <a:pt x="182880" y="383790"/>
                </a:lnTo>
                <a:lnTo>
                  <a:pt x="182880" y="468791"/>
                </a:lnTo>
                <a:lnTo>
                  <a:pt x="218940" y="468791"/>
                </a:lnTo>
                <a:lnTo>
                  <a:pt x="218940" y="517730"/>
                </a:lnTo>
                <a:lnTo>
                  <a:pt x="242122" y="517730"/>
                </a:lnTo>
                <a:lnTo>
                  <a:pt x="242122" y="556367"/>
                </a:lnTo>
                <a:lnTo>
                  <a:pt x="267880" y="556367"/>
                </a:lnTo>
                <a:lnTo>
                  <a:pt x="267880" y="602731"/>
                </a:lnTo>
                <a:lnTo>
                  <a:pt x="291062" y="602731"/>
                </a:lnTo>
                <a:lnTo>
                  <a:pt x="291062" y="695459"/>
                </a:lnTo>
                <a:lnTo>
                  <a:pt x="301365" y="695459"/>
                </a:lnTo>
                <a:lnTo>
                  <a:pt x="301365" y="746974"/>
                </a:lnTo>
                <a:lnTo>
                  <a:pt x="321971" y="746974"/>
                </a:lnTo>
                <a:lnTo>
                  <a:pt x="321971" y="780459"/>
                </a:lnTo>
                <a:lnTo>
                  <a:pt x="360608" y="780459"/>
                </a:lnTo>
                <a:lnTo>
                  <a:pt x="360608" y="831975"/>
                </a:lnTo>
                <a:lnTo>
                  <a:pt x="445609" y="831975"/>
                </a:lnTo>
                <a:lnTo>
                  <a:pt x="445609" y="878339"/>
                </a:lnTo>
                <a:lnTo>
                  <a:pt x="530609" y="878339"/>
                </a:lnTo>
                <a:lnTo>
                  <a:pt x="530609" y="929854"/>
                </a:lnTo>
                <a:lnTo>
                  <a:pt x="564094" y="929854"/>
                </a:lnTo>
                <a:lnTo>
                  <a:pt x="564094" y="1014855"/>
                </a:lnTo>
                <a:lnTo>
                  <a:pt x="600155" y="1014855"/>
                </a:lnTo>
                <a:lnTo>
                  <a:pt x="600155" y="1133341"/>
                </a:lnTo>
                <a:lnTo>
                  <a:pt x="633640" y="1133341"/>
                </a:lnTo>
                <a:lnTo>
                  <a:pt x="633640" y="1179704"/>
                </a:lnTo>
                <a:lnTo>
                  <a:pt x="811369" y="1179704"/>
                </a:lnTo>
                <a:lnTo>
                  <a:pt x="811369" y="1244099"/>
                </a:lnTo>
                <a:lnTo>
                  <a:pt x="870611" y="1244099"/>
                </a:lnTo>
                <a:lnTo>
                  <a:pt x="870611" y="1318796"/>
                </a:lnTo>
                <a:lnTo>
                  <a:pt x="911824" y="1318796"/>
                </a:lnTo>
                <a:lnTo>
                  <a:pt x="911824" y="1352281"/>
                </a:lnTo>
                <a:lnTo>
                  <a:pt x="1179704" y="1352281"/>
                </a:lnTo>
                <a:lnTo>
                  <a:pt x="1179704" y="1465615"/>
                </a:lnTo>
                <a:lnTo>
                  <a:pt x="1741223" y="1465615"/>
                </a:lnTo>
                <a:lnTo>
                  <a:pt x="1741223" y="1524858"/>
                </a:lnTo>
                <a:lnTo>
                  <a:pt x="2166226" y="1524858"/>
                </a:lnTo>
                <a:lnTo>
                  <a:pt x="2166226" y="1591828"/>
                </a:lnTo>
                <a:lnTo>
                  <a:pt x="2967292" y="1591828"/>
                </a:ln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5" name="Forme libre : forme 24">
            <a:extLst>
              <a:ext uri="{FF2B5EF4-FFF2-40B4-BE49-F238E27FC236}">
                <a16:creationId xmlns:a16="http://schemas.microsoft.com/office/drawing/2014/main" xmlns="" id="{1962F07A-D472-8E17-D25C-04ADA54851A3}"/>
              </a:ext>
            </a:extLst>
          </p:cNvPr>
          <p:cNvSpPr/>
          <p:nvPr/>
        </p:nvSpPr>
        <p:spPr>
          <a:xfrm>
            <a:off x="2085117" y="1639073"/>
            <a:ext cx="3852614" cy="632713"/>
          </a:xfrm>
          <a:custGeom>
            <a:avLst/>
            <a:gdLst>
              <a:gd name="connsiteX0" fmla="*/ 0 w 3852614"/>
              <a:gd name="connsiteY0" fmla="*/ 0 h 632713"/>
              <a:gd name="connsiteX1" fmla="*/ 2760534 w 3852614"/>
              <a:gd name="connsiteY1" fmla="*/ 0 h 632713"/>
              <a:gd name="connsiteX2" fmla="*/ 2760534 w 3852614"/>
              <a:gd name="connsiteY2" fmla="*/ 632713 h 632713"/>
              <a:gd name="connsiteX3" fmla="*/ 3852614 w 3852614"/>
              <a:gd name="connsiteY3" fmla="*/ 632713 h 632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52614" h="632713">
                <a:moveTo>
                  <a:pt x="0" y="0"/>
                </a:moveTo>
                <a:lnTo>
                  <a:pt x="2760534" y="0"/>
                </a:lnTo>
                <a:lnTo>
                  <a:pt x="2760534" y="632713"/>
                </a:lnTo>
                <a:lnTo>
                  <a:pt x="3852614" y="632713"/>
                </a:lnTo>
              </a:path>
            </a:pathLst>
          </a:cu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6" name="Forme libre : forme 25">
            <a:extLst>
              <a:ext uri="{FF2B5EF4-FFF2-40B4-BE49-F238E27FC236}">
                <a16:creationId xmlns:a16="http://schemas.microsoft.com/office/drawing/2014/main" xmlns="" id="{7F2A8065-1DB4-EB89-C446-2D31B5992712}"/>
              </a:ext>
            </a:extLst>
          </p:cNvPr>
          <p:cNvSpPr/>
          <p:nvPr/>
        </p:nvSpPr>
        <p:spPr>
          <a:xfrm>
            <a:off x="2080783" y="1634740"/>
            <a:ext cx="3982624" cy="2509183"/>
          </a:xfrm>
          <a:custGeom>
            <a:avLst/>
            <a:gdLst>
              <a:gd name="connsiteX0" fmla="*/ 0 w 3982624"/>
              <a:gd name="connsiteY0" fmla="*/ 0 h 2509183"/>
              <a:gd name="connsiteX1" fmla="*/ 806059 w 3982624"/>
              <a:gd name="connsiteY1" fmla="*/ 0 h 2509183"/>
              <a:gd name="connsiteX2" fmla="*/ 806059 w 3982624"/>
              <a:gd name="connsiteY2" fmla="*/ 56337 h 2509183"/>
              <a:gd name="connsiteX3" fmla="*/ 875397 w 3982624"/>
              <a:gd name="connsiteY3" fmla="*/ 56337 h 2509183"/>
              <a:gd name="connsiteX4" fmla="*/ 875397 w 3982624"/>
              <a:gd name="connsiteY4" fmla="*/ 164678 h 2509183"/>
              <a:gd name="connsiteX5" fmla="*/ 962070 w 3982624"/>
              <a:gd name="connsiteY5" fmla="*/ 164678 h 2509183"/>
              <a:gd name="connsiteX6" fmla="*/ 962070 w 3982624"/>
              <a:gd name="connsiteY6" fmla="*/ 273019 h 2509183"/>
              <a:gd name="connsiteX7" fmla="*/ 1118082 w 3982624"/>
              <a:gd name="connsiteY7" fmla="*/ 273019 h 2509183"/>
              <a:gd name="connsiteX8" fmla="*/ 1118082 w 3982624"/>
              <a:gd name="connsiteY8" fmla="*/ 528705 h 2509183"/>
              <a:gd name="connsiteX9" fmla="*/ 1222089 w 3982624"/>
              <a:gd name="connsiteY9" fmla="*/ 528705 h 2509183"/>
              <a:gd name="connsiteX10" fmla="*/ 1222089 w 3982624"/>
              <a:gd name="connsiteY10" fmla="*/ 680383 h 2509183"/>
              <a:gd name="connsiteX11" fmla="*/ 1269759 w 3982624"/>
              <a:gd name="connsiteY11" fmla="*/ 680383 h 2509183"/>
              <a:gd name="connsiteX12" fmla="*/ 1269759 w 3982624"/>
              <a:gd name="connsiteY12" fmla="*/ 793057 h 2509183"/>
              <a:gd name="connsiteX13" fmla="*/ 1664121 w 3982624"/>
              <a:gd name="connsiteY13" fmla="*/ 793057 h 2509183"/>
              <a:gd name="connsiteX14" fmla="*/ 1664121 w 3982624"/>
              <a:gd name="connsiteY14" fmla="*/ 1066077 h 2509183"/>
              <a:gd name="connsiteX15" fmla="*/ 1971810 w 3982624"/>
              <a:gd name="connsiteY15" fmla="*/ 1066077 h 2509183"/>
              <a:gd name="connsiteX16" fmla="*/ 1971810 w 3982624"/>
              <a:gd name="connsiteY16" fmla="*/ 1209088 h 2509183"/>
              <a:gd name="connsiteX17" fmla="*/ 2413843 w 3982624"/>
              <a:gd name="connsiteY17" fmla="*/ 1209088 h 2509183"/>
              <a:gd name="connsiteX18" fmla="*/ 2413843 w 3982624"/>
              <a:gd name="connsiteY18" fmla="*/ 1408436 h 2509183"/>
              <a:gd name="connsiteX19" fmla="*/ 2487515 w 3982624"/>
              <a:gd name="connsiteY19" fmla="*/ 1408436 h 2509183"/>
              <a:gd name="connsiteX20" fmla="*/ 2487515 w 3982624"/>
              <a:gd name="connsiteY20" fmla="*/ 1612117 h 2509183"/>
              <a:gd name="connsiteX21" fmla="*/ 2864542 w 3982624"/>
              <a:gd name="connsiteY21" fmla="*/ 1612117 h 2509183"/>
              <a:gd name="connsiteX22" fmla="*/ 2864542 w 3982624"/>
              <a:gd name="connsiteY22" fmla="*/ 1863469 h 2509183"/>
              <a:gd name="connsiteX23" fmla="*/ 3514590 w 3982624"/>
              <a:gd name="connsiteY23" fmla="*/ 1863469 h 2509183"/>
              <a:gd name="connsiteX24" fmla="*/ 3514590 w 3982624"/>
              <a:gd name="connsiteY24" fmla="*/ 2509183 h 2509183"/>
              <a:gd name="connsiteX25" fmla="*/ 3982624 w 3982624"/>
              <a:gd name="connsiteY25" fmla="*/ 2509183 h 2509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82624" h="2509183">
                <a:moveTo>
                  <a:pt x="0" y="0"/>
                </a:moveTo>
                <a:lnTo>
                  <a:pt x="806059" y="0"/>
                </a:lnTo>
                <a:lnTo>
                  <a:pt x="806059" y="56337"/>
                </a:lnTo>
                <a:lnTo>
                  <a:pt x="875397" y="56337"/>
                </a:lnTo>
                <a:lnTo>
                  <a:pt x="875397" y="164678"/>
                </a:lnTo>
                <a:lnTo>
                  <a:pt x="962070" y="164678"/>
                </a:lnTo>
                <a:lnTo>
                  <a:pt x="962070" y="273019"/>
                </a:lnTo>
                <a:lnTo>
                  <a:pt x="1118082" y="273019"/>
                </a:lnTo>
                <a:lnTo>
                  <a:pt x="1118082" y="528705"/>
                </a:lnTo>
                <a:lnTo>
                  <a:pt x="1222089" y="528705"/>
                </a:lnTo>
                <a:lnTo>
                  <a:pt x="1222089" y="680383"/>
                </a:lnTo>
                <a:lnTo>
                  <a:pt x="1269759" y="680383"/>
                </a:lnTo>
                <a:lnTo>
                  <a:pt x="1269759" y="793057"/>
                </a:lnTo>
                <a:lnTo>
                  <a:pt x="1664121" y="793057"/>
                </a:lnTo>
                <a:lnTo>
                  <a:pt x="1664121" y="1066077"/>
                </a:lnTo>
                <a:lnTo>
                  <a:pt x="1971810" y="1066077"/>
                </a:lnTo>
                <a:lnTo>
                  <a:pt x="1971810" y="1209088"/>
                </a:lnTo>
                <a:lnTo>
                  <a:pt x="2413843" y="1209088"/>
                </a:lnTo>
                <a:lnTo>
                  <a:pt x="2413843" y="1408436"/>
                </a:lnTo>
                <a:lnTo>
                  <a:pt x="2487515" y="1408436"/>
                </a:lnTo>
                <a:lnTo>
                  <a:pt x="2487515" y="1612117"/>
                </a:lnTo>
                <a:lnTo>
                  <a:pt x="2864542" y="1612117"/>
                </a:lnTo>
                <a:lnTo>
                  <a:pt x="2864542" y="1863469"/>
                </a:lnTo>
                <a:lnTo>
                  <a:pt x="3514590" y="1863469"/>
                </a:lnTo>
                <a:lnTo>
                  <a:pt x="3514590" y="2509183"/>
                </a:lnTo>
                <a:lnTo>
                  <a:pt x="3982624" y="2509183"/>
                </a:lnTo>
              </a:path>
            </a:pathLst>
          </a:cu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xmlns="" id="{AE7E701B-A6B9-63C5-16D6-83E9930045BE}"/>
              </a:ext>
            </a:extLst>
          </p:cNvPr>
          <p:cNvSpPr/>
          <p:nvPr/>
        </p:nvSpPr>
        <p:spPr>
          <a:xfrm>
            <a:off x="2073132" y="1631902"/>
            <a:ext cx="3991192" cy="2507899"/>
          </a:xfrm>
          <a:custGeom>
            <a:avLst/>
            <a:gdLst>
              <a:gd name="connsiteX0" fmla="*/ 0 w 3991192"/>
              <a:gd name="connsiteY0" fmla="*/ 0 h 2507899"/>
              <a:gd name="connsiteX1" fmla="*/ 53613 w 3991192"/>
              <a:gd name="connsiteY1" fmla="*/ 0 h 2507899"/>
              <a:gd name="connsiteX2" fmla="*/ 53613 w 3991192"/>
              <a:gd name="connsiteY2" fmla="*/ 74463 h 2507899"/>
              <a:gd name="connsiteX3" fmla="*/ 47656 w 3991192"/>
              <a:gd name="connsiteY3" fmla="*/ 139990 h 2507899"/>
              <a:gd name="connsiteX4" fmla="*/ 77441 w 3991192"/>
              <a:gd name="connsiteY4" fmla="*/ 139990 h 2507899"/>
              <a:gd name="connsiteX5" fmla="*/ 77441 w 3991192"/>
              <a:gd name="connsiteY5" fmla="*/ 297850 h 2507899"/>
              <a:gd name="connsiteX6" fmla="*/ 110205 w 3991192"/>
              <a:gd name="connsiteY6" fmla="*/ 297850 h 2507899"/>
              <a:gd name="connsiteX7" fmla="*/ 110205 w 3991192"/>
              <a:gd name="connsiteY7" fmla="*/ 375291 h 2507899"/>
              <a:gd name="connsiteX8" fmla="*/ 187646 w 3991192"/>
              <a:gd name="connsiteY8" fmla="*/ 375291 h 2507899"/>
              <a:gd name="connsiteX9" fmla="*/ 187646 w 3991192"/>
              <a:gd name="connsiteY9" fmla="*/ 467625 h 2507899"/>
              <a:gd name="connsiteX10" fmla="*/ 262108 w 3991192"/>
              <a:gd name="connsiteY10" fmla="*/ 548045 h 2507899"/>
              <a:gd name="connsiteX11" fmla="*/ 262108 w 3991192"/>
              <a:gd name="connsiteY11" fmla="*/ 613572 h 2507899"/>
              <a:gd name="connsiteX12" fmla="*/ 297850 w 3991192"/>
              <a:gd name="connsiteY12" fmla="*/ 613572 h 2507899"/>
              <a:gd name="connsiteX13" fmla="*/ 297850 w 3991192"/>
              <a:gd name="connsiteY13" fmla="*/ 691013 h 2507899"/>
              <a:gd name="connsiteX14" fmla="*/ 327635 w 3991192"/>
              <a:gd name="connsiteY14" fmla="*/ 691013 h 2507899"/>
              <a:gd name="connsiteX15" fmla="*/ 327635 w 3991192"/>
              <a:gd name="connsiteY15" fmla="*/ 732712 h 2507899"/>
              <a:gd name="connsiteX16" fmla="*/ 366356 w 3991192"/>
              <a:gd name="connsiteY16" fmla="*/ 732712 h 2507899"/>
              <a:gd name="connsiteX17" fmla="*/ 366356 w 3991192"/>
              <a:gd name="connsiteY17" fmla="*/ 771432 h 2507899"/>
              <a:gd name="connsiteX18" fmla="*/ 443797 w 3991192"/>
              <a:gd name="connsiteY18" fmla="*/ 771432 h 2507899"/>
              <a:gd name="connsiteX19" fmla="*/ 443797 w 3991192"/>
              <a:gd name="connsiteY19" fmla="*/ 813131 h 2507899"/>
              <a:gd name="connsiteX20" fmla="*/ 539109 w 3991192"/>
              <a:gd name="connsiteY20" fmla="*/ 813131 h 2507899"/>
              <a:gd name="connsiteX21" fmla="*/ 539109 w 3991192"/>
              <a:gd name="connsiteY21" fmla="*/ 878658 h 2507899"/>
              <a:gd name="connsiteX22" fmla="*/ 574851 w 3991192"/>
              <a:gd name="connsiteY22" fmla="*/ 878658 h 2507899"/>
              <a:gd name="connsiteX23" fmla="*/ 574851 w 3991192"/>
              <a:gd name="connsiteY23" fmla="*/ 965035 h 2507899"/>
              <a:gd name="connsiteX24" fmla="*/ 616550 w 3991192"/>
              <a:gd name="connsiteY24" fmla="*/ 965035 h 2507899"/>
              <a:gd name="connsiteX25" fmla="*/ 616550 w 3991192"/>
              <a:gd name="connsiteY25" fmla="*/ 1054390 h 2507899"/>
              <a:gd name="connsiteX26" fmla="*/ 783346 w 3991192"/>
              <a:gd name="connsiteY26" fmla="*/ 1054390 h 2507899"/>
              <a:gd name="connsiteX27" fmla="*/ 783346 w 3991192"/>
              <a:gd name="connsiteY27" fmla="*/ 1110981 h 2507899"/>
              <a:gd name="connsiteX28" fmla="*/ 872701 w 3991192"/>
              <a:gd name="connsiteY28" fmla="*/ 1110981 h 2507899"/>
              <a:gd name="connsiteX29" fmla="*/ 872701 w 3991192"/>
              <a:gd name="connsiteY29" fmla="*/ 1236078 h 2507899"/>
              <a:gd name="connsiteX30" fmla="*/ 970992 w 3991192"/>
              <a:gd name="connsiteY30" fmla="*/ 1236078 h 2507899"/>
              <a:gd name="connsiteX31" fmla="*/ 970992 w 3991192"/>
              <a:gd name="connsiteY31" fmla="*/ 1280756 h 2507899"/>
              <a:gd name="connsiteX32" fmla="*/ 1122895 w 3991192"/>
              <a:gd name="connsiteY32" fmla="*/ 1280756 h 2507899"/>
              <a:gd name="connsiteX33" fmla="*/ 1122895 w 3991192"/>
              <a:gd name="connsiteY33" fmla="*/ 1453509 h 2507899"/>
              <a:gd name="connsiteX34" fmla="*/ 1245014 w 3991192"/>
              <a:gd name="connsiteY34" fmla="*/ 1453509 h 2507899"/>
              <a:gd name="connsiteX35" fmla="*/ 1245014 w 3991192"/>
              <a:gd name="connsiteY35" fmla="*/ 1545843 h 2507899"/>
              <a:gd name="connsiteX36" fmla="*/ 1667961 w 3991192"/>
              <a:gd name="connsiteY36" fmla="*/ 1545843 h 2507899"/>
              <a:gd name="connsiteX37" fmla="*/ 1667961 w 3991192"/>
              <a:gd name="connsiteY37" fmla="*/ 1676897 h 2507899"/>
              <a:gd name="connsiteX38" fmla="*/ 1968790 w 3991192"/>
              <a:gd name="connsiteY38" fmla="*/ 1676897 h 2507899"/>
              <a:gd name="connsiteX39" fmla="*/ 1968790 w 3991192"/>
              <a:gd name="connsiteY39" fmla="*/ 1736467 h 2507899"/>
              <a:gd name="connsiteX40" fmla="*/ 2052188 w 3991192"/>
              <a:gd name="connsiteY40" fmla="*/ 1736467 h 2507899"/>
              <a:gd name="connsiteX41" fmla="*/ 2052188 w 3991192"/>
              <a:gd name="connsiteY41" fmla="*/ 1784123 h 2507899"/>
              <a:gd name="connsiteX42" fmla="*/ 2409608 w 3991192"/>
              <a:gd name="connsiteY42" fmla="*/ 1784123 h 2507899"/>
              <a:gd name="connsiteX43" fmla="*/ 2409608 w 3991192"/>
              <a:gd name="connsiteY43" fmla="*/ 1855607 h 2507899"/>
              <a:gd name="connsiteX44" fmla="*/ 2498963 w 3991192"/>
              <a:gd name="connsiteY44" fmla="*/ 1855607 h 2507899"/>
              <a:gd name="connsiteX45" fmla="*/ 2498963 w 3991192"/>
              <a:gd name="connsiteY45" fmla="*/ 1959854 h 2507899"/>
              <a:gd name="connsiteX46" fmla="*/ 2784899 w 3991192"/>
              <a:gd name="connsiteY46" fmla="*/ 1959854 h 2507899"/>
              <a:gd name="connsiteX47" fmla="*/ 2784899 w 3991192"/>
              <a:gd name="connsiteY47" fmla="*/ 2055166 h 2507899"/>
              <a:gd name="connsiteX48" fmla="*/ 2886168 w 3991192"/>
              <a:gd name="connsiteY48" fmla="*/ 2055166 h 2507899"/>
              <a:gd name="connsiteX49" fmla="*/ 2886168 w 3991192"/>
              <a:gd name="connsiteY49" fmla="*/ 2171328 h 2507899"/>
              <a:gd name="connsiteX50" fmla="*/ 3523568 w 3991192"/>
              <a:gd name="connsiteY50" fmla="*/ 2171328 h 2507899"/>
              <a:gd name="connsiteX51" fmla="*/ 3523568 w 3991192"/>
              <a:gd name="connsiteY51" fmla="*/ 2507899 h 2507899"/>
              <a:gd name="connsiteX52" fmla="*/ 3991192 w 3991192"/>
              <a:gd name="connsiteY52" fmla="*/ 2507899 h 2507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3991192" h="2507899">
                <a:moveTo>
                  <a:pt x="0" y="0"/>
                </a:moveTo>
                <a:lnTo>
                  <a:pt x="53613" y="0"/>
                </a:lnTo>
                <a:lnTo>
                  <a:pt x="53613" y="74463"/>
                </a:lnTo>
                <a:cubicBezTo>
                  <a:pt x="46297" y="122015"/>
                  <a:pt x="47656" y="100124"/>
                  <a:pt x="47656" y="139990"/>
                </a:cubicBezTo>
                <a:lnTo>
                  <a:pt x="77441" y="139990"/>
                </a:lnTo>
                <a:lnTo>
                  <a:pt x="77441" y="297850"/>
                </a:lnTo>
                <a:lnTo>
                  <a:pt x="110205" y="297850"/>
                </a:lnTo>
                <a:lnTo>
                  <a:pt x="110205" y="375291"/>
                </a:lnTo>
                <a:lnTo>
                  <a:pt x="187646" y="375291"/>
                </a:lnTo>
                <a:lnTo>
                  <a:pt x="187646" y="467625"/>
                </a:lnTo>
                <a:lnTo>
                  <a:pt x="262108" y="548045"/>
                </a:lnTo>
                <a:lnTo>
                  <a:pt x="262108" y="613572"/>
                </a:lnTo>
                <a:lnTo>
                  <a:pt x="297850" y="613572"/>
                </a:lnTo>
                <a:lnTo>
                  <a:pt x="297850" y="691013"/>
                </a:lnTo>
                <a:lnTo>
                  <a:pt x="327635" y="691013"/>
                </a:lnTo>
                <a:lnTo>
                  <a:pt x="327635" y="732712"/>
                </a:lnTo>
                <a:lnTo>
                  <a:pt x="366356" y="732712"/>
                </a:lnTo>
                <a:lnTo>
                  <a:pt x="366356" y="771432"/>
                </a:lnTo>
                <a:lnTo>
                  <a:pt x="443797" y="771432"/>
                </a:lnTo>
                <a:lnTo>
                  <a:pt x="443797" y="813131"/>
                </a:lnTo>
                <a:lnTo>
                  <a:pt x="539109" y="813131"/>
                </a:lnTo>
                <a:lnTo>
                  <a:pt x="539109" y="878658"/>
                </a:lnTo>
                <a:lnTo>
                  <a:pt x="574851" y="878658"/>
                </a:lnTo>
                <a:lnTo>
                  <a:pt x="574851" y="965035"/>
                </a:lnTo>
                <a:lnTo>
                  <a:pt x="616550" y="965035"/>
                </a:lnTo>
                <a:lnTo>
                  <a:pt x="616550" y="1054390"/>
                </a:lnTo>
                <a:lnTo>
                  <a:pt x="783346" y="1054390"/>
                </a:lnTo>
                <a:lnTo>
                  <a:pt x="783346" y="1110981"/>
                </a:lnTo>
                <a:lnTo>
                  <a:pt x="872701" y="1110981"/>
                </a:lnTo>
                <a:lnTo>
                  <a:pt x="872701" y="1236078"/>
                </a:lnTo>
                <a:lnTo>
                  <a:pt x="970992" y="1236078"/>
                </a:lnTo>
                <a:lnTo>
                  <a:pt x="970992" y="1280756"/>
                </a:lnTo>
                <a:lnTo>
                  <a:pt x="1122895" y="1280756"/>
                </a:lnTo>
                <a:lnTo>
                  <a:pt x="1122895" y="1453509"/>
                </a:lnTo>
                <a:lnTo>
                  <a:pt x="1245014" y="1453509"/>
                </a:lnTo>
                <a:lnTo>
                  <a:pt x="1245014" y="1545843"/>
                </a:lnTo>
                <a:lnTo>
                  <a:pt x="1667961" y="1545843"/>
                </a:lnTo>
                <a:lnTo>
                  <a:pt x="1667961" y="1676897"/>
                </a:lnTo>
                <a:lnTo>
                  <a:pt x="1968790" y="1676897"/>
                </a:lnTo>
                <a:lnTo>
                  <a:pt x="1968790" y="1736467"/>
                </a:lnTo>
                <a:lnTo>
                  <a:pt x="2052188" y="1736467"/>
                </a:lnTo>
                <a:lnTo>
                  <a:pt x="2052188" y="1784123"/>
                </a:lnTo>
                <a:lnTo>
                  <a:pt x="2409608" y="1784123"/>
                </a:lnTo>
                <a:lnTo>
                  <a:pt x="2409608" y="1855607"/>
                </a:lnTo>
                <a:lnTo>
                  <a:pt x="2498963" y="1855607"/>
                </a:lnTo>
                <a:lnTo>
                  <a:pt x="2498963" y="1959854"/>
                </a:lnTo>
                <a:lnTo>
                  <a:pt x="2784899" y="1959854"/>
                </a:lnTo>
                <a:lnTo>
                  <a:pt x="2784899" y="2055166"/>
                </a:lnTo>
                <a:lnTo>
                  <a:pt x="2886168" y="2055166"/>
                </a:lnTo>
                <a:lnTo>
                  <a:pt x="2886168" y="2171328"/>
                </a:lnTo>
                <a:lnTo>
                  <a:pt x="3523568" y="2171328"/>
                </a:lnTo>
                <a:lnTo>
                  <a:pt x="3523568" y="2507899"/>
                </a:lnTo>
                <a:lnTo>
                  <a:pt x="3991192" y="2507899"/>
                </a:lnTo>
              </a:path>
            </a:pathLst>
          </a:custGeom>
          <a:noFill/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8" name="Espace réservé du texte 6">
            <a:extLst>
              <a:ext uri="{FF2B5EF4-FFF2-40B4-BE49-F238E27FC236}">
                <a16:creationId xmlns:a16="http://schemas.microsoft.com/office/drawing/2014/main" xmlns="" id="{03C5B56B-EC5F-5532-5E84-61BA515B12DB}"/>
              </a:ext>
            </a:extLst>
          </p:cNvPr>
          <p:cNvSpPr txBox="1">
            <a:spLocks/>
          </p:cNvSpPr>
          <p:nvPr/>
        </p:nvSpPr>
        <p:spPr>
          <a:xfrm>
            <a:off x="4734438" y="3825946"/>
            <a:ext cx="833577" cy="25761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rgbClr val="737078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900">
                <a:solidFill>
                  <a:prstClr val="black">
                    <a:lumMod val="75000"/>
                    <a:lumOff val="25000"/>
                  </a:prstClr>
                </a:solidFill>
              </a:rPr>
              <a:t>17,9 (9,4-26,9)</a:t>
            </a:r>
            <a:endParaRPr lang="fr-FR" sz="70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9" name="Espace réservé du texte 6">
            <a:extLst>
              <a:ext uri="{FF2B5EF4-FFF2-40B4-BE49-F238E27FC236}">
                <a16:creationId xmlns:a16="http://schemas.microsoft.com/office/drawing/2014/main" xmlns="" id="{B604B971-8D55-CFE3-14A7-57FFACE842D1}"/>
              </a:ext>
            </a:extLst>
          </p:cNvPr>
          <p:cNvSpPr txBox="1">
            <a:spLocks/>
          </p:cNvSpPr>
          <p:nvPr/>
        </p:nvSpPr>
        <p:spPr>
          <a:xfrm>
            <a:off x="4257960" y="4387515"/>
            <a:ext cx="833577" cy="25761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rgbClr val="737078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900">
                <a:solidFill>
                  <a:srgbClr val="ED7D31"/>
                </a:solidFill>
              </a:rPr>
              <a:t>3,7 (2,4-6,1)</a:t>
            </a:r>
            <a:endParaRPr lang="fr-FR" sz="700">
              <a:solidFill>
                <a:srgbClr val="ED7D31"/>
              </a:solidFill>
            </a:endParaRPr>
          </a:p>
        </p:txBody>
      </p:sp>
      <p:sp>
        <p:nvSpPr>
          <p:cNvPr id="32" name="Forme libre : forme 31">
            <a:extLst>
              <a:ext uri="{FF2B5EF4-FFF2-40B4-BE49-F238E27FC236}">
                <a16:creationId xmlns:a16="http://schemas.microsoft.com/office/drawing/2014/main" xmlns="" id="{A148A583-1370-4896-58B0-180D05E82941}"/>
              </a:ext>
            </a:extLst>
          </p:cNvPr>
          <p:cNvSpPr/>
          <p:nvPr/>
        </p:nvSpPr>
        <p:spPr>
          <a:xfrm>
            <a:off x="7687627" y="1600726"/>
            <a:ext cx="3855556" cy="3131282"/>
          </a:xfrm>
          <a:custGeom>
            <a:avLst/>
            <a:gdLst>
              <a:gd name="connsiteX0" fmla="*/ 0 w 4525636"/>
              <a:gd name="connsiteY0" fmla="*/ 0 h 1643345"/>
              <a:gd name="connsiteX1" fmla="*/ 0 w 4525636"/>
              <a:gd name="connsiteY1" fmla="*/ 69546 h 1643345"/>
              <a:gd name="connsiteX2" fmla="*/ 43788 w 4525636"/>
              <a:gd name="connsiteY2" fmla="*/ 69546 h 1643345"/>
              <a:gd name="connsiteX3" fmla="*/ 43788 w 4525636"/>
              <a:gd name="connsiteY3" fmla="*/ 128789 h 1643345"/>
              <a:gd name="connsiteX4" fmla="*/ 79849 w 4525636"/>
              <a:gd name="connsiteY4" fmla="*/ 128789 h 1643345"/>
              <a:gd name="connsiteX5" fmla="*/ 79849 w 4525636"/>
              <a:gd name="connsiteY5" fmla="*/ 301366 h 1643345"/>
              <a:gd name="connsiteX6" fmla="*/ 105606 w 4525636"/>
              <a:gd name="connsiteY6" fmla="*/ 301366 h 1643345"/>
              <a:gd name="connsiteX7" fmla="*/ 105606 w 4525636"/>
              <a:gd name="connsiteY7" fmla="*/ 358033 h 1643345"/>
              <a:gd name="connsiteX8" fmla="*/ 195758 w 4525636"/>
              <a:gd name="connsiteY8" fmla="*/ 358033 h 1643345"/>
              <a:gd name="connsiteX9" fmla="*/ 195758 w 4525636"/>
              <a:gd name="connsiteY9" fmla="*/ 430155 h 1643345"/>
              <a:gd name="connsiteX10" fmla="*/ 224092 w 4525636"/>
              <a:gd name="connsiteY10" fmla="*/ 430155 h 1643345"/>
              <a:gd name="connsiteX11" fmla="*/ 224092 w 4525636"/>
              <a:gd name="connsiteY11" fmla="*/ 497125 h 1643345"/>
              <a:gd name="connsiteX12" fmla="*/ 270456 w 4525636"/>
              <a:gd name="connsiteY12" fmla="*/ 497125 h 1643345"/>
              <a:gd name="connsiteX13" fmla="*/ 270456 w 4525636"/>
              <a:gd name="connsiteY13" fmla="*/ 576974 h 1643345"/>
              <a:gd name="connsiteX14" fmla="*/ 303941 w 4525636"/>
              <a:gd name="connsiteY14" fmla="*/ 576974 h 1643345"/>
              <a:gd name="connsiteX15" fmla="*/ 303941 w 4525636"/>
              <a:gd name="connsiteY15" fmla="*/ 633641 h 1643345"/>
              <a:gd name="connsiteX16" fmla="*/ 327123 w 4525636"/>
              <a:gd name="connsiteY16" fmla="*/ 633641 h 1643345"/>
              <a:gd name="connsiteX17" fmla="*/ 327123 w 4525636"/>
              <a:gd name="connsiteY17" fmla="*/ 716066 h 1643345"/>
              <a:gd name="connsiteX18" fmla="*/ 350305 w 4525636"/>
              <a:gd name="connsiteY18" fmla="*/ 716066 h 1643345"/>
              <a:gd name="connsiteX19" fmla="*/ 350305 w 4525636"/>
              <a:gd name="connsiteY19" fmla="*/ 785612 h 1643345"/>
              <a:gd name="connsiteX20" fmla="*/ 391517 w 4525636"/>
              <a:gd name="connsiteY20" fmla="*/ 785612 h 1643345"/>
              <a:gd name="connsiteX21" fmla="*/ 391517 w 4525636"/>
              <a:gd name="connsiteY21" fmla="*/ 875764 h 1643345"/>
              <a:gd name="connsiteX22" fmla="*/ 494548 w 4525636"/>
              <a:gd name="connsiteY22" fmla="*/ 875764 h 1643345"/>
              <a:gd name="connsiteX23" fmla="*/ 494548 w 4525636"/>
              <a:gd name="connsiteY23" fmla="*/ 950461 h 1643345"/>
              <a:gd name="connsiteX24" fmla="*/ 589852 w 4525636"/>
              <a:gd name="connsiteY24" fmla="*/ 950461 h 1643345"/>
              <a:gd name="connsiteX25" fmla="*/ 589852 w 4525636"/>
              <a:gd name="connsiteY25" fmla="*/ 1020007 h 1643345"/>
              <a:gd name="connsiteX26" fmla="*/ 618185 w 4525636"/>
              <a:gd name="connsiteY26" fmla="*/ 1020007 h 1643345"/>
              <a:gd name="connsiteX27" fmla="*/ 618185 w 4525636"/>
              <a:gd name="connsiteY27" fmla="*/ 1099856 h 1643345"/>
              <a:gd name="connsiteX28" fmla="*/ 654246 w 4525636"/>
              <a:gd name="connsiteY28" fmla="*/ 1099856 h 1643345"/>
              <a:gd name="connsiteX29" fmla="*/ 654246 w 4525636"/>
              <a:gd name="connsiteY29" fmla="*/ 1177129 h 1643345"/>
              <a:gd name="connsiteX30" fmla="*/ 685156 w 4525636"/>
              <a:gd name="connsiteY30" fmla="*/ 1177129 h 1643345"/>
              <a:gd name="connsiteX31" fmla="*/ 685156 w 4525636"/>
              <a:gd name="connsiteY31" fmla="*/ 1256978 h 1643345"/>
              <a:gd name="connsiteX32" fmla="*/ 891218 w 4525636"/>
              <a:gd name="connsiteY32" fmla="*/ 1256978 h 1643345"/>
              <a:gd name="connsiteX33" fmla="*/ 891218 w 4525636"/>
              <a:gd name="connsiteY33" fmla="*/ 1329100 h 1643345"/>
              <a:gd name="connsiteX34" fmla="*/ 981370 w 4525636"/>
              <a:gd name="connsiteY34" fmla="*/ 1329100 h 1643345"/>
              <a:gd name="connsiteX35" fmla="*/ 981370 w 4525636"/>
              <a:gd name="connsiteY35" fmla="*/ 1398646 h 1643345"/>
              <a:gd name="connsiteX36" fmla="*/ 1293038 w 4525636"/>
              <a:gd name="connsiteY36" fmla="*/ 1398646 h 1643345"/>
              <a:gd name="connsiteX37" fmla="*/ 1293038 w 4525636"/>
              <a:gd name="connsiteY37" fmla="*/ 1555768 h 1643345"/>
              <a:gd name="connsiteX38" fmla="*/ 2380015 w 4525636"/>
              <a:gd name="connsiteY38" fmla="*/ 1555768 h 1643345"/>
              <a:gd name="connsiteX39" fmla="*/ 2380015 w 4525636"/>
              <a:gd name="connsiteY39" fmla="*/ 1643345 h 1643345"/>
              <a:gd name="connsiteX40" fmla="*/ 4525636 w 4525636"/>
              <a:gd name="connsiteY40" fmla="*/ 1643345 h 1643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525636" h="1643345">
                <a:moveTo>
                  <a:pt x="0" y="0"/>
                </a:moveTo>
                <a:lnTo>
                  <a:pt x="0" y="69546"/>
                </a:lnTo>
                <a:lnTo>
                  <a:pt x="43788" y="69546"/>
                </a:lnTo>
                <a:lnTo>
                  <a:pt x="43788" y="128789"/>
                </a:lnTo>
                <a:lnTo>
                  <a:pt x="79849" y="128789"/>
                </a:lnTo>
                <a:lnTo>
                  <a:pt x="79849" y="301366"/>
                </a:lnTo>
                <a:lnTo>
                  <a:pt x="105606" y="301366"/>
                </a:lnTo>
                <a:lnTo>
                  <a:pt x="105606" y="358033"/>
                </a:lnTo>
                <a:lnTo>
                  <a:pt x="195758" y="358033"/>
                </a:lnTo>
                <a:lnTo>
                  <a:pt x="195758" y="430155"/>
                </a:lnTo>
                <a:lnTo>
                  <a:pt x="224092" y="430155"/>
                </a:lnTo>
                <a:lnTo>
                  <a:pt x="224092" y="497125"/>
                </a:lnTo>
                <a:lnTo>
                  <a:pt x="270456" y="497125"/>
                </a:lnTo>
                <a:lnTo>
                  <a:pt x="270456" y="576974"/>
                </a:lnTo>
                <a:lnTo>
                  <a:pt x="303941" y="576974"/>
                </a:lnTo>
                <a:lnTo>
                  <a:pt x="303941" y="633641"/>
                </a:lnTo>
                <a:lnTo>
                  <a:pt x="327123" y="633641"/>
                </a:lnTo>
                <a:lnTo>
                  <a:pt x="327123" y="716066"/>
                </a:lnTo>
                <a:lnTo>
                  <a:pt x="350305" y="716066"/>
                </a:lnTo>
                <a:lnTo>
                  <a:pt x="350305" y="785612"/>
                </a:lnTo>
                <a:lnTo>
                  <a:pt x="391517" y="785612"/>
                </a:lnTo>
                <a:lnTo>
                  <a:pt x="391517" y="875764"/>
                </a:lnTo>
                <a:lnTo>
                  <a:pt x="494548" y="875764"/>
                </a:lnTo>
                <a:lnTo>
                  <a:pt x="494548" y="950461"/>
                </a:lnTo>
                <a:lnTo>
                  <a:pt x="589852" y="950461"/>
                </a:lnTo>
                <a:lnTo>
                  <a:pt x="589852" y="1020007"/>
                </a:lnTo>
                <a:lnTo>
                  <a:pt x="618185" y="1020007"/>
                </a:lnTo>
                <a:lnTo>
                  <a:pt x="618185" y="1099856"/>
                </a:lnTo>
                <a:lnTo>
                  <a:pt x="654246" y="1099856"/>
                </a:lnTo>
                <a:lnTo>
                  <a:pt x="654246" y="1177129"/>
                </a:lnTo>
                <a:lnTo>
                  <a:pt x="685156" y="1177129"/>
                </a:lnTo>
                <a:lnTo>
                  <a:pt x="685156" y="1256978"/>
                </a:lnTo>
                <a:lnTo>
                  <a:pt x="891218" y="1256978"/>
                </a:lnTo>
                <a:lnTo>
                  <a:pt x="891218" y="1329100"/>
                </a:lnTo>
                <a:lnTo>
                  <a:pt x="981370" y="1329100"/>
                </a:lnTo>
                <a:lnTo>
                  <a:pt x="981370" y="1398646"/>
                </a:lnTo>
                <a:lnTo>
                  <a:pt x="1293038" y="1398646"/>
                </a:lnTo>
                <a:lnTo>
                  <a:pt x="1293038" y="1555768"/>
                </a:lnTo>
                <a:lnTo>
                  <a:pt x="2380015" y="1555768"/>
                </a:lnTo>
                <a:lnTo>
                  <a:pt x="2380015" y="1643345"/>
                </a:lnTo>
                <a:lnTo>
                  <a:pt x="4525636" y="1643345"/>
                </a:ln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9" name="Forme libre : forme 38">
            <a:extLst>
              <a:ext uri="{FF2B5EF4-FFF2-40B4-BE49-F238E27FC236}">
                <a16:creationId xmlns:a16="http://schemas.microsoft.com/office/drawing/2014/main" xmlns="" id="{3F8649D1-EE15-14B0-9B1D-86657488BDB1}"/>
              </a:ext>
            </a:extLst>
          </p:cNvPr>
          <p:cNvSpPr/>
          <p:nvPr/>
        </p:nvSpPr>
        <p:spPr>
          <a:xfrm>
            <a:off x="7696632" y="1612285"/>
            <a:ext cx="2842874" cy="0"/>
          </a:xfrm>
          <a:custGeom>
            <a:avLst/>
            <a:gdLst>
              <a:gd name="connsiteX0" fmla="*/ 0 w 2842874"/>
              <a:gd name="connsiteY0" fmla="*/ 0 h 0"/>
              <a:gd name="connsiteX1" fmla="*/ 2842874 w 2842874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42874">
                <a:moveTo>
                  <a:pt x="0" y="0"/>
                </a:moveTo>
                <a:lnTo>
                  <a:pt x="2842874" y="0"/>
                </a:lnTo>
              </a:path>
            </a:pathLst>
          </a:cu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43" name="Espace réservé du texte 6">
            <a:extLst>
              <a:ext uri="{FF2B5EF4-FFF2-40B4-BE49-F238E27FC236}">
                <a16:creationId xmlns:a16="http://schemas.microsoft.com/office/drawing/2014/main" xmlns="" id="{C07F949C-F4B8-A925-174E-B73E5723243B}"/>
              </a:ext>
            </a:extLst>
          </p:cNvPr>
          <p:cNvSpPr txBox="1">
            <a:spLocks/>
          </p:cNvSpPr>
          <p:nvPr/>
        </p:nvSpPr>
        <p:spPr>
          <a:xfrm>
            <a:off x="10662034" y="1482309"/>
            <a:ext cx="278101" cy="25761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rgbClr val="737078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900" dirty="0">
                <a:solidFill>
                  <a:srgbClr val="4472C4"/>
                </a:solidFill>
              </a:rPr>
              <a:t>NA</a:t>
            </a:r>
            <a:endParaRPr lang="fr-FR" sz="700" dirty="0">
              <a:solidFill>
                <a:srgbClr val="4472C4"/>
              </a:solidFill>
            </a:endParaRPr>
          </a:p>
        </p:txBody>
      </p:sp>
      <p:sp>
        <p:nvSpPr>
          <p:cNvPr id="41" name="Forme libre : forme 40">
            <a:extLst>
              <a:ext uri="{FF2B5EF4-FFF2-40B4-BE49-F238E27FC236}">
                <a16:creationId xmlns:a16="http://schemas.microsoft.com/office/drawing/2014/main" xmlns="" id="{F540D0F9-0BB7-AB1B-542E-BA24904E4D73}"/>
              </a:ext>
            </a:extLst>
          </p:cNvPr>
          <p:cNvSpPr/>
          <p:nvPr/>
        </p:nvSpPr>
        <p:spPr>
          <a:xfrm>
            <a:off x="7686335" y="1607559"/>
            <a:ext cx="3504607" cy="3120346"/>
          </a:xfrm>
          <a:custGeom>
            <a:avLst/>
            <a:gdLst>
              <a:gd name="connsiteX0" fmla="*/ 0 w 3504607"/>
              <a:gd name="connsiteY0" fmla="*/ 0 h 3120346"/>
              <a:gd name="connsiteX1" fmla="*/ 864588 w 3504607"/>
              <a:gd name="connsiteY1" fmla="*/ 0 h 3120346"/>
              <a:gd name="connsiteX2" fmla="*/ 864588 w 3504607"/>
              <a:gd name="connsiteY2" fmla="*/ 270406 h 3120346"/>
              <a:gd name="connsiteX3" fmla="*/ 939306 w 3504607"/>
              <a:gd name="connsiteY3" fmla="*/ 270406 h 3120346"/>
              <a:gd name="connsiteX4" fmla="*/ 939306 w 3504607"/>
              <a:gd name="connsiteY4" fmla="*/ 572834 h 3120346"/>
              <a:gd name="connsiteX5" fmla="*/ 1092299 w 3504607"/>
              <a:gd name="connsiteY5" fmla="*/ 572834 h 3120346"/>
              <a:gd name="connsiteX6" fmla="*/ 1092299 w 3504607"/>
              <a:gd name="connsiteY6" fmla="*/ 1134995 h 3120346"/>
              <a:gd name="connsiteX7" fmla="*/ 1223944 w 3504607"/>
              <a:gd name="connsiteY7" fmla="*/ 1134995 h 3120346"/>
              <a:gd name="connsiteX8" fmla="*/ 1223944 w 3504607"/>
              <a:gd name="connsiteY8" fmla="*/ 1423191 h 3120346"/>
              <a:gd name="connsiteX9" fmla="*/ 2401634 w 3504607"/>
              <a:gd name="connsiteY9" fmla="*/ 1423191 h 3120346"/>
              <a:gd name="connsiteX10" fmla="*/ 2401634 w 3504607"/>
              <a:gd name="connsiteY10" fmla="*/ 1853706 h 3120346"/>
              <a:gd name="connsiteX11" fmla="*/ 3504607 w 3504607"/>
              <a:gd name="connsiteY11" fmla="*/ 1853706 h 3120346"/>
              <a:gd name="connsiteX12" fmla="*/ 3504607 w 3504607"/>
              <a:gd name="connsiteY12" fmla="*/ 3120346 h 3120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04607" h="3120346">
                <a:moveTo>
                  <a:pt x="0" y="0"/>
                </a:moveTo>
                <a:lnTo>
                  <a:pt x="864588" y="0"/>
                </a:lnTo>
                <a:lnTo>
                  <a:pt x="864588" y="270406"/>
                </a:lnTo>
                <a:lnTo>
                  <a:pt x="939306" y="270406"/>
                </a:lnTo>
                <a:lnTo>
                  <a:pt x="939306" y="572834"/>
                </a:lnTo>
                <a:lnTo>
                  <a:pt x="1092299" y="572834"/>
                </a:lnTo>
                <a:lnTo>
                  <a:pt x="1092299" y="1134995"/>
                </a:lnTo>
                <a:lnTo>
                  <a:pt x="1223944" y="1134995"/>
                </a:lnTo>
                <a:lnTo>
                  <a:pt x="1223944" y="1423191"/>
                </a:lnTo>
                <a:lnTo>
                  <a:pt x="2401634" y="1423191"/>
                </a:lnTo>
                <a:lnTo>
                  <a:pt x="2401634" y="1853706"/>
                </a:lnTo>
                <a:lnTo>
                  <a:pt x="3504607" y="1853706"/>
                </a:lnTo>
                <a:lnTo>
                  <a:pt x="3504607" y="3120346"/>
                </a:lnTo>
              </a:path>
            </a:pathLst>
          </a:cu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47" name="Forme libre : forme 46">
            <a:extLst>
              <a:ext uri="{FF2B5EF4-FFF2-40B4-BE49-F238E27FC236}">
                <a16:creationId xmlns:a16="http://schemas.microsoft.com/office/drawing/2014/main" xmlns="" id="{D95BA98A-4FBE-A124-E9C4-ED5ACC8E015C}"/>
              </a:ext>
            </a:extLst>
          </p:cNvPr>
          <p:cNvSpPr/>
          <p:nvPr/>
        </p:nvSpPr>
        <p:spPr>
          <a:xfrm>
            <a:off x="7690208" y="1600421"/>
            <a:ext cx="3495555" cy="3128058"/>
          </a:xfrm>
          <a:custGeom>
            <a:avLst/>
            <a:gdLst>
              <a:gd name="connsiteX0" fmla="*/ 0 w 3495555"/>
              <a:gd name="connsiteY0" fmla="*/ 0 h 3128058"/>
              <a:gd name="connsiteX1" fmla="*/ 0 w 3495555"/>
              <a:gd name="connsiteY1" fmla="*/ 75235 h 3128058"/>
              <a:gd name="connsiteX2" fmla="*/ 31831 w 3495555"/>
              <a:gd name="connsiteY2" fmla="*/ 75235 h 3128058"/>
              <a:gd name="connsiteX3" fmla="*/ 31831 w 3495555"/>
              <a:gd name="connsiteY3" fmla="*/ 193876 h 3128058"/>
              <a:gd name="connsiteX4" fmla="*/ 63661 w 3495555"/>
              <a:gd name="connsiteY4" fmla="*/ 193876 h 3128058"/>
              <a:gd name="connsiteX5" fmla="*/ 63661 w 3495555"/>
              <a:gd name="connsiteY5" fmla="*/ 384858 h 3128058"/>
              <a:gd name="connsiteX6" fmla="*/ 162046 w 3495555"/>
              <a:gd name="connsiteY6" fmla="*/ 384858 h 3128058"/>
              <a:gd name="connsiteX7" fmla="*/ 162046 w 3495555"/>
              <a:gd name="connsiteY7" fmla="*/ 460093 h 3128058"/>
              <a:gd name="connsiteX8" fmla="*/ 185195 w 3495555"/>
              <a:gd name="connsiteY8" fmla="*/ 460093 h 3128058"/>
              <a:gd name="connsiteX9" fmla="*/ 185195 w 3495555"/>
              <a:gd name="connsiteY9" fmla="*/ 520860 h 3128058"/>
              <a:gd name="connsiteX10" fmla="*/ 214132 w 3495555"/>
              <a:gd name="connsiteY10" fmla="*/ 520860 h 3128058"/>
              <a:gd name="connsiteX11" fmla="*/ 214132 w 3495555"/>
              <a:gd name="connsiteY11" fmla="*/ 616352 h 3128058"/>
              <a:gd name="connsiteX12" fmla="*/ 263324 w 3495555"/>
              <a:gd name="connsiteY12" fmla="*/ 616352 h 3128058"/>
              <a:gd name="connsiteX13" fmla="*/ 263324 w 3495555"/>
              <a:gd name="connsiteY13" fmla="*/ 720524 h 3128058"/>
              <a:gd name="connsiteX14" fmla="*/ 289367 w 3495555"/>
              <a:gd name="connsiteY14" fmla="*/ 720524 h 3128058"/>
              <a:gd name="connsiteX15" fmla="*/ 289367 w 3495555"/>
              <a:gd name="connsiteY15" fmla="*/ 795759 h 3128058"/>
              <a:gd name="connsiteX16" fmla="*/ 326985 w 3495555"/>
              <a:gd name="connsiteY16" fmla="*/ 795759 h 3128058"/>
              <a:gd name="connsiteX17" fmla="*/ 326985 w 3495555"/>
              <a:gd name="connsiteY17" fmla="*/ 870995 h 3128058"/>
              <a:gd name="connsiteX18" fmla="*/ 373284 w 3495555"/>
              <a:gd name="connsiteY18" fmla="*/ 870995 h 3128058"/>
              <a:gd name="connsiteX19" fmla="*/ 413795 w 3495555"/>
              <a:gd name="connsiteY19" fmla="*/ 870995 h 3128058"/>
              <a:gd name="connsiteX20" fmla="*/ 413795 w 3495555"/>
              <a:gd name="connsiteY20" fmla="*/ 940443 h 3128058"/>
              <a:gd name="connsiteX21" fmla="*/ 483243 w 3495555"/>
              <a:gd name="connsiteY21" fmla="*/ 940443 h 3128058"/>
              <a:gd name="connsiteX22" fmla="*/ 483243 w 3495555"/>
              <a:gd name="connsiteY22" fmla="*/ 1044615 h 3128058"/>
              <a:gd name="connsiteX23" fmla="*/ 517967 w 3495555"/>
              <a:gd name="connsiteY23" fmla="*/ 1044615 h 3128058"/>
              <a:gd name="connsiteX24" fmla="*/ 517967 w 3495555"/>
              <a:gd name="connsiteY24" fmla="*/ 1085126 h 3128058"/>
              <a:gd name="connsiteX25" fmla="*/ 555585 w 3495555"/>
              <a:gd name="connsiteY25" fmla="*/ 1085126 h 3128058"/>
              <a:gd name="connsiteX26" fmla="*/ 555585 w 3495555"/>
              <a:gd name="connsiteY26" fmla="*/ 1160362 h 3128058"/>
              <a:gd name="connsiteX27" fmla="*/ 587415 w 3495555"/>
              <a:gd name="connsiteY27" fmla="*/ 1160362 h 3128058"/>
              <a:gd name="connsiteX28" fmla="*/ 587415 w 3495555"/>
              <a:gd name="connsiteY28" fmla="*/ 1226916 h 3128058"/>
              <a:gd name="connsiteX29" fmla="*/ 749461 w 3495555"/>
              <a:gd name="connsiteY29" fmla="*/ 1226916 h 3128058"/>
              <a:gd name="connsiteX30" fmla="*/ 749461 w 3495555"/>
              <a:gd name="connsiteY30" fmla="*/ 1307939 h 3128058"/>
              <a:gd name="connsiteX31" fmla="*/ 842058 w 3495555"/>
              <a:gd name="connsiteY31" fmla="*/ 1307939 h 3128058"/>
              <a:gd name="connsiteX32" fmla="*/ 842058 w 3495555"/>
              <a:gd name="connsiteY32" fmla="*/ 1446835 h 3128058"/>
              <a:gd name="connsiteX33" fmla="*/ 940443 w 3495555"/>
              <a:gd name="connsiteY33" fmla="*/ 1446835 h 3128058"/>
              <a:gd name="connsiteX34" fmla="*/ 940443 w 3495555"/>
              <a:gd name="connsiteY34" fmla="*/ 1530752 h 3128058"/>
              <a:gd name="connsiteX35" fmla="*/ 1088020 w 3495555"/>
              <a:gd name="connsiteY35" fmla="*/ 1530752 h 3128058"/>
              <a:gd name="connsiteX36" fmla="*/ 1088020 w 3495555"/>
              <a:gd name="connsiteY36" fmla="*/ 1837481 h 3128058"/>
              <a:gd name="connsiteX37" fmla="*/ 1212448 w 3495555"/>
              <a:gd name="connsiteY37" fmla="*/ 1837481 h 3128058"/>
              <a:gd name="connsiteX38" fmla="*/ 1212448 w 3495555"/>
              <a:gd name="connsiteY38" fmla="*/ 1912716 h 3128058"/>
              <a:gd name="connsiteX39" fmla="*/ 2028463 w 3495555"/>
              <a:gd name="connsiteY39" fmla="*/ 1912716 h 3128058"/>
              <a:gd name="connsiteX40" fmla="*/ 2028463 w 3495555"/>
              <a:gd name="connsiteY40" fmla="*/ 1996633 h 3128058"/>
              <a:gd name="connsiteX41" fmla="*/ 2401747 w 3495555"/>
              <a:gd name="connsiteY41" fmla="*/ 1996633 h 3128058"/>
              <a:gd name="connsiteX42" fmla="*/ 2401747 w 3495555"/>
              <a:gd name="connsiteY42" fmla="*/ 2222339 h 3128058"/>
              <a:gd name="connsiteX43" fmla="*/ 3495555 w 3495555"/>
              <a:gd name="connsiteY43" fmla="*/ 2222339 h 3128058"/>
              <a:gd name="connsiteX44" fmla="*/ 3495555 w 3495555"/>
              <a:gd name="connsiteY44" fmla="*/ 3128058 h 312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3495555" h="3128058">
                <a:moveTo>
                  <a:pt x="0" y="0"/>
                </a:moveTo>
                <a:lnTo>
                  <a:pt x="0" y="75235"/>
                </a:lnTo>
                <a:lnTo>
                  <a:pt x="31831" y="75235"/>
                </a:lnTo>
                <a:lnTo>
                  <a:pt x="31831" y="193876"/>
                </a:lnTo>
                <a:lnTo>
                  <a:pt x="63661" y="193876"/>
                </a:lnTo>
                <a:lnTo>
                  <a:pt x="63661" y="384858"/>
                </a:lnTo>
                <a:lnTo>
                  <a:pt x="162046" y="384858"/>
                </a:lnTo>
                <a:lnTo>
                  <a:pt x="162046" y="460093"/>
                </a:lnTo>
                <a:lnTo>
                  <a:pt x="185195" y="460093"/>
                </a:lnTo>
                <a:lnTo>
                  <a:pt x="185195" y="520860"/>
                </a:lnTo>
                <a:lnTo>
                  <a:pt x="214132" y="520860"/>
                </a:lnTo>
                <a:lnTo>
                  <a:pt x="214132" y="616352"/>
                </a:lnTo>
                <a:lnTo>
                  <a:pt x="263324" y="616352"/>
                </a:lnTo>
                <a:lnTo>
                  <a:pt x="263324" y="720524"/>
                </a:lnTo>
                <a:lnTo>
                  <a:pt x="289367" y="720524"/>
                </a:lnTo>
                <a:lnTo>
                  <a:pt x="289367" y="795759"/>
                </a:lnTo>
                <a:lnTo>
                  <a:pt x="326985" y="795759"/>
                </a:lnTo>
                <a:lnTo>
                  <a:pt x="326985" y="870995"/>
                </a:lnTo>
                <a:lnTo>
                  <a:pt x="373284" y="870995"/>
                </a:lnTo>
                <a:lnTo>
                  <a:pt x="413795" y="870995"/>
                </a:lnTo>
                <a:lnTo>
                  <a:pt x="413795" y="940443"/>
                </a:lnTo>
                <a:lnTo>
                  <a:pt x="483243" y="940443"/>
                </a:lnTo>
                <a:lnTo>
                  <a:pt x="483243" y="1044615"/>
                </a:lnTo>
                <a:lnTo>
                  <a:pt x="517967" y="1044615"/>
                </a:lnTo>
                <a:lnTo>
                  <a:pt x="517967" y="1085126"/>
                </a:lnTo>
                <a:lnTo>
                  <a:pt x="555585" y="1085126"/>
                </a:lnTo>
                <a:lnTo>
                  <a:pt x="555585" y="1160362"/>
                </a:lnTo>
                <a:lnTo>
                  <a:pt x="587415" y="1160362"/>
                </a:lnTo>
                <a:lnTo>
                  <a:pt x="587415" y="1226916"/>
                </a:lnTo>
                <a:lnTo>
                  <a:pt x="749461" y="1226916"/>
                </a:lnTo>
                <a:lnTo>
                  <a:pt x="749461" y="1307939"/>
                </a:lnTo>
                <a:lnTo>
                  <a:pt x="842058" y="1307939"/>
                </a:lnTo>
                <a:lnTo>
                  <a:pt x="842058" y="1446835"/>
                </a:lnTo>
                <a:lnTo>
                  <a:pt x="940443" y="1446835"/>
                </a:lnTo>
                <a:lnTo>
                  <a:pt x="940443" y="1530752"/>
                </a:lnTo>
                <a:lnTo>
                  <a:pt x="1088020" y="1530752"/>
                </a:lnTo>
                <a:lnTo>
                  <a:pt x="1088020" y="1837481"/>
                </a:lnTo>
                <a:lnTo>
                  <a:pt x="1212448" y="1837481"/>
                </a:lnTo>
                <a:lnTo>
                  <a:pt x="1212448" y="1912716"/>
                </a:lnTo>
                <a:lnTo>
                  <a:pt x="2028463" y="1912716"/>
                </a:lnTo>
                <a:lnTo>
                  <a:pt x="2028463" y="1996633"/>
                </a:lnTo>
                <a:lnTo>
                  <a:pt x="2401747" y="1996633"/>
                </a:lnTo>
                <a:lnTo>
                  <a:pt x="2401747" y="2222339"/>
                </a:lnTo>
                <a:lnTo>
                  <a:pt x="3495555" y="2222339"/>
                </a:lnTo>
                <a:lnTo>
                  <a:pt x="3495555" y="3128058"/>
                </a:lnTo>
              </a:path>
            </a:pathLst>
          </a:custGeom>
          <a:noFill/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60" name="Espace réservé du texte 6">
            <a:extLst>
              <a:ext uri="{FF2B5EF4-FFF2-40B4-BE49-F238E27FC236}">
                <a16:creationId xmlns:a16="http://schemas.microsoft.com/office/drawing/2014/main" xmlns="" id="{A80812DF-7E3D-0CA6-17B7-5C0146ABFEDD}"/>
              </a:ext>
            </a:extLst>
          </p:cNvPr>
          <p:cNvSpPr txBox="1">
            <a:spLocks/>
          </p:cNvSpPr>
          <p:nvPr/>
        </p:nvSpPr>
        <p:spPr>
          <a:xfrm>
            <a:off x="10293440" y="3209171"/>
            <a:ext cx="833577" cy="25761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rgbClr val="737078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900" dirty="0">
                <a:solidFill>
                  <a:srgbClr val="70AD47">
                    <a:lumMod val="75000"/>
                  </a:srgbClr>
                </a:solidFill>
              </a:rPr>
              <a:t>26,2 (10,3-NA)</a:t>
            </a:r>
            <a:endParaRPr lang="fr-FR" sz="700" dirty="0">
              <a:solidFill>
                <a:srgbClr val="70AD47">
                  <a:lumMod val="75000"/>
                </a:srgbClr>
              </a:solidFill>
            </a:endParaRPr>
          </a:p>
        </p:txBody>
      </p:sp>
      <p:sp>
        <p:nvSpPr>
          <p:cNvPr id="61" name="Espace réservé du texte 6">
            <a:extLst>
              <a:ext uri="{FF2B5EF4-FFF2-40B4-BE49-F238E27FC236}">
                <a16:creationId xmlns:a16="http://schemas.microsoft.com/office/drawing/2014/main" xmlns="" id="{95C01D3A-FDF2-DBC3-BA31-F4077B3B8A32}"/>
              </a:ext>
            </a:extLst>
          </p:cNvPr>
          <p:cNvSpPr txBox="1">
            <a:spLocks/>
          </p:cNvSpPr>
          <p:nvPr/>
        </p:nvSpPr>
        <p:spPr>
          <a:xfrm>
            <a:off x="10300030" y="3806397"/>
            <a:ext cx="833577" cy="25761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rgbClr val="737078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900">
                <a:solidFill>
                  <a:prstClr val="black">
                    <a:lumMod val="75000"/>
                    <a:lumOff val="25000"/>
                  </a:prstClr>
                </a:solidFill>
              </a:rPr>
              <a:t>11,9 (5,37-26,2)</a:t>
            </a:r>
            <a:endParaRPr lang="fr-FR" sz="70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2" name="Espace réservé du texte 6">
            <a:extLst>
              <a:ext uri="{FF2B5EF4-FFF2-40B4-BE49-F238E27FC236}">
                <a16:creationId xmlns:a16="http://schemas.microsoft.com/office/drawing/2014/main" xmlns="" id="{4016B447-44A1-1541-4E23-AA9E26E034F9}"/>
              </a:ext>
            </a:extLst>
          </p:cNvPr>
          <p:cNvSpPr txBox="1">
            <a:spLocks/>
          </p:cNvSpPr>
          <p:nvPr/>
        </p:nvSpPr>
        <p:spPr>
          <a:xfrm>
            <a:off x="9823552" y="4485619"/>
            <a:ext cx="833577" cy="25761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rgbClr val="737078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900">
                <a:solidFill>
                  <a:srgbClr val="ED7D31"/>
                </a:solidFill>
              </a:rPr>
              <a:t>3,7 (2,1-6,1)</a:t>
            </a:r>
            <a:endParaRPr lang="fr-FR" sz="700">
              <a:solidFill>
                <a:srgbClr val="ED7D31"/>
              </a:solidFill>
            </a:endParaRPr>
          </a:p>
        </p:txBody>
      </p:sp>
      <p:sp>
        <p:nvSpPr>
          <p:cNvPr id="31" name="Espace réservé du texte 1">
            <a:extLst>
              <a:ext uri="{FF2B5EF4-FFF2-40B4-BE49-F238E27FC236}">
                <a16:creationId xmlns:a16="http://schemas.microsoft.com/office/drawing/2014/main" xmlns="" id="{DDD1E0DB-EABD-CFD5-9D22-FD30D14AE39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/>
          </a:bodyPr>
          <a:lstStyle/>
          <a:p>
            <a:r>
              <a:rPr lang="fr-FR" dirty="0"/>
              <a:t>9-12 décembre 2023</a:t>
            </a:r>
          </a:p>
          <a:p>
            <a:endParaRPr lang="en-US" dirty="0"/>
          </a:p>
        </p:txBody>
      </p:sp>
      <p:sp>
        <p:nvSpPr>
          <p:cNvPr id="33" name="Espace réservé du texte 6">
            <a:extLst>
              <a:ext uri="{FF2B5EF4-FFF2-40B4-BE49-F238E27FC236}">
                <a16:creationId xmlns:a16="http://schemas.microsoft.com/office/drawing/2014/main" xmlns="" id="{156009BD-D753-A27C-DB51-0FB2A746B366}"/>
              </a:ext>
            </a:extLst>
          </p:cNvPr>
          <p:cNvSpPr txBox="1">
            <a:spLocks/>
          </p:cNvSpPr>
          <p:nvPr/>
        </p:nvSpPr>
        <p:spPr>
          <a:xfrm>
            <a:off x="3280716" y="1264594"/>
            <a:ext cx="3129812" cy="184597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rgbClr val="737078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05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Suivi Médian (IC95%) : 24,3 mois (24,0-30,2)</a:t>
            </a:r>
            <a:endParaRPr lang="fr-FR" sz="105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4" name="Espace réservé du texte 6">
            <a:extLst>
              <a:ext uri="{FF2B5EF4-FFF2-40B4-BE49-F238E27FC236}">
                <a16:creationId xmlns:a16="http://schemas.microsoft.com/office/drawing/2014/main" xmlns="" id="{1B49E2BD-405B-9B1C-4035-AE29D099BA76}"/>
              </a:ext>
            </a:extLst>
          </p:cNvPr>
          <p:cNvSpPr txBox="1">
            <a:spLocks/>
          </p:cNvSpPr>
          <p:nvPr/>
        </p:nvSpPr>
        <p:spPr>
          <a:xfrm>
            <a:off x="8638163" y="1143430"/>
            <a:ext cx="3015574" cy="38735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rgbClr val="737078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050" dirty="0">
                <a:solidFill>
                  <a:prstClr val="black">
                    <a:lumMod val="65000"/>
                    <a:lumOff val="35000"/>
                  </a:prstClr>
                </a:solidFill>
              </a:rPr>
              <a:t>Suivi Médian (IC95</a:t>
            </a:r>
            <a:r>
              <a:rPr lang="fr-FR" sz="105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%) : 24,2 </a:t>
            </a:r>
            <a:r>
              <a:rPr lang="fr-FR" sz="1050" dirty="0">
                <a:solidFill>
                  <a:prstClr val="black">
                    <a:lumMod val="65000"/>
                    <a:lumOff val="35000"/>
                  </a:prstClr>
                </a:solidFill>
              </a:rPr>
              <a:t>mois (23,6-25,2)</a:t>
            </a:r>
          </a:p>
        </p:txBody>
      </p:sp>
    </p:spTree>
    <p:extLst>
      <p:ext uri="{BB962C8B-B14F-4D97-AF65-F5344CB8AC3E}">
        <p14:creationId xmlns:p14="http://schemas.microsoft.com/office/powerpoint/2010/main" val="106437583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xmlns="" id="{F087BFA8-7A5D-55EE-36F5-1DA781563C89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fr-FR" dirty="0"/>
              <a:t>T. </a:t>
            </a:r>
            <a:r>
              <a:rPr lang="fr-FR" dirty="0" err="1"/>
              <a:t>Siddiqi</a:t>
            </a:r>
            <a:r>
              <a:rPr lang="fr-FR" dirty="0"/>
              <a:t> et al., ASH</a:t>
            </a:r>
            <a:r>
              <a:rPr lang="fr-FR" baseline="30000" dirty="0"/>
              <a:t>® </a:t>
            </a:r>
            <a:r>
              <a:rPr lang="fr-FR" dirty="0"/>
              <a:t>2023, Abs. #330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83FB1C32-EDFB-566E-8785-DC8F254EFC8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/>
              <a:t>CAR-T cells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7FF90D4C-FC05-61B9-1204-AAE7C7B6181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/>
              <a:t>Essai TRANSCEND CLL 004 </a:t>
            </a:r>
            <a:r>
              <a:rPr lang="fr-FR" b="0"/>
              <a:t>: liscaptagene maraleucel (liso-cel) - </a:t>
            </a:r>
            <a:r>
              <a:rPr lang="fr-FR"/>
              <a:t>Tolérance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D8914D4E-EFF1-9B80-131E-14C827ADA8B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159169" y="1389862"/>
            <a:ext cx="6358331" cy="2720067"/>
          </a:xfrm>
        </p:spPr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2" name="Freeform 5">
            <a:extLst>
              <a:ext uri="{FF2B5EF4-FFF2-40B4-BE49-F238E27FC236}">
                <a16:creationId xmlns:a16="http://schemas.microsoft.com/office/drawing/2014/main" xmlns="" id="{E7F3F856-B918-B6DC-EBB1-130A2E0E2FA1}"/>
              </a:ext>
            </a:extLst>
          </p:cNvPr>
          <p:cNvSpPr/>
          <p:nvPr/>
        </p:nvSpPr>
        <p:spPr>
          <a:xfrm>
            <a:off x="1159169" y="4303338"/>
            <a:ext cx="6358331" cy="956485"/>
          </a:xfrm>
          <a:prstGeom prst="rect">
            <a:avLst/>
          </a:prstGeom>
          <a:solidFill>
            <a:srgbClr val="005087"/>
          </a:solidFill>
        </p:spPr>
        <p:txBody>
          <a:bodyPr anchor="ctr"/>
          <a:lstStyle/>
          <a:p>
            <a:pPr algn="ctr">
              <a:spcBef>
                <a:spcPts val="1000"/>
              </a:spcBef>
              <a:buClr>
                <a:srgbClr val="106DAE"/>
              </a:buClr>
              <a:buSzPct val="60000"/>
            </a:pPr>
            <a:r>
              <a:rPr lang="fr-FR" sz="1500" b="1" dirty="0">
                <a:solidFill>
                  <a:prstClr val="white"/>
                </a:solidFill>
                <a:cs typeface="Arial Narrow" panose="020B0604020202020204" pitchFamily="34" charset="0"/>
              </a:rPr>
              <a:t>5 </a:t>
            </a:r>
            <a:r>
              <a:rPr lang="fr-FR" sz="1500" b="1" dirty="0" smtClean="0">
                <a:solidFill>
                  <a:prstClr val="white"/>
                </a:solidFill>
                <a:cs typeface="Arial Narrow" panose="020B0604020202020204" pitchFamily="34" charset="0"/>
              </a:rPr>
              <a:t>décès dus à </a:t>
            </a:r>
            <a:r>
              <a:rPr lang="fr-FR" sz="1500" b="1" dirty="0">
                <a:solidFill>
                  <a:prstClr val="white"/>
                </a:solidFill>
                <a:cs typeface="Arial Narrow" panose="020B0604020202020204" pitchFamily="34" charset="0"/>
              </a:rPr>
              <a:t>un EI survenant sous sous traitement </a:t>
            </a:r>
            <a:r>
              <a:rPr lang="fr-FR" sz="1500" dirty="0">
                <a:solidFill>
                  <a:prstClr val="white"/>
                </a:solidFill>
                <a:cs typeface="Arial Narrow" panose="020B0604020202020204" pitchFamily="34" charset="0"/>
              </a:rPr>
              <a:t>(4 non reliés)</a:t>
            </a:r>
          </a:p>
          <a:p>
            <a:pPr algn="ctr">
              <a:spcBef>
                <a:spcPts val="1000"/>
              </a:spcBef>
              <a:buClr>
                <a:srgbClr val="106DAE"/>
              </a:buClr>
              <a:buSzPct val="60000"/>
            </a:pPr>
            <a:r>
              <a:rPr lang="fr-FR" sz="1500" b="1" dirty="0">
                <a:solidFill>
                  <a:prstClr val="white"/>
                </a:solidFill>
                <a:cs typeface="Arial Narrow" panose="020B0604020202020204" pitchFamily="34" charset="0"/>
              </a:rPr>
              <a:t>Défaillance respiratoire, sepsis, infection </a:t>
            </a:r>
            <a:r>
              <a:rPr lang="fr-FR" sz="1500" b="1" i="1" dirty="0">
                <a:solidFill>
                  <a:prstClr val="white"/>
                </a:solidFill>
                <a:cs typeface="Arial Narrow" panose="020B0604020202020204" pitchFamily="34" charset="0"/>
              </a:rPr>
              <a:t>E. Coli</a:t>
            </a:r>
            <a:r>
              <a:rPr lang="fr-FR" sz="1500" b="1" dirty="0">
                <a:solidFill>
                  <a:prstClr val="white"/>
                </a:solidFill>
                <a:cs typeface="Arial Narrow" panose="020B0604020202020204" pitchFamily="34" charset="0"/>
              </a:rPr>
              <a:t>, </a:t>
            </a:r>
            <a:br>
              <a:rPr lang="fr-FR" sz="1500" b="1" dirty="0">
                <a:solidFill>
                  <a:prstClr val="white"/>
                </a:solidFill>
                <a:cs typeface="Arial Narrow" panose="020B0604020202020204" pitchFamily="34" charset="0"/>
              </a:rPr>
            </a:br>
            <a:r>
              <a:rPr lang="fr-FR" sz="1500" b="1" dirty="0">
                <a:solidFill>
                  <a:prstClr val="white"/>
                </a:solidFill>
                <a:cs typeface="Arial Narrow" panose="020B0604020202020204" pitchFamily="34" charset="0"/>
              </a:rPr>
              <a:t>aspergilloses invasives, SAM</a:t>
            </a:r>
          </a:p>
        </p:txBody>
      </p:sp>
      <p:sp>
        <p:nvSpPr>
          <p:cNvPr id="3" name="Espace réservé du contenu 11">
            <a:extLst>
              <a:ext uri="{FF2B5EF4-FFF2-40B4-BE49-F238E27FC236}">
                <a16:creationId xmlns:a16="http://schemas.microsoft.com/office/drawing/2014/main" xmlns="" id="{875D57C5-A005-610A-757B-BAAB68E12CC5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7778187" y="2886502"/>
            <a:ext cx="4158175" cy="2333992"/>
          </a:xfrm>
        </p:spPr>
        <p:txBody>
          <a:bodyPr/>
          <a:lstStyle/>
          <a:p>
            <a:r>
              <a:rPr lang="fr-FR" dirty="0"/>
              <a:t>Autres effets indésirables d’intérêt spécifique :</a:t>
            </a:r>
          </a:p>
          <a:p>
            <a:pPr lvl="1"/>
            <a:r>
              <a:rPr lang="fr-FR" dirty="0"/>
              <a:t>Cytopénies prolongées : 64 (54%)</a:t>
            </a:r>
          </a:p>
          <a:p>
            <a:pPr lvl="1"/>
            <a:r>
              <a:rPr lang="fr-FR" dirty="0"/>
              <a:t>Infections Grade ≥ 3 : 21 (18%)</a:t>
            </a:r>
          </a:p>
          <a:p>
            <a:pPr lvl="1"/>
            <a:r>
              <a:rPr lang="fr-FR" dirty="0"/>
              <a:t>Hypo-</a:t>
            </a:r>
            <a:r>
              <a:rPr lang="fr-FR" dirty="0" err="1"/>
              <a:t>gammaglobulinémie</a:t>
            </a:r>
            <a:r>
              <a:rPr lang="fr-FR" dirty="0"/>
              <a:t> : 18 (15%)</a:t>
            </a:r>
          </a:p>
          <a:p>
            <a:pPr lvl="1"/>
            <a:r>
              <a:rPr lang="fr-FR" dirty="0"/>
              <a:t>Syndrome de lyse tumorale : 13 (11%)</a:t>
            </a:r>
          </a:p>
          <a:p>
            <a:pPr lvl="1"/>
            <a:r>
              <a:rPr lang="fr-FR" dirty="0"/>
              <a:t>Cancers secondaires : 11 (9%)</a:t>
            </a:r>
          </a:p>
          <a:p>
            <a:pPr lvl="1"/>
            <a:r>
              <a:rPr lang="fr-FR" dirty="0"/>
              <a:t>SAM : 4 (3%)</a:t>
            </a:r>
          </a:p>
        </p:txBody>
      </p:sp>
      <p:graphicFrame>
        <p:nvGraphicFramePr>
          <p:cNvPr id="14" name="Graphique 13">
            <a:extLst>
              <a:ext uri="{FF2B5EF4-FFF2-40B4-BE49-F238E27FC236}">
                <a16:creationId xmlns:a16="http://schemas.microsoft.com/office/drawing/2014/main" xmlns="" id="{E994C5B9-E10E-3B57-A1D3-BDB3E167B66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090826" y="1283080"/>
          <a:ext cx="3400254" cy="2720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Graphique 17">
            <a:extLst>
              <a:ext uri="{FF2B5EF4-FFF2-40B4-BE49-F238E27FC236}">
                <a16:creationId xmlns:a16="http://schemas.microsoft.com/office/drawing/2014/main" xmlns="" id="{0A0B8D32-F8D8-48FF-8C38-BADC6D3B99FD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249323" y="1285143"/>
          <a:ext cx="3268177" cy="2727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Espace réservé du texte 1">
            <a:extLst>
              <a:ext uri="{FF2B5EF4-FFF2-40B4-BE49-F238E27FC236}">
                <a16:creationId xmlns:a16="http://schemas.microsoft.com/office/drawing/2014/main" xmlns="" id="{DDD1E0DB-EABD-CFD5-9D22-FD30D14AE39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/>
          </a:bodyPr>
          <a:lstStyle/>
          <a:p>
            <a:r>
              <a:rPr lang="fr-FR" dirty="0"/>
              <a:t>9-12 décembre 2023</a:t>
            </a:r>
          </a:p>
          <a:p>
            <a:endParaRPr lang="en-US" dirty="0"/>
          </a:p>
        </p:txBody>
      </p:sp>
      <p:sp>
        <p:nvSpPr>
          <p:cNvPr id="12" name="ZoneTexte 1"/>
          <p:cNvSpPr txBox="1"/>
          <p:nvPr/>
        </p:nvSpPr>
        <p:spPr>
          <a:xfrm>
            <a:off x="6110749" y="3393878"/>
            <a:ext cx="914400" cy="24722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900" dirty="0">
                <a:solidFill>
                  <a:srgbClr val="6B6B6B"/>
                </a:solidFill>
              </a:rPr>
              <a:t>No grade 5</a:t>
            </a:r>
          </a:p>
        </p:txBody>
      </p:sp>
    </p:spTree>
    <p:extLst>
      <p:ext uri="{BB962C8B-B14F-4D97-AF65-F5344CB8AC3E}">
        <p14:creationId xmlns:p14="http://schemas.microsoft.com/office/powerpoint/2010/main" val="369099079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5">
            <a:extLst>
              <a:ext uri="{FF2B5EF4-FFF2-40B4-BE49-F238E27FC236}">
                <a16:creationId xmlns:a16="http://schemas.microsoft.com/office/drawing/2014/main" xmlns="" id="{22593318-1506-4F6E-4FA3-58E9751BF98C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359877" y="1195209"/>
            <a:ext cx="7233138" cy="4667429"/>
          </a:xfrm>
        </p:spPr>
        <p:txBody>
          <a:bodyPr/>
          <a:lstStyle/>
          <a:p>
            <a:r>
              <a:rPr lang="fr-FR" dirty="0"/>
              <a:t> </a:t>
            </a:r>
          </a:p>
        </p:txBody>
      </p: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xmlns="" id="{3C4436E8-E8CB-1724-F1B2-2FF7BECA86FA}"/>
              </a:ext>
            </a:extLst>
          </p:cNvPr>
          <p:cNvCxnSpPr>
            <a:stCxn id="14" idx="2"/>
            <a:endCxn id="27" idx="0"/>
          </p:cNvCxnSpPr>
          <p:nvPr/>
        </p:nvCxnSpPr>
        <p:spPr>
          <a:xfrm flipH="1">
            <a:off x="4342905" y="1532152"/>
            <a:ext cx="3" cy="3609565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xmlns="" id="{3434C085-0770-43A0-1B63-D7A7493A9A2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/>
          </a:bodyPr>
          <a:lstStyle/>
          <a:p>
            <a:r>
              <a:rPr lang="fr-FR" dirty="0"/>
              <a:t>9-12 décembre 2023</a:t>
            </a:r>
          </a:p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51BC11A6-4E2B-6A98-537D-379F5F43E696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fr-FR" dirty="0"/>
              <a:t>O. Al </a:t>
            </a:r>
            <a:r>
              <a:rPr lang="fr-FR" dirty="0" err="1"/>
              <a:t>Sawaf</a:t>
            </a:r>
            <a:r>
              <a:rPr lang="fr-FR" dirty="0"/>
              <a:t> et al., ASH</a:t>
            </a:r>
            <a:r>
              <a:rPr lang="fr-FR" baseline="30000" dirty="0"/>
              <a:t>® </a:t>
            </a:r>
            <a:r>
              <a:rPr lang="fr-FR" dirty="0"/>
              <a:t>2023, Abs #204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E0021175-4FA4-37AD-23CD-EBCF6DF2E13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sz="2800"/>
              <a:t>Tislelizumab + zanubrutinib pour le syndrome de Richter </a:t>
            </a:r>
            <a:r>
              <a:rPr lang="fr-FR" sz="2800" b="0"/>
              <a:t>(SR)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024041FA-24D4-61E8-793F-4E60805D3C9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sz="1600" dirty="0"/>
              <a:t>RT1 trial : essai </a:t>
            </a:r>
            <a:r>
              <a:rPr lang="fr-FR" sz="1600" dirty="0" smtClean="0"/>
              <a:t>multicentrique </a:t>
            </a:r>
            <a:r>
              <a:rPr lang="fr-FR" sz="1600" dirty="0"/>
              <a:t>de phase II évaluant l’efficacité </a:t>
            </a:r>
            <a:br>
              <a:rPr lang="fr-FR" sz="1600" dirty="0"/>
            </a:br>
            <a:r>
              <a:rPr lang="fr-FR" sz="1600" dirty="0"/>
              <a:t>et la tolérance du </a:t>
            </a:r>
            <a:r>
              <a:rPr lang="fr-FR" sz="1600" dirty="0" err="1"/>
              <a:t>zanubrutinib</a:t>
            </a:r>
            <a:r>
              <a:rPr lang="fr-FR" sz="1600" dirty="0"/>
              <a:t> + </a:t>
            </a:r>
            <a:r>
              <a:rPr lang="fr-FR" sz="1600" dirty="0" err="1"/>
              <a:t>tislelizumab</a:t>
            </a:r>
            <a:r>
              <a:rPr lang="fr-FR" sz="1600" dirty="0"/>
              <a:t> (BGB-A317), un inhibiteur de PD1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xmlns="" id="{B9237D63-B51A-68DD-DAC4-AD5E74DEA3C8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915400" y="2929380"/>
            <a:ext cx="2819400" cy="2933258"/>
          </a:xfrm>
        </p:spPr>
        <p:txBody>
          <a:bodyPr/>
          <a:lstStyle/>
          <a:p>
            <a:r>
              <a:rPr lang="fr-FR"/>
              <a:t>Cohorte d’efficacité (n=48) :</a:t>
            </a:r>
          </a:p>
          <a:p>
            <a:pPr lvl="1"/>
            <a:r>
              <a:rPr lang="fr-FR"/>
              <a:t>Traitements du SR 79,2%</a:t>
            </a:r>
          </a:p>
          <a:p>
            <a:pPr lvl="1"/>
            <a:r>
              <a:rPr lang="fr-FR"/>
              <a:t>Traitements de LLC : 20,8%</a:t>
            </a:r>
          </a:p>
          <a:p>
            <a:pPr lvl="2"/>
            <a:r>
              <a:rPr lang="fr-FR"/>
              <a:t>66,7% exposés aux iBTK</a:t>
            </a:r>
          </a:p>
          <a:p>
            <a:pPr lvl="2"/>
            <a:r>
              <a:rPr lang="fr-FR"/>
              <a:t>61,1% exposés aux iBCL2</a:t>
            </a:r>
          </a:p>
          <a:p>
            <a:pPr lvl="1"/>
            <a:r>
              <a:rPr lang="fr-FR"/>
              <a:t>Relation clonale disponible pour 54,2% (tous reliés)</a:t>
            </a:r>
          </a:p>
        </p:txBody>
      </p:sp>
      <p:sp>
        <p:nvSpPr>
          <p:cNvPr id="14" name="Freeform 41">
            <a:extLst>
              <a:ext uri="{FF2B5EF4-FFF2-40B4-BE49-F238E27FC236}">
                <a16:creationId xmlns:a16="http://schemas.microsoft.com/office/drawing/2014/main" xmlns="" id="{0D1ECEDA-ACD3-2CA5-B97E-9A262EC1DB8D}"/>
              </a:ext>
            </a:extLst>
          </p:cNvPr>
          <p:cNvSpPr/>
          <p:nvPr/>
        </p:nvSpPr>
        <p:spPr>
          <a:xfrm>
            <a:off x="2754353" y="1116678"/>
            <a:ext cx="3177109" cy="415474"/>
          </a:xfrm>
          <a:prstGeom prst="roundRect">
            <a:avLst>
              <a:gd name="adj" fmla="val 9151"/>
            </a:avLst>
          </a:prstGeom>
          <a:solidFill>
            <a:schemeClr val="tx1">
              <a:lumMod val="75000"/>
              <a:lumOff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36000" tIns="36000" rIns="36000" bIns="36000" numCol="1" spcCol="1270" anchor="ctr" anchorCtr="0">
            <a:noAutofit/>
          </a:bodyPr>
          <a:lstStyle/>
          <a:p>
            <a:pPr algn="ctr" defTabSz="514350">
              <a:defRPr/>
            </a:pPr>
            <a:r>
              <a:rPr lang="en-US" sz="1000" b="1" kern="0">
                <a:solidFill>
                  <a:prstClr val="white"/>
                </a:solidFill>
                <a:cs typeface="Arial" panose="020B0604020202020204" pitchFamily="34" charset="0"/>
              </a:rPr>
              <a:t>65 patients centrally screened for eligibility</a:t>
            </a:r>
            <a:endParaRPr lang="en-US" sz="1000" kern="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6" name="Freeform 41">
            <a:extLst>
              <a:ext uri="{FF2B5EF4-FFF2-40B4-BE49-F238E27FC236}">
                <a16:creationId xmlns:a16="http://schemas.microsoft.com/office/drawing/2014/main" xmlns="" id="{53D0F5AD-35B6-E3E9-9FF8-1746B57596B3}"/>
              </a:ext>
            </a:extLst>
          </p:cNvPr>
          <p:cNvSpPr/>
          <p:nvPr/>
        </p:nvSpPr>
        <p:spPr>
          <a:xfrm>
            <a:off x="2754350" y="1653040"/>
            <a:ext cx="3177109" cy="415474"/>
          </a:xfrm>
          <a:prstGeom prst="roundRect">
            <a:avLst>
              <a:gd name="adj" fmla="val 9151"/>
            </a:avLst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36000" tIns="36000" rIns="36000" bIns="36000" numCol="1" spcCol="1270" anchor="ctr" anchorCtr="0">
            <a:noAutofit/>
          </a:bodyPr>
          <a:lstStyle/>
          <a:p>
            <a:pPr algn="ctr" defTabSz="514350">
              <a:defRPr/>
            </a:pPr>
            <a:r>
              <a:rPr lang="en-US" sz="1000" b="1" kern="0">
                <a:solidFill>
                  <a:prstClr val="white"/>
                </a:solidFill>
                <a:cs typeface="Arial" panose="020B0604020202020204" pitchFamily="34" charset="0"/>
              </a:rPr>
              <a:t>59 eligible patients</a:t>
            </a:r>
            <a:endParaRPr lang="en-US" sz="1000" kern="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8" name="Freeform 41">
            <a:extLst>
              <a:ext uri="{FF2B5EF4-FFF2-40B4-BE49-F238E27FC236}">
                <a16:creationId xmlns:a16="http://schemas.microsoft.com/office/drawing/2014/main" xmlns="" id="{14BE6140-3412-8149-3149-407EEBB7CEFB}"/>
              </a:ext>
            </a:extLst>
          </p:cNvPr>
          <p:cNvSpPr/>
          <p:nvPr/>
        </p:nvSpPr>
        <p:spPr>
          <a:xfrm>
            <a:off x="2754350" y="2189402"/>
            <a:ext cx="3177109" cy="415474"/>
          </a:xfrm>
          <a:prstGeom prst="roundRect">
            <a:avLst>
              <a:gd name="adj" fmla="val 9151"/>
            </a:avLst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36000" tIns="36000" rIns="36000" bIns="36000" numCol="1" spcCol="1270" anchor="ctr" anchorCtr="0">
            <a:noAutofit/>
          </a:bodyPr>
          <a:lstStyle/>
          <a:p>
            <a:pPr algn="ctr" defTabSz="514350">
              <a:defRPr/>
            </a:pPr>
            <a:r>
              <a:rPr lang="en-US" sz="1000" b="1" kern="0">
                <a:solidFill>
                  <a:prstClr val="white"/>
                </a:solidFill>
                <a:cs typeface="Arial" panose="020B0604020202020204" pitchFamily="34" charset="0"/>
              </a:rPr>
              <a:t>57 patients included in CLL-RT1 trial receiving </a:t>
            </a:r>
            <a:br>
              <a:rPr lang="en-US" sz="1000" b="1" kern="0">
                <a:solidFill>
                  <a:prstClr val="white"/>
                </a:solidFill>
                <a:cs typeface="Arial" panose="020B0604020202020204" pitchFamily="34" charset="0"/>
              </a:rPr>
            </a:br>
            <a:r>
              <a:rPr lang="en-US" sz="1000" b="1" kern="0">
                <a:solidFill>
                  <a:prstClr val="white"/>
                </a:solidFill>
                <a:cs typeface="Arial" panose="020B0604020202020204" pitchFamily="34" charset="0"/>
              </a:rPr>
              <a:t>1</a:t>
            </a:r>
            <a:r>
              <a:rPr lang="en-US" sz="1000" b="1" kern="0" baseline="30000">
                <a:solidFill>
                  <a:prstClr val="white"/>
                </a:solidFill>
                <a:cs typeface="Arial" panose="020B0604020202020204" pitchFamily="34" charset="0"/>
              </a:rPr>
              <a:t>st</a:t>
            </a:r>
            <a:r>
              <a:rPr lang="en-US" sz="1000" b="1" kern="0">
                <a:solidFill>
                  <a:prstClr val="white"/>
                </a:solidFill>
                <a:cs typeface="Arial" panose="020B0604020202020204" pitchFamily="34" charset="0"/>
              </a:rPr>
              <a:t> dose of study medication</a:t>
            </a:r>
            <a:endParaRPr lang="en-US" sz="1000" kern="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23" name="Freeform 41">
            <a:extLst>
              <a:ext uri="{FF2B5EF4-FFF2-40B4-BE49-F238E27FC236}">
                <a16:creationId xmlns:a16="http://schemas.microsoft.com/office/drawing/2014/main" xmlns="" id="{5D0B45E6-A8E3-6966-272F-A57A40D5C163}"/>
              </a:ext>
            </a:extLst>
          </p:cNvPr>
          <p:cNvSpPr/>
          <p:nvPr/>
        </p:nvSpPr>
        <p:spPr>
          <a:xfrm>
            <a:off x="2754350" y="2725764"/>
            <a:ext cx="3177109" cy="415474"/>
          </a:xfrm>
          <a:prstGeom prst="roundRect">
            <a:avLst>
              <a:gd name="adj" fmla="val 9151"/>
            </a:avLst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36000" tIns="36000" rIns="36000" bIns="36000" numCol="1" spcCol="1270" anchor="ctr" anchorCtr="0">
            <a:noAutofit/>
          </a:bodyPr>
          <a:lstStyle/>
          <a:p>
            <a:pPr algn="ctr" defTabSz="514350">
              <a:defRPr/>
            </a:pPr>
            <a:r>
              <a:rPr lang="en-US" sz="1000" b="1" kern="0">
                <a:solidFill>
                  <a:prstClr val="white"/>
                </a:solidFill>
                <a:cs typeface="Arial" panose="020B0604020202020204" pitchFamily="34" charset="0"/>
              </a:rPr>
              <a:t>48 patients that received at least 2 full cycles of induction therapy</a:t>
            </a:r>
            <a:endParaRPr lang="en-US" sz="1000" kern="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24" name="Freeform 41">
            <a:extLst>
              <a:ext uri="{FF2B5EF4-FFF2-40B4-BE49-F238E27FC236}">
                <a16:creationId xmlns:a16="http://schemas.microsoft.com/office/drawing/2014/main" xmlns="" id="{23123A0B-FF7A-EA15-AA8D-DDAD8B653DEC}"/>
              </a:ext>
            </a:extLst>
          </p:cNvPr>
          <p:cNvSpPr/>
          <p:nvPr/>
        </p:nvSpPr>
        <p:spPr>
          <a:xfrm>
            <a:off x="2754350" y="3262126"/>
            <a:ext cx="3177109" cy="550729"/>
          </a:xfrm>
          <a:prstGeom prst="roundRect">
            <a:avLst>
              <a:gd name="adj" fmla="val 9151"/>
            </a:avLst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36000" tIns="36000" rIns="36000" bIns="36000" numCol="1" spcCol="1270" anchor="ctr" anchorCtr="0">
            <a:noAutofit/>
          </a:bodyPr>
          <a:lstStyle/>
          <a:p>
            <a:pPr algn="ctr" defTabSz="514350">
              <a:defRPr/>
            </a:pPr>
            <a:r>
              <a:rPr lang="en-US" sz="1000" b="1" kern="0">
                <a:solidFill>
                  <a:prstClr val="white"/>
                </a:solidFill>
                <a:cs typeface="Arial" panose="020B0604020202020204" pitchFamily="34" charset="0"/>
              </a:rPr>
              <a:t>48 patients at interim staging </a:t>
            </a:r>
            <a:br>
              <a:rPr lang="en-US" sz="1000" b="1" kern="0">
                <a:solidFill>
                  <a:prstClr val="white"/>
                </a:solidFill>
                <a:cs typeface="Arial" panose="020B0604020202020204" pitchFamily="34" charset="0"/>
              </a:rPr>
            </a:br>
            <a:r>
              <a:rPr lang="en-US" sz="1000" kern="0">
                <a:solidFill>
                  <a:prstClr val="white"/>
                </a:solidFill>
                <a:cs typeface="Arial" panose="020B0604020202020204" pitchFamily="34" charset="0"/>
              </a:rPr>
              <a:t>(after induction therapy)</a:t>
            </a:r>
          </a:p>
          <a:p>
            <a:pPr algn="ctr" defTabSz="514350">
              <a:defRPr/>
            </a:pPr>
            <a:r>
              <a:rPr lang="en-US" sz="1000" kern="0">
                <a:solidFill>
                  <a:prstClr val="white"/>
                </a:solidFill>
                <a:cs typeface="Arial" panose="020B0604020202020204" pitchFamily="34" charset="0"/>
              </a:rPr>
              <a:t>2 ongoing</a:t>
            </a:r>
          </a:p>
        </p:txBody>
      </p:sp>
      <p:sp>
        <p:nvSpPr>
          <p:cNvPr id="25" name="Freeform 41">
            <a:extLst>
              <a:ext uri="{FF2B5EF4-FFF2-40B4-BE49-F238E27FC236}">
                <a16:creationId xmlns:a16="http://schemas.microsoft.com/office/drawing/2014/main" xmlns="" id="{676520FD-B379-D396-00D9-54267A10FC22}"/>
              </a:ext>
            </a:extLst>
          </p:cNvPr>
          <p:cNvSpPr/>
          <p:nvPr/>
        </p:nvSpPr>
        <p:spPr>
          <a:xfrm>
            <a:off x="2754350" y="3933743"/>
            <a:ext cx="3177109" cy="415474"/>
          </a:xfrm>
          <a:prstGeom prst="roundRect">
            <a:avLst>
              <a:gd name="adj" fmla="val 9151"/>
            </a:avLst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36000" tIns="36000" rIns="36000" bIns="36000" numCol="1" spcCol="1270" anchor="ctr" anchorCtr="0">
            <a:noAutofit/>
          </a:bodyPr>
          <a:lstStyle/>
          <a:p>
            <a:pPr algn="ctr" defTabSz="514350">
              <a:defRPr/>
            </a:pPr>
            <a:r>
              <a:rPr lang="en-US" sz="1000" b="1" kern="0">
                <a:solidFill>
                  <a:prstClr val="white"/>
                </a:solidFill>
                <a:cs typeface="Arial" panose="020B0604020202020204" pitchFamily="34" charset="0"/>
              </a:rPr>
              <a:t>29 patients at final restaging</a:t>
            </a:r>
            <a:br>
              <a:rPr lang="en-US" sz="1000" b="1" kern="0">
                <a:solidFill>
                  <a:prstClr val="white"/>
                </a:solidFill>
                <a:cs typeface="Arial" panose="020B0604020202020204" pitchFamily="34" charset="0"/>
              </a:rPr>
            </a:br>
            <a:r>
              <a:rPr lang="en-US" sz="1000" b="1" kern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  <a:r>
              <a:rPr lang="en-US" sz="1000" kern="0">
                <a:solidFill>
                  <a:prstClr val="white"/>
                </a:solidFill>
                <a:cs typeface="Arial" panose="020B0604020202020204" pitchFamily="34" charset="0"/>
              </a:rPr>
              <a:t>(after consolidation)</a:t>
            </a:r>
            <a:endParaRPr lang="en-US" sz="1000" kern="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26" name="Freeform 41">
            <a:extLst>
              <a:ext uri="{FF2B5EF4-FFF2-40B4-BE49-F238E27FC236}">
                <a16:creationId xmlns:a16="http://schemas.microsoft.com/office/drawing/2014/main" xmlns="" id="{12342FA7-4640-EB3F-9C6B-75FA31D62909}"/>
              </a:ext>
            </a:extLst>
          </p:cNvPr>
          <p:cNvSpPr/>
          <p:nvPr/>
        </p:nvSpPr>
        <p:spPr>
          <a:xfrm>
            <a:off x="2754351" y="4470105"/>
            <a:ext cx="2602578" cy="550726"/>
          </a:xfrm>
          <a:prstGeom prst="roundRect">
            <a:avLst>
              <a:gd name="adj" fmla="val 9151"/>
            </a:avLst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36000" tIns="36000" rIns="36000" bIns="36000" numCol="1" spcCol="1270" anchor="ctr" anchorCtr="0">
            <a:noAutofit/>
          </a:bodyPr>
          <a:lstStyle/>
          <a:p>
            <a:pPr algn="ctr" defTabSz="514350">
              <a:defRPr/>
            </a:pPr>
            <a:r>
              <a:rPr lang="en-US" sz="1000" b="1" kern="0">
                <a:solidFill>
                  <a:prstClr val="white"/>
                </a:solidFill>
                <a:cs typeface="Arial" panose="020B0604020202020204" pitchFamily="34" charset="0"/>
              </a:rPr>
              <a:t>24 patients continued to maintenance </a:t>
            </a:r>
            <a:br>
              <a:rPr lang="en-US" sz="1000" b="1" kern="0">
                <a:solidFill>
                  <a:prstClr val="white"/>
                </a:solidFill>
                <a:cs typeface="Arial" panose="020B0604020202020204" pitchFamily="34" charset="0"/>
              </a:rPr>
            </a:br>
            <a:r>
              <a:rPr lang="en-US" sz="1000" b="1" kern="0">
                <a:solidFill>
                  <a:prstClr val="white"/>
                </a:solidFill>
                <a:cs typeface="Arial" panose="020B0604020202020204" pitchFamily="34" charset="0"/>
              </a:rPr>
              <a:t>with response at final staging</a:t>
            </a:r>
          </a:p>
          <a:p>
            <a:pPr algn="ctr" defTabSz="514350">
              <a:defRPr/>
            </a:pPr>
            <a:r>
              <a:rPr lang="en-US" sz="1000" kern="0">
                <a:solidFill>
                  <a:prstClr val="white"/>
                </a:solidFill>
                <a:cs typeface="Arial" panose="020B0604020202020204" pitchFamily="34" charset="0"/>
              </a:rPr>
              <a:t>10 CR, 11 PR, 3 SD, 17 ongoing</a:t>
            </a:r>
            <a:endParaRPr lang="en-US" sz="1000" kern="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27" name="Freeform 41">
            <a:extLst>
              <a:ext uri="{FF2B5EF4-FFF2-40B4-BE49-F238E27FC236}">
                <a16:creationId xmlns:a16="http://schemas.microsoft.com/office/drawing/2014/main" xmlns="" id="{47A37586-5B73-5D80-6526-A54210A4E1B2}"/>
              </a:ext>
            </a:extLst>
          </p:cNvPr>
          <p:cNvSpPr/>
          <p:nvPr/>
        </p:nvSpPr>
        <p:spPr>
          <a:xfrm>
            <a:off x="2754350" y="5141717"/>
            <a:ext cx="3177109" cy="550727"/>
          </a:xfrm>
          <a:prstGeom prst="roundRect">
            <a:avLst>
              <a:gd name="adj" fmla="val 9151"/>
            </a:avLst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36000" tIns="36000" rIns="36000" bIns="36000" numCol="1" spcCol="1270" anchor="ctr" anchorCtr="0">
            <a:noAutofit/>
          </a:bodyPr>
          <a:lstStyle/>
          <a:p>
            <a:pPr algn="ctr" defTabSz="514350">
              <a:defRPr/>
            </a:pPr>
            <a:r>
              <a:rPr lang="en-US" sz="1000" b="1" kern="0">
                <a:solidFill>
                  <a:prstClr val="white"/>
                </a:solidFill>
                <a:cs typeface="Arial" panose="020B0604020202020204" pitchFamily="34" charset="0"/>
              </a:rPr>
              <a:t>7 patients with response assessment at final restaging that continued to follow-up at time of data cutoff</a:t>
            </a:r>
            <a:endParaRPr lang="en-US" sz="1000" kern="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28" name="Espace réservé du texte 6">
            <a:extLst>
              <a:ext uri="{FF2B5EF4-FFF2-40B4-BE49-F238E27FC236}">
                <a16:creationId xmlns:a16="http://schemas.microsoft.com/office/drawing/2014/main" xmlns="" id="{BD6F543D-2961-F7F5-ED7A-39370100DA4B}"/>
              </a:ext>
            </a:extLst>
          </p:cNvPr>
          <p:cNvSpPr txBox="1">
            <a:spLocks/>
          </p:cNvSpPr>
          <p:nvPr/>
        </p:nvSpPr>
        <p:spPr>
          <a:xfrm>
            <a:off x="1254267" y="2263860"/>
            <a:ext cx="1384594" cy="267748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lIns="0" tIns="0" rIns="0" bIns="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rgbClr val="737078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1000" b="0">
                <a:solidFill>
                  <a:prstClr val="black">
                    <a:lumMod val="65000"/>
                    <a:lumOff val="35000"/>
                  </a:prstClr>
                </a:solidFill>
              </a:rPr>
              <a:t>Safety population</a:t>
            </a:r>
            <a:endParaRPr lang="fr-FR" sz="800" b="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9" name="Espace réservé du texte 6">
            <a:extLst>
              <a:ext uri="{FF2B5EF4-FFF2-40B4-BE49-F238E27FC236}">
                <a16:creationId xmlns:a16="http://schemas.microsoft.com/office/drawing/2014/main" xmlns="" id="{A77DA77F-95BB-F043-BC08-77EC6F3F2109}"/>
              </a:ext>
            </a:extLst>
          </p:cNvPr>
          <p:cNvSpPr txBox="1">
            <a:spLocks/>
          </p:cNvSpPr>
          <p:nvPr/>
        </p:nvSpPr>
        <p:spPr>
          <a:xfrm>
            <a:off x="1254267" y="2795506"/>
            <a:ext cx="1384594" cy="267748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lIns="0" tIns="0" rIns="0" bIns="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rgbClr val="737078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1000" b="0">
                <a:solidFill>
                  <a:prstClr val="black">
                    <a:lumMod val="65000"/>
                    <a:lumOff val="35000"/>
                  </a:prstClr>
                </a:solidFill>
              </a:rPr>
              <a:t>Full analysis set</a:t>
            </a:r>
            <a:endParaRPr lang="fr-FR" sz="800" b="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0" name="Espace réservé du texte 6">
            <a:extLst>
              <a:ext uri="{FF2B5EF4-FFF2-40B4-BE49-F238E27FC236}">
                <a16:creationId xmlns:a16="http://schemas.microsoft.com/office/drawing/2014/main" xmlns="" id="{B9C868E7-4117-8076-32C3-F6097A705C71}"/>
              </a:ext>
            </a:extLst>
          </p:cNvPr>
          <p:cNvSpPr txBox="1">
            <a:spLocks/>
          </p:cNvSpPr>
          <p:nvPr/>
        </p:nvSpPr>
        <p:spPr>
          <a:xfrm>
            <a:off x="1254267" y="4863484"/>
            <a:ext cx="1384594" cy="443178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lIns="0" tIns="0" rIns="0" bIns="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rgbClr val="737078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1000" b="0">
                <a:solidFill>
                  <a:prstClr val="black">
                    <a:lumMod val="65000"/>
                    <a:lumOff val="35000"/>
                  </a:prstClr>
                </a:solidFill>
              </a:rPr>
              <a:t>2 discontinued study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1000" b="0">
                <a:solidFill>
                  <a:prstClr val="black">
                    <a:lumMod val="65000"/>
                    <a:lumOff val="35000"/>
                  </a:prstClr>
                </a:solidFill>
              </a:rPr>
              <a:t>2 deaths</a:t>
            </a:r>
            <a:endParaRPr lang="fr-FR" sz="800" b="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4" name="Espace réservé du texte 6">
            <a:extLst>
              <a:ext uri="{FF2B5EF4-FFF2-40B4-BE49-F238E27FC236}">
                <a16:creationId xmlns:a16="http://schemas.microsoft.com/office/drawing/2014/main" xmlns="" id="{2FFB3F7F-5D2A-ABA7-1905-24F7E8E2BA04}"/>
              </a:ext>
            </a:extLst>
          </p:cNvPr>
          <p:cNvSpPr txBox="1">
            <a:spLocks/>
          </p:cNvSpPr>
          <p:nvPr/>
        </p:nvSpPr>
        <p:spPr>
          <a:xfrm>
            <a:off x="6054189" y="1396124"/>
            <a:ext cx="2667672" cy="32414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lIns="0" tIns="0" rIns="0" bIns="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rgbClr val="737078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1000">
                <a:solidFill>
                  <a:prstClr val="black">
                    <a:lumMod val="65000"/>
                    <a:lumOff val="35000"/>
                  </a:prstClr>
                </a:solidFill>
              </a:rPr>
              <a:t>6 excluded patients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1000" b="0">
                <a:solidFill>
                  <a:prstClr val="black">
                    <a:lumMod val="65000"/>
                    <a:lumOff val="35000"/>
                  </a:prstClr>
                </a:solidFill>
              </a:rPr>
              <a:t>3 inclusion/exclusion criteria, 3 deaths</a:t>
            </a:r>
            <a:endParaRPr lang="fr-FR" sz="800" b="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xmlns="" id="{D1CCFD3F-870D-520C-86CE-C1CC48DE9C56}"/>
              </a:ext>
            </a:extLst>
          </p:cNvPr>
          <p:cNvSpPr txBox="1">
            <a:spLocks/>
          </p:cNvSpPr>
          <p:nvPr/>
        </p:nvSpPr>
        <p:spPr>
          <a:xfrm>
            <a:off x="6054189" y="1869756"/>
            <a:ext cx="2667672" cy="32414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lIns="0" tIns="0" rIns="0" bIns="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rgbClr val="737078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1000">
                <a:solidFill>
                  <a:prstClr val="black">
                    <a:lumMod val="65000"/>
                    <a:lumOff val="35000"/>
                  </a:prstClr>
                </a:solidFill>
              </a:rPr>
              <a:t>2 excluded patients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1000" b="0">
                <a:solidFill>
                  <a:prstClr val="black">
                    <a:lumMod val="65000"/>
                    <a:lumOff val="35000"/>
                  </a:prstClr>
                </a:solidFill>
              </a:rPr>
              <a:t>1 death, 1 withdrawal of consent</a:t>
            </a:r>
            <a:endParaRPr lang="fr-FR" sz="800" b="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xmlns="" id="{6ABCDFFF-E96B-C0B1-7B22-0FACA3A8B037}"/>
              </a:ext>
            </a:extLst>
          </p:cNvPr>
          <p:cNvSpPr txBox="1">
            <a:spLocks/>
          </p:cNvSpPr>
          <p:nvPr/>
        </p:nvSpPr>
        <p:spPr>
          <a:xfrm>
            <a:off x="6054189" y="2286744"/>
            <a:ext cx="2667672" cy="747769"/>
          </a:xfrm>
          <a:prstGeom prst="roundRect">
            <a:avLst>
              <a:gd name="adj" fmla="val 5846"/>
            </a:avLst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lIns="0" tIns="0" rIns="0" bIns="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rgbClr val="737078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1000">
                <a:solidFill>
                  <a:prstClr val="black">
                    <a:lumMod val="65000"/>
                    <a:lumOff val="35000"/>
                  </a:prstClr>
                </a:solidFill>
              </a:rPr>
              <a:t>9 discontinued study treatment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1000" b="0">
                <a:solidFill>
                  <a:prstClr val="black">
                    <a:lumMod val="65000"/>
                    <a:lumOff val="35000"/>
                  </a:prstClr>
                </a:solidFill>
              </a:rPr>
              <a:t>1 PD, 2 PD requiring treatment, 1 death, </a:t>
            </a:r>
            <a:br>
              <a:rPr lang="fr-FR" sz="1000" b="0">
                <a:solidFill>
                  <a:prstClr val="black">
                    <a:lumMod val="65000"/>
                    <a:lumOff val="35000"/>
                  </a:prstClr>
                </a:solidFill>
              </a:rPr>
            </a:br>
            <a:r>
              <a:rPr lang="fr-FR" sz="1000" b="0">
                <a:solidFill>
                  <a:prstClr val="black">
                    <a:lumMod val="65000"/>
                    <a:lumOff val="35000"/>
                  </a:prstClr>
                </a:solidFill>
              </a:rPr>
              <a:t>3 AEs, 1 AE follow by death, </a:t>
            </a:r>
            <a:br>
              <a:rPr lang="fr-FR" sz="1000" b="0">
                <a:solidFill>
                  <a:prstClr val="black">
                    <a:lumMod val="65000"/>
                    <a:lumOff val="35000"/>
                  </a:prstClr>
                </a:solidFill>
              </a:rPr>
            </a:br>
            <a:r>
              <a:rPr lang="fr-FR" sz="1000" b="0">
                <a:solidFill>
                  <a:prstClr val="black">
                    <a:lumMod val="65000"/>
                    <a:lumOff val="35000"/>
                  </a:prstClr>
                </a:solidFill>
              </a:rPr>
              <a:t>1 non compliance</a:t>
            </a:r>
            <a:endParaRPr lang="fr-FR" sz="800" b="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xmlns="" id="{9B24E34E-6BD1-6A55-FFDC-13133B282B89}"/>
              </a:ext>
            </a:extLst>
          </p:cNvPr>
          <p:cNvSpPr txBox="1">
            <a:spLocks/>
          </p:cNvSpPr>
          <p:nvPr/>
        </p:nvSpPr>
        <p:spPr>
          <a:xfrm>
            <a:off x="6054189" y="3138702"/>
            <a:ext cx="2667672" cy="32414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lIns="0" tIns="0" rIns="0" bIns="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rgbClr val="737078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1000">
                <a:solidFill>
                  <a:prstClr val="black">
                    <a:lumMod val="65000"/>
                    <a:lumOff val="35000"/>
                  </a:prstClr>
                </a:solidFill>
              </a:rPr>
              <a:t>0 discontinued study treatment</a:t>
            </a:r>
          </a:p>
        </p:txBody>
      </p:sp>
      <p:sp>
        <p:nvSpPr>
          <p:cNvPr id="38" name="Espace réservé du texte 6">
            <a:extLst>
              <a:ext uri="{FF2B5EF4-FFF2-40B4-BE49-F238E27FC236}">
                <a16:creationId xmlns:a16="http://schemas.microsoft.com/office/drawing/2014/main" xmlns="" id="{041E9583-DE99-7D71-50FB-EBCE7010680F}"/>
              </a:ext>
            </a:extLst>
          </p:cNvPr>
          <p:cNvSpPr txBox="1">
            <a:spLocks/>
          </p:cNvSpPr>
          <p:nvPr/>
        </p:nvSpPr>
        <p:spPr>
          <a:xfrm>
            <a:off x="6054189" y="3680855"/>
            <a:ext cx="2667672" cy="668362"/>
          </a:xfrm>
          <a:prstGeom prst="roundRect">
            <a:avLst>
              <a:gd name="adj" fmla="val 6529"/>
            </a:avLst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lIns="0" tIns="0" rIns="0" bIns="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rgbClr val="737078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1000">
                <a:solidFill>
                  <a:prstClr val="black">
                    <a:lumMod val="65000"/>
                    <a:lumOff val="35000"/>
                  </a:prstClr>
                </a:solidFill>
              </a:rPr>
              <a:t>17 discontinued study treatment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1000" b="0">
                <a:solidFill>
                  <a:prstClr val="black">
                    <a:lumMod val="65000"/>
                    <a:lumOff val="35000"/>
                  </a:prstClr>
                </a:solidFill>
              </a:rPr>
              <a:t>11 PD, 2 PD requiring treatment,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1000" b="0">
                <a:solidFill>
                  <a:prstClr val="black">
                    <a:lumMod val="65000"/>
                    <a:lumOff val="35000"/>
                  </a:prstClr>
                </a:solidFill>
              </a:rPr>
              <a:t>1 new CLL therapy without PD</a:t>
            </a:r>
            <a:br>
              <a:rPr lang="fr-FR" sz="1000" b="0">
                <a:solidFill>
                  <a:prstClr val="black">
                    <a:lumMod val="65000"/>
                    <a:lumOff val="35000"/>
                  </a:prstClr>
                </a:solidFill>
              </a:rPr>
            </a:br>
            <a:r>
              <a:rPr lang="fr-FR" sz="1000" b="0">
                <a:solidFill>
                  <a:prstClr val="black">
                    <a:lumMod val="65000"/>
                    <a:lumOff val="35000"/>
                  </a:prstClr>
                </a:solidFill>
              </a:rPr>
              <a:t>2 AEs, 1 AE and PD</a:t>
            </a:r>
            <a:endParaRPr lang="fr-FR" sz="100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9" name="Espace réservé du texte 6">
            <a:extLst>
              <a:ext uri="{FF2B5EF4-FFF2-40B4-BE49-F238E27FC236}">
                <a16:creationId xmlns:a16="http://schemas.microsoft.com/office/drawing/2014/main" xmlns="" id="{F3A48F90-6183-4F93-9C2B-4AED30437459}"/>
              </a:ext>
            </a:extLst>
          </p:cNvPr>
          <p:cNvSpPr txBox="1">
            <a:spLocks/>
          </p:cNvSpPr>
          <p:nvPr/>
        </p:nvSpPr>
        <p:spPr>
          <a:xfrm>
            <a:off x="6054189" y="4470105"/>
            <a:ext cx="2667672" cy="550726"/>
          </a:xfrm>
          <a:prstGeom prst="roundRect">
            <a:avLst>
              <a:gd name="adj" fmla="val 6529"/>
            </a:avLst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lIns="0" tIns="0" rIns="0" bIns="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rgbClr val="737078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1000">
                <a:solidFill>
                  <a:prstClr val="black">
                    <a:lumMod val="65000"/>
                    <a:lumOff val="35000"/>
                  </a:prstClr>
                </a:solidFill>
              </a:rPr>
              <a:t>5 patients with missing response, of wich 3 discontinued study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1000" b="0">
                <a:solidFill>
                  <a:prstClr val="black">
                    <a:lumMod val="65000"/>
                    <a:lumOff val="35000"/>
                  </a:prstClr>
                </a:solidFill>
              </a:rPr>
              <a:t>2 deaths, 1 physician’s decision</a:t>
            </a:r>
            <a:endParaRPr lang="fr-FR" sz="100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xmlns="" id="{A64051A3-1F27-3A4E-6447-B2A93C65299D}"/>
              </a:ext>
            </a:extLst>
          </p:cNvPr>
          <p:cNvCxnSpPr>
            <a:cxnSpLocks/>
          </p:cNvCxnSpPr>
          <p:nvPr/>
        </p:nvCxnSpPr>
        <p:spPr>
          <a:xfrm>
            <a:off x="5620098" y="4325748"/>
            <a:ext cx="0" cy="815968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xmlns="" id="{14DEFF1B-AC48-8517-D1F8-A5811411D543}"/>
              </a:ext>
            </a:extLst>
          </p:cNvPr>
          <p:cNvCxnSpPr>
            <a:cxnSpLocks/>
          </p:cNvCxnSpPr>
          <p:nvPr/>
        </p:nvCxnSpPr>
        <p:spPr>
          <a:xfrm>
            <a:off x="4342905" y="3875203"/>
            <a:ext cx="1711284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xmlns="" id="{C42CB8F4-D752-6DC8-489A-0B341F7C4F0F}"/>
              </a:ext>
            </a:extLst>
          </p:cNvPr>
          <p:cNvCxnSpPr>
            <a:cxnSpLocks/>
          </p:cNvCxnSpPr>
          <p:nvPr/>
        </p:nvCxnSpPr>
        <p:spPr>
          <a:xfrm flipH="1">
            <a:off x="2638861" y="5076980"/>
            <a:ext cx="1704044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xmlns="" id="{FDCA975A-9FC3-5EB7-D4FC-C3BF1CD28F60}"/>
              </a:ext>
            </a:extLst>
          </p:cNvPr>
          <p:cNvCxnSpPr>
            <a:cxnSpLocks/>
            <a:stCxn id="23" idx="1"/>
            <a:endCxn id="29" idx="3"/>
          </p:cNvCxnSpPr>
          <p:nvPr/>
        </p:nvCxnSpPr>
        <p:spPr>
          <a:xfrm flipH="1" flipV="1">
            <a:off x="2638861" y="2929380"/>
            <a:ext cx="115489" cy="4121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xmlns="" id="{C8560E28-851A-DA34-E8F5-A9CD379918BA}"/>
              </a:ext>
            </a:extLst>
          </p:cNvPr>
          <p:cNvCxnSpPr>
            <a:cxnSpLocks/>
            <a:stCxn id="18" idx="1"/>
            <a:endCxn id="28" idx="3"/>
          </p:cNvCxnSpPr>
          <p:nvPr/>
        </p:nvCxnSpPr>
        <p:spPr>
          <a:xfrm flipH="1">
            <a:off x="2638861" y="2397139"/>
            <a:ext cx="115489" cy="595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avec flèche 54">
            <a:extLst>
              <a:ext uri="{FF2B5EF4-FFF2-40B4-BE49-F238E27FC236}">
                <a16:creationId xmlns:a16="http://schemas.microsoft.com/office/drawing/2014/main" xmlns="" id="{DBACD03F-3C10-9498-5BCC-4AFE7E035667}"/>
              </a:ext>
            </a:extLst>
          </p:cNvPr>
          <p:cNvCxnSpPr>
            <a:cxnSpLocks/>
          </p:cNvCxnSpPr>
          <p:nvPr/>
        </p:nvCxnSpPr>
        <p:spPr>
          <a:xfrm>
            <a:off x="4342904" y="3211761"/>
            <a:ext cx="1711284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avec flèche 55">
            <a:extLst>
              <a:ext uri="{FF2B5EF4-FFF2-40B4-BE49-F238E27FC236}">
                <a16:creationId xmlns:a16="http://schemas.microsoft.com/office/drawing/2014/main" xmlns="" id="{E8AE1BBF-24C1-298B-B0D0-73B352BD0837}"/>
              </a:ext>
            </a:extLst>
          </p:cNvPr>
          <p:cNvCxnSpPr>
            <a:cxnSpLocks/>
          </p:cNvCxnSpPr>
          <p:nvPr/>
        </p:nvCxnSpPr>
        <p:spPr>
          <a:xfrm>
            <a:off x="4342903" y="2661607"/>
            <a:ext cx="1711284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avec flèche 56">
            <a:extLst>
              <a:ext uri="{FF2B5EF4-FFF2-40B4-BE49-F238E27FC236}">
                <a16:creationId xmlns:a16="http://schemas.microsoft.com/office/drawing/2014/main" xmlns="" id="{EC27C443-9839-C898-A71D-51C6C15B24F9}"/>
              </a:ext>
            </a:extLst>
          </p:cNvPr>
          <p:cNvCxnSpPr>
            <a:cxnSpLocks/>
          </p:cNvCxnSpPr>
          <p:nvPr/>
        </p:nvCxnSpPr>
        <p:spPr>
          <a:xfrm>
            <a:off x="4342902" y="2135729"/>
            <a:ext cx="1711284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avec flèche 57">
            <a:extLst>
              <a:ext uri="{FF2B5EF4-FFF2-40B4-BE49-F238E27FC236}">
                <a16:creationId xmlns:a16="http://schemas.microsoft.com/office/drawing/2014/main" xmlns="" id="{1A54E855-4DB0-D5D3-E626-073B8D765F0A}"/>
              </a:ext>
            </a:extLst>
          </p:cNvPr>
          <p:cNvCxnSpPr>
            <a:cxnSpLocks/>
          </p:cNvCxnSpPr>
          <p:nvPr/>
        </p:nvCxnSpPr>
        <p:spPr>
          <a:xfrm>
            <a:off x="4342901" y="1585575"/>
            <a:ext cx="1711284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18362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diagramme, capture d’écran, carte&#10;&#10;Description générée automatiquement">
            <a:extLst>
              <a:ext uri="{FF2B5EF4-FFF2-40B4-BE49-F238E27FC236}">
                <a16:creationId xmlns:a16="http://schemas.microsoft.com/office/drawing/2014/main" xmlns="" id="{ED289343-0FAE-7247-2A58-81AE473D0D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13" t="3698" r="23354" b="10929"/>
          <a:stretch/>
        </p:blipFill>
        <p:spPr>
          <a:xfrm>
            <a:off x="1804988" y="1458051"/>
            <a:ext cx="4327160" cy="3386674"/>
          </a:xfrm>
          <a:prstGeom prst="rect">
            <a:avLst/>
          </a:prstGeom>
        </p:spPr>
      </p:pic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xmlns="" id="{F087BFA8-7A5D-55EE-36F5-1DA781563C89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fr-FR" dirty="0"/>
              <a:t>O. Al </a:t>
            </a:r>
            <a:r>
              <a:rPr lang="fr-FR" dirty="0" err="1"/>
              <a:t>Sawaf</a:t>
            </a:r>
            <a:r>
              <a:rPr lang="fr-FR" dirty="0"/>
              <a:t> et al., ASH</a:t>
            </a:r>
            <a:r>
              <a:rPr lang="fr-FR" baseline="30000" dirty="0"/>
              <a:t>® </a:t>
            </a:r>
            <a:r>
              <a:rPr lang="fr-FR" dirty="0"/>
              <a:t>2023, Abs #204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83FB1C32-EDFB-566E-8785-DC8F254EFC8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sz="2800"/>
              <a:t>Tislelizumab + zanubrutinib pour le syndrome de Richter </a:t>
            </a:r>
            <a:r>
              <a:rPr lang="fr-FR" sz="2800" b="0"/>
              <a:t>(SR)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7FF90D4C-FC05-61B9-1204-AAE7C7B6181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32773" y="600479"/>
            <a:ext cx="11259224" cy="341085"/>
          </a:xfrm>
        </p:spPr>
        <p:txBody>
          <a:bodyPr/>
          <a:lstStyle/>
          <a:p>
            <a:r>
              <a:rPr lang="fr-FR" sz="1800" dirty="0"/>
              <a:t>Temps médian d’observation = </a:t>
            </a:r>
            <a:r>
              <a:rPr lang="fr-FR" sz="1800" dirty="0" smtClean="0"/>
              <a:t>13,9 </a:t>
            </a:r>
            <a:r>
              <a:rPr lang="fr-FR" sz="1800" dirty="0"/>
              <a:t>mois</a:t>
            </a:r>
            <a:endParaRPr lang="fr-FR" sz="1800" b="0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D8914D4E-EFF1-9B80-131E-14C827ADA8B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159170" y="1195209"/>
            <a:ext cx="5250178" cy="4094949"/>
          </a:xfrm>
        </p:spPr>
        <p:txBody>
          <a:bodyPr/>
          <a:lstStyle/>
          <a:p>
            <a:r>
              <a:rPr lang="fr-FR" dirty="0"/>
              <a:t> </a:t>
            </a:r>
          </a:p>
        </p:txBody>
      </p:sp>
      <p:graphicFrame>
        <p:nvGraphicFramePr>
          <p:cNvPr id="11" name="Chart 16">
            <a:extLst>
              <a:ext uri="{FF2B5EF4-FFF2-40B4-BE49-F238E27FC236}">
                <a16:creationId xmlns:a16="http://schemas.microsoft.com/office/drawing/2014/main" xmlns="" id="{251F30E9-05E7-E953-4CAF-184878CCDB28}"/>
              </a:ext>
            </a:extLst>
          </p:cNvPr>
          <p:cNvGraphicFramePr/>
          <p:nvPr>
            <p:extLst/>
          </p:nvPr>
        </p:nvGraphicFramePr>
        <p:xfrm>
          <a:off x="1637731" y="4699500"/>
          <a:ext cx="4716450" cy="590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Espace réservé du contenu 5">
            <a:extLst>
              <a:ext uri="{FF2B5EF4-FFF2-40B4-BE49-F238E27FC236}">
                <a16:creationId xmlns:a16="http://schemas.microsoft.com/office/drawing/2014/main" xmlns="" id="{36CED194-4896-97E5-CF30-2F1A5DF7F857}"/>
              </a:ext>
            </a:extLst>
          </p:cNvPr>
          <p:cNvSpPr txBox="1">
            <a:spLocks/>
          </p:cNvSpPr>
          <p:nvPr/>
        </p:nvSpPr>
        <p:spPr>
          <a:xfrm>
            <a:off x="6670927" y="1195209"/>
            <a:ext cx="5250178" cy="4094950"/>
          </a:xfrm>
          <a:prstGeom prst="rect">
            <a:avLst/>
          </a:prstGeom>
          <a:ln w="12700">
            <a:solidFill>
              <a:srgbClr val="005086"/>
            </a:solidFill>
          </a:ln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>
                <a:solidFill>
                  <a:prstClr val="black"/>
                </a:solidFill>
              </a:rPr>
              <a:t> </a:t>
            </a:r>
            <a:endParaRPr lang="fr-FR" dirty="0">
              <a:solidFill>
                <a:prstClr val="black"/>
              </a:solidFill>
            </a:endParaRP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xmlns="" id="{9EDDFFCB-72DB-088E-EFFC-844653CCBFFD}"/>
              </a:ext>
            </a:extLst>
          </p:cNvPr>
          <p:cNvGraphicFramePr/>
          <p:nvPr>
            <p:extLst/>
          </p:nvPr>
        </p:nvGraphicFramePr>
        <p:xfrm>
          <a:off x="6670928" y="1377235"/>
          <a:ext cx="5190354" cy="3531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xmlns="" id="{FBCB5A29-46E5-B8F1-53FB-51773BF854BC}"/>
              </a:ext>
            </a:extLst>
          </p:cNvPr>
          <p:cNvSpPr txBox="1">
            <a:spLocks/>
          </p:cNvSpPr>
          <p:nvPr/>
        </p:nvSpPr>
        <p:spPr>
          <a:xfrm rot="16200000">
            <a:off x="1105057" y="2890946"/>
            <a:ext cx="650507" cy="25761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rgbClr val="737078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1000" b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Patients</a:t>
            </a:r>
            <a:endParaRPr lang="fr-FR" sz="700" b="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4" name="Tableau 13">
            <a:extLst>
              <a:ext uri="{FF2B5EF4-FFF2-40B4-BE49-F238E27FC236}">
                <a16:creationId xmlns:a16="http://schemas.microsoft.com/office/drawing/2014/main" xmlns="" id="{E9074670-58D8-2645-5E4E-CA07F553319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887308" y="4810099"/>
          <a:ext cx="4914162" cy="415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532">
                  <a:extLst>
                    <a:ext uri="{9D8B030D-6E8A-4147-A177-3AD203B41FA5}">
                      <a16:colId xmlns:a16="http://schemas.microsoft.com/office/drawing/2014/main" xmlns="" val="1796791387"/>
                    </a:ext>
                  </a:extLst>
                </a:gridCol>
                <a:gridCol w="253035">
                  <a:extLst>
                    <a:ext uri="{9D8B030D-6E8A-4147-A177-3AD203B41FA5}">
                      <a16:colId xmlns:a16="http://schemas.microsoft.com/office/drawing/2014/main" xmlns="" val="87126769"/>
                    </a:ext>
                  </a:extLst>
                </a:gridCol>
                <a:gridCol w="253035">
                  <a:extLst>
                    <a:ext uri="{9D8B030D-6E8A-4147-A177-3AD203B41FA5}">
                      <a16:colId xmlns:a16="http://schemas.microsoft.com/office/drawing/2014/main" xmlns="" val="2091545322"/>
                    </a:ext>
                  </a:extLst>
                </a:gridCol>
                <a:gridCol w="253035">
                  <a:extLst>
                    <a:ext uri="{9D8B030D-6E8A-4147-A177-3AD203B41FA5}">
                      <a16:colId xmlns:a16="http://schemas.microsoft.com/office/drawing/2014/main" xmlns="" val="1452934103"/>
                    </a:ext>
                  </a:extLst>
                </a:gridCol>
                <a:gridCol w="253035">
                  <a:extLst>
                    <a:ext uri="{9D8B030D-6E8A-4147-A177-3AD203B41FA5}">
                      <a16:colId xmlns:a16="http://schemas.microsoft.com/office/drawing/2014/main" xmlns="" val="2768426404"/>
                    </a:ext>
                  </a:extLst>
                </a:gridCol>
                <a:gridCol w="253035">
                  <a:extLst>
                    <a:ext uri="{9D8B030D-6E8A-4147-A177-3AD203B41FA5}">
                      <a16:colId xmlns:a16="http://schemas.microsoft.com/office/drawing/2014/main" xmlns="" val="3323036794"/>
                    </a:ext>
                  </a:extLst>
                </a:gridCol>
                <a:gridCol w="253035">
                  <a:extLst>
                    <a:ext uri="{9D8B030D-6E8A-4147-A177-3AD203B41FA5}">
                      <a16:colId xmlns:a16="http://schemas.microsoft.com/office/drawing/2014/main" xmlns="" val="4110264379"/>
                    </a:ext>
                  </a:extLst>
                </a:gridCol>
                <a:gridCol w="253035">
                  <a:extLst>
                    <a:ext uri="{9D8B030D-6E8A-4147-A177-3AD203B41FA5}">
                      <a16:colId xmlns:a16="http://schemas.microsoft.com/office/drawing/2014/main" xmlns="" val="2838685256"/>
                    </a:ext>
                  </a:extLst>
                </a:gridCol>
                <a:gridCol w="253035">
                  <a:extLst>
                    <a:ext uri="{9D8B030D-6E8A-4147-A177-3AD203B41FA5}">
                      <a16:colId xmlns:a16="http://schemas.microsoft.com/office/drawing/2014/main" xmlns="" val="3870954392"/>
                    </a:ext>
                  </a:extLst>
                </a:gridCol>
                <a:gridCol w="253035">
                  <a:extLst>
                    <a:ext uri="{9D8B030D-6E8A-4147-A177-3AD203B41FA5}">
                      <a16:colId xmlns:a16="http://schemas.microsoft.com/office/drawing/2014/main" xmlns="" val="4261566886"/>
                    </a:ext>
                  </a:extLst>
                </a:gridCol>
                <a:gridCol w="253035">
                  <a:extLst>
                    <a:ext uri="{9D8B030D-6E8A-4147-A177-3AD203B41FA5}">
                      <a16:colId xmlns:a16="http://schemas.microsoft.com/office/drawing/2014/main" xmlns="" val="1221236451"/>
                    </a:ext>
                  </a:extLst>
                </a:gridCol>
                <a:gridCol w="253035">
                  <a:extLst>
                    <a:ext uri="{9D8B030D-6E8A-4147-A177-3AD203B41FA5}">
                      <a16:colId xmlns:a16="http://schemas.microsoft.com/office/drawing/2014/main" xmlns="" val="2461253195"/>
                    </a:ext>
                  </a:extLst>
                </a:gridCol>
                <a:gridCol w="253035">
                  <a:extLst>
                    <a:ext uri="{9D8B030D-6E8A-4147-A177-3AD203B41FA5}">
                      <a16:colId xmlns:a16="http://schemas.microsoft.com/office/drawing/2014/main" xmlns="" val="112325588"/>
                    </a:ext>
                  </a:extLst>
                </a:gridCol>
                <a:gridCol w="253035">
                  <a:extLst>
                    <a:ext uri="{9D8B030D-6E8A-4147-A177-3AD203B41FA5}">
                      <a16:colId xmlns:a16="http://schemas.microsoft.com/office/drawing/2014/main" xmlns="" val="3187258541"/>
                    </a:ext>
                  </a:extLst>
                </a:gridCol>
                <a:gridCol w="253035">
                  <a:extLst>
                    <a:ext uri="{9D8B030D-6E8A-4147-A177-3AD203B41FA5}">
                      <a16:colId xmlns:a16="http://schemas.microsoft.com/office/drawing/2014/main" xmlns="" val="1098140682"/>
                    </a:ext>
                  </a:extLst>
                </a:gridCol>
                <a:gridCol w="253035">
                  <a:extLst>
                    <a:ext uri="{9D8B030D-6E8A-4147-A177-3AD203B41FA5}">
                      <a16:colId xmlns:a16="http://schemas.microsoft.com/office/drawing/2014/main" xmlns="" val="1149399730"/>
                    </a:ext>
                  </a:extLst>
                </a:gridCol>
                <a:gridCol w="253035">
                  <a:extLst>
                    <a:ext uri="{9D8B030D-6E8A-4147-A177-3AD203B41FA5}">
                      <a16:colId xmlns:a16="http://schemas.microsoft.com/office/drawing/2014/main" xmlns="" val="789287851"/>
                    </a:ext>
                  </a:extLst>
                </a:gridCol>
                <a:gridCol w="253035">
                  <a:extLst>
                    <a:ext uri="{9D8B030D-6E8A-4147-A177-3AD203B41FA5}">
                      <a16:colId xmlns:a16="http://schemas.microsoft.com/office/drawing/2014/main" xmlns="" val="1799216007"/>
                    </a:ext>
                  </a:extLst>
                </a:gridCol>
                <a:gridCol w="253035">
                  <a:extLst>
                    <a:ext uri="{9D8B030D-6E8A-4147-A177-3AD203B41FA5}">
                      <a16:colId xmlns:a16="http://schemas.microsoft.com/office/drawing/2014/main" xmlns="" val="304042180"/>
                    </a:ext>
                  </a:extLst>
                </a:gridCol>
              </a:tblGrid>
              <a:tr h="138528"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 dirty="0">
                          <a:solidFill>
                            <a:schemeClr val="bg1"/>
                          </a:solidFill>
                          <a:latin typeface="+mn-lt"/>
                        </a:rPr>
                        <a:t>SG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39630942"/>
                  </a:ext>
                </a:extLst>
              </a:tr>
              <a:tr h="138528"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 dirty="0">
                          <a:solidFill>
                            <a:schemeClr val="bg1"/>
                          </a:solidFill>
                          <a:latin typeface="+mn-lt"/>
                        </a:rPr>
                        <a:t>SSP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61176060"/>
                  </a:ext>
                </a:extLst>
              </a:tr>
              <a:tr h="138528"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DOR</a:t>
                      </a:r>
                      <a:endParaRPr lang="en-US" sz="9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222647"/>
                  </a:ext>
                </a:extLst>
              </a:tr>
            </a:tbl>
          </a:graphicData>
        </a:graphic>
      </p:graphicFrame>
      <p:sp>
        <p:nvSpPr>
          <p:cNvPr id="18" name="Forme libre : forme 17">
            <a:extLst>
              <a:ext uri="{FF2B5EF4-FFF2-40B4-BE49-F238E27FC236}">
                <a16:creationId xmlns:a16="http://schemas.microsoft.com/office/drawing/2014/main" xmlns="" id="{2371D751-7F40-B529-1BB0-F065D21A30F2}"/>
              </a:ext>
            </a:extLst>
          </p:cNvPr>
          <p:cNvSpPr/>
          <p:nvPr/>
        </p:nvSpPr>
        <p:spPr>
          <a:xfrm>
            <a:off x="7340906" y="1527670"/>
            <a:ext cx="4502227" cy="800559"/>
          </a:xfrm>
          <a:custGeom>
            <a:avLst/>
            <a:gdLst>
              <a:gd name="connsiteX0" fmla="*/ 0 w 4502227"/>
              <a:gd name="connsiteY0" fmla="*/ 0 h 800559"/>
              <a:gd name="connsiteX1" fmla="*/ 212993 w 4502227"/>
              <a:gd name="connsiteY1" fmla="*/ 0 h 800559"/>
              <a:gd name="connsiteX2" fmla="*/ 212993 w 4502227"/>
              <a:gd name="connsiteY2" fmla="*/ 51412 h 800559"/>
              <a:gd name="connsiteX3" fmla="*/ 514121 w 4502227"/>
              <a:gd name="connsiteY3" fmla="*/ 51412 h 800559"/>
              <a:gd name="connsiteX4" fmla="*/ 514121 w 4502227"/>
              <a:gd name="connsiteY4" fmla="*/ 102824 h 800559"/>
              <a:gd name="connsiteX5" fmla="*/ 605928 w 4502227"/>
              <a:gd name="connsiteY5" fmla="*/ 102824 h 800559"/>
              <a:gd name="connsiteX6" fmla="*/ 605928 w 4502227"/>
              <a:gd name="connsiteY6" fmla="*/ 165253 h 800559"/>
              <a:gd name="connsiteX7" fmla="*/ 649995 w 4502227"/>
              <a:gd name="connsiteY7" fmla="*/ 165253 h 800559"/>
              <a:gd name="connsiteX8" fmla="*/ 649995 w 4502227"/>
              <a:gd name="connsiteY8" fmla="*/ 231354 h 800559"/>
              <a:gd name="connsiteX9" fmla="*/ 672029 w 4502227"/>
              <a:gd name="connsiteY9" fmla="*/ 231354 h 800559"/>
              <a:gd name="connsiteX10" fmla="*/ 672029 w 4502227"/>
              <a:gd name="connsiteY10" fmla="*/ 293783 h 800559"/>
              <a:gd name="connsiteX11" fmla="*/ 701407 w 4502227"/>
              <a:gd name="connsiteY11" fmla="*/ 293783 h 800559"/>
              <a:gd name="connsiteX12" fmla="*/ 701407 w 4502227"/>
              <a:gd name="connsiteY12" fmla="*/ 359885 h 800559"/>
              <a:gd name="connsiteX13" fmla="*/ 885022 w 4502227"/>
              <a:gd name="connsiteY13" fmla="*/ 359885 h 800559"/>
              <a:gd name="connsiteX14" fmla="*/ 885022 w 4502227"/>
              <a:gd name="connsiteY14" fmla="*/ 411297 h 800559"/>
              <a:gd name="connsiteX15" fmla="*/ 1017224 w 4502227"/>
              <a:gd name="connsiteY15" fmla="*/ 411297 h 800559"/>
              <a:gd name="connsiteX16" fmla="*/ 1017224 w 4502227"/>
              <a:gd name="connsiteY16" fmla="*/ 492087 h 800559"/>
              <a:gd name="connsiteX17" fmla="*/ 1406487 w 4502227"/>
              <a:gd name="connsiteY17" fmla="*/ 492087 h 800559"/>
              <a:gd name="connsiteX18" fmla="*/ 1406487 w 4502227"/>
              <a:gd name="connsiteY18" fmla="*/ 580222 h 800559"/>
              <a:gd name="connsiteX19" fmla="*/ 1450554 w 4502227"/>
              <a:gd name="connsiteY19" fmla="*/ 580222 h 800559"/>
              <a:gd name="connsiteX20" fmla="*/ 1450554 w 4502227"/>
              <a:gd name="connsiteY20" fmla="*/ 679374 h 800559"/>
              <a:gd name="connsiteX21" fmla="*/ 1590101 w 4502227"/>
              <a:gd name="connsiteY21" fmla="*/ 679374 h 800559"/>
              <a:gd name="connsiteX22" fmla="*/ 1590101 w 4502227"/>
              <a:gd name="connsiteY22" fmla="*/ 800559 h 800559"/>
              <a:gd name="connsiteX23" fmla="*/ 4502227 w 4502227"/>
              <a:gd name="connsiteY23" fmla="*/ 800559 h 800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502227" h="800559">
                <a:moveTo>
                  <a:pt x="0" y="0"/>
                </a:moveTo>
                <a:lnTo>
                  <a:pt x="212993" y="0"/>
                </a:lnTo>
                <a:lnTo>
                  <a:pt x="212993" y="51412"/>
                </a:lnTo>
                <a:lnTo>
                  <a:pt x="514121" y="51412"/>
                </a:lnTo>
                <a:lnTo>
                  <a:pt x="514121" y="102824"/>
                </a:lnTo>
                <a:lnTo>
                  <a:pt x="605928" y="102824"/>
                </a:lnTo>
                <a:lnTo>
                  <a:pt x="605928" y="165253"/>
                </a:lnTo>
                <a:lnTo>
                  <a:pt x="649995" y="165253"/>
                </a:lnTo>
                <a:lnTo>
                  <a:pt x="649995" y="231354"/>
                </a:lnTo>
                <a:lnTo>
                  <a:pt x="672029" y="231354"/>
                </a:lnTo>
                <a:lnTo>
                  <a:pt x="672029" y="293783"/>
                </a:lnTo>
                <a:lnTo>
                  <a:pt x="701407" y="293783"/>
                </a:lnTo>
                <a:lnTo>
                  <a:pt x="701407" y="359885"/>
                </a:lnTo>
                <a:lnTo>
                  <a:pt x="885022" y="359885"/>
                </a:lnTo>
                <a:lnTo>
                  <a:pt x="885022" y="411297"/>
                </a:lnTo>
                <a:lnTo>
                  <a:pt x="1017224" y="411297"/>
                </a:lnTo>
                <a:lnTo>
                  <a:pt x="1017224" y="492087"/>
                </a:lnTo>
                <a:lnTo>
                  <a:pt x="1406487" y="492087"/>
                </a:lnTo>
                <a:lnTo>
                  <a:pt x="1406487" y="580222"/>
                </a:lnTo>
                <a:lnTo>
                  <a:pt x="1450554" y="580222"/>
                </a:lnTo>
                <a:lnTo>
                  <a:pt x="1450554" y="679374"/>
                </a:lnTo>
                <a:lnTo>
                  <a:pt x="1590101" y="679374"/>
                </a:lnTo>
                <a:lnTo>
                  <a:pt x="1590101" y="800559"/>
                </a:lnTo>
                <a:lnTo>
                  <a:pt x="4502227" y="800559"/>
                </a:lnTo>
              </a:path>
            </a:pathLst>
          </a:cu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1" name="Forme libre : forme 20">
            <a:extLst>
              <a:ext uri="{FF2B5EF4-FFF2-40B4-BE49-F238E27FC236}">
                <a16:creationId xmlns:a16="http://schemas.microsoft.com/office/drawing/2014/main" xmlns="" id="{8C6F695F-1F07-BDB2-8C0A-76ECF0C8F3A6}"/>
              </a:ext>
            </a:extLst>
          </p:cNvPr>
          <p:cNvSpPr/>
          <p:nvPr/>
        </p:nvSpPr>
        <p:spPr>
          <a:xfrm>
            <a:off x="7337196" y="1528124"/>
            <a:ext cx="4502870" cy="1734532"/>
          </a:xfrm>
          <a:custGeom>
            <a:avLst/>
            <a:gdLst>
              <a:gd name="connsiteX0" fmla="*/ 0 w 4502870"/>
              <a:gd name="connsiteY0" fmla="*/ 0 h 1734532"/>
              <a:gd name="connsiteX1" fmla="*/ 188536 w 4502870"/>
              <a:gd name="connsiteY1" fmla="*/ 0 h 1734532"/>
              <a:gd name="connsiteX2" fmla="*/ 188536 w 4502870"/>
              <a:gd name="connsiteY2" fmla="*/ 100553 h 1734532"/>
              <a:gd name="connsiteX3" fmla="*/ 245097 w 4502870"/>
              <a:gd name="connsiteY3" fmla="*/ 100553 h 1734532"/>
              <a:gd name="connsiteX4" fmla="*/ 263950 w 4502870"/>
              <a:gd name="connsiteY4" fmla="*/ 292231 h 1734532"/>
              <a:gd name="connsiteX5" fmla="*/ 263950 w 4502870"/>
              <a:gd name="connsiteY5" fmla="*/ 383357 h 1734532"/>
              <a:gd name="connsiteX6" fmla="*/ 314227 w 4502870"/>
              <a:gd name="connsiteY6" fmla="*/ 383357 h 1734532"/>
              <a:gd name="connsiteX7" fmla="*/ 314227 w 4502870"/>
              <a:gd name="connsiteY7" fmla="*/ 443060 h 1734532"/>
              <a:gd name="connsiteX8" fmla="*/ 348792 w 4502870"/>
              <a:gd name="connsiteY8" fmla="*/ 443060 h 1734532"/>
              <a:gd name="connsiteX9" fmla="*/ 348792 w 4502870"/>
              <a:gd name="connsiteY9" fmla="*/ 499621 h 1734532"/>
              <a:gd name="connsiteX10" fmla="*/ 402210 w 4502870"/>
              <a:gd name="connsiteY10" fmla="*/ 499621 h 1734532"/>
              <a:gd name="connsiteX11" fmla="*/ 402210 w 4502870"/>
              <a:gd name="connsiteY11" fmla="*/ 559324 h 1734532"/>
              <a:gd name="connsiteX12" fmla="*/ 443060 w 4502870"/>
              <a:gd name="connsiteY12" fmla="*/ 559324 h 1734532"/>
              <a:gd name="connsiteX13" fmla="*/ 443060 w 4502870"/>
              <a:gd name="connsiteY13" fmla="*/ 619027 h 1734532"/>
              <a:gd name="connsiteX14" fmla="*/ 443060 w 4502870"/>
              <a:gd name="connsiteY14" fmla="*/ 619027 h 1734532"/>
              <a:gd name="connsiteX15" fmla="*/ 480767 w 4502870"/>
              <a:gd name="connsiteY15" fmla="*/ 656734 h 1734532"/>
              <a:gd name="connsiteX16" fmla="*/ 505906 w 4502870"/>
              <a:gd name="connsiteY16" fmla="*/ 681873 h 1734532"/>
              <a:gd name="connsiteX17" fmla="*/ 505906 w 4502870"/>
              <a:gd name="connsiteY17" fmla="*/ 729007 h 1734532"/>
              <a:gd name="connsiteX18" fmla="*/ 543612 w 4502870"/>
              <a:gd name="connsiteY18" fmla="*/ 788710 h 1734532"/>
              <a:gd name="connsiteX19" fmla="*/ 600173 w 4502870"/>
              <a:gd name="connsiteY19" fmla="*/ 788710 h 1734532"/>
              <a:gd name="connsiteX20" fmla="*/ 600173 w 4502870"/>
              <a:gd name="connsiteY20" fmla="*/ 845271 h 1734532"/>
              <a:gd name="connsiteX21" fmla="*/ 656734 w 4502870"/>
              <a:gd name="connsiteY21" fmla="*/ 845271 h 1734532"/>
              <a:gd name="connsiteX22" fmla="*/ 656734 w 4502870"/>
              <a:gd name="connsiteY22" fmla="*/ 914400 h 1734532"/>
              <a:gd name="connsiteX23" fmla="*/ 785567 w 4502870"/>
              <a:gd name="connsiteY23" fmla="*/ 914400 h 1734532"/>
              <a:gd name="connsiteX24" fmla="*/ 785567 w 4502870"/>
              <a:gd name="connsiteY24" fmla="*/ 1027522 h 1734532"/>
              <a:gd name="connsiteX25" fmla="*/ 816990 w 4502870"/>
              <a:gd name="connsiteY25" fmla="*/ 1027522 h 1734532"/>
              <a:gd name="connsiteX26" fmla="*/ 816990 w 4502870"/>
              <a:gd name="connsiteY26" fmla="*/ 1093510 h 1734532"/>
              <a:gd name="connsiteX27" fmla="*/ 857839 w 4502870"/>
              <a:gd name="connsiteY27" fmla="*/ 1093510 h 1734532"/>
              <a:gd name="connsiteX28" fmla="*/ 857839 w 4502870"/>
              <a:gd name="connsiteY28" fmla="*/ 1156355 h 1734532"/>
              <a:gd name="connsiteX29" fmla="*/ 1049517 w 4502870"/>
              <a:gd name="connsiteY29" fmla="*/ 1156355 h 1734532"/>
              <a:gd name="connsiteX30" fmla="*/ 1049517 w 4502870"/>
              <a:gd name="connsiteY30" fmla="*/ 1238054 h 1734532"/>
              <a:gd name="connsiteX31" fmla="*/ 1172066 w 4502870"/>
              <a:gd name="connsiteY31" fmla="*/ 1238054 h 1734532"/>
              <a:gd name="connsiteX32" fmla="*/ 1172066 w 4502870"/>
              <a:gd name="connsiteY32" fmla="*/ 1310326 h 1734532"/>
              <a:gd name="connsiteX33" fmla="*/ 1260049 w 4502870"/>
              <a:gd name="connsiteY33" fmla="*/ 1310326 h 1734532"/>
              <a:gd name="connsiteX34" fmla="*/ 1260049 w 4502870"/>
              <a:gd name="connsiteY34" fmla="*/ 1385741 h 1734532"/>
              <a:gd name="connsiteX35" fmla="*/ 1300899 w 4502870"/>
              <a:gd name="connsiteY35" fmla="*/ 1385741 h 1734532"/>
              <a:gd name="connsiteX36" fmla="*/ 1300899 w 4502870"/>
              <a:gd name="connsiteY36" fmla="*/ 1458013 h 1734532"/>
              <a:gd name="connsiteX37" fmla="*/ 1536569 w 4502870"/>
              <a:gd name="connsiteY37" fmla="*/ 1458013 h 1734532"/>
              <a:gd name="connsiteX38" fmla="*/ 1536569 w 4502870"/>
              <a:gd name="connsiteY38" fmla="*/ 1520858 h 1734532"/>
              <a:gd name="connsiteX39" fmla="*/ 2058185 w 4502870"/>
              <a:gd name="connsiteY39" fmla="*/ 1520858 h 1734532"/>
              <a:gd name="connsiteX40" fmla="*/ 2058185 w 4502870"/>
              <a:gd name="connsiteY40" fmla="*/ 1734532 h 1734532"/>
              <a:gd name="connsiteX41" fmla="*/ 4502870 w 4502870"/>
              <a:gd name="connsiteY41" fmla="*/ 1734532 h 1734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502870" h="1734532">
                <a:moveTo>
                  <a:pt x="0" y="0"/>
                </a:moveTo>
                <a:lnTo>
                  <a:pt x="188536" y="0"/>
                </a:lnTo>
                <a:lnTo>
                  <a:pt x="188536" y="100553"/>
                </a:lnTo>
                <a:lnTo>
                  <a:pt x="245097" y="100553"/>
                </a:lnTo>
                <a:lnTo>
                  <a:pt x="263950" y="292231"/>
                </a:lnTo>
                <a:lnTo>
                  <a:pt x="263950" y="383357"/>
                </a:lnTo>
                <a:lnTo>
                  <a:pt x="314227" y="383357"/>
                </a:lnTo>
                <a:lnTo>
                  <a:pt x="314227" y="443060"/>
                </a:lnTo>
                <a:lnTo>
                  <a:pt x="348792" y="443060"/>
                </a:lnTo>
                <a:lnTo>
                  <a:pt x="348792" y="499621"/>
                </a:lnTo>
                <a:lnTo>
                  <a:pt x="402210" y="499621"/>
                </a:lnTo>
                <a:lnTo>
                  <a:pt x="402210" y="559324"/>
                </a:lnTo>
                <a:lnTo>
                  <a:pt x="443060" y="559324"/>
                </a:lnTo>
                <a:lnTo>
                  <a:pt x="443060" y="619027"/>
                </a:lnTo>
                <a:lnTo>
                  <a:pt x="443060" y="619027"/>
                </a:lnTo>
                <a:lnTo>
                  <a:pt x="480767" y="656734"/>
                </a:lnTo>
                <a:lnTo>
                  <a:pt x="505906" y="681873"/>
                </a:lnTo>
                <a:lnTo>
                  <a:pt x="505906" y="729007"/>
                </a:lnTo>
                <a:lnTo>
                  <a:pt x="543612" y="788710"/>
                </a:lnTo>
                <a:lnTo>
                  <a:pt x="600173" y="788710"/>
                </a:lnTo>
                <a:lnTo>
                  <a:pt x="600173" y="845271"/>
                </a:lnTo>
                <a:lnTo>
                  <a:pt x="656734" y="845271"/>
                </a:lnTo>
                <a:lnTo>
                  <a:pt x="656734" y="914400"/>
                </a:lnTo>
                <a:lnTo>
                  <a:pt x="785567" y="914400"/>
                </a:lnTo>
                <a:lnTo>
                  <a:pt x="785567" y="1027522"/>
                </a:lnTo>
                <a:lnTo>
                  <a:pt x="816990" y="1027522"/>
                </a:lnTo>
                <a:lnTo>
                  <a:pt x="816990" y="1093510"/>
                </a:lnTo>
                <a:lnTo>
                  <a:pt x="857839" y="1093510"/>
                </a:lnTo>
                <a:lnTo>
                  <a:pt x="857839" y="1156355"/>
                </a:lnTo>
                <a:lnTo>
                  <a:pt x="1049517" y="1156355"/>
                </a:lnTo>
                <a:lnTo>
                  <a:pt x="1049517" y="1238054"/>
                </a:lnTo>
                <a:lnTo>
                  <a:pt x="1172066" y="1238054"/>
                </a:lnTo>
                <a:lnTo>
                  <a:pt x="1172066" y="1310326"/>
                </a:lnTo>
                <a:lnTo>
                  <a:pt x="1260049" y="1310326"/>
                </a:lnTo>
                <a:lnTo>
                  <a:pt x="1260049" y="1385741"/>
                </a:lnTo>
                <a:lnTo>
                  <a:pt x="1300899" y="1385741"/>
                </a:lnTo>
                <a:lnTo>
                  <a:pt x="1300899" y="1458013"/>
                </a:lnTo>
                <a:lnTo>
                  <a:pt x="1536569" y="1458013"/>
                </a:lnTo>
                <a:lnTo>
                  <a:pt x="1536569" y="1520858"/>
                </a:lnTo>
                <a:lnTo>
                  <a:pt x="2058185" y="1520858"/>
                </a:lnTo>
                <a:lnTo>
                  <a:pt x="2058185" y="1734532"/>
                </a:lnTo>
                <a:lnTo>
                  <a:pt x="4502870" y="1734532"/>
                </a:lnTo>
              </a:path>
            </a:pathLst>
          </a:cu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2" name="Forme libre : forme 21">
            <a:extLst>
              <a:ext uri="{FF2B5EF4-FFF2-40B4-BE49-F238E27FC236}">
                <a16:creationId xmlns:a16="http://schemas.microsoft.com/office/drawing/2014/main" xmlns="" id="{D9FBA944-B2A5-81D0-5A82-DFDC88BBA279}"/>
              </a:ext>
            </a:extLst>
          </p:cNvPr>
          <p:cNvSpPr/>
          <p:nvPr/>
        </p:nvSpPr>
        <p:spPr>
          <a:xfrm>
            <a:off x="7340903" y="1527669"/>
            <a:ext cx="3991125" cy="1166831"/>
          </a:xfrm>
          <a:custGeom>
            <a:avLst/>
            <a:gdLst>
              <a:gd name="connsiteX0" fmla="*/ 0 w 4003766"/>
              <a:gd name="connsiteY0" fmla="*/ 0 h 1195252"/>
              <a:gd name="connsiteX1" fmla="*/ 55517 w 4003766"/>
              <a:gd name="connsiteY1" fmla="*/ 0 h 1195252"/>
              <a:gd name="connsiteX2" fmla="*/ 55517 w 4003766"/>
              <a:gd name="connsiteY2" fmla="*/ 104503 h 1195252"/>
              <a:gd name="connsiteX3" fmla="*/ 248194 w 4003766"/>
              <a:gd name="connsiteY3" fmla="*/ 104503 h 1195252"/>
              <a:gd name="connsiteX4" fmla="*/ 251460 w 4003766"/>
              <a:gd name="connsiteY4" fmla="*/ 316775 h 1195252"/>
              <a:gd name="connsiteX5" fmla="*/ 297180 w 4003766"/>
              <a:gd name="connsiteY5" fmla="*/ 316775 h 1195252"/>
              <a:gd name="connsiteX6" fmla="*/ 297180 w 4003766"/>
              <a:gd name="connsiteY6" fmla="*/ 427809 h 1195252"/>
              <a:gd name="connsiteX7" fmla="*/ 509451 w 4003766"/>
              <a:gd name="connsiteY7" fmla="*/ 427809 h 1195252"/>
              <a:gd name="connsiteX8" fmla="*/ 509451 w 4003766"/>
              <a:gd name="connsiteY8" fmla="*/ 542109 h 1195252"/>
              <a:gd name="connsiteX9" fmla="*/ 623751 w 4003766"/>
              <a:gd name="connsiteY9" fmla="*/ 542109 h 1195252"/>
              <a:gd name="connsiteX10" fmla="*/ 623751 w 4003766"/>
              <a:gd name="connsiteY10" fmla="*/ 669472 h 1195252"/>
              <a:gd name="connsiteX11" fmla="*/ 721723 w 4003766"/>
              <a:gd name="connsiteY11" fmla="*/ 669472 h 1195252"/>
              <a:gd name="connsiteX12" fmla="*/ 721723 w 4003766"/>
              <a:gd name="connsiteY12" fmla="*/ 809897 h 1195252"/>
              <a:gd name="connsiteX13" fmla="*/ 1028700 w 4003766"/>
              <a:gd name="connsiteY13" fmla="*/ 809897 h 1195252"/>
              <a:gd name="connsiteX14" fmla="*/ 1028700 w 4003766"/>
              <a:gd name="connsiteY14" fmla="*/ 960120 h 1195252"/>
              <a:gd name="connsiteX15" fmla="*/ 1528354 w 4003766"/>
              <a:gd name="connsiteY15" fmla="*/ 960120 h 1195252"/>
              <a:gd name="connsiteX16" fmla="*/ 1528354 w 4003766"/>
              <a:gd name="connsiteY16" fmla="*/ 1195252 h 1195252"/>
              <a:gd name="connsiteX17" fmla="*/ 4003766 w 4003766"/>
              <a:gd name="connsiteY17" fmla="*/ 1195252 h 119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003766" h="1195252">
                <a:moveTo>
                  <a:pt x="0" y="0"/>
                </a:moveTo>
                <a:lnTo>
                  <a:pt x="55517" y="0"/>
                </a:lnTo>
                <a:lnTo>
                  <a:pt x="55517" y="104503"/>
                </a:lnTo>
                <a:lnTo>
                  <a:pt x="248194" y="104503"/>
                </a:lnTo>
                <a:cubicBezTo>
                  <a:pt x="249283" y="175260"/>
                  <a:pt x="250371" y="246018"/>
                  <a:pt x="251460" y="316775"/>
                </a:cubicBezTo>
                <a:lnTo>
                  <a:pt x="297180" y="316775"/>
                </a:lnTo>
                <a:lnTo>
                  <a:pt x="297180" y="427809"/>
                </a:lnTo>
                <a:lnTo>
                  <a:pt x="509451" y="427809"/>
                </a:lnTo>
                <a:lnTo>
                  <a:pt x="509451" y="542109"/>
                </a:lnTo>
                <a:lnTo>
                  <a:pt x="623751" y="542109"/>
                </a:lnTo>
                <a:lnTo>
                  <a:pt x="623751" y="669472"/>
                </a:lnTo>
                <a:lnTo>
                  <a:pt x="721723" y="669472"/>
                </a:lnTo>
                <a:lnTo>
                  <a:pt x="721723" y="809897"/>
                </a:lnTo>
                <a:lnTo>
                  <a:pt x="1028700" y="809897"/>
                </a:lnTo>
                <a:lnTo>
                  <a:pt x="1028700" y="960120"/>
                </a:lnTo>
                <a:lnTo>
                  <a:pt x="1528354" y="960120"/>
                </a:lnTo>
                <a:lnTo>
                  <a:pt x="1528354" y="1195252"/>
                </a:lnTo>
                <a:lnTo>
                  <a:pt x="4003766" y="1195252"/>
                </a:ln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6" name="Espace réservé du texte 6">
            <a:extLst>
              <a:ext uri="{FF2B5EF4-FFF2-40B4-BE49-F238E27FC236}">
                <a16:creationId xmlns:a16="http://schemas.microsoft.com/office/drawing/2014/main" xmlns="" id="{DF8AA2AB-DE51-04D8-1B10-D10385C8042F}"/>
              </a:ext>
            </a:extLst>
          </p:cNvPr>
          <p:cNvSpPr txBox="1">
            <a:spLocks/>
          </p:cNvSpPr>
          <p:nvPr/>
        </p:nvSpPr>
        <p:spPr>
          <a:xfrm>
            <a:off x="1581094" y="2510886"/>
            <a:ext cx="257616" cy="25761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rgbClr val="737078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800">
                <a:solidFill>
                  <a:prstClr val="black">
                    <a:lumMod val="65000"/>
                    <a:lumOff val="35000"/>
                  </a:prstClr>
                </a:solidFill>
                <a:cs typeface="Calibri" panose="020F0502020204030204" pitchFamily="34" charset="0"/>
              </a:rPr>
              <a:t>HL</a:t>
            </a:r>
            <a:endParaRPr lang="fr-FR" sz="600" dirty="0">
              <a:solidFill>
                <a:prstClr val="black">
                  <a:lumMod val="65000"/>
                  <a:lumOff val="35000"/>
                </a:prstClr>
              </a:solidFill>
              <a:cs typeface="Calibri" panose="020F0502020204030204" pitchFamily="34" charset="0"/>
            </a:endParaRPr>
          </a:p>
        </p:txBody>
      </p:sp>
      <p:sp>
        <p:nvSpPr>
          <p:cNvPr id="27" name="Espace réservé du texte 6">
            <a:extLst>
              <a:ext uri="{FF2B5EF4-FFF2-40B4-BE49-F238E27FC236}">
                <a16:creationId xmlns:a16="http://schemas.microsoft.com/office/drawing/2014/main" xmlns="" id="{39A377EE-5A82-5794-5987-2E492598A087}"/>
              </a:ext>
            </a:extLst>
          </p:cNvPr>
          <p:cNvSpPr txBox="1">
            <a:spLocks/>
          </p:cNvSpPr>
          <p:nvPr/>
        </p:nvSpPr>
        <p:spPr>
          <a:xfrm>
            <a:off x="1581094" y="1759952"/>
            <a:ext cx="257616" cy="25761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rgbClr val="737078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800">
                <a:solidFill>
                  <a:prstClr val="black">
                    <a:lumMod val="65000"/>
                    <a:lumOff val="35000"/>
                  </a:prstClr>
                </a:solidFill>
                <a:cs typeface="Calibri" panose="020F0502020204030204" pitchFamily="34" charset="0"/>
              </a:rPr>
              <a:t>HL</a:t>
            </a:r>
            <a:endParaRPr lang="fr-FR" sz="600" dirty="0">
              <a:solidFill>
                <a:prstClr val="black">
                  <a:lumMod val="65000"/>
                  <a:lumOff val="35000"/>
                </a:prstClr>
              </a:solidFill>
              <a:cs typeface="Calibri" panose="020F0502020204030204" pitchFamily="34" charset="0"/>
            </a:endParaRPr>
          </a:p>
        </p:txBody>
      </p:sp>
      <p:sp>
        <p:nvSpPr>
          <p:cNvPr id="28" name="Espace réservé du texte 6">
            <a:extLst>
              <a:ext uri="{FF2B5EF4-FFF2-40B4-BE49-F238E27FC236}">
                <a16:creationId xmlns:a16="http://schemas.microsoft.com/office/drawing/2014/main" xmlns="" id="{B8229EEA-D5B8-6642-045B-3CF6C75BF02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300918" y="1059236"/>
            <a:ext cx="3137267" cy="281198"/>
          </a:xfrm>
        </p:spPr>
        <p:txBody>
          <a:bodyPr/>
          <a:lstStyle/>
          <a:p>
            <a:r>
              <a:rPr lang="fr-FR" sz="1200" dirty="0">
                <a:latin typeface="Century Gothic" panose="020B0502020202020204" pitchFamily="34" charset="0"/>
              </a:rPr>
              <a:t>Taux de réponse et durée de traitement</a:t>
            </a:r>
            <a:endParaRPr lang="fr-FR" sz="1050" b="0" dirty="0"/>
          </a:p>
        </p:txBody>
      </p:sp>
      <p:sp>
        <p:nvSpPr>
          <p:cNvPr id="29" name="Espace réservé du texte 6">
            <a:extLst>
              <a:ext uri="{FF2B5EF4-FFF2-40B4-BE49-F238E27FC236}">
                <a16:creationId xmlns:a16="http://schemas.microsoft.com/office/drawing/2014/main" xmlns="" id="{33D5FF62-26B2-1B83-D9C8-641A3D3CDCE4}"/>
              </a:ext>
            </a:extLst>
          </p:cNvPr>
          <p:cNvSpPr txBox="1">
            <a:spLocks/>
          </p:cNvSpPr>
          <p:nvPr/>
        </p:nvSpPr>
        <p:spPr>
          <a:xfrm>
            <a:off x="6814208" y="1053744"/>
            <a:ext cx="2352094" cy="281198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>
                <a:solidFill>
                  <a:srgbClr val="737078"/>
                </a:solidFill>
                <a:latin typeface="Century Gothic" panose="020B0502020202020204" pitchFamily="34" charset="0"/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/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/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/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fr-FR" dirty="0"/>
              <a:t>Survie et devenir des patients</a:t>
            </a:r>
          </a:p>
        </p:txBody>
      </p:sp>
      <p:grpSp>
        <p:nvGrpSpPr>
          <p:cNvPr id="53" name="Groupe 52">
            <a:extLst>
              <a:ext uri="{FF2B5EF4-FFF2-40B4-BE49-F238E27FC236}">
                <a16:creationId xmlns:a16="http://schemas.microsoft.com/office/drawing/2014/main" xmlns="" id="{B7393A9F-1F49-C1FA-D9DF-D09D810A01E9}"/>
              </a:ext>
            </a:extLst>
          </p:cNvPr>
          <p:cNvGrpSpPr/>
          <p:nvPr/>
        </p:nvGrpSpPr>
        <p:grpSpPr>
          <a:xfrm>
            <a:off x="3184196" y="3481539"/>
            <a:ext cx="1604344" cy="1293165"/>
            <a:chOff x="3240675" y="3599845"/>
            <a:chExt cx="1604344" cy="1293165"/>
          </a:xfrm>
        </p:grpSpPr>
        <p:sp>
          <p:nvSpPr>
            <p:cNvPr id="23" name="Freeform 41">
              <a:extLst>
                <a:ext uri="{FF2B5EF4-FFF2-40B4-BE49-F238E27FC236}">
                  <a16:creationId xmlns:a16="http://schemas.microsoft.com/office/drawing/2014/main" xmlns="" id="{FE457EB6-0E66-9AF2-612F-73BB75CAD408}"/>
                </a:ext>
              </a:extLst>
            </p:cNvPr>
            <p:cNvSpPr/>
            <p:nvPr/>
          </p:nvSpPr>
          <p:spPr>
            <a:xfrm>
              <a:off x="3252421" y="3599845"/>
              <a:ext cx="769168" cy="188975"/>
            </a:xfrm>
            <a:prstGeom prst="roundRect">
              <a:avLst>
                <a:gd name="adj" fmla="val 9151"/>
              </a:avLst>
            </a:prstGeom>
            <a:solidFill>
              <a:schemeClr val="accent6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800" b="1" kern="0">
                  <a:solidFill>
                    <a:prstClr val="white"/>
                  </a:solidFill>
                  <a:cs typeface="Arial" panose="020B0604020202020204" pitchFamily="34" charset="0"/>
                </a:rPr>
                <a:t>Induction</a:t>
              </a:r>
            </a:p>
          </p:txBody>
        </p:sp>
        <p:sp>
          <p:nvSpPr>
            <p:cNvPr id="24" name="Freeform 41">
              <a:extLst>
                <a:ext uri="{FF2B5EF4-FFF2-40B4-BE49-F238E27FC236}">
                  <a16:creationId xmlns:a16="http://schemas.microsoft.com/office/drawing/2014/main" xmlns="" id="{76E9CFB7-E806-5491-AECA-5B56DFAAB9FB}"/>
                </a:ext>
              </a:extLst>
            </p:cNvPr>
            <p:cNvSpPr/>
            <p:nvPr/>
          </p:nvSpPr>
          <p:spPr>
            <a:xfrm>
              <a:off x="3252421" y="3828152"/>
              <a:ext cx="769168" cy="188975"/>
            </a:xfrm>
            <a:prstGeom prst="roundRect">
              <a:avLst>
                <a:gd name="adj" fmla="val 9151"/>
              </a:avLst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800" b="1" kern="0">
                  <a:solidFill>
                    <a:prstClr val="white"/>
                  </a:solidFill>
                  <a:cs typeface="Arial" panose="020B0604020202020204" pitchFamily="34" charset="0"/>
                </a:rPr>
                <a:t>Consolidation</a:t>
              </a:r>
            </a:p>
          </p:txBody>
        </p:sp>
        <p:sp>
          <p:nvSpPr>
            <p:cNvPr id="25" name="Freeform 41">
              <a:extLst>
                <a:ext uri="{FF2B5EF4-FFF2-40B4-BE49-F238E27FC236}">
                  <a16:creationId xmlns:a16="http://schemas.microsoft.com/office/drawing/2014/main" xmlns="" id="{5C98FC2E-D67F-1040-4BFC-5E98F8D5AEE1}"/>
                </a:ext>
              </a:extLst>
            </p:cNvPr>
            <p:cNvSpPr/>
            <p:nvPr/>
          </p:nvSpPr>
          <p:spPr>
            <a:xfrm>
              <a:off x="3252422" y="4061148"/>
              <a:ext cx="769168" cy="188975"/>
            </a:xfrm>
            <a:prstGeom prst="roundRect">
              <a:avLst>
                <a:gd name="adj" fmla="val 9151"/>
              </a:avLst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800" b="1" kern="0">
                  <a:solidFill>
                    <a:prstClr val="white"/>
                  </a:solidFill>
                  <a:cs typeface="Arial" panose="020B0604020202020204" pitchFamily="34" charset="0"/>
                </a:rPr>
                <a:t>Maintenance</a:t>
              </a:r>
            </a:p>
          </p:txBody>
        </p:sp>
        <p:grpSp>
          <p:nvGrpSpPr>
            <p:cNvPr id="52" name="Groupe 51">
              <a:extLst>
                <a:ext uri="{FF2B5EF4-FFF2-40B4-BE49-F238E27FC236}">
                  <a16:creationId xmlns:a16="http://schemas.microsoft.com/office/drawing/2014/main" xmlns="" id="{623C5EB4-B4EF-E8F6-2F55-03465AC8801C}"/>
                </a:ext>
              </a:extLst>
            </p:cNvPr>
            <p:cNvGrpSpPr/>
            <p:nvPr/>
          </p:nvGrpSpPr>
          <p:grpSpPr>
            <a:xfrm>
              <a:off x="3240675" y="4303531"/>
              <a:ext cx="1604344" cy="589479"/>
              <a:chOff x="3240675" y="4303531"/>
              <a:chExt cx="1604344" cy="589479"/>
            </a:xfrm>
          </p:grpSpPr>
          <p:sp>
            <p:nvSpPr>
              <p:cNvPr id="39" name="Freeform 41">
                <a:extLst>
                  <a:ext uri="{FF2B5EF4-FFF2-40B4-BE49-F238E27FC236}">
                    <a16:creationId xmlns:a16="http://schemas.microsoft.com/office/drawing/2014/main" xmlns="" id="{970BE6D3-34DD-5F6A-9F7C-78600A62689C}"/>
                  </a:ext>
                </a:extLst>
              </p:cNvPr>
              <p:cNvSpPr/>
              <p:nvPr/>
            </p:nvSpPr>
            <p:spPr>
              <a:xfrm>
                <a:off x="3385541" y="4303531"/>
                <a:ext cx="1459478" cy="589479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defTabSz="514350">
                  <a:defRPr/>
                </a:pPr>
                <a:r>
                  <a:rPr lang="en-US" sz="700" kern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Arial" panose="020B0604020202020204" pitchFamily="34" charset="0"/>
                  </a:rPr>
                  <a:t>Death</a:t>
                </a:r>
              </a:p>
              <a:p>
                <a:pPr defTabSz="514350">
                  <a:defRPr/>
                </a:pPr>
                <a:r>
                  <a:rPr lang="en-US" sz="700" kern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Arial" panose="020B0604020202020204" pitchFamily="34" charset="0"/>
                  </a:rPr>
                  <a:t>PD</a:t>
                </a:r>
              </a:p>
              <a:p>
                <a:pPr defTabSz="514350">
                  <a:defRPr/>
                </a:pPr>
                <a:r>
                  <a:rPr lang="en-US" sz="700" kern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Arial" panose="020B0604020202020204" pitchFamily="34" charset="0"/>
                  </a:rPr>
                  <a:t>Subsequent therapy</a:t>
                </a:r>
              </a:p>
              <a:p>
                <a:pPr defTabSz="514350">
                  <a:defRPr/>
                </a:pPr>
                <a:r>
                  <a:rPr lang="en-US" sz="700" kern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Arial" panose="020B0604020202020204" pitchFamily="34" charset="0"/>
                  </a:rPr>
                  <a:t>Subsequent therapy without PD</a:t>
                </a:r>
              </a:p>
              <a:p>
                <a:pPr defTabSz="514350">
                  <a:defRPr/>
                </a:pPr>
                <a:r>
                  <a:rPr lang="en-US" sz="700" kern="0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Arial" panose="020B0604020202020204" pitchFamily="34" charset="0"/>
                  </a:rPr>
                  <a:t>SCT</a:t>
                </a:r>
              </a:p>
            </p:txBody>
          </p:sp>
          <p:grpSp>
            <p:nvGrpSpPr>
              <p:cNvPr id="51" name="Groupe 50">
                <a:extLst>
                  <a:ext uri="{FF2B5EF4-FFF2-40B4-BE49-F238E27FC236}">
                    <a16:creationId xmlns:a16="http://schemas.microsoft.com/office/drawing/2014/main" xmlns="" id="{4E76F158-30AC-00D8-E1AA-40981C8DAE67}"/>
                  </a:ext>
                </a:extLst>
              </p:cNvPr>
              <p:cNvGrpSpPr/>
              <p:nvPr/>
            </p:nvGrpSpPr>
            <p:grpSpPr>
              <a:xfrm>
                <a:off x="3240675" y="4346089"/>
                <a:ext cx="97393" cy="521167"/>
                <a:chOff x="3240675" y="4346089"/>
                <a:chExt cx="97393" cy="521167"/>
              </a:xfrm>
            </p:grpSpPr>
            <p:sp>
              <p:nvSpPr>
                <p:cNvPr id="40" name="Triangle isocèle 39">
                  <a:extLst>
                    <a:ext uri="{FF2B5EF4-FFF2-40B4-BE49-F238E27FC236}">
                      <a16:creationId xmlns:a16="http://schemas.microsoft.com/office/drawing/2014/main" xmlns="" id="{D20B69E0-CE17-E647-84F8-C423ADCE4FBF}"/>
                    </a:ext>
                  </a:extLst>
                </p:cNvPr>
                <p:cNvSpPr/>
                <p:nvPr/>
              </p:nvSpPr>
              <p:spPr>
                <a:xfrm>
                  <a:off x="3251351" y="4346089"/>
                  <a:ext cx="74367" cy="73276"/>
                </a:xfrm>
                <a:prstGeom prst="triangl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1" name="Triangle isocèle 40">
                  <a:extLst>
                    <a:ext uri="{FF2B5EF4-FFF2-40B4-BE49-F238E27FC236}">
                      <a16:creationId xmlns:a16="http://schemas.microsoft.com/office/drawing/2014/main" xmlns="" id="{6616D15F-37CB-90A2-DDEF-4709B41BA91D}"/>
                    </a:ext>
                  </a:extLst>
                </p:cNvPr>
                <p:cNvSpPr/>
                <p:nvPr/>
              </p:nvSpPr>
              <p:spPr>
                <a:xfrm rot="10800000">
                  <a:off x="3251351" y="4453017"/>
                  <a:ext cx="74367" cy="73276"/>
                </a:xfrm>
                <a:prstGeom prst="triangle">
                  <a:avLst/>
                </a:prstGeom>
                <a:solidFill>
                  <a:schemeClr val="bg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xmlns="" id="{D0BF5CCD-93AC-5A2B-5DBD-9DDFD89E3792}"/>
                    </a:ext>
                  </a:extLst>
                </p:cNvPr>
                <p:cNvSpPr/>
                <p:nvPr/>
              </p:nvSpPr>
              <p:spPr>
                <a:xfrm rot="10800000">
                  <a:off x="3251351" y="4672277"/>
                  <a:ext cx="74367" cy="73276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xmlns="" id="{5733871A-5539-41B4-7DC6-B3CFC75CB8FF}"/>
                    </a:ext>
                  </a:extLst>
                </p:cNvPr>
                <p:cNvSpPr/>
                <p:nvPr/>
              </p:nvSpPr>
              <p:spPr>
                <a:xfrm>
                  <a:off x="3251351" y="4562824"/>
                  <a:ext cx="74367" cy="73276"/>
                </a:xfrm>
                <a:prstGeom prst="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50" name="Groupe 49">
                  <a:extLst>
                    <a:ext uri="{FF2B5EF4-FFF2-40B4-BE49-F238E27FC236}">
                      <a16:creationId xmlns:a16="http://schemas.microsoft.com/office/drawing/2014/main" xmlns="" id="{78218A91-A404-9FCF-3E73-5856F6FBEF65}"/>
                    </a:ext>
                  </a:extLst>
                </p:cNvPr>
                <p:cNvGrpSpPr/>
                <p:nvPr/>
              </p:nvGrpSpPr>
              <p:grpSpPr>
                <a:xfrm>
                  <a:off x="3240675" y="4762421"/>
                  <a:ext cx="97393" cy="104835"/>
                  <a:chOff x="3240675" y="4762421"/>
                  <a:chExt cx="97393" cy="104835"/>
                </a:xfrm>
              </p:grpSpPr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xmlns="" id="{71219E01-BF40-AC57-D169-F9F8DBEC302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3251351" y="4777112"/>
                    <a:ext cx="74367" cy="73276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7" name="Signe de multiplication 46">
                    <a:extLst>
                      <a:ext uri="{FF2B5EF4-FFF2-40B4-BE49-F238E27FC236}">
                        <a16:creationId xmlns:a16="http://schemas.microsoft.com/office/drawing/2014/main" xmlns="" id="{CF88EE71-7537-A7F4-898E-1AC1BB8B6AAA}"/>
                      </a:ext>
                    </a:extLst>
                  </p:cNvPr>
                  <p:cNvSpPr/>
                  <p:nvPr/>
                </p:nvSpPr>
                <p:spPr>
                  <a:xfrm>
                    <a:off x="3240675" y="4762421"/>
                    <a:ext cx="97393" cy="104835"/>
                  </a:xfrm>
                  <a:prstGeom prst="mathMultiply">
                    <a:avLst>
                      <a:gd name="adj1" fmla="val 13740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6AFD2004-47E6-82F8-75B4-B8A61FAF1B3A}"/>
              </a:ext>
            </a:extLst>
          </p:cNvPr>
          <p:cNvSpPr/>
          <p:nvPr/>
        </p:nvSpPr>
        <p:spPr>
          <a:xfrm>
            <a:off x="5204001" y="1985441"/>
            <a:ext cx="1087681" cy="28194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6819F4BB-D1CE-0524-EA91-30EADDC58B11}"/>
              </a:ext>
            </a:extLst>
          </p:cNvPr>
          <p:cNvSpPr/>
          <p:nvPr/>
        </p:nvSpPr>
        <p:spPr>
          <a:xfrm>
            <a:off x="4801594" y="1795578"/>
            <a:ext cx="402407" cy="2972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grpSp>
        <p:nvGrpSpPr>
          <p:cNvPr id="55" name="Groupe 54">
            <a:extLst>
              <a:ext uri="{FF2B5EF4-FFF2-40B4-BE49-F238E27FC236}">
                <a16:creationId xmlns:a16="http://schemas.microsoft.com/office/drawing/2014/main" xmlns="" id="{FEBAD711-5AF3-6618-5F76-9340A786E694}"/>
              </a:ext>
            </a:extLst>
          </p:cNvPr>
          <p:cNvGrpSpPr/>
          <p:nvPr/>
        </p:nvGrpSpPr>
        <p:grpSpPr>
          <a:xfrm>
            <a:off x="4600733" y="1758247"/>
            <a:ext cx="1263286" cy="3126219"/>
            <a:chOff x="4600733" y="1881346"/>
            <a:chExt cx="1263286" cy="3126219"/>
          </a:xfrm>
        </p:grpSpPr>
        <p:sp>
          <p:nvSpPr>
            <p:cNvPr id="31" name="Freeform 41">
              <a:extLst>
                <a:ext uri="{FF2B5EF4-FFF2-40B4-BE49-F238E27FC236}">
                  <a16:creationId xmlns:a16="http://schemas.microsoft.com/office/drawing/2014/main" xmlns="" id="{8137D93B-5E59-AEF2-4603-7E9AEB1540E2}"/>
                </a:ext>
              </a:extLst>
            </p:cNvPr>
            <p:cNvSpPr/>
            <p:nvPr/>
          </p:nvSpPr>
          <p:spPr>
            <a:xfrm>
              <a:off x="5230110" y="4449041"/>
              <a:ext cx="633909" cy="415747"/>
            </a:xfrm>
            <a:prstGeom prst="rect">
              <a:avLst/>
            </a:prstGeom>
            <a:solidFill>
              <a:srgbClr val="005086"/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800" b="1" kern="0">
                  <a:solidFill>
                    <a:prstClr val="white"/>
                  </a:solidFill>
                  <a:cs typeface="Arial" panose="020B0604020202020204" pitchFamily="34" charset="0"/>
                </a:rPr>
                <a:t>CR</a:t>
              </a:r>
            </a:p>
            <a:p>
              <a:pPr algn="ctr" defTabSz="514350">
                <a:defRPr/>
              </a:pPr>
              <a:r>
                <a:rPr lang="en-US" sz="800" b="1" kern="0">
                  <a:solidFill>
                    <a:prstClr val="white"/>
                  </a:solidFill>
                  <a:cs typeface="Arial" panose="020B0604020202020204" pitchFamily="34" charset="0"/>
                </a:rPr>
                <a:t>9 (18,8%)</a:t>
              </a:r>
              <a:endParaRPr lang="en-US" sz="800" kern="0" baseline="300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2" name="Freeform 41">
              <a:extLst>
                <a:ext uri="{FF2B5EF4-FFF2-40B4-BE49-F238E27FC236}">
                  <a16:creationId xmlns:a16="http://schemas.microsoft.com/office/drawing/2014/main" xmlns="" id="{3FC68508-E606-AA23-3450-EF0B0075B0E7}"/>
                </a:ext>
              </a:extLst>
            </p:cNvPr>
            <p:cNvSpPr/>
            <p:nvPr/>
          </p:nvSpPr>
          <p:spPr>
            <a:xfrm>
              <a:off x="5230110" y="3335037"/>
              <a:ext cx="633909" cy="1114004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800" b="1" kern="0">
                  <a:solidFill>
                    <a:prstClr val="white"/>
                  </a:solidFill>
                  <a:cs typeface="Arial" panose="020B0604020202020204" pitchFamily="34" charset="0"/>
                </a:rPr>
                <a:t>PR</a:t>
              </a:r>
            </a:p>
            <a:p>
              <a:pPr algn="ctr" defTabSz="514350">
                <a:defRPr/>
              </a:pPr>
              <a:r>
                <a:rPr lang="en-US" sz="800" b="1" kern="0">
                  <a:solidFill>
                    <a:prstClr val="white"/>
                  </a:solidFill>
                  <a:cs typeface="Arial" panose="020B0604020202020204" pitchFamily="34" charset="0"/>
                </a:rPr>
                <a:t>19 (39,6%)</a:t>
              </a:r>
              <a:endParaRPr lang="en-US" sz="800" kern="0" baseline="300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4" name="Freeform 41">
              <a:extLst>
                <a:ext uri="{FF2B5EF4-FFF2-40B4-BE49-F238E27FC236}">
                  <a16:creationId xmlns:a16="http://schemas.microsoft.com/office/drawing/2014/main" xmlns="" id="{FCF931F8-0E1D-BF4D-6D93-6895CBD2E293}"/>
                </a:ext>
              </a:extLst>
            </p:cNvPr>
            <p:cNvSpPr/>
            <p:nvPr/>
          </p:nvSpPr>
          <p:spPr>
            <a:xfrm>
              <a:off x="5230110" y="2968418"/>
              <a:ext cx="633909" cy="3656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800" b="1" kern="0">
                  <a:solidFill>
                    <a:prstClr val="white"/>
                  </a:solidFill>
                  <a:cs typeface="Arial" panose="020B0604020202020204" pitchFamily="34" charset="0"/>
                </a:rPr>
                <a:t>SD</a:t>
              </a:r>
            </a:p>
            <a:p>
              <a:pPr algn="ctr" defTabSz="514350">
                <a:defRPr/>
              </a:pPr>
              <a:r>
                <a:rPr lang="en-US" sz="800" b="1" kern="0">
                  <a:solidFill>
                    <a:prstClr val="white"/>
                  </a:solidFill>
                  <a:cs typeface="Arial" panose="020B0604020202020204" pitchFamily="34" charset="0"/>
                </a:rPr>
                <a:t>6 (12,5%)</a:t>
              </a:r>
              <a:endParaRPr lang="en-US" sz="800" kern="0" baseline="300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7" name="Freeform 41">
              <a:extLst>
                <a:ext uri="{FF2B5EF4-FFF2-40B4-BE49-F238E27FC236}">
                  <a16:creationId xmlns:a16="http://schemas.microsoft.com/office/drawing/2014/main" xmlns="" id="{AB4FE24D-A61F-5855-F5FE-9AF43B695807}"/>
                </a:ext>
              </a:extLst>
            </p:cNvPr>
            <p:cNvSpPr/>
            <p:nvPr/>
          </p:nvSpPr>
          <p:spPr>
            <a:xfrm>
              <a:off x="5230110" y="2146276"/>
              <a:ext cx="633909" cy="82377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514350">
                <a:defRPr/>
              </a:pPr>
              <a:r>
                <a:rPr lang="en-US" sz="800" b="1" kern="0">
                  <a:solidFill>
                    <a:prstClr val="white"/>
                  </a:solidFill>
                  <a:cs typeface="Arial" panose="020B0604020202020204" pitchFamily="34" charset="0"/>
                </a:rPr>
                <a:t>PD</a:t>
              </a:r>
            </a:p>
            <a:p>
              <a:pPr algn="ctr" defTabSz="514350">
                <a:defRPr/>
              </a:pPr>
              <a:r>
                <a:rPr lang="en-US" sz="800" b="1" kern="0">
                  <a:solidFill>
                    <a:prstClr val="white"/>
                  </a:solidFill>
                  <a:cs typeface="Arial" panose="020B0604020202020204" pitchFamily="34" charset="0"/>
                </a:rPr>
                <a:t>14 (29,2%)</a:t>
              </a:r>
              <a:endParaRPr lang="en-US" sz="800" kern="0" baseline="300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graphicFrame>
          <p:nvGraphicFramePr>
            <p:cNvPr id="38" name="Chart 16">
              <a:extLst>
                <a:ext uri="{FF2B5EF4-FFF2-40B4-BE49-F238E27FC236}">
                  <a16:creationId xmlns:a16="http://schemas.microsoft.com/office/drawing/2014/main" xmlns="" id="{55FD8315-AB1D-783B-58A6-70EF129B5170}"/>
                </a:ext>
              </a:extLst>
            </p:cNvPr>
            <p:cNvGraphicFramePr/>
            <p:nvPr>
              <p:extLst/>
            </p:nvPr>
          </p:nvGraphicFramePr>
          <p:xfrm>
            <a:off x="4600733" y="1881346"/>
            <a:ext cx="550110" cy="312621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sp>
        <p:nvSpPr>
          <p:cNvPr id="59" name="Espace réservé du texte 6">
            <a:extLst>
              <a:ext uri="{FF2B5EF4-FFF2-40B4-BE49-F238E27FC236}">
                <a16:creationId xmlns:a16="http://schemas.microsoft.com/office/drawing/2014/main" xmlns="" id="{48E9BD3A-7ABC-F374-C397-5018CB812770}"/>
              </a:ext>
            </a:extLst>
          </p:cNvPr>
          <p:cNvSpPr txBox="1">
            <a:spLocks/>
          </p:cNvSpPr>
          <p:nvPr/>
        </p:nvSpPr>
        <p:spPr>
          <a:xfrm>
            <a:off x="5145384" y="1654197"/>
            <a:ext cx="925261" cy="2576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rgbClr val="737078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800">
                <a:solidFill>
                  <a:prstClr val="black">
                    <a:lumMod val="65000"/>
                    <a:lumOff val="35000"/>
                  </a:prstClr>
                </a:solidFill>
                <a:cs typeface="Calibri" panose="020F0502020204030204" pitchFamily="34" charset="0"/>
              </a:rPr>
              <a:t>Response after induction therapy</a:t>
            </a:r>
            <a:endParaRPr lang="fr-FR" sz="500" dirty="0">
              <a:solidFill>
                <a:prstClr val="black">
                  <a:lumMod val="65000"/>
                  <a:lumOff val="35000"/>
                </a:prstClr>
              </a:solidFill>
              <a:cs typeface="Calibri" panose="020F0502020204030204" pitchFamily="34" charset="0"/>
            </a:endParaRP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xmlns="" id="{8386A6AD-CE02-560A-791D-A38532ED50A5}"/>
              </a:ext>
            </a:extLst>
          </p:cNvPr>
          <p:cNvSpPr txBox="1"/>
          <p:nvPr/>
        </p:nvSpPr>
        <p:spPr>
          <a:xfrm>
            <a:off x="5309367" y="5378387"/>
            <a:ext cx="1099981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ITT (n=59) :</a:t>
            </a:r>
          </a:p>
          <a:p>
            <a:pPr algn="ctr"/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ORR = 47,5%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xmlns="" id="{4818849F-7B53-7031-01DA-FE37BD31AD64}"/>
              </a:ext>
            </a:extLst>
          </p:cNvPr>
          <p:cNvSpPr txBox="1"/>
          <p:nvPr/>
        </p:nvSpPr>
        <p:spPr>
          <a:xfrm>
            <a:off x="10026034" y="5374593"/>
            <a:ext cx="1967205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ITT (n=59) :</a:t>
            </a:r>
          </a:p>
          <a:p>
            <a:pPr algn="ctr"/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SSP </a:t>
            </a:r>
            <a:r>
              <a:rPr lang="en-US" sz="1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médiane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=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6,7 mois</a:t>
            </a:r>
          </a:p>
        </p:txBody>
      </p:sp>
      <p:graphicFrame>
        <p:nvGraphicFramePr>
          <p:cNvPr id="62" name="Table 10">
            <a:extLst>
              <a:ext uri="{FF2B5EF4-FFF2-40B4-BE49-F238E27FC236}">
                <a16:creationId xmlns:a16="http://schemas.microsoft.com/office/drawing/2014/main" xmlns="" id="{17DA1EDB-896E-39B7-719A-D811B96E4A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0920392"/>
              </p:ext>
            </p:extLst>
          </p:nvPr>
        </p:nvGraphicFramePr>
        <p:xfrm>
          <a:off x="8707120" y="1242001"/>
          <a:ext cx="3178889" cy="69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23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97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184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18427">
                  <a:extLst>
                    <a:ext uri="{9D8B030D-6E8A-4147-A177-3AD203B41FA5}">
                      <a16:colId xmlns:a16="http://schemas.microsoft.com/office/drawing/2014/main" xmlns="" val="1338437796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</a:rPr>
                        <a:t> 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bg1"/>
                          </a:solidFill>
                          <a:latin typeface="+mn-lt"/>
                        </a:rPr>
                        <a:t>SG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SSP</a:t>
                      </a:r>
                      <a:endParaRPr lang="en-US" sz="11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DOR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Médiane</a:t>
                      </a:r>
                      <a:r>
                        <a:rPr lang="en-US" sz="1200" b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 </a:t>
                      </a:r>
                      <a:endParaRPr lang="en-US" sz="12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(IC95%)</a:t>
                      </a:r>
                      <a:endParaRPr lang="en-US" sz="12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8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NA</a:t>
                      </a: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8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10,0</a:t>
                      </a:r>
                    </a:p>
                    <a:p>
                      <a:pPr algn="ctr"/>
                      <a:r>
                        <a:rPr lang="en-US" sz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(3,8-16,3)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8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NA</a:t>
                      </a: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8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99453174"/>
                  </a:ext>
                </a:extLst>
              </a:tr>
            </a:tbl>
          </a:graphicData>
        </a:graphic>
      </p:graphicFrame>
      <p:sp>
        <p:nvSpPr>
          <p:cNvPr id="46" name="Espace réservé du texte 1">
            <a:extLst>
              <a:ext uri="{FF2B5EF4-FFF2-40B4-BE49-F238E27FC236}">
                <a16:creationId xmlns:a16="http://schemas.microsoft.com/office/drawing/2014/main" xmlns="" id="{DDD1E0DB-EABD-CFD5-9D22-FD30D14AE39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/>
          </a:bodyPr>
          <a:lstStyle/>
          <a:p>
            <a:r>
              <a:rPr lang="fr-FR" dirty="0"/>
              <a:t>9-12 décembre 2023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85011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8C87867E-ABC6-2E8F-BCB4-6A43BB616A3E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fr-FR" dirty="0"/>
              <a:t>C. Y. </a:t>
            </a:r>
            <a:r>
              <a:rPr lang="fr-FR" dirty="0" err="1"/>
              <a:t>Cheah</a:t>
            </a:r>
            <a:r>
              <a:rPr lang="fr-FR" dirty="0"/>
              <a:t> et al., ASH</a:t>
            </a:r>
            <a:r>
              <a:rPr lang="fr-FR" baseline="30000" dirty="0"/>
              <a:t>® </a:t>
            </a:r>
            <a:r>
              <a:rPr lang="fr-FR" dirty="0"/>
              <a:t>2023, Abs. #614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3EE74715-5E29-635F-4DCC-0A92E5068C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32773" y="-4431"/>
            <a:ext cx="11402102" cy="516866"/>
          </a:xfrm>
        </p:spPr>
        <p:txBody>
          <a:bodyPr/>
          <a:lstStyle/>
          <a:p>
            <a:r>
              <a:rPr lang="fr-FR" dirty="0" err="1"/>
              <a:t>Mosunetuzumab</a:t>
            </a:r>
            <a:r>
              <a:rPr lang="fr-FR" dirty="0"/>
              <a:t> pour le syndrome de Richter </a:t>
            </a:r>
            <a:r>
              <a:rPr lang="fr-FR" b="0" dirty="0"/>
              <a:t>(SR)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86CBFCD0-DDE7-64CC-9F9F-E296961162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 err="1"/>
              <a:t>Mosunetuzumab</a:t>
            </a:r>
            <a:r>
              <a:rPr lang="fr-FR" dirty="0"/>
              <a:t> </a:t>
            </a:r>
            <a:r>
              <a:rPr lang="fr-FR" b="0" dirty="0"/>
              <a:t>(CD20xCD3 T-</a:t>
            </a:r>
            <a:r>
              <a:rPr lang="fr-FR" b="0" dirty="0" err="1"/>
              <a:t>cell</a:t>
            </a:r>
            <a:r>
              <a:rPr lang="fr-FR" b="0" dirty="0"/>
              <a:t> </a:t>
            </a:r>
            <a:r>
              <a:rPr lang="fr-FR" b="0" dirty="0" err="1"/>
              <a:t>engaging</a:t>
            </a:r>
            <a:r>
              <a:rPr lang="fr-FR" b="0" dirty="0"/>
              <a:t> </a:t>
            </a:r>
            <a:r>
              <a:rPr lang="fr-FR" b="0" dirty="0" err="1"/>
              <a:t>bispecific</a:t>
            </a:r>
            <a:r>
              <a:rPr lang="fr-FR" b="0" dirty="0"/>
              <a:t> </a:t>
            </a:r>
            <a:r>
              <a:rPr lang="fr-FR" b="0" dirty="0" err="1"/>
              <a:t>antibody</a:t>
            </a:r>
            <a:r>
              <a:rPr lang="fr-FR" b="0" dirty="0"/>
              <a:t>)</a:t>
            </a:r>
            <a:br>
              <a:rPr lang="fr-FR" b="0" dirty="0"/>
            </a:br>
            <a:r>
              <a:rPr lang="fr-FR" b="0" dirty="0"/>
              <a:t>Analyse des patients présentant un syndrome de Richter de l’étude de phase 1-2 (NCT02500407) 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xmlns="" id="{54EAD70C-6153-9BFA-A43D-597788488770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178800" y="1720645"/>
            <a:ext cx="3708400" cy="4029991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fr-FR" dirty="0"/>
              <a:t>Résultats </a:t>
            </a:r>
            <a:r>
              <a:rPr lang="fr-FR" b="0" dirty="0"/>
              <a:t>:</a:t>
            </a:r>
          </a:p>
          <a:p>
            <a:pPr lvl="1">
              <a:spcAft>
                <a:spcPts val="600"/>
              </a:spcAft>
            </a:pPr>
            <a:r>
              <a:rPr lang="fr-FR" dirty="0"/>
              <a:t>Suivi médian de 8,7 mois </a:t>
            </a:r>
          </a:p>
          <a:p>
            <a:pPr lvl="1">
              <a:spcAft>
                <a:spcPts val="600"/>
              </a:spcAft>
            </a:pPr>
            <a:r>
              <a:rPr lang="fr-FR" dirty="0"/>
              <a:t>≥ 1 ligne thérapeutique</a:t>
            </a:r>
          </a:p>
          <a:p>
            <a:pPr lvl="1">
              <a:spcAft>
                <a:spcPts val="600"/>
              </a:spcAft>
            </a:pPr>
            <a:r>
              <a:rPr lang="fr-FR" dirty="0"/>
              <a:t>N = 20 patients</a:t>
            </a:r>
          </a:p>
          <a:p>
            <a:pPr lvl="1">
              <a:spcAft>
                <a:spcPts val="600"/>
              </a:spcAft>
            </a:pPr>
            <a:r>
              <a:rPr lang="fr-FR" dirty="0"/>
              <a:t>45% exposés aux </a:t>
            </a:r>
            <a:r>
              <a:rPr lang="fr-FR" dirty="0" err="1"/>
              <a:t>iBTK</a:t>
            </a:r>
            <a:endParaRPr lang="fr-FR" dirty="0"/>
          </a:p>
          <a:p>
            <a:pPr lvl="1">
              <a:spcAft>
                <a:spcPts val="600"/>
              </a:spcAft>
            </a:pPr>
            <a:r>
              <a:rPr lang="fr-FR" dirty="0"/>
              <a:t>ORR = 40% (CR 20%) </a:t>
            </a:r>
          </a:p>
          <a:p>
            <a:pPr lvl="1">
              <a:spcAft>
                <a:spcPts val="600"/>
              </a:spcAft>
            </a:pPr>
            <a:r>
              <a:rPr lang="fr-FR" dirty="0"/>
              <a:t>CRS (</a:t>
            </a:r>
            <a:r>
              <a:rPr lang="fr-FR" dirty="0" smtClean="0"/>
              <a:t>65,0</a:t>
            </a:r>
            <a:r>
              <a:rPr lang="fr-FR" dirty="0"/>
              <a:t>%) (Gr 1(20,0%) ou Gr 2 (40,0%)). Parmi les 14 CRS, 6 ont eu du tocilizumab. Tous réversibles.</a:t>
            </a:r>
          </a:p>
          <a:p>
            <a:pPr lvl="1">
              <a:spcAft>
                <a:spcPts val="600"/>
              </a:spcAft>
            </a:pPr>
            <a:r>
              <a:rPr lang="fr-FR" dirty="0"/>
              <a:t>ICANS chez 2 patients</a:t>
            </a:r>
          </a:p>
          <a:p>
            <a:pPr lvl="1"/>
            <a:r>
              <a:rPr lang="fr-FR" dirty="0"/>
              <a:t>Infections (35,0%)</a:t>
            </a:r>
          </a:p>
        </p:txBody>
      </p:sp>
      <p:sp>
        <p:nvSpPr>
          <p:cNvPr id="10" name="Espace réservé du contenu 5">
            <a:extLst>
              <a:ext uri="{FF2B5EF4-FFF2-40B4-BE49-F238E27FC236}">
                <a16:creationId xmlns:a16="http://schemas.microsoft.com/office/drawing/2014/main" xmlns="" id="{65ED1FBC-1865-C0BC-9954-802DDAE5610C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253175" y="1654923"/>
            <a:ext cx="6633209" cy="4095713"/>
          </a:xfrm>
        </p:spPr>
        <p:txBody>
          <a:bodyPr/>
          <a:lstStyle/>
          <a:p>
            <a:r>
              <a:rPr lang="fr-FR" dirty="0"/>
              <a:t> </a:t>
            </a:r>
          </a:p>
        </p:txBody>
      </p:sp>
      <p:graphicFrame>
        <p:nvGraphicFramePr>
          <p:cNvPr id="12" name="Chart 16">
            <a:extLst>
              <a:ext uri="{FF2B5EF4-FFF2-40B4-BE49-F238E27FC236}">
                <a16:creationId xmlns:a16="http://schemas.microsoft.com/office/drawing/2014/main" xmlns="" id="{8989982A-2180-C49A-E3F2-B3D6093F777E}"/>
              </a:ext>
            </a:extLst>
          </p:cNvPr>
          <p:cNvGraphicFramePr/>
          <p:nvPr>
            <p:extLst/>
          </p:nvPr>
        </p:nvGraphicFramePr>
        <p:xfrm>
          <a:off x="1394923" y="5093411"/>
          <a:ext cx="6404807" cy="657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xmlns="" id="{22A9EA67-BE11-7E3E-F325-D9050727B8E1}"/>
              </a:ext>
            </a:extLst>
          </p:cNvPr>
          <p:cNvSpPr txBox="1">
            <a:spLocks/>
          </p:cNvSpPr>
          <p:nvPr/>
        </p:nvSpPr>
        <p:spPr>
          <a:xfrm rot="16200000">
            <a:off x="1069669" y="3281338"/>
            <a:ext cx="650507" cy="25761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rgbClr val="737078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1000" b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Patients</a:t>
            </a:r>
            <a:endParaRPr lang="fr-FR" sz="700" b="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Espace réservé du texte 6">
            <a:extLst>
              <a:ext uri="{FF2B5EF4-FFF2-40B4-BE49-F238E27FC236}">
                <a16:creationId xmlns:a16="http://schemas.microsoft.com/office/drawing/2014/main" xmlns="" id="{9E520425-1D6D-3F6E-0CFD-E27E675CD7A0}"/>
              </a:ext>
            </a:extLst>
          </p:cNvPr>
          <p:cNvSpPr txBox="1">
            <a:spLocks/>
          </p:cNvSpPr>
          <p:nvPr/>
        </p:nvSpPr>
        <p:spPr>
          <a:xfrm>
            <a:off x="1394924" y="1512436"/>
            <a:ext cx="2549892" cy="281198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rgbClr val="737078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/>
              <a:t>Réponse et durée de traitement</a:t>
            </a:r>
            <a:endParaRPr lang="fr-FR" sz="1050" b="0" dirty="0"/>
          </a:p>
        </p:txBody>
      </p:sp>
      <p:grpSp>
        <p:nvGrpSpPr>
          <p:cNvPr id="91" name="Groupe 90">
            <a:extLst>
              <a:ext uri="{FF2B5EF4-FFF2-40B4-BE49-F238E27FC236}">
                <a16:creationId xmlns:a16="http://schemas.microsoft.com/office/drawing/2014/main" xmlns="" id="{A3215846-449B-B9D2-DAD9-B8B0FE47C37B}"/>
              </a:ext>
            </a:extLst>
          </p:cNvPr>
          <p:cNvGrpSpPr/>
          <p:nvPr/>
        </p:nvGrpSpPr>
        <p:grpSpPr>
          <a:xfrm>
            <a:off x="1563777" y="1930769"/>
            <a:ext cx="6061957" cy="3305301"/>
            <a:chOff x="1563777" y="1930769"/>
            <a:chExt cx="6061957" cy="3305301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xmlns="" id="{36CADC31-F89C-33DA-D5B1-F9DDDEB03ADF}"/>
                </a:ext>
              </a:extLst>
            </p:cNvPr>
            <p:cNvSpPr/>
            <p:nvPr/>
          </p:nvSpPr>
          <p:spPr>
            <a:xfrm>
              <a:off x="1563777" y="1978211"/>
              <a:ext cx="869429" cy="11918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xmlns="" id="{80D27469-D2CC-5A14-3895-EF4E04E1788A}"/>
                </a:ext>
              </a:extLst>
            </p:cNvPr>
            <p:cNvSpPr/>
            <p:nvPr/>
          </p:nvSpPr>
          <p:spPr>
            <a:xfrm>
              <a:off x="1563777" y="2139114"/>
              <a:ext cx="905652" cy="11918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xmlns="" id="{AE757314-EC26-D6FE-DE10-499FDF63E4F1}"/>
                </a:ext>
              </a:extLst>
            </p:cNvPr>
            <p:cNvSpPr/>
            <p:nvPr/>
          </p:nvSpPr>
          <p:spPr>
            <a:xfrm>
              <a:off x="1563777" y="2300017"/>
              <a:ext cx="869429" cy="11918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xmlns="" id="{37CD168B-7B82-59D3-82FF-5F4DD98E148D}"/>
                </a:ext>
              </a:extLst>
            </p:cNvPr>
            <p:cNvSpPr/>
            <p:nvPr/>
          </p:nvSpPr>
          <p:spPr>
            <a:xfrm>
              <a:off x="1563777" y="2460920"/>
              <a:ext cx="777307" cy="11918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xmlns="" id="{8B3BCDC5-AF61-4738-DFD3-BD85DAACE1D5}"/>
                </a:ext>
              </a:extLst>
            </p:cNvPr>
            <p:cNvSpPr/>
            <p:nvPr/>
          </p:nvSpPr>
          <p:spPr>
            <a:xfrm>
              <a:off x="1563777" y="2621823"/>
              <a:ext cx="736511" cy="11918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xmlns="" id="{4FE8FDFC-581E-782A-3D10-03C0BA2DEBE3}"/>
                </a:ext>
              </a:extLst>
            </p:cNvPr>
            <p:cNvSpPr/>
            <p:nvPr/>
          </p:nvSpPr>
          <p:spPr>
            <a:xfrm>
              <a:off x="1563777" y="2782726"/>
              <a:ext cx="693648" cy="11918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xmlns="" id="{7DFAA467-07DD-F2F8-2992-05AAEA5ACC1A}"/>
                </a:ext>
              </a:extLst>
            </p:cNvPr>
            <p:cNvSpPr/>
            <p:nvPr/>
          </p:nvSpPr>
          <p:spPr>
            <a:xfrm>
              <a:off x="1563777" y="2943629"/>
              <a:ext cx="513911" cy="11918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xmlns="" id="{4A3672F0-6996-0817-4F97-AFC6E715F025}"/>
                </a:ext>
              </a:extLst>
            </p:cNvPr>
            <p:cNvSpPr/>
            <p:nvPr/>
          </p:nvSpPr>
          <p:spPr>
            <a:xfrm>
              <a:off x="1563778" y="3104532"/>
              <a:ext cx="545212" cy="11918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xmlns="" id="{D753C956-8092-CDA4-DDCD-633B5821D849}"/>
                </a:ext>
              </a:extLst>
            </p:cNvPr>
            <p:cNvSpPr/>
            <p:nvPr/>
          </p:nvSpPr>
          <p:spPr>
            <a:xfrm>
              <a:off x="1563777" y="3265435"/>
              <a:ext cx="513911" cy="11918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xmlns="" id="{1CD9F7EF-557D-A7C4-DCDA-A764B9A7AA8B}"/>
                </a:ext>
              </a:extLst>
            </p:cNvPr>
            <p:cNvSpPr/>
            <p:nvPr/>
          </p:nvSpPr>
          <p:spPr>
            <a:xfrm>
              <a:off x="1563778" y="3426338"/>
              <a:ext cx="533836" cy="11918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xmlns="" id="{F8957142-2071-6BA9-90E9-D4C604274F29}"/>
                </a:ext>
              </a:extLst>
            </p:cNvPr>
            <p:cNvSpPr/>
            <p:nvPr/>
          </p:nvSpPr>
          <p:spPr>
            <a:xfrm>
              <a:off x="1563777" y="3587241"/>
              <a:ext cx="513911" cy="11918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xmlns="" id="{EB0322A3-254E-CCD1-7E34-EA34D5B3DB01}"/>
                </a:ext>
              </a:extLst>
            </p:cNvPr>
            <p:cNvSpPr/>
            <p:nvPr/>
          </p:nvSpPr>
          <p:spPr>
            <a:xfrm>
              <a:off x="1563777" y="3748144"/>
              <a:ext cx="513911" cy="11918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xmlns="" id="{90378F95-3326-FE53-3324-0CAB184BB31D}"/>
                </a:ext>
              </a:extLst>
            </p:cNvPr>
            <p:cNvSpPr/>
            <p:nvPr/>
          </p:nvSpPr>
          <p:spPr>
            <a:xfrm>
              <a:off x="1563777" y="3909047"/>
              <a:ext cx="470871" cy="11918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xmlns="" id="{153A3617-7141-9F2F-0F53-07D3A0B1AAA6}"/>
                </a:ext>
              </a:extLst>
            </p:cNvPr>
            <p:cNvSpPr/>
            <p:nvPr/>
          </p:nvSpPr>
          <p:spPr>
            <a:xfrm>
              <a:off x="1563778" y="4069950"/>
              <a:ext cx="237030" cy="11918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xmlns="" id="{F9AB5D7D-C5D1-E1C6-DA40-980E594A7973}"/>
                </a:ext>
              </a:extLst>
            </p:cNvPr>
            <p:cNvSpPr/>
            <p:nvPr/>
          </p:nvSpPr>
          <p:spPr>
            <a:xfrm>
              <a:off x="1563778" y="4230853"/>
              <a:ext cx="237030" cy="11918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xmlns="" id="{B1BFF675-030A-3AC9-8C12-19542118DC0C}"/>
                </a:ext>
              </a:extLst>
            </p:cNvPr>
            <p:cNvSpPr/>
            <p:nvPr/>
          </p:nvSpPr>
          <p:spPr>
            <a:xfrm>
              <a:off x="1563777" y="4391756"/>
              <a:ext cx="269295" cy="11918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xmlns="" id="{189C335D-F47C-291A-DF3E-F624FD63E273}"/>
                </a:ext>
              </a:extLst>
            </p:cNvPr>
            <p:cNvSpPr/>
            <p:nvPr/>
          </p:nvSpPr>
          <p:spPr>
            <a:xfrm>
              <a:off x="1563777" y="4552659"/>
              <a:ext cx="203111" cy="11918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xmlns="" id="{67F67567-C948-BD34-225D-ED7687B43EA1}"/>
                </a:ext>
              </a:extLst>
            </p:cNvPr>
            <p:cNvSpPr/>
            <p:nvPr/>
          </p:nvSpPr>
          <p:spPr>
            <a:xfrm>
              <a:off x="1563778" y="4713562"/>
              <a:ext cx="223234" cy="11918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xmlns="" id="{845B395C-398A-F199-646D-2359E2E14E54}"/>
                </a:ext>
              </a:extLst>
            </p:cNvPr>
            <p:cNvSpPr/>
            <p:nvPr/>
          </p:nvSpPr>
          <p:spPr>
            <a:xfrm>
              <a:off x="1563778" y="4874465"/>
              <a:ext cx="203110" cy="11918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xmlns="" id="{C450B3D2-43DF-CED0-BD0D-68ECF180D062}"/>
                </a:ext>
              </a:extLst>
            </p:cNvPr>
            <p:cNvSpPr/>
            <p:nvPr/>
          </p:nvSpPr>
          <p:spPr>
            <a:xfrm>
              <a:off x="1563778" y="5035371"/>
              <a:ext cx="67130" cy="11918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7" name="Étoile : 5 branches 6">
              <a:extLst>
                <a:ext uri="{FF2B5EF4-FFF2-40B4-BE49-F238E27FC236}">
                  <a16:creationId xmlns:a16="http://schemas.microsoft.com/office/drawing/2014/main" xmlns="" id="{D99EFE0C-3634-117A-0791-B5D3233D7C90}"/>
                </a:ext>
              </a:extLst>
            </p:cNvPr>
            <p:cNvSpPr/>
            <p:nvPr/>
          </p:nvSpPr>
          <p:spPr>
            <a:xfrm>
              <a:off x="2879678" y="2132076"/>
              <a:ext cx="119418" cy="119418"/>
            </a:xfrm>
            <a:prstGeom prst="star5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11" name="Étoile : 5 branches 10">
              <a:extLst>
                <a:ext uri="{FF2B5EF4-FFF2-40B4-BE49-F238E27FC236}">
                  <a16:creationId xmlns:a16="http://schemas.microsoft.com/office/drawing/2014/main" xmlns="" id="{59D28463-4464-D0A8-C279-B73A8013E5E8}"/>
                </a:ext>
              </a:extLst>
            </p:cNvPr>
            <p:cNvSpPr/>
            <p:nvPr/>
          </p:nvSpPr>
          <p:spPr>
            <a:xfrm>
              <a:off x="1967553" y="3432944"/>
              <a:ext cx="119418" cy="119418"/>
            </a:xfrm>
            <a:prstGeom prst="star5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15" name="Losange 14">
              <a:extLst>
                <a:ext uri="{FF2B5EF4-FFF2-40B4-BE49-F238E27FC236}">
                  <a16:creationId xmlns:a16="http://schemas.microsoft.com/office/drawing/2014/main" xmlns="" id="{9052AEFA-9271-EEC8-F773-9C5896A829FE}"/>
                </a:ext>
              </a:extLst>
            </p:cNvPr>
            <p:cNvSpPr/>
            <p:nvPr/>
          </p:nvSpPr>
          <p:spPr>
            <a:xfrm>
              <a:off x="1935140" y="1978211"/>
              <a:ext cx="92122" cy="119418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16" name="Losange 15">
              <a:extLst>
                <a:ext uri="{FF2B5EF4-FFF2-40B4-BE49-F238E27FC236}">
                  <a16:creationId xmlns:a16="http://schemas.microsoft.com/office/drawing/2014/main" xmlns="" id="{E16C2413-6773-2E54-94F9-F3DFAC249CFF}"/>
                </a:ext>
              </a:extLst>
            </p:cNvPr>
            <p:cNvSpPr/>
            <p:nvPr/>
          </p:nvSpPr>
          <p:spPr>
            <a:xfrm>
              <a:off x="1935140" y="2132076"/>
              <a:ext cx="92122" cy="119418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17" name="Losange 16">
              <a:extLst>
                <a:ext uri="{FF2B5EF4-FFF2-40B4-BE49-F238E27FC236}">
                  <a16:creationId xmlns:a16="http://schemas.microsoft.com/office/drawing/2014/main" xmlns="" id="{3930C8F6-0C72-0595-B7A9-9E55A33C1654}"/>
                </a:ext>
              </a:extLst>
            </p:cNvPr>
            <p:cNvSpPr/>
            <p:nvPr/>
          </p:nvSpPr>
          <p:spPr>
            <a:xfrm>
              <a:off x="1744943" y="2132076"/>
              <a:ext cx="92122" cy="119418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18" name="Losange 17">
              <a:extLst>
                <a:ext uri="{FF2B5EF4-FFF2-40B4-BE49-F238E27FC236}">
                  <a16:creationId xmlns:a16="http://schemas.microsoft.com/office/drawing/2014/main" xmlns="" id="{56C6A6A6-B1E6-BC87-F23E-20EDD3E9FAC7}"/>
                </a:ext>
              </a:extLst>
            </p:cNvPr>
            <p:cNvSpPr/>
            <p:nvPr/>
          </p:nvSpPr>
          <p:spPr>
            <a:xfrm>
              <a:off x="1698882" y="2458498"/>
              <a:ext cx="92122" cy="119418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19" name="Losange 18">
              <a:extLst>
                <a:ext uri="{FF2B5EF4-FFF2-40B4-BE49-F238E27FC236}">
                  <a16:creationId xmlns:a16="http://schemas.microsoft.com/office/drawing/2014/main" xmlns="" id="{12C7A662-A86F-7C12-546F-98F16F0D1EFE}"/>
                </a:ext>
              </a:extLst>
            </p:cNvPr>
            <p:cNvSpPr/>
            <p:nvPr/>
          </p:nvSpPr>
          <p:spPr>
            <a:xfrm>
              <a:off x="2037359" y="2458498"/>
              <a:ext cx="92122" cy="119418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20" name="Losange 19">
              <a:extLst>
                <a:ext uri="{FF2B5EF4-FFF2-40B4-BE49-F238E27FC236}">
                  <a16:creationId xmlns:a16="http://schemas.microsoft.com/office/drawing/2014/main" xmlns="" id="{C2C69665-80CB-3212-A124-39C53197D154}"/>
                </a:ext>
              </a:extLst>
            </p:cNvPr>
            <p:cNvSpPr/>
            <p:nvPr/>
          </p:nvSpPr>
          <p:spPr>
            <a:xfrm>
              <a:off x="1694889" y="2937832"/>
              <a:ext cx="92122" cy="119418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21" name="Losange 20">
              <a:extLst>
                <a:ext uri="{FF2B5EF4-FFF2-40B4-BE49-F238E27FC236}">
                  <a16:creationId xmlns:a16="http://schemas.microsoft.com/office/drawing/2014/main" xmlns="" id="{534FEAC0-3CDE-60AF-57EE-51BD41BC1882}"/>
                </a:ext>
              </a:extLst>
            </p:cNvPr>
            <p:cNvSpPr/>
            <p:nvPr/>
          </p:nvSpPr>
          <p:spPr>
            <a:xfrm>
              <a:off x="1724025" y="3102143"/>
              <a:ext cx="92122" cy="119418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22" name="Losange 21">
              <a:extLst>
                <a:ext uri="{FF2B5EF4-FFF2-40B4-BE49-F238E27FC236}">
                  <a16:creationId xmlns:a16="http://schemas.microsoft.com/office/drawing/2014/main" xmlns="" id="{552710E0-970F-1619-AE33-CEAC56991D16}"/>
                </a:ext>
              </a:extLst>
            </p:cNvPr>
            <p:cNvSpPr/>
            <p:nvPr/>
          </p:nvSpPr>
          <p:spPr>
            <a:xfrm>
              <a:off x="1733861" y="3910303"/>
              <a:ext cx="92122" cy="119418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23" name="Losange 22">
              <a:extLst>
                <a:ext uri="{FF2B5EF4-FFF2-40B4-BE49-F238E27FC236}">
                  <a16:creationId xmlns:a16="http://schemas.microsoft.com/office/drawing/2014/main" xmlns="" id="{D1D91CC5-4050-DD4B-BEB3-A009B477450D}"/>
                </a:ext>
              </a:extLst>
            </p:cNvPr>
            <p:cNvSpPr/>
            <p:nvPr/>
          </p:nvSpPr>
          <p:spPr>
            <a:xfrm>
              <a:off x="2377307" y="1978211"/>
              <a:ext cx="92122" cy="119418"/>
            </a:xfrm>
            <a:prstGeom prst="diamond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24" name="Losange 23">
              <a:extLst>
                <a:ext uri="{FF2B5EF4-FFF2-40B4-BE49-F238E27FC236}">
                  <a16:creationId xmlns:a16="http://schemas.microsoft.com/office/drawing/2014/main" xmlns="" id="{96BCC652-098B-6713-E069-0AD00390F247}"/>
                </a:ext>
              </a:extLst>
            </p:cNvPr>
            <p:cNvSpPr/>
            <p:nvPr/>
          </p:nvSpPr>
          <p:spPr>
            <a:xfrm>
              <a:off x="5218043" y="2294780"/>
              <a:ext cx="92122" cy="119418"/>
            </a:xfrm>
            <a:prstGeom prst="diamond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25" name="Losange 24">
              <a:extLst>
                <a:ext uri="{FF2B5EF4-FFF2-40B4-BE49-F238E27FC236}">
                  <a16:creationId xmlns:a16="http://schemas.microsoft.com/office/drawing/2014/main" xmlns="" id="{C34873F4-1929-2B1D-7606-E02647BFB93A}"/>
                </a:ext>
              </a:extLst>
            </p:cNvPr>
            <p:cNvSpPr/>
            <p:nvPr/>
          </p:nvSpPr>
          <p:spPr>
            <a:xfrm>
              <a:off x="6966614" y="2458498"/>
              <a:ext cx="92122" cy="119418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26" name="Losange 25">
              <a:extLst>
                <a:ext uri="{FF2B5EF4-FFF2-40B4-BE49-F238E27FC236}">
                  <a16:creationId xmlns:a16="http://schemas.microsoft.com/office/drawing/2014/main" xmlns="" id="{2C5A6036-A741-C341-904D-B7B69050FB54}"/>
                </a:ext>
              </a:extLst>
            </p:cNvPr>
            <p:cNvSpPr/>
            <p:nvPr/>
          </p:nvSpPr>
          <p:spPr>
            <a:xfrm>
              <a:off x="2231458" y="2622352"/>
              <a:ext cx="92122" cy="119418"/>
            </a:xfrm>
            <a:prstGeom prst="diamond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27" name="Losange 26">
              <a:extLst>
                <a:ext uri="{FF2B5EF4-FFF2-40B4-BE49-F238E27FC236}">
                  <a16:creationId xmlns:a16="http://schemas.microsoft.com/office/drawing/2014/main" xmlns="" id="{A177707A-02E8-4C68-1A33-F9FC17E4D28C}"/>
                </a:ext>
              </a:extLst>
            </p:cNvPr>
            <p:cNvSpPr/>
            <p:nvPr/>
          </p:nvSpPr>
          <p:spPr>
            <a:xfrm>
              <a:off x="2185397" y="2779860"/>
              <a:ext cx="92122" cy="119418"/>
            </a:xfrm>
            <a:prstGeom prst="diamond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28" name="Losange 27">
              <a:extLst>
                <a:ext uri="{FF2B5EF4-FFF2-40B4-BE49-F238E27FC236}">
                  <a16:creationId xmlns:a16="http://schemas.microsoft.com/office/drawing/2014/main" xmlns="" id="{A631496C-B98A-5E2F-F77B-68FEA34FF6A0}"/>
                </a:ext>
              </a:extLst>
            </p:cNvPr>
            <p:cNvSpPr/>
            <p:nvPr/>
          </p:nvSpPr>
          <p:spPr>
            <a:xfrm>
              <a:off x="2005491" y="2937832"/>
              <a:ext cx="92122" cy="119418"/>
            </a:xfrm>
            <a:prstGeom prst="diamond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29" name="Losange 28">
              <a:extLst>
                <a:ext uri="{FF2B5EF4-FFF2-40B4-BE49-F238E27FC236}">
                  <a16:creationId xmlns:a16="http://schemas.microsoft.com/office/drawing/2014/main" xmlns="" id="{E0E0A188-145F-9B63-B4A0-ECE64C42995B}"/>
                </a:ext>
              </a:extLst>
            </p:cNvPr>
            <p:cNvSpPr/>
            <p:nvPr/>
          </p:nvSpPr>
          <p:spPr>
            <a:xfrm>
              <a:off x="2061778" y="3102143"/>
              <a:ext cx="92122" cy="119418"/>
            </a:xfrm>
            <a:prstGeom prst="diamond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30" name="Losange 29">
              <a:extLst>
                <a:ext uri="{FF2B5EF4-FFF2-40B4-BE49-F238E27FC236}">
                  <a16:creationId xmlns:a16="http://schemas.microsoft.com/office/drawing/2014/main" xmlns="" id="{26948950-6B6C-3BB8-CB78-F931A148E090}"/>
                </a:ext>
              </a:extLst>
            </p:cNvPr>
            <p:cNvSpPr/>
            <p:nvPr/>
          </p:nvSpPr>
          <p:spPr>
            <a:xfrm>
              <a:off x="2005491" y="3260383"/>
              <a:ext cx="92122" cy="119418"/>
            </a:xfrm>
            <a:prstGeom prst="diamond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31" name="Losange 30">
              <a:extLst>
                <a:ext uri="{FF2B5EF4-FFF2-40B4-BE49-F238E27FC236}">
                  <a16:creationId xmlns:a16="http://schemas.microsoft.com/office/drawing/2014/main" xmlns="" id="{3133BC64-500B-938E-C80E-A0A829294C1E}"/>
                </a:ext>
              </a:extLst>
            </p:cNvPr>
            <p:cNvSpPr/>
            <p:nvPr/>
          </p:nvSpPr>
          <p:spPr>
            <a:xfrm>
              <a:off x="2011179" y="3582453"/>
              <a:ext cx="92122" cy="119418"/>
            </a:xfrm>
            <a:prstGeom prst="diamond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32" name="Losange 31">
              <a:extLst>
                <a:ext uri="{FF2B5EF4-FFF2-40B4-BE49-F238E27FC236}">
                  <a16:creationId xmlns:a16="http://schemas.microsoft.com/office/drawing/2014/main" xmlns="" id="{E634D3BB-CD36-C13C-20F4-A8EEDB59552B}"/>
                </a:ext>
              </a:extLst>
            </p:cNvPr>
            <p:cNvSpPr/>
            <p:nvPr/>
          </p:nvSpPr>
          <p:spPr>
            <a:xfrm>
              <a:off x="2016867" y="3748671"/>
              <a:ext cx="92122" cy="119418"/>
            </a:xfrm>
            <a:prstGeom prst="diamond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33" name="Losange 32">
              <a:extLst>
                <a:ext uri="{FF2B5EF4-FFF2-40B4-BE49-F238E27FC236}">
                  <a16:creationId xmlns:a16="http://schemas.microsoft.com/office/drawing/2014/main" xmlns="" id="{D6FF5B5D-2A13-68A2-9CDB-B41C92A3A92E}"/>
                </a:ext>
              </a:extLst>
            </p:cNvPr>
            <p:cNvSpPr/>
            <p:nvPr/>
          </p:nvSpPr>
          <p:spPr>
            <a:xfrm>
              <a:off x="1985566" y="3910303"/>
              <a:ext cx="92122" cy="119418"/>
            </a:xfrm>
            <a:prstGeom prst="diamond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34" name="Losange 33">
              <a:extLst>
                <a:ext uri="{FF2B5EF4-FFF2-40B4-BE49-F238E27FC236}">
                  <a16:creationId xmlns:a16="http://schemas.microsoft.com/office/drawing/2014/main" xmlns="" id="{0D188278-E6C7-1CB5-C786-3D15A9676892}"/>
                </a:ext>
              </a:extLst>
            </p:cNvPr>
            <p:cNvSpPr/>
            <p:nvPr/>
          </p:nvSpPr>
          <p:spPr>
            <a:xfrm>
              <a:off x="1743632" y="4071470"/>
              <a:ext cx="92122" cy="119418"/>
            </a:xfrm>
            <a:prstGeom prst="diamond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35" name="Losange 34">
              <a:extLst>
                <a:ext uri="{FF2B5EF4-FFF2-40B4-BE49-F238E27FC236}">
                  <a16:creationId xmlns:a16="http://schemas.microsoft.com/office/drawing/2014/main" xmlns="" id="{61486C54-FA7F-478A-9C28-53D874A6EC9A}"/>
                </a:ext>
              </a:extLst>
            </p:cNvPr>
            <p:cNvSpPr/>
            <p:nvPr/>
          </p:nvSpPr>
          <p:spPr>
            <a:xfrm>
              <a:off x="1740950" y="4228767"/>
              <a:ext cx="92122" cy="119418"/>
            </a:xfrm>
            <a:prstGeom prst="diamond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36" name="Losange 35">
              <a:extLst>
                <a:ext uri="{FF2B5EF4-FFF2-40B4-BE49-F238E27FC236}">
                  <a16:creationId xmlns:a16="http://schemas.microsoft.com/office/drawing/2014/main" xmlns="" id="{083BFB76-F40A-EC48-F384-2B254298FAAB}"/>
                </a:ext>
              </a:extLst>
            </p:cNvPr>
            <p:cNvSpPr/>
            <p:nvPr/>
          </p:nvSpPr>
          <p:spPr>
            <a:xfrm>
              <a:off x="1789577" y="4386064"/>
              <a:ext cx="92122" cy="119418"/>
            </a:xfrm>
            <a:prstGeom prst="diamond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37" name="Losange 36">
              <a:extLst>
                <a:ext uri="{FF2B5EF4-FFF2-40B4-BE49-F238E27FC236}">
                  <a16:creationId xmlns:a16="http://schemas.microsoft.com/office/drawing/2014/main" xmlns="" id="{E1B31961-1F13-36B4-E4D5-F0D31258E54E}"/>
                </a:ext>
              </a:extLst>
            </p:cNvPr>
            <p:cNvSpPr/>
            <p:nvPr/>
          </p:nvSpPr>
          <p:spPr>
            <a:xfrm>
              <a:off x="1712097" y="4550185"/>
              <a:ext cx="92122" cy="119418"/>
            </a:xfrm>
            <a:prstGeom prst="diamond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38" name="Losange 37">
              <a:extLst>
                <a:ext uri="{FF2B5EF4-FFF2-40B4-BE49-F238E27FC236}">
                  <a16:creationId xmlns:a16="http://schemas.microsoft.com/office/drawing/2014/main" xmlns="" id="{5CD493BF-DFA4-85D8-DD82-469BE107CDCB}"/>
                </a:ext>
              </a:extLst>
            </p:cNvPr>
            <p:cNvSpPr/>
            <p:nvPr/>
          </p:nvSpPr>
          <p:spPr>
            <a:xfrm>
              <a:off x="1733861" y="4714306"/>
              <a:ext cx="92122" cy="119418"/>
            </a:xfrm>
            <a:prstGeom prst="diamond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39" name="Losange 38">
              <a:extLst>
                <a:ext uri="{FF2B5EF4-FFF2-40B4-BE49-F238E27FC236}">
                  <a16:creationId xmlns:a16="http://schemas.microsoft.com/office/drawing/2014/main" xmlns="" id="{4A0925A1-A76C-1B85-FF4E-EFE035660D8E}"/>
                </a:ext>
              </a:extLst>
            </p:cNvPr>
            <p:cNvSpPr/>
            <p:nvPr/>
          </p:nvSpPr>
          <p:spPr>
            <a:xfrm>
              <a:off x="1699296" y="4878427"/>
              <a:ext cx="92122" cy="119418"/>
            </a:xfrm>
            <a:prstGeom prst="diamond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40" name="Losange 39">
              <a:extLst>
                <a:ext uri="{FF2B5EF4-FFF2-40B4-BE49-F238E27FC236}">
                  <a16:creationId xmlns:a16="http://schemas.microsoft.com/office/drawing/2014/main" xmlns="" id="{584F2155-3748-0534-85C4-E03202F971E6}"/>
                </a:ext>
              </a:extLst>
            </p:cNvPr>
            <p:cNvSpPr/>
            <p:nvPr/>
          </p:nvSpPr>
          <p:spPr>
            <a:xfrm>
              <a:off x="1568184" y="5042548"/>
              <a:ext cx="92122" cy="119418"/>
            </a:xfrm>
            <a:prstGeom prst="diamond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41" name="Losange 40">
              <a:extLst>
                <a:ext uri="{FF2B5EF4-FFF2-40B4-BE49-F238E27FC236}">
                  <a16:creationId xmlns:a16="http://schemas.microsoft.com/office/drawing/2014/main" xmlns="" id="{53866AA4-3104-C3B0-106F-A1E523A2B5A1}"/>
                </a:ext>
              </a:extLst>
            </p:cNvPr>
            <p:cNvSpPr/>
            <p:nvPr/>
          </p:nvSpPr>
          <p:spPr>
            <a:xfrm>
              <a:off x="2143759" y="2779860"/>
              <a:ext cx="92122" cy="119418"/>
            </a:xfrm>
            <a:prstGeom prst="diamond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42" name="Losange 41">
              <a:extLst>
                <a:ext uri="{FF2B5EF4-FFF2-40B4-BE49-F238E27FC236}">
                  <a16:creationId xmlns:a16="http://schemas.microsoft.com/office/drawing/2014/main" xmlns="" id="{D714BC5E-B45C-2B4F-B906-34F337C1B066}"/>
                </a:ext>
              </a:extLst>
            </p:cNvPr>
            <p:cNvSpPr/>
            <p:nvPr/>
          </p:nvSpPr>
          <p:spPr>
            <a:xfrm>
              <a:off x="1985566" y="2622352"/>
              <a:ext cx="92122" cy="119418"/>
            </a:xfrm>
            <a:prstGeom prst="diamond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43" name="Losange 42">
              <a:extLst>
                <a:ext uri="{FF2B5EF4-FFF2-40B4-BE49-F238E27FC236}">
                  <a16:creationId xmlns:a16="http://schemas.microsoft.com/office/drawing/2014/main" xmlns="" id="{CD2C780B-3F97-E5D5-4412-64E48098E9ED}"/>
                </a:ext>
              </a:extLst>
            </p:cNvPr>
            <p:cNvSpPr/>
            <p:nvPr/>
          </p:nvSpPr>
          <p:spPr>
            <a:xfrm>
              <a:off x="1919526" y="2779860"/>
              <a:ext cx="92122" cy="119418"/>
            </a:xfrm>
            <a:prstGeom prst="diamond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44" name="Losange 43">
              <a:extLst>
                <a:ext uri="{FF2B5EF4-FFF2-40B4-BE49-F238E27FC236}">
                  <a16:creationId xmlns:a16="http://schemas.microsoft.com/office/drawing/2014/main" xmlns="" id="{3D6EBE26-F05E-DF88-BEE9-B2026B6E11A7}"/>
                </a:ext>
              </a:extLst>
            </p:cNvPr>
            <p:cNvSpPr/>
            <p:nvPr/>
          </p:nvSpPr>
          <p:spPr>
            <a:xfrm>
              <a:off x="1708685" y="2779860"/>
              <a:ext cx="92122" cy="119418"/>
            </a:xfrm>
            <a:prstGeom prst="diamond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45" name="Losange 44">
              <a:extLst>
                <a:ext uri="{FF2B5EF4-FFF2-40B4-BE49-F238E27FC236}">
                  <a16:creationId xmlns:a16="http://schemas.microsoft.com/office/drawing/2014/main" xmlns="" id="{BEFB7EE2-CC31-1798-5A32-A04280B88428}"/>
                </a:ext>
              </a:extLst>
            </p:cNvPr>
            <p:cNvSpPr/>
            <p:nvPr/>
          </p:nvSpPr>
          <p:spPr>
            <a:xfrm>
              <a:off x="1694889" y="3260383"/>
              <a:ext cx="92122" cy="119418"/>
            </a:xfrm>
            <a:prstGeom prst="diamond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46" name="Losange 45">
              <a:extLst>
                <a:ext uri="{FF2B5EF4-FFF2-40B4-BE49-F238E27FC236}">
                  <a16:creationId xmlns:a16="http://schemas.microsoft.com/office/drawing/2014/main" xmlns="" id="{A83C9D1E-5D4F-E7ED-4B6C-80ECEC442709}"/>
                </a:ext>
              </a:extLst>
            </p:cNvPr>
            <p:cNvSpPr/>
            <p:nvPr/>
          </p:nvSpPr>
          <p:spPr>
            <a:xfrm>
              <a:off x="1699296" y="3582453"/>
              <a:ext cx="92122" cy="119418"/>
            </a:xfrm>
            <a:prstGeom prst="diamond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47" name="Losange 46">
              <a:extLst>
                <a:ext uri="{FF2B5EF4-FFF2-40B4-BE49-F238E27FC236}">
                  <a16:creationId xmlns:a16="http://schemas.microsoft.com/office/drawing/2014/main" xmlns="" id="{2C1CD4D0-0683-C120-4452-EE1F2650F088}"/>
                </a:ext>
              </a:extLst>
            </p:cNvPr>
            <p:cNvSpPr/>
            <p:nvPr/>
          </p:nvSpPr>
          <p:spPr>
            <a:xfrm>
              <a:off x="1909803" y="3260383"/>
              <a:ext cx="92122" cy="119418"/>
            </a:xfrm>
            <a:prstGeom prst="diamond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48" name="Losange 47">
              <a:extLst>
                <a:ext uri="{FF2B5EF4-FFF2-40B4-BE49-F238E27FC236}">
                  <a16:creationId xmlns:a16="http://schemas.microsoft.com/office/drawing/2014/main" xmlns="" id="{F5307B1C-6D2F-69F1-085F-27AA59467EDD}"/>
                </a:ext>
              </a:extLst>
            </p:cNvPr>
            <p:cNvSpPr/>
            <p:nvPr/>
          </p:nvSpPr>
          <p:spPr>
            <a:xfrm>
              <a:off x="2377307" y="2132076"/>
              <a:ext cx="92122" cy="119418"/>
            </a:xfrm>
            <a:prstGeom prst="diamond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49" name="Losange 48">
              <a:extLst>
                <a:ext uri="{FF2B5EF4-FFF2-40B4-BE49-F238E27FC236}">
                  <a16:creationId xmlns:a16="http://schemas.microsoft.com/office/drawing/2014/main" xmlns="" id="{F50E3845-335B-A972-E926-3BA24E8631F6}"/>
                </a:ext>
              </a:extLst>
            </p:cNvPr>
            <p:cNvSpPr/>
            <p:nvPr/>
          </p:nvSpPr>
          <p:spPr>
            <a:xfrm>
              <a:off x="1942526" y="2294780"/>
              <a:ext cx="92122" cy="119418"/>
            </a:xfrm>
            <a:prstGeom prst="diamond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50" name="Losange 49">
              <a:extLst>
                <a:ext uri="{FF2B5EF4-FFF2-40B4-BE49-F238E27FC236}">
                  <a16:creationId xmlns:a16="http://schemas.microsoft.com/office/drawing/2014/main" xmlns="" id="{07964559-E03D-39B9-9F83-934E1F706C47}"/>
                </a:ext>
              </a:extLst>
            </p:cNvPr>
            <p:cNvSpPr/>
            <p:nvPr/>
          </p:nvSpPr>
          <p:spPr>
            <a:xfrm>
              <a:off x="2367336" y="2294780"/>
              <a:ext cx="92122" cy="119418"/>
            </a:xfrm>
            <a:prstGeom prst="diamond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51" name="Losange 50">
              <a:extLst>
                <a:ext uri="{FF2B5EF4-FFF2-40B4-BE49-F238E27FC236}">
                  <a16:creationId xmlns:a16="http://schemas.microsoft.com/office/drawing/2014/main" xmlns="" id="{40A1E64F-E388-2098-8EF8-56B3BCEE73F8}"/>
                </a:ext>
              </a:extLst>
            </p:cNvPr>
            <p:cNvSpPr/>
            <p:nvPr/>
          </p:nvSpPr>
          <p:spPr>
            <a:xfrm>
              <a:off x="2906974" y="2294780"/>
              <a:ext cx="92122" cy="119418"/>
            </a:xfrm>
            <a:prstGeom prst="diamond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52" name="Losange 51">
              <a:extLst>
                <a:ext uri="{FF2B5EF4-FFF2-40B4-BE49-F238E27FC236}">
                  <a16:creationId xmlns:a16="http://schemas.microsoft.com/office/drawing/2014/main" xmlns="" id="{DBE288ED-1CC0-CFF1-F86C-7540EEAD7A6E}"/>
                </a:ext>
              </a:extLst>
            </p:cNvPr>
            <p:cNvSpPr/>
            <p:nvPr/>
          </p:nvSpPr>
          <p:spPr>
            <a:xfrm>
              <a:off x="3620079" y="2294780"/>
              <a:ext cx="92122" cy="119418"/>
            </a:xfrm>
            <a:prstGeom prst="diamond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53" name="Losange 52">
              <a:extLst>
                <a:ext uri="{FF2B5EF4-FFF2-40B4-BE49-F238E27FC236}">
                  <a16:creationId xmlns:a16="http://schemas.microsoft.com/office/drawing/2014/main" xmlns="" id="{2615C57B-8D83-F91D-DA7B-B41518D267FA}"/>
                </a:ext>
              </a:extLst>
            </p:cNvPr>
            <p:cNvSpPr/>
            <p:nvPr/>
          </p:nvSpPr>
          <p:spPr>
            <a:xfrm>
              <a:off x="4113656" y="2294780"/>
              <a:ext cx="92122" cy="119418"/>
            </a:xfrm>
            <a:prstGeom prst="diamond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54" name="Losange 53">
              <a:extLst>
                <a:ext uri="{FF2B5EF4-FFF2-40B4-BE49-F238E27FC236}">
                  <a16:creationId xmlns:a16="http://schemas.microsoft.com/office/drawing/2014/main" xmlns="" id="{A43F46E9-AFB6-88B7-DF31-FCFB56514EDB}"/>
                </a:ext>
              </a:extLst>
            </p:cNvPr>
            <p:cNvSpPr/>
            <p:nvPr/>
          </p:nvSpPr>
          <p:spPr>
            <a:xfrm>
              <a:off x="4538466" y="2294780"/>
              <a:ext cx="92122" cy="119418"/>
            </a:xfrm>
            <a:prstGeom prst="diamond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55" name="Losange 54">
              <a:extLst>
                <a:ext uri="{FF2B5EF4-FFF2-40B4-BE49-F238E27FC236}">
                  <a16:creationId xmlns:a16="http://schemas.microsoft.com/office/drawing/2014/main" xmlns="" id="{29743C73-F229-153E-DBC0-30BFE48FD2BD}"/>
                </a:ext>
              </a:extLst>
            </p:cNvPr>
            <p:cNvSpPr/>
            <p:nvPr/>
          </p:nvSpPr>
          <p:spPr>
            <a:xfrm>
              <a:off x="2341084" y="2458498"/>
              <a:ext cx="92122" cy="119418"/>
            </a:xfrm>
            <a:prstGeom prst="diamond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56" name="Losange 55">
              <a:extLst>
                <a:ext uri="{FF2B5EF4-FFF2-40B4-BE49-F238E27FC236}">
                  <a16:creationId xmlns:a16="http://schemas.microsoft.com/office/drawing/2014/main" xmlns="" id="{A5B0E789-7BCC-9462-52AA-3CB0D876C7DC}"/>
                </a:ext>
              </a:extLst>
            </p:cNvPr>
            <p:cNvSpPr/>
            <p:nvPr/>
          </p:nvSpPr>
          <p:spPr>
            <a:xfrm>
              <a:off x="2860913" y="2458498"/>
              <a:ext cx="92122" cy="119418"/>
            </a:xfrm>
            <a:prstGeom prst="diamond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57" name="Losange 56">
              <a:extLst>
                <a:ext uri="{FF2B5EF4-FFF2-40B4-BE49-F238E27FC236}">
                  <a16:creationId xmlns:a16="http://schemas.microsoft.com/office/drawing/2014/main" xmlns="" id="{1280B879-B206-BEFF-69A6-B939E128AD5E}"/>
                </a:ext>
              </a:extLst>
            </p:cNvPr>
            <p:cNvSpPr/>
            <p:nvPr/>
          </p:nvSpPr>
          <p:spPr>
            <a:xfrm>
              <a:off x="3305688" y="2458498"/>
              <a:ext cx="92122" cy="119418"/>
            </a:xfrm>
            <a:prstGeom prst="diamond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58" name="Losange 57">
              <a:extLst>
                <a:ext uri="{FF2B5EF4-FFF2-40B4-BE49-F238E27FC236}">
                  <a16:creationId xmlns:a16="http://schemas.microsoft.com/office/drawing/2014/main" xmlns="" id="{F2B21062-647F-E1CA-C4C9-8CA937FAE498}"/>
                </a:ext>
              </a:extLst>
            </p:cNvPr>
            <p:cNvSpPr/>
            <p:nvPr/>
          </p:nvSpPr>
          <p:spPr>
            <a:xfrm>
              <a:off x="3775700" y="2458498"/>
              <a:ext cx="92122" cy="119418"/>
            </a:xfrm>
            <a:prstGeom prst="diamond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59" name="Losange 58">
              <a:extLst>
                <a:ext uri="{FF2B5EF4-FFF2-40B4-BE49-F238E27FC236}">
                  <a16:creationId xmlns:a16="http://schemas.microsoft.com/office/drawing/2014/main" xmlns="" id="{BE9865C1-AE17-8210-68FC-E495015410D0}"/>
                </a:ext>
              </a:extLst>
            </p:cNvPr>
            <p:cNvSpPr/>
            <p:nvPr/>
          </p:nvSpPr>
          <p:spPr>
            <a:xfrm>
              <a:off x="4240298" y="2458498"/>
              <a:ext cx="92122" cy="119418"/>
            </a:xfrm>
            <a:prstGeom prst="diamond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60" name="Losange 59">
              <a:extLst>
                <a:ext uri="{FF2B5EF4-FFF2-40B4-BE49-F238E27FC236}">
                  <a16:creationId xmlns:a16="http://schemas.microsoft.com/office/drawing/2014/main" xmlns="" id="{09285ABC-7373-B1A7-BFDB-F7DD00069126}"/>
                </a:ext>
              </a:extLst>
            </p:cNvPr>
            <p:cNvSpPr/>
            <p:nvPr/>
          </p:nvSpPr>
          <p:spPr>
            <a:xfrm>
              <a:off x="4710310" y="2458498"/>
              <a:ext cx="92122" cy="119418"/>
            </a:xfrm>
            <a:prstGeom prst="diamond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61" name="Losange 60">
              <a:extLst>
                <a:ext uri="{FF2B5EF4-FFF2-40B4-BE49-F238E27FC236}">
                  <a16:creationId xmlns:a16="http://schemas.microsoft.com/office/drawing/2014/main" xmlns="" id="{A73110AF-C86E-FF4B-5C1B-195076ABD17B}"/>
                </a:ext>
              </a:extLst>
            </p:cNvPr>
            <p:cNvSpPr/>
            <p:nvPr/>
          </p:nvSpPr>
          <p:spPr>
            <a:xfrm>
              <a:off x="5155085" y="2458498"/>
              <a:ext cx="92122" cy="119418"/>
            </a:xfrm>
            <a:prstGeom prst="diamond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62" name="Losange 61">
              <a:extLst>
                <a:ext uri="{FF2B5EF4-FFF2-40B4-BE49-F238E27FC236}">
                  <a16:creationId xmlns:a16="http://schemas.microsoft.com/office/drawing/2014/main" xmlns="" id="{CE3ED544-40A0-104D-7632-808773019B29}"/>
                </a:ext>
              </a:extLst>
            </p:cNvPr>
            <p:cNvSpPr/>
            <p:nvPr/>
          </p:nvSpPr>
          <p:spPr>
            <a:xfrm>
              <a:off x="1708685" y="3432944"/>
              <a:ext cx="92122" cy="119418"/>
            </a:xfrm>
            <a:prstGeom prst="diamond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grpSp>
          <p:nvGrpSpPr>
            <p:cNvPr id="88" name="Groupe 87">
              <a:extLst>
                <a:ext uri="{FF2B5EF4-FFF2-40B4-BE49-F238E27FC236}">
                  <a16:creationId xmlns:a16="http://schemas.microsoft.com/office/drawing/2014/main" xmlns="" id="{C3167CFB-B070-31FF-0C02-7CF77374D1B5}"/>
                </a:ext>
              </a:extLst>
            </p:cNvPr>
            <p:cNvGrpSpPr/>
            <p:nvPr/>
          </p:nvGrpSpPr>
          <p:grpSpPr>
            <a:xfrm>
              <a:off x="7120331" y="4228071"/>
              <a:ext cx="505403" cy="883064"/>
              <a:chOff x="7120331" y="4228071"/>
              <a:chExt cx="505403" cy="883064"/>
            </a:xfrm>
          </p:grpSpPr>
          <p:sp>
            <p:nvSpPr>
              <p:cNvPr id="14" name="Étoile : 5 branches 13">
                <a:extLst>
                  <a:ext uri="{FF2B5EF4-FFF2-40B4-BE49-F238E27FC236}">
                    <a16:creationId xmlns:a16="http://schemas.microsoft.com/office/drawing/2014/main" xmlns="" id="{22028543-266B-73BB-023D-55F67F278853}"/>
                  </a:ext>
                </a:extLst>
              </p:cNvPr>
              <p:cNvSpPr/>
              <p:nvPr/>
            </p:nvSpPr>
            <p:spPr>
              <a:xfrm>
                <a:off x="7120331" y="4971116"/>
                <a:ext cx="119418" cy="119418"/>
              </a:xfrm>
              <a:prstGeom prst="star5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83" name="Espace réservé du texte 6">
                <a:extLst>
                  <a:ext uri="{FF2B5EF4-FFF2-40B4-BE49-F238E27FC236}">
                    <a16:creationId xmlns:a16="http://schemas.microsoft.com/office/drawing/2014/main" xmlns="" id="{58078F43-C6EC-A820-E68A-D7B3923E6D5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335000" y="4228071"/>
                <a:ext cx="290734" cy="8830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 anchor="ctr"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rgbClr val="737078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fr-FR" sz="1200" b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CR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fr-FR" sz="1200" b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fr-FR" sz="1200" b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fr-FR" sz="1200" b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SD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fr-FR" sz="1200" b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SCT</a:t>
                </a:r>
                <a:endParaRPr lang="fr-FR" sz="1000" b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4" name="Losange 83">
                <a:extLst>
                  <a:ext uri="{FF2B5EF4-FFF2-40B4-BE49-F238E27FC236}">
                    <a16:creationId xmlns:a16="http://schemas.microsoft.com/office/drawing/2014/main" xmlns="" id="{3C9505EB-8C03-B6FC-2B28-BDB5956FB2FD}"/>
                  </a:ext>
                </a:extLst>
              </p:cNvPr>
              <p:cNvSpPr/>
              <p:nvPr/>
            </p:nvSpPr>
            <p:spPr>
              <a:xfrm>
                <a:off x="7133979" y="4259757"/>
                <a:ext cx="92122" cy="119418"/>
              </a:xfrm>
              <a:prstGeom prst="diamond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85" name="Losange 84">
                <a:extLst>
                  <a:ext uri="{FF2B5EF4-FFF2-40B4-BE49-F238E27FC236}">
                    <a16:creationId xmlns:a16="http://schemas.microsoft.com/office/drawing/2014/main" xmlns="" id="{D7042F95-DE75-2335-6D2F-CF214511666A}"/>
                  </a:ext>
                </a:extLst>
              </p:cNvPr>
              <p:cNvSpPr/>
              <p:nvPr/>
            </p:nvSpPr>
            <p:spPr>
              <a:xfrm>
                <a:off x="7133979" y="4437597"/>
                <a:ext cx="92122" cy="119418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86" name="Losange 85">
                <a:extLst>
                  <a:ext uri="{FF2B5EF4-FFF2-40B4-BE49-F238E27FC236}">
                    <a16:creationId xmlns:a16="http://schemas.microsoft.com/office/drawing/2014/main" xmlns="" id="{0E9A234C-596B-2803-4F5B-5DAC724E6419}"/>
                  </a:ext>
                </a:extLst>
              </p:cNvPr>
              <p:cNvSpPr/>
              <p:nvPr/>
            </p:nvSpPr>
            <p:spPr>
              <a:xfrm>
                <a:off x="7133979" y="4615437"/>
                <a:ext cx="92122" cy="119418"/>
              </a:xfrm>
              <a:prstGeom prst="diamond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87" name="Losange 86">
                <a:extLst>
                  <a:ext uri="{FF2B5EF4-FFF2-40B4-BE49-F238E27FC236}">
                    <a16:creationId xmlns:a16="http://schemas.microsoft.com/office/drawing/2014/main" xmlns="" id="{57C7306F-AD0F-8482-4DCC-9EFB547CFF85}"/>
                  </a:ext>
                </a:extLst>
              </p:cNvPr>
              <p:cNvSpPr/>
              <p:nvPr/>
            </p:nvSpPr>
            <p:spPr>
              <a:xfrm>
                <a:off x="7133979" y="4793277"/>
                <a:ext cx="92122" cy="119418"/>
              </a:xfrm>
              <a:prstGeom prst="diamond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90" name="Connecteur droit 89">
              <a:extLst>
                <a:ext uri="{FF2B5EF4-FFF2-40B4-BE49-F238E27FC236}">
                  <a16:creationId xmlns:a16="http://schemas.microsoft.com/office/drawing/2014/main" xmlns="" id="{DF1AA875-D339-48C2-70CD-A9F91B23F092}"/>
                </a:ext>
              </a:extLst>
            </p:cNvPr>
            <p:cNvCxnSpPr/>
            <p:nvPr/>
          </p:nvCxnSpPr>
          <p:spPr>
            <a:xfrm flipV="1">
              <a:off x="1567592" y="1930769"/>
              <a:ext cx="0" cy="3305301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" name="Espace réservé du texte 1">
            <a:extLst>
              <a:ext uri="{FF2B5EF4-FFF2-40B4-BE49-F238E27FC236}">
                <a16:creationId xmlns:a16="http://schemas.microsoft.com/office/drawing/2014/main" xmlns="" id="{DDD1E0DB-EABD-CFD5-9D22-FD30D14AE39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/>
          </a:bodyPr>
          <a:lstStyle/>
          <a:p>
            <a:r>
              <a:rPr lang="fr-FR" dirty="0"/>
              <a:t>9-12 décembre 2023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31113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9CB2E5E7-8889-24DA-9F05-47062D553870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fr-FR" dirty="0"/>
              <a:t>A. </a:t>
            </a:r>
            <a:r>
              <a:rPr lang="fr-FR" dirty="0" err="1"/>
              <a:t>Kittai</a:t>
            </a:r>
            <a:r>
              <a:rPr lang="fr-FR" dirty="0"/>
              <a:t> et al., ASH</a:t>
            </a:r>
            <a:r>
              <a:rPr lang="fr-FR" baseline="30000" dirty="0"/>
              <a:t>® </a:t>
            </a:r>
            <a:r>
              <a:rPr lang="fr-FR" dirty="0"/>
              <a:t>2023, Abs. #108</a:t>
            </a:r>
          </a:p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16039999-21F8-729F-5919-82C04358BA3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/>
              <a:t>CAR-T cells pour le syndrome de Richter </a:t>
            </a:r>
            <a:r>
              <a:rPr lang="fr-FR" b="0"/>
              <a:t>(SR)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1D90EBFF-952C-2A09-D45E-003AC3C48DD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/>
              <a:t>Survies globale et sans progression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xmlns="" id="{79120D69-8F0B-D54D-087B-189DC1125B5D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7499867" y="824332"/>
            <a:ext cx="4234933" cy="4855207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dirty="0"/>
              <a:t>Caractéristiques :</a:t>
            </a:r>
          </a:p>
          <a:p>
            <a:pPr lvl="1"/>
            <a:r>
              <a:rPr lang="fr-FR" sz="1500" dirty="0"/>
              <a:t>N = 69 patients</a:t>
            </a:r>
          </a:p>
          <a:p>
            <a:pPr lvl="1"/>
            <a:r>
              <a:rPr lang="fr-FR" sz="1500" dirty="0"/>
              <a:t>Âge médian = 64 ans</a:t>
            </a:r>
          </a:p>
          <a:p>
            <a:pPr lvl="1"/>
            <a:r>
              <a:rPr lang="fr-FR" sz="1500" dirty="0"/>
              <a:t>84% préalablement exposé aux </a:t>
            </a:r>
            <a:r>
              <a:rPr lang="fr-FR" sz="1500" dirty="0" err="1"/>
              <a:t>iBTK</a:t>
            </a:r>
            <a:r>
              <a:rPr lang="fr-FR" sz="1500" dirty="0"/>
              <a:t> ou iBCL2</a:t>
            </a:r>
          </a:p>
          <a:p>
            <a:pPr lvl="1"/>
            <a:r>
              <a:rPr lang="fr-FR" sz="1500" dirty="0" smtClean="0"/>
              <a:t>85,5</a:t>
            </a:r>
            <a:r>
              <a:rPr lang="fr-FR" sz="1500" dirty="0"/>
              <a:t>% ont reçu un bridge</a:t>
            </a:r>
          </a:p>
          <a:p>
            <a:pPr lvl="1"/>
            <a:r>
              <a:rPr lang="fr-FR" sz="1500" dirty="0" err="1"/>
              <a:t>Axi-cel</a:t>
            </a:r>
            <a:r>
              <a:rPr lang="fr-FR" sz="1500" dirty="0"/>
              <a:t> (65%), tisa-</a:t>
            </a:r>
            <a:r>
              <a:rPr lang="fr-FR" sz="1500" dirty="0" err="1"/>
              <a:t>cel</a:t>
            </a:r>
            <a:r>
              <a:rPr lang="fr-FR" sz="1500" dirty="0"/>
              <a:t> (10%)</a:t>
            </a:r>
          </a:p>
          <a:p>
            <a:pPr>
              <a:spcAft>
                <a:spcPts val="600"/>
              </a:spcAft>
            </a:pPr>
            <a:r>
              <a:rPr lang="fr-FR" dirty="0"/>
              <a:t>Résultats : </a:t>
            </a:r>
          </a:p>
          <a:p>
            <a:pPr lvl="1"/>
            <a:r>
              <a:rPr lang="fr-FR" sz="1500" dirty="0"/>
              <a:t>ORR = </a:t>
            </a:r>
            <a:r>
              <a:rPr lang="fr-FR" sz="1500" dirty="0" smtClean="0"/>
              <a:t>63,8</a:t>
            </a:r>
            <a:r>
              <a:rPr lang="fr-FR" sz="1500" dirty="0"/>
              <a:t>.% (</a:t>
            </a:r>
            <a:r>
              <a:rPr lang="fr-FR" sz="1500" dirty="0" smtClean="0"/>
              <a:t>46,4</a:t>
            </a:r>
            <a:r>
              <a:rPr lang="fr-FR" sz="1500" dirty="0"/>
              <a:t>% CR)</a:t>
            </a:r>
          </a:p>
          <a:p>
            <a:pPr lvl="1"/>
            <a:r>
              <a:rPr lang="fr-FR" sz="1500" dirty="0"/>
              <a:t>Suivi médian de 24,1 mois</a:t>
            </a:r>
          </a:p>
          <a:p>
            <a:pPr lvl="1"/>
            <a:r>
              <a:rPr lang="fr-FR" sz="1500" dirty="0"/>
              <a:t>SSP médiane = 4,7 mois</a:t>
            </a:r>
          </a:p>
          <a:p>
            <a:pPr lvl="1"/>
            <a:r>
              <a:rPr lang="fr-FR" sz="1500" dirty="0"/>
              <a:t>SG médiane = 8,45 mois</a:t>
            </a:r>
          </a:p>
          <a:p>
            <a:pPr lvl="1"/>
            <a:r>
              <a:rPr lang="fr-FR" sz="1500" dirty="0"/>
              <a:t>DOR médiane = 14,5 mois</a:t>
            </a:r>
          </a:p>
          <a:p>
            <a:pPr lvl="1"/>
            <a:r>
              <a:rPr lang="fr-FR" sz="1500" dirty="0"/>
              <a:t>Causes de décès : </a:t>
            </a:r>
            <a:r>
              <a:rPr lang="fr-FR" sz="1500" dirty="0" smtClean="0"/>
              <a:t>72,7</a:t>
            </a:r>
            <a:r>
              <a:rPr lang="fr-FR" sz="1500" dirty="0"/>
              <a:t>% pour progression</a:t>
            </a:r>
          </a:p>
          <a:p>
            <a:pPr lvl="1"/>
            <a:r>
              <a:rPr lang="fr-FR" sz="1500" dirty="0"/>
              <a:t>NRM à 12 mois = </a:t>
            </a:r>
            <a:r>
              <a:rPr lang="fr-FR" sz="1500" dirty="0" smtClean="0"/>
              <a:t>13,4</a:t>
            </a:r>
            <a:r>
              <a:rPr lang="fr-FR" sz="1500" dirty="0"/>
              <a:t>%</a:t>
            </a:r>
          </a:p>
          <a:p>
            <a:pPr lvl="1"/>
            <a:r>
              <a:rPr lang="fr-FR" sz="1500" dirty="0"/>
              <a:t>CRS (13% grade </a:t>
            </a:r>
            <a:r>
              <a:rPr lang="fr-FR" sz="1500" dirty="0" smtClean="0"/>
              <a:t>3 ; 2,9</a:t>
            </a:r>
            <a:r>
              <a:rPr lang="fr-FR" sz="1500" dirty="0"/>
              <a:t>% grade 4)</a:t>
            </a:r>
          </a:p>
          <a:p>
            <a:pPr lvl="1"/>
            <a:r>
              <a:rPr lang="fr-FR" sz="1500" dirty="0"/>
              <a:t>ICANS (25% grade </a:t>
            </a:r>
            <a:r>
              <a:rPr lang="fr-FR" sz="1500" dirty="0" smtClean="0"/>
              <a:t>3 ;11,8</a:t>
            </a:r>
            <a:r>
              <a:rPr lang="fr-FR" sz="1500" dirty="0"/>
              <a:t>% grade 4)</a:t>
            </a:r>
          </a:p>
        </p:txBody>
      </p:sp>
      <p:sp>
        <p:nvSpPr>
          <p:cNvPr id="9" name="Espace réservé du contenu 5">
            <a:extLst>
              <a:ext uri="{FF2B5EF4-FFF2-40B4-BE49-F238E27FC236}">
                <a16:creationId xmlns:a16="http://schemas.microsoft.com/office/drawing/2014/main" xmlns="" id="{409C160B-4D2F-73F0-67FA-48C66C97C58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184807" y="1405256"/>
            <a:ext cx="5968023" cy="4274283"/>
          </a:xfrm>
        </p:spPr>
        <p:txBody>
          <a:bodyPr/>
          <a:lstStyle/>
          <a:p>
            <a:r>
              <a:rPr lang="fr-FR" dirty="0"/>
              <a:t> </a:t>
            </a:r>
          </a:p>
        </p:txBody>
      </p:sp>
      <p:graphicFrame>
        <p:nvGraphicFramePr>
          <p:cNvPr id="11" name="Chart 16">
            <a:extLst>
              <a:ext uri="{FF2B5EF4-FFF2-40B4-BE49-F238E27FC236}">
                <a16:creationId xmlns:a16="http://schemas.microsoft.com/office/drawing/2014/main" xmlns="" id="{D14FCA77-8147-3727-AC8B-98D57E00CC28}"/>
              </a:ext>
            </a:extLst>
          </p:cNvPr>
          <p:cNvGraphicFramePr/>
          <p:nvPr>
            <p:extLst/>
          </p:nvPr>
        </p:nvGraphicFramePr>
        <p:xfrm>
          <a:off x="1333140" y="1471708"/>
          <a:ext cx="5708594" cy="3780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xmlns="" id="{D0E5A615-DD25-A349-4C4F-72A6CD6CBB5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333141" y="5219362"/>
          <a:ext cx="5718290" cy="387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287">
                  <a:extLst>
                    <a:ext uri="{9D8B030D-6E8A-4147-A177-3AD203B41FA5}">
                      <a16:colId xmlns:a16="http://schemas.microsoft.com/office/drawing/2014/main" xmlns="" val="1796791387"/>
                    </a:ext>
                  </a:extLst>
                </a:gridCol>
                <a:gridCol w="607489">
                  <a:extLst>
                    <a:ext uri="{9D8B030D-6E8A-4147-A177-3AD203B41FA5}">
                      <a16:colId xmlns:a16="http://schemas.microsoft.com/office/drawing/2014/main" xmlns="" val="87126769"/>
                    </a:ext>
                  </a:extLst>
                </a:gridCol>
                <a:gridCol w="607489">
                  <a:extLst>
                    <a:ext uri="{9D8B030D-6E8A-4147-A177-3AD203B41FA5}">
                      <a16:colId xmlns:a16="http://schemas.microsoft.com/office/drawing/2014/main" xmlns="" val="2091545322"/>
                    </a:ext>
                  </a:extLst>
                </a:gridCol>
                <a:gridCol w="607489">
                  <a:extLst>
                    <a:ext uri="{9D8B030D-6E8A-4147-A177-3AD203B41FA5}">
                      <a16:colId xmlns:a16="http://schemas.microsoft.com/office/drawing/2014/main" xmlns="" val="1452934103"/>
                    </a:ext>
                  </a:extLst>
                </a:gridCol>
                <a:gridCol w="607489">
                  <a:extLst>
                    <a:ext uri="{9D8B030D-6E8A-4147-A177-3AD203B41FA5}">
                      <a16:colId xmlns:a16="http://schemas.microsoft.com/office/drawing/2014/main" xmlns="" val="2768426404"/>
                    </a:ext>
                  </a:extLst>
                </a:gridCol>
                <a:gridCol w="607489">
                  <a:extLst>
                    <a:ext uri="{9D8B030D-6E8A-4147-A177-3AD203B41FA5}">
                      <a16:colId xmlns:a16="http://schemas.microsoft.com/office/drawing/2014/main" xmlns="" val="3323036794"/>
                    </a:ext>
                  </a:extLst>
                </a:gridCol>
                <a:gridCol w="607489">
                  <a:extLst>
                    <a:ext uri="{9D8B030D-6E8A-4147-A177-3AD203B41FA5}">
                      <a16:colId xmlns:a16="http://schemas.microsoft.com/office/drawing/2014/main" xmlns="" val="4110264379"/>
                    </a:ext>
                  </a:extLst>
                </a:gridCol>
                <a:gridCol w="607489">
                  <a:extLst>
                    <a:ext uri="{9D8B030D-6E8A-4147-A177-3AD203B41FA5}">
                      <a16:colId xmlns:a16="http://schemas.microsoft.com/office/drawing/2014/main" xmlns="" val="2838685256"/>
                    </a:ext>
                  </a:extLst>
                </a:gridCol>
                <a:gridCol w="607489">
                  <a:extLst>
                    <a:ext uri="{9D8B030D-6E8A-4147-A177-3AD203B41FA5}">
                      <a16:colId xmlns:a16="http://schemas.microsoft.com/office/drawing/2014/main" xmlns="" val="3870954392"/>
                    </a:ext>
                  </a:extLst>
                </a:gridCol>
                <a:gridCol w="506091">
                  <a:extLst>
                    <a:ext uri="{9D8B030D-6E8A-4147-A177-3AD203B41FA5}">
                      <a16:colId xmlns:a16="http://schemas.microsoft.com/office/drawing/2014/main" xmlns="" val="4261566886"/>
                    </a:ext>
                  </a:extLst>
                </a:gridCol>
              </a:tblGrid>
              <a:tr h="193675"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 dirty="0">
                          <a:solidFill>
                            <a:schemeClr val="bg1"/>
                          </a:solidFill>
                          <a:latin typeface="+mn-lt"/>
                        </a:rPr>
                        <a:t>SG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dirty="0">
                          <a:solidFill>
                            <a:schemeClr val="accent1"/>
                          </a:solidFill>
                        </a:rPr>
                        <a:t>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dirty="0">
                          <a:solidFill>
                            <a:schemeClr val="accent1"/>
                          </a:solidFill>
                        </a:rPr>
                        <a:t>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dirty="0">
                          <a:solidFill>
                            <a:schemeClr val="accent1"/>
                          </a:solidFill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dirty="0">
                          <a:solidFill>
                            <a:schemeClr val="accent1"/>
                          </a:solidFill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dirty="0">
                          <a:solidFill>
                            <a:schemeClr val="accent1"/>
                          </a:solidFill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dirty="0">
                          <a:solidFill>
                            <a:schemeClr val="accent1"/>
                          </a:solidFill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39630942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SSP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accent2"/>
                          </a:solidFill>
                        </a:rPr>
                        <a:t>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accent2"/>
                          </a:solidFill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accent2"/>
                          </a:solidFill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accent2"/>
                          </a:solidFill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accent2"/>
                          </a:solidFill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accent2"/>
                          </a:solidFill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accent2"/>
                          </a:solidFill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accent2"/>
                          </a:solidFill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accent2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222647"/>
                  </a:ext>
                </a:extLst>
              </a:tr>
            </a:tbl>
          </a:graphicData>
        </a:graphic>
      </p:graphicFrame>
      <p:graphicFrame>
        <p:nvGraphicFramePr>
          <p:cNvPr id="14" name="Table 10">
            <a:extLst>
              <a:ext uri="{FF2B5EF4-FFF2-40B4-BE49-F238E27FC236}">
                <a16:creationId xmlns:a16="http://schemas.microsoft.com/office/drawing/2014/main" xmlns="" id="{530CFBCD-5355-B5C3-55F3-5728656B65E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588774" y="1493635"/>
          <a:ext cx="3467926" cy="113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55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99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024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</a:rPr>
                        <a:t> 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bg1"/>
                          </a:solidFill>
                          <a:latin typeface="+mn-lt"/>
                        </a:rPr>
                        <a:t>Survie Globale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Survie </a:t>
                      </a:r>
                      <a:r>
                        <a:rPr lang="en-US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sans Progression</a:t>
                      </a:r>
                      <a:endParaRPr lang="en-US" sz="11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Evts</a:t>
                      </a:r>
                      <a:endParaRPr lang="en-US" sz="12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8E6E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44/69</a:t>
                      </a: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8E6E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49/69</a:t>
                      </a: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8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Médiane</a:t>
                      </a:r>
                      <a:r>
                        <a:rPr lang="en-US" sz="12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(IC95%)</a:t>
                      </a:r>
                    </a:p>
                  </a:txBody>
                  <a:tcPr marL="36000" marR="36000" marT="36000" marB="36000" anchor="ctr">
                    <a:solidFill>
                      <a:srgbClr val="E8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8,45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(5,06-25,41)</a:t>
                      </a:r>
                    </a:p>
                  </a:txBody>
                  <a:tcPr marL="36000" marR="36000" marT="36000" marB="36000" anchor="ctr">
                    <a:solidFill>
                      <a:srgbClr val="E8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4,70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(2,04-6,94)</a:t>
                      </a:r>
                    </a:p>
                  </a:txBody>
                  <a:tcPr marL="36000" marR="36000" marT="36000" marB="36000" anchor="ctr">
                    <a:solidFill>
                      <a:srgbClr val="E8E6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99453174"/>
                  </a:ext>
                </a:extLst>
              </a:tr>
            </a:tbl>
          </a:graphicData>
        </a:graphic>
      </p:graphicFrame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xmlns="" id="{A330F18C-CFF3-EABF-FADC-294B91D29399}"/>
              </a:ext>
            </a:extLst>
          </p:cNvPr>
          <p:cNvSpPr/>
          <p:nvPr/>
        </p:nvSpPr>
        <p:spPr>
          <a:xfrm>
            <a:off x="2000250" y="1612311"/>
            <a:ext cx="4626429" cy="2253343"/>
          </a:xfrm>
          <a:custGeom>
            <a:avLst/>
            <a:gdLst>
              <a:gd name="connsiteX0" fmla="*/ 0 w 4626429"/>
              <a:gd name="connsiteY0" fmla="*/ 0 h 2253343"/>
              <a:gd name="connsiteX1" fmla="*/ 51707 w 4626429"/>
              <a:gd name="connsiteY1" fmla="*/ 0 h 2253343"/>
              <a:gd name="connsiteX2" fmla="*/ 51707 w 4626429"/>
              <a:gd name="connsiteY2" fmla="*/ 46264 h 2253343"/>
              <a:gd name="connsiteX3" fmla="*/ 76200 w 4626429"/>
              <a:gd name="connsiteY3" fmla="*/ 46264 h 2253343"/>
              <a:gd name="connsiteX4" fmla="*/ 76200 w 4626429"/>
              <a:gd name="connsiteY4" fmla="*/ 185057 h 2253343"/>
              <a:gd name="connsiteX5" fmla="*/ 114300 w 4626429"/>
              <a:gd name="connsiteY5" fmla="*/ 185057 h 2253343"/>
              <a:gd name="connsiteX6" fmla="*/ 114300 w 4626429"/>
              <a:gd name="connsiteY6" fmla="*/ 236764 h 2253343"/>
              <a:gd name="connsiteX7" fmla="*/ 141514 w 4626429"/>
              <a:gd name="connsiteY7" fmla="*/ 236764 h 2253343"/>
              <a:gd name="connsiteX8" fmla="*/ 141514 w 4626429"/>
              <a:gd name="connsiteY8" fmla="*/ 337457 h 2253343"/>
              <a:gd name="connsiteX9" fmla="*/ 176893 w 4626429"/>
              <a:gd name="connsiteY9" fmla="*/ 337457 h 2253343"/>
              <a:gd name="connsiteX10" fmla="*/ 176893 w 4626429"/>
              <a:gd name="connsiteY10" fmla="*/ 470807 h 2253343"/>
              <a:gd name="connsiteX11" fmla="*/ 198664 w 4626429"/>
              <a:gd name="connsiteY11" fmla="*/ 568778 h 2253343"/>
              <a:gd name="connsiteX12" fmla="*/ 236764 w 4626429"/>
              <a:gd name="connsiteY12" fmla="*/ 568778 h 2253343"/>
              <a:gd name="connsiteX13" fmla="*/ 236764 w 4626429"/>
              <a:gd name="connsiteY13" fmla="*/ 721178 h 2253343"/>
              <a:gd name="connsiteX14" fmla="*/ 310243 w 4626429"/>
              <a:gd name="connsiteY14" fmla="*/ 721178 h 2253343"/>
              <a:gd name="connsiteX15" fmla="*/ 310243 w 4626429"/>
              <a:gd name="connsiteY15" fmla="*/ 767443 h 2253343"/>
              <a:gd name="connsiteX16" fmla="*/ 348343 w 4626429"/>
              <a:gd name="connsiteY16" fmla="*/ 767443 h 2253343"/>
              <a:gd name="connsiteX17" fmla="*/ 348343 w 4626429"/>
              <a:gd name="connsiteY17" fmla="*/ 808264 h 2253343"/>
              <a:gd name="connsiteX18" fmla="*/ 402771 w 4626429"/>
              <a:gd name="connsiteY18" fmla="*/ 808264 h 2253343"/>
              <a:gd name="connsiteX19" fmla="*/ 402771 w 4626429"/>
              <a:gd name="connsiteY19" fmla="*/ 857250 h 2253343"/>
              <a:gd name="connsiteX20" fmla="*/ 429986 w 4626429"/>
              <a:gd name="connsiteY20" fmla="*/ 857250 h 2253343"/>
              <a:gd name="connsiteX21" fmla="*/ 429986 w 4626429"/>
              <a:gd name="connsiteY21" fmla="*/ 955221 h 2253343"/>
              <a:gd name="connsiteX22" fmla="*/ 473529 w 4626429"/>
              <a:gd name="connsiteY22" fmla="*/ 955221 h 2253343"/>
              <a:gd name="connsiteX23" fmla="*/ 473529 w 4626429"/>
              <a:gd name="connsiteY23" fmla="*/ 1055914 h 2253343"/>
              <a:gd name="connsiteX24" fmla="*/ 511629 w 4626429"/>
              <a:gd name="connsiteY24" fmla="*/ 1055914 h 2253343"/>
              <a:gd name="connsiteX25" fmla="*/ 511629 w 4626429"/>
              <a:gd name="connsiteY25" fmla="*/ 1107621 h 2253343"/>
              <a:gd name="connsiteX26" fmla="*/ 576943 w 4626429"/>
              <a:gd name="connsiteY26" fmla="*/ 1107621 h 2253343"/>
              <a:gd name="connsiteX27" fmla="*/ 576943 w 4626429"/>
              <a:gd name="connsiteY27" fmla="*/ 1159328 h 2253343"/>
              <a:gd name="connsiteX28" fmla="*/ 634093 w 4626429"/>
              <a:gd name="connsiteY28" fmla="*/ 1159328 h 2253343"/>
              <a:gd name="connsiteX29" fmla="*/ 634093 w 4626429"/>
              <a:gd name="connsiteY29" fmla="*/ 1197428 h 2253343"/>
              <a:gd name="connsiteX30" fmla="*/ 680357 w 4626429"/>
              <a:gd name="connsiteY30" fmla="*/ 1306286 h 2253343"/>
              <a:gd name="connsiteX31" fmla="*/ 707571 w 4626429"/>
              <a:gd name="connsiteY31" fmla="*/ 1306286 h 2253343"/>
              <a:gd name="connsiteX32" fmla="*/ 707571 w 4626429"/>
              <a:gd name="connsiteY32" fmla="*/ 1360714 h 2253343"/>
              <a:gd name="connsiteX33" fmla="*/ 789214 w 4626429"/>
              <a:gd name="connsiteY33" fmla="*/ 1360714 h 2253343"/>
              <a:gd name="connsiteX34" fmla="*/ 789214 w 4626429"/>
              <a:gd name="connsiteY34" fmla="*/ 1409700 h 2253343"/>
              <a:gd name="connsiteX35" fmla="*/ 843643 w 4626429"/>
              <a:gd name="connsiteY35" fmla="*/ 1409700 h 2253343"/>
              <a:gd name="connsiteX36" fmla="*/ 865414 w 4626429"/>
              <a:gd name="connsiteY36" fmla="*/ 1513114 h 2253343"/>
              <a:gd name="connsiteX37" fmla="*/ 933450 w 4626429"/>
              <a:gd name="connsiteY37" fmla="*/ 1513114 h 2253343"/>
              <a:gd name="connsiteX38" fmla="*/ 933450 w 4626429"/>
              <a:gd name="connsiteY38" fmla="*/ 1572986 h 2253343"/>
              <a:gd name="connsiteX39" fmla="*/ 955221 w 4626429"/>
              <a:gd name="connsiteY39" fmla="*/ 1572986 h 2253343"/>
              <a:gd name="connsiteX40" fmla="*/ 955221 w 4626429"/>
              <a:gd name="connsiteY40" fmla="*/ 1619250 h 2253343"/>
              <a:gd name="connsiteX41" fmla="*/ 1042307 w 4626429"/>
              <a:gd name="connsiteY41" fmla="*/ 1619250 h 2253343"/>
              <a:gd name="connsiteX42" fmla="*/ 1042307 w 4626429"/>
              <a:gd name="connsiteY42" fmla="*/ 1668236 h 2253343"/>
              <a:gd name="connsiteX43" fmla="*/ 2041071 w 4626429"/>
              <a:gd name="connsiteY43" fmla="*/ 1668236 h 2253343"/>
              <a:gd name="connsiteX44" fmla="*/ 2041071 w 4626429"/>
              <a:gd name="connsiteY44" fmla="*/ 1744436 h 2253343"/>
              <a:gd name="connsiteX45" fmla="*/ 2555421 w 4626429"/>
              <a:gd name="connsiteY45" fmla="*/ 1744436 h 2253343"/>
              <a:gd name="connsiteX46" fmla="*/ 2555421 w 4626429"/>
              <a:gd name="connsiteY46" fmla="*/ 1826078 h 2253343"/>
              <a:gd name="connsiteX47" fmla="*/ 3262993 w 4626429"/>
              <a:gd name="connsiteY47" fmla="*/ 1826078 h 2253343"/>
              <a:gd name="connsiteX48" fmla="*/ 3262993 w 4626429"/>
              <a:gd name="connsiteY48" fmla="*/ 1905000 h 2253343"/>
              <a:gd name="connsiteX49" fmla="*/ 3861707 w 4626429"/>
              <a:gd name="connsiteY49" fmla="*/ 1905000 h 2253343"/>
              <a:gd name="connsiteX50" fmla="*/ 3861707 w 4626429"/>
              <a:gd name="connsiteY50" fmla="*/ 2038350 h 2253343"/>
              <a:gd name="connsiteX51" fmla="*/ 4136571 w 4626429"/>
              <a:gd name="connsiteY51" fmla="*/ 2038350 h 2253343"/>
              <a:gd name="connsiteX52" fmla="*/ 4136571 w 4626429"/>
              <a:gd name="connsiteY52" fmla="*/ 2253343 h 2253343"/>
              <a:gd name="connsiteX53" fmla="*/ 4626429 w 4626429"/>
              <a:gd name="connsiteY53" fmla="*/ 2253343 h 2253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4626429" h="2253343">
                <a:moveTo>
                  <a:pt x="0" y="0"/>
                </a:moveTo>
                <a:lnTo>
                  <a:pt x="51707" y="0"/>
                </a:lnTo>
                <a:lnTo>
                  <a:pt x="51707" y="46264"/>
                </a:lnTo>
                <a:lnTo>
                  <a:pt x="76200" y="46264"/>
                </a:lnTo>
                <a:lnTo>
                  <a:pt x="76200" y="185057"/>
                </a:lnTo>
                <a:lnTo>
                  <a:pt x="114300" y="185057"/>
                </a:lnTo>
                <a:lnTo>
                  <a:pt x="114300" y="236764"/>
                </a:lnTo>
                <a:lnTo>
                  <a:pt x="141514" y="236764"/>
                </a:lnTo>
                <a:lnTo>
                  <a:pt x="141514" y="337457"/>
                </a:lnTo>
                <a:lnTo>
                  <a:pt x="176893" y="337457"/>
                </a:lnTo>
                <a:lnTo>
                  <a:pt x="176893" y="470807"/>
                </a:lnTo>
                <a:lnTo>
                  <a:pt x="198664" y="568778"/>
                </a:lnTo>
                <a:lnTo>
                  <a:pt x="236764" y="568778"/>
                </a:lnTo>
                <a:lnTo>
                  <a:pt x="236764" y="721178"/>
                </a:lnTo>
                <a:lnTo>
                  <a:pt x="310243" y="721178"/>
                </a:lnTo>
                <a:lnTo>
                  <a:pt x="310243" y="767443"/>
                </a:lnTo>
                <a:lnTo>
                  <a:pt x="348343" y="767443"/>
                </a:lnTo>
                <a:lnTo>
                  <a:pt x="348343" y="808264"/>
                </a:lnTo>
                <a:lnTo>
                  <a:pt x="402771" y="808264"/>
                </a:lnTo>
                <a:lnTo>
                  <a:pt x="402771" y="857250"/>
                </a:lnTo>
                <a:lnTo>
                  <a:pt x="429986" y="857250"/>
                </a:lnTo>
                <a:lnTo>
                  <a:pt x="429986" y="955221"/>
                </a:lnTo>
                <a:lnTo>
                  <a:pt x="473529" y="955221"/>
                </a:lnTo>
                <a:lnTo>
                  <a:pt x="473529" y="1055914"/>
                </a:lnTo>
                <a:lnTo>
                  <a:pt x="511629" y="1055914"/>
                </a:lnTo>
                <a:lnTo>
                  <a:pt x="511629" y="1107621"/>
                </a:lnTo>
                <a:lnTo>
                  <a:pt x="576943" y="1107621"/>
                </a:lnTo>
                <a:lnTo>
                  <a:pt x="576943" y="1159328"/>
                </a:lnTo>
                <a:lnTo>
                  <a:pt x="634093" y="1159328"/>
                </a:lnTo>
                <a:lnTo>
                  <a:pt x="634093" y="1197428"/>
                </a:lnTo>
                <a:lnTo>
                  <a:pt x="680357" y="1306286"/>
                </a:lnTo>
                <a:lnTo>
                  <a:pt x="707571" y="1306286"/>
                </a:lnTo>
                <a:lnTo>
                  <a:pt x="707571" y="1360714"/>
                </a:lnTo>
                <a:lnTo>
                  <a:pt x="789214" y="1360714"/>
                </a:lnTo>
                <a:lnTo>
                  <a:pt x="789214" y="1409700"/>
                </a:lnTo>
                <a:lnTo>
                  <a:pt x="843643" y="1409700"/>
                </a:lnTo>
                <a:lnTo>
                  <a:pt x="865414" y="1513114"/>
                </a:lnTo>
                <a:lnTo>
                  <a:pt x="933450" y="1513114"/>
                </a:lnTo>
                <a:lnTo>
                  <a:pt x="933450" y="1572986"/>
                </a:lnTo>
                <a:lnTo>
                  <a:pt x="955221" y="1572986"/>
                </a:lnTo>
                <a:lnTo>
                  <a:pt x="955221" y="1619250"/>
                </a:lnTo>
                <a:lnTo>
                  <a:pt x="1042307" y="1619250"/>
                </a:lnTo>
                <a:lnTo>
                  <a:pt x="1042307" y="1668236"/>
                </a:lnTo>
                <a:lnTo>
                  <a:pt x="2041071" y="1668236"/>
                </a:lnTo>
                <a:lnTo>
                  <a:pt x="2041071" y="1744436"/>
                </a:lnTo>
                <a:lnTo>
                  <a:pt x="2555421" y="1744436"/>
                </a:lnTo>
                <a:lnTo>
                  <a:pt x="2555421" y="1826078"/>
                </a:lnTo>
                <a:lnTo>
                  <a:pt x="3262993" y="1826078"/>
                </a:lnTo>
                <a:lnTo>
                  <a:pt x="3262993" y="1905000"/>
                </a:lnTo>
                <a:lnTo>
                  <a:pt x="3861707" y="1905000"/>
                </a:lnTo>
                <a:lnTo>
                  <a:pt x="3861707" y="2038350"/>
                </a:lnTo>
                <a:lnTo>
                  <a:pt x="4136571" y="2038350"/>
                </a:lnTo>
                <a:lnTo>
                  <a:pt x="4136571" y="2253343"/>
                </a:lnTo>
                <a:lnTo>
                  <a:pt x="4626429" y="2253343"/>
                </a:lnTo>
              </a:path>
            </a:pathLst>
          </a:cu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7" name="Forme libre : forme 16">
            <a:extLst>
              <a:ext uri="{FF2B5EF4-FFF2-40B4-BE49-F238E27FC236}">
                <a16:creationId xmlns:a16="http://schemas.microsoft.com/office/drawing/2014/main" xmlns="" id="{7D3445EF-6E4B-DD3B-7018-4E0375F95728}"/>
              </a:ext>
            </a:extLst>
          </p:cNvPr>
          <p:cNvSpPr/>
          <p:nvPr/>
        </p:nvSpPr>
        <p:spPr>
          <a:xfrm>
            <a:off x="1997529" y="1609589"/>
            <a:ext cx="4542064" cy="2158093"/>
          </a:xfrm>
          <a:custGeom>
            <a:avLst/>
            <a:gdLst>
              <a:gd name="connsiteX0" fmla="*/ 0 w 4542064"/>
              <a:gd name="connsiteY0" fmla="*/ 0 h 2158093"/>
              <a:gd name="connsiteX1" fmla="*/ 40821 w 4542064"/>
              <a:gd name="connsiteY1" fmla="*/ 29936 h 2158093"/>
              <a:gd name="connsiteX2" fmla="*/ 59871 w 4542064"/>
              <a:gd name="connsiteY2" fmla="*/ 166008 h 2158093"/>
              <a:gd name="connsiteX3" fmla="*/ 59871 w 4542064"/>
              <a:gd name="connsiteY3" fmla="*/ 334736 h 2158093"/>
              <a:gd name="connsiteX4" fmla="*/ 97971 w 4542064"/>
              <a:gd name="connsiteY4" fmla="*/ 457200 h 2158093"/>
              <a:gd name="connsiteX5" fmla="*/ 97971 w 4542064"/>
              <a:gd name="connsiteY5" fmla="*/ 568779 h 2158093"/>
              <a:gd name="connsiteX6" fmla="*/ 125185 w 4542064"/>
              <a:gd name="connsiteY6" fmla="*/ 568779 h 2158093"/>
              <a:gd name="connsiteX7" fmla="*/ 125185 w 4542064"/>
              <a:gd name="connsiteY7" fmla="*/ 702129 h 2158093"/>
              <a:gd name="connsiteX8" fmla="*/ 157842 w 4542064"/>
              <a:gd name="connsiteY8" fmla="*/ 702129 h 2158093"/>
              <a:gd name="connsiteX9" fmla="*/ 157842 w 4542064"/>
              <a:gd name="connsiteY9" fmla="*/ 759279 h 2158093"/>
              <a:gd name="connsiteX10" fmla="*/ 174171 w 4542064"/>
              <a:gd name="connsiteY10" fmla="*/ 900793 h 2158093"/>
              <a:gd name="connsiteX11" fmla="*/ 195942 w 4542064"/>
              <a:gd name="connsiteY11" fmla="*/ 900793 h 2158093"/>
              <a:gd name="connsiteX12" fmla="*/ 212271 w 4542064"/>
              <a:gd name="connsiteY12" fmla="*/ 1028700 h 2158093"/>
              <a:gd name="connsiteX13" fmla="*/ 239485 w 4542064"/>
              <a:gd name="connsiteY13" fmla="*/ 1028700 h 2158093"/>
              <a:gd name="connsiteX14" fmla="*/ 239485 w 4542064"/>
              <a:gd name="connsiteY14" fmla="*/ 1091293 h 2158093"/>
              <a:gd name="connsiteX15" fmla="*/ 274864 w 4542064"/>
              <a:gd name="connsiteY15" fmla="*/ 1091293 h 2158093"/>
              <a:gd name="connsiteX16" fmla="*/ 288471 w 4542064"/>
              <a:gd name="connsiteY16" fmla="*/ 1181100 h 2158093"/>
              <a:gd name="connsiteX17" fmla="*/ 312964 w 4542064"/>
              <a:gd name="connsiteY17" fmla="*/ 1181100 h 2158093"/>
              <a:gd name="connsiteX18" fmla="*/ 312964 w 4542064"/>
              <a:gd name="connsiteY18" fmla="*/ 1230086 h 2158093"/>
              <a:gd name="connsiteX19" fmla="*/ 340178 w 4542064"/>
              <a:gd name="connsiteY19" fmla="*/ 1230086 h 2158093"/>
              <a:gd name="connsiteX20" fmla="*/ 340178 w 4542064"/>
              <a:gd name="connsiteY20" fmla="*/ 1279072 h 2158093"/>
              <a:gd name="connsiteX21" fmla="*/ 361950 w 4542064"/>
              <a:gd name="connsiteY21" fmla="*/ 1279072 h 2158093"/>
              <a:gd name="connsiteX22" fmla="*/ 361950 w 4542064"/>
              <a:gd name="connsiteY22" fmla="*/ 1377043 h 2158093"/>
              <a:gd name="connsiteX23" fmla="*/ 421821 w 4542064"/>
              <a:gd name="connsiteY23" fmla="*/ 1377043 h 2158093"/>
              <a:gd name="connsiteX24" fmla="*/ 421821 w 4542064"/>
              <a:gd name="connsiteY24" fmla="*/ 1426029 h 2158093"/>
              <a:gd name="connsiteX25" fmla="*/ 476250 w 4542064"/>
              <a:gd name="connsiteY25" fmla="*/ 1426029 h 2158093"/>
              <a:gd name="connsiteX26" fmla="*/ 476250 w 4542064"/>
              <a:gd name="connsiteY26" fmla="*/ 1472293 h 2158093"/>
              <a:gd name="connsiteX27" fmla="*/ 511628 w 4542064"/>
              <a:gd name="connsiteY27" fmla="*/ 1472293 h 2158093"/>
              <a:gd name="connsiteX28" fmla="*/ 522514 w 4542064"/>
              <a:gd name="connsiteY28" fmla="*/ 1567543 h 2158093"/>
              <a:gd name="connsiteX29" fmla="*/ 593271 w 4542064"/>
              <a:gd name="connsiteY29" fmla="*/ 1567543 h 2158093"/>
              <a:gd name="connsiteX30" fmla="*/ 593271 w 4542064"/>
              <a:gd name="connsiteY30" fmla="*/ 1621972 h 2158093"/>
              <a:gd name="connsiteX31" fmla="*/ 639535 w 4542064"/>
              <a:gd name="connsiteY31" fmla="*/ 1621972 h 2158093"/>
              <a:gd name="connsiteX32" fmla="*/ 653142 w 4542064"/>
              <a:gd name="connsiteY32" fmla="*/ 1709058 h 2158093"/>
              <a:gd name="connsiteX33" fmla="*/ 683078 w 4542064"/>
              <a:gd name="connsiteY33" fmla="*/ 1709058 h 2158093"/>
              <a:gd name="connsiteX34" fmla="*/ 683078 w 4542064"/>
              <a:gd name="connsiteY34" fmla="*/ 1760765 h 2158093"/>
              <a:gd name="connsiteX35" fmla="*/ 710292 w 4542064"/>
              <a:gd name="connsiteY35" fmla="*/ 1760765 h 2158093"/>
              <a:gd name="connsiteX36" fmla="*/ 710292 w 4542064"/>
              <a:gd name="connsiteY36" fmla="*/ 1812472 h 2158093"/>
              <a:gd name="connsiteX37" fmla="*/ 906235 w 4542064"/>
              <a:gd name="connsiteY37" fmla="*/ 1812472 h 2158093"/>
              <a:gd name="connsiteX38" fmla="*/ 906235 w 4542064"/>
              <a:gd name="connsiteY38" fmla="*/ 1866900 h 2158093"/>
              <a:gd name="connsiteX39" fmla="*/ 1752600 w 4542064"/>
              <a:gd name="connsiteY39" fmla="*/ 1866900 h 2158093"/>
              <a:gd name="connsiteX40" fmla="*/ 1752600 w 4542064"/>
              <a:gd name="connsiteY40" fmla="*/ 1937658 h 2158093"/>
              <a:gd name="connsiteX41" fmla="*/ 1973035 w 4542064"/>
              <a:gd name="connsiteY41" fmla="*/ 1937658 h 2158093"/>
              <a:gd name="connsiteX42" fmla="*/ 1973035 w 4542064"/>
              <a:gd name="connsiteY42" fmla="*/ 2005693 h 2158093"/>
              <a:gd name="connsiteX43" fmla="*/ 2051957 w 4542064"/>
              <a:gd name="connsiteY43" fmla="*/ 2005693 h 2158093"/>
              <a:gd name="connsiteX44" fmla="*/ 2051957 w 4542064"/>
              <a:gd name="connsiteY44" fmla="*/ 2071008 h 2158093"/>
              <a:gd name="connsiteX45" fmla="*/ 3268435 w 4542064"/>
              <a:gd name="connsiteY45" fmla="*/ 2071008 h 2158093"/>
              <a:gd name="connsiteX46" fmla="*/ 3268435 w 4542064"/>
              <a:gd name="connsiteY46" fmla="*/ 2158093 h 2158093"/>
              <a:gd name="connsiteX47" fmla="*/ 4542064 w 4542064"/>
              <a:gd name="connsiteY47" fmla="*/ 2158093 h 2158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542064" h="2158093">
                <a:moveTo>
                  <a:pt x="0" y="0"/>
                </a:moveTo>
                <a:lnTo>
                  <a:pt x="40821" y="29936"/>
                </a:lnTo>
                <a:lnTo>
                  <a:pt x="59871" y="166008"/>
                </a:lnTo>
                <a:lnTo>
                  <a:pt x="59871" y="334736"/>
                </a:lnTo>
                <a:lnTo>
                  <a:pt x="97971" y="457200"/>
                </a:lnTo>
                <a:lnTo>
                  <a:pt x="97971" y="568779"/>
                </a:lnTo>
                <a:lnTo>
                  <a:pt x="125185" y="568779"/>
                </a:lnTo>
                <a:lnTo>
                  <a:pt x="125185" y="702129"/>
                </a:lnTo>
                <a:lnTo>
                  <a:pt x="157842" y="702129"/>
                </a:lnTo>
                <a:lnTo>
                  <a:pt x="157842" y="759279"/>
                </a:lnTo>
                <a:lnTo>
                  <a:pt x="174171" y="900793"/>
                </a:lnTo>
                <a:lnTo>
                  <a:pt x="195942" y="900793"/>
                </a:lnTo>
                <a:lnTo>
                  <a:pt x="212271" y="1028700"/>
                </a:lnTo>
                <a:lnTo>
                  <a:pt x="239485" y="1028700"/>
                </a:lnTo>
                <a:lnTo>
                  <a:pt x="239485" y="1091293"/>
                </a:lnTo>
                <a:lnTo>
                  <a:pt x="274864" y="1091293"/>
                </a:lnTo>
                <a:lnTo>
                  <a:pt x="288471" y="1181100"/>
                </a:lnTo>
                <a:lnTo>
                  <a:pt x="312964" y="1181100"/>
                </a:lnTo>
                <a:lnTo>
                  <a:pt x="312964" y="1230086"/>
                </a:lnTo>
                <a:lnTo>
                  <a:pt x="340178" y="1230086"/>
                </a:lnTo>
                <a:lnTo>
                  <a:pt x="340178" y="1279072"/>
                </a:lnTo>
                <a:lnTo>
                  <a:pt x="361950" y="1279072"/>
                </a:lnTo>
                <a:lnTo>
                  <a:pt x="361950" y="1377043"/>
                </a:lnTo>
                <a:lnTo>
                  <a:pt x="421821" y="1377043"/>
                </a:lnTo>
                <a:lnTo>
                  <a:pt x="421821" y="1426029"/>
                </a:lnTo>
                <a:lnTo>
                  <a:pt x="476250" y="1426029"/>
                </a:lnTo>
                <a:lnTo>
                  <a:pt x="476250" y="1472293"/>
                </a:lnTo>
                <a:lnTo>
                  <a:pt x="511628" y="1472293"/>
                </a:lnTo>
                <a:lnTo>
                  <a:pt x="522514" y="1567543"/>
                </a:lnTo>
                <a:lnTo>
                  <a:pt x="593271" y="1567543"/>
                </a:lnTo>
                <a:lnTo>
                  <a:pt x="593271" y="1621972"/>
                </a:lnTo>
                <a:lnTo>
                  <a:pt x="639535" y="1621972"/>
                </a:lnTo>
                <a:lnTo>
                  <a:pt x="653142" y="1709058"/>
                </a:lnTo>
                <a:lnTo>
                  <a:pt x="683078" y="1709058"/>
                </a:lnTo>
                <a:lnTo>
                  <a:pt x="683078" y="1760765"/>
                </a:lnTo>
                <a:lnTo>
                  <a:pt x="710292" y="1760765"/>
                </a:lnTo>
                <a:lnTo>
                  <a:pt x="710292" y="1812472"/>
                </a:lnTo>
                <a:lnTo>
                  <a:pt x="906235" y="1812472"/>
                </a:lnTo>
                <a:lnTo>
                  <a:pt x="906235" y="1866900"/>
                </a:lnTo>
                <a:lnTo>
                  <a:pt x="1752600" y="1866900"/>
                </a:lnTo>
                <a:lnTo>
                  <a:pt x="1752600" y="1937658"/>
                </a:lnTo>
                <a:lnTo>
                  <a:pt x="1973035" y="1937658"/>
                </a:lnTo>
                <a:lnTo>
                  <a:pt x="1973035" y="2005693"/>
                </a:lnTo>
                <a:lnTo>
                  <a:pt x="2051957" y="2005693"/>
                </a:lnTo>
                <a:lnTo>
                  <a:pt x="2051957" y="2071008"/>
                </a:lnTo>
                <a:lnTo>
                  <a:pt x="3268435" y="2071008"/>
                </a:lnTo>
                <a:lnTo>
                  <a:pt x="3268435" y="2158093"/>
                </a:lnTo>
                <a:lnTo>
                  <a:pt x="4542064" y="2158093"/>
                </a:ln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6" name="Espace réservé du texte 1">
            <a:extLst>
              <a:ext uri="{FF2B5EF4-FFF2-40B4-BE49-F238E27FC236}">
                <a16:creationId xmlns:a16="http://schemas.microsoft.com/office/drawing/2014/main" xmlns="" id="{DDD1E0DB-EABD-CFD5-9D22-FD30D14AE39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/>
          </a:bodyPr>
          <a:lstStyle/>
          <a:p>
            <a:r>
              <a:rPr lang="fr-FR" dirty="0"/>
              <a:t>9-12 décembre 2023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302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="" xmlns:a16="http://schemas.microsoft.com/office/drawing/2014/main" id="{A5660D53-07C7-501C-ACE7-6F094F11B5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/>
          </a:bodyPr>
          <a:lstStyle/>
          <a:p>
            <a:r>
              <a:rPr lang="fr-FR" dirty="0"/>
              <a:t>9-12 décembre 2023</a:t>
            </a:r>
          </a:p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993276F0-A00D-30EE-2DC6-828245FEF99C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fr-FR" dirty="0"/>
              <a:t>M. </a:t>
            </a:r>
            <a:r>
              <a:rPr lang="fr-FR" dirty="0" err="1"/>
              <a:t>Fürstenau</a:t>
            </a:r>
            <a:r>
              <a:rPr lang="fr-FR" dirty="0"/>
              <a:t> et al, ASH</a:t>
            </a:r>
            <a:r>
              <a:rPr lang="fr-FR" baseline="30000" dirty="0"/>
              <a:t>® </a:t>
            </a:r>
            <a:r>
              <a:rPr lang="fr-FR" dirty="0"/>
              <a:t> 2023, Abs.#635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CB52AF38-BF2D-7DEF-DB1E-E862BB10843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/>
              <a:t>Etude GAIA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7CF0C6C1-5C94-6F6C-AA1B-A9B7DC8328B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lIns="180000" tIns="45720" rIns="91440" bIns="45720" anchor="t">
            <a:noAutofit/>
          </a:bodyPr>
          <a:lstStyle/>
          <a:p>
            <a:r>
              <a:rPr lang="fr-FR" dirty="0">
                <a:latin typeface="Century Gothic"/>
              </a:rPr>
              <a:t>SSP selon le statut mutationnel IGHV</a:t>
            </a:r>
            <a:endParaRPr lang="fr-FR" sz="2000" b="1" dirty="0">
              <a:solidFill>
                <a:srgbClr val="005086"/>
              </a:solidFill>
              <a:latin typeface="Century Gothic" panose="020B0502020202020204" pitchFamily="34" charset="0"/>
            </a:endParaRPr>
          </a:p>
          <a:p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="" xmlns:a16="http://schemas.microsoft.com/office/drawing/2014/main" id="{A8F885FE-F0CE-F2F7-C727-2D237650F137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159170" y="1066836"/>
            <a:ext cx="5250178" cy="3290131"/>
          </a:xfrm>
        </p:spPr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="" xmlns:a16="http://schemas.microsoft.com/office/drawing/2014/main" id="{2818AA4D-A0D4-0C63-186A-FC3B8C0C399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300918" y="876037"/>
            <a:ext cx="1383667" cy="387350"/>
          </a:xfrm>
        </p:spPr>
        <p:txBody>
          <a:bodyPr/>
          <a:lstStyle/>
          <a:p>
            <a:r>
              <a:rPr kumimoji="0" lang="fr-FR" sz="1200" u="none" strike="noStrike" kern="1200" cap="none" spc="0" normalizeH="0" baseline="0" noProof="0" dirty="0">
                <a:ln>
                  <a:noFill/>
                </a:ln>
                <a:solidFill>
                  <a:srgbClr val="737078"/>
                </a:solidFill>
                <a:effectLst/>
                <a:uLnTx/>
                <a:uFillTx/>
                <a:latin typeface="Century Gothic" panose="020B0502020202020204" pitchFamily="34" charset="0"/>
              </a:rPr>
              <a:t>IGHV non muté</a:t>
            </a:r>
            <a:endParaRPr lang="fr-FR" sz="1050" dirty="0"/>
          </a:p>
        </p:txBody>
      </p:sp>
      <p:sp>
        <p:nvSpPr>
          <p:cNvPr id="8" name="Espace réservé du contenu 7">
            <a:extLst>
              <a:ext uri="{FF2B5EF4-FFF2-40B4-BE49-F238E27FC236}">
                <a16:creationId xmlns="" xmlns:a16="http://schemas.microsoft.com/office/drawing/2014/main" id="{378A2D15-AC3B-8A18-67BF-A8D66E67B6F6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159170" y="4482269"/>
            <a:ext cx="2635163" cy="1442065"/>
          </a:xfrm>
          <a:solidFill>
            <a:srgbClr val="ED7D31">
              <a:alpha val="74902"/>
            </a:srgbClr>
          </a:solidFill>
        </p:spPr>
        <p:txBody>
          <a:bodyPr/>
          <a:lstStyle/>
          <a:p>
            <a:pPr lvl="1"/>
            <a:r>
              <a:rPr lang="fr-FR" sz="1050" b="1" dirty="0"/>
              <a:t>GIV </a:t>
            </a:r>
            <a:r>
              <a:rPr lang="fr-FR" sz="1050" i="1" dirty="0"/>
              <a:t>vs</a:t>
            </a:r>
            <a:r>
              <a:rPr lang="fr-FR" sz="1050" dirty="0"/>
              <a:t> </a:t>
            </a:r>
            <a:r>
              <a:rPr lang="fr-FR" sz="1050" b="1" dirty="0">
                <a:solidFill>
                  <a:srgbClr val="005086"/>
                </a:solidFill>
              </a:rPr>
              <a:t>CIT</a:t>
            </a:r>
          </a:p>
          <a:p>
            <a:pPr lvl="2"/>
            <a:r>
              <a:rPr lang="fr-FR" sz="1000" b="0" dirty="0"/>
              <a:t>HR 0,27 (IC97,5%) : 0,17-0,42</a:t>
            </a:r>
          </a:p>
          <a:p>
            <a:pPr lvl="2"/>
            <a:r>
              <a:rPr lang="fr-FR" sz="1000" i="1" dirty="0"/>
              <a:t>p</a:t>
            </a:r>
            <a:r>
              <a:rPr lang="fr-FR" sz="1000" dirty="0"/>
              <a:t>&lt;0,001</a:t>
            </a:r>
          </a:p>
          <a:p>
            <a:pPr lvl="1"/>
            <a:r>
              <a:rPr lang="fr-FR" sz="1050" b="1" dirty="0"/>
              <a:t>GIV</a:t>
            </a:r>
            <a:r>
              <a:rPr lang="fr-FR" sz="1050" b="1" i="1" dirty="0"/>
              <a:t> </a:t>
            </a:r>
            <a:r>
              <a:rPr lang="fr-FR" sz="1050" i="1" dirty="0"/>
              <a:t>vs </a:t>
            </a:r>
            <a:r>
              <a:rPr lang="fr-FR" sz="1050" b="1" dirty="0">
                <a:solidFill>
                  <a:schemeClr val="accent6">
                    <a:lumMod val="50000"/>
                  </a:schemeClr>
                </a:solidFill>
              </a:rPr>
              <a:t>RV</a:t>
            </a:r>
          </a:p>
          <a:p>
            <a:pPr lvl="2"/>
            <a:r>
              <a:rPr lang="fr-FR" sz="1000" b="0" dirty="0"/>
              <a:t>HR 0,40 (IC97,5%) : 0,25-0,63</a:t>
            </a:r>
          </a:p>
          <a:p>
            <a:pPr lvl="2"/>
            <a:r>
              <a:rPr lang="fr-FR" sz="1000" i="1" dirty="0"/>
              <a:t>p</a:t>
            </a:r>
            <a:r>
              <a:rPr lang="fr-FR" sz="1000" dirty="0"/>
              <a:t>&lt;0,001</a:t>
            </a:r>
          </a:p>
          <a:p>
            <a:pPr lvl="1"/>
            <a:r>
              <a:rPr lang="fr-FR" sz="1050" b="1" dirty="0"/>
              <a:t>GIV </a:t>
            </a:r>
            <a:r>
              <a:rPr lang="fr-FR" sz="1050" i="1" dirty="0"/>
              <a:t>vs</a:t>
            </a:r>
            <a:r>
              <a:rPr lang="fr-FR" sz="1050" dirty="0"/>
              <a:t> </a:t>
            </a:r>
            <a:r>
              <a:rPr lang="fr-FR" sz="1050" b="1" dirty="0">
                <a:solidFill>
                  <a:srgbClr val="C00000"/>
                </a:solidFill>
              </a:rPr>
              <a:t>GV</a:t>
            </a:r>
          </a:p>
          <a:p>
            <a:pPr lvl="2"/>
            <a:r>
              <a:rPr lang="fr-FR" sz="1000" b="0" dirty="0"/>
              <a:t>HR 0,58 (IC97,5%) : 0,36-0,94</a:t>
            </a:r>
          </a:p>
          <a:p>
            <a:pPr lvl="2"/>
            <a:r>
              <a:rPr lang="fr-FR" sz="1000" i="1" dirty="0"/>
              <a:t>p</a:t>
            </a:r>
            <a:r>
              <a:rPr lang="fr-FR" sz="1000" dirty="0"/>
              <a:t>=0,025</a:t>
            </a:r>
          </a:p>
        </p:txBody>
      </p:sp>
      <p:graphicFrame>
        <p:nvGraphicFramePr>
          <p:cNvPr id="9" name="Chart 16">
            <a:extLst>
              <a:ext uri="{FF2B5EF4-FFF2-40B4-BE49-F238E27FC236}">
                <a16:creationId xmlns="" xmlns:a16="http://schemas.microsoft.com/office/drawing/2014/main" id="{464ACBC5-51E0-3C72-7856-CCBCE6AB34B4}"/>
              </a:ext>
            </a:extLst>
          </p:cNvPr>
          <p:cNvGraphicFramePr/>
          <p:nvPr>
            <p:extLst/>
          </p:nvPr>
        </p:nvGraphicFramePr>
        <p:xfrm>
          <a:off x="1300918" y="1229206"/>
          <a:ext cx="4988786" cy="2466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Tableau 12">
            <a:extLst>
              <a:ext uri="{FF2B5EF4-FFF2-40B4-BE49-F238E27FC236}">
                <a16:creationId xmlns="" xmlns:a16="http://schemas.microsoft.com/office/drawing/2014/main" id="{9E90F042-1FE7-E649-0F61-9286F2909E7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335102" y="3695333"/>
          <a:ext cx="4409592" cy="578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390">
                  <a:extLst>
                    <a:ext uri="{9D8B030D-6E8A-4147-A177-3AD203B41FA5}">
                      <a16:colId xmlns="" xmlns:a16="http://schemas.microsoft.com/office/drawing/2014/main" val="1796791387"/>
                    </a:ext>
                  </a:extLst>
                </a:gridCol>
                <a:gridCol w="687867">
                  <a:extLst>
                    <a:ext uri="{9D8B030D-6E8A-4147-A177-3AD203B41FA5}">
                      <a16:colId xmlns="" xmlns:a16="http://schemas.microsoft.com/office/drawing/2014/main" val="2003630992"/>
                    </a:ext>
                  </a:extLst>
                </a:gridCol>
                <a:gridCol w="687867">
                  <a:extLst>
                    <a:ext uri="{9D8B030D-6E8A-4147-A177-3AD203B41FA5}">
                      <a16:colId xmlns="" xmlns:a16="http://schemas.microsoft.com/office/drawing/2014/main" val="1098140682"/>
                    </a:ext>
                  </a:extLst>
                </a:gridCol>
                <a:gridCol w="687867">
                  <a:extLst>
                    <a:ext uri="{9D8B030D-6E8A-4147-A177-3AD203B41FA5}">
                      <a16:colId xmlns="" xmlns:a16="http://schemas.microsoft.com/office/drawing/2014/main" val="1149399730"/>
                    </a:ext>
                  </a:extLst>
                </a:gridCol>
                <a:gridCol w="687867">
                  <a:extLst>
                    <a:ext uri="{9D8B030D-6E8A-4147-A177-3AD203B41FA5}">
                      <a16:colId xmlns="" xmlns:a16="http://schemas.microsoft.com/office/drawing/2014/main" val="789287851"/>
                    </a:ext>
                  </a:extLst>
                </a:gridCol>
                <a:gridCol w="687867">
                  <a:extLst>
                    <a:ext uri="{9D8B030D-6E8A-4147-A177-3AD203B41FA5}">
                      <a16:colId xmlns="" xmlns:a16="http://schemas.microsoft.com/office/drawing/2014/main" val="1799216007"/>
                    </a:ext>
                  </a:extLst>
                </a:gridCol>
                <a:gridCol w="687867">
                  <a:extLst>
                    <a:ext uri="{9D8B030D-6E8A-4147-A177-3AD203B41FA5}">
                      <a16:colId xmlns="" xmlns:a16="http://schemas.microsoft.com/office/drawing/2014/main" val="304042180"/>
                    </a:ext>
                  </a:extLst>
                </a:gridCol>
              </a:tblGrid>
              <a:tr h="144724"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CIT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131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108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39630942"/>
                  </a:ext>
                </a:extLst>
              </a:tr>
              <a:tr h="144724"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chemeClr val="bg1"/>
                          </a:solidFill>
                        </a:rPr>
                        <a:t>RV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32339099"/>
                  </a:ext>
                </a:extLst>
              </a:tr>
              <a:tr h="144724"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chemeClr val="bg1"/>
                          </a:solidFill>
                        </a:rPr>
                        <a:t>GV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F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130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125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116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108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222647"/>
                  </a:ext>
                </a:extLst>
              </a:tr>
              <a:tr h="144724">
                <a:tc>
                  <a:txBody>
                    <a:bodyPr/>
                    <a:lstStyle/>
                    <a:p>
                      <a:pPr algn="ctr"/>
                      <a:r>
                        <a:rPr lang="fr-FR" sz="900" b="1">
                          <a:solidFill>
                            <a:schemeClr val="bg1"/>
                          </a:solidFill>
                        </a:rPr>
                        <a:t>GIV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05294923"/>
                  </a:ext>
                </a:extLst>
              </a:tr>
            </a:tbl>
          </a:graphicData>
        </a:graphic>
      </p:graphicFrame>
      <p:sp>
        <p:nvSpPr>
          <p:cNvPr id="10" name="Espace réservé du contenu 5">
            <a:extLst>
              <a:ext uri="{FF2B5EF4-FFF2-40B4-BE49-F238E27FC236}">
                <a16:creationId xmlns="" xmlns:a16="http://schemas.microsoft.com/office/drawing/2014/main" id="{E10A7CDF-B476-0F8F-5D5B-0D36BF23616F}"/>
              </a:ext>
            </a:extLst>
          </p:cNvPr>
          <p:cNvSpPr txBox="1">
            <a:spLocks/>
          </p:cNvSpPr>
          <p:nvPr/>
        </p:nvSpPr>
        <p:spPr>
          <a:xfrm>
            <a:off x="6670927" y="1066836"/>
            <a:ext cx="5250178" cy="3290131"/>
          </a:xfrm>
          <a:prstGeom prst="rect">
            <a:avLst/>
          </a:prstGeom>
          <a:ln w="12700">
            <a:solidFill>
              <a:srgbClr val="005086"/>
            </a:solidFill>
          </a:ln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>
                <a:solidFill>
                  <a:prstClr val="black"/>
                </a:solidFill>
              </a:rPr>
              <a:t> 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1" name="Espace réservé du texte 6">
            <a:extLst>
              <a:ext uri="{FF2B5EF4-FFF2-40B4-BE49-F238E27FC236}">
                <a16:creationId xmlns="" xmlns:a16="http://schemas.microsoft.com/office/drawing/2014/main" id="{A3F132BD-1978-BBA6-C1C7-6B09A18FD8A6}"/>
              </a:ext>
            </a:extLst>
          </p:cNvPr>
          <p:cNvSpPr txBox="1">
            <a:spLocks/>
          </p:cNvSpPr>
          <p:nvPr/>
        </p:nvSpPr>
        <p:spPr>
          <a:xfrm>
            <a:off x="6812675" y="876037"/>
            <a:ext cx="1059371" cy="38735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rgbClr val="737078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/>
              <a:t>IGHV Muté</a:t>
            </a:r>
            <a:endParaRPr lang="fr-FR" sz="1050" dirty="0"/>
          </a:p>
        </p:txBody>
      </p:sp>
      <p:graphicFrame>
        <p:nvGraphicFramePr>
          <p:cNvPr id="12" name="Chart 16">
            <a:extLst>
              <a:ext uri="{FF2B5EF4-FFF2-40B4-BE49-F238E27FC236}">
                <a16:creationId xmlns="" xmlns:a16="http://schemas.microsoft.com/office/drawing/2014/main" id="{BC4DCAD3-9FB1-FCA3-7888-4D0FE6879D6B}"/>
              </a:ext>
            </a:extLst>
          </p:cNvPr>
          <p:cNvGraphicFramePr/>
          <p:nvPr>
            <p:extLst/>
          </p:nvPr>
        </p:nvGraphicFramePr>
        <p:xfrm>
          <a:off x="6812675" y="1229206"/>
          <a:ext cx="4988786" cy="2466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Tableau 14">
            <a:extLst>
              <a:ext uri="{FF2B5EF4-FFF2-40B4-BE49-F238E27FC236}">
                <a16:creationId xmlns="" xmlns:a16="http://schemas.microsoft.com/office/drawing/2014/main" id="{4A0BFC74-FD04-CBD8-D556-8087D6C2AF2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846859" y="3695333"/>
          <a:ext cx="4409592" cy="578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390">
                  <a:extLst>
                    <a:ext uri="{9D8B030D-6E8A-4147-A177-3AD203B41FA5}">
                      <a16:colId xmlns="" xmlns:a16="http://schemas.microsoft.com/office/drawing/2014/main" val="1796791387"/>
                    </a:ext>
                  </a:extLst>
                </a:gridCol>
                <a:gridCol w="687867">
                  <a:extLst>
                    <a:ext uri="{9D8B030D-6E8A-4147-A177-3AD203B41FA5}">
                      <a16:colId xmlns="" xmlns:a16="http://schemas.microsoft.com/office/drawing/2014/main" val="2003630992"/>
                    </a:ext>
                  </a:extLst>
                </a:gridCol>
                <a:gridCol w="687867">
                  <a:extLst>
                    <a:ext uri="{9D8B030D-6E8A-4147-A177-3AD203B41FA5}">
                      <a16:colId xmlns="" xmlns:a16="http://schemas.microsoft.com/office/drawing/2014/main" val="1098140682"/>
                    </a:ext>
                  </a:extLst>
                </a:gridCol>
                <a:gridCol w="687867">
                  <a:extLst>
                    <a:ext uri="{9D8B030D-6E8A-4147-A177-3AD203B41FA5}">
                      <a16:colId xmlns="" xmlns:a16="http://schemas.microsoft.com/office/drawing/2014/main" val="1149399730"/>
                    </a:ext>
                  </a:extLst>
                </a:gridCol>
                <a:gridCol w="687867">
                  <a:extLst>
                    <a:ext uri="{9D8B030D-6E8A-4147-A177-3AD203B41FA5}">
                      <a16:colId xmlns="" xmlns:a16="http://schemas.microsoft.com/office/drawing/2014/main" val="789287851"/>
                    </a:ext>
                  </a:extLst>
                </a:gridCol>
                <a:gridCol w="687867">
                  <a:extLst>
                    <a:ext uri="{9D8B030D-6E8A-4147-A177-3AD203B41FA5}">
                      <a16:colId xmlns="" xmlns:a16="http://schemas.microsoft.com/office/drawing/2014/main" val="1799216007"/>
                    </a:ext>
                  </a:extLst>
                </a:gridCol>
                <a:gridCol w="687867">
                  <a:extLst>
                    <a:ext uri="{9D8B030D-6E8A-4147-A177-3AD203B41FA5}">
                      <a16:colId xmlns="" xmlns:a16="http://schemas.microsoft.com/office/drawing/2014/main" val="304042180"/>
                    </a:ext>
                  </a:extLst>
                </a:gridCol>
              </a:tblGrid>
              <a:tr h="144724"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CIT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39630942"/>
                  </a:ext>
                </a:extLst>
              </a:tr>
              <a:tr h="144724"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chemeClr val="bg1"/>
                          </a:solidFill>
                        </a:rPr>
                        <a:t>RV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32339099"/>
                  </a:ext>
                </a:extLst>
              </a:tr>
              <a:tr h="144724"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chemeClr val="bg1"/>
                          </a:solidFill>
                        </a:rPr>
                        <a:t>GV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F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222647"/>
                  </a:ext>
                </a:extLst>
              </a:tr>
              <a:tr h="144724">
                <a:tc>
                  <a:txBody>
                    <a:bodyPr/>
                    <a:lstStyle/>
                    <a:p>
                      <a:pPr algn="ctr"/>
                      <a:r>
                        <a:rPr lang="fr-FR" sz="900" b="1">
                          <a:solidFill>
                            <a:schemeClr val="bg1"/>
                          </a:solidFill>
                        </a:rPr>
                        <a:t>GIV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05294923"/>
                  </a:ext>
                </a:extLst>
              </a:tr>
            </a:tbl>
          </a:graphicData>
        </a:graphic>
      </p:graphicFrame>
      <p:sp>
        <p:nvSpPr>
          <p:cNvPr id="21" name="Espace réservé du contenu 7">
            <a:extLst>
              <a:ext uri="{FF2B5EF4-FFF2-40B4-BE49-F238E27FC236}">
                <a16:creationId xmlns="" xmlns:a16="http://schemas.microsoft.com/office/drawing/2014/main" id="{49E6737B-A901-EF9C-B9F5-D41EB57F80E7}"/>
              </a:ext>
            </a:extLst>
          </p:cNvPr>
          <p:cNvSpPr txBox="1">
            <a:spLocks/>
          </p:cNvSpPr>
          <p:nvPr/>
        </p:nvSpPr>
        <p:spPr>
          <a:xfrm>
            <a:off x="3794333" y="4482269"/>
            <a:ext cx="2615015" cy="1442065"/>
          </a:xfrm>
          <a:prstGeom prst="rect">
            <a:avLst/>
          </a:prstGeom>
          <a:solidFill>
            <a:srgbClr val="ED7D31">
              <a:alpha val="74902"/>
            </a:srgbClr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16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5086"/>
              </a:buClr>
              <a:buSzPct val="80000"/>
              <a:buFont typeface="Police système Courant"/>
              <a:buChar char="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80000"/>
              <a:buFont typeface="Wingdings" pitchFamily="2" charset="2"/>
              <a:buChar char="§"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48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Police système Courant"/>
              <a:buChar char="⁃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864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fr-FR" sz="1050" b="1" dirty="0">
                <a:solidFill>
                  <a:srgbClr val="C00000"/>
                </a:solidFill>
              </a:rPr>
              <a:t>GV </a:t>
            </a:r>
            <a:r>
              <a:rPr lang="fr-FR" sz="1050" i="1" dirty="0">
                <a:solidFill>
                  <a:prstClr val="black"/>
                </a:solidFill>
              </a:rPr>
              <a:t>vs </a:t>
            </a:r>
            <a:r>
              <a:rPr lang="fr-FR" sz="1050" b="1" dirty="0">
                <a:solidFill>
                  <a:srgbClr val="005086"/>
                </a:solidFill>
              </a:rPr>
              <a:t>CIT</a:t>
            </a:r>
          </a:p>
          <a:p>
            <a:pPr lvl="2">
              <a:buClr>
                <a:prstClr val="white"/>
              </a:buClr>
            </a:pPr>
            <a:r>
              <a:rPr lang="fr-FR" sz="1000" b="0" dirty="0">
                <a:solidFill>
                  <a:prstClr val="white"/>
                </a:solidFill>
              </a:rPr>
              <a:t>HR 0,45 (IC97,5%) : 0,31-0,66</a:t>
            </a:r>
          </a:p>
          <a:p>
            <a:pPr lvl="2">
              <a:buClr>
                <a:prstClr val="white"/>
              </a:buClr>
            </a:pPr>
            <a:r>
              <a:rPr lang="fr-FR" sz="1000" i="1" dirty="0">
                <a:solidFill>
                  <a:prstClr val="white"/>
                </a:solidFill>
              </a:rPr>
              <a:t>p</a:t>
            </a:r>
            <a:r>
              <a:rPr lang="fr-FR" sz="1000" dirty="0">
                <a:solidFill>
                  <a:prstClr val="white"/>
                </a:solidFill>
              </a:rPr>
              <a:t>&lt;0,001</a:t>
            </a:r>
          </a:p>
          <a:p>
            <a:pPr lvl="1"/>
            <a:r>
              <a:rPr lang="fr-FR" sz="1050" b="1" dirty="0">
                <a:solidFill>
                  <a:srgbClr val="C00000"/>
                </a:solidFill>
              </a:rPr>
              <a:t>GV</a:t>
            </a:r>
            <a:r>
              <a:rPr lang="fr-FR" sz="1050" b="1" i="1" dirty="0">
                <a:solidFill>
                  <a:srgbClr val="C00000"/>
                </a:solidFill>
              </a:rPr>
              <a:t> </a:t>
            </a:r>
            <a:r>
              <a:rPr lang="fr-FR" sz="1050" i="1" dirty="0">
                <a:solidFill>
                  <a:prstClr val="black"/>
                </a:solidFill>
              </a:rPr>
              <a:t>vs </a:t>
            </a:r>
            <a:r>
              <a:rPr lang="fr-FR" sz="1050" b="1" dirty="0">
                <a:solidFill>
                  <a:srgbClr val="70AD47">
                    <a:lumMod val="50000"/>
                  </a:srgbClr>
                </a:solidFill>
              </a:rPr>
              <a:t>RV</a:t>
            </a:r>
          </a:p>
          <a:p>
            <a:pPr lvl="2">
              <a:buClr>
                <a:prstClr val="white"/>
              </a:buClr>
            </a:pPr>
            <a:r>
              <a:rPr lang="fr-FR" sz="1000" b="0" dirty="0">
                <a:solidFill>
                  <a:prstClr val="white"/>
                </a:solidFill>
              </a:rPr>
              <a:t>HR 0,65 (IC97,5%) : 0,45-0,96</a:t>
            </a:r>
          </a:p>
          <a:p>
            <a:pPr lvl="2">
              <a:buClr>
                <a:prstClr val="white"/>
              </a:buClr>
            </a:pPr>
            <a:r>
              <a:rPr lang="fr-FR" sz="1000" i="1" dirty="0">
                <a:solidFill>
                  <a:prstClr val="white"/>
                </a:solidFill>
              </a:rPr>
              <a:t>p</a:t>
            </a:r>
            <a:r>
              <a:rPr lang="fr-FR" sz="1000" dirty="0">
                <a:solidFill>
                  <a:prstClr val="white"/>
                </a:solidFill>
              </a:rPr>
              <a:t>=0,030</a:t>
            </a:r>
          </a:p>
          <a:p>
            <a:pPr lvl="1"/>
            <a:r>
              <a:rPr lang="fr-FR" sz="1050" b="1" dirty="0">
                <a:solidFill>
                  <a:srgbClr val="70AD47">
                    <a:lumMod val="50000"/>
                  </a:srgbClr>
                </a:solidFill>
              </a:rPr>
              <a:t>RV</a:t>
            </a:r>
            <a:r>
              <a:rPr lang="fr-FR" sz="1050" b="1" i="1" dirty="0">
                <a:solidFill>
                  <a:srgbClr val="70AD47">
                    <a:lumMod val="50000"/>
                  </a:srgbClr>
                </a:solidFill>
              </a:rPr>
              <a:t> </a:t>
            </a:r>
            <a:r>
              <a:rPr lang="fr-FR" sz="1050" i="1" dirty="0">
                <a:solidFill>
                  <a:prstClr val="black"/>
                </a:solidFill>
              </a:rPr>
              <a:t>vs </a:t>
            </a:r>
            <a:r>
              <a:rPr lang="fr-FR" sz="1050" b="1" dirty="0">
                <a:solidFill>
                  <a:srgbClr val="005086"/>
                </a:solidFill>
              </a:rPr>
              <a:t>CIT</a:t>
            </a:r>
          </a:p>
          <a:p>
            <a:pPr lvl="2">
              <a:buClr>
                <a:prstClr val="white"/>
              </a:buClr>
            </a:pPr>
            <a:r>
              <a:rPr lang="fr-FR" sz="1000" b="0" dirty="0">
                <a:solidFill>
                  <a:prstClr val="white"/>
                </a:solidFill>
              </a:rPr>
              <a:t>HR 0,66 (IC97,5%) : 0,46-0,92</a:t>
            </a:r>
          </a:p>
          <a:p>
            <a:pPr lvl="2">
              <a:buClr>
                <a:prstClr val="white"/>
              </a:buClr>
            </a:pPr>
            <a:r>
              <a:rPr lang="fr-FR" sz="1000" i="1" dirty="0">
                <a:solidFill>
                  <a:prstClr val="white"/>
                </a:solidFill>
              </a:rPr>
              <a:t>p</a:t>
            </a:r>
            <a:r>
              <a:rPr lang="fr-FR" sz="1000" dirty="0">
                <a:solidFill>
                  <a:prstClr val="white"/>
                </a:solidFill>
              </a:rPr>
              <a:t>=0,016</a:t>
            </a:r>
          </a:p>
        </p:txBody>
      </p:sp>
      <p:sp>
        <p:nvSpPr>
          <p:cNvPr id="22" name="Espace réservé du contenu 7">
            <a:extLst>
              <a:ext uri="{FF2B5EF4-FFF2-40B4-BE49-F238E27FC236}">
                <a16:creationId xmlns="" xmlns:a16="http://schemas.microsoft.com/office/drawing/2014/main" id="{4298FE34-4EE9-74E9-A8CC-BC4FD74E1ECE}"/>
              </a:ext>
            </a:extLst>
          </p:cNvPr>
          <p:cNvSpPr txBox="1">
            <a:spLocks/>
          </p:cNvSpPr>
          <p:nvPr/>
        </p:nvSpPr>
        <p:spPr>
          <a:xfrm>
            <a:off x="6670927" y="4482269"/>
            <a:ext cx="2635163" cy="1442065"/>
          </a:xfrm>
          <a:prstGeom prst="rect">
            <a:avLst/>
          </a:prstGeom>
          <a:solidFill>
            <a:srgbClr val="ED7D31">
              <a:alpha val="74902"/>
            </a:srgbClr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16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5086"/>
              </a:buClr>
              <a:buSzPct val="80000"/>
              <a:buFont typeface="Police système Courant"/>
              <a:buChar char="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80000"/>
              <a:buFont typeface="Wingdings" pitchFamily="2" charset="2"/>
              <a:buChar char="§"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48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Police système Courant"/>
              <a:buChar char="⁃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864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fr-FR" sz="1050" b="1" dirty="0">
                <a:solidFill>
                  <a:prstClr val="black"/>
                </a:solidFill>
              </a:rPr>
              <a:t>GIV </a:t>
            </a:r>
            <a:r>
              <a:rPr lang="fr-FR" sz="1050" i="1" dirty="0">
                <a:solidFill>
                  <a:prstClr val="black"/>
                </a:solidFill>
              </a:rPr>
              <a:t>vs</a:t>
            </a:r>
            <a:r>
              <a:rPr lang="fr-FR" sz="1050" dirty="0">
                <a:solidFill>
                  <a:prstClr val="black"/>
                </a:solidFill>
              </a:rPr>
              <a:t> </a:t>
            </a:r>
            <a:r>
              <a:rPr lang="fr-FR" sz="1050" b="1" dirty="0">
                <a:solidFill>
                  <a:srgbClr val="005086"/>
                </a:solidFill>
              </a:rPr>
              <a:t>CIT</a:t>
            </a:r>
          </a:p>
          <a:p>
            <a:pPr lvl="2">
              <a:buClr>
                <a:prstClr val="white"/>
              </a:buClr>
            </a:pPr>
            <a:r>
              <a:rPr lang="fr-FR" sz="1000" b="0" dirty="0">
                <a:solidFill>
                  <a:prstClr val="white"/>
                </a:solidFill>
              </a:rPr>
              <a:t>HR 0,40 (IC97,5%) : 0,17-0,92</a:t>
            </a:r>
          </a:p>
          <a:p>
            <a:pPr lvl="2">
              <a:buClr>
                <a:prstClr val="white"/>
              </a:buClr>
            </a:pPr>
            <a:r>
              <a:rPr lang="fr-FR" sz="1000" i="1" dirty="0">
                <a:solidFill>
                  <a:prstClr val="white"/>
                </a:solidFill>
              </a:rPr>
              <a:t>p</a:t>
            </a:r>
            <a:r>
              <a:rPr lang="fr-FR" sz="1000" dirty="0">
                <a:solidFill>
                  <a:prstClr val="white"/>
                </a:solidFill>
              </a:rPr>
              <a:t>=0,030</a:t>
            </a:r>
          </a:p>
          <a:p>
            <a:pPr lvl="1"/>
            <a:r>
              <a:rPr lang="fr-FR" sz="1050" b="1" dirty="0">
                <a:solidFill>
                  <a:prstClr val="black"/>
                </a:solidFill>
              </a:rPr>
              <a:t>GIV</a:t>
            </a:r>
            <a:r>
              <a:rPr lang="fr-FR" sz="1050" b="1" i="1" dirty="0">
                <a:solidFill>
                  <a:prstClr val="black"/>
                </a:solidFill>
              </a:rPr>
              <a:t> </a:t>
            </a:r>
            <a:r>
              <a:rPr lang="fr-FR" sz="1050" i="1" dirty="0">
                <a:solidFill>
                  <a:prstClr val="black"/>
                </a:solidFill>
              </a:rPr>
              <a:t>vs </a:t>
            </a:r>
            <a:r>
              <a:rPr lang="fr-FR" sz="1050" b="1" dirty="0">
                <a:solidFill>
                  <a:srgbClr val="70AD47">
                    <a:lumMod val="50000"/>
                  </a:srgbClr>
                </a:solidFill>
              </a:rPr>
              <a:t>RV</a:t>
            </a:r>
          </a:p>
          <a:p>
            <a:pPr lvl="2">
              <a:buClr>
                <a:prstClr val="white"/>
              </a:buClr>
            </a:pPr>
            <a:r>
              <a:rPr lang="fr-FR" sz="1000" b="0" dirty="0">
                <a:solidFill>
                  <a:prstClr val="white"/>
                </a:solidFill>
              </a:rPr>
              <a:t>HR 0,34 (IC97,5%) : 0,15-0,77</a:t>
            </a:r>
          </a:p>
          <a:p>
            <a:pPr lvl="2">
              <a:buClr>
                <a:prstClr val="white"/>
              </a:buClr>
            </a:pPr>
            <a:r>
              <a:rPr lang="fr-FR" sz="1000" i="1" dirty="0">
                <a:solidFill>
                  <a:prstClr val="white"/>
                </a:solidFill>
              </a:rPr>
              <a:t>p</a:t>
            </a:r>
            <a:r>
              <a:rPr lang="fr-FR" sz="1000" dirty="0">
                <a:solidFill>
                  <a:prstClr val="white"/>
                </a:solidFill>
              </a:rPr>
              <a:t>=0,010</a:t>
            </a:r>
          </a:p>
          <a:p>
            <a:pPr lvl="1"/>
            <a:r>
              <a:rPr lang="fr-FR" sz="1050" b="1" dirty="0">
                <a:solidFill>
                  <a:prstClr val="black"/>
                </a:solidFill>
              </a:rPr>
              <a:t>GIV </a:t>
            </a:r>
            <a:r>
              <a:rPr lang="fr-FR" sz="1050" i="1" dirty="0">
                <a:solidFill>
                  <a:prstClr val="black"/>
                </a:solidFill>
              </a:rPr>
              <a:t>vs</a:t>
            </a:r>
            <a:r>
              <a:rPr lang="fr-FR" sz="1050" dirty="0">
                <a:solidFill>
                  <a:prstClr val="black"/>
                </a:solidFill>
              </a:rPr>
              <a:t> </a:t>
            </a:r>
            <a:r>
              <a:rPr lang="fr-FR" sz="1050" b="1" dirty="0">
                <a:solidFill>
                  <a:srgbClr val="C00000"/>
                </a:solidFill>
              </a:rPr>
              <a:t>GV</a:t>
            </a:r>
          </a:p>
          <a:p>
            <a:pPr lvl="2">
              <a:buClr>
                <a:prstClr val="white"/>
              </a:buClr>
            </a:pPr>
            <a:r>
              <a:rPr lang="fr-FR" sz="1000" b="0" dirty="0">
                <a:solidFill>
                  <a:prstClr val="white"/>
                </a:solidFill>
              </a:rPr>
              <a:t>HR 0,87 (IC97,5%) : 0,33-2,31</a:t>
            </a:r>
          </a:p>
          <a:p>
            <a:pPr lvl="2">
              <a:buClr>
                <a:prstClr val="white"/>
              </a:buClr>
            </a:pPr>
            <a:r>
              <a:rPr lang="fr-FR" sz="1000" i="1" dirty="0">
                <a:solidFill>
                  <a:prstClr val="white"/>
                </a:solidFill>
              </a:rPr>
              <a:t>p</a:t>
            </a:r>
            <a:r>
              <a:rPr lang="fr-FR" sz="1000" dirty="0">
                <a:solidFill>
                  <a:prstClr val="white"/>
                </a:solidFill>
              </a:rPr>
              <a:t>=0,774</a:t>
            </a:r>
          </a:p>
        </p:txBody>
      </p:sp>
      <p:sp>
        <p:nvSpPr>
          <p:cNvPr id="23" name="Espace réservé du contenu 7">
            <a:extLst>
              <a:ext uri="{FF2B5EF4-FFF2-40B4-BE49-F238E27FC236}">
                <a16:creationId xmlns="" xmlns:a16="http://schemas.microsoft.com/office/drawing/2014/main" id="{367C8F8B-1D91-B103-449D-42D3269128D6}"/>
              </a:ext>
            </a:extLst>
          </p:cNvPr>
          <p:cNvSpPr txBox="1">
            <a:spLocks/>
          </p:cNvSpPr>
          <p:nvPr/>
        </p:nvSpPr>
        <p:spPr>
          <a:xfrm>
            <a:off x="9306090" y="4482269"/>
            <a:ext cx="2615015" cy="1442065"/>
          </a:xfrm>
          <a:prstGeom prst="rect">
            <a:avLst/>
          </a:prstGeom>
          <a:solidFill>
            <a:srgbClr val="ED7D31">
              <a:alpha val="74902"/>
            </a:srgbClr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16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05086"/>
              </a:buClr>
              <a:buSzPct val="80000"/>
              <a:buFont typeface="Police système Courant"/>
              <a:buChar char="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80000"/>
              <a:buFont typeface="Wingdings" pitchFamily="2" charset="2"/>
              <a:buChar char="§"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48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Police système Courant"/>
              <a:buChar char="⁃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864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fr-FR" sz="1050" b="1" dirty="0">
                <a:solidFill>
                  <a:srgbClr val="C00000"/>
                </a:solidFill>
              </a:rPr>
              <a:t>GV</a:t>
            </a:r>
            <a:r>
              <a:rPr lang="fr-FR" sz="1050" b="1" i="1" dirty="0">
                <a:solidFill>
                  <a:srgbClr val="C00000"/>
                </a:solidFill>
              </a:rPr>
              <a:t> </a:t>
            </a:r>
            <a:r>
              <a:rPr lang="fr-FR" sz="1050" i="1" dirty="0">
                <a:solidFill>
                  <a:prstClr val="black"/>
                </a:solidFill>
              </a:rPr>
              <a:t>vs </a:t>
            </a:r>
            <a:r>
              <a:rPr lang="fr-FR" sz="1050" b="1" dirty="0">
                <a:solidFill>
                  <a:srgbClr val="005086"/>
                </a:solidFill>
              </a:rPr>
              <a:t>CIT</a:t>
            </a:r>
          </a:p>
          <a:p>
            <a:pPr lvl="2">
              <a:buClr>
                <a:prstClr val="white"/>
              </a:buClr>
            </a:pPr>
            <a:r>
              <a:rPr lang="fr-FR" sz="1000" b="0" dirty="0">
                <a:solidFill>
                  <a:prstClr val="white"/>
                </a:solidFill>
              </a:rPr>
              <a:t>HR 0,45 (IC97,5%) : 0,20-1,05</a:t>
            </a:r>
          </a:p>
          <a:p>
            <a:pPr lvl="2">
              <a:buClr>
                <a:prstClr val="white"/>
              </a:buClr>
            </a:pPr>
            <a:r>
              <a:rPr lang="fr-FR" sz="1000" i="1" dirty="0">
                <a:solidFill>
                  <a:prstClr val="white"/>
                </a:solidFill>
              </a:rPr>
              <a:t>p</a:t>
            </a:r>
            <a:r>
              <a:rPr lang="fr-FR" sz="1000" dirty="0">
                <a:solidFill>
                  <a:prstClr val="white"/>
                </a:solidFill>
              </a:rPr>
              <a:t>=0,063</a:t>
            </a:r>
          </a:p>
          <a:p>
            <a:pPr lvl="1"/>
            <a:r>
              <a:rPr lang="fr-FR" sz="1050" b="1" dirty="0">
                <a:solidFill>
                  <a:srgbClr val="C00000"/>
                </a:solidFill>
              </a:rPr>
              <a:t>GV </a:t>
            </a:r>
            <a:r>
              <a:rPr lang="fr-FR" sz="1050" dirty="0">
                <a:solidFill>
                  <a:prstClr val="black"/>
                </a:solidFill>
              </a:rPr>
              <a:t>vs </a:t>
            </a:r>
            <a:r>
              <a:rPr lang="fr-FR" sz="1050" b="1" dirty="0">
                <a:solidFill>
                  <a:srgbClr val="70AD47">
                    <a:lumMod val="50000"/>
                  </a:srgbClr>
                </a:solidFill>
              </a:rPr>
              <a:t>RV</a:t>
            </a:r>
          </a:p>
          <a:p>
            <a:pPr lvl="2">
              <a:buClr>
                <a:prstClr val="white"/>
              </a:buClr>
            </a:pPr>
            <a:r>
              <a:rPr lang="fr-FR" sz="1000" b="0" dirty="0">
                <a:solidFill>
                  <a:prstClr val="white"/>
                </a:solidFill>
              </a:rPr>
              <a:t>HR 0,40 (IC97,5%) : 0,18-0,91</a:t>
            </a:r>
          </a:p>
          <a:p>
            <a:pPr lvl="2">
              <a:buClr>
                <a:prstClr val="white"/>
              </a:buClr>
            </a:pPr>
            <a:r>
              <a:rPr lang="fr-FR" sz="1000" i="1" dirty="0">
                <a:solidFill>
                  <a:prstClr val="white"/>
                </a:solidFill>
              </a:rPr>
              <a:t>p</a:t>
            </a:r>
            <a:r>
              <a:rPr lang="fr-FR" sz="1000" dirty="0">
                <a:solidFill>
                  <a:prstClr val="white"/>
                </a:solidFill>
              </a:rPr>
              <a:t>=0,028</a:t>
            </a:r>
          </a:p>
          <a:p>
            <a:pPr lvl="1"/>
            <a:r>
              <a:rPr lang="fr-FR" sz="1050" b="1" dirty="0">
                <a:solidFill>
                  <a:srgbClr val="70AD47">
                    <a:lumMod val="50000"/>
                  </a:srgbClr>
                </a:solidFill>
              </a:rPr>
              <a:t>RV</a:t>
            </a:r>
            <a:r>
              <a:rPr lang="fr-FR" sz="1050" b="1" i="1" dirty="0">
                <a:solidFill>
                  <a:srgbClr val="70AD47">
                    <a:lumMod val="50000"/>
                  </a:srgbClr>
                </a:solidFill>
              </a:rPr>
              <a:t> </a:t>
            </a:r>
            <a:r>
              <a:rPr lang="fr-FR" sz="1050" i="1" dirty="0">
                <a:solidFill>
                  <a:prstClr val="black"/>
                </a:solidFill>
              </a:rPr>
              <a:t>vs </a:t>
            </a:r>
            <a:r>
              <a:rPr lang="fr-FR" sz="1050" b="1" dirty="0">
                <a:solidFill>
                  <a:srgbClr val="005086"/>
                </a:solidFill>
              </a:rPr>
              <a:t>CIT</a:t>
            </a:r>
          </a:p>
          <a:p>
            <a:pPr lvl="2">
              <a:buClr>
                <a:prstClr val="white"/>
              </a:buClr>
            </a:pPr>
            <a:r>
              <a:rPr lang="fr-FR" sz="1000" b="0" dirty="0">
                <a:solidFill>
                  <a:prstClr val="white"/>
                </a:solidFill>
              </a:rPr>
              <a:t>HR 1,13 (IC97,5%) : 0,59-2,15</a:t>
            </a:r>
          </a:p>
          <a:p>
            <a:pPr lvl="2">
              <a:buClr>
                <a:prstClr val="white"/>
              </a:buClr>
            </a:pPr>
            <a:r>
              <a:rPr lang="fr-FR" sz="1000" i="1" dirty="0">
                <a:solidFill>
                  <a:prstClr val="white"/>
                </a:solidFill>
              </a:rPr>
              <a:t>p</a:t>
            </a:r>
            <a:r>
              <a:rPr lang="fr-FR" sz="1000" dirty="0">
                <a:solidFill>
                  <a:prstClr val="white"/>
                </a:solidFill>
              </a:rPr>
              <a:t>=0,0720</a:t>
            </a:r>
          </a:p>
        </p:txBody>
      </p:sp>
      <p:sp>
        <p:nvSpPr>
          <p:cNvPr id="25" name="Forme libre : forme 24">
            <a:extLst>
              <a:ext uri="{FF2B5EF4-FFF2-40B4-BE49-F238E27FC236}">
                <a16:creationId xmlns="" xmlns:a16="http://schemas.microsoft.com/office/drawing/2014/main" id="{30C18AC9-E643-5F52-A990-30FDD77DA517}"/>
              </a:ext>
            </a:extLst>
          </p:cNvPr>
          <p:cNvSpPr/>
          <p:nvPr/>
        </p:nvSpPr>
        <p:spPr>
          <a:xfrm>
            <a:off x="1978819" y="1381125"/>
            <a:ext cx="3924300" cy="1312069"/>
          </a:xfrm>
          <a:custGeom>
            <a:avLst/>
            <a:gdLst>
              <a:gd name="connsiteX0" fmla="*/ 0 w 3924300"/>
              <a:gd name="connsiteY0" fmla="*/ 0 h 1312069"/>
              <a:gd name="connsiteX1" fmla="*/ 223837 w 3924300"/>
              <a:gd name="connsiteY1" fmla="*/ 0 h 1312069"/>
              <a:gd name="connsiteX2" fmla="*/ 223837 w 3924300"/>
              <a:gd name="connsiteY2" fmla="*/ 21431 h 1312069"/>
              <a:gd name="connsiteX3" fmla="*/ 292894 w 3924300"/>
              <a:gd name="connsiteY3" fmla="*/ 21431 h 1312069"/>
              <a:gd name="connsiteX4" fmla="*/ 302419 w 3924300"/>
              <a:gd name="connsiteY4" fmla="*/ 30956 h 1312069"/>
              <a:gd name="connsiteX5" fmla="*/ 550069 w 3924300"/>
              <a:gd name="connsiteY5" fmla="*/ 30956 h 1312069"/>
              <a:gd name="connsiteX6" fmla="*/ 550069 w 3924300"/>
              <a:gd name="connsiteY6" fmla="*/ 57150 h 1312069"/>
              <a:gd name="connsiteX7" fmla="*/ 642937 w 3924300"/>
              <a:gd name="connsiteY7" fmla="*/ 57150 h 1312069"/>
              <a:gd name="connsiteX8" fmla="*/ 642937 w 3924300"/>
              <a:gd name="connsiteY8" fmla="*/ 71438 h 1312069"/>
              <a:gd name="connsiteX9" fmla="*/ 747712 w 3924300"/>
              <a:gd name="connsiteY9" fmla="*/ 71438 h 1312069"/>
              <a:gd name="connsiteX10" fmla="*/ 747712 w 3924300"/>
              <a:gd name="connsiteY10" fmla="*/ 78581 h 1312069"/>
              <a:gd name="connsiteX11" fmla="*/ 904875 w 3924300"/>
              <a:gd name="connsiteY11" fmla="*/ 78581 h 1312069"/>
              <a:gd name="connsiteX12" fmla="*/ 904875 w 3924300"/>
              <a:gd name="connsiteY12" fmla="*/ 95250 h 1312069"/>
              <a:gd name="connsiteX13" fmla="*/ 1045369 w 3924300"/>
              <a:gd name="connsiteY13" fmla="*/ 95250 h 1312069"/>
              <a:gd name="connsiteX14" fmla="*/ 1100137 w 3924300"/>
              <a:gd name="connsiteY14" fmla="*/ 133350 h 1312069"/>
              <a:gd name="connsiteX15" fmla="*/ 1202531 w 3924300"/>
              <a:gd name="connsiteY15" fmla="*/ 133350 h 1312069"/>
              <a:gd name="connsiteX16" fmla="*/ 1247775 w 3924300"/>
              <a:gd name="connsiteY16" fmla="*/ 164306 h 1312069"/>
              <a:gd name="connsiteX17" fmla="*/ 1319212 w 3924300"/>
              <a:gd name="connsiteY17" fmla="*/ 164306 h 1312069"/>
              <a:gd name="connsiteX18" fmla="*/ 1340644 w 3924300"/>
              <a:gd name="connsiteY18" fmla="*/ 180975 h 1312069"/>
              <a:gd name="connsiteX19" fmla="*/ 1400175 w 3924300"/>
              <a:gd name="connsiteY19" fmla="*/ 180975 h 1312069"/>
              <a:gd name="connsiteX20" fmla="*/ 1443037 w 3924300"/>
              <a:gd name="connsiteY20" fmla="*/ 204788 h 1312069"/>
              <a:gd name="connsiteX21" fmla="*/ 1569244 w 3924300"/>
              <a:gd name="connsiteY21" fmla="*/ 204788 h 1312069"/>
              <a:gd name="connsiteX22" fmla="*/ 1595437 w 3924300"/>
              <a:gd name="connsiteY22" fmla="*/ 230981 h 1312069"/>
              <a:gd name="connsiteX23" fmla="*/ 1635919 w 3924300"/>
              <a:gd name="connsiteY23" fmla="*/ 230981 h 1312069"/>
              <a:gd name="connsiteX24" fmla="*/ 1654969 w 3924300"/>
              <a:gd name="connsiteY24" fmla="*/ 230981 h 1312069"/>
              <a:gd name="connsiteX25" fmla="*/ 1693069 w 3924300"/>
              <a:gd name="connsiteY25" fmla="*/ 230981 h 1312069"/>
              <a:gd name="connsiteX26" fmla="*/ 1714500 w 3924300"/>
              <a:gd name="connsiteY26" fmla="*/ 252412 h 1312069"/>
              <a:gd name="connsiteX27" fmla="*/ 1762125 w 3924300"/>
              <a:gd name="connsiteY27" fmla="*/ 252412 h 1312069"/>
              <a:gd name="connsiteX28" fmla="*/ 1781175 w 3924300"/>
              <a:gd name="connsiteY28" fmla="*/ 271462 h 1312069"/>
              <a:gd name="connsiteX29" fmla="*/ 1833563 w 3924300"/>
              <a:gd name="connsiteY29" fmla="*/ 323850 h 1312069"/>
              <a:gd name="connsiteX30" fmla="*/ 1902619 w 3924300"/>
              <a:gd name="connsiteY30" fmla="*/ 323850 h 1312069"/>
              <a:gd name="connsiteX31" fmla="*/ 1959769 w 3924300"/>
              <a:gd name="connsiteY31" fmla="*/ 381000 h 1312069"/>
              <a:gd name="connsiteX32" fmla="*/ 2138362 w 3924300"/>
              <a:gd name="connsiteY32" fmla="*/ 381000 h 1312069"/>
              <a:gd name="connsiteX33" fmla="*/ 2152650 w 3924300"/>
              <a:gd name="connsiteY33" fmla="*/ 402431 h 1312069"/>
              <a:gd name="connsiteX34" fmla="*/ 2240756 w 3924300"/>
              <a:gd name="connsiteY34" fmla="*/ 402431 h 1312069"/>
              <a:gd name="connsiteX35" fmla="*/ 2264569 w 3924300"/>
              <a:gd name="connsiteY35" fmla="*/ 419100 h 1312069"/>
              <a:gd name="connsiteX36" fmla="*/ 2336006 w 3924300"/>
              <a:gd name="connsiteY36" fmla="*/ 419100 h 1312069"/>
              <a:gd name="connsiteX37" fmla="*/ 2364581 w 3924300"/>
              <a:gd name="connsiteY37" fmla="*/ 445294 h 1312069"/>
              <a:gd name="connsiteX38" fmla="*/ 2419350 w 3924300"/>
              <a:gd name="connsiteY38" fmla="*/ 445294 h 1312069"/>
              <a:gd name="connsiteX39" fmla="*/ 2428875 w 3924300"/>
              <a:gd name="connsiteY39" fmla="*/ 495300 h 1312069"/>
              <a:gd name="connsiteX40" fmla="*/ 2464594 w 3924300"/>
              <a:gd name="connsiteY40" fmla="*/ 495300 h 1312069"/>
              <a:gd name="connsiteX41" fmla="*/ 2488407 w 3924300"/>
              <a:gd name="connsiteY41" fmla="*/ 519113 h 1312069"/>
              <a:gd name="connsiteX42" fmla="*/ 2488407 w 3924300"/>
              <a:gd name="connsiteY42" fmla="*/ 552450 h 1312069"/>
              <a:gd name="connsiteX43" fmla="*/ 2609850 w 3924300"/>
              <a:gd name="connsiteY43" fmla="*/ 552450 h 1312069"/>
              <a:gd name="connsiteX44" fmla="*/ 2628900 w 3924300"/>
              <a:gd name="connsiteY44" fmla="*/ 597694 h 1312069"/>
              <a:gd name="connsiteX45" fmla="*/ 2628900 w 3924300"/>
              <a:gd name="connsiteY45" fmla="*/ 645319 h 1312069"/>
              <a:gd name="connsiteX46" fmla="*/ 2736056 w 3924300"/>
              <a:gd name="connsiteY46" fmla="*/ 645319 h 1312069"/>
              <a:gd name="connsiteX47" fmla="*/ 2736056 w 3924300"/>
              <a:gd name="connsiteY47" fmla="*/ 683419 h 1312069"/>
              <a:gd name="connsiteX48" fmla="*/ 2764631 w 3924300"/>
              <a:gd name="connsiteY48" fmla="*/ 683419 h 1312069"/>
              <a:gd name="connsiteX49" fmla="*/ 2764631 w 3924300"/>
              <a:gd name="connsiteY49" fmla="*/ 704850 h 1312069"/>
              <a:gd name="connsiteX50" fmla="*/ 2807494 w 3924300"/>
              <a:gd name="connsiteY50" fmla="*/ 704850 h 1312069"/>
              <a:gd name="connsiteX51" fmla="*/ 2807494 w 3924300"/>
              <a:gd name="connsiteY51" fmla="*/ 738188 h 1312069"/>
              <a:gd name="connsiteX52" fmla="*/ 2847975 w 3924300"/>
              <a:gd name="connsiteY52" fmla="*/ 738188 h 1312069"/>
              <a:gd name="connsiteX53" fmla="*/ 2847975 w 3924300"/>
              <a:gd name="connsiteY53" fmla="*/ 764381 h 1312069"/>
              <a:gd name="connsiteX54" fmla="*/ 2959894 w 3924300"/>
              <a:gd name="connsiteY54" fmla="*/ 764381 h 1312069"/>
              <a:gd name="connsiteX55" fmla="*/ 2983706 w 3924300"/>
              <a:gd name="connsiteY55" fmla="*/ 850106 h 1312069"/>
              <a:gd name="connsiteX56" fmla="*/ 3019425 w 3924300"/>
              <a:gd name="connsiteY56" fmla="*/ 850106 h 1312069"/>
              <a:gd name="connsiteX57" fmla="*/ 3019425 w 3924300"/>
              <a:gd name="connsiteY57" fmla="*/ 878681 h 1312069"/>
              <a:gd name="connsiteX58" fmla="*/ 3226594 w 3924300"/>
              <a:gd name="connsiteY58" fmla="*/ 878681 h 1312069"/>
              <a:gd name="connsiteX59" fmla="*/ 3226594 w 3924300"/>
              <a:gd name="connsiteY59" fmla="*/ 923925 h 1312069"/>
              <a:gd name="connsiteX60" fmla="*/ 3248025 w 3924300"/>
              <a:gd name="connsiteY60" fmla="*/ 923925 h 1312069"/>
              <a:gd name="connsiteX61" fmla="*/ 3248025 w 3924300"/>
              <a:gd name="connsiteY61" fmla="*/ 954881 h 1312069"/>
              <a:gd name="connsiteX62" fmla="*/ 3271837 w 3924300"/>
              <a:gd name="connsiteY62" fmla="*/ 954881 h 1312069"/>
              <a:gd name="connsiteX63" fmla="*/ 3271837 w 3924300"/>
              <a:gd name="connsiteY63" fmla="*/ 1004888 h 1312069"/>
              <a:gd name="connsiteX64" fmla="*/ 3536156 w 3924300"/>
              <a:gd name="connsiteY64" fmla="*/ 1004888 h 1312069"/>
              <a:gd name="connsiteX65" fmla="*/ 3536156 w 3924300"/>
              <a:gd name="connsiteY65" fmla="*/ 1102519 h 1312069"/>
              <a:gd name="connsiteX66" fmla="*/ 3709987 w 3924300"/>
              <a:gd name="connsiteY66" fmla="*/ 1102519 h 1312069"/>
              <a:gd name="connsiteX67" fmla="*/ 3709987 w 3924300"/>
              <a:gd name="connsiteY67" fmla="*/ 1312069 h 1312069"/>
              <a:gd name="connsiteX68" fmla="*/ 3924300 w 3924300"/>
              <a:gd name="connsiteY68" fmla="*/ 1312069 h 1312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924300" h="1312069">
                <a:moveTo>
                  <a:pt x="0" y="0"/>
                </a:moveTo>
                <a:lnTo>
                  <a:pt x="223837" y="0"/>
                </a:lnTo>
                <a:lnTo>
                  <a:pt x="223837" y="21431"/>
                </a:lnTo>
                <a:lnTo>
                  <a:pt x="292894" y="21431"/>
                </a:lnTo>
                <a:lnTo>
                  <a:pt x="302419" y="30956"/>
                </a:lnTo>
                <a:lnTo>
                  <a:pt x="550069" y="30956"/>
                </a:lnTo>
                <a:lnTo>
                  <a:pt x="550069" y="57150"/>
                </a:lnTo>
                <a:lnTo>
                  <a:pt x="642937" y="57150"/>
                </a:lnTo>
                <a:lnTo>
                  <a:pt x="642937" y="71438"/>
                </a:lnTo>
                <a:lnTo>
                  <a:pt x="747712" y="71438"/>
                </a:lnTo>
                <a:lnTo>
                  <a:pt x="747712" y="78581"/>
                </a:lnTo>
                <a:lnTo>
                  <a:pt x="904875" y="78581"/>
                </a:lnTo>
                <a:lnTo>
                  <a:pt x="904875" y="95250"/>
                </a:lnTo>
                <a:lnTo>
                  <a:pt x="1045369" y="95250"/>
                </a:lnTo>
                <a:lnTo>
                  <a:pt x="1100137" y="133350"/>
                </a:lnTo>
                <a:lnTo>
                  <a:pt x="1202531" y="133350"/>
                </a:lnTo>
                <a:lnTo>
                  <a:pt x="1247775" y="164306"/>
                </a:lnTo>
                <a:lnTo>
                  <a:pt x="1319212" y="164306"/>
                </a:lnTo>
                <a:lnTo>
                  <a:pt x="1340644" y="180975"/>
                </a:lnTo>
                <a:lnTo>
                  <a:pt x="1400175" y="180975"/>
                </a:lnTo>
                <a:lnTo>
                  <a:pt x="1443037" y="204788"/>
                </a:lnTo>
                <a:lnTo>
                  <a:pt x="1569244" y="204788"/>
                </a:lnTo>
                <a:lnTo>
                  <a:pt x="1595437" y="230981"/>
                </a:lnTo>
                <a:lnTo>
                  <a:pt x="1635919" y="230981"/>
                </a:lnTo>
                <a:lnTo>
                  <a:pt x="1654969" y="230981"/>
                </a:lnTo>
                <a:lnTo>
                  <a:pt x="1693069" y="230981"/>
                </a:lnTo>
                <a:lnTo>
                  <a:pt x="1714500" y="252412"/>
                </a:lnTo>
                <a:lnTo>
                  <a:pt x="1762125" y="252412"/>
                </a:lnTo>
                <a:lnTo>
                  <a:pt x="1781175" y="271462"/>
                </a:lnTo>
                <a:lnTo>
                  <a:pt x="1833563" y="323850"/>
                </a:lnTo>
                <a:lnTo>
                  <a:pt x="1902619" y="323850"/>
                </a:lnTo>
                <a:lnTo>
                  <a:pt x="1959769" y="381000"/>
                </a:lnTo>
                <a:lnTo>
                  <a:pt x="2138362" y="381000"/>
                </a:lnTo>
                <a:lnTo>
                  <a:pt x="2152650" y="402431"/>
                </a:lnTo>
                <a:lnTo>
                  <a:pt x="2240756" y="402431"/>
                </a:lnTo>
                <a:lnTo>
                  <a:pt x="2264569" y="419100"/>
                </a:lnTo>
                <a:lnTo>
                  <a:pt x="2336006" y="419100"/>
                </a:lnTo>
                <a:lnTo>
                  <a:pt x="2364581" y="445294"/>
                </a:lnTo>
                <a:lnTo>
                  <a:pt x="2419350" y="445294"/>
                </a:lnTo>
                <a:lnTo>
                  <a:pt x="2428875" y="495300"/>
                </a:lnTo>
                <a:lnTo>
                  <a:pt x="2464594" y="495300"/>
                </a:lnTo>
                <a:lnTo>
                  <a:pt x="2488407" y="519113"/>
                </a:lnTo>
                <a:lnTo>
                  <a:pt x="2488407" y="552450"/>
                </a:lnTo>
                <a:lnTo>
                  <a:pt x="2609850" y="552450"/>
                </a:lnTo>
                <a:lnTo>
                  <a:pt x="2628900" y="597694"/>
                </a:lnTo>
                <a:lnTo>
                  <a:pt x="2628900" y="645319"/>
                </a:lnTo>
                <a:lnTo>
                  <a:pt x="2736056" y="645319"/>
                </a:lnTo>
                <a:lnTo>
                  <a:pt x="2736056" y="683419"/>
                </a:lnTo>
                <a:lnTo>
                  <a:pt x="2764631" y="683419"/>
                </a:lnTo>
                <a:lnTo>
                  <a:pt x="2764631" y="704850"/>
                </a:lnTo>
                <a:lnTo>
                  <a:pt x="2807494" y="704850"/>
                </a:lnTo>
                <a:lnTo>
                  <a:pt x="2807494" y="738188"/>
                </a:lnTo>
                <a:lnTo>
                  <a:pt x="2847975" y="738188"/>
                </a:lnTo>
                <a:lnTo>
                  <a:pt x="2847975" y="764381"/>
                </a:lnTo>
                <a:lnTo>
                  <a:pt x="2959894" y="764381"/>
                </a:lnTo>
                <a:lnTo>
                  <a:pt x="2983706" y="850106"/>
                </a:lnTo>
                <a:lnTo>
                  <a:pt x="3019425" y="850106"/>
                </a:lnTo>
                <a:lnTo>
                  <a:pt x="3019425" y="878681"/>
                </a:lnTo>
                <a:lnTo>
                  <a:pt x="3226594" y="878681"/>
                </a:lnTo>
                <a:lnTo>
                  <a:pt x="3226594" y="923925"/>
                </a:lnTo>
                <a:lnTo>
                  <a:pt x="3248025" y="923925"/>
                </a:lnTo>
                <a:lnTo>
                  <a:pt x="3248025" y="954881"/>
                </a:lnTo>
                <a:lnTo>
                  <a:pt x="3271837" y="954881"/>
                </a:lnTo>
                <a:lnTo>
                  <a:pt x="3271837" y="1004888"/>
                </a:lnTo>
                <a:lnTo>
                  <a:pt x="3536156" y="1004888"/>
                </a:lnTo>
                <a:lnTo>
                  <a:pt x="3536156" y="1102519"/>
                </a:lnTo>
                <a:lnTo>
                  <a:pt x="3709987" y="1102519"/>
                </a:lnTo>
                <a:lnTo>
                  <a:pt x="3709987" y="1312069"/>
                </a:lnTo>
                <a:lnTo>
                  <a:pt x="3924300" y="1312069"/>
                </a:lnTo>
              </a:path>
            </a:pathLst>
          </a:cu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6" name="Forme libre : forme 25">
            <a:extLst>
              <a:ext uri="{FF2B5EF4-FFF2-40B4-BE49-F238E27FC236}">
                <a16:creationId xmlns="" xmlns:a16="http://schemas.microsoft.com/office/drawing/2014/main" id="{B47F602C-FF7B-F8F8-D166-8548BA0C4A3D}"/>
              </a:ext>
            </a:extLst>
          </p:cNvPr>
          <p:cNvSpPr/>
          <p:nvPr/>
        </p:nvSpPr>
        <p:spPr>
          <a:xfrm>
            <a:off x="1976438" y="1381125"/>
            <a:ext cx="3924300" cy="1307306"/>
          </a:xfrm>
          <a:custGeom>
            <a:avLst/>
            <a:gdLst>
              <a:gd name="connsiteX0" fmla="*/ 0 w 3924300"/>
              <a:gd name="connsiteY0" fmla="*/ 0 h 1307306"/>
              <a:gd name="connsiteX1" fmla="*/ 311943 w 3924300"/>
              <a:gd name="connsiteY1" fmla="*/ 0 h 1307306"/>
              <a:gd name="connsiteX2" fmla="*/ 311943 w 3924300"/>
              <a:gd name="connsiteY2" fmla="*/ 21431 h 1307306"/>
              <a:gd name="connsiteX3" fmla="*/ 376237 w 3924300"/>
              <a:gd name="connsiteY3" fmla="*/ 21431 h 1307306"/>
              <a:gd name="connsiteX4" fmla="*/ 376237 w 3924300"/>
              <a:gd name="connsiteY4" fmla="*/ 59531 h 1307306"/>
              <a:gd name="connsiteX5" fmla="*/ 442912 w 3924300"/>
              <a:gd name="connsiteY5" fmla="*/ 114300 h 1307306"/>
              <a:gd name="connsiteX6" fmla="*/ 578643 w 3924300"/>
              <a:gd name="connsiteY6" fmla="*/ 114300 h 1307306"/>
              <a:gd name="connsiteX7" fmla="*/ 597693 w 3924300"/>
              <a:gd name="connsiteY7" fmla="*/ 133350 h 1307306"/>
              <a:gd name="connsiteX8" fmla="*/ 633412 w 3924300"/>
              <a:gd name="connsiteY8" fmla="*/ 133350 h 1307306"/>
              <a:gd name="connsiteX9" fmla="*/ 650081 w 3924300"/>
              <a:gd name="connsiteY9" fmla="*/ 150019 h 1307306"/>
              <a:gd name="connsiteX10" fmla="*/ 740568 w 3924300"/>
              <a:gd name="connsiteY10" fmla="*/ 150019 h 1307306"/>
              <a:gd name="connsiteX11" fmla="*/ 754855 w 3924300"/>
              <a:gd name="connsiteY11" fmla="*/ 164306 h 1307306"/>
              <a:gd name="connsiteX12" fmla="*/ 873918 w 3924300"/>
              <a:gd name="connsiteY12" fmla="*/ 164306 h 1307306"/>
              <a:gd name="connsiteX13" fmla="*/ 888206 w 3924300"/>
              <a:gd name="connsiteY13" fmla="*/ 178594 h 1307306"/>
              <a:gd name="connsiteX14" fmla="*/ 926306 w 3924300"/>
              <a:gd name="connsiteY14" fmla="*/ 178594 h 1307306"/>
              <a:gd name="connsiteX15" fmla="*/ 947737 w 3924300"/>
              <a:gd name="connsiteY15" fmla="*/ 238125 h 1307306"/>
              <a:gd name="connsiteX16" fmla="*/ 1040606 w 3924300"/>
              <a:gd name="connsiteY16" fmla="*/ 238125 h 1307306"/>
              <a:gd name="connsiteX17" fmla="*/ 1059656 w 3924300"/>
              <a:gd name="connsiteY17" fmla="*/ 257175 h 1307306"/>
              <a:gd name="connsiteX18" fmla="*/ 1097756 w 3924300"/>
              <a:gd name="connsiteY18" fmla="*/ 257175 h 1307306"/>
              <a:gd name="connsiteX19" fmla="*/ 1140618 w 3924300"/>
              <a:gd name="connsiteY19" fmla="*/ 321469 h 1307306"/>
              <a:gd name="connsiteX20" fmla="*/ 1212056 w 3924300"/>
              <a:gd name="connsiteY20" fmla="*/ 321469 h 1307306"/>
              <a:gd name="connsiteX21" fmla="*/ 1259681 w 3924300"/>
              <a:gd name="connsiteY21" fmla="*/ 402431 h 1307306"/>
              <a:gd name="connsiteX22" fmla="*/ 1340643 w 3924300"/>
              <a:gd name="connsiteY22" fmla="*/ 402431 h 1307306"/>
              <a:gd name="connsiteX23" fmla="*/ 1357312 w 3924300"/>
              <a:gd name="connsiteY23" fmla="*/ 419100 h 1307306"/>
              <a:gd name="connsiteX24" fmla="*/ 1397793 w 3924300"/>
              <a:gd name="connsiteY24" fmla="*/ 419100 h 1307306"/>
              <a:gd name="connsiteX25" fmla="*/ 1414462 w 3924300"/>
              <a:gd name="connsiteY25" fmla="*/ 435769 h 1307306"/>
              <a:gd name="connsiteX26" fmla="*/ 1538287 w 3924300"/>
              <a:gd name="connsiteY26" fmla="*/ 435769 h 1307306"/>
              <a:gd name="connsiteX27" fmla="*/ 1538287 w 3924300"/>
              <a:gd name="connsiteY27" fmla="*/ 457200 h 1307306"/>
              <a:gd name="connsiteX28" fmla="*/ 1612106 w 3924300"/>
              <a:gd name="connsiteY28" fmla="*/ 457200 h 1307306"/>
              <a:gd name="connsiteX29" fmla="*/ 1674018 w 3924300"/>
              <a:gd name="connsiteY29" fmla="*/ 500063 h 1307306"/>
              <a:gd name="connsiteX30" fmla="*/ 1762125 w 3924300"/>
              <a:gd name="connsiteY30" fmla="*/ 500063 h 1307306"/>
              <a:gd name="connsiteX31" fmla="*/ 1807368 w 3924300"/>
              <a:gd name="connsiteY31" fmla="*/ 545306 h 1307306"/>
              <a:gd name="connsiteX32" fmla="*/ 1864518 w 3924300"/>
              <a:gd name="connsiteY32" fmla="*/ 545306 h 1307306"/>
              <a:gd name="connsiteX33" fmla="*/ 1881187 w 3924300"/>
              <a:gd name="connsiteY33" fmla="*/ 561975 h 1307306"/>
              <a:gd name="connsiteX34" fmla="*/ 1950243 w 3924300"/>
              <a:gd name="connsiteY34" fmla="*/ 561975 h 1307306"/>
              <a:gd name="connsiteX35" fmla="*/ 1971674 w 3924300"/>
              <a:gd name="connsiteY35" fmla="*/ 583406 h 1307306"/>
              <a:gd name="connsiteX36" fmla="*/ 2095500 w 3924300"/>
              <a:gd name="connsiteY36" fmla="*/ 583406 h 1307306"/>
              <a:gd name="connsiteX37" fmla="*/ 2135981 w 3924300"/>
              <a:gd name="connsiteY37" fmla="*/ 623887 h 1307306"/>
              <a:gd name="connsiteX38" fmla="*/ 2135981 w 3924300"/>
              <a:gd name="connsiteY38" fmla="*/ 664369 h 1307306"/>
              <a:gd name="connsiteX39" fmla="*/ 2207418 w 3924300"/>
              <a:gd name="connsiteY39" fmla="*/ 664369 h 1307306"/>
              <a:gd name="connsiteX40" fmla="*/ 2207418 w 3924300"/>
              <a:gd name="connsiteY40" fmla="*/ 683419 h 1307306"/>
              <a:gd name="connsiteX41" fmla="*/ 2245518 w 3924300"/>
              <a:gd name="connsiteY41" fmla="*/ 683419 h 1307306"/>
              <a:gd name="connsiteX42" fmla="*/ 2262187 w 3924300"/>
              <a:gd name="connsiteY42" fmla="*/ 700088 h 1307306"/>
              <a:gd name="connsiteX43" fmla="*/ 2319337 w 3924300"/>
              <a:gd name="connsiteY43" fmla="*/ 700088 h 1307306"/>
              <a:gd name="connsiteX44" fmla="*/ 2319337 w 3924300"/>
              <a:gd name="connsiteY44" fmla="*/ 747713 h 1307306"/>
              <a:gd name="connsiteX45" fmla="*/ 2336005 w 3924300"/>
              <a:gd name="connsiteY45" fmla="*/ 764381 h 1307306"/>
              <a:gd name="connsiteX46" fmla="*/ 2400300 w 3924300"/>
              <a:gd name="connsiteY46" fmla="*/ 764381 h 1307306"/>
              <a:gd name="connsiteX47" fmla="*/ 2445543 w 3924300"/>
              <a:gd name="connsiteY47" fmla="*/ 809624 h 1307306"/>
              <a:gd name="connsiteX48" fmla="*/ 2469356 w 3924300"/>
              <a:gd name="connsiteY48" fmla="*/ 833437 h 1307306"/>
              <a:gd name="connsiteX49" fmla="*/ 2516981 w 3924300"/>
              <a:gd name="connsiteY49" fmla="*/ 833437 h 1307306"/>
              <a:gd name="connsiteX50" fmla="*/ 2545556 w 3924300"/>
              <a:gd name="connsiteY50" fmla="*/ 892969 h 1307306"/>
              <a:gd name="connsiteX51" fmla="*/ 2586037 w 3924300"/>
              <a:gd name="connsiteY51" fmla="*/ 892969 h 1307306"/>
              <a:gd name="connsiteX52" fmla="*/ 2600325 w 3924300"/>
              <a:gd name="connsiteY52" fmla="*/ 907257 h 1307306"/>
              <a:gd name="connsiteX53" fmla="*/ 2750343 w 3924300"/>
              <a:gd name="connsiteY53" fmla="*/ 907257 h 1307306"/>
              <a:gd name="connsiteX54" fmla="*/ 2750343 w 3924300"/>
              <a:gd name="connsiteY54" fmla="*/ 938213 h 1307306"/>
              <a:gd name="connsiteX55" fmla="*/ 2876550 w 3924300"/>
              <a:gd name="connsiteY55" fmla="*/ 938213 h 1307306"/>
              <a:gd name="connsiteX56" fmla="*/ 2876550 w 3924300"/>
              <a:gd name="connsiteY56" fmla="*/ 964406 h 1307306"/>
              <a:gd name="connsiteX57" fmla="*/ 2936081 w 3924300"/>
              <a:gd name="connsiteY57" fmla="*/ 964406 h 1307306"/>
              <a:gd name="connsiteX58" fmla="*/ 2936081 w 3924300"/>
              <a:gd name="connsiteY58" fmla="*/ 995363 h 1307306"/>
              <a:gd name="connsiteX59" fmla="*/ 2969418 w 3924300"/>
              <a:gd name="connsiteY59" fmla="*/ 995363 h 1307306"/>
              <a:gd name="connsiteX60" fmla="*/ 2969418 w 3924300"/>
              <a:gd name="connsiteY60" fmla="*/ 1021556 h 1307306"/>
              <a:gd name="connsiteX61" fmla="*/ 3250406 w 3924300"/>
              <a:gd name="connsiteY61" fmla="*/ 1021556 h 1307306"/>
              <a:gd name="connsiteX62" fmla="*/ 3250406 w 3924300"/>
              <a:gd name="connsiteY62" fmla="*/ 1066800 h 1307306"/>
              <a:gd name="connsiteX63" fmla="*/ 3307556 w 3924300"/>
              <a:gd name="connsiteY63" fmla="*/ 1066800 h 1307306"/>
              <a:gd name="connsiteX64" fmla="*/ 3307556 w 3924300"/>
              <a:gd name="connsiteY64" fmla="*/ 1114425 h 1307306"/>
              <a:gd name="connsiteX65" fmla="*/ 3378993 w 3924300"/>
              <a:gd name="connsiteY65" fmla="*/ 1114425 h 1307306"/>
              <a:gd name="connsiteX66" fmla="*/ 3378993 w 3924300"/>
              <a:gd name="connsiteY66" fmla="*/ 1173956 h 1307306"/>
              <a:gd name="connsiteX67" fmla="*/ 3483768 w 3924300"/>
              <a:gd name="connsiteY67" fmla="*/ 1173956 h 1307306"/>
              <a:gd name="connsiteX68" fmla="*/ 3483768 w 3924300"/>
              <a:gd name="connsiteY68" fmla="*/ 1307306 h 1307306"/>
              <a:gd name="connsiteX69" fmla="*/ 3924300 w 3924300"/>
              <a:gd name="connsiteY69" fmla="*/ 1307306 h 1307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3924300" h="1307306">
                <a:moveTo>
                  <a:pt x="0" y="0"/>
                </a:moveTo>
                <a:lnTo>
                  <a:pt x="311943" y="0"/>
                </a:lnTo>
                <a:lnTo>
                  <a:pt x="311943" y="21431"/>
                </a:lnTo>
                <a:lnTo>
                  <a:pt x="376237" y="21431"/>
                </a:lnTo>
                <a:lnTo>
                  <a:pt x="376237" y="59531"/>
                </a:lnTo>
                <a:lnTo>
                  <a:pt x="442912" y="114300"/>
                </a:lnTo>
                <a:lnTo>
                  <a:pt x="578643" y="114300"/>
                </a:lnTo>
                <a:lnTo>
                  <a:pt x="597693" y="133350"/>
                </a:lnTo>
                <a:lnTo>
                  <a:pt x="633412" y="133350"/>
                </a:lnTo>
                <a:lnTo>
                  <a:pt x="650081" y="150019"/>
                </a:lnTo>
                <a:lnTo>
                  <a:pt x="740568" y="150019"/>
                </a:lnTo>
                <a:lnTo>
                  <a:pt x="754855" y="164306"/>
                </a:lnTo>
                <a:lnTo>
                  <a:pt x="873918" y="164306"/>
                </a:lnTo>
                <a:lnTo>
                  <a:pt x="888206" y="178594"/>
                </a:lnTo>
                <a:lnTo>
                  <a:pt x="926306" y="178594"/>
                </a:lnTo>
                <a:lnTo>
                  <a:pt x="947737" y="238125"/>
                </a:lnTo>
                <a:lnTo>
                  <a:pt x="1040606" y="238125"/>
                </a:lnTo>
                <a:lnTo>
                  <a:pt x="1059656" y="257175"/>
                </a:lnTo>
                <a:lnTo>
                  <a:pt x="1097756" y="257175"/>
                </a:lnTo>
                <a:lnTo>
                  <a:pt x="1140618" y="321469"/>
                </a:lnTo>
                <a:lnTo>
                  <a:pt x="1212056" y="321469"/>
                </a:lnTo>
                <a:lnTo>
                  <a:pt x="1259681" y="402431"/>
                </a:lnTo>
                <a:lnTo>
                  <a:pt x="1340643" y="402431"/>
                </a:lnTo>
                <a:lnTo>
                  <a:pt x="1357312" y="419100"/>
                </a:lnTo>
                <a:lnTo>
                  <a:pt x="1397793" y="419100"/>
                </a:lnTo>
                <a:lnTo>
                  <a:pt x="1414462" y="435769"/>
                </a:lnTo>
                <a:lnTo>
                  <a:pt x="1538287" y="435769"/>
                </a:lnTo>
                <a:lnTo>
                  <a:pt x="1538287" y="457200"/>
                </a:lnTo>
                <a:lnTo>
                  <a:pt x="1612106" y="457200"/>
                </a:lnTo>
                <a:lnTo>
                  <a:pt x="1674018" y="500063"/>
                </a:lnTo>
                <a:lnTo>
                  <a:pt x="1762125" y="500063"/>
                </a:lnTo>
                <a:lnTo>
                  <a:pt x="1807368" y="545306"/>
                </a:lnTo>
                <a:lnTo>
                  <a:pt x="1864518" y="545306"/>
                </a:lnTo>
                <a:lnTo>
                  <a:pt x="1881187" y="561975"/>
                </a:lnTo>
                <a:lnTo>
                  <a:pt x="1950243" y="561975"/>
                </a:lnTo>
                <a:lnTo>
                  <a:pt x="1971674" y="583406"/>
                </a:lnTo>
                <a:lnTo>
                  <a:pt x="2095500" y="583406"/>
                </a:lnTo>
                <a:lnTo>
                  <a:pt x="2135981" y="623887"/>
                </a:lnTo>
                <a:lnTo>
                  <a:pt x="2135981" y="664369"/>
                </a:lnTo>
                <a:lnTo>
                  <a:pt x="2207418" y="664369"/>
                </a:lnTo>
                <a:lnTo>
                  <a:pt x="2207418" y="683419"/>
                </a:lnTo>
                <a:lnTo>
                  <a:pt x="2245518" y="683419"/>
                </a:lnTo>
                <a:lnTo>
                  <a:pt x="2262187" y="700088"/>
                </a:lnTo>
                <a:lnTo>
                  <a:pt x="2319337" y="700088"/>
                </a:lnTo>
                <a:lnTo>
                  <a:pt x="2319337" y="747713"/>
                </a:lnTo>
                <a:lnTo>
                  <a:pt x="2336005" y="764381"/>
                </a:lnTo>
                <a:lnTo>
                  <a:pt x="2400300" y="764381"/>
                </a:lnTo>
                <a:lnTo>
                  <a:pt x="2445543" y="809624"/>
                </a:lnTo>
                <a:lnTo>
                  <a:pt x="2469356" y="833437"/>
                </a:lnTo>
                <a:lnTo>
                  <a:pt x="2516981" y="833437"/>
                </a:lnTo>
                <a:lnTo>
                  <a:pt x="2545556" y="892969"/>
                </a:lnTo>
                <a:lnTo>
                  <a:pt x="2586037" y="892969"/>
                </a:lnTo>
                <a:lnTo>
                  <a:pt x="2600325" y="907257"/>
                </a:lnTo>
                <a:lnTo>
                  <a:pt x="2750343" y="907257"/>
                </a:lnTo>
                <a:lnTo>
                  <a:pt x="2750343" y="938213"/>
                </a:lnTo>
                <a:lnTo>
                  <a:pt x="2876550" y="938213"/>
                </a:lnTo>
                <a:lnTo>
                  <a:pt x="2876550" y="964406"/>
                </a:lnTo>
                <a:lnTo>
                  <a:pt x="2936081" y="964406"/>
                </a:lnTo>
                <a:lnTo>
                  <a:pt x="2936081" y="995363"/>
                </a:lnTo>
                <a:lnTo>
                  <a:pt x="2969418" y="995363"/>
                </a:lnTo>
                <a:lnTo>
                  <a:pt x="2969418" y="1021556"/>
                </a:lnTo>
                <a:lnTo>
                  <a:pt x="3250406" y="1021556"/>
                </a:lnTo>
                <a:lnTo>
                  <a:pt x="3250406" y="1066800"/>
                </a:lnTo>
                <a:lnTo>
                  <a:pt x="3307556" y="1066800"/>
                </a:lnTo>
                <a:lnTo>
                  <a:pt x="3307556" y="1114425"/>
                </a:lnTo>
                <a:lnTo>
                  <a:pt x="3378993" y="1114425"/>
                </a:lnTo>
                <a:lnTo>
                  <a:pt x="3378993" y="1173956"/>
                </a:lnTo>
                <a:lnTo>
                  <a:pt x="3483768" y="1173956"/>
                </a:lnTo>
                <a:lnTo>
                  <a:pt x="3483768" y="1307306"/>
                </a:lnTo>
                <a:lnTo>
                  <a:pt x="3924300" y="1307306"/>
                </a:lnTo>
              </a:path>
            </a:pathLst>
          </a:cu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8" name="Forme libre : forme 27">
            <a:extLst>
              <a:ext uri="{FF2B5EF4-FFF2-40B4-BE49-F238E27FC236}">
                <a16:creationId xmlns="" xmlns:a16="http://schemas.microsoft.com/office/drawing/2014/main" id="{72C2C378-42C2-98CA-305A-BCA320AA874F}"/>
              </a:ext>
            </a:extLst>
          </p:cNvPr>
          <p:cNvSpPr/>
          <p:nvPr/>
        </p:nvSpPr>
        <p:spPr>
          <a:xfrm>
            <a:off x="1974056" y="1383506"/>
            <a:ext cx="3912394" cy="1064419"/>
          </a:xfrm>
          <a:custGeom>
            <a:avLst/>
            <a:gdLst>
              <a:gd name="connsiteX0" fmla="*/ 0 w 3912394"/>
              <a:gd name="connsiteY0" fmla="*/ 0 h 1064419"/>
              <a:gd name="connsiteX1" fmla="*/ 104775 w 3912394"/>
              <a:gd name="connsiteY1" fmla="*/ 0 h 1064419"/>
              <a:gd name="connsiteX2" fmla="*/ 104775 w 3912394"/>
              <a:gd name="connsiteY2" fmla="*/ 35719 h 1064419"/>
              <a:gd name="connsiteX3" fmla="*/ 171450 w 3912394"/>
              <a:gd name="connsiteY3" fmla="*/ 35719 h 1064419"/>
              <a:gd name="connsiteX4" fmla="*/ 426244 w 3912394"/>
              <a:gd name="connsiteY4" fmla="*/ 35719 h 1064419"/>
              <a:gd name="connsiteX5" fmla="*/ 426244 w 3912394"/>
              <a:gd name="connsiteY5" fmla="*/ 57150 h 1064419"/>
              <a:gd name="connsiteX6" fmla="*/ 645319 w 3912394"/>
              <a:gd name="connsiteY6" fmla="*/ 57150 h 1064419"/>
              <a:gd name="connsiteX7" fmla="*/ 645319 w 3912394"/>
              <a:gd name="connsiteY7" fmla="*/ 73819 h 1064419"/>
              <a:gd name="connsiteX8" fmla="*/ 747713 w 3912394"/>
              <a:gd name="connsiteY8" fmla="*/ 73819 h 1064419"/>
              <a:gd name="connsiteX9" fmla="*/ 759619 w 3912394"/>
              <a:gd name="connsiteY9" fmla="*/ 85725 h 1064419"/>
              <a:gd name="connsiteX10" fmla="*/ 926307 w 3912394"/>
              <a:gd name="connsiteY10" fmla="*/ 85725 h 1064419"/>
              <a:gd name="connsiteX11" fmla="*/ 942975 w 3912394"/>
              <a:gd name="connsiteY11" fmla="*/ 85725 h 1064419"/>
              <a:gd name="connsiteX12" fmla="*/ 1100138 w 3912394"/>
              <a:gd name="connsiteY12" fmla="*/ 85725 h 1064419"/>
              <a:gd name="connsiteX13" fmla="*/ 1116807 w 3912394"/>
              <a:gd name="connsiteY13" fmla="*/ 102394 h 1064419"/>
              <a:gd name="connsiteX14" fmla="*/ 1245394 w 3912394"/>
              <a:gd name="connsiteY14" fmla="*/ 102394 h 1064419"/>
              <a:gd name="connsiteX15" fmla="*/ 1300163 w 3912394"/>
              <a:gd name="connsiteY15" fmla="*/ 185738 h 1064419"/>
              <a:gd name="connsiteX16" fmla="*/ 1378744 w 3912394"/>
              <a:gd name="connsiteY16" fmla="*/ 185738 h 1064419"/>
              <a:gd name="connsiteX17" fmla="*/ 1404938 w 3912394"/>
              <a:gd name="connsiteY17" fmla="*/ 202407 h 1064419"/>
              <a:gd name="connsiteX18" fmla="*/ 1526382 w 3912394"/>
              <a:gd name="connsiteY18" fmla="*/ 202407 h 1064419"/>
              <a:gd name="connsiteX19" fmla="*/ 1552575 w 3912394"/>
              <a:gd name="connsiteY19" fmla="*/ 209550 h 1064419"/>
              <a:gd name="connsiteX20" fmla="*/ 1581150 w 3912394"/>
              <a:gd name="connsiteY20" fmla="*/ 209550 h 1064419"/>
              <a:gd name="connsiteX21" fmla="*/ 1616869 w 3912394"/>
              <a:gd name="connsiteY21" fmla="*/ 238125 h 1064419"/>
              <a:gd name="connsiteX22" fmla="*/ 1674019 w 3912394"/>
              <a:gd name="connsiteY22" fmla="*/ 238125 h 1064419"/>
              <a:gd name="connsiteX23" fmla="*/ 1688307 w 3912394"/>
              <a:gd name="connsiteY23" fmla="*/ 252413 h 1064419"/>
              <a:gd name="connsiteX24" fmla="*/ 1778794 w 3912394"/>
              <a:gd name="connsiteY24" fmla="*/ 252413 h 1064419"/>
              <a:gd name="connsiteX25" fmla="*/ 1797844 w 3912394"/>
              <a:gd name="connsiteY25" fmla="*/ 261938 h 1064419"/>
              <a:gd name="connsiteX26" fmla="*/ 2016919 w 3912394"/>
              <a:gd name="connsiteY26" fmla="*/ 261938 h 1064419"/>
              <a:gd name="connsiteX27" fmla="*/ 2016919 w 3912394"/>
              <a:gd name="connsiteY27" fmla="*/ 283369 h 1064419"/>
              <a:gd name="connsiteX28" fmla="*/ 2128838 w 3912394"/>
              <a:gd name="connsiteY28" fmla="*/ 283369 h 1064419"/>
              <a:gd name="connsiteX29" fmla="*/ 2128838 w 3912394"/>
              <a:gd name="connsiteY29" fmla="*/ 307182 h 1064419"/>
              <a:gd name="connsiteX30" fmla="*/ 2197894 w 3912394"/>
              <a:gd name="connsiteY30" fmla="*/ 307182 h 1064419"/>
              <a:gd name="connsiteX31" fmla="*/ 2197894 w 3912394"/>
              <a:gd name="connsiteY31" fmla="*/ 333375 h 1064419"/>
              <a:gd name="connsiteX32" fmla="*/ 2540794 w 3912394"/>
              <a:gd name="connsiteY32" fmla="*/ 333375 h 1064419"/>
              <a:gd name="connsiteX33" fmla="*/ 2566988 w 3912394"/>
              <a:gd name="connsiteY33" fmla="*/ 376238 h 1064419"/>
              <a:gd name="connsiteX34" fmla="*/ 2621757 w 3912394"/>
              <a:gd name="connsiteY34" fmla="*/ 376238 h 1064419"/>
              <a:gd name="connsiteX35" fmla="*/ 2669382 w 3912394"/>
              <a:gd name="connsiteY35" fmla="*/ 435769 h 1064419"/>
              <a:gd name="connsiteX36" fmla="*/ 2867025 w 3912394"/>
              <a:gd name="connsiteY36" fmla="*/ 435769 h 1064419"/>
              <a:gd name="connsiteX37" fmla="*/ 2867025 w 3912394"/>
              <a:gd name="connsiteY37" fmla="*/ 473869 h 1064419"/>
              <a:gd name="connsiteX38" fmla="*/ 2943225 w 3912394"/>
              <a:gd name="connsiteY38" fmla="*/ 473869 h 1064419"/>
              <a:gd name="connsiteX39" fmla="*/ 2957513 w 3912394"/>
              <a:gd name="connsiteY39" fmla="*/ 535782 h 1064419"/>
              <a:gd name="connsiteX40" fmla="*/ 3050382 w 3912394"/>
              <a:gd name="connsiteY40" fmla="*/ 535782 h 1064419"/>
              <a:gd name="connsiteX41" fmla="*/ 3050382 w 3912394"/>
              <a:gd name="connsiteY41" fmla="*/ 564357 h 1064419"/>
              <a:gd name="connsiteX42" fmla="*/ 3083719 w 3912394"/>
              <a:gd name="connsiteY42" fmla="*/ 564357 h 1064419"/>
              <a:gd name="connsiteX43" fmla="*/ 3083719 w 3912394"/>
              <a:gd name="connsiteY43" fmla="*/ 588169 h 1064419"/>
              <a:gd name="connsiteX44" fmla="*/ 3143250 w 3912394"/>
              <a:gd name="connsiteY44" fmla="*/ 588169 h 1064419"/>
              <a:gd name="connsiteX45" fmla="*/ 3143250 w 3912394"/>
              <a:gd name="connsiteY45" fmla="*/ 652463 h 1064419"/>
              <a:gd name="connsiteX46" fmla="*/ 3233738 w 3912394"/>
              <a:gd name="connsiteY46" fmla="*/ 652463 h 1064419"/>
              <a:gd name="connsiteX47" fmla="*/ 3233738 w 3912394"/>
              <a:gd name="connsiteY47" fmla="*/ 690563 h 1064419"/>
              <a:gd name="connsiteX48" fmla="*/ 3300413 w 3912394"/>
              <a:gd name="connsiteY48" fmla="*/ 690563 h 1064419"/>
              <a:gd name="connsiteX49" fmla="*/ 3300413 w 3912394"/>
              <a:gd name="connsiteY49" fmla="*/ 726282 h 1064419"/>
              <a:gd name="connsiteX50" fmla="*/ 3336132 w 3912394"/>
              <a:gd name="connsiteY50" fmla="*/ 726282 h 1064419"/>
              <a:gd name="connsiteX51" fmla="*/ 3336132 w 3912394"/>
              <a:gd name="connsiteY51" fmla="*/ 757238 h 1064419"/>
              <a:gd name="connsiteX52" fmla="*/ 3436144 w 3912394"/>
              <a:gd name="connsiteY52" fmla="*/ 757238 h 1064419"/>
              <a:gd name="connsiteX53" fmla="*/ 3436144 w 3912394"/>
              <a:gd name="connsiteY53" fmla="*/ 828675 h 1064419"/>
              <a:gd name="connsiteX54" fmla="*/ 3543300 w 3912394"/>
              <a:gd name="connsiteY54" fmla="*/ 828675 h 1064419"/>
              <a:gd name="connsiteX55" fmla="*/ 3543300 w 3912394"/>
              <a:gd name="connsiteY55" fmla="*/ 900113 h 1064419"/>
              <a:gd name="connsiteX56" fmla="*/ 3605213 w 3912394"/>
              <a:gd name="connsiteY56" fmla="*/ 900113 h 1064419"/>
              <a:gd name="connsiteX57" fmla="*/ 3605213 w 3912394"/>
              <a:gd name="connsiteY57" fmla="*/ 971550 h 1064419"/>
              <a:gd name="connsiteX58" fmla="*/ 3690938 w 3912394"/>
              <a:gd name="connsiteY58" fmla="*/ 971550 h 1064419"/>
              <a:gd name="connsiteX59" fmla="*/ 3690938 w 3912394"/>
              <a:gd name="connsiteY59" fmla="*/ 1064419 h 1064419"/>
              <a:gd name="connsiteX60" fmla="*/ 3912394 w 3912394"/>
              <a:gd name="connsiteY60" fmla="*/ 1064419 h 1064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3912394" h="1064419">
                <a:moveTo>
                  <a:pt x="0" y="0"/>
                </a:moveTo>
                <a:lnTo>
                  <a:pt x="104775" y="0"/>
                </a:lnTo>
                <a:lnTo>
                  <a:pt x="104775" y="35719"/>
                </a:lnTo>
                <a:lnTo>
                  <a:pt x="171450" y="35719"/>
                </a:lnTo>
                <a:lnTo>
                  <a:pt x="426244" y="35719"/>
                </a:lnTo>
                <a:lnTo>
                  <a:pt x="426244" y="57150"/>
                </a:lnTo>
                <a:lnTo>
                  <a:pt x="645319" y="57150"/>
                </a:lnTo>
                <a:lnTo>
                  <a:pt x="645319" y="73819"/>
                </a:lnTo>
                <a:lnTo>
                  <a:pt x="747713" y="73819"/>
                </a:lnTo>
                <a:lnTo>
                  <a:pt x="759619" y="85725"/>
                </a:lnTo>
                <a:lnTo>
                  <a:pt x="926307" y="85725"/>
                </a:lnTo>
                <a:lnTo>
                  <a:pt x="942975" y="85725"/>
                </a:lnTo>
                <a:lnTo>
                  <a:pt x="1100138" y="85725"/>
                </a:lnTo>
                <a:lnTo>
                  <a:pt x="1116807" y="102394"/>
                </a:lnTo>
                <a:lnTo>
                  <a:pt x="1245394" y="102394"/>
                </a:lnTo>
                <a:lnTo>
                  <a:pt x="1300163" y="185738"/>
                </a:lnTo>
                <a:lnTo>
                  <a:pt x="1378744" y="185738"/>
                </a:lnTo>
                <a:lnTo>
                  <a:pt x="1404938" y="202407"/>
                </a:lnTo>
                <a:lnTo>
                  <a:pt x="1526382" y="202407"/>
                </a:lnTo>
                <a:lnTo>
                  <a:pt x="1552575" y="209550"/>
                </a:lnTo>
                <a:lnTo>
                  <a:pt x="1581150" y="209550"/>
                </a:lnTo>
                <a:lnTo>
                  <a:pt x="1616869" y="238125"/>
                </a:lnTo>
                <a:lnTo>
                  <a:pt x="1674019" y="238125"/>
                </a:lnTo>
                <a:lnTo>
                  <a:pt x="1688307" y="252413"/>
                </a:lnTo>
                <a:lnTo>
                  <a:pt x="1778794" y="252413"/>
                </a:lnTo>
                <a:lnTo>
                  <a:pt x="1797844" y="261938"/>
                </a:lnTo>
                <a:lnTo>
                  <a:pt x="2016919" y="261938"/>
                </a:lnTo>
                <a:lnTo>
                  <a:pt x="2016919" y="283369"/>
                </a:lnTo>
                <a:lnTo>
                  <a:pt x="2128838" y="283369"/>
                </a:lnTo>
                <a:lnTo>
                  <a:pt x="2128838" y="307182"/>
                </a:lnTo>
                <a:lnTo>
                  <a:pt x="2197894" y="307182"/>
                </a:lnTo>
                <a:lnTo>
                  <a:pt x="2197894" y="333375"/>
                </a:lnTo>
                <a:lnTo>
                  <a:pt x="2540794" y="333375"/>
                </a:lnTo>
                <a:lnTo>
                  <a:pt x="2566988" y="376238"/>
                </a:lnTo>
                <a:lnTo>
                  <a:pt x="2621757" y="376238"/>
                </a:lnTo>
                <a:lnTo>
                  <a:pt x="2669382" y="435769"/>
                </a:lnTo>
                <a:lnTo>
                  <a:pt x="2867025" y="435769"/>
                </a:lnTo>
                <a:lnTo>
                  <a:pt x="2867025" y="473869"/>
                </a:lnTo>
                <a:lnTo>
                  <a:pt x="2943225" y="473869"/>
                </a:lnTo>
                <a:lnTo>
                  <a:pt x="2957513" y="535782"/>
                </a:lnTo>
                <a:lnTo>
                  <a:pt x="3050382" y="535782"/>
                </a:lnTo>
                <a:lnTo>
                  <a:pt x="3050382" y="564357"/>
                </a:lnTo>
                <a:lnTo>
                  <a:pt x="3083719" y="564357"/>
                </a:lnTo>
                <a:lnTo>
                  <a:pt x="3083719" y="588169"/>
                </a:lnTo>
                <a:lnTo>
                  <a:pt x="3143250" y="588169"/>
                </a:lnTo>
                <a:lnTo>
                  <a:pt x="3143250" y="652463"/>
                </a:lnTo>
                <a:lnTo>
                  <a:pt x="3233738" y="652463"/>
                </a:lnTo>
                <a:lnTo>
                  <a:pt x="3233738" y="690563"/>
                </a:lnTo>
                <a:lnTo>
                  <a:pt x="3300413" y="690563"/>
                </a:lnTo>
                <a:lnTo>
                  <a:pt x="3300413" y="726282"/>
                </a:lnTo>
                <a:lnTo>
                  <a:pt x="3336132" y="726282"/>
                </a:lnTo>
                <a:lnTo>
                  <a:pt x="3336132" y="757238"/>
                </a:lnTo>
                <a:lnTo>
                  <a:pt x="3436144" y="757238"/>
                </a:lnTo>
                <a:lnTo>
                  <a:pt x="3436144" y="828675"/>
                </a:lnTo>
                <a:lnTo>
                  <a:pt x="3543300" y="828675"/>
                </a:lnTo>
                <a:lnTo>
                  <a:pt x="3543300" y="900113"/>
                </a:lnTo>
                <a:lnTo>
                  <a:pt x="3605213" y="900113"/>
                </a:lnTo>
                <a:lnTo>
                  <a:pt x="3605213" y="971550"/>
                </a:lnTo>
                <a:lnTo>
                  <a:pt x="3690938" y="971550"/>
                </a:lnTo>
                <a:lnTo>
                  <a:pt x="3690938" y="1064419"/>
                </a:lnTo>
                <a:lnTo>
                  <a:pt x="3912394" y="1064419"/>
                </a:lnTo>
              </a:path>
            </a:pathLst>
          </a:custGeom>
          <a:noFill/>
          <a:ln w="28575">
            <a:solidFill>
              <a:srgbClr val="FF7F4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7" name="Forme libre : forme 26">
            <a:extLst>
              <a:ext uri="{FF2B5EF4-FFF2-40B4-BE49-F238E27FC236}">
                <a16:creationId xmlns="" xmlns:a16="http://schemas.microsoft.com/office/drawing/2014/main" id="{DD450092-37C4-3DB0-3C81-FACD9545CAA0}"/>
              </a:ext>
            </a:extLst>
          </p:cNvPr>
          <p:cNvSpPr/>
          <p:nvPr/>
        </p:nvSpPr>
        <p:spPr>
          <a:xfrm>
            <a:off x="1978819" y="1378744"/>
            <a:ext cx="3986212" cy="1693069"/>
          </a:xfrm>
          <a:custGeom>
            <a:avLst/>
            <a:gdLst>
              <a:gd name="connsiteX0" fmla="*/ 0 w 3986212"/>
              <a:gd name="connsiteY0" fmla="*/ 0 h 1693069"/>
              <a:gd name="connsiteX1" fmla="*/ 59531 w 3986212"/>
              <a:gd name="connsiteY1" fmla="*/ 0 h 1693069"/>
              <a:gd name="connsiteX2" fmla="*/ 59531 w 3986212"/>
              <a:gd name="connsiteY2" fmla="*/ 21431 h 1693069"/>
              <a:gd name="connsiteX3" fmla="*/ 309562 w 3986212"/>
              <a:gd name="connsiteY3" fmla="*/ 21431 h 1693069"/>
              <a:gd name="connsiteX4" fmla="*/ 326231 w 3986212"/>
              <a:gd name="connsiteY4" fmla="*/ 38100 h 1693069"/>
              <a:gd name="connsiteX5" fmla="*/ 745331 w 3986212"/>
              <a:gd name="connsiteY5" fmla="*/ 38100 h 1693069"/>
              <a:gd name="connsiteX6" fmla="*/ 771525 w 3986212"/>
              <a:gd name="connsiteY6" fmla="*/ 38100 h 1693069"/>
              <a:gd name="connsiteX7" fmla="*/ 840581 w 3986212"/>
              <a:gd name="connsiteY7" fmla="*/ 38100 h 1693069"/>
              <a:gd name="connsiteX8" fmla="*/ 840581 w 3986212"/>
              <a:gd name="connsiteY8" fmla="*/ 64294 h 1693069"/>
              <a:gd name="connsiteX9" fmla="*/ 902494 w 3986212"/>
              <a:gd name="connsiteY9" fmla="*/ 64294 h 1693069"/>
              <a:gd name="connsiteX10" fmla="*/ 923925 w 3986212"/>
              <a:gd name="connsiteY10" fmla="*/ 64294 h 1693069"/>
              <a:gd name="connsiteX11" fmla="*/ 1388269 w 3986212"/>
              <a:gd name="connsiteY11" fmla="*/ 64294 h 1693069"/>
              <a:gd name="connsiteX12" fmla="*/ 1412081 w 3986212"/>
              <a:gd name="connsiteY12" fmla="*/ 88106 h 1693069"/>
              <a:gd name="connsiteX13" fmla="*/ 1485900 w 3986212"/>
              <a:gd name="connsiteY13" fmla="*/ 88106 h 1693069"/>
              <a:gd name="connsiteX14" fmla="*/ 1502569 w 3986212"/>
              <a:gd name="connsiteY14" fmla="*/ 104775 h 1693069"/>
              <a:gd name="connsiteX15" fmla="*/ 1559719 w 3986212"/>
              <a:gd name="connsiteY15" fmla="*/ 104775 h 1693069"/>
              <a:gd name="connsiteX16" fmla="*/ 1583531 w 3986212"/>
              <a:gd name="connsiteY16" fmla="*/ 128587 h 1693069"/>
              <a:gd name="connsiteX17" fmla="*/ 1635919 w 3986212"/>
              <a:gd name="connsiteY17" fmla="*/ 128587 h 1693069"/>
              <a:gd name="connsiteX18" fmla="*/ 1650206 w 3986212"/>
              <a:gd name="connsiteY18" fmla="*/ 142874 h 1693069"/>
              <a:gd name="connsiteX19" fmla="*/ 1726406 w 3986212"/>
              <a:gd name="connsiteY19" fmla="*/ 142874 h 1693069"/>
              <a:gd name="connsiteX20" fmla="*/ 1769269 w 3986212"/>
              <a:gd name="connsiteY20" fmla="*/ 185737 h 1693069"/>
              <a:gd name="connsiteX21" fmla="*/ 2009775 w 3986212"/>
              <a:gd name="connsiteY21" fmla="*/ 185737 h 1693069"/>
              <a:gd name="connsiteX22" fmla="*/ 2035969 w 3986212"/>
              <a:gd name="connsiteY22" fmla="*/ 211931 h 1693069"/>
              <a:gd name="connsiteX23" fmla="*/ 2200275 w 3986212"/>
              <a:gd name="connsiteY23" fmla="*/ 211931 h 1693069"/>
              <a:gd name="connsiteX24" fmla="*/ 2200275 w 3986212"/>
              <a:gd name="connsiteY24" fmla="*/ 235744 h 1693069"/>
              <a:gd name="connsiteX25" fmla="*/ 2276475 w 3986212"/>
              <a:gd name="connsiteY25" fmla="*/ 235744 h 1693069"/>
              <a:gd name="connsiteX26" fmla="*/ 2276475 w 3986212"/>
              <a:gd name="connsiteY26" fmla="*/ 254794 h 1693069"/>
              <a:gd name="connsiteX27" fmla="*/ 2369344 w 3986212"/>
              <a:gd name="connsiteY27" fmla="*/ 254794 h 1693069"/>
              <a:gd name="connsiteX28" fmla="*/ 2395537 w 3986212"/>
              <a:gd name="connsiteY28" fmla="*/ 280987 h 1693069"/>
              <a:gd name="connsiteX29" fmla="*/ 2462212 w 3986212"/>
              <a:gd name="connsiteY29" fmla="*/ 280987 h 1693069"/>
              <a:gd name="connsiteX30" fmla="*/ 2471737 w 3986212"/>
              <a:gd name="connsiteY30" fmla="*/ 290512 h 1693069"/>
              <a:gd name="connsiteX31" fmla="*/ 2626519 w 3986212"/>
              <a:gd name="connsiteY31" fmla="*/ 290512 h 1693069"/>
              <a:gd name="connsiteX32" fmla="*/ 2626519 w 3986212"/>
              <a:gd name="connsiteY32" fmla="*/ 316706 h 1693069"/>
              <a:gd name="connsiteX33" fmla="*/ 2676525 w 3986212"/>
              <a:gd name="connsiteY33" fmla="*/ 316706 h 1693069"/>
              <a:gd name="connsiteX34" fmla="*/ 2676525 w 3986212"/>
              <a:gd name="connsiteY34" fmla="*/ 333375 h 1693069"/>
              <a:gd name="connsiteX35" fmla="*/ 2719387 w 3986212"/>
              <a:gd name="connsiteY35" fmla="*/ 333375 h 1693069"/>
              <a:gd name="connsiteX36" fmla="*/ 2719387 w 3986212"/>
              <a:gd name="connsiteY36" fmla="*/ 373856 h 1693069"/>
              <a:gd name="connsiteX37" fmla="*/ 2812256 w 3986212"/>
              <a:gd name="connsiteY37" fmla="*/ 373856 h 1693069"/>
              <a:gd name="connsiteX38" fmla="*/ 2812256 w 3986212"/>
              <a:gd name="connsiteY38" fmla="*/ 400050 h 1693069"/>
              <a:gd name="connsiteX39" fmla="*/ 2974181 w 3986212"/>
              <a:gd name="connsiteY39" fmla="*/ 400050 h 1693069"/>
              <a:gd name="connsiteX40" fmla="*/ 2974181 w 3986212"/>
              <a:gd name="connsiteY40" fmla="*/ 431006 h 1693069"/>
              <a:gd name="connsiteX41" fmla="*/ 3031331 w 3986212"/>
              <a:gd name="connsiteY41" fmla="*/ 431006 h 1693069"/>
              <a:gd name="connsiteX42" fmla="*/ 3031331 w 3986212"/>
              <a:gd name="connsiteY42" fmla="*/ 461962 h 1693069"/>
              <a:gd name="connsiteX43" fmla="*/ 3986212 w 3986212"/>
              <a:gd name="connsiteY43" fmla="*/ 461962 h 1693069"/>
              <a:gd name="connsiteX44" fmla="*/ 3986212 w 3986212"/>
              <a:gd name="connsiteY44" fmla="*/ 1693069 h 1693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3986212" h="1693069">
                <a:moveTo>
                  <a:pt x="0" y="0"/>
                </a:moveTo>
                <a:lnTo>
                  <a:pt x="59531" y="0"/>
                </a:lnTo>
                <a:lnTo>
                  <a:pt x="59531" y="21431"/>
                </a:lnTo>
                <a:lnTo>
                  <a:pt x="309562" y="21431"/>
                </a:lnTo>
                <a:lnTo>
                  <a:pt x="326231" y="38100"/>
                </a:lnTo>
                <a:lnTo>
                  <a:pt x="745331" y="38100"/>
                </a:lnTo>
                <a:lnTo>
                  <a:pt x="771525" y="38100"/>
                </a:lnTo>
                <a:lnTo>
                  <a:pt x="840581" y="38100"/>
                </a:lnTo>
                <a:lnTo>
                  <a:pt x="840581" y="64294"/>
                </a:lnTo>
                <a:lnTo>
                  <a:pt x="902494" y="64294"/>
                </a:lnTo>
                <a:lnTo>
                  <a:pt x="923925" y="64294"/>
                </a:lnTo>
                <a:lnTo>
                  <a:pt x="1388269" y="64294"/>
                </a:lnTo>
                <a:lnTo>
                  <a:pt x="1412081" y="88106"/>
                </a:lnTo>
                <a:lnTo>
                  <a:pt x="1485900" y="88106"/>
                </a:lnTo>
                <a:lnTo>
                  <a:pt x="1502569" y="104775"/>
                </a:lnTo>
                <a:lnTo>
                  <a:pt x="1559719" y="104775"/>
                </a:lnTo>
                <a:lnTo>
                  <a:pt x="1583531" y="128587"/>
                </a:lnTo>
                <a:lnTo>
                  <a:pt x="1635919" y="128587"/>
                </a:lnTo>
                <a:lnTo>
                  <a:pt x="1650206" y="142874"/>
                </a:lnTo>
                <a:lnTo>
                  <a:pt x="1726406" y="142874"/>
                </a:lnTo>
                <a:lnTo>
                  <a:pt x="1769269" y="185737"/>
                </a:lnTo>
                <a:lnTo>
                  <a:pt x="2009775" y="185737"/>
                </a:lnTo>
                <a:lnTo>
                  <a:pt x="2035969" y="211931"/>
                </a:lnTo>
                <a:lnTo>
                  <a:pt x="2200275" y="211931"/>
                </a:lnTo>
                <a:lnTo>
                  <a:pt x="2200275" y="235744"/>
                </a:lnTo>
                <a:lnTo>
                  <a:pt x="2276475" y="235744"/>
                </a:lnTo>
                <a:lnTo>
                  <a:pt x="2276475" y="254794"/>
                </a:lnTo>
                <a:lnTo>
                  <a:pt x="2369344" y="254794"/>
                </a:lnTo>
                <a:lnTo>
                  <a:pt x="2395537" y="280987"/>
                </a:lnTo>
                <a:lnTo>
                  <a:pt x="2462212" y="280987"/>
                </a:lnTo>
                <a:lnTo>
                  <a:pt x="2471737" y="290512"/>
                </a:lnTo>
                <a:lnTo>
                  <a:pt x="2626519" y="290512"/>
                </a:lnTo>
                <a:lnTo>
                  <a:pt x="2626519" y="316706"/>
                </a:lnTo>
                <a:lnTo>
                  <a:pt x="2676525" y="316706"/>
                </a:lnTo>
                <a:lnTo>
                  <a:pt x="2676525" y="333375"/>
                </a:lnTo>
                <a:lnTo>
                  <a:pt x="2719387" y="333375"/>
                </a:lnTo>
                <a:lnTo>
                  <a:pt x="2719387" y="373856"/>
                </a:lnTo>
                <a:lnTo>
                  <a:pt x="2812256" y="373856"/>
                </a:lnTo>
                <a:lnTo>
                  <a:pt x="2812256" y="400050"/>
                </a:lnTo>
                <a:lnTo>
                  <a:pt x="2974181" y="400050"/>
                </a:lnTo>
                <a:lnTo>
                  <a:pt x="2974181" y="431006"/>
                </a:lnTo>
                <a:lnTo>
                  <a:pt x="3031331" y="431006"/>
                </a:lnTo>
                <a:lnTo>
                  <a:pt x="3031331" y="461962"/>
                </a:lnTo>
                <a:lnTo>
                  <a:pt x="3986212" y="461962"/>
                </a:lnTo>
                <a:lnTo>
                  <a:pt x="3986212" y="1693069"/>
                </a:lnTo>
              </a:path>
            </a:pathLst>
          </a:cu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9" name="Forme libre : forme 28">
            <a:extLst>
              <a:ext uri="{FF2B5EF4-FFF2-40B4-BE49-F238E27FC236}">
                <a16:creationId xmlns="" xmlns:a16="http://schemas.microsoft.com/office/drawing/2014/main" id="{9EA356E8-695B-20B2-AEBD-F6EC188D7B2B}"/>
              </a:ext>
            </a:extLst>
          </p:cNvPr>
          <p:cNvSpPr/>
          <p:nvPr/>
        </p:nvSpPr>
        <p:spPr>
          <a:xfrm>
            <a:off x="7484269" y="1369219"/>
            <a:ext cx="3857625" cy="588169"/>
          </a:xfrm>
          <a:custGeom>
            <a:avLst/>
            <a:gdLst>
              <a:gd name="connsiteX0" fmla="*/ 0 w 3857625"/>
              <a:gd name="connsiteY0" fmla="*/ 0 h 588169"/>
              <a:gd name="connsiteX1" fmla="*/ 52387 w 3857625"/>
              <a:gd name="connsiteY1" fmla="*/ 0 h 588169"/>
              <a:gd name="connsiteX2" fmla="*/ 52387 w 3857625"/>
              <a:gd name="connsiteY2" fmla="*/ 26194 h 588169"/>
              <a:gd name="connsiteX3" fmla="*/ 245269 w 3857625"/>
              <a:gd name="connsiteY3" fmla="*/ 26194 h 588169"/>
              <a:gd name="connsiteX4" fmla="*/ 245269 w 3857625"/>
              <a:gd name="connsiteY4" fmla="*/ 45244 h 588169"/>
              <a:gd name="connsiteX5" fmla="*/ 757237 w 3857625"/>
              <a:gd name="connsiteY5" fmla="*/ 45244 h 588169"/>
              <a:gd name="connsiteX6" fmla="*/ 769143 w 3857625"/>
              <a:gd name="connsiteY6" fmla="*/ 57150 h 588169"/>
              <a:gd name="connsiteX7" fmla="*/ 1059656 w 3857625"/>
              <a:gd name="connsiteY7" fmla="*/ 57150 h 588169"/>
              <a:gd name="connsiteX8" fmla="*/ 1059656 w 3857625"/>
              <a:gd name="connsiteY8" fmla="*/ 80962 h 588169"/>
              <a:gd name="connsiteX9" fmla="*/ 1128712 w 3857625"/>
              <a:gd name="connsiteY9" fmla="*/ 80962 h 588169"/>
              <a:gd name="connsiteX10" fmla="*/ 1128712 w 3857625"/>
              <a:gd name="connsiteY10" fmla="*/ 102394 h 588169"/>
              <a:gd name="connsiteX11" fmla="*/ 1416844 w 3857625"/>
              <a:gd name="connsiteY11" fmla="*/ 102394 h 588169"/>
              <a:gd name="connsiteX12" fmla="*/ 1416844 w 3857625"/>
              <a:gd name="connsiteY12" fmla="*/ 119062 h 588169"/>
              <a:gd name="connsiteX13" fmla="*/ 1483519 w 3857625"/>
              <a:gd name="connsiteY13" fmla="*/ 119062 h 588169"/>
              <a:gd name="connsiteX14" fmla="*/ 1483519 w 3857625"/>
              <a:gd name="connsiteY14" fmla="*/ 133350 h 588169"/>
              <a:gd name="connsiteX15" fmla="*/ 1633537 w 3857625"/>
              <a:gd name="connsiteY15" fmla="*/ 133350 h 588169"/>
              <a:gd name="connsiteX16" fmla="*/ 1633537 w 3857625"/>
              <a:gd name="connsiteY16" fmla="*/ 152400 h 588169"/>
              <a:gd name="connsiteX17" fmla="*/ 1669256 w 3857625"/>
              <a:gd name="connsiteY17" fmla="*/ 152400 h 588169"/>
              <a:gd name="connsiteX18" fmla="*/ 1669256 w 3857625"/>
              <a:gd name="connsiteY18" fmla="*/ 166687 h 588169"/>
              <a:gd name="connsiteX19" fmla="*/ 1752600 w 3857625"/>
              <a:gd name="connsiteY19" fmla="*/ 166687 h 588169"/>
              <a:gd name="connsiteX20" fmla="*/ 1752600 w 3857625"/>
              <a:gd name="connsiteY20" fmla="*/ 190500 h 588169"/>
              <a:gd name="connsiteX21" fmla="*/ 2050256 w 3857625"/>
              <a:gd name="connsiteY21" fmla="*/ 190500 h 588169"/>
              <a:gd name="connsiteX22" fmla="*/ 2050256 w 3857625"/>
              <a:gd name="connsiteY22" fmla="*/ 209550 h 588169"/>
              <a:gd name="connsiteX23" fmla="*/ 2131219 w 3857625"/>
              <a:gd name="connsiteY23" fmla="*/ 209550 h 588169"/>
              <a:gd name="connsiteX24" fmla="*/ 2131219 w 3857625"/>
              <a:gd name="connsiteY24" fmla="*/ 228600 h 588169"/>
              <a:gd name="connsiteX25" fmla="*/ 2176462 w 3857625"/>
              <a:gd name="connsiteY25" fmla="*/ 228600 h 588169"/>
              <a:gd name="connsiteX26" fmla="*/ 2176462 w 3857625"/>
              <a:gd name="connsiteY26" fmla="*/ 247650 h 588169"/>
              <a:gd name="connsiteX27" fmla="*/ 2388394 w 3857625"/>
              <a:gd name="connsiteY27" fmla="*/ 247650 h 588169"/>
              <a:gd name="connsiteX28" fmla="*/ 2388394 w 3857625"/>
              <a:gd name="connsiteY28" fmla="*/ 269081 h 588169"/>
              <a:gd name="connsiteX29" fmla="*/ 2433637 w 3857625"/>
              <a:gd name="connsiteY29" fmla="*/ 269081 h 588169"/>
              <a:gd name="connsiteX30" fmla="*/ 2433637 w 3857625"/>
              <a:gd name="connsiteY30" fmla="*/ 288131 h 588169"/>
              <a:gd name="connsiteX31" fmla="*/ 2645569 w 3857625"/>
              <a:gd name="connsiteY31" fmla="*/ 288131 h 588169"/>
              <a:gd name="connsiteX32" fmla="*/ 2645569 w 3857625"/>
              <a:gd name="connsiteY32" fmla="*/ 307181 h 588169"/>
              <a:gd name="connsiteX33" fmla="*/ 2812256 w 3857625"/>
              <a:gd name="connsiteY33" fmla="*/ 307181 h 588169"/>
              <a:gd name="connsiteX34" fmla="*/ 2812256 w 3857625"/>
              <a:gd name="connsiteY34" fmla="*/ 364331 h 588169"/>
              <a:gd name="connsiteX35" fmla="*/ 2952750 w 3857625"/>
              <a:gd name="connsiteY35" fmla="*/ 364331 h 588169"/>
              <a:gd name="connsiteX36" fmla="*/ 2952750 w 3857625"/>
              <a:gd name="connsiteY36" fmla="*/ 400050 h 588169"/>
              <a:gd name="connsiteX37" fmla="*/ 3612356 w 3857625"/>
              <a:gd name="connsiteY37" fmla="*/ 400050 h 588169"/>
              <a:gd name="connsiteX38" fmla="*/ 3612356 w 3857625"/>
              <a:gd name="connsiteY38" fmla="*/ 588169 h 588169"/>
              <a:gd name="connsiteX39" fmla="*/ 3857625 w 3857625"/>
              <a:gd name="connsiteY39" fmla="*/ 588169 h 588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857625" h="588169">
                <a:moveTo>
                  <a:pt x="0" y="0"/>
                </a:moveTo>
                <a:lnTo>
                  <a:pt x="52387" y="0"/>
                </a:lnTo>
                <a:lnTo>
                  <a:pt x="52387" y="26194"/>
                </a:lnTo>
                <a:lnTo>
                  <a:pt x="245269" y="26194"/>
                </a:lnTo>
                <a:lnTo>
                  <a:pt x="245269" y="45244"/>
                </a:lnTo>
                <a:lnTo>
                  <a:pt x="757237" y="45244"/>
                </a:lnTo>
                <a:lnTo>
                  <a:pt x="769143" y="57150"/>
                </a:lnTo>
                <a:lnTo>
                  <a:pt x="1059656" y="57150"/>
                </a:lnTo>
                <a:lnTo>
                  <a:pt x="1059656" y="80962"/>
                </a:lnTo>
                <a:lnTo>
                  <a:pt x="1128712" y="80962"/>
                </a:lnTo>
                <a:lnTo>
                  <a:pt x="1128712" y="102394"/>
                </a:lnTo>
                <a:lnTo>
                  <a:pt x="1416844" y="102394"/>
                </a:lnTo>
                <a:lnTo>
                  <a:pt x="1416844" y="119062"/>
                </a:lnTo>
                <a:lnTo>
                  <a:pt x="1483519" y="119062"/>
                </a:lnTo>
                <a:lnTo>
                  <a:pt x="1483519" y="133350"/>
                </a:lnTo>
                <a:lnTo>
                  <a:pt x="1633537" y="133350"/>
                </a:lnTo>
                <a:lnTo>
                  <a:pt x="1633537" y="152400"/>
                </a:lnTo>
                <a:lnTo>
                  <a:pt x="1669256" y="152400"/>
                </a:lnTo>
                <a:lnTo>
                  <a:pt x="1669256" y="166687"/>
                </a:lnTo>
                <a:lnTo>
                  <a:pt x="1752600" y="166687"/>
                </a:lnTo>
                <a:lnTo>
                  <a:pt x="1752600" y="190500"/>
                </a:lnTo>
                <a:lnTo>
                  <a:pt x="2050256" y="190500"/>
                </a:lnTo>
                <a:lnTo>
                  <a:pt x="2050256" y="209550"/>
                </a:lnTo>
                <a:lnTo>
                  <a:pt x="2131219" y="209550"/>
                </a:lnTo>
                <a:lnTo>
                  <a:pt x="2131219" y="228600"/>
                </a:lnTo>
                <a:lnTo>
                  <a:pt x="2176462" y="228600"/>
                </a:lnTo>
                <a:lnTo>
                  <a:pt x="2176462" y="247650"/>
                </a:lnTo>
                <a:lnTo>
                  <a:pt x="2388394" y="247650"/>
                </a:lnTo>
                <a:lnTo>
                  <a:pt x="2388394" y="269081"/>
                </a:lnTo>
                <a:lnTo>
                  <a:pt x="2433637" y="269081"/>
                </a:lnTo>
                <a:lnTo>
                  <a:pt x="2433637" y="288131"/>
                </a:lnTo>
                <a:lnTo>
                  <a:pt x="2645569" y="288131"/>
                </a:lnTo>
                <a:lnTo>
                  <a:pt x="2645569" y="307181"/>
                </a:lnTo>
                <a:lnTo>
                  <a:pt x="2812256" y="307181"/>
                </a:lnTo>
                <a:lnTo>
                  <a:pt x="2812256" y="364331"/>
                </a:lnTo>
                <a:lnTo>
                  <a:pt x="2952750" y="364331"/>
                </a:lnTo>
                <a:lnTo>
                  <a:pt x="2952750" y="400050"/>
                </a:lnTo>
                <a:lnTo>
                  <a:pt x="3612356" y="400050"/>
                </a:lnTo>
                <a:lnTo>
                  <a:pt x="3612356" y="588169"/>
                </a:lnTo>
                <a:lnTo>
                  <a:pt x="3857625" y="588169"/>
                </a:lnTo>
              </a:path>
            </a:pathLst>
          </a:cu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0" name="Forme libre : forme 29">
            <a:extLst>
              <a:ext uri="{FF2B5EF4-FFF2-40B4-BE49-F238E27FC236}">
                <a16:creationId xmlns="" xmlns:a16="http://schemas.microsoft.com/office/drawing/2014/main" id="{32741B4A-63AC-613A-82A5-9DC1536B5487}"/>
              </a:ext>
            </a:extLst>
          </p:cNvPr>
          <p:cNvSpPr/>
          <p:nvPr/>
        </p:nvSpPr>
        <p:spPr>
          <a:xfrm>
            <a:off x="7481888" y="1364456"/>
            <a:ext cx="4071937" cy="407194"/>
          </a:xfrm>
          <a:custGeom>
            <a:avLst/>
            <a:gdLst>
              <a:gd name="connsiteX0" fmla="*/ 0 w 4071937"/>
              <a:gd name="connsiteY0" fmla="*/ 0 h 407194"/>
              <a:gd name="connsiteX1" fmla="*/ 135731 w 4071937"/>
              <a:gd name="connsiteY1" fmla="*/ 0 h 407194"/>
              <a:gd name="connsiteX2" fmla="*/ 135731 w 4071937"/>
              <a:gd name="connsiteY2" fmla="*/ 28575 h 407194"/>
              <a:gd name="connsiteX3" fmla="*/ 333375 w 4071937"/>
              <a:gd name="connsiteY3" fmla="*/ 28575 h 407194"/>
              <a:gd name="connsiteX4" fmla="*/ 333375 w 4071937"/>
              <a:gd name="connsiteY4" fmla="*/ 47625 h 407194"/>
              <a:gd name="connsiteX5" fmla="*/ 411956 w 4071937"/>
              <a:gd name="connsiteY5" fmla="*/ 47625 h 407194"/>
              <a:gd name="connsiteX6" fmla="*/ 411956 w 4071937"/>
              <a:gd name="connsiteY6" fmla="*/ 66675 h 407194"/>
              <a:gd name="connsiteX7" fmla="*/ 664368 w 4071937"/>
              <a:gd name="connsiteY7" fmla="*/ 66675 h 407194"/>
              <a:gd name="connsiteX8" fmla="*/ 664368 w 4071937"/>
              <a:gd name="connsiteY8" fmla="*/ 80963 h 407194"/>
              <a:gd name="connsiteX9" fmla="*/ 1366837 w 4071937"/>
              <a:gd name="connsiteY9" fmla="*/ 80963 h 407194"/>
              <a:gd name="connsiteX10" fmla="*/ 1366837 w 4071937"/>
              <a:gd name="connsiteY10" fmla="*/ 121444 h 407194"/>
              <a:gd name="connsiteX11" fmla="*/ 1497806 w 4071937"/>
              <a:gd name="connsiteY11" fmla="*/ 121444 h 407194"/>
              <a:gd name="connsiteX12" fmla="*/ 1497806 w 4071937"/>
              <a:gd name="connsiteY12" fmla="*/ 161925 h 407194"/>
              <a:gd name="connsiteX13" fmla="*/ 1554956 w 4071937"/>
              <a:gd name="connsiteY13" fmla="*/ 161925 h 407194"/>
              <a:gd name="connsiteX14" fmla="*/ 1554956 w 4071937"/>
              <a:gd name="connsiteY14" fmla="*/ 178594 h 407194"/>
              <a:gd name="connsiteX15" fmla="*/ 2193131 w 4071937"/>
              <a:gd name="connsiteY15" fmla="*/ 178594 h 407194"/>
              <a:gd name="connsiteX16" fmla="*/ 2193131 w 4071937"/>
              <a:gd name="connsiteY16" fmla="*/ 202407 h 407194"/>
              <a:gd name="connsiteX17" fmla="*/ 2336006 w 4071937"/>
              <a:gd name="connsiteY17" fmla="*/ 202407 h 407194"/>
              <a:gd name="connsiteX18" fmla="*/ 2336006 w 4071937"/>
              <a:gd name="connsiteY18" fmla="*/ 216694 h 407194"/>
              <a:gd name="connsiteX19" fmla="*/ 2366962 w 4071937"/>
              <a:gd name="connsiteY19" fmla="*/ 216694 h 407194"/>
              <a:gd name="connsiteX20" fmla="*/ 2366962 w 4071937"/>
              <a:gd name="connsiteY20" fmla="*/ 235744 h 407194"/>
              <a:gd name="connsiteX21" fmla="*/ 2502693 w 4071937"/>
              <a:gd name="connsiteY21" fmla="*/ 235744 h 407194"/>
              <a:gd name="connsiteX22" fmla="*/ 2502693 w 4071937"/>
              <a:gd name="connsiteY22" fmla="*/ 261938 h 407194"/>
              <a:gd name="connsiteX23" fmla="*/ 2807493 w 4071937"/>
              <a:gd name="connsiteY23" fmla="*/ 261938 h 407194"/>
              <a:gd name="connsiteX24" fmla="*/ 2807493 w 4071937"/>
              <a:gd name="connsiteY24" fmla="*/ 292894 h 407194"/>
              <a:gd name="connsiteX25" fmla="*/ 2876550 w 4071937"/>
              <a:gd name="connsiteY25" fmla="*/ 292894 h 407194"/>
              <a:gd name="connsiteX26" fmla="*/ 2876550 w 4071937"/>
              <a:gd name="connsiteY26" fmla="*/ 335757 h 407194"/>
              <a:gd name="connsiteX27" fmla="*/ 2928937 w 4071937"/>
              <a:gd name="connsiteY27" fmla="*/ 335757 h 407194"/>
              <a:gd name="connsiteX28" fmla="*/ 2928937 w 4071937"/>
              <a:gd name="connsiteY28" fmla="*/ 407194 h 407194"/>
              <a:gd name="connsiteX29" fmla="*/ 4071937 w 4071937"/>
              <a:gd name="connsiteY29" fmla="*/ 407194 h 407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071937" h="407194">
                <a:moveTo>
                  <a:pt x="0" y="0"/>
                </a:moveTo>
                <a:lnTo>
                  <a:pt x="135731" y="0"/>
                </a:lnTo>
                <a:lnTo>
                  <a:pt x="135731" y="28575"/>
                </a:lnTo>
                <a:lnTo>
                  <a:pt x="333375" y="28575"/>
                </a:lnTo>
                <a:lnTo>
                  <a:pt x="333375" y="47625"/>
                </a:lnTo>
                <a:lnTo>
                  <a:pt x="411956" y="47625"/>
                </a:lnTo>
                <a:lnTo>
                  <a:pt x="411956" y="66675"/>
                </a:lnTo>
                <a:lnTo>
                  <a:pt x="664368" y="66675"/>
                </a:lnTo>
                <a:lnTo>
                  <a:pt x="664368" y="80963"/>
                </a:lnTo>
                <a:lnTo>
                  <a:pt x="1366837" y="80963"/>
                </a:lnTo>
                <a:lnTo>
                  <a:pt x="1366837" y="121444"/>
                </a:lnTo>
                <a:lnTo>
                  <a:pt x="1497806" y="121444"/>
                </a:lnTo>
                <a:lnTo>
                  <a:pt x="1497806" y="161925"/>
                </a:lnTo>
                <a:lnTo>
                  <a:pt x="1554956" y="161925"/>
                </a:lnTo>
                <a:lnTo>
                  <a:pt x="1554956" y="178594"/>
                </a:lnTo>
                <a:lnTo>
                  <a:pt x="2193131" y="178594"/>
                </a:lnTo>
                <a:lnTo>
                  <a:pt x="2193131" y="202407"/>
                </a:lnTo>
                <a:lnTo>
                  <a:pt x="2336006" y="202407"/>
                </a:lnTo>
                <a:lnTo>
                  <a:pt x="2336006" y="216694"/>
                </a:lnTo>
                <a:lnTo>
                  <a:pt x="2366962" y="216694"/>
                </a:lnTo>
                <a:lnTo>
                  <a:pt x="2366962" y="235744"/>
                </a:lnTo>
                <a:lnTo>
                  <a:pt x="2502693" y="235744"/>
                </a:lnTo>
                <a:lnTo>
                  <a:pt x="2502693" y="261938"/>
                </a:lnTo>
                <a:lnTo>
                  <a:pt x="2807493" y="261938"/>
                </a:lnTo>
                <a:lnTo>
                  <a:pt x="2807493" y="292894"/>
                </a:lnTo>
                <a:lnTo>
                  <a:pt x="2876550" y="292894"/>
                </a:lnTo>
                <a:lnTo>
                  <a:pt x="2876550" y="335757"/>
                </a:lnTo>
                <a:lnTo>
                  <a:pt x="2928937" y="335757"/>
                </a:lnTo>
                <a:lnTo>
                  <a:pt x="2928937" y="407194"/>
                </a:lnTo>
                <a:lnTo>
                  <a:pt x="4071937" y="407194"/>
                </a:lnTo>
              </a:path>
            </a:pathLst>
          </a:cu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1" name="Forme libre : forme 30">
            <a:extLst>
              <a:ext uri="{FF2B5EF4-FFF2-40B4-BE49-F238E27FC236}">
                <a16:creationId xmlns="" xmlns:a16="http://schemas.microsoft.com/office/drawing/2014/main" id="{B8C899E1-35B2-53FA-A6CC-96273F580E72}"/>
              </a:ext>
            </a:extLst>
          </p:cNvPr>
          <p:cNvSpPr/>
          <p:nvPr/>
        </p:nvSpPr>
        <p:spPr>
          <a:xfrm>
            <a:off x="7481888" y="1362075"/>
            <a:ext cx="4057650" cy="180975"/>
          </a:xfrm>
          <a:custGeom>
            <a:avLst/>
            <a:gdLst>
              <a:gd name="connsiteX0" fmla="*/ 0 w 4057650"/>
              <a:gd name="connsiteY0" fmla="*/ 0 h 180975"/>
              <a:gd name="connsiteX1" fmla="*/ 485775 w 4057650"/>
              <a:gd name="connsiteY1" fmla="*/ 0 h 180975"/>
              <a:gd name="connsiteX2" fmla="*/ 485775 w 4057650"/>
              <a:gd name="connsiteY2" fmla="*/ 26194 h 180975"/>
              <a:gd name="connsiteX3" fmla="*/ 888206 w 4057650"/>
              <a:gd name="connsiteY3" fmla="*/ 26194 h 180975"/>
              <a:gd name="connsiteX4" fmla="*/ 888206 w 4057650"/>
              <a:gd name="connsiteY4" fmla="*/ 50006 h 180975"/>
              <a:gd name="connsiteX5" fmla="*/ 1247775 w 4057650"/>
              <a:gd name="connsiteY5" fmla="*/ 50006 h 180975"/>
              <a:gd name="connsiteX6" fmla="*/ 1247775 w 4057650"/>
              <a:gd name="connsiteY6" fmla="*/ 64294 h 180975"/>
              <a:gd name="connsiteX7" fmla="*/ 1857375 w 4057650"/>
              <a:gd name="connsiteY7" fmla="*/ 64294 h 180975"/>
              <a:gd name="connsiteX8" fmla="*/ 1857375 w 4057650"/>
              <a:gd name="connsiteY8" fmla="*/ 109538 h 180975"/>
              <a:gd name="connsiteX9" fmla="*/ 2216943 w 4057650"/>
              <a:gd name="connsiteY9" fmla="*/ 109538 h 180975"/>
              <a:gd name="connsiteX10" fmla="*/ 2216943 w 4057650"/>
              <a:gd name="connsiteY10" fmla="*/ 133350 h 180975"/>
              <a:gd name="connsiteX11" fmla="*/ 2340768 w 4057650"/>
              <a:gd name="connsiteY11" fmla="*/ 133350 h 180975"/>
              <a:gd name="connsiteX12" fmla="*/ 2340768 w 4057650"/>
              <a:gd name="connsiteY12" fmla="*/ 152400 h 180975"/>
              <a:gd name="connsiteX13" fmla="*/ 2893218 w 4057650"/>
              <a:gd name="connsiteY13" fmla="*/ 152400 h 180975"/>
              <a:gd name="connsiteX14" fmla="*/ 2893218 w 4057650"/>
              <a:gd name="connsiteY14" fmla="*/ 180975 h 180975"/>
              <a:gd name="connsiteX15" fmla="*/ 4057650 w 4057650"/>
              <a:gd name="connsiteY15" fmla="*/ 180975 h 18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057650" h="180975">
                <a:moveTo>
                  <a:pt x="0" y="0"/>
                </a:moveTo>
                <a:lnTo>
                  <a:pt x="485775" y="0"/>
                </a:lnTo>
                <a:lnTo>
                  <a:pt x="485775" y="26194"/>
                </a:lnTo>
                <a:lnTo>
                  <a:pt x="888206" y="26194"/>
                </a:lnTo>
                <a:lnTo>
                  <a:pt x="888206" y="50006"/>
                </a:lnTo>
                <a:lnTo>
                  <a:pt x="1247775" y="50006"/>
                </a:lnTo>
                <a:lnTo>
                  <a:pt x="1247775" y="64294"/>
                </a:lnTo>
                <a:lnTo>
                  <a:pt x="1857375" y="64294"/>
                </a:lnTo>
                <a:lnTo>
                  <a:pt x="1857375" y="109538"/>
                </a:lnTo>
                <a:lnTo>
                  <a:pt x="2216943" y="109538"/>
                </a:lnTo>
                <a:lnTo>
                  <a:pt x="2216943" y="133350"/>
                </a:lnTo>
                <a:lnTo>
                  <a:pt x="2340768" y="133350"/>
                </a:lnTo>
                <a:lnTo>
                  <a:pt x="2340768" y="152400"/>
                </a:lnTo>
                <a:lnTo>
                  <a:pt x="2893218" y="152400"/>
                </a:lnTo>
                <a:lnTo>
                  <a:pt x="2893218" y="180975"/>
                </a:lnTo>
                <a:lnTo>
                  <a:pt x="4057650" y="180975"/>
                </a:lnTo>
              </a:path>
            </a:pathLst>
          </a:custGeom>
          <a:noFill/>
          <a:ln w="28575">
            <a:solidFill>
              <a:srgbClr val="FF7F4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2" name="Forme libre : forme 31">
            <a:extLst>
              <a:ext uri="{FF2B5EF4-FFF2-40B4-BE49-F238E27FC236}">
                <a16:creationId xmlns="" xmlns:a16="http://schemas.microsoft.com/office/drawing/2014/main" id="{B099E6C0-C8FB-0678-1E67-C0EA99FAC371}"/>
              </a:ext>
            </a:extLst>
          </p:cNvPr>
          <p:cNvSpPr/>
          <p:nvPr/>
        </p:nvSpPr>
        <p:spPr>
          <a:xfrm>
            <a:off x="7484269" y="1364456"/>
            <a:ext cx="4055269" cy="254794"/>
          </a:xfrm>
          <a:custGeom>
            <a:avLst/>
            <a:gdLst>
              <a:gd name="connsiteX0" fmla="*/ 0 w 4055269"/>
              <a:gd name="connsiteY0" fmla="*/ 0 h 254794"/>
              <a:gd name="connsiteX1" fmla="*/ 516731 w 4055269"/>
              <a:gd name="connsiteY1" fmla="*/ 0 h 254794"/>
              <a:gd name="connsiteX2" fmla="*/ 516731 w 4055269"/>
              <a:gd name="connsiteY2" fmla="*/ 35719 h 254794"/>
              <a:gd name="connsiteX3" fmla="*/ 923925 w 4055269"/>
              <a:gd name="connsiteY3" fmla="*/ 35719 h 254794"/>
              <a:gd name="connsiteX4" fmla="*/ 923925 w 4055269"/>
              <a:gd name="connsiteY4" fmla="*/ 52388 h 254794"/>
              <a:gd name="connsiteX5" fmla="*/ 1490662 w 4055269"/>
              <a:gd name="connsiteY5" fmla="*/ 52388 h 254794"/>
              <a:gd name="connsiteX6" fmla="*/ 1490662 w 4055269"/>
              <a:gd name="connsiteY6" fmla="*/ 76200 h 254794"/>
              <a:gd name="connsiteX7" fmla="*/ 2733675 w 4055269"/>
              <a:gd name="connsiteY7" fmla="*/ 76200 h 254794"/>
              <a:gd name="connsiteX8" fmla="*/ 2733675 w 4055269"/>
              <a:gd name="connsiteY8" fmla="*/ 100013 h 254794"/>
              <a:gd name="connsiteX9" fmla="*/ 2793206 w 4055269"/>
              <a:gd name="connsiteY9" fmla="*/ 100013 h 254794"/>
              <a:gd name="connsiteX10" fmla="*/ 2793206 w 4055269"/>
              <a:gd name="connsiteY10" fmla="*/ 126207 h 254794"/>
              <a:gd name="connsiteX11" fmla="*/ 3024187 w 4055269"/>
              <a:gd name="connsiteY11" fmla="*/ 126207 h 254794"/>
              <a:gd name="connsiteX12" fmla="*/ 3024187 w 4055269"/>
              <a:gd name="connsiteY12" fmla="*/ 169069 h 254794"/>
              <a:gd name="connsiteX13" fmla="*/ 3440906 w 4055269"/>
              <a:gd name="connsiteY13" fmla="*/ 169069 h 254794"/>
              <a:gd name="connsiteX14" fmla="*/ 3440906 w 4055269"/>
              <a:gd name="connsiteY14" fmla="*/ 254794 h 254794"/>
              <a:gd name="connsiteX15" fmla="*/ 4055269 w 4055269"/>
              <a:gd name="connsiteY15" fmla="*/ 254794 h 254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055269" h="254794">
                <a:moveTo>
                  <a:pt x="0" y="0"/>
                </a:moveTo>
                <a:lnTo>
                  <a:pt x="516731" y="0"/>
                </a:lnTo>
                <a:lnTo>
                  <a:pt x="516731" y="35719"/>
                </a:lnTo>
                <a:lnTo>
                  <a:pt x="923925" y="35719"/>
                </a:lnTo>
                <a:lnTo>
                  <a:pt x="923925" y="52388"/>
                </a:lnTo>
                <a:lnTo>
                  <a:pt x="1490662" y="52388"/>
                </a:lnTo>
                <a:lnTo>
                  <a:pt x="1490662" y="76200"/>
                </a:lnTo>
                <a:lnTo>
                  <a:pt x="2733675" y="76200"/>
                </a:lnTo>
                <a:lnTo>
                  <a:pt x="2733675" y="100013"/>
                </a:lnTo>
                <a:lnTo>
                  <a:pt x="2793206" y="100013"/>
                </a:lnTo>
                <a:lnTo>
                  <a:pt x="2793206" y="126207"/>
                </a:lnTo>
                <a:lnTo>
                  <a:pt x="3024187" y="126207"/>
                </a:lnTo>
                <a:lnTo>
                  <a:pt x="3024187" y="169069"/>
                </a:lnTo>
                <a:lnTo>
                  <a:pt x="3440906" y="169069"/>
                </a:lnTo>
                <a:lnTo>
                  <a:pt x="3440906" y="254794"/>
                </a:lnTo>
                <a:lnTo>
                  <a:pt x="4055269" y="254794"/>
                </a:lnTo>
              </a:path>
            </a:pathLst>
          </a:cu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702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rme libre : forme 14">
            <a:extLst>
              <a:ext uri="{FF2B5EF4-FFF2-40B4-BE49-F238E27FC236}">
                <a16:creationId xmlns="" xmlns:a16="http://schemas.microsoft.com/office/drawing/2014/main" id="{D7F15C4F-52DE-1077-D684-AA7282F2729F}"/>
              </a:ext>
            </a:extLst>
          </p:cNvPr>
          <p:cNvSpPr/>
          <p:nvPr/>
        </p:nvSpPr>
        <p:spPr>
          <a:xfrm>
            <a:off x="2187575" y="1352550"/>
            <a:ext cx="5175250" cy="133350"/>
          </a:xfrm>
          <a:custGeom>
            <a:avLst/>
            <a:gdLst>
              <a:gd name="connsiteX0" fmla="*/ 0 w 5175250"/>
              <a:gd name="connsiteY0" fmla="*/ 0 h 133350"/>
              <a:gd name="connsiteX1" fmla="*/ 63500 w 5175250"/>
              <a:gd name="connsiteY1" fmla="*/ 9525 h 133350"/>
              <a:gd name="connsiteX2" fmla="*/ 438150 w 5175250"/>
              <a:gd name="connsiteY2" fmla="*/ 9525 h 133350"/>
              <a:gd name="connsiteX3" fmla="*/ 473075 w 5175250"/>
              <a:gd name="connsiteY3" fmla="*/ 25400 h 133350"/>
              <a:gd name="connsiteX4" fmla="*/ 631825 w 5175250"/>
              <a:gd name="connsiteY4" fmla="*/ 25400 h 133350"/>
              <a:gd name="connsiteX5" fmla="*/ 669925 w 5175250"/>
              <a:gd name="connsiteY5" fmla="*/ 34925 h 133350"/>
              <a:gd name="connsiteX6" fmla="*/ 1073150 w 5175250"/>
              <a:gd name="connsiteY6" fmla="*/ 34925 h 133350"/>
              <a:gd name="connsiteX7" fmla="*/ 1095375 w 5175250"/>
              <a:gd name="connsiteY7" fmla="*/ 57150 h 133350"/>
              <a:gd name="connsiteX8" fmla="*/ 1149350 w 5175250"/>
              <a:gd name="connsiteY8" fmla="*/ 57150 h 133350"/>
              <a:gd name="connsiteX9" fmla="*/ 1171575 w 5175250"/>
              <a:gd name="connsiteY9" fmla="*/ 79375 h 133350"/>
              <a:gd name="connsiteX10" fmla="*/ 1698625 w 5175250"/>
              <a:gd name="connsiteY10" fmla="*/ 79375 h 133350"/>
              <a:gd name="connsiteX11" fmla="*/ 1714500 w 5175250"/>
              <a:gd name="connsiteY11" fmla="*/ 95250 h 133350"/>
              <a:gd name="connsiteX12" fmla="*/ 2032000 w 5175250"/>
              <a:gd name="connsiteY12" fmla="*/ 95250 h 133350"/>
              <a:gd name="connsiteX13" fmla="*/ 2044700 w 5175250"/>
              <a:gd name="connsiteY13" fmla="*/ 107950 h 133350"/>
              <a:gd name="connsiteX14" fmla="*/ 2533650 w 5175250"/>
              <a:gd name="connsiteY14" fmla="*/ 107950 h 133350"/>
              <a:gd name="connsiteX15" fmla="*/ 2559050 w 5175250"/>
              <a:gd name="connsiteY15" fmla="*/ 133350 h 133350"/>
              <a:gd name="connsiteX16" fmla="*/ 3486150 w 5175250"/>
              <a:gd name="connsiteY16" fmla="*/ 133350 h 133350"/>
              <a:gd name="connsiteX17" fmla="*/ 3546475 w 5175250"/>
              <a:gd name="connsiteY17" fmla="*/ 133350 h 133350"/>
              <a:gd name="connsiteX18" fmla="*/ 5175250 w 5175250"/>
              <a:gd name="connsiteY18" fmla="*/ 13335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175250" h="133350">
                <a:moveTo>
                  <a:pt x="0" y="0"/>
                </a:moveTo>
                <a:lnTo>
                  <a:pt x="63500" y="9525"/>
                </a:lnTo>
                <a:lnTo>
                  <a:pt x="438150" y="9525"/>
                </a:lnTo>
                <a:lnTo>
                  <a:pt x="473075" y="25400"/>
                </a:lnTo>
                <a:lnTo>
                  <a:pt x="631825" y="25400"/>
                </a:lnTo>
                <a:lnTo>
                  <a:pt x="669925" y="34925"/>
                </a:lnTo>
                <a:lnTo>
                  <a:pt x="1073150" y="34925"/>
                </a:lnTo>
                <a:lnTo>
                  <a:pt x="1095375" y="57150"/>
                </a:lnTo>
                <a:lnTo>
                  <a:pt x="1149350" y="57150"/>
                </a:lnTo>
                <a:lnTo>
                  <a:pt x="1171575" y="79375"/>
                </a:lnTo>
                <a:lnTo>
                  <a:pt x="1698625" y="79375"/>
                </a:lnTo>
                <a:lnTo>
                  <a:pt x="1714500" y="95250"/>
                </a:lnTo>
                <a:lnTo>
                  <a:pt x="2032000" y="95250"/>
                </a:lnTo>
                <a:lnTo>
                  <a:pt x="2044700" y="107950"/>
                </a:lnTo>
                <a:lnTo>
                  <a:pt x="2533650" y="107950"/>
                </a:lnTo>
                <a:lnTo>
                  <a:pt x="2559050" y="133350"/>
                </a:lnTo>
                <a:lnTo>
                  <a:pt x="3486150" y="133350"/>
                </a:lnTo>
                <a:lnTo>
                  <a:pt x="3546475" y="133350"/>
                </a:lnTo>
                <a:lnTo>
                  <a:pt x="5175250" y="133350"/>
                </a:lnTo>
              </a:path>
            </a:pathLst>
          </a:cu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Forme libre : forme 11">
            <a:extLst>
              <a:ext uri="{FF2B5EF4-FFF2-40B4-BE49-F238E27FC236}">
                <a16:creationId xmlns="" xmlns:a16="http://schemas.microsoft.com/office/drawing/2014/main" id="{CFA3B89F-6699-0761-00F5-7D64C68AD0C0}"/>
              </a:ext>
            </a:extLst>
          </p:cNvPr>
          <p:cNvSpPr/>
          <p:nvPr/>
        </p:nvSpPr>
        <p:spPr>
          <a:xfrm>
            <a:off x="2190750" y="1349375"/>
            <a:ext cx="5118100" cy="104775"/>
          </a:xfrm>
          <a:custGeom>
            <a:avLst/>
            <a:gdLst>
              <a:gd name="connsiteX0" fmla="*/ 0 w 5118100"/>
              <a:gd name="connsiteY0" fmla="*/ 0 h 104775"/>
              <a:gd name="connsiteX1" fmla="*/ 85725 w 5118100"/>
              <a:gd name="connsiteY1" fmla="*/ 0 h 104775"/>
              <a:gd name="connsiteX2" fmla="*/ 85725 w 5118100"/>
              <a:gd name="connsiteY2" fmla="*/ 19050 h 104775"/>
              <a:gd name="connsiteX3" fmla="*/ 273050 w 5118100"/>
              <a:gd name="connsiteY3" fmla="*/ 19050 h 104775"/>
              <a:gd name="connsiteX4" fmla="*/ 488950 w 5118100"/>
              <a:gd name="connsiteY4" fmla="*/ 50800 h 104775"/>
              <a:gd name="connsiteX5" fmla="*/ 701675 w 5118100"/>
              <a:gd name="connsiteY5" fmla="*/ 50800 h 104775"/>
              <a:gd name="connsiteX6" fmla="*/ 746125 w 5118100"/>
              <a:gd name="connsiteY6" fmla="*/ 63500 h 104775"/>
              <a:gd name="connsiteX7" fmla="*/ 1133475 w 5118100"/>
              <a:gd name="connsiteY7" fmla="*/ 63500 h 104775"/>
              <a:gd name="connsiteX8" fmla="*/ 1200150 w 5118100"/>
              <a:gd name="connsiteY8" fmla="*/ 73025 h 104775"/>
              <a:gd name="connsiteX9" fmla="*/ 1908175 w 5118100"/>
              <a:gd name="connsiteY9" fmla="*/ 73025 h 104775"/>
              <a:gd name="connsiteX10" fmla="*/ 1936750 w 5118100"/>
              <a:gd name="connsiteY10" fmla="*/ 92075 h 104775"/>
              <a:gd name="connsiteX11" fmla="*/ 2238375 w 5118100"/>
              <a:gd name="connsiteY11" fmla="*/ 92075 h 104775"/>
              <a:gd name="connsiteX12" fmla="*/ 2270125 w 5118100"/>
              <a:gd name="connsiteY12" fmla="*/ 104775 h 104775"/>
              <a:gd name="connsiteX13" fmla="*/ 5118100 w 5118100"/>
              <a:gd name="connsiteY13" fmla="*/ 104775 h 10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118100" h="104775">
                <a:moveTo>
                  <a:pt x="0" y="0"/>
                </a:moveTo>
                <a:lnTo>
                  <a:pt x="85725" y="0"/>
                </a:lnTo>
                <a:lnTo>
                  <a:pt x="85725" y="19050"/>
                </a:lnTo>
                <a:lnTo>
                  <a:pt x="273050" y="19050"/>
                </a:lnTo>
                <a:lnTo>
                  <a:pt x="488950" y="50800"/>
                </a:lnTo>
                <a:lnTo>
                  <a:pt x="701675" y="50800"/>
                </a:lnTo>
                <a:lnTo>
                  <a:pt x="746125" y="63500"/>
                </a:lnTo>
                <a:lnTo>
                  <a:pt x="1133475" y="63500"/>
                </a:lnTo>
                <a:lnTo>
                  <a:pt x="1200150" y="73025"/>
                </a:lnTo>
                <a:lnTo>
                  <a:pt x="1908175" y="73025"/>
                </a:lnTo>
                <a:lnTo>
                  <a:pt x="1936750" y="92075"/>
                </a:lnTo>
                <a:lnTo>
                  <a:pt x="2238375" y="92075"/>
                </a:lnTo>
                <a:lnTo>
                  <a:pt x="2270125" y="104775"/>
                </a:lnTo>
                <a:lnTo>
                  <a:pt x="5118100" y="104775"/>
                </a:lnTo>
              </a:path>
            </a:pathLst>
          </a:cu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1" name="Forme libre : forme 10">
            <a:extLst>
              <a:ext uri="{FF2B5EF4-FFF2-40B4-BE49-F238E27FC236}">
                <a16:creationId xmlns="" xmlns:a16="http://schemas.microsoft.com/office/drawing/2014/main" id="{553078E4-49A2-A911-A7A1-8173AAC51CC4}"/>
              </a:ext>
            </a:extLst>
          </p:cNvPr>
          <p:cNvSpPr/>
          <p:nvPr/>
        </p:nvSpPr>
        <p:spPr>
          <a:xfrm>
            <a:off x="2190750" y="1358900"/>
            <a:ext cx="5200650" cy="428625"/>
          </a:xfrm>
          <a:custGeom>
            <a:avLst/>
            <a:gdLst>
              <a:gd name="connsiteX0" fmla="*/ 0 w 5200650"/>
              <a:gd name="connsiteY0" fmla="*/ 0 h 428625"/>
              <a:gd name="connsiteX1" fmla="*/ 434975 w 5200650"/>
              <a:gd name="connsiteY1" fmla="*/ 0 h 428625"/>
              <a:gd name="connsiteX2" fmla="*/ 508000 w 5200650"/>
              <a:gd name="connsiteY2" fmla="*/ 19050 h 428625"/>
              <a:gd name="connsiteX3" fmla="*/ 768350 w 5200650"/>
              <a:gd name="connsiteY3" fmla="*/ 19050 h 428625"/>
              <a:gd name="connsiteX4" fmla="*/ 847725 w 5200650"/>
              <a:gd name="connsiteY4" fmla="*/ 28575 h 428625"/>
              <a:gd name="connsiteX5" fmla="*/ 1597025 w 5200650"/>
              <a:gd name="connsiteY5" fmla="*/ 28575 h 428625"/>
              <a:gd name="connsiteX6" fmla="*/ 1638300 w 5200650"/>
              <a:gd name="connsiteY6" fmla="*/ 44450 h 428625"/>
              <a:gd name="connsiteX7" fmla="*/ 1809750 w 5200650"/>
              <a:gd name="connsiteY7" fmla="*/ 44450 h 428625"/>
              <a:gd name="connsiteX8" fmla="*/ 1857375 w 5200650"/>
              <a:gd name="connsiteY8" fmla="*/ 50800 h 428625"/>
              <a:gd name="connsiteX9" fmla="*/ 1908175 w 5200650"/>
              <a:gd name="connsiteY9" fmla="*/ 50800 h 428625"/>
              <a:gd name="connsiteX10" fmla="*/ 1939925 w 5200650"/>
              <a:gd name="connsiteY10" fmla="*/ 63500 h 428625"/>
              <a:gd name="connsiteX11" fmla="*/ 2273300 w 5200650"/>
              <a:gd name="connsiteY11" fmla="*/ 63500 h 428625"/>
              <a:gd name="connsiteX12" fmla="*/ 2273300 w 5200650"/>
              <a:gd name="connsiteY12" fmla="*/ 114300 h 428625"/>
              <a:gd name="connsiteX13" fmla="*/ 2533650 w 5200650"/>
              <a:gd name="connsiteY13" fmla="*/ 114300 h 428625"/>
              <a:gd name="connsiteX14" fmla="*/ 2717800 w 5200650"/>
              <a:gd name="connsiteY14" fmla="*/ 130175 h 428625"/>
              <a:gd name="connsiteX15" fmla="*/ 2886075 w 5200650"/>
              <a:gd name="connsiteY15" fmla="*/ 130175 h 428625"/>
              <a:gd name="connsiteX16" fmla="*/ 3032125 w 5200650"/>
              <a:gd name="connsiteY16" fmla="*/ 177800 h 428625"/>
              <a:gd name="connsiteX17" fmla="*/ 4105275 w 5200650"/>
              <a:gd name="connsiteY17" fmla="*/ 177800 h 428625"/>
              <a:gd name="connsiteX18" fmla="*/ 4159250 w 5200650"/>
              <a:gd name="connsiteY18" fmla="*/ 273050 h 428625"/>
              <a:gd name="connsiteX19" fmla="*/ 4286250 w 5200650"/>
              <a:gd name="connsiteY19" fmla="*/ 273050 h 428625"/>
              <a:gd name="connsiteX20" fmla="*/ 4286250 w 5200650"/>
              <a:gd name="connsiteY20" fmla="*/ 336550 h 428625"/>
              <a:gd name="connsiteX21" fmla="*/ 4502150 w 5200650"/>
              <a:gd name="connsiteY21" fmla="*/ 336550 h 428625"/>
              <a:gd name="connsiteX22" fmla="*/ 4502150 w 5200650"/>
              <a:gd name="connsiteY22" fmla="*/ 428625 h 428625"/>
              <a:gd name="connsiteX23" fmla="*/ 5200650 w 5200650"/>
              <a:gd name="connsiteY23" fmla="*/ 428625 h 42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00650" h="428625">
                <a:moveTo>
                  <a:pt x="0" y="0"/>
                </a:moveTo>
                <a:lnTo>
                  <a:pt x="434975" y="0"/>
                </a:lnTo>
                <a:lnTo>
                  <a:pt x="508000" y="19050"/>
                </a:lnTo>
                <a:lnTo>
                  <a:pt x="768350" y="19050"/>
                </a:lnTo>
                <a:lnTo>
                  <a:pt x="847725" y="28575"/>
                </a:lnTo>
                <a:lnTo>
                  <a:pt x="1597025" y="28575"/>
                </a:lnTo>
                <a:lnTo>
                  <a:pt x="1638300" y="44450"/>
                </a:lnTo>
                <a:lnTo>
                  <a:pt x="1809750" y="44450"/>
                </a:lnTo>
                <a:lnTo>
                  <a:pt x="1857375" y="50800"/>
                </a:lnTo>
                <a:lnTo>
                  <a:pt x="1908175" y="50800"/>
                </a:lnTo>
                <a:lnTo>
                  <a:pt x="1939925" y="63500"/>
                </a:lnTo>
                <a:lnTo>
                  <a:pt x="2273300" y="63500"/>
                </a:lnTo>
                <a:lnTo>
                  <a:pt x="2273300" y="114300"/>
                </a:lnTo>
                <a:lnTo>
                  <a:pt x="2533650" y="114300"/>
                </a:lnTo>
                <a:lnTo>
                  <a:pt x="2717800" y="130175"/>
                </a:lnTo>
                <a:lnTo>
                  <a:pt x="2886075" y="130175"/>
                </a:lnTo>
                <a:lnTo>
                  <a:pt x="3032125" y="177800"/>
                </a:lnTo>
                <a:lnTo>
                  <a:pt x="4105275" y="177800"/>
                </a:lnTo>
                <a:lnTo>
                  <a:pt x="4159250" y="273050"/>
                </a:lnTo>
                <a:lnTo>
                  <a:pt x="4286250" y="273050"/>
                </a:lnTo>
                <a:lnTo>
                  <a:pt x="4286250" y="336550"/>
                </a:lnTo>
                <a:lnTo>
                  <a:pt x="4502150" y="336550"/>
                </a:lnTo>
                <a:lnTo>
                  <a:pt x="4502150" y="428625"/>
                </a:lnTo>
                <a:lnTo>
                  <a:pt x="5200650" y="428625"/>
                </a:lnTo>
              </a:path>
            </a:pathLst>
          </a:cu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Espace réservé du texte 1">
            <a:extLst>
              <a:ext uri="{FF2B5EF4-FFF2-40B4-BE49-F238E27FC236}">
                <a16:creationId xmlns="" xmlns:a16="http://schemas.microsoft.com/office/drawing/2014/main" id="{A5660D53-07C7-501C-ACE7-6F094F11B5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/>
          </a:bodyPr>
          <a:lstStyle/>
          <a:p>
            <a:r>
              <a:rPr lang="fr-FR" dirty="0"/>
              <a:t>9-12 décembre 2023</a:t>
            </a:r>
          </a:p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993276F0-A00D-30EE-2DC6-828245FEF99C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fr-FR" dirty="0"/>
              <a:t>M. </a:t>
            </a:r>
            <a:r>
              <a:rPr lang="fr-FR" dirty="0" err="1"/>
              <a:t>Fürstenau</a:t>
            </a:r>
            <a:r>
              <a:rPr lang="fr-FR" dirty="0"/>
              <a:t> et al, ASH</a:t>
            </a:r>
            <a:r>
              <a:rPr lang="fr-FR" baseline="30000" dirty="0"/>
              <a:t>® </a:t>
            </a:r>
            <a:r>
              <a:rPr lang="fr-FR" dirty="0"/>
              <a:t> 2023, Abs.#635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CB52AF38-BF2D-7DEF-DB1E-E862BB10843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/>
              <a:t>Etude GAIA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7CF0C6C1-5C94-6F6C-AA1B-A9B7DC8328B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lIns="180000" tIns="45720" rIns="91440" bIns="45720" anchor="t">
            <a:noAutofit/>
          </a:bodyPr>
          <a:lstStyle/>
          <a:p>
            <a:r>
              <a:rPr lang="fr-FR" dirty="0">
                <a:latin typeface="Century Gothic"/>
              </a:rPr>
              <a:t>Survie Globale</a:t>
            </a:r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="" xmlns:a16="http://schemas.microsoft.com/office/drawing/2014/main" id="{A8F885FE-F0CE-F2F7-C727-2D237650F137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312995" y="1119240"/>
            <a:ext cx="6553200" cy="4617333"/>
          </a:xfrm>
        </p:spPr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="" xmlns:a16="http://schemas.microsoft.com/office/drawing/2014/main" id="{2818AA4D-A0D4-0C63-186A-FC3B8C0C399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454743" y="924116"/>
            <a:ext cx="1675319" cy="387350"/>
          </a:xfrm>
        </p:spPr>
        <p:txBody>
          <a:bodyPr/>
          <a:lstStyle/>
          <a:p>
            <a:r>
              <a:rPr kumimoji="0" lang="fr-FR" u="none" strike="noStrike" kern="1200" cap="none" spc="0" normalizeH="0" baseline="0" noProof="0" dirty="0">
                <a:ln>
                  <a:noFill/>
                </a:ln>
                <a:solidFill>
                  <a:srgbClr val="737078"/>
                </a:solidFill>
                <a:effectLst/>
                <a:uLnTx/>
                <a:uFillTx/>
                <a:latin typeface="Century Gothic" panose="020B0502020202020204" pitchFamily="34" charset="0"/>
              </a:rPr>
              <a:t>Survie Globale</a:t>
            </a:r>
            <a:endParaRPr lang="fr-FR" sz="1200" dirty="0"/>
          </a:p>
        </p:txBody>
      </p:sp>
      <p:sp>
        <p:nvSpPr>
          <p:cNvPr id="8" name="Espace réservé du contenu 7">
            <a:extLst>
              <a:ext uri="{FF2B5EF4-FFF2-40B4-BE49-F238E27FC236}">
                <a16:creationId xmlns="" xmlns:a16="http://schemas.microsoft.com/office/drawing/2014/main" id="{378A2D15-AC3B-8A18-67BF-A8D66E67B6F6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178800" y="609600"/>
            <a:ext cx="3556000" cy="5124848"/>
          </a:xfrm>
          <a:solidFill>
            <a:srgbClr val="ED7D31">
              <a:alpha val="74902"/>
            </a:srgbClr>
          </a:solidFill>
        </p:spPr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kumimoji="0" lang="fr-FR" sz="18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Comparaison</a:t>
            </a:r>
            <a:r>
              <a:rPr kumimoji="0" lang="fr-FR" sz="1800" b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 des</a:t>
            </a:r>
            <a:r>
              <a:rPr kumimoji="0" lang="fr-FR" sz="18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 SG :</a:t>
            </a:r>
          </a:p>
          <a:p>
            <a:pPr lvl="1"/>
            <a:r>
              <a:rPr lang="fr-FR" b="1" dirty="0">
                <a:latin typeface="Century Gothic" panose="020B0502020202020204" pitchFamily="34" charset="0"/>
              </a:rPr>
              <a:t>GIV </a:t>
            </a:r>
            <a:r>
              <a:rPr lang="fr-FR" i="1" dirty="0">
                <a:latin typeface="Century Gothic" panose="020B0502020202020204" pitchFamily="34" charset="0"/>
              </a:rPr>
              <a:t>vs</a:t>
            </a:r>
            <a:r>
              <a:rPr lang="fr-FR" dirty="0">
                <a:latin typeface="Century Gothic" panose="020B0502020202020204" pitchFamily="34" charset="0"/>
              </a:rPr>
              <a:t> </a:t>
            </a:r>
            <a:r>
              <a:rPr lang="fr-FR" b="1" dirty="0">
                <a:solidFill>
                  <a:srgbClr val="005086"/>
                </a:solidFill>
                <a:latin typeface="Century Gothic" panose="020B0502020202020204" pitchFamily="34" charset="0"/>
              </a:rPr>
              <a:t>CIT</a:t>
            </a:r>
          </a:p>
          <a:p>
            <a:pPr lvl="2"/>
            <a:r>
              <a:rPr lang="fr-FR" b="0" dirty="0">
                <a:latin typeface="Century Gothic" panose="020B0502020202020204" pitchFamily="34" charset="0"/>
              </a:rPr>
              <a:t>HR 0,58 (IC97,5%) : 0,24-1,38</a:t>
            </a:r>
          </a:p>
          <a:p>
            <a:pPr lvl="2">
              <a:spcAft>
                <a:spcPts val="600"/>
              </a:spcAft>
            </a:pPr>
            <a:r>
              <a:rPr lang="fr-FR" i="1" dirty="0">
                <a:latin typeface="Century Gothic" panose="020B0502020202020204" pitchFamily="34" charset="0"/>
              </a:rPr>
              <a:t>p</a:t>
            </a:r>
            <a:r>
              <a:rPr lang="fr-FR" dirty="0">
                <a:latin typeface="Century Gothic" panose="020B0502020202020204" pitchFamily="34" charset="0"/>
              </a:rPr>
              <a:t>=0,15</a:t>
            </a:r>
          </a:p>
          <a:p>
            <a:pPr lvl="1"/>
            <a:r>
              <a:rPr lang="fr-FR" b="1" dirty="0">
                <a:latin typeface="Century Gothic" panose="020B0502020202020204" pitchFamily="34" charset="0"/>
              </a:rPr>
              <a:t>GIV </a:t>
            </a:r>
            <a:r>
              <a:rPr lang="fr-FR" i="1" dirty="0">
                <a:latin typeface="Century Gothic" panose="020B0502020202020204" pitchFamily="34" charset="0"/>
              </a:rPr>
              <a:t>vs </a:t>
            </a:r>
            <a:r>
              <a:rPr lang="fr-FR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RV</a:t>
            </a:r>
          </a:p>
          <a:p>
            <a:pPr lvl="2"/>
            <a:r>
              <a:rPr lang="fr-FR" b="0" dirty="0">
                <a:latin typeface="Century Gothic" panose="020B0502020202020204" pitchFamily="34" charset="0"/>
              </a:rPr>
              <a:t>HR 1,25 (IC97,5%) : 0,46-3,43</a:t>
            </a:r>
          </a:p>
          <a:p>
            <a:pPr lvl="2">
              <a:spcAft>
                <a:spcPts val="600"/>
              </a:spcAft>
            </a:pPr>
            <a:r>
              <a:rPr lang="fr-FR" i="1" dirty="0">
                <a:latin typeface="Century Gothic" panose="020B0502020202020204" pitchFamily="34" charset="0"/>
              </a:rPr>
              <a:t>p</a:t>
            </a:r>
            <a:r>
              <a:rPr lang="fr-FR" dirty="0">
                <a:latin typeface="Century Gothic" panose="020B0502020202020204" pitchFamily="34" charset="0"/>
              </a:rPr>
              <a:t>=0,62</a:t>
            </a:r>
            <a:endParaRPr lang="fr-FR" dirty="0"/>
          </a:p>
          <a:p>
            <a:pPr lvl="1"/>
            <a:r>
              <a:rPr lang="fr-FR" b="1" dirty="0">
                <a:latin typeface="Century Gothic" panose="020B0502020202020204" pitchFamily="34" charset="0"/>
              </a:rPr>
              <a:t>GIV </a:t>
            </a:r>
            <a:r>
              <a:rPr lang="fr-FR" i="1" dirty="0">
                <a:latin typeface="Century Gothic" panose="020B0502020202020204" pitchFamily="34" charset="0"/>
              </a:rPr>
              <a:t>vs </a:t>
            </a:r>
            <a:r>
              <a:rPr lang="fr-FR" b="1" dirty="0">
                <a:solidFill>
                  <a:srgbClr val="C00000"/>
                </a:solidFill>
                <a:latin typeface="Century Gothic" panose="020B0502020202020204" pitchFamily="34" charset="0"/>
              </a:rPr>
              <a:t>GV</a:t>
            </a:r>
          </a:p>
          <a:p>
            <a:pPr lvl="2"/>
            <a:r>
              <a:rPr lang="fr-FR" b="0" dirty="0">
                <a:latin typeface="Century Gothic" panose="020B0502020202020204" pitchFamily="34" charset="0"/>
              </a:rPr>
              <a:t>HR 1,00 (IC97,5%) : 0,39-2,61</a:t>
            </a:r>
          </a:p>
          <a:p>
            <a:pPr lvl="2">
              <a:spcAft>
                <a:spcPts val="1200"/>
              </a:spcAft>
            </a:pPr>
            <a:r>
              <a:rPr lang="fr-FR" i="1" dirty="0">
                <a:latin typeface="Century Gothic" panose="020B0502020202020204" pitchFamily="34" charset="0"/>
              </a:rPr>
              <a:t>p</a:t>
            </a:r>
            <a:r>
              <a:rPr lang="fr-FR" dirty="0">
                <a:latin typeface="Century Gothic" panose="020B0502020202020204" pitchFamily="34" charset="0"/>
              </a:rPr>
              <a:t>=0,99</a:t>
            </a:r>
            <a:endParaRPr lang="fr-FR" dirty="0"/>
          </a:p>
          <a:p>
            <a:pPr lvl="1"/>
            <a:r>
              <a:rPr lang="fr-FR" b="1" dirty="0">
                <a:solidFill>
                  <a:srgbClr val="C00000"/>
                </a:solidFill>
                <a:latin typeface="Century Gothic" panose="020B0502020202020204" pitchFamily="34" charset="0"/>
              </a:rPr>
              <a:t>GV</a:t>
            </a:r>
            <a:r>
              <a:rPr lang="fr-FR" b="1" i="1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fr-FR" i="1" dirty="0">
                <a:latin typeface="Century Gothic" panose="020B0502020202020204" pitchFamily="34" charset="0"/>
              </a:rPr>
              <a:t>vs </a:t>
            </a:r>
            <a:r>
              <a:rPr lang="fr-FR" b="1" dirty="0">
                <a:solidFill>
                  <a:srgbClr val="005086"/>
                </a:solidFill>
                <a:latin typeface="Century Gothic" panose="020B0502020202020204" pitchFamily="34" charset="0"/>
              </a:rPr>
              <a:t>CIT</a:t>
            </a:r>
          </a:p>
          <a:p>
            <a:pPr lvl="2"/>
            <a:r>
              <a:rPr lang="fr-FR" b="0" dirty="0">
                <a:latin typeface="Century Gothic" panose="020B0502020202020204" pitchFamily="34" charset="0"/>
              </a:rPr>
              <a:t>HR 0,58 (IC97,5%) : 0,24-1,38</a:t>
            </a:r>
          </a:p>
          <a:p>
            <a:pPr lvl="2">
              <a:spcAft>
                <a:spcPts val="600"/>
              </a:spcAft>
            </a:pPr>
            <a:r>
              <a:rPr lang="fr-FR" i="1" dirty="0">
                <a:latin typeface="Century Gothic" panose="020B0502020202020204" pitchFamily="34" charset="0"/>
              </a:rPr>
              <a:t>p</a:t>
            </a:r>
            <a:r>
              <a:rPr lang="fr-FR" dirty="0">
                <a:latin typeface="Century Gothic" panose="020B0502020202020204" pitchFamily="34" charset="0"/>
              </a:rPr>
              <a:t>=0,15</a:t>
            </a:r>
            <a:endParaRPr lang="fr-FR" dirty="0"/>
          </a:p>
          <a:p>
            <a:pPr lvl="1"/>
            <a:r>
              <a:rPr lang="fr-FR" b="1" dirty="0">
                <a:solidFill>
                  <a:srgbClr val="C00000"/>
                </a:solidFill>
                <a:latin typeface="Century Gothic" panose="020B0502020202020204" pitchFamily="34" charset="0"/>
              </a:rPr>
              <a:t>GV </a:t>
            </a:r>
            <a:r>
              <a:rPr lang="fr-FR" i="1" dirty="0">
                <a:latin typeface="Century Gothic" panose="020B0502020202020204" pitchFamily="34" charset="0"/>
              </a:rPr>
              <a:t>vs</a:t>
            </a:r>
            <a:r>
              <a:rPr lang="fr-FR" dirty="0">
                <a:latin typeface="Century Gothic" panose="020B0502020202020204" pitchFamily="34" charset="0"/>
              </a:rPr>
              <a:t> </a:t>
            </a:r>
            <a:r>
              <a:rPr lang="fr-FR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RV</a:t>
            </a:r>
          </a:p>
          <a:p>
            <a:pPr lvl="2"/>
            <a:r>
              <a:rPr lang="fr-FR" b="0" dirty="0">
                <a:latin typeface="Century Gothic" panose="020B0502020202020204" pitchFamily="34" charset="0"/>
              </a:rPr>
              <a:t>HR 1,25 (IC97,5%) : 0,46-3,43</a:t>
            </a:r>
          </a:p>
          <a:p>
            <a:pPr lvl="2">
              <a:spcAft>
                <a:spcPts val="1200"/>
              </a:spcAft>
            </a:pPr>
            <a:r>
              <a:rPr lang="fr-FR" i="1" dirty="0">
                <a:latin typeface="Century Gothic" panose="020B0502020202020204" pitchFamily="34" charset="0"/>
              </a:rPr>
              <a:t>p</a:t>
            </a:r>
            <a:r>
              <a:rPr lang="fr-FR" dirty="0">
                <a:latin typeface="Century Gothic" panose="020B0502020202020204" pitchFamily="34" charset="0"/>
              </a:rPr>
              <a:t>=0,62</a:t>
            </a:r>
            <a:endParaRPr lang="fr-FR" dirty="0"/>
          </a:p>
          <a:p>
            <a:pPr lvl="1"/>
            <a:r>
              <a:rPr lang="fr-FR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RV </a:t>
            </a:r>
            <a:r>
              <a:rPr lang="fr-FR" i="1" dirty="0">
                <a:latin typeface="Century Gothic" panose="020B0502020202020204" pitchFamily="34" charset="0"/>
              </a:rPr>
              <a:t>vs</a:t>
            </a:r>
            <a:r>
              <a:rPr lang="fr-FR" dirty="0">
                <a:latin typeface="Century Gothic" panose="020B0502020202020204" pitchFamily="34" charset="0"/>
              </a:rPr>
              <a:t> </a:t>
            </a:r>
            <a:r>
              <a:rPr lang="fr-FR" b="1" dirty="0">
                <a:solidFill>
                  <a:srgbClr val="005086"/>
                </a:solidFill>
                <a:latin typeface="Century Gothic" panose="020B0502020202020204" pitchFamily="34" charset="0"/>
              </a:rPr>
              <a:t>CIT</a:t>
            </a:r>
          </a:p>
          <a:p>
            <a:pPr lvl="2"/>
            <a:r>
              <a:rPr lang="fr-FR" b="0" dirty="0">
                <a:latin typeface="Century Gothic" panose="020B0502020202020204" pitchFamily="34" charset="0"/>
              </a:rPr>
              <a:t>HR 0,46 (IC97,5%) : 0,18-1,17</a:t>
            </a:r>
          </a:p>
          <a:p>
            <a:pPr lvl="2"/>
            <a:r>
              <a:rPr lang="fr-FR" i="1" dirty="0">
                <a:latin typeface="Century Gothic" panose="020B0502020202020204" pitchFamily="34" charset="0"/>
              </a:rPr>
              <a:t>p</a:t>
            </a:r>
            <a:r>
              <a:rPr lang="fr-FR" dirty="0">
                <a:latin typeface="Century Gothic" panose="020B0502020202020204" pitchFamily="34" charset="0"/>
              </a:rPr>
              <a:t>=0,056</a:t>
            </a:r>
            <a:endParaRPr lang="fr-FR" dirty="0"/>
          </a:p>
        </p:txBody>
      </p:sp>
      <p:graphicFrame>
        <p:nvGraphicFramePr>
          <p:cNvPr id="9" name="Chart 16">
            <a:extLst>
              <a:ext uri="{FF2B5EF4-FFF2-40B4-BE49-F238E27FC236}">
                <a16:creationId xmlns="" xmlns:a16="http://schemas.microsoft.com/office/drawing/2014/main" id="{464ACBC5-51E0-3C72-7856-CCBCE6AB34B4}"/>
              </a:ext>
            </a:extLst>
          </p:cNvPr>
          <p:cNvGraphicFramePr/>
          <p:nvPr>
            <p:extLst/>
          </p:nvPr>
        </p:nvGraphicFramePr>
        <p:xfrm>
          <a:off x="1454743" y="1208914"/>
          <a:ext cx="6202290" cy="3556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Tableau 12">
            <a:extLst>
              <a:ext uri="{FF2B5EF4-FFF2-40B4-BE49-F238E27FC236}">
                <a16:creationId xmlns="" xmlns:a16="http://schemas.microsoft.com/office/drawing/2014/main" id="{9E90F042-1FE7-E649-0F61-9286F2909E7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384419" y="4777096"/>
          <a:ext cx="5596604" cy="882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406">
                  <a:extLst>
                    <a:ext uri="{9D8B030D-6E8A-4147-A177-3AD203B41FA5}">
                      <a16:colId xmlns="" xmlns:a16="http://schemas.microsoft.com/office/drawing/2014/main" val="1796791387"/>
                    </a:ext>
                  </a:extLst>
                </a:gridCol>
                <a:gridCol w="873033">
                  <a:extLst>
                    <a:ext uri="{9D8B030D-6E8A-4147-A177-3AD203B41FA5}">
                      <a16:colId xmlns="" xmlns:a16="http://schemas.microsoft.com/office/drawing/2014/main" val="2003630992"/>
                    </a:ext>
                  </a:extLst>
                </a:gridCol>
                <a:gridCol w="873033">
                  <a:extLst>
                    <a:ext uri="{9D8B030D-6E8A-4147-A177-3AD203B41FA5}">
                      <a16:colId xmlns="" xmlns:a16="http://schemas.microsoft.com/office/drawing/2014/main" val="1098140682"/>
                    </a:ext>
                  </a:extLst>
                </a:gridCol>
                <a:gridCol w="873033">
                  <a:extLst>
                    <a:ext uri="{9D8B030D-6E8A-4147-A177-3AD203B41FA5}">
                      <a16:colId xmlns="" xmlns:a16="http://schemas.microsoft.com/office/drawing/2014/main" val="1149399730"/>
                    </a:ext>
                  </a:extLst>
                </a:gridCol>
                <a:gridCol w="873033">
                  <a:extLst>
                    <a:ext uri="{9D8B030D-6E8A-4147-A177-3AD203B41FA5}">
                      <a16:colId xmlns="" xmlns:a16="http://schemas.microsoft.com/office/drawing/2014/main" val="789287851"/>
                    </a:ext>
                  </a:extLst>
                </a:gridCol>
                <a:gridCol w="873033">
                  <a:extLst>
                    <a:ext uri="{9D8B030D-6E8A-4147-A177-3AD203B41FA5}">
                      <a16:colId xmlns="" xmlns:a16="http://schemas.microsoft.com/office/drawing/2014/main" val="1799216007"/>
                    </a:ext>
                  </a:extLst>
                </a:gridCol>
                <a:gridCol w="873033">
                  <a:extLst>
                    <a:ext uri="{9D8B030D-6E8A-4147-A177-3AD203B41FA5}">
                      <a16:colId xmlns="" xmlns:a16="http://schemas.microsoft.com/office/drawing/2014/main" val="304042180"/>
                    </a:ext>
                  </a:extLst>
                </a:gridCol>
              </a:tblGrid>
              <a:tr h="220551"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CIT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229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209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208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192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120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>
                          <a:solidFill>
                            <a:schemeClr val="accent1"/>
                          </a:solidFill>
                        </a:rPr>
                        <a:t>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39630942"/>
                  </a:ext>
                </a:extLst>
              </a:tr>
              <a:tr h="220551"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chemeClr val="bg1"/>
                          </a:solidFill>
                        </a:rPr>
                        <a:t>RV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32339099"/>
                  </a:ext>
                </a:extLst>
              </a:tr>
              <a:tr h="220551">
                <a:tc>
                  <a:txBody>
                    <a:bodyPr/>
                    <a:lstStyle/>
                    <a:p>
                      <a:pPr algn="ctr"/>
                      <a:r>
                        <a:rPr lang="fr-FR" sz="900" b="1" dirty="0">
                          <a:solidFill>
                            <a:schemeClr val="bg1"/>
                          </a:solidFill>
                        </a:rPr>
                        <a:t>GV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F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accent2"/>
                          </a:solidFill>
                        </a:rPr>
                        <a:t>229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accent2"/>
                          </a:solidFill>
                        </a:rPr>
                        <a:t>229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accent2"/>
                          </a:solidFill>
                        </a:rPr>
                        <a:t>227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accent2"/>
                          </a:solidFill>
                        </a:rPr>
                        <a:t>224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accent2"/>
                          </a:solidFill>
                        </a:rPr>
                        <a:t>215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solidFill>
                            <a:schemeClr val="accent2"/>
                          </a:solidFill>
                        </a:rPr>
                        <a:t>136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222647"/>
                  </a:ext>
                </a:extLst>
              </a:tr>
              <a:tr h="220551">
                <a:tc>
                  <a:txBody>
                    <a:bodyPr/>
                    <a:lstStyle/>
                    <a:p>
                      <a:pPr algn="ctr"/>
                      <a:r>
                        <a:rPr lang="fr-FR" sz="900" b="1">
                          <a:solidFill>
                            <a:schemeClr val="bg1"/>
                          </a:solidFill>
                        </a:rPr>
                        <a:t>GIV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05294923"/>
                  </a:ext>
                </a:extLst>
              </a:tr>
            </a:tbl>
          </a:graphicData>
        </a:graphic>
      </p:graphicFrame>
      <p:graphicFrame>
        <p:nvGraphicFramePr>
          <p:cNvPr id="14" name="Table 10">
            <a:extLst>
              <a:ext uri="{FF2B5EF4-FFF2-40B4-BE49-F238E27FC236}">
                <a16:creationId xmlns="" xmlns:a16="http://schemas.microsoft.com/office/drawing/2014/main" id="{1F702024-29C9-0916-9D4A-CC0053DDA94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626788" y="3029782"/>
          <a:ext cx="3825010" cy="50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77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829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1419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52758">
                  <a:extLst>
                    <a:ext uri="{9D8B030D-6E8A-4147-A177-3AD203B41FA5}">
                      <a16:colId xmlns="" xmlns:a16="http://schemas.microsoft.com/office/drawing/2014/main" val="1993344156"/>
                    </a:ext>
                  </a:extLst>
                </a:gridCol>
                <a:gridCol w="557392">
                  <a:extLst>
                    <a:ext uri="{9D8B030D-6E8A-4147-A177-3AD203B41FA5}">
                      <a16:colId xmlns="" xmlns:a16="http://schemas.microsoft.com/office/drawing/2014/main" val="2556315163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 dirty="0">
                          <a:solidFill>
                            <a:schemeClr val="tx1"/>
                          </a:solidFill>
                          <a:latin typeface="+mn-lt"/>
                        </a:rPr>
                        <a:t> </a:t>
                      </a:r>
                      <a:endParaRPr lang="en-US" sz="105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>
                          <a:solidFill>
                            <a:schemeClr val="bg1"/>
                          </a:solidFill>
                          <a:latin typeface="+mn-lt"/>
                        </a:rPr>
                        <a:t>CIT</a:t>
                      </a:r>
                      <a:endParaRPr lang="en-US" sz="10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 dirty="0">
                          <a:solidFill>
                            <a:schemeClr val="bg1"/>
                          </a:solidFill>
                          <a:latin typeface="+mn-lt"/>
                        </a:rPr>
                        <a:t>RV</a:t>
                      </a:r>
                      <a:endParaRPr lang="en-US" sz="10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GV</a:t>
                      </a:r>
                    </a:p>
                  </a:txBody>
                  <a:tcPr anchor="ctr">
                    <a:solidFill>
                      <a:srgbClr val="FF7F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GIV</a:t>
                      </a: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Taux</a:t>
                      </a:r>
                      <a:r>
                        <a:rPr 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 de SG</a:t>
                      </a:r>
                      <a:r>
                        <a:rPr lang="en-US" sz="1050" kern="12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 à 4ans</a:t>
                      </a:r>
                      <a:endParaRPr lang="en-US" sz="105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E8E6E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9</a:t>
                      </a:r>
                      <a:r>
                        <a:rPr 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3,5</a:t>
                      </a:r>
                      <a:r>
                        <a:rPr lang="en-US" sz="10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%</a:t>
                      </a:r>
                    </a:p>
                  </a:txBody>
                  <a:tcPr anchor="ctr">
                    <a:solidFill>
                      <a:srgbClr val="E8E6E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96,2%</a:t>
                      </a:r>
                    </a:p>
                  </a:txBody>
                  <a:tcPr anchor="ctr">
                    <a:solidFill>
                      <a:srgbClr val="E8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95,1%</a:t>
                      </a:r>
                    </a:p>
                  </a:txBody>
                  <a:tcPr anchor="ctr">
                    <a:solidFill>
                      <a:srgbClr val="E8E6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95,5%</a:t>
                      </a:r>
                    </a:p>
                  </a:txBody>
                  <a:tcPr anchor="ctr">
                    <a:solidFill>
                      <a:srgbClr val="E8E6E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" name="Forme libre : forme 19">
            <a:extLst>
              <a:ext uri="{FF2B5EF4-FFF2-40B4-BE49-F238E27FC236}">
                <a16:creationId xmlns="" xmlns:a16="http://schemas.microsoft.com/office/drawing/2014/main" id="{61814C2A-452F-BF92-D34E-2CEAE6DE64A9}"/>
              </a:ext>
            </a:extLst>
          </p:cNvPr>
          <p:cNvSpPr/>
          <p:nvPr/>
        </p:nvSpPr>
        <p:spPr>
          <a:xfrm>
            <a:off x="2184400" y="1355725"/>
            <a:ext cx="5178425" cy="123825"/>
          </a:xfrm>
          <a:custGeom>
            <a:avLst/>
            <a:gdLst>
              <a:gd name="connsiteX0" fmla="*/ 0 w 5178425"/>
              <a:gd name="connsiteY0" fmla="*/ 0 h 123825"/>
              <a:gd name="connsiteX1" fmla="*/ 63500 w 5178425"/>
              <a:gd name="connsiteY1" fmla="*/ 0 h 123825"/>
              <a:gd name="connsiteX2" fmla="*/ 127000 w 5178425"/>
              <a:gd name="connsiteY2" fmla="*/ 15875 h 123825"/>
              <a:gd name="connsiteX3" fmla="*/ 479425 w 5178425"/>
              <a:gd name="connsiteY3" fmla="*/ 15875 h 123825"/>
              <a:gd name="connsiteX4" fmla="*/ 517525 w 5178425"/>
              <a:gd name="connsiteY4" fmla="*/ 22225 h 123825"/>
              <a:gd name="connsiteX5" fmla="*/ 660400 w 5178425"/>
              <a:gd name="connsiteY5" fmla="*/ 22225 h 123825"/>
              <a:gd name="connsiteX6" fmla="*/ 711200 w 5178425"/>
              <a:gd name="connsiteY6" fmla="*/ 31750 h 123825"/>
              <a:gd name="connsiteX7" fmla="*/ 1139825 w 5178425"/>
              <a:gd name="connsiteY7" fmla="*/ 31750 h 123825"/>
              <a:gd name="connsiteX8" fmla="*/ 1581150 w 5178425"/>
              <a:gd name="connsiteY8" fmla="*/ 34925 h 123825"/>
              <a:gd name="connsiteX9" fmla="*/ 1603375 w 5178425"/>
              <a:gd name="connsiteY9" fmla="*/ 57150 h 123825"/>
              <a:gd name="connsiteX10" fmla="*/ 1758950 w 5178425"/>
              <a:gd name="connsiteY10" fmla="*/ 57150 h 123825"/>
              <a:gd name="connsiteX11" fmla="*/ 1790700 w 5178425"/>
              <a:gd name="connsiteY11" fmla="*/ 57150 h 123825"/>
              <a:gd name="connsiteX12" fmla="*/ 1895475 w 5178425"/>
              <a:gd name="connsiteY12" fmla="*/ 57150 h 123825"/>
              <a:gd name="connsiteX13" fmla="*/ 1936750 w 5178425"/>
              <a:gd name="connsiteY13" fmla="*/ 57150 h 123825"/>
              <a:gd name="connsiteX14" fmla="*/ 2073275 w 5178425"/>
              <a:gd name="connsiteY14" fmla="*/ 57150 h 123825"/>
              <a:gd name="connsiteX15" fmla="*/ 2092325 w 5178425"/>
              <a:gd name="connsiteY15" fmla="*/ 76200 h 123825"/>
              <a:gd name="connsiteX16" fmla="*/ 2517775 w 5178425"/>
              <a:gd name="connsiteY16" fmla="*/ 76200 h 123825"/>
              <a:gd name="connsiteX17" fmla="*/ 2540000 w 5178425"/>
              <a:gd name="connsiteY17" fmla="*/ 98425 h 123825"/>
              <a:gd name="connsiteX18" fmla="*/ 2657475 w 5178425"/>
              <a:gd name="connsiteY18" fmla="*/ 98425 h 123825"/>
              <a:gd name="connsiteX19" fmla="*/ 2682875 w 5178425"/>
              <a:gd name="connsiteY19" fmla="*/ 123825 h 123825"/>
              <a:gd name="connsiteX20" fmla="*/ 5178425 w 5178425"/>
              <a:gd name="connsiteY20" fmla="*/ 123825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178425" h="123825">
                <a:moveTo>
                  <a:pt x="0" y="0"/>
                </a:moveTo>
                <a:lnTo>
                  <a:pt x="63500" y="0"/>
                </a:lnTo>
                <a:lnTo>
                  <a:pt x="127000" y="15875"/>
                </a:lnTo>
                <a:lnTo>
                  <a:pt x="479425" y="15875"/>
                </a:lnTo>
                <a:lnTo>
                  <a:pt x="517525" y="22225"/>
                </a:lnTo>
                <a:lnTo>
                  <a:pt x="660400" y="22225"/>
                </a:lnTo>
                <a:lnTo>
                  <a:pt x="711200" y="31750"/>
                </a:lnTo>
                <a:lnTo>
                  <a:pt x="1139825" y="31750"/>
                </a:lnTo>
                <a:lnTo>
                  <a:pt x="1581150" y="34925"/>
                </a:lnTo>
                <a:lnTo>
                  <a:pt x="1603375" y="57150"/>
                </a:lnTo>
                <a:lnTo>
                  <a:pt x="1758950" y="57150"/>
                </a:lnTo>
                <a:lnTo>
                  <a:pt x="1790700" y="57150"/>
                </a:lnTo>
                <a:lnTo>
                  <a:pt x="1895475" y="57150"/>
                </a:lnTo>
                <a:lnTo>
                  <a:pt x="1936750" y="57150"/>
                </a:lnTo>
                <a:lnTo>
                  <a:pt x="2073275" y="57150"/>
                </a:lnTo>
                <a:lnTo>
                  <a:pt x="2092325" y="76200"/>
                </a:lnTo>
                <a:lnTo>
                  <a:pt x="2517775" y="76200"/>
                </a:lnTo>
                <a:lnTo>
                  <a:pt x="2540000" y="98425"/>
                </a:lnTo>
                <a:lnTo>
                  <a:pt x="2657475" y="98425"/>
                </a:lnTo>
                <a:lnTo>
                  <a:pt x="2682875" y="123825"/>
                </a:lnTo>
                <a:lnTo>
                  <a:pt x="5178425" y="123825"/>
                </a:lnTo>
              </a:path>
            </a:pathLst>
          </a:custGeom>
          <a:noFill/>
          <a:ln w="28575">
            <a:solidFill>
              <a:srgbClr val="FF7F4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252084"/>
      </p:ext>
    </p:extLst>
  </p:cSld>
  <p:clrMapOvr>
    <a:masterClrMapping/>
  </p:clrMapOvr>
</p:sld>
</file>

<file path=ppt/theme/theme1.xml><?xml version="1.0" encoding="utf-8"?>
<a:theme xmlns:a="http://schemas.openxmlformats.org/drawingml/2006/main" name="HEMATOLOGI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HEMATOLOGI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HEMATOLOGI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3_HEMATOLOGI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4_HEMATOLOGI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5_HEMATOLOGI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HEMATOLOGI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HEMATOLOGI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IGESTIF">
    <a:dk1>
      <a:srgbClr val="000000"/>
    </a:dk1>
    <a:lt1>
      <a:srgbClr val="FFFFFF"/>
    </a:lt1>
    <a:dk2>
      <a:srgbClr val="44546A"/>
    </a:dk2>
    <a:lt2>
      <a:srgbClr val="E7E6E6"/>
    </a:lt2>
    <a:accent1>
      <a:srgbClr val="B15303"/>
    </a:accent1>
    <a:accent2>
      <a:srgbClr val="D16922"/>
    </a:accent2>
    <a:accent3>
      <a:srgbClr val="A5A5A5"/>
    </a:accent3>
    <a:accent4>
      <a:srgbClr val="D4743C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DIGESTIF">
    <a:dk1>
      <a:srgbClr val="000000"/>
    </a:dk1>
    <a:lt1>
      <a:srgbClr val="FFFFFF"/>
    </a:lt1>
    <a:dk2>
      <a:srgbClr val="44546A"/>
    </a:dk2>
    <a:lt2>
      <a:srgbClr val="E7E6E6"/>
    </a:lt2>
    <a:accent1>
      <a:srgbClr val="B15303"/>
    </a:accent1>
    <a:accent2>
      <a:srgbClr val="D16922"/>
    </a:accent2>
    <a:accent3>
      <a:srgbClr val="A5A5A5"/>
    </a:accent3>
    <a:accent4>
      <a:srgbClr val="D4743C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DIGESTIF">
    <a:dk1>
      <a:srgbClr val="000000"/>
    </a:dk1>
    <a:lt1>
      <a:srgbClr val="FFFFFF"/>
    </a:lt1>
    <a:dk2>
      <a:srgbClr val="44546A"/>
    </a:dk2>
    <a:lt2>
      <a:srgbClr val="E7E6E6"/>
    </a:lt2>
    <a:accent1>
      <a:srgbClr val="B15303"/>
    </a:accent1>
    <a:accent2>
      <a:srgbClr val="D16922"/>
    </a:accent2>
    <a:accent3>
      <a:srgbClr val="A5A5A5"/>
    </a:accent3>
    <a:accent4>
      <a:srgbClr val="D4743C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DIGESTIF">
    <a:dk1>
      <a:srgbClr val="000000"/>
    </a:dk1>
    <a:lt1>
      <a:srgbClr val="FFFFFF"/>
    </a:lt1>
    <a:dk2>
      <a:srgbClr val="44546A"/>
    </a:dk2>
    <a:lt2>
      <a:srgbClr val="E7E6E6"/>
    </a:lt2>
    <a:accent1>
      <a:srgbClr val="B15303"/>
    </a:accent1>
    <a:accent2>
      <a:srgbClr val="D16922"/>
    </a:accent2>
    <a:accent3>
      <a:srgbClr val="A5A5A5"/>
    </a:accent3>
    <a:accent4>
      <a:srgbClr val="D4743C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DIGESTIF">
    <a:dk1>
      <a:srgbClr val="000000"/>
    </a:dk1>
    <a:lt1>
      <a:srgbClr val="FFFFFF"/>
    </a:lt1>
    <a:dk2>
      <a:srgbClr val="44546A"/>
    </a:dk2>
    <a:lt2>
      <a:srgbClr val="E7E6E6"/>
    </a:lt2>
    <a:accent1>
      <a:srgbClr val="B15303"/>
    </a:accent1>
    <a:accent2>
      <a:srgbClr val="D16922"/>
    </a:accent2>
    <a:accent3>
      <a:srgbClr val="A5A5A5"/>
    </a:accent3>
    <a:accent4>
      <a:srgbClr val="D4743C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DIGESTIF">
    <a:dk1>
      <a:srgbClr val="000000"/>
    </a:dk1>
    <a:lt1>
      <a:srgbClr val="FFFFFF"/>
    </a:lt1>
    <a:dk2>
      <a:srgbClr val="44546A"/>
    </a:dk2>
    <a:lt2>
      <a:srgbClr val="E7E6E6"/>
    </a:lt2>
    <a:accent1>
      <a:srgbClr val="B15303"/>
    </a:accent1>
    <a:accent2>
      <a:srgbClr val="D16922"/>
    </a:accent2>
    <a:accent3>
      <a:srgbClr val="A5A5A5"/>
    </a:accent3>
    <a:accent4>
      <a:srgbClr val="D4743C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DIGESTIF">
    <a:dk1>
      <a:srgbClr val="000000"/>
    </a:dk1>
    <a:lt1>
      <a:srgbClr val="FFFFFF"/>
    </a:lt1>
    <a:dk2>
      <a:srgbClr val="44546A"/>
    </a:dk2>
    <a:lt2>
      <a:srgbClr val="E7E6E6"/>
    </a:lt2>
    <a:accent1>
      <a:srgbClr val="B15303"/>
    </a:accent1>
    <a:accent2>
      <a:srgbClr val="D16922"/>
    </a:accent2>
    <a:accent3>
      <a:srgbClr val="A5A5A5"/>
    </a:accent3>
    <a:accent4>
      <a:srgbClr val="D4743C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DIGESTIF">
    <a:dk1>
      <a:srgbClr val="000000"/>
    </a:dk1>
    <a:lt1>
      <a:srgbClr val="FFFFFF"/>
    </a:lt1>
    <a:dk2>
      <a:srgbClr val="44546A"/>
    </a:dk2>
    <a:lt2>
      <a:srgbClr val="E7E6E6"/>
    </a:lt2>
    <a:accent1>
      <a:srgbClr val="B15303"/>
    </a:accent1>
    <a:accent2>
      <a:srgbClr val="D16922"/>
    </a:accent2>
    <a:accent3>
      <a:srgbClr val="A5A5A5"/>
    </a:accent3>
    <a:accent4>
      <a:srgbClr val="D4743C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DIGESTIF">
    <a:dk1>
      <a:srgbClr val="000000"/>
    </a:dk1>
    <a:lt1>
      <a:srgbClr val="FFFFFF"/>
    </a:lt1>
    <a:dk2>
      <a:srgbClr val="44546A"/>
    </a:dk2>
    <a:lt2>
      <a:srgbClr val="E7E6E6"/>
    </a:lt2>
    <a:accent1>
      <a:srgbClr val="B15303"/>
    </a:accent1>
    <a:accent2>
      <a:srgbClr val="D16922"/>
    </a:accent2>
    <a:accent3>
      <a:srgbClr val="A5A5A5"/>
    </a:accent3>
    <a:accent4>
      <a:srgbClr val="D4743C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DIGESTIF">
    <a:dk1>
      <a:srgbClr val="000000"/>
    </a:dk1>
    <a:lt1>
      <a:srgbClr val="FFFFFF"/>
    </a:lt1>
    <a:dk2>
      <a:srgbClr val="44546A"/>
    </a:dk2>
    <a:lt2>
      <a:srgbClr val="E7E6E6"/>
    </a:lt2>
    <a:accent1>
      <a:srgbClr val="B15303"/>
    </a:accent1>
    <a:accent2>
      <a:srgbClr val="D16922"/>
    </a:accent2>
    <a:accent3>
      <a:srgbClr val="A5A5A5"/>
    </a:accent3>
    <a:accent4>
      <a:srgbClr val="D4743C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DIGESTIF">
    <a:dk1>
      <a:srgbClr val="000000"/>
    </a:dk1>
    <a:lt1>
      <a:srgbClr val="FFFFFF"/>
    </a:lt1>
    <a:dk2>
      <a:srgbClr val="44546A"/>
    </a:dk2>
    <a:lt2>
      <a:srgbClr val="E7E6E6"/>
    </a:lt2>
    <a:accent1>
      <a:srgbClr val="B15303"/>
    </a:accent1>
    <a:accent2>
      <a:srgbClr val="D16922"/>
    </a:accent2>
    <a:accent3>
      <a:srgbClr val="A5A5A5"/>
    </a:accent3>
    <a:accent4>
      <a:srgbClr val="D4743C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DIGESTIF">
    <a:dk1>
      <a:srgbClr val="000000"/>
    </a:dk1>
    <a:lt1>
      <a:srgbClr val="FFFFFF"/>
    </a:lt1>
    <a:dk2>
      <a:srgbClr val="44546A"/>
    </a:dk2>
    <a:lt2>
      <a:srgbClr val="E7E6E6"/>
    </a:lt2>
    <a:accent1>
      <a:srgbClr val="B15303"/>
    </a:accent1>
    <a:accent2>
      <a:srgbClr val="D16922"/>
    </a:accent2>
    <a:accent3>
      <a:srgbClr val="A5A5A5"/>
    </a:accent3>
    <a:accent4>
      <a:srgbClr val="D4743C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DIGESTIF">
    <a:dk1>
      <a:srgbClr val="000000"/>
    </a:dk1>
    <a:lt1>
      <a:srgbClr val="FFFFFF"/>
    </a:lt1>
    <a:dk2>
      <a:srgbClr val="44546A"/>
    </a:dk2>
    <a:lt2>
      <a:srgbClr val="E7E6E6"/>
    </a:lt2>
    <a:accent1>
      <a:srgbClr val="B15303"/>
    </a:accent1>
    <a:accent2>
      <a:srgbClr val="D16922"/>
    </a:accent2>
    <a:accent3>
      <a:srgbClr val="A5A5A5"/>
    </a:accent3>
    <a:accent4>
      <a:srgbClr val="D4743C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.xml><?xml version="1.0" encoding="utf-8"?>
<a:themeOverride xmlns:a="http://schemas.openxmlformats.org/drawingml/2006/main">
  <a:clrScheme name="DIGESTIF">
    <a:dk1>
      <a:srgbClr val="000000"/>
    </a:dk1>
    <a:lt1>
      <a:srgbClr val="FFFFFF"/>
    </a:lt1>
    <a:dk2>
      <a:srgbClr val="44546A"/>
    </a:dk2>
    <a:lt2>
      <a:srgbClr val="E7E6E6"/>
    </a:lt2>
    <a:accent1>
      <a:srgbClr val="B15303"/>
    </a:accent1>
    <a:accent2>
      <a:srgbClr val="D16922"/>
    </a:accent2>
    <a:accent3>
      <a:srgbClr val="A5A5A5"/>
    </a:accent3>
    <a:accent4>
      <a:srgbClr val="D4743C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2.xml><?xml version="1.0" encoding="utf-8"?>
<a:themeOverride xmlns:a="http://schemas.openxmlformats.org/drawingml/2006/main">
  <a:clrScheme name="DIGESTIF">
    <a:dk1>
      <a:srgbClr val="000000"/>
    </a:dk1>
    <a:lt1>
      <a:srgbClr val="FFFFFF"/>
    </a:lt1>
    <a:dk2>
      <a:srgbClr val="44546A"/>
    </a:dk2>
    <a:lt2>
      <a:srgbClr val="E7E6E6"/>
    </a:lt2>
    <a:accent1>
      <a:srgbClr val="B15303"/>
    </a:accent1>
    <a:accent2>
      <a:srgbClr val="D16922"/>
    </a:accent2>
    <a:accent3>
      <a:srgbClr val="A5A5A5"/>
    </a:accent3>
    <a:accent4>
      <a:srgbClr val="D4743C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3.xml><?xml version="1.0" encoding="utf-8"?>
<a:themeOverride xmlns:a="http://schemas.openxmlformats.org/drawingml/2006/main">
  <a:clrScheme name="DIGESTIF">
    <a:dk1>
      <a:srgbClr val="000000"/>
    </a:dk1>
    <a:lt1>
      <a:srgbClr val="FFFFFF"/>
    </a:lt1>
    <a:dk2>
      <a:srgbClr val="44546A"/>
    </a:dk2>
    <a:lt2>
      <a:srgbClr val="E7E6E6"/>
    </a:lt2>
    <a:accent1>
      <a:srgbClr val="B15303"/>
    </a:accent1>
    <a:accent2>
      <a:srgbClr val="D16922"/>
    </a:accent2>
    <a:accent3>
      <a:srgbClr val="A5A5A5"/>
    </a:accent3>
    <a:accent4>
      <a:srgbClr val="D4743C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4.xml><?xml version="1.0" encoding="utf-8"?>
<a:themeOverride xmlns:a="http://schemas.openxmlformats.org/drawingml/2006/main">
  <a:clrScheme name="DIGESTIF">
    <a:dk1>
      <a:srgbClr val="000000"/>
    </a:dk1>
    <a:lt1>
      <a:srgbClr val="FFFFFF"/>
    </a:lt1>
    <a:dk2>
      <a:srgbClr val="44546A"/>
    </a:dk2>
    <a:lt2>
      <a:srgbClr val="E7E6E6"/>
    </a:lt2>
    <a:accent1>
      <a:srgbClr val="B15303"/>
    </a:accent1>
    <a:accent2>
      <a:srgbClr val="D16922"/>
    </a:accent2>
    <a:accent3>
      <a:srgbClr val="A5A5A5"/>
    </a:accent3>
    <a:accent4>
      <a:srgbClr val="D4743C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5.xml><?xml version="1.0" encoding="utf-8"?>
<a:themeOverride xmlns:a="http://schemas.openxmlformats.org/drawingml/2006/main">
  <a:clrScheme name="DIGESTIF">
    <a:dk1>
      <a:srgbClr val="000000"/>
    </a:dk1>
    <a:lt1>
      <a:srgbClr val="FFFFFF"/>
    </a:lt1>
    <a:dk2>
      <a:srgbClr val="44546A"/>
    </a:dk2>
    <a:lt2>
      <a:srgbClr val="E7E6E6"/>
    </a:lt2>
    <a:accent1>
      <a:srgbClr val="B15303"/>
    </a:accent1>
    <a:accent2>
      <a:srgbClr val="D16922"/>
    </a:accent2>
    <a:accent3>
      <a:srgbClr val="A5A5A5"/>
    </a:accent3>
    <a:accent4>
      <a:srgbClr val="D4743C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6.xml><?xml version="1.0" encoding="utf-8"?>
<a:themeOverride xmlns:a="http://schemas.openxmlformats.org/drawingml/2006/main">
  <a:clrScheme name="DIGESTIF">
    <a:dk1>
      <a:srgbClr val="000000"/>
    </a:dk1>
    <a:lt1>
      <a:srgbClr val="FFFFFF"/>
    </a:lt1>
    <a:dk2>
      <a:srgbClr val="44546A"/>
    </a:dk2>
    <a:lt2>
      <a:srgbClr val="E7E6E6"/>
    </a:lt2>
    <a:accent1>
      <a:srgbClr val="B15303"/>
    </a:accent1>
    <a:accent2>
      <a:srgbClr val="D16922"/>
    </a:accent2>
    <a:accent3>
      <a:srgbClr val="A5A5A5"/>
    </a:accent3>
    <a:accent4>
      <a:srgbClr val="D4743C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7.xml><?xml version="1.0" encoding="utf-8"?>
<a:themeOverride xmlns:a="http://schemas.openxmlformats.org/drawingml/2006/main">
  <a:clrScheme name="DIGESTIF">
    <a:dk1>
      <a:srgbClr val="000000"/>
    </a:dk1>
    <a:lt1>
      <a:srgbClr val="FFFFFF"/>
    </a:lt1>
    <a:dk2>
      <a:srgbClr val="44546A"/>
    </a:dk2>
    <a:lt2>
      <a:srgbClr val="E7E6E6"/>
    </a:lt2>
    <a:accent1>
      <a:srgbClr val="B15303"/>
    </a:accent1>
    <a:accent2>
      <a:srgbClr val="D16922"/>
    </a:accent2>
    <a:accent3>
      <a:srgbClr val="A5A5A5"/>
    </a:accent3>
    <a:accent4>
      <a:srgbClr val="D4743C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8.xml><?xml version="1.0" encoding="utf-8"?>
<a:themeOverride xmlns:a="http://schemas.openxmlformats.org/drawingml/2006/main">
  <a:clrScheme name="DIGESTIF">
    <a:dk1>
      <a:srgbClr val="000000"/>
    </a:dk1>
    <a:lt1>
      <a:srgbClr val="FFFFFF"/>
    </a:lt1>
    <a:dk2>
      <a:srgbClr val="44546A"/>
    </a:dk2>
    <a:lt2>
      <a:srgbClr val="E7E6E6"/>
    </a:lt2>
    <a:accent1>
      <a:srgbClr val="B15303"/>
    </a:accent1>
    <a:accent2>
      <a:srgbClr val="D16922"/>
    </a:accent2>
    <a:accent3>
      <a:srgbClr val="A5A5A5"/>
    </a:accent3>
    <a:accent4>
      <a:srgbClr val="D4743C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9.xml><?xml version="1.0" encoding="utf-8"?>
<a:themeOverride xmlns:a="http://schemas.openxmlformats.org/drawingml/2006/main">
  <a:clrScheme name="DIGESTIF">
    <a:dk1>
      <a:srgbClr val="000000"/>
    </a:dk1>
    <a:lt1>
      <a:srgbClr val="FFFFFF"/>
    </a:lt1>
    <a:dk2>
      <a:srgbClr val="44546A"/>
    </a:dk2>
    <a:lt2>
      <a:srgbClr val="E7E6E6"/>
    </a:lt2>
    <a:accent1>
      <a:srgbClr val="B15303"/>
    </a:accent1>
    <a:accent2>
      <a:srgbClr val="D16922"/>
    </a:accent2>
    <a:accent3>
      <a:srgbClr val="A5A5A5"/>
    </a:accent3>
    <a:accent4>
      <a:srgbClr val="D4743C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DIGESTIF">
    <a:dk1>
      <a:srgbClr val="000000"/>
    </a:dk1>
    <a:lt1>
      <a:srgbClr val="FFFFFF"/>
    </a:lt1>
    <a:dk2>
      <a:srgbClr val="44546A"/>
    </a:dk2>
    <a:lt2>
      <a:srgbClr val="E7E6E6"/>
    </a:lt2>
    <a:accent1>
      <a:srgbClr val="B15303"/>
    </a:accent1>
    <a:accent2>
      <a:srgbClr val="D16922"/>
    </a:accent2>
    <a:accent3>
      <a:srgbClr val="A5A5A5"/>
    </a:accent3>
    <a:accent4>
      <a:srgbClr val="D4743C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0.xml><?xml version="1.0" encoding="utf-8"?>
<a:themeOverride xmlns:a="http://schemas.openxmlformats.org/drawingml/2006/main">
  <a:clrScheme name="DIGESTIF">
    <a:dk1>
      <a:srgbClr val="000000"/>
    </a:dk1>
    <a:lt1>
      <a:srgbClr val="FFFFFF"/>
    </a:lt1>
    <a:dk2>
      <a:srgbClr val="44546A"/>
    </a:dk2>
    <a:lt2>
      <a:srgbClr val="E7E6E6"/>
    </a:lt2>
    <a:accent1>
      <a:srgbClr val="B15303"/>
    </a:accent1>
    <a:accent2>
      <a:srgbClr val="D16922"/>
    </a:accent2>
    <a:accent3>
      <a:srgbClr val="A5A5A5"/>
    </a:accent3>
    <a:accent4>
      <a:srgbClr val="D4743C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1.xml><?xml version="1.0" encoding="utf-8"?>
<a:themeOverride xmlns:a="http://schemas.openxmlformats.org/drawingml/2006/main">
  <a:clrScheme name="DIGESTIF">
    <a:dk1>
      <a:srgbClr val="000000"/>
    </a:dk1>
    <a:lt1>
      <a:srgbClr val="FFFFFF"/>
    </a:lt1>
    <a:dk2>
      <a:srgbClr val="44546A"/>
    </a:dk2>
    <a:lt2>
      <a:srgbClr val="E7E6E6"/>
    </a:lt2>
    <a:accent1>
      <a:srgbClr val="B15303"/>
    </a:accent1>
    <a:accent2>
      <a:srgbClr val="D16922"/>
    </a:accent2>
    <a:accent3>
      <a:srgbClr val="A5A5A5"/>
    </a:accent3>
    <a:accent4>
      <a:srgbClr val="D4743C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2.xml><?xml version="1.0" encoding="utf-8"?>
<a:themeOverride xmlns:a="http://schemas.openxmlformats.org/drawingml/2006/main">
  <a:clrScheme name="DIGESTIF">
    <a:dk1>
      <a:srgbClr val="000000"/>
    </a:dk1>
    <a:lt1>
      <a:srgbClr val="FFFFFF"/>
    </a:lt1>
    <a:dk2>
      <a:srgbClr val="44546A"/>
    </a:dk2>
    <a:lt2>
      <a:srgbClr val="E7E6E6"/>
    </a:lt2>
    <a:accent1>
      <a:srgbClr val="B15303"/>
    </a:accent1>
    <a:accent2>
      <a:srgbClr val="D16922"/>
    </a:accent2>
    <a:accent3>
      <a:srgbClr val="A5A5A5"/>
    </a:accent3>
    <a:accent4>
      <a:srgbClr val="D4743C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3.xml><?xml version="1.0" encoding="utf-8"?>
<a:themeOverride xmlns:a="http://schemas.openxmlformats.org/drawingml/2006/main">
  <a:clrScheme name="DIGESTIF">
    <a:dk1>
      <a:srgbClr val="000000"/>
    </a:dk1>
    <a:lt1>
      <a:srgbClr val="FFFFFF"/>
    </a:lt1>
    <a:dk2>
      <a:srgbClr val="44546A"/>
    </a:dk2>
    <a:lt2>
      <a:srgbClr val="E7E6E6"/>
    </a:lt2>
    <a:accent1>
      <a:srgbClr val="B15303"/>
    </a:accent1>
    <a:accent2>
      <a:srgbClr val="D16922"/>
    </a:accent2>
    <a:accent3>
      <a:srgbClr val="A5A5A5"/>
    </a:accent3>
    <a:accent4>
      <a:srgbClr val="D4743C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4.xml><?xml version="1.0" encoding="utf-8"?>
<a:themeOverride xmlns:a="http://schemas.openxmlformats.org/drawingml/2006/main">
  <a:clrScheme name="DIGESTIF">
    <a:dk1>
      <a:srgbClr val="000000"/>
    </a:dk1>
    <a:lt1>
      <a:srgbClr val="FFFFFF"/>
    </a:lt1>
    <a:dk2>
      <a:srgbClr val="44546A"/>
    </a:dk2>
    <a:lt2>
      <a:srgbClr val="E7E6E6"/>
    </a:lt2>
    <a:accent1>
      <a:srgbClr val="B15303"/>
    </a:accent1>
    <a:accent2>
      <a:srgbClr val="D16922"/>
    </a:accent2>
    <a:accent3>
      <a:srgbClr val="A5A5A5"/>
    </a:accent3>
    <a:accent4>
      <a:srgbClr val="D4743C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5.xml><?xml version="1.0" encoding="utf-8"?>
<a:themeOverride xmlns:a="http://schemas.openxmlformats.org/drawingml/2006/main">
  <a:clrScheme name="DIGESTIF">
    <a:dk1>
      <a:srgbClr val="000000"/>
    </a:dk1>
    <a:lt1>
      <a:srgbClr val="FFFFFF"/>
    </a:lt1>
    <a:dk2>
      <a:srgbClr val="44546A"/>
    </a:dk2>
    <a:lt2>
      <a:srgbClr val="E7E6E6"/>
    </a:lt2>
    <a:accent1>
      <a:srgbClr val="B15303"/>
    </a:accent1>
    <a:accent2>
      <a:srgbClr val="D16922"/>
    </a:accent2>
    <a:accent3>
      <a:srgbClr val="A5A5A5"/>
    </a:accent3>
    <a:accent4>
      <a:srgbClr val="D4743C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6.xml><?xml version="1.0" encoding="utf-8"?>
<a:themeOverride xmlns:a="http://schemas.openxmlformats.org/drawingml/2006/main">
  <a:clrScheme name="DIGESTIF">
    <a:dk1>
      <a:srgbClr val="000000"/>
    </a:dk1>
    <a:lt1>
      <a:srgbClr val="FFFFFF"/>
    </a:lt1>
    <a:dk2>
      <a:srgbClr val="44546A"/>
    </a:dk2>
    <a:lt2>
      <a:srgbClr val="E7E6E6"/>
    </a:lt2>
    <a:accent1>
      <a:srgbClr val="B15303"/>
    </a:accent1>
    <a:accent2>
      <a:srgbClr val="D16922"/>
    </a:accent2>
    <a:accent3>
      <a:srgbClr val="A5A5A5"/>
    </a:accent3>
    <a:accent4>
      <a:srgbClr val="D4743C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7.xml><?xml version="1.0" encoding="utf-8"?>
<a:themeOverride xmlns:a="http://schemas.openxmlformats.org/drawingml/2006/main">
  <a:clrScheme name="DIGESTIF">
    <a:dk1>
      <a:srgbClr val="000000"/>
    </a:dk1>
    <a:lt1>
      <a:srgbClr val="FFFFFF"/>
    </a:lt1>
    <a:dk2>
      <a:srgbClr val="44546A"/>
    </a:dk2>
    <a:lt2>
      <a:srgbClr val="E7E6E6"/>
    </a:lt2>
    <a:accent1>
      <a:srgbClr val="B15303"/>
    </a:accent1>
    <a:accent2>
      <a:srgbClr val="D16922"/>
    </a:accent2>
    <a:accent3>
      <a:srgbClr val="A5A5A5"/>
    </a:accent3>
    <a:accent4>
      <a:srgbClr val="D4743C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8.xml><?xml version="1.0" encoding="utf-8"?>
<a:themeOverride xmlns:a="http://schemas.openxmlformats.org/drawingml/2006/main">
  <a:clrScheme name="DIGESTIF">
    <a:dk1>
      <a:srgbClr val="000000"/>
    </a:dk1>
    <a:lt1>
      <a:srgbClr val="FFFFFF"/>
    </a:lt1>
    <a:dk2>
      <a:srgbClr val="44546A"/>
    </a:dk2>
    <a:lt2>
      <a:srgbClr val="E7E6E6"/>
    </a:lt2>
    <a:accent1>
      <a:srgbClr val="B15303"/>
    </a:accent1>
    <a:accent2>
      <a:srgbClr val="D16922"/>
    </a:accent2>
    <a:accent3>
      <a:srgbClr val="A5A5A5"/>
    </a:accent3>
    <a:accent4>
      <a:srgbClr val="D4743C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9.xml><?xml version="1.0" encoding="utf-8"?>
<a:themeOverride xmlns:a="http://schemas.openxmlformats.org/drawingml/2006/main">
  <a:clrScheme name="DIGESTIF">
    <a:dk1>
      <a:srgbClr val="000000"/>
    </a:dk1>
    <a:lt1>
      <a:srgbClr val="FFFFFF"/>
    </a:lt1>
    <a:dk2>
      <a:srgbClr val="44546A"/>
    </a:dk2>
    <a:lt2>
      <a:srgbClr val="E7E6E6"/>
    </a:lt2>
    <a:accent1>
      <a:srgbClr val="B15303"/>
    </a:accent1>
    <a:accent2>
      <a:srgbClr val="D16922"/>
    </a:accent2>
    <a:accent3>
      <a:srgbClr val="A5A5A5"/>
    </a:accent3>
    <a:accent4>
      <a:srgbClr val="D4743C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DIGESTIF">
    <a:dk1>
      <a:srgbClr val="000000"/>
    </a:dk1>
    <a:lt1>
      <a:srgbClr val="FFFFFF"/>
    </a:lt1>
    <a:dk2>
      <a:srgbClr val="44546A"/>
    </a:dk2>
    <a:lt2>
      <a:srgbClr val="E7E6E6"/>
    </a:lt2>
    <a:accent1>
      <a:srgbClr val="B15303"/>
    </a:accent1>
    <a:accent2>
      <a:srgbClr val="D16922"/>
    </a:accent2>
    <a:accent3>
      <a:srgbClr val="A5A5A5"/>
    </a:accent3>
    <a:accent4>
      <a:srgbClr val="D4743C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0.xml><?xml version="1.0" encoding="utf-8"?>
<a:themeOverride xmlns:a="http://schemas.openxmlformats.org/drawingml/2006/main">
  <a:clrScheme name="DIGESTIF">
    <a:dk1>
      <a:srgbClr val="000000"/>
    </a:dk1>
    <a:lt1>
      <a:srgbClr val="FFFFFF"/>
    </a:lt1>
    <a:dk2>
      <a:srgbClr val="44546A"/>
    </a:dk2>
    <a:lt2>
      <a:srgbClr val="E7E6E6"/>
    </a:lt2>
    <a:accent1>
      <a:srgbClr val="B15303"/>
    </a:accent1>
    <a:accent2>
      <a:srgbClr val="D16922"/>
    </a:accent2>
    <a:accent3>
      <a:srgbClr val="A5A5A5"/>
    </a:accent3>
    <a:accent4>
      <a:srgbClr val="D4743C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1.xml><?xml version="1.0" encoding="utf-8"?>
<a:themeOverride xmlns:a="http://schemas.openxmlformats.org/drawingml/2006/main">
  <a:clrScheme name="DIGESTIF">
    <a:dk1>
      <a:srgbClr val="000000"/>
    </a:dk1>
    <a:lt1>
      <a:srgbClr val="FFFFFF"/>
    </a:lt1>
    <a:dk2>
      <a:srgbClr val="44546A"/>
    </a:dk2>
    <a:lt2>
      <a:srgbClr val="E7E6E6"/>
    </a:lt2>
    <a:accent1>
      <a:srgbClr val="B15303"/>
    </a:accent1>
    <a:accent2>
      <a:srgbClr val="D16922"/>
    </a:accent2>
    <a:accent3>
      <a:srgbClr val="A5A5A5"/>
    </a:accent3>
    <a:accent4>
      <a:srgbClr val="D4743C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2.xml><?xml version="1.0" encoding="utf-8"?>
<a:themeOverride xmlns:a="http://schemas.openxmlformats.org/drawingml/2006/main">
  <a:clrScheme name="DIGESTIF">
    <a:dk1>
      <a:srgbClr val="000000"/>
    </a:dk1>
    <a:lt1>
      <a:srgbClr val="FFFFFF"/>
    </a:lt1>
    <a:dk2>
      <a:srgbClr val="44546A"/>
    </a:dk2>
    <a:lt2>
      <a:srgbClr val="E7E6E6"/>
    </a:lt2>
    <a:accent1>
      <a:srgbClr val="B15303"/>
    </a:accent1>
    <a:accent2>
      <a:srgbClr val="D16922"/>
    </a:accent2>
    <a:accent3>
      <a:srgbClr val="A5A5A5"/>
    </a:accent3>
    <a:accent4>
      <a:srgbClr val="D4743C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3.xml><?xml version="1.0" encoding="utf-8"?>
<a:themeOverride xmlns:a="http://schemas.openxmlformats.org/drawingml/2006/main">
  <a:clrScheme name="DIGESTIF">
    <a:dk1>
      <a:srgbClr val="000000"/>
    </a:dk1>
    <a:lt1>
      <a:srgbClr val="FFFFFF"/>
    </a:lt1>
    <a:dk2>
      <a:srgbClr val="44546A"/>
    </a:dk2>
    <a:lt2>
      <a:srgbClr val="E7E6E6"/>
    </a:lt2>
    <a:accent1>
      <a:srgbClr val="B15303"/>
    </a:accent1>
    <a:accent2>
      <a:srgbClr val="D16922"/>
    </a:accent2>
    <a:accent3>
      <a:srgbClr val="A5A5A5"/>
    </a:accent3>
    <a:accent4>
      <a:srgbClr val="D4743C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4.xml><?xml version="1.0" encoding="utf-8"?>
<a:themeOverride xmlns:a="http://schemas.openxmlformats.org/drawingml/2006/main">
  <a:clrScheme name="DIGESTIF">
    <a:dk1>
      <a:srgbClr val="000000"/>
    </a:dk1>
    <a:lt1>
      <a:srgbClr val="FFFFFF"/>
    </a:lt1>
    <a:dk2>
      <a:srgbClr val="44546A"/>
    </a:dk2>
    <a:lt2>
      <a:srgbClr val="E7E6E6"/>
    </a:lt2>
    <a:accent1>
      <a:srgbClr val="B15303"/>
    </a:accent1>
    <a:accent2>
      <a:srgbClr val="D16922"/>
    </a:accent2>
    <a:accent3>
      <a:srgbClr val="A5A5A5"/>
    </a:accent3>
    <a:accent4>
      <a:srgbClr val="D4743C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5.xml><?xml version="1.0" encoding="utf-8"?>
<a:themeOverride xmlns:a="http://schemas.openxmlformats.org/drawingml/2006/main">
  <a:clrScheme name="DIGESTIF">
    <a:dk1>
      <a:srgbClr val="000000"/>
    </a:dk1>
    <a:lt1>
      <a:srgbClr val="FFFFFF"/>
    </a:lt1>
    <a:dk2>
      <a:srgbClr val="44546A"/>
    </a:dk2>
    <a:lt2>
      <a:srgbClr val="E7E6E6"/>
    </a:lt2>
    <a:accent1>
      <a:srgbClr val="B15303"/>
    </a:accent1>
    <a:accent2>
      <a:srgbClr val="D16922"/>
    </a:accent2>
    <a:accent3>
      <a:srgbClr val="A5A5A5"/>
    </a:accent3>
    <a:accent4>
      <a:srgbClr val="D4743C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6.xml><?xml version="1.0" encoding="utf-8"?>
<a:themeOverride xmlns:a="http://schemas.openxmlformats.org/drawingml/2006/main">
  <a:clrScheme name="DIGESTIF">
    <a:dk1>
      <a:srgbClr val="000000"/>
    </a:dk1>
    <a:lt1>
      <a:srgbClr val="FFFFFF"/>
    </a:lt1>
    <a:dk2>
      <a:srgbClr val="44546A"/>
    </a:dk2>
    <a:lt2>
      <a:srgbClr val="E7E6E6"/>
    </a:lt2>
    <a:accent1>
      <a:srgbClr val="B15303"/>
    </a:accent1>
    <a:accent2>
      <a:srgbClr val="D16922"/>
    </a:accent2>
    <a:accent3>
      <a:srgbClr val="A5A5A5"/>
    </a:accent3>
    <a:accent4>
      <a:srgbClr val="D4743C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7.xml><?xml version="1.0" encoding="utf-8"?>
<a:themeOverride xmlns:a="http://schemas.openxmlformats.org/drawingml/2006/main">
  <a:clrScheme name="DIGESTIF">
    <a:dk1>
      <a:srgbClr val="000000"/>
    </a:dk1>
    <a:lt1>
      <a:srgbClr val="FFFFFF"/>
    </a:lt1>
    <a:dk2>
      <a:srgbClr val="44546A"/>
    </a:dk2>
    <a:lt2>
      <a:srgbClr val="E7E6E6"/>
    </a:lt2>
    <a:accent1>
      <a:srgbClr val="B15303"/>
    </a:accent1>
    <a:accent2>
      <a:srgbClr val="D16922"/>
    </a:accent2>
    <a:accent3>
      <a:srgbClr val="A5A5A5"/>
    </a:accent3>
    <a:accent4>
      <a:srgbClr val="D4743C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8.xml><?xml version="1.0" encoding="utf-8"?>
<a:themeOverride xmlns:a="http://schemas.openxmlformats.org/drawingml/2006/main">
  <a:clrScheme name="DIGESTIF">
    <a:dk1>
      <a:srgbClr val="000000"/>
    </a:dk1>
    <a:lt1>
      <a:srgbClr val="FFFFFF"/>
    </a:lt1>
    <a:dk2>
      <a:srgbClr val="44546A"/>
    </a:dk2>
    <a:lt2>
      <a:srgbClr val="E7E6E6"/>
    </a:lt2>
    <a:accent1>
      <a:srgbClr val="B15303"/>
    </a:accent1>
    <a:accent2>
      <a:srgbClr val="D16922"/>
    </a:accent2>
    <a:accent3>
      <a:srgbClr val="A5A5A5"/>
    </a:accent3>
    <a:accent4>
      <a:srgbClr val="D4743C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9.xml><?xml version="1.0" encoding="utf-8"?>
<a:themeOverride xmlns:a="http://schemas.openxmlformats.org/drawingml/2006/main">
  <a:clrScheme name="DIGESTIF">
    <a:dk1>
      <a:srgbClr val="000000"/>
    </a:dk1>
    <a:lt1>
      <a:srgbClr val="FFFFFF"/>
    </a:lt1>
    <a:dk2>
      <a:srgbClr val="44546A"/>
    </a:dk2>
    <a:lt2>
      <a:srgbClr val="E7E6E6"/>
    </a:lt2>
    <a:accent1>
      <a:srgbClr val="B15303"/>
    </a:accent1>
    <a:accent2>
      <a:srgbClr val="D16922"/>
    </a:accent2>
    <a:accent3>
      <a:srgbClr val="A5A5A5"/>
    </a:accent3>
    <a:accent4>
      <a:srgbClr val="D4743C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DIGESTIF">
    <a:dk1>
      <a:srgbClr val="000000"/>
    </a:dk1>
    <a:lt1>
      <a:srgbClr val="FFFFFF"/>
    </a:lt1>
    <a:dk2>
      <a:srgbClr val="44546A"/>
    </a:dk2>
    <a:lt2>
      <a:srgbClr val="E7E6E6"/>
    </a:lt2>
    <a:accent1>
      <a:srgbClr val="B15303"/>
    </a:accent1>
    <a:accent2>
      <a:srgbClr val="D16922"/>
    </a:accent2>
    <a:accent3>
      <a:srgbClr val="A5A5A5"/>
    </a:accent3>
    <a:accent4>
      <a:srgbClr val="D4743C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0.xml><?xml version="1.0" encoding="utf-8"?>
<a:themeOverride xmlns:a="http://schemas.openxmlformats.org/drawingml/2006/main">
  <a:clrScheme name="DIGESTIF">
    <a:dk1>
      <a:srgbClr val="000000"/>
    </a:dk1>
    <a:lt1>
      <a:srgbClr val="FFFFFF"/>
    </a:lt1>
    <a:dk2>
      <a:srgbClr val="44546A"/>
    </a:dk2>
    <a:lt2>
      <a:srgbClr val="E7E6E6"/>
    </a:lt2>
    <a:accent1>
      <a:srgbClr val="B15303"/>
    </a:accent1>
    <a:accent2>
      <a:srgbClr val="D16922"/>
    </a:accent2>
    <a:accent3>
      <a:srgbClr val="A5A5A5"/>
    </a:accent3>
    <a:accent4>
      <a:srgbClr val="D4743C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1.xml><?xml version="1.0" encoding="utf-8"?>
<a:themeOverride xmlns:a="http://schemas.openxmlformats.org/drawingml/2006/main">
  <a:clrScheme name="DIGESTIF">
    <a:dk1>
      <a:srgbClr val="000000"/>
    </a:dk1>
    <a:lt1>
      <a:srgbClr val="FFFFFF"/>
    </a:lt1>
    <a:dk2>
      <a:srgbClr val="44546A"/>
    </a:dk2>
    <a:lt2>
      <a:srgbClr val="E7E6E6"/>
    </a:lt2>
    <a:accent1>
      <a:srgbClr val="B15303"/>
    </a:accent1>
    <a:accent2>
      <a:srgbClr val="D16922"/>
    </a:accent2>
    <a:accent3>
      <a:srgbClr val="A5A5A5"/>
    </a:accent3>
    <a:accent4>
      <a:srgbClr val="D4743C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2.xml><?xml version="1.0" encoding="utf-8"?>
<a:themeOverride xmlns:a="http://schemas.openxmlformats.org/drawingml/2006/main">
  <a:clrScheme name="DIGESTIF">
    <a:dk1>
      <a:srgbClr val="000000"/>
    </a:dk1>
    <a:lt1>
      <a:srgbClr val="FFFFFF"/>
    </a:lt1>
    <a:dk2>
      <a:srgbClr val="44546A"/>
    </a:dk2>
    <a:lt2>
      <a:srgbClr val="E7E6E6"/>
    </a:lt2>
    <a:accent1>
      <a:srgbClr val="B15303"/>
    </a:accent1>
    <a:accent2>
      <a:srgbClr val="D16922"/>
    </a:accent2>
    <a:accent3>
      <a:srgbClr val="A5A5A5"/>
    </a:accent3>
    <a:accent4>
      <a:srgbClr val="D4743C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3.xml><?xml version="1.0" encoding="utf-8"?>
<a:themeOverride xmlns:a="http://schemas.openxmlformats.org/drawingml/2006/main">
  <a:clrScheme name="DIGESTIF">
    <a:dk1>
      <a:srgbClr val="000000"/>
    </a:dk1>
    <a:lt1>
      <a:srgbClr val="FFFFFF"/>
    </a:lt1>
    <a:dk2>
      <a:srgbClr val="44546A"/>
    </a:dk2>
    <a:lt2>
      <a:srgbClr val="E7E6E6"/>
    </a:lt2>
    <a:accent1>
      <a:srgbClr val="B15303"/>
    </a:accent1>
    <a:accent2>
      <a:srgbClr val="D16922"/>
    </a:accent2>
    <a:accent3>
      <a:srgbClr val="A5A5A5"/>
    </a:accent3>
    <a:accent4>
      <a:srgbClr val="D4743C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4.xml><?xml version="1.0" encoding="utf-8"?>
<a:themeOverride xmlns:a="http://schemas.openxmlformats.org/drawingml/2006/main">
  <a:clrScheme name="DIGESTIF">
    <a:dk1>
      <a:srgbClr val="000000"/>
    </a:dk1>
    <a:lt1>
      <a:srgbClr val="FFFFFF"/>
    </a:lt1>
    <a:dk2>
      <a:srgbClr val="44546A"/>
    </a:dk2>
    <a:lt2>
      <a:srgbClr val="E7E6E6"/>
    </a:lt2>
    <a:accent1>
      <a:srgbClr val="B15303"/>
    </a:accent1>
    <a:accent2>
      <a:srgbClr val="D16922"/>
    </a:accent2>
    <a:accent3>
      <a:srgbClr val="A5A5A5"/>
    </a:accent3>
    <a:accent4>
      <a:srgbClr val="D4743C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5.xml><?xml version="1.0" encoding="utf-8"?>
<a:themeOverride xmlns:a="http://schemas.openxmlformats.org/drawingml/2006/main">
  <a:clrScheme name="DIGESTIF">
    <a:dk1>
      <a:srgbClr val="000000"/>
    </a:dk1>
    <a:lt1>
      <a:srgbClr val="FFFFFF"/>
    </a:lt1>
    <a:dk2>
      <a:srgbClr val="44546A"/>
    </a:dk2>
    <a:lt2>
      <a:srgbClr val="E7E6E6"/>
    </a:lt2>
    <a:accent1>
      <a:srgbClr val="B15303"/>
    </a:accent1>
    <a:accent2>
      <a:srgbClr val="D16922"/>
    </a:accent2>
    <a:accent3>
      <a:srgbClr val="A5A5A5"/>
    </a:accent3>
    <a:accent4>
      <a:srgbClr val="D4743C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6.xml><?xml version="1.0" encoding="utf-8"?>
<a:themeOverride xmlns:a="http://schemas.openxmlformats.org/drawingml/2006/main">
  <a:clrScheme name="DIGESTIF">
    <a:dk1>
      <a:srgbClr val="000000"/>
    </a:dk1>
    <a:lt1>
      <a:srgbClr val="FFFFFF"/>
    </a:lt1>
    <a:dk2>
      <a:srgbClr val="44546A"/>
    </a:dk2>
    <a:lt2>
      <a:srgbClr val="E7E6E6"/>
    </a:lt2>
    <a:accent1>
      <a:srgbClr val="B15303"/>
    </a:accent1>
    <a:accent2>
      <a:srgbClr val="D16922"/>
    </a:accent2>
    <a:accent3>
      <a:srgbClr val="A5A5A5"/>
    </a:accent3>
    <a:accent4>
      <a:srgbClr val="D4743C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DIGESTIF">
    <a:dk1>
      <a:srgbClr val="000000"/>
    </a:dk1>
    <a:lt1>
      <a:srgbClr val="FFFFFF"/>
    </a:lt1>
    <a:dk2>
      <a:srgbClr val="44546A"/>
    </a:dk2>
    <a:lt2>
      <a:srgbClr val="E7E6E6"/>
    </a:lt2>
    <a:accent1>
      <a:srgbClr val="B15303"/>
    </a:accent1>
    <a:accent2>
      <a:srgbClr val="D16922"/>
    </a:accent2>
    <a:accent3>
      <a:srgbClr val="A5A5A5"/>
    </a:accent3>
    <a:accent4>
      <a:srgbClr val="D4743C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DIGESTIF">
    <a:dk1>
      <a:srgbClr val="000000"/>
    </a:dk1>
    <a:lt1>
      <a:srgbClr val="FFFFFF"/>
    </a:lt1>
    <a:dk2>
      <a:srgbClr val="44546A"/>
    </a:dk2>
    <a:lt2>
      <a:srgbClr val="E7E6E6"/>
    </a:lt2>
    <a:accent1>
      <a:srgbClr val="B15303"/>
    </a:accent1>
    <a:accent2>
      <a:srgbClr val="D16922"/>
    </a:accent2>
    <a:accent3>
      <a:srgbClr val="A5A5A5"/>
    </a:accent3>
    <a:accent4>
      <a:srgbClr val="D4743C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DIGESTIF">
    <a:dk1>
      <a:srgbClr val="000000"/>
    </a:dk1>
    <a:lt1>
      <a:srgbClr val="FFFFFF"/>
    </a:lt1>
    <a:dk2>
      <a:srgbClr val="44546A"/>
    </a:dk2>
    <a:lt2>
      <a:srgbClr val="E7E6E6"/>
    </a:lt2>
    <a:accent1>
      <a:srgbClr val="B15303"/>
    </a:accent1>
    <a:accent2>
      <a:srgbClr val="D16922"/>
    </a:accent2>
    <a:accent3>
      <a:srgbClr val="A5A5A5"/>
    </a:accent3>
    <a:accent4>
      <a:srgbClr val="D4743C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DIGESTIF">
    <a:dk1>
      <a:srgbClr val="000000"/>
    </a:dk1>
    <a:lt1>
      <a:srgbClr val="FFFFFF"/>
    </a:lt1>
    <a:dk2>
      <a:srgbClr val="44546A"/>
    </a:dk2>
    <a:lt2>
      <a:srgbClr val="E7E6E6"/>
    </a:lt2>
    <a:accent1>
      <a:srgbClr val="B15303"/>
    </a:accent1>
    <a:accent2>
      <a:srgbClr val="D16922"/>
    </a:accent2>
    <a:accent3>
      <a:srgbClr val="A5A5A5"/>
    </a:accent3>
    <a:accent4>
      <a:srgbClr val="D4743C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8020</TotalTime>
  <Words>10310</Words>
  <Application>Microsoft Office PowerPoint</Application>
  <PresentationFormat>Grand écran</PresentationFormat>
  <Paragraphs>3848</Paragraphs>
  <Slides>79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8</vt:i4>
      </vt:variant>
      <vt:variant>
        <vt:lpstr>Titres des diapositives</vt:lpstr>
      </vt:variant>
      <vt:variant>
        <vt:i4>79</vt:i4>
      </vt:variant>
    </vt:vector>
  </HeadingPairs>
  <TitlesOfParts>
    <vt:vector size="97" baseType="lpstr">
      <vt:lpstr>宋体</vt:lpstr>
      <vt:lpstr>Arial</vt:lpstr>
      <vt:lpstr>Arial Narrow</vt:lpstr>
      <vt:lpstr>Calibri</vt:lpstr>
      <vt:lpstr>Century Gothic</vt:lpstr>
      <vt:lpstr>geneve</vt:lpstr>
      <vt:lpstr>Gordita</vt:lpstr>
      <vt:lpstr>Gordita Light</vt:lpstr>
      <vt:lpstr>Police système Courant</vt:lpstr>
      <vt:lpstr>Wingdings</vt:lpstr>
      <vt:lpstr>HEMATOLOGIE</vt:lpstr>
      <vt:lpstr>1_HEMATOLOGIE</vt:lpstr>
      <vt:lpstr>7_HEMATOLOGIE</vt:lpstr>
      <vt:lpstr>13_HEMATOLOGIE</vt:lpstr>
      <vt:lpstr>14_HEMATOLOGIE</vt:lpstr>
      <vt:lpstr>15_HEMATOLOGIE</vt:lpstr>
      <vt:lpstr>2_HEMATOLOGIE</vt:lpstr>
      <vt:lpstr>3_HEMATOLOGIE</vt:lpstr>
      <vt:lpstr>Actualités 2023 et perspectives dans la prise en charge de la LLC</vt:lpstr>
      <vt:lpstr>Présentation PowerPoint</vt:lpstr>
      <vt:lpstr>Actualités 2023 et perspectives dans la prise en charge de la LLC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Actualités 2023 et perspectives dans la prise en charge de la LLC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Actualités 2023 et perspectives dans la prise en charge de la LLC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Jean-Marc Alazard</dc:creator>
  <cp:lastModifiedBy>Nathalie PIPAUD</cp:lastModifiedBy>
  <cp:revision>111</cp:revision>
  <dcterms:created xsi:type="dcterms:W3CDTF">2023-04-28T09:45:40Z</dcterms:created>
  <dcterms:modified xsi:type="dcterms:W3CDTF">2024-01-18T10:03:31Z</dcterms:modified>
</cp:coreProperties>
</file>